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68" r:id="rId3"/>
    <p:sldMasterId id="2147483681" r:id="rId4"/>
    <p:sldMasterId id="2147483695" r:id="rId5"/>
    <p:sldMasterId id="2147483733" r:id="rId6"/>
  </p:sldMasterIdLst>
  <p:notesMasterIdLst>
    <p:notesMasterId r:id="rId79"/>
  </p:notesMasterIdLst>
  <p:sldIdLst>
    <p:sldId id="256" r:id="rId7"/>
    <p:sldId id="268" r:id="rId8"/>
    <p:sldId id="258" r:id="rId9"/>
    <p:sldId id="257" r:id="rId10"/>
    <p:sldId id="259" r:id="rId11"/>
    <p:sldId id="283" r:id="rId12"/>
    <p:sldId id="360" r:id="rId13"/>
    <p:sldId id="309" r:id="rId14"/>
    <p:sldId id="271" r:id="rId15"/>
    <p:sldId id="273" r:id="rId16"/>
    <p:sldId id="275" r:id="rId17"/>
    <p:sldId id="313" r:id="rId18"/>
    <p:sldId id="315" r:id="rId19"/>
    <p:sldId id="311" r:id="rId20"/>
    <p:sldId id="316" r:id="rId21"/>
    <p:sldId id="276" r:id="rId22"/>
    <p:sldId id="277" r:id="rId23"/>
    <p:sldId id="317" r:id="rId24"/>
    <p:sldId id="307" r:id="rId25"/>
    <p:sldId id="299" r:id="rId26"/>
    <p:sldId id="322" r:id="rId27"/>
    <p:sldId id="324" r:id="rId28"/>
    <p:sldId id="321" r:id="rId29"/>
    <p:sldId id="303" r:id="rId30"/>
    <p:sldId id="318" r:id="rId31"/>
    <p:sldId id="362" r:id="rId32"/>
    <p:sldId id="363" r:id="rId33"/>
    <p:sldId id="364" r:id="rId34"/>
    <p:sldId id="365" r:id="rId35"/>
    <p:sldId id="366" r:id="rId36"/>
    <p:sldId id="367" r:id="rId37"/>
    <p:sldId id="368" r:id="rId38"/>
    <p:sldId id="369" r:id="rId39"/>
    <p:sldId id="370" r:id="rId40"/>
    <p:sldId id="371" r:id="rId41"/>
    <p:sldId id="372" r:id="rId42"/>
    <p:sldId id="373" r:id="rId43"/>
    <p:sldId id="374" r:id="rId44"/>
    <p:sldId id="375" r:id="rId45"/>
    <p:sldId id="376" r:id="rId46"/>
    <p:sldId id="377" r:id="rId47"/>
    <p:sldId id="378" r:id="rId48"/>
    <p:sldId id="379" r:id="rId49"/>
    <p:sldId id="380" r:id="rId50"/>
    <p:sldId id="381" r:id="rId51"/>
    <p:sldId id="382" r:id="rId52"/>
    <p:sldId id="383" r:id="rId53"/>
    <p:sldId id="384" r:id="rId54"/>
    <p:sldId id="385" r:id="rId55"/>
    <p:sldId id="386" r:id="rId56"/>
    <p:sldId id="387" r:id="rId57"/>
    <p:sldId id="388" r:id="rId58"/>
    <p:sldId id="389" r:id="rId59"/>
    <p:sldId id="390" r:id="rId60"/>
    <p:sldId id="304" r:id="rId61"/>
    <p:sldId id="320" r:id="rId62"/>
    <p:sldId id="305" r:id="rId63"/>
    <p:sldId id="306" r:id="rId64"/>
    <p:sldId id="297" r:id="rId65"/>
    <p:sldId id="287" r:id="rId66"/>
    <p:sldId id="288" r:id="rId67"/>
    <p:sldId id="289" r:id="rId68"/>
    <p:sldId id="325" r:id="rId69"/>
    <p:sldId id="290" r:id="rId70"/>
    <p:sldId id="291" r:id="rId71"/>
    <p:sldId id="292" r:id="rId72"/>
    <p:sldId id="361" r:id="rId73"/>
    <p:sldId id="294" r:id="rId74"/>
    <p:sldId id="295" r:id="rId75"/>
    <p:sldId id="296" r:id="rId76"/>
    <p:sldId id="278" r:id="rId77"/>
    <p:sldId id="35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s, Mark (DEQ)" initials="RM(" lastIdx="1" clrIdx="0">
    <p:extLst>
      <p:ext uri="{19B8F6BF-5375-455C-9EA6-DF929625EA0E}">
        <p15:presenceInfo xmlns:p15="http://schemas.microsoft.com/office/powerpoint/2012/main" userId="S-1-5-21-3102109963-2641124013-111641105-1034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458B60"/>
    <a:srgbClr val="256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43" autoAdjust="0"/>
  </p:normalViewPr>
  <p:slideViewPr>
    <p:cSldViewPr snapToGrid="0">
      <p:cViewPr varScale="1">
        <p:scale>
          <a:sx n="69" d="100"/>
          <a:sy n="69" d="100"/>
        </p:scale>
        <p:origin x="780" y="4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Middle</a:t>
            </a:r>
            <a:r>
              <a:rPr lang="en-US" baseline="0"/>
              <a:t> James River (RM 68 - 40) Zone</a:t>
            </a:r>
            <a:endParaRPr lang="en-US"/>
          </a:p>
        </c:rich>
      </c:tx>
      <c:layout>
        <c:manualLayout>
          <c:xMode val="edge"/>
          <c:yMode val="edge"/>
          <c:x val="0.21412949967787109"/>
          <c:y val="1.4624795684694932E-2"/>
        </c:manualLayout>
      </c:layout>
      <c:overlay val="0"/>
    </c:title>
    <c:autoTitleDeleted val="0"/>
    <c:plotArea>
      <c:layout>
        <c:manualLayout>
          <c:layoutTarget val="inner"/>
          <c:xMode val="edge"/>
          <c:yMode val="edge"/>
          <c:x val="8.4852284496763214E-2"/>
          <c:y val="0.10437393198190655"/>
          <c:w val="0.87721843626049034"/>
          <c:h val="0.76406449794737219"/>
        </c:manualLayout>
      </c:layout>
      <c:scatterChart>
        <c:scatterStyle val="lineMarker"/>
        <c:varyColors val="0"/>
        <c:ser>
          <c:idx val="0"/>
          <c:order val="0"/>
          <c:spPr>
            <a:ln w="28575">
              <a:noFill/>
            </a:ln>
          </c:spPr>
          <c:xVal>
            <c:numRef>
              <c:f>'Recent Fish'!$H$164:$H$208</c:f>
              <c:numCache>
                <c:formatCode>#,##0</c:formatCode>
                <c:ptCount val="45"/>
                <c:pt idx="0">
                  <c:v>7.0746162014399996</c:v>
                </c:pt>
                <c:pt idx="1">
                  <c:v>59.786163519399999</c:v>
                </c:pt>
                <c:pt idx="2">
                  <c:v>23.685480168279998</c:v>
                </c:pt>
                <c:pt idx="3">
                  <c:v>14.620411151629998</c:v>
                </c:pt>
                <c:pt idx="4">
                  <c:v>138.43831795146502</c:v>
                </c:pt>
                <c:pt idx="5">
                  <c:v>79.532484544369993</c:v>
                </c:pt>
                <c:pt idx="6">
                  <c:v>65.053488370332005</c:v>
                </c:pt>
                <c:pt idx="7">
                  <c:v>151.26924561246997</c:v>
                </c:pt>
                <c:pt idx="8">
                  <c:v>243.6362934142027</c:v>
                </c:pt>
                <c:pt idx="9">
                  <c:v>214.80050473949493</c:v>
                </c:pt>
                <c:pt idx="10">
                  <c:v>610.66727473589526</c:v>
                </c:pt>
                <c:pt idx="11">
                  <c:v>268.13891793897841</c:v>
                </c:pt>
                <c:pt idx="12">
                  <c:v>285.29834172051017</c:v>
                </c:pt>
                <c:pt idx="13" formatCode="0.0">
                  <c:v>61.254599826007436</c:v>
                </c:pt>
                <c:pt idx="14" formatCode="0.0">
                  <c:v>405.32165749095708</c:v>
                </c:pt>
                <c:pt idx="15" formatCode="0.0">
                  <c:v>131.16513790202802</c:v>
                </c:pt>
                <c:pt idx="16" formatCode="0.00">
                  <c:v>50.875386745382123</c:v>
                </c:pt>
                <c:pt idx="17" formatCode="0.00">
                  <c:v>133.56989285791761</c:v>
                </c:pt>
                <c:pt idx="18" formatCode="0.00">
                  <c:v>16.404171346294554</c:v>
                </c:pt>
                <c:pt idx="19" formatCode="0.00">
                  <c:v>16.668025299210822</c:v>
                </c:pt>
                <c:pt idx="20" formatCode="0.00">
                  <c:v>162.00121985260168</c:v>
                </c:pt>
                <c:pt idx="21" formatCode="0.00">
                  <c:v>145.20958180106231</c:v>
                </c:pt>
                <c:pt idx="22" formatCode="0.00">
                  <c:v>207.15702863459956</c:v>
                </c:pt>
                <c:pt idx="23">
                  <c:v>40.613164293259999</c:v>
                </c:pt>
                <c:pt idx="24">
                  <c:v>47.070214172829999</c:v>
                </c:pt>
                <c:pt idx="25">
                  <c:v>23.41449097223655</c:v>
                </c:pt>
                <c:pt idx="26">
                  <c:v>76.599620863645001</c:v>
                </c:pt>
                <c:pt idx="27">
                  <c:v>95.401636333390016</c:v>
                </c:pt>
                <c:pt idx="28">
                  <c:v>7.3814917199028809</c:v>
                </c:pt>
                <c:pt idx="29" formatCode="0.0">
                  <c:v>7.3814917199028809</c:v>
                </c:pt>
                <c:pt idx="30">
                  <c:v>96.60772211531453</c:v>
                </c:pt>
                <c:pt idx="31" formatCode="0.0">
                  <c:v>193.88281974198478</c:v>
                </c:pt>
                <c:pt idx="32" formatCode="0.0">
                  <c:v>272.35600427250415</c:v>
                </c:pt>
                <c:pt idx="33" formatCode="0.0">
                  <c:v>73.185430660204887</c:v>
                </c:pt>
                <c:pt idx="34" formatCode="0.0">
                  <c:v>70.653708149907374</c:v>
                </c:pt>
                <c:pt idx="35">
                  <c:v>39.980883461135996</c:v>
                </c:pt>
                <c:pt idx="36">
                  <c:v>25.821745110262004</c:v>
                </c:pt>
                <c:pt idx="37">
                  <c:v>157.94041902495348</c:v>
                </c:pt>
                <c:pt idx="38">
                  <c:v>75.156501113700998</c:v>
                </c:pt>
                <c:pt idx="39" formatCode="0.0">
                  <c:v>33.546169767624335</c:v>
                </c:pt>
                <c:pt idx="40">
                  <c:v>189.64291891687725</c:v>
                </c:pt>
                <c:pt idx="41">
                  <c:v>141.56781472772417</c:v>
                </c:pt>
                <c:pt idx="42" formatCode="0.0">
                  <c:v>94.390202584225619</c:v>
                </c:pt>
                <c:pt idx="43" formatCode="0.0">
                  <c:v>105.68400735798703</c:v>
                </c:pt>
                <c:pt idx="44" formatCode="0.0">
                  <c:v>220.00833659695826</c:v>
                </c:pt>
              </c:numCache>
            </c:numRef>
          </c:xVal>
          <c:yVal>
            <c:numRef>
              <c:f>'Recent Fish'!$J$164:$J$208</c:f>
              <c:numCache>
                <c:formatCode>General</c:formatCode>
                <c:ptCount val="45"/>
                <c:pt idx="0">
                  <c:v>370</c:v>
                </c:pt>
                <c:pt idx="1">
                  <c:v>370</c:v>
                </c:pt>
                <c:pt idx="2">
                  <c:v>370</c:v>
                </c:pt>
                <c:pt idx="3">
                  <c:v>370</c:v>
                </c:pt>
                <c:pt idx="4">
                  <c:v>370</c:v>
                </c:pt>
                <c:pt idx="5">
                  <c:v>370</c:v>
                </c:pt>
                <c:pt idx="6">
                  <c:v>370</c:v>
                </c:pt>
                <c:pt idx="7">
                  <c:v>370</c:v>
                </c:pt>
                <c:pt idx="8">
                  <c:v>370</c:v>
                </c:pt>
                <c:pt idx="9">
                  <c:v>370</c:v>
                </c:pt>
                <c:pt idx="10">
                  <c:v>370</c:v>
                </c:pt>
                <c:pt idx="11">
                  <c:v>370</c:v>
                </c:pt>
                <c:pt idx="12">
                  <c:v>370</c:v>
                </c:pt>
                <c:pt idx="13">
                  <c:v>370</c:v>
                </c:pt>
                <c:pt idx="14">
                  <c:v>370</c:v>
                </c:pt>
                <c:pt idx="15">
                  <c:v>370</c:v>
                </c:pt>
                <c:pt idx="16">
                  <c:v>370</c:v>
                </c:pt>
                <c:pt idx="17">
                  <c:v>370</c:v>
                </c:pt>
                <c:pt idx="18">
                  <c:v>370</c:v>
                </c:pt>
                <c:pt idx="19">
                  <c:v>370</c:v>
                </c:pt>
                <c:pt idx="20">
                  <c:v>666</c:v>
                </c:pt>
                <c:pt idx="21">
                  <c:v>666</c:v>
                </c:pt>
                <c:pt idx="22">
                  <c:v>666</c:v>
                </c:pt>
                <c:pt idx="23">
                  <c:v>666</c:v>
                </c:pt>
                <c:pt idx="24">
                  <c:v>666</c:v>
                </c:pt>
                <c:pt idx="25">
                  <c:v>666</c:v>
                </c:pt>
                <c:pt idx="26">
                  <c:v>666</c:v>
                </c:pt>
                <c:pt idx="27">
                  <c:v>666</c:v>
                </c:pt>
                <c:pt idx="28">
                  <c:v>666</c:v>
                </c:pt>
                <c:pt idx="29">
                  <c:v>666</c:v>
                </c:pt>
                <c:pt idx="30">
                  <c:v>450</c:v>
                </c:pt>
                <c:pt idx="31">
                  <c:v>450</c:v>
                </c:pt>
                <c:pt idx="32">
                  <c:v>450</c:v>
                </c:pt>
                <c:pt idx="33">
                  <c:v>450</c:v>
                </c:pt>
                <c:pt idx="34">
                  <c:v>450</c:v>
                </c:pt>
                <c:pt idx="35">
                  <c:v>631</c:v>
                </c:pt>
                <c:pt idx="36">
                  <c:v>631</c:v>
                </c:pt>
                <c:pt idx="37">
                  <c:v>631</c:v>
                </c:pt>
                <c:pt idx="38">
                  <c:v>631</c:v>
                </c:pt>
                <c:pt idx="39">
                  <c:v>631</c:v>
                </c:pt>
                <c:pt idx="40">
                  <c:v>631</c:v>
                </c:pt>
                <c:pt idx="41">
                  <c:v>421</c:v>
                </c:pt>
                <c:pt idx="42">
                  <c:v>421</c:v>
                </c:pt>
                <c:pt idx="43">
                  <c:v>421</c:v>
                </c:pt>
                <c:pt idx="44">
                  <c:v>421</c:v>
                </c:pt>
              </c:numCache>
            </c:numRef>
          </c:yVal>
          <c:smooth val="0"/>
          <c:extLst>
            <c:ext xmlns:c16="http://schemas.microsoft.com/office/drawing/2014/chart" uri="{C3380CC4-5D6E-409C-BE32-E72D297353CC}">
              <c16:uniqueId val="{00000000-3620-44D8-A56B-556008CF99B3}"/>
            </c:ext>
          </c:extLst>
        </c:ser>
        <c:ser>
          <c:idx val="2"/>
          <c:order val="1"/>
          <c:spPr>
            <a:ln w="28575">
              <a:noFill/>
            </a:ln>
          </c:spPr>
          <c:yVal>
            <c:numRef>
              <c:f>'Recent Fish'!$P$51</c:f>
              <c:numCache>
                <c:formatCode>General</c:formatCode>
                <c:ptCount val="1"/>
                <c:pt idx="0">
                  <c:v>640</c:v>
                </c:pt>
              </c:numCache>
            </c:numRef>
          </c:yVal>
          <c:smooth val="0"/>
          <c:extLst>
            <c:ext xmlns:c16="http://schemas.microsoft.com/office/drawing/2014/chart" uri="{C3380CC4-5D6E-409C-BE32-E72D297353CC}">
              <c16:uniqueId val="{00000001-3620-44D8-A56B-556008CF99B3}"/>
            </c:ext>
          </c:extLst>
        </c:ser>
        <c:dLbls>
          <c:showLegendKey val="0"/>
          <c:showVal val="0"/>
          <c:showCatName val="0"/>
          <c:showSerName val="0"/>
          <c:showPercent val="0"/>
          <c:showBubbleSize val="0"/>
        </c:dLbls>
        <c:axId val="84632320"/>
        <c:axId val="84634240"/>
      </c:scatterChart>
      <c:valAx>
        <c:axId val="84632320"/>
        <c:scaling>
          <c:orientation val="minMax"/>
        </c:scaling>
        <c:delete val="0"/>
        <c:axPos val="b"/>
        <c:title>
          <c:tx>
            <c:rich>
              <a:bodyPr/>
              <a:lstStyle/>
              <a:p>
                <a:pPr>
                  <a:defRPr baseline="0">
                    <a:latin typeface="Arial" pitchFamily="34" charset="0"/>
                  </a:defRPr>
                </a:pPr>
                <a:r>
                  <a:rPr lang="en-US" sz="1200" baseline="0">
                    <a:latin typeface="Arial" pitchFamily="34" charset="0"/>
                  </a:rPr>
                  <a:t>fish tissue (ppb</a:t>
                </a:r>
                <a:r>
                  <a:rPr lang="en-US" baseline="0">
                    <a:latin typeface="Arial" pitchFamily="34" charset="0"/>
                  </a:rPr>
                  <a:t>)</a:t>
                </a:r>
              </a:p>
            </c:rich>
          </c:tx>
          <c:layout/>
          <c:overlay val="0"/>
        </c:title>
        <c:numFmt formatCode="#,##0" sourceLinked="1"/>
        <c:majorTickMark val="none"/>
        <c:minorTickMark val="none"/>
        <c:tickLblPos val="nextTo"/>
        <c:spPr>
          <a:ln w="19050">
            <a:solidFill>
              <a:schemeClr val="tx1"/>
            </a:solidFill>
          </a:ln>
        </c:spPr>
        <c:crossAx val="84634240"/>
        <c:crosses val="autoZero"/>
        <c:crossBetween val="midCat"/>
      </c:valAx>
      <c:valAx>
        <c:axId val="84634240"/>
        <c:scaling>
          <c:orientation val="minMax"/>
        </c:scaling>
        <c:delete val="0"/>
        <c:axPos val="l"/>
        <c:majorGridlines>
          <c:spPr>
            <a:ln w="15875">
              <a:solidFill>
                <a:schemeClr val="tx1"/>
              </a:solidFill>
            </a:ln>
          </c:spPr>
        </c:majorGridlines>
        <c:numFmt formatCode="#,##0" sourceLinked="0"/>
        <c:majorTickMark val="none"/>
        <c:minorTickMark val="none"/>
        <c:tickLblPos val="nextTo"/>
        <c:spPr>
          <a:ln w="19050">
            <a:solidFill>
              <a:schemeClr val="tx1"/>
            </a:solidFill>
          </a:ln>
        </c:spPr>
        <c:crossAx val="84632320"/>
        <c:crosses val="autoZero"/>
        <c:crossBetween val="midCat"/>
      </c:valAx>
      <c:spPr>
        <a:ln>
          <a:solidFill>
            <a:schemeClr val="tx1"/>
          </a:solidFill>
        </a:ln>
      </c:spPr>
    </c:plotArea>
    <c:plotVisOnly val="1"/>
    <c:dispBlanksAs val="gap"/>
    <c:showDLblsOverMax val="0"/>
  </c:chart>
  <c:spPr>
    <a:solidFill>
      <a:schemeClr val="lt1"/>
    </a:solidFill>
    <a:ln>
      <a:solidFill>
        <a:schemeClr val="bg2">
          <a:lumMod val="25000"/>
        </a:schemeClr>
      </a:solidFill>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Upper</a:t>
            </a:r>
            <a:r>
              <a:rPr lang="en-US" baseline="0"/>
              <a:t> Tidal James</a:t>
            </a:r>
            <a:r>
              <a:rPr lang="en-US"/>
              <a:t> Zone (RM 110-68.8)</a:t>
            </a:r>
          </a:p>
        </c:rich>
      </c:tx>
      <c:layout>
        <c:manualLayout>
          <c:xMode val="edge"/>
          <c:yMode val="edge"/>
          <c:x val="6.7249192401794541E-2"/>
          <c:y val="1.1674569982842059E-2"/>
        </c:manualLayout>
      </c:layout>
      <c:overlay val="0"/>
    </c:title>
    <c:autoTitleDeleted val="0"/>
    <c:plotArea>
      <c:layout>
        <c:manualLayout>
          <c:layoutTarget val="inner"/>
          <c:xMode val="edge"/>
          <c:yMode val="edge"/>
          <c:x val="8.9321233948895434E-2"/>
          <c:y val="0.10437382226260179"/>
          <c:w val="0.87721843626049034"/>
          <c:h val="0.76406449794737219"/>
        </c:manualLayout>
      </c:layout>
      <c:scatterChart>
        <c:scatterStyle val="lineMarker"/>
        <c:varyColors val="0"/>
        <c:ser>
          <c:idx val="0"/>
          <c:order val="0"/>
          <c:spPr>
            <a:ln w="28575">
              <a:noFill/>
            </a:ln>
          </c:spPr>
          <c:xVal>
            <c:numRef>
              <c:f>'Recent Fish'!$H$2:$H$153</c:f>
              <c:numCache>
                <c:formatCode>#,##0</c:formatCode>
                <c:ptCount val="152"/>
                <c:pt idx="0">
                  <c:v>107.05076809797998</c:v>
                </c:pt>
                <c:pt idx="1">
                  <c:v>15.261512873499999</c:v>
                </c:pt>
                <c:pt idx="2">
                  <c:v>39.409185807618002</c:v>
                </c:pt>
                <c:pt idx="3">
                  <c:v>53.796493031689991</c:v>
                </c:pt>
                <c:pt idx="4">
                  <c:v>378.80192487686992</c:v>
                </c:pt>
                <c:pt idx="5">
                  <c:v>164.53434563542001</c:v>
                </c:pt>
                <c:pt idx="6">
                  <c:v>75.913785998899996</c:v>
                </c:pt>
                <c:pt idx="7" formatCode="0.0">
                  <c:v>52.781274249291222</c:v>
                </c:pt>
                <c:pt idx="8" formatCode="0.0">
                  <c:v>235.24590162128112</c:v>
                </c:pt>
                <c:pt idx="9" formatCode="0.0">
                  <c:v>131.15360997970248</c:v>
                </c:pt>
                <c:pt idx="10" formatCode="0.00">
                  <c:v>135.66224701623449</c:v>
                </c:pt>
                <c:pt idx="11" formatCode="0.00">
                  <c:v>70.463286986424663</c:v>
                </c:pt>
                <c:pt idx="12" formatCode="0.00">
                  <c:v>82.577097662734801</c:v>
                </c:pt>
                <c:pt idx="13" formatCode="0.00">
                  <c:v>31.254306124440404</c:v>
                </c:pt>
                <c:pt idx="14" formatCode="0.00">
                  <c:v>24.950595417077029</c:v>
                </c:pt>
                <c:pt idx="15" formatCode="0.00">
                  <c:v>245.01429542935762</c:v>
                </c:pt>
                <c:pt idx="16">
                  <c:v>0.25641857684000002</c:v>
                </c:pt>
                <c:pt idx="17">
                  <c:v>0.28627573124</c:v>
                </c:pt>
                <c:pt idx="18">
                  <c:v>4.3592878496249998</c:v>
                </c:pt>
                <c:pt idx="19">
                  <c:v>1.2283748039189999</c:v>
                </c:pt>
                <c:pt idx="20">
                  <c:v>3.1832803381870001</c:v>
                </c:pt>
                <c:pt idx="21">
                  <c:v>153.15608818202199</c:v>
                </c:pt>
                <c:pt idx="22">
                  <c:v>197.965486780996</c:v>
                </c:pt>
                <c:pt idx="23">
                  <c:v>105.86450707979003</c:v>
                </c:pt>
                <c:pt idx="24">
                  <c:v>343.86391769115994</c:v>
                </c:pt>
                <c:pt idx="25">
                  <c:v>84.942773527802018</c:v>
                </c:pt>
                <c:pt idx="26">
                  <c:v>187.52728412258</c:v>
                </c:pt>
                <c:pt idx="27">
                  <c:v>991.56541773341962</c:v>
                </c:pt>
                <c:pt idx="28" formatCode="0.0">
                  <c:v>48.886891271379632</c:v>
                </c:pt>
                <c:pt idx="29" formatCode="0.0">
                  <c:v>417.54125554310184</c:v>
                </c:pt>
                <c:pt idx="30">
                  <c:v>141.56781472772417</c:v>
                </c:pt>
                <c:pt idx="31" formatCode="0.0">
                  <c:v>94.390202584225619</c:v>
                </c:pt>
                <c:pt idx="32" formatCode="0.0">
                  <c:v>105.68400735798703</c:v>
                </c:pt>
                <c:pt idx="33" formatCode="0.0">
                  <c:v>220.00833659695826</c:v>
                </c:pt>
                <c:pt idx="34" formatCode="0.0">
                  <c:v>141.56781472772417</c:v>
                </c:pt>
                <c:pt idx="35" formatCode="0.00">
                  <c:v>24.452313052519013</c:v>
                </c:pt>
                <c:pt idx="36" formatCode="0.00">
                  <c:v>144.91882863662053</c:v>
                </c:pt>
                <c:pt idx="37" formatCode="0.00">
                  <c:v>31.078786769695366</c:v>
                </c:pt>
                <c:pt idx="38" formatCode="0.00">
                  <c:v>10.382406851313554</c:v>
                </c:pt>
                <c:pt idx="39" formatCode="0.00">
                  <c:v>12.999342200950162</c:v>
                </c:pt>
                <c:pt idx="40">
                  <c:v>79.333009883229963</c:v>
                </c:pt>
                <c:pt idx="41">
                  <c:v>229.75853122042997</c:v>
                </c:pt>
                <c:pt idx="42">
                  <c:v>186.10871203586998</c:v>
                </c:pt>
                <c:pt idx="43">
                  <c:v>204.22095098501001</c:v>
                </c:pt>
                <c:pt idx="44">
                  <c:v>301.27263553692995</c:v>
                </c:pt>
                <c:pt idx="45">
                  <c:v>103.33368495086702</c:v>
                </c:pt>
                <c:pt idx="46">
                  <c:v>64.189852035195997</c:v>
                </c:pt>
                <c:pt idx="47">
                  <c:v>217.62041940869349</c:v>
                </c:pt>
                <c:pt idx="48">
                  <c:v>401.44367829003897</c:v>
                </c:pt>
                <c:pt idx="49">
                  <c:v>190.96332351361229</c:v>
                </c:pt>
                <c:pt idx="50">
                  <c:v>300.85414481077595</c:v>
                </c:pt>
                <c:pt idx="51">
                  <c:v>92.932543850443523</c:v>
                </c:pt>
                <c:pt idx="52">
                  <c:v>335.29432806339054</c:v>
                </c:pt>
                <c:pt idx="53">
                  <c:v>374.67772342979822</c:v>
                </c:pt>
                <c:pt idx="54">
                  <c:v>186.65663883164598</c:v>
                </c:pt>
                <c:pt idx="55">
                  <c:v>435.38822934598454</c:v>
                </c:pt>
                <c:pt idx="56">
                  <c:v>155.04470480706814</c:v>
                </c:pt>
                <c:pt idx="57">
                  <c:v>454.88945729349768</c:v>
                </c:pt>
                <c:pt idx="58">
                  <c:v>177.67957371453855</c:v>
                </c:pt>
                <c:pt idx="59">
                  <c:v>565.71602077543537</c:v>
                </c:pt>
                <c:pt idx="60" formatCode="0.0">
                  <c:v>343.34275969524373</c:v>
                </c:pt>
                <c:pt idx="61" formatCode="0.0">
                  <c:v>39.203472266764173</c:v>
                </c:pt>
                <c:pt idx="62" formatCode="0.0">
                  <c:v>474.23232286453464</c:v>
                </c:pt>
                <c:pt idx="63">
                  <c:v>160.49535012494559</c:v>
                </c:pt>
                <c:pt idx="64" formatCode="0.00">
                  <c:v>305.67171847855241</c:v>
                </c:pt>
                <c:pt idx="65" formatCode="0.00">
                  <c:v>612.1129497472632</c:v>
                </c:pt>
                <c:pt idx="66" formatCode="0.00">
                  <c:v>37.046353900322089</c:v>
                </c:pt>
                <c:pt idx="67" formatCode="0.00">
                  <c:v>171.17313461186461</c:v>
                </c:pt>
                <c:pt idx="68" formatCode="0.00">
                  <c:v>12.880323870620931</c:v>
                </c:pt>
                <c:pt idx="69">
                  <c:v>157.36983896250135</c:v>
                </c:pt>
                <c:pt idx="70" formatCode="0.0">
                  <c:v>72.50661557430287</c:v>
                </c:pt>
                <c:pt idx="71" formatCode="0.0">
                  <c:v>238.7126166785871</c:v>
                </c:pt>
                <c:pt idx="72" formatCode="0.0">
                  <c:v>77.886072002594602</c:v>
                </c:pt>
                <c:pt idx="73">
                  <c:v>19.849386157880001</c:v>
                </c:pt>
                <c:pt idx="74">
                  <c:v>84.683145656670021</c:v>
                </c:pt>
                <c:pt idx="75">
                  <c:v>54.627974698149998</c:v>
                </c:pt>
                <c:pt idx="76">
                  <c:v>510.28009503892014</c:v>
                </c:pt>
                <c:pt idx="77">
                  <c:v>106.92688758146998</c:v>
                </c:pt>
                <c:pt idx="78">
                  <c:v>31.952102105787997</c:v>
                </c:pt>
                <c:pt idx="79">
                  <c:v>118.43543231856999</c:v>
                </c:pt>
                <c:pt idx="80">
                  <c:v>90.644496893814505</c:v>
                </c:pt>
                <c:pt idx="81" formatCode="0.0">
                  <c:v>248.88801914372397</c:v>
                </c:pt>
                <c:pt idx="82" formatCode="0.0">
                  <c:v>56.46033811378468</c:v>
                </c:pt>
                <c:pt idx="83" formatCode="0.0">
                  <c:v>50.912554464641403</c:v>
                </c:pt>
                <c:pt idx="84" formatCode="0.00">
                  <c:v>159.79947105959474</c:v>
                </c:pt>
                <c:pt idx="85" formatCode="0.00">
                  <c:v>229.53101039508587</c:v>
                </c:pt>
                <c:pt idx="86" formatCode="0.00">
                  <c:v>51.386822051942644</c:v>
                </c:pt>
                <c:pt idx="87" formatCode="0.00">
                  <c:v>42.516708009329697</c:v>
                </c:pt>
                <c:pt idx="88" formatCode="0.00">
                  <c:v>15.123100445011614</c:v>
                </c:pt>
                <c:pt idx="89" formatCode="0.00">
                  <c:v>14.270613401571238</c:v>
                </c:pt>
                <c:pt idx="90">
                  <c:v>157.62152664044709</c:v>
                </c:pt>
                <c:pt idx="91">
                  <c:v>339.32529944790673</c:v>
                </c:pt>
                <c:pt idx="92">
                  <c:v>621.95518064219254</c:v>
                </c:pt>
                <c:pt idx="93">
                  <c:v>295.30969738617154</c:v>
                </c:pt>
                <c:pt idx="94">
                  <c:v>330.21507477714749</c:v>
                </c:pt>
                <c:pt idx="95">
                  <c:v>130.75960165243492</c:v>
                </c:pt>
                <c:pt idx="96">
                  <c:v>1021.1861754543493</c:v>
                </c:pt>
                <c:pt idx="97">
                  <c:v>678.44865514916341</c:v>
                </c:pt>
                <c:pt idx="98">
                  <c:v>293.03139313264296</c:v>
                </c:pt>
                <c:pt idx="99">
                  <c:v>220.946147816457</c:v>
                </c:pt>
                <c:pt idx="100">
                  <c:v>531.87093174734093</c:v>
                </c:pt>
                <c:pt idx="101">
                  <c:v>308.58893373433159</c:v>
                </c:pt>
                <c:pt idx="102">
                  <c:v>286.2599458838659</c:v>
                </c:pt>
                <c:pt idx="103">
                  <c:v>317.09946859645947</c:v>
                </c:pt>
                <c:pt idx="104">
                  <c:v>358.63449241169747</c:v>
                </c:pt>
                <c:pt idx="105">
                  <c:v>552.56030660784631</c:v>
                </c:pt>
                <c:pt idx="106">
                  <c:v>195.27315164363915</c:v>
                </c:pt>
                <c:pt idx="107">
                  <c:v>1482.9666132555458</c:v>
                </c:pt>
                <c:pt idx="108">
                  <c:v>466.13610763148654</c:v>
                </c:pt>
                <c:pt idx="109">
                  <c:v>178.67747755192096</c:v>
                </c:pt>
                <c:pt idx="110">
                  <c:v>524.61333130513754</c:v>
                </c:pt>
                <c:pt idx="111">
                  <c:v>535.37358370416769</c:v>
                </c:pt>
                <c:pt idx="112">
                  <c:v>196.76007150600455</c:v>
                </c:pt>
                <c:pt idx="113">
                  <c:v>1306.3443268490641</c:v>
                </c:pt>
                <c:pt idx="114">
                  <c:v>386.03572397824172</c:v>
                </c:pt>
                <c:pt idx="115">
                  <c:v>537.36123783723087</c:v>
                </c:pt>
                <c:pt idx="116">
                  <c:v>232.52712586457557</c:v>
                </c:pt>
                <c:pt idx="117">
                  <c:v>120.17582801025736</c:v>
                </c:pt>
                <c:pt idx="118">
                  <c:v>42.42846017260004</c:v>
                </c:pt>
                <c:pt idx="119">
                  <c:v>52.61754214717196</c:v>
                </c:pt>
                <c:pt idx="120">
                  <c:v>190.23744890604002</c:v>
                </c:pt>
                <c:pt idx="121">
                  <c:v>86.804990927900008</c:v>
                </c:pt>
                <c:pt idx="122">
                  <c:v>99.501896384239984</c:v>
                </c:pt>
                <c:pt idx="123">
                  <c:v>69.995501802655994</c:v>
                </c:pt>
                <c:pt idx="124">
                  <c:v>203.25847404011006</c:v>
                </c:pt>
                <c:pt idx="125">
                  <c:v>95.916891868331987</c:v>
                </c:pt>
                <c:pt idx="126">
                  <c:v>352.32691750917996</c:v>
                </c:pt>
                <c:pt idx="127">
                  <c:v>85.953495924719988</c:v>
                </c:pt>
                <c:pt idx="128">
                  <c:v>101.70277494521</c:v>
                </c:pt>
                <c:pt idx="129">
                  <c:v>1205.0470474846798</c:v>
                </c:pt>
                <c:pt idx="130">
                  <c:v>335.96942592375001</c:v>
                </c:pt>
                <c:pt idx="131">
                  <c:v>82.544499858989994</c:v>
                </c:pt>
                <c:pt idx="132">
                  <c:v>265.55145769280006</c:v>
                </c:pt>
                <c:pt idx="133" formatCode="0.0">
                  <c:v>434.98068969672966</c:v>
                </c:pt>
                <c:pt idx="134" formatCode="0.0">
                  <c:v>148.68710377473164</c:v>
                </c:pt>
                <c:pt idx="135" formatCode="0.0">
                  <c:v>145.84866566614832</c:v>
                </c:pt>
                <c:pt idx="136" formatCode="0.0">
                  <c:v>528.73184527938952</c:v>
                </c:pt>
                <c:pt idx="137" formatCode="0.00">
                  <c:v>63.990805012333652</c:v>
                </c:pt>
                <c:pt idx="138" formatCode="0.00">
                  <c:v>1389.6314738716228</c:v>
                </c:pt>
                <c:pt idx="139" formatCode="0.00">
                  <c:v>628.15366162870407</c:v>
                </c:pt>
                <c:pt idx="140" formatCode="0.00">
                  <c:v>622.09679604269991</c:v>
                </c:pt>
                <c:pt idx="141" formatCode="0.00">
                  <c:v>935.6093014902882</c:v>
                </c:pt>
                <c:pt idx="142" formatCode="0.00">
                  <c:v>1081.169296644857</c:v>
                </c:pt>
                <c:pt idx="143" formatCode="0.00">
                  <c:v>615.62623176329373</c:v>
                </c:pt>
                <c:pt idx="144" formatCode="0.00">
                  <c:v>1072.8651272983229</c:v>
                </c:pt>
                <c:pt idx="145" formatCode="0.00">
                  <c:v>185.10295680381188</c:v>
                </c:pt>
                <c:pt idx="146" formatCode="0.00">
                  <c:v>339.35968755653101</c:v>
                </c:pt>
                <c:pt idx="147" formatCode="0.00">
                  <c:v>104.62431402252703</c:v>
                </c:pt>
                <c:pt idx="148" formatCode="0.00">
                  <c:v>318.46811019149106</c:v>
                </c:pt>
                <c:pt idx="149" formatCode="0.00">
                  <c:v>317.83307378591189</c:v>
                </c:pt>
                <c:pt idx="150" formatCode="0.00">
                  <c:v>176.30854266037744</c:v>
                </c:pt>
                <c:pt idx="151" formatCode="0.00">
                  <c:v>7.9966210440187506</c:v>
                </c:pt>
              </c:numCache>
            </c:numRef>
          </c:xVal>
          <c:yVal>
            <c:numRef>
              <c:f>'Recent Fish'!$J$2:$J$153</c:f>
              <c:numCache>
                <c:formatCode>General</c:formatCode>
                <c:ptCount val="152"/>
                <c:pt idx="0">
                  <c:v>235</c:v>
                </c:pt>
                <c:pt idx="1">
                  <c:v>235</c:v>
                </c:pt>
                <c:pt idx="2">
                  <c:v>235</c:v>
                </c:pt>
                <c:pt idx="3">
                  <c:v>235</c:v>
                </c:pt>
                <c:pt idx="4">
                  <c:v>235</c:v>
                </c:pt>
                <c:pt idx="5">
                  <c:v>235</c:v>
                </c:pt>
                <c:pt idx="6">
                  <c:v>235</c:v>
                </c:pt>
                <c:pt idx="7">
                  <c:v>235</c:v>
                </c:pt>
                <c:pt idx="8">
                  <c:v>235</c:v>
                </c:pt>
                <c:pt idx="9">
                  <c:v>235</c:v>
                </c:pt>
                <c:pt idx="10">
                  <c:v>275</c:v>
                </c:pt>
                <c:pt idx="11">
                  <c:v>275</c:v>
                </c:pt>
                <c:pt idx="12">
                  <c:v>275</c:v>
                </c:pt>
                <c:pt idx="13">
                  <c:v>275</c:v>
                </c:pt>
                <c:pt idx="14">
                  <c:v>275</c:v>
                </c:pt>
                <c:pt idx="15">
                  <c:v>275</c:v>
                </c:pt>
                <c:pt idx="16">
                  <c:v>309</c:v>
                </c:pt>
                <c:pt idx="17">
                  <c:v>309</c:v>
                </c:pt>
                <c:pt idx="18">
                  <c:v>309</c:v>
                </c:pt>
                <c:pt idx="19">
                  <c:v>309</c:v>
                </c:pt>
                <c:pt idx="20">
                  <c:v>309</c:v>
                </c:pt>
                <c:pt idx="21">
                  <c:v>2729</c:v>
                </c:pt>
                <c:pt idx="22">
                  <c:v>2729</c:v>
                </c:pt>
                <c:pt idx="23">
                  <c:v>2729</c:v>
                </c:pt>
                <c:pt idx="24">
                  <c:v>2729</c:v>
                </c:pt>
                <c:pt idx="25">
                  <c:v>2729</c:v>
                </c:pt>
                <c:pt idx="26">
                  <c:v>2729</c:v>
                </c:pt>
                <c:pt idx="27">
                  <c:v>2729</c:v>
                </c:pt>
                <c:pt idx="28">
                  <c:v>2729</c:v>
                </c:pt>
                <c:pt idx="29">
                  <c:v>2729</c:v>
                </c:pt>
                <c:pt idx="30">
                  <c:v>421.3</c:v>
                </c:pt>
                <c:pt idx="31">
                  <c:v>421.3</c:v>
                </c:pt>
                <c:pt idx="32">
                  <c:v>421.3</c:v>
                </c:pt>
                <c:pt idx="33">
                  <c:v>421.3</c:v>
                </c:pt>
                <c:pt idx="34">
                  <c:v>421.3</c:v>
                </c:pt>
                <c:pt idx="35">
                  <c:v>421.3</c:v>
                </c:pt>
                <c:pt idx="36">
                  <c:v>421.3</c:v>
                </c:pt>
                <c:pt idx="37">
                  <c:v>421.3</c:v>
                </c:pt>
                <c:pt idx="38">
                  <c:v>421.3</c:v>
                </c:pt>
                <c:pt idx="39">
                  <c:v>421.3</c:v>
                </c:pt>
                <c:pt idx="40">
                  <c:v>371.1</c:v>
                </c:pt>
                <c:pt idx="41">
                  <c:v>371.1</c:v>
                </c:pt>
                <c:pt idx="42">
                  <c:v>371.1</c:v>
                </c:pt>
                <c:pt idx="43">
                  <c:v>371.1</c:v>
                </c:pt>
                <c:pt idx="44">
                  <c:v>371.1</c:v>
                </c:pt>
                <c:pt idx="45">
                  <c:v>371.1</c:v>
                </c:pt>
                <c:pt idx="46">
                  <c:v>371.1</c:v>
                </c:pt>
                <c:pt idx="47">
                  <c:v>371.1</c:v>
                </c:pt>
                <c:pt idx="48">
                  <c:v>371.1</c:v>
                </c:pt>
                <c:pt idx="49">
                  <c:v>371.1</c:v>
                </c:pt>
                <c:pt idx="50">
                  <c:v>371.1</c:v>
                </c:pt>
                <c:pt idx="51">
                  <c:v>371.1</c:v>
                </c:pt>
                <c:pt idx="52">
                  <c:v>371.1</c:v>
                </c:pt>
                <c:pt idx="53">
                  <c:v>371.1</c:v>
                </c:pt>
                <c:pt idx="54">
                  <c:v>371.1</c:v>
                </c:pt>
                <c:pt idx="55">
                  <c:v>371.1</c:v>
                </c:pt>
                <c:pt idx="56">
                  <c:v>371.1</c:v>
                </c:pt>
                <c:pt idx="57">
                  <c:v>371.1</c:v>
                </c:pt>
                <c:pt idx="58">
                  <c:v>371.1</c:v>
                </c:pt>
                <c:pt idx="59">
                  <c:v>371.1</c:v>
                </c:pt>
                <c:pt idx="60">
                  <c:v>371.1</c:v>
                </c:pt>
                <c:pt idx="61">
                  <c:v>371.1</c:v>
                </c:pt>
                <c:pt idx="62">
                  <c:v>371.1</c:v>
                </c:pt>
                <c:pt idx="63">
                  <c:v>371.1</c:v>
                </c:pt>
                <c:pt idx="64">
                  <c:v>371.1</c:v>
                </c:pt>
                <c:pt idx="65">
                  <c:v>371.1</c:v>
                </c:pt>
                <c:pt idx="66">
                  <c:v>371.1</c:v>
                </c:pt>
                <c:pt idx="67">
                  <c:v>371.1</c:v>
                </c:pt>
                <c:pt idx="68">
                  <c:v>371.1</c:v>
                </c:pt>
                <c:pt idx="69">
                  <c:v>1042</c:v>
                </c:pt>
                <c:pt idx="70">
                  <c:v>1042</c:v>
                </c:pt>
                <c:pt idx="71">
                  <c:v>1042</c:v>
                </c:pt>
                <c:pt idx="72">
                  <c:v>1042</c:v>
                </c:pt>
                <c:pt idx="73">
                  <c:v>1042</c:v>
                </c:pt>
                <c:pt idx="74">
                  <c:v>1042</c:v>
                </c:pt>
                <c:pt idx="75">
                  <c:v>1042</c:v>
                </c:pt>
                <c:pt idx="76">
                  <c:v>1042</c:v>
                </c:pt>
                <c:pt idx="77">
                  <c:v>1042</c:v>
                </c:pt>
                <c:pt idx="78">
                  <c:v>1042</c:v>
                </c:pt>
                <c:pt idx="79">
                  <c:v>1042</c:v>
                </c:pt>
                <c:pt idx="80">
                  <c:v>1042</c:v>
                </c:pt>
                <c:pt idx="81">
                  <c:v>1042</c:v>
                </c:pt>
                <c:pt idx="82">
                  <c:v>1042</c:v>
                </c:pt>
                <c:pt idx="83">
                  <c:v>1042</c:v>
                </c:pt>
                <c:pt idx="84">
                  <c:v>1042</c:v>
                </c:pt>
                <c:pt idx="85">
                  <c:v>1042</c:v>
                </c:pt>
                <c:pt idx="86">
                  <c:v>1042</c:v>
                </c:pt>
                <c:pt idx="87">
                  <c:v>1042</c:v>
                </c:pt>
                <c:pt idx="88">
                  <c:v>1042</c:v>
                </c:pt>
                <c:pt idx="89">
                  <c:v>1042</c:v>
                </c:pt>
                <c:pt idx="90">
                  <c:v>703</c:v>
                </c:pt>
                <c:pt idx="91">
                  <c:v>703</c:v>
                </c:pt>
                <c:pt idx="92">
                  <c:v>703</c:v>
                </c:pt>
                <c:pt idx="93">
                  <c:v>703</c:v>
                </c:pt>
                <c:pt idx="94">
                  <c:v>703</c:v>
                </c:pt>
                <c:pt idx="95">
                  <c:v>703</c:v>
                </c:pt>
                <c:pt idx="96">
                  <c:v>703</c:v>
                </c:pt>
                <c:pt idx="97">
                  <c:v>703</c:v>
                </c:pt>
                <c:pt idx="98">
                  <c:v>703</c:v>
                </c:pt>
                <c:pt idx="99">
                  <c:v>703</c:v>
                </c:pt>
                <c:pt idx="100">
                  <c:v>703</c:v>
                </c:pt>
                <c:pt idx="101">
                  <c:v>703</c:v>
                </c:pt>
                <c:pt idx="102">
                  <c:v>703</c:v>
                </c:pt>
                <c:pt idx="103">
                  <c:v>703</c:v>
                </c:pt>
                <c:pt idx="104">
                  <c:v>703</c:v>
                </c:pt>
                <c:pt idx="105">
                  <c:v>703</c:v>
                </c:pt>
                <c:pt idx="106">
                  <c:v>703</c:v>
                </c:pt>
                <c:pt idx="107">
                  <c:v>703</c:v>
                </c:pt>
                <c:pt idx="108">
                  <c:v>703</c:v>
                </c:pt>
                <c:pt idx="109">
                  <c:v>703</c:v>
                </c:pt>
                <c:pt idx="110">
                  <c:v>703</c:v>
                </c:pt>
                <c:pt idx="111">
                  <c:v>703</c:v>
                </c:pt>
                <c:pt idx="112">
                  <c:v>703</c:v>
                </c:pt>
                <c:pt idx="113">
                  <c:v>703</c:v>
                </c:pt>
                <c:pt idx="114">
                  <c:v>703</c:v>
                </c:pt>
                <c:pt idx="115">
                  <c:v>703</c:v>
                </c:pt>
                <c:pt idx="116">
                  <c:v>703</c:v>
                </c:pt>
                <c:pt idx="117">
                  <c:v>703</c:v>
                </c:pt>
                <c:pt idx="118">
                  <c:v>703</c:v>
                </c:pt>
                <c:pt idx="119">
                  <c:v>703</c:v>
                </c:pt>
                <c:pt idx="120">
                  <c:v>703</c:v>
                </c:pt>
                <c:pt idx="121">
                  <c:v>703</c:v>
                </c:pt>
                <c:pt idx="122">
                  <c:v>703</c:v>
                </c:pt>
                <c:pt idx="123">
                  <c:v>703</c:v>
                </c:pt>
                <c:pt idx="124">
                  <c:v>703</c:v>
                </c:pt>
                <c:pt idx="125">
                  <c:v>703</c:v>
                </c:pt>
                <c:pt idx="126">
                  <c:v>703</c:v>
                </c:pt>
                <c:pt idx="127">
                  <c:v>703</c:v>
                </c:pt>
                <c:pt idx="128">
                  <c:v>703</c:v>
                </c:pt>
                <c:pt idx="129">
                  <c:v>703</c:v>
                </c:pt>
                <c:pt idx="130">
                  <c:v>703</c:v>
                </c:pt>
                <c:pt idx="131">
                  <c:v>703</c:v>
                </c:pt>
                <c:pt idx="132">
                  <c:v>703</c:v>
                </c:pt>
                <c:pt idx="133">
                  <c:v>703</c:v>
                </c:pt>
                <c:pt idx="134">
                  <c:v>703</c:v>
                </c:pt>
                <c:pt idx="135">
                  <c:v>703</c:v>
                </c:pt>
                <c:pt idx="136">
                  <c:v>703</c:v>
                </c:pt>
                <c:pt idx="137">
                  <c:v>182.89</c:v>
                </c:pt>
                <c:pt idx="138">
                  <c:v>182.89</c:v>
                </c:pt>
                <c:pt idx="139">
                  <c:v>182.89</c:v>
                </c:pt>
                <c:pt idx="140">
                  <c:v>182.89</c:v>
                </c:pt>
                <c:pt idx="141">
                  <c:v>182.89</c:v>
                </c:pt>
                <c:pt idx="142">
                  <c:v>182.89</c:v>
                </c:pt>
                <c:pt idx="143">
                  <c:v>182.89</c:v>
                </c:pt>
                <c:pt idx="144">
                  <c:v>182.89</c:v>
                </c:pt>
                <c:pt idx="145">
                  <c:v>182.89</c:v>
                </c:pt>
                <c:pt idx="146">
                  <c:v>182.89</c:v>
                </c:pt>
                <c:pt idx="147">
                  <c:v>182.89</c:v>
                </c:pt>
                <c:pt idx="148">
                  <c:v>182.89</c:v>
                </c:pt>
                <c:pt idx="149">
                  <c:v>182.89</c:v>
                </c:pt>
                <c:pt idx="150">
                  <c:v>182.89</c:v>
                </c:pt>
                <c:pt idx="151">
                  <c:v>182.89</c:v>
                </c:pt>
              </c:numCache>
            </c:numRef>
          </c:yVal>
          <c:smooth val="0"/>
          <c:extLst>
            <c:ext xmlns:c16="http://schemas.microsoft.com/office/drawing/2014/chart" uri="{C3380CC4-5D6E-409C-BE32-E72D297353CC}">
              <c16:uniqueId val="{00000000-1ADE-4491-9C99-1001DE846DDB}"/>
            </c:ext>
          </c:extLst>
        </c:ser>
        <c:ser>
          <c:idx val="2"/>
          <c:order val="1"/>
          <c:spPr>
            <a:ln w="28575">
              <a:noFill/>
            </a:ln>
          </c:spPr>
          <c:xVal>
            <c:numRef>
              <c:f>'Recent Fish'!$P$53</c:f>
              <c:numCache>
                <c:formatCode>General</c:formatCode>
                <c:ptCount val="1"/>
                <c:pt idx="0">
                  <c:v>20</c:v>
                </c:pt>
              </c:numCache>
            </c:numRef>
          </c:xVal>
          <c:yVal>
            <c:numRef>
              <c:f>'Recent Fish'!$P$51</c:f>
              <c:numCache>
                <c:formatCode>General</c:formatCode>
                <c:ptCount val="1"/>
                <c:pt idx="0">
                  <c:v>640</c:v>
                </c:pt>
              </c:numCache>
            </c:numRef>
          </c:yVal>
          <c:smooth val="0"/>
          <c:extLst>
            <c:ext xmlns:c16="http://schemas.microsoft.com/office/drawing/2014/chart" uri="{C3380CC4-5D6E-409C-BE32-E72D297353CC}">
              <c16:uniqueId val="{00000001-1ADE-4491-9C99-1001DE846DDB}"/>
            </c:ext>
          </c:extLst>
        </c:ser>
        <c:ser>
          <c:idx val="3"/>
          <c:order val="2"/>
          <c:spPr>
            <a:ln w="28575">
              <a:noFill/>
            </a:ln>
          </c:spPr>
          <c:marker>
            <c:symbol val="circle"/>
            <c:size val="7"/>
          </c:marker>
          <c:xVal>
            <c:numRef>
              <c:f>'Recent Fish'!$P$53</c:f>
              <c:numCache>
                <c:formatCode>General</c:formatCode>
                <c:ptCount val="1"/>
                <c:pt idx="0">
                  <c:v>20</c:v>
                </c:pt>
              </c:numCache>
            </c:numRef>
          </c:xVal>
          <c:yVal>
            <c:numLit>
              <c:formatCode>General</c:formatCode>
              <c:ptCount val="1"/>
              <c:pt idx="0">
                <c:v>1</c:v>
              </c:pt>
            </c:numLit>
          </c:yVal>
          <c:smooth val="0"/>
          <c:extLst>
            <c:ext xmlns:c16="http://schemas.microsoft.com/office/drawing/2014/chart" uri="{C3380CC4-5D6E-409C-BE32-E72D297353CC}">
              <c16:uniqueId val="{00000002-1ADE-4491-9C99-1001DE846DDB}"/>
            </c:ext>
          </c:extLst>
        </c:ser>
        <c:dLbls>
          <c:showLegendKey val="0"/>
          <c:showVal val="0"/>
          <c:showCatName val="0"/>
          <c:showSerName val="0"/>
          <c:showPercent val="0"/>
          <c:showBubbleSize val="0"/>
        </c:dLbls>
        <c:axId val="84522880"/>
        <c:axId val="86393600"/>
      </c:scatterChart>
      <c:valAx>
        <c:axId val="84522880"/>
        <c:scaling>
          <c:orientation val="minMax"/>
        </c:scaling>
        <c:delete val="0"/>
        <c:axPos val="b"/>
        <c:title>
          <c:tx>
            <c:rich>
              <a:bodyPr/>
              <a:lstStyle/>
              <a:p>
                <a:pPr>
                  <a:defRPr baseline="0">
                    <a:latin typeface="Arial" pitchFamily="34" charset="0"/>
                  </a:defRPr>
                </a:pPr>
                <a:r>
                  <a:rPr lang="en-US" sz="1200" baseline="0">
                    <a:latin typeface="Arial" pitchFamily="34" charset="0"/>
                  </a:rPr>
                  <a:t>fish tissue (ppb</a:t>
                </a:r>
                <a:r>
                  <a:rPr lang="en-US" baseline="0">
                    <a:latin typeface="Arial" pitchFamily="34" charset="0"/>
                  </a:rPr>
                  <a:t>)</a:t>
                </a:r>
              </a:p>
            </c:rich>
          </c:tx>
          <c:layout/>
          <c:overlay val="0"/>
        </c:title>
        <c:numFmt formatCode="#,##0" sourceLinked="1"/>
        <c:majorTickMark val="none"/>
        <c:minorTickMark val="none"/>
        <c:tickLblPos val="nextTo"/>
        <c:spPr>
          <a:ln w="19050">
            <a:solidFill>
              <a:schemeClr val="tx1"/>
            </a:solidFill>
          </a:ln>
        </c:spPr>
        <c:crossAx val="86393600"/>
        <c:crosses val="autoZero"/>
        <c:crossBetween val="midCat"/>
      </c:valAx>
      <c:valAx>
        <c:axId val="86393600"/>
        <c:scaling>
          <c:orientation val="minMax"/>
        </c:scaling>
        <c:delete val="0"/>
        <c:axPos val="l"/>
        <c:majorGridlines>
          <c:spPr>
            <a:ln w="15875">
              <a:solidFill>
                <a:schemeClr val="tx1"/>
              </a:solidFill>
            </a:ln>
          </c:spPr>
        </c:majorGridlines>
        <c:numFmt formatCode="#,##0" sourceLinked="0"/>
        <c:majorTickMark val="none"/>
        <c:minorTickMark val="none"/>
        <c:tickLblPos val="nextTo"/>
        <c:spPr>
          <a:ln w="19050">
            <a:solidFill>
              <a:schemeClr val="tx1"/>
            </a:solidFill>
          </a:ln>
        </c:spPr>
        <c:crossAx val="84522880"/>
        <c:crosses val="autoZero"/>
        <c:crossBetween val="midCat"/>
      </c:valAx>
      <c:spPr>
        <a:ln>
          <a:solidFill>
            <a:schemeClr val="tx1"/>
          </a:solidFill>
        </a:ln>
      </c:spPr>
    </c:plotArea>
    <c:plotVisOnly val="1"/>
    <c:dispBlanksAs val="gap"/>
    <c:showDLblsOverMax val="0"/>
  </c:chart>
  <c:spPr>
    <a:solidFill>
      <a:schemeClr val="lt1"/>
    </a:solidFill>
    <a:ln>
      <a:solidFill>
        <a:schemeClr val="bg2">
          <a:lumMod val="25000"/>
        </a:schemeClr>
      </a:solidFill>
    </a:ln>
  </c:spPr>
  <c:externalData r:id="rId2">
    <c:autoUpdate val="0"/>
  </c:externalData>
  <c:userShapes r:id="rId3"/>
</c:chartSpace>
</file>

<file path=ppt/drawings/_rels/vmlDrawing1.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s>
</file>

<file path=ppt/drawings/drawing1.xml><?xml version="1.0" encoding="utf-8"?>
<c:userShapes xmlns:c="http://schemas.openxmlformats.org/drawingml/2006/chart">
  <cdr:relSizeAnchor xmlns:cdr="http://schemas.openxmlformats.org/drawingml/2006/chartDrawing">
    <cdr:from>
      <cdr:x>0.0888</cdr:x>
      <cdr:y>0.17118</cdr:y>
    </cdr:from>
    <cdr:to>
      <cdr:x>0.95325</cdr:x>
      <cdr:y>0.17273</cdr:y>
    </cdr:to>
    <cdr:sp macro="" textlink="">
      <cdr:nvSpPr>
        <cdr:cNvPr id="3" name="Straight Connector 2" title="Line showing water column WQC"/>
        <cdr:cNvSpPr/>
      </cdr:nvSpPr>
      <cdr:spPr>
        <a:xfrm xmlns:a="http://schemas.openxmlformats.org/drawingml/2006/main" flipH="1">
          <a:off x="460383" y="743267"/>
          <a:ext cx="4481538" cy="6729"/>
        </a:xfrm>
        <a:prstGeom xmlns:a="http://schemas.openxmlformats.org/drawingml/2006/main" prst="line">
          <a:avLst/>
        </a:prstGeom>
        <a:ln xmlns:a="http://schemas.openxmlformats.org/drawingml/2006/main" w="19050">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0.11221</cdr:x>
      <cdr:y>0.1125</cdr:y>
    </cdr:from>
    <cdr:to>
      <cdr:x>0.11286</cdr:x>
      <cdr:y>0.87312</cdr:y>
    </cdr:to>
    <cdr:sp macro="" textlink="">
      <cdr:nvSpPr>
        <cdr:cNvPr id="4" name="Straight Connector 3" title="line showing fish tissue WQC"/>
        <cdr:cNvSpPr/>
      </cdr:nvSpPr>
      <cdr:spPr>
        <a:xfrm xmlns:a="http://schemas.openxmlformats.org/drawingml/2006/main" flipV="1">
          <a:off x="956875" y="572207"/>
          <a:ext cx="5543" cy="3868780"/>
        </a:xfrm>
        <a:prstGeom xmlns:a="http://schemas.openxmlformats.org/drawingml/2006/main" prst="line">
          <a:avLst/>
        </a:prstGeom>
        <a:ln xmlns:a="http://schemas.openxmlformats.org/drawingml/2006/main" w="19050">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0.08385</cdr:x>
      <cdr:y>0.70158</cdr:y>
    </cdr:from>
    <cdr:to>
      <cdr:x>0.95641</cdr:x>
      <cdr:y>0.70437</cdr:y>
    </cdr:to>
    <cdr:sp macro="" textlink="">
      <cdr:nvSpPr>
        <cdr:cNvPr id="3" name="Straight Connector 2" title="line showing water column PCB"/>
        <cdr:cNvSpPr/>
      </cdr:nvSpPr>
      <cdr:spPr>
        <a:xfrm xmlns:a="http://schemas.openxmlformats.org/drawingml/2006/main" flipH="1">
          <a:off x="467335" y="3052804"/>
          <a:ext cx="4863053" cy="12140"/>
        </a:xfrm>
        <a:prstGeom xmlns:a="http://schemas.openxmlformats.org/drawingml/2006/main" prst="line">
          <a:avLst/>
        </a:prstGeom>
        <a:ln xmlns:a="http://schemas.openxmlformats.org/drawingml/2006/main" w="19050">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0.09943</cdr:x>
      <cdr:y>0.10191</cdr:y>
    </cdr:from>
    <cdr:to>
      <cdr:x>0.10008</cdr:x>
      <cdr:y>0.86253</cdr:y>
    </cdr:to>
    <cdr:sp macro="" textlink="">
      <cdr:nvSpPr>
        <cdr:cNvPr id="5" name="Straight Connector 4" title="line showing fish tissue WQC"/>
        <cdr:cNvSpPr/>
      </cdr:nvSpPr>
      <cdr:spPr>
        <a:xfrm xmlns:a="http://schemas.openxmlformats.org/drawingml/2006/main" flipV="1">
          <a:off x="847725" y="619125"/>
          <a:ext cx="5541" cy="4621123"/>
        </a:xfrm>
        <a:prstGeom xmlns:a="http://schemas.openxmlformats.org/drawingml/2006/main" prst="line">
          <a:avLst/>
        </a:prstGeom>
        <a:ln xmlns:a="http://schemas.openxmlformats.org/drawingml/2006/main" w="19050">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A4331-4D41-4B89-830A-8316AA774B7A}" type="datetimeFigureOut">
              <a:rPr lang="en-US" smtClean="0"/>
              <a:t>4/2/2021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8F911-D10F-4019-BA51-BCE0D6AA61D5}" type="slidenum">
              <a:rPr lang="en-US" smtClean="0"/>
              <a:t>‹#›</a:t>
            </a:fld>
            <a:endParaRPr lang="en-US"/>
          </a:p>
        </p:txBody>
      </p:sp>
    </p:spTree>
    <p:extLst>
      <p:ext uri="{BB962C8B-B14F-4D97-AF65-F5344CB8AC3E}">
        <p14:creationId xmlns:p14="http://schemas.microsoft.com/office/powerpoint/2010/main" val="2782895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9358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81BA3-492C-477B-9D83-FBEB572416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752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75A33-D13E-4D01-91E3-8E1806830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27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75A33-D13E-4D01-91E3-8E1806830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65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75A33-D13E-4D01-91E3-8E1806830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044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VDH value also contains Exposure Duration Factor in the numerator = Life expectancy/expected</a:t>
            </a:r>
            <a:r>
              <a:rPr lang="en-US" sz="1200" kern="1200" baseline="0" dirty="0" smtClean="0">
                <a:solidFill>
                  <a:schemeClr val="tx1"/>
                </a:solidFill>
                <a:effectLst/>
                <a:latin typeface="+mn-lt"/>
                <a:ea typeface="+mn-ea"/>
                <a:cs typeface="+mn-cs"/>
              </a:rPr>
              <a:t> time lived in a </a:t>
            </a:r>
            <a:r>
              <a:rPr lang="en-US" sz="1200" kern="1200" baseline="0" smtClean="0">
                <a:solidFill>
                  <a:schemeClr val="tx1"/>
                </a:solidFill>
                <a:effectLst/>
                <a:latin typeface="+mn-lt"/>
                <a:ea typeface="+mn-ea"/>
                <a:cs typeface="+mn-cs"/>
              </a:rPr>
              <a:t>single location</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Consumption rate</a:t>
            </a:r>
          </a:p>
          <a:p>
            <a:pPr lvl="1"/>
            <a:r>
              <a:rPr lang="en-US" sz="1200" kern="1200" dirty="0" smtClean="0">
                <a:solidFill>
                  <a:schemeClr val="tx1"/>
                </a:solidFill>
                <a:effectLst/>
                <a:latin typeface="+mn-lt"/>
                <a:ea typeface="+mn-ea"/>
                <a:cs typeface="+mn-cs"/>
              </a:rPr>
              <a:t>DEQ = 22 g/day</a:t>
            </a:r>
          </a:p>
          <a:p>
            <a:pPr lvl="2"/>
            <a:r>
              <a:rPr lang="en-US" sz="1200" kern="1200" dirty="0" smtClean="0">
                <a:solidFill>
                  <a:schemeClr val="tx1"/>
                </a:solidFill>
                <a:effectLst/>
                <a:latin typeface="+mn-lt"/>
                <a:ea typeface="+mn-ea"/>
                <a:cs typeface="+mn-cs"/>
              </a:rPr>
              <a:t>Updated by EPA in 2015 based on the Exposure Factors 2011 handbook. </a:t>
            </a:r>
          </a:p>
          <a:p>
            <a:pPr lvl="2"/>
            <a:r>
              <a:rPr lang="en-US" sz="1200" kern="1200" dirty="0" smtClean="0">
                <a:solidFill>
                  <a:schemeClr val="tx1"/>
                </a:solidFill>
                <a:effectLst/>
                <a:latin typeface="+mn-lt"/>
                <a:ea typeface="+mn-ea"/>
                <a:cs typeface="+mn-cs"/>
              </a:rPr>
              <a:t>90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percentile consumption rate of fish from inland and nearshore waters for adults 21 year and older (2003-2010)</a:t>
            </a:r>
          </a:p>
          <a:p>
            <a:pPr lvl="1"/>
            <a:r>
              <a:rPr lang="en-US" sz="1200" kern="1200" dirty="0" smtClean="0">
                <a:solidFill>
                  <a:schemeClr val="tx1"/>
                </a:solidFill>
                <a:effectLst/>
                <a:latin typeface="+mn-lt"/>
                <a:ea typeface="+mn-ea"/>
                <a:cs typeface="+mn-cs"/>
              </a:rPr>
              <a:t>VDH = 15 g/day</a:t>
            </a:r>
          </a:p>
          <a:p>
            <a:pPr lvl="2"/>
            <a:r>
              <a:rPr lang="en-US" sz="1200" kern="1200" dirty="0" smtClean="0">
                <a:solidFill>
                  <a:schemeClr val="tx1"/>
                </a:solidFill>
                <a:effectLst/>
                <a:latin typeface="+mn-lt"/>
                <a:ea typeface="+mn-ea"/>
                <a:cs typeface="+mn-cs"/>
              </a:rPr>
              <a:t>(227 g/meal) 2 meals a month 30 days in a month</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5267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440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135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027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7722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a:t>
            </a:r>
            <a:r>
              <a:rPr lang="en-US" baseline="0" dirty="0" smtClean="0"/>
              <a:t> Myself</a:t>
            </a:r>
          </a:p>
          <a:p>
            <a:r>
              <a:rPr lang="en-US" baseline="0" dirty="0" smtClean="0"/>
              <a:t>Jen P, planning Team Lead at Piedmont and is serving as technical support for this meeting</a:t>
            </a:r>
          </a:p>
          <a:p>
            <a:r>
              <a:rPr lang="en-US" baseline="0" dirty="0" smtClean="0"/>
              <a:t>Rob Breeding from CO on questions</a:t>
            </a:r>
          </a:p>
          <a:p>
            <a:r>
              <a:rPr lang="en-US" baseline="0" dirty="0" smtClean="0"/>
              <a:t>Warren </a:t>
            </a:r>
            <a:r>
              <a:rPr lang="en-US" baseline="0" dirty="0" err="1" smtClean="0"/>
              <a:t>Smigo</a:t>
            </a:r>
            <a:r>
              <a:rPr lang="en-US" baseline="0" dirty="0" smtClean="0"/>
              <a:t> and Mike Shaver- our Piedmont Regional Biologists- they are the ones out collecting bugs and providing tons of data for the study. They are on the call tonight to help with questions as they are the experts when it comes to all things biology- They also provided many of the photos for this presentation</a:t>
            </a:r>
          </a:p>
          <a:p>
            <a:r>
              <a:rPr lang="en-US" baseline="0" dirty="0" smtClean="0"/>
              <a:t>We also are teaming with Katie Shoemaker at Wetland Studies and Solutions, </a:t>
            </a:r>
            <a:r>
              <a:rPr lang="en-US" baseline="0" dirty="0" err="1" smtClean="0"/>
              <a:t>Inc</a:t>
            </a:r>
            <a:r>
              <a:rPr lang="en-US" baseline="0" dirty="0" smtClean="0"/>
              <a:t> and Dr. Robert Brandt from JMU who are the contractors working on this project.</a:t>
            </a:r>
          </a:p>
          <a:p>
            <a:r>
              <a:rPr lang="en-US" baseline="0" dirty="0" smtClean="0"/>
              <a:t>Also want to acknowledge Matt Carter, Garth Jenkins and Andrew Kirk on the water monitoring crew who help collect lots of data for use in this project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489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991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9C4A1B-E3F4-440A-A1E4-007EA359E364}" type="slidenum">
              <a:rPr lang="en-US" smtClean="0"/>
              <a:pPr/>
              <a:t>4</a:t>
            </a:fld>
            <a:endParaRPr lang="en-US"/>
          </a:p>
        </p:txBody>
      </p:sp>
    </p:spTree>
    <p:extLst>
      <p:ext uri="{BB962C8B-B14F-4D97-AF65-F5344CB8AC3E}">
        <p14:creationId xmlns:p14="http://schemas.microsoft.com/office/powerpoint/2010/main" val="4075070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RECORD</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90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B2576A-03EB-46B7-9226-7D0322A304C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xfrm>
            <a:off x="915294" y="4414562"/>
            <a:ext cx="5027414" cy="4183995"/>
          </a:xfrm>
        </p:spPr>
        <p:txBody>
          <a:bodyPr/>
          <a:lstStyle/>
          <a:p>
            <a:endParaRPr lang="en-US"/>
          </a:p>
        </p:txBody>
      </p:sp>
    </p:spTree>
    <p:extLst>
      <p:ext uri="{BB962C8B-B14F-4D97-AF65-F5344CB8AC3E}">
        <p14:creationId xmlns:p14="http://schemas.microsoft.com/office/powerpoint/2010/main" val="1125642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171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0BE3BA-0FD2-464E-9DB1-8CDB9365076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pPr eaLnBrk="1" hangingPunct="1"/>
            <a:endParaRPr lang="en-US" dirty="0" smtClean="0"/>
          </a:p>
        </p:txBody>
      </p:sp>
    </p:spTree>
    <p:extLst>
      <p:ext uri="{BB962C8B-B14F-4D97-AF65-F5344CB8AC3E}">
        <p14:creationId xmlns:p14="http://schemas.microsoft.com/office/powerpoint/2010/main" val="400714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3CEA19-3DC1-4854-A712-F5ED6A3490AB}"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1058" name="Rectangle 2"/>
          <p:cNvSpPr>
            <a:spLocks noGrp="1" noRot="1" noChangeAspect="1" noChangeArrowheads="1" noTextEdit="1"/>
          </p:cNvSpPr>
          <p:nvPr>
            <p:ph type="sldImg"/>
          </p:nvPr>
        </p:nvSpPr>
        <p:spPr>
          <a:xfrm>
            <a:off x="333375" y="698500"/>
            <a:ext cx="6192838" cy="3484563"/>
          </a:xfrm>
          <a:ln/>
        </p:spPr>
      </p:sp>
      <p:sp>
        <p:nvSpPr>
          <p:cNvPr id="301059" name="Rectangle 3"/>
          <p:cNvSpPr>
            <a:spLocks noGrp="1" noChangeArrowheads="1"/>
          </p:cNvSpPr>
          <p:nvPr>
            <p:ph type="body" idx="1"/>
          </p:nvPr>
        </p:nvSpPr>
        <p:spPr>
          <a:xfrm>
            <a:off x="914714" y="4414840"/>
            <a:ext cx="5028579" cy="4183062"/>
          </a:xfrm>
        </p:spPr>
        <p:txBody>
          <a:bodyPr lIns="89675" tIns="44837" rIns="89675" bIns="44837"/>
          <a:lstStyle/>
          <a:p>
            <a:pPr marL="224325" indent="-224325"/>
            <a:r>
              <a:rPr lang="en-US" altLang="en-US"/>
              <a:t>These components are not necessarily sequential steps, but are a guide and framework for TMDL development.</a:t>
            </a:r>
          </a:p>
          <a:p>
            <a:pPr marL="224325" indent="-224325"/>
            <a:r>
              <a:rPr lang="en-US" altLang="en-US"/>
              <a:t>(1) </a:t>
            </a:r>
            <a:r>
              <a:rPr lang="en-US" altLang="en-US" b="1"/>
              <a:t>Problem Identification</a:t>
            </a:r>
            <a:r>
              <a:rPr lang="en-US" altLang="en-US"/>
              <a:t>: define key factors and background information for a listed waterbody that describe the nature and impairment.  This is the guiding factor in development of the TMDL.</a:t>
            </a:r>
          </a:p>
          <a:p>
            <a:pPr marL="224325" indent="-224325"/>
            <a:r>
              <a:rPr lang="en-US" altLang="en-US"/>
              <a:t>(2) </a:t>
            </a:r>
            <a:r>
              <a:rPr lang="en-US" altLang="en-US" b="1"/>
              <a:t>Develop Numeric Targets</a:t>
            </a:r>
            <a:r>
              <a:rPr lang="en-US" altLang="en-US"/>
              <a:t>:  measurable indicators and target values that can be used to evaluate attainment of water quality standards in the listed waterbody.</a:t>
            </a:r>
          </a:p>
          <a:p>
            <a:pPr marL="224325" indent="-224325"/>
            <a:r>
              <a:rPr lang="en-US" altLang="en-US"/>
              <a:t>(3) </a:t>
            </a:r>
            <a:r>
              <a:rPr lang="en-US" altLang="en-US" b="1"/>
              <a:t>Source Assessment</a:t>
            </a:r>
            <a:r>
              <a:rPr lang="en-US" altLang="en-US"/>
              <a:t>: identify sources of loading for bacteria</a:t>
            </a:r>
          </a:p>
          <a:p>
            <a:pPr marL="224325" indent="-224325"/>
            <a:r>
              <a:rPr lang="en-US" altLang="en-US"/>
              <a:t>(4) </a:t>
            </a:r>
            <a:r>
              <a:rPr lang="en-US" altLang="en-US" b="1"/>
              <a:t>Link Targets and Sources</a:t>
            </a:r>
            <a:r>
              <a:rPr lang="en-US" altLang="en-US"/>
              <a:t>: this is necessary in order to develop the TMDL since the linkage defines the cause-and-effect relationship between the pollutant sources and the in-stream pollutant response and allows for an estimation of loading capacity.  This relationship can vary seasonally, especially for nonpoint sources that are highly dependent on precipitation.</a:t>
            </a:r>
          </a:p>
          <a:p>
            <a:pPr marL="224325" indent="-224325"/>
            <a:r>
              <a:rPr lang="en-US" altLang="en-US"/>
              <a:t>(5) </a:t>
            </a:r>
            <a:r>
              <a:rPr lang="en-US" altLang="en-US" b="1"/>
              <a:t>Load Allocations</a:t>
            </a:r>
            <a:r>
              <a:rPr lang="en-US" altLang="en-US"/>
              <a:t>: pollutant loadings that will not exceed the loading capacity and will lead to attainment of the water quality standard can be determined based on the target/source linkage.  The loadings may be distributed or allocated among the significant sources.</a:t>
            </a:r>
          </a:p>
          <a:p>
            <a:pPr marL="224325" indent="-224325"/>
            <a:r>
              <a:rPr lang="en-US" altLang="en-US"/>
              <a:t>(6) </a:t>
            </a:r>
            <a:r>
              <a:rPr lang="en-US" altLang="en-US" b="1"/>
              <a:t>Follow-up Monitoring</a:t>
            </a:r>
            <a:r>
              <a:rPr lang="en-US" altLang="en-US"/>
              <a:t>: An ongoing monitoring plan should be included to determine whether the TMDL has resulted in attaining water quality standards and to support any required revisions to the TMDL.</a:t>
            </a:r>
          </a:p>
        </p:txBody>
      </p:sp>
    </p:spTree>
    <p:extLst>
      <p:ext uri="{BB962C8B-B14F-4D97-AF65-F5344CB8AC3E}">
        <p14:creationId xmlns:p14="http://schemas.microsoft.com/office/powerpoint/2010/main" val="33067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01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EE4BD0-40F4-4534-93B4-10EAA2E487FB}"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350033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EE4BD0-40F4-4534-93B4-10EAA2E487FB}"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363116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EE4BD0-40F4-4534-93B4-10EAA2E487FB}"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4206000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
        <p:nvSpPr>
          <p:cNvPr id="4" name="Rectangle 3"/>
          <p:cNvSpPr/>
          <p:nvPr userDrawn="1"/>
        </p:nvSpPr>
        <p:spPr>
          <a:xfrm>
            <a:off x="327800" y="6475258"/>
            <a:ext cx="4331285" cy="338554"/>
          </a:xfrm>
          <a:prstGeom prst="rect">
            <a:avLst/>
          </a:prstGeom>
        </p:spPr>
        <p:txBody>
          <a:bodyPr wrap="square">
            <a:spAutoFit/>
          </a:bodyPr>
          <a:lstStyle/>
          <a:p>
            <a:r>
              <a:rPr lang="en-US" sz="1600" dirty="0" smtClean="0">
                <a:solidFill>
                  <a:schemeClr val="bg1">
                    <a:lumMod val="50000"/>
                  </a:schemeClr>
                </a:solidFill>
                <a:latin typeface="Arial" panose="020B0604020202020204" pitchFamily="34" charset="0"/>
                <a:cs typeface="Arial" panose="020B0604020202020204" pitchFamily="34" charset="0"/>
              </a:rPr>
              <a:t>For Technical Support call 804.527.5029 </a:t>
            </a:r>
            <a:endParaRPr lang="en-US" sz="16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224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3638"/>
            <a:ext cx="2844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7" name="Slide Number Placeholder 6"/>
          <p:cNvSpPr>
            <a:spLocks noGrp="1"/>
          </p:cNvSpPr>
          <p:nvPr>
            <p:ph type="sldNum" sz="quarter" idx="12"/>
          </p:nvPr>
        </p:nvSpPr>
        <p:spPr>
          <a:xfrm>
            <a:off x="8737600" y="6243638"/>
            <a:ext cx="2844800" cy="457200"/>
          </a:xfrm>
          <a:prstGeom prst="rect">
            <a:avLst/>
          </a:prstGeom>
        </p:spPr>
        <p:txBody>
          <a:bodyPr/>
          <a:lstStyle>
            <a:lvl1pPr fontAlgn="auto">
              <a:spcBef>
                <a:spcPts val="0"/>
              </a:spcBef>
              <a:spcAft>
                <a:spcPts val="0"/>
              </a:spcAft>
              <a:defRPr>
                <a:latin typeface="+mn-lt"/>
              </a:defRPr>
            </a:lvl1pPr>
          </a:lstStyle>
          <a:p>
            <a:pPr>
              <a:defRPr/>
            </a:pPr>
            <a:fld id="{13914686-BFAA-475D-9C2D-A1312638ED19}" type="slidenum">
              <a:rPr lang="en-US" altLang="en-US"/>
              <a:pPr>
                <a:defRPr/>
              </a:pPr>
              <a:t>‹#›</a:t>
            </a:fld>
            <a:endParaRPr lang="en-US" altLang="en-US" dirty="0"/>
          </a:p>
        </p:txBody>
      </p:sp>
    </p:spTree>
    <p:extLst>
      <p:ext uri="{BB962C8B-B14F-4D97-AF65-F5344CB8AC3E}">
        <p14:creationId xmlns:p14="http://schemas.microsoft.com/office/powerpoint/2010/main" val="111583544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3452134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Tree>
    <p:extLst>
      <p:ext uri="{BB962C8B-B14F-4D97-AF65-F5344CB8AC3E}">
        <p14:creationId xmlns:p14="http://schemas.microsoft.com/office/powerpoint/2010/main" val="2494974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2600">
                <a:solidFill>
                  <a:srgbClr val="256EAB"/>
                </a:solidFill>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2400">
                <a:ln>
                  <a:noFill/>
                </a:ln>
                <a:solidFill>
                  <a:srgbClr val="256EAB"/>
                </a:solidFill>
                <a:latin typeface="Arial" panose="020B0604020202020204" pitchFamily="34" charset="0"/>
                <a:cs typeface="Arial" panose="020B0604020202020204" pitchFamily="34" charset="0"/>
              </a:defRPr>
            </a:lvl3pPr>
            <a:lvl4pPr>
              <a:defRPr sz="2000">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838200" y="6311900"/>
            <a:ext cx="10515600" cy="409575"/>
          </a:xfrm>
        </p:spPr>
        <p:txBody>
          <a:bodyPr/>
          <a:lstStyle/>
          <a:p>
            <a:pPr algn="l"/>
            <a:fld id="{61C9B584-852F-4056-BF30-ABA66A23FD41}" type="slidenum">
              <a:rPr lang="en-US" smtClean="0"/>
              <a:t>‹#›</a:t>
            </a:fld>
            <a:r>
              <a:rPr lang="en-US" dirty="0" smtClean="0"/>
              <a:t>					</a:t>
            </a:r>
            <a:endParaRPr lang="en-US" dirty="0">
              <a:solidFill>
                <a:srgbClr val="256EAB"/>
              </a:solidFill>
            </a:endParaRPr>
          </a:p>
        </p:txBody>
      </p:sp>
      <p:pic>
        <p:nvPicPr>
          <p:cNvPr id="11" name="Picture 10"/>
          <p:cNvPicPr>
            <a:picLocks noChangeAspect="1"/>
          </p:cNvPicPr>
          <p:nvPr userDrawn="1"/>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1652026281"/>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442517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1352725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Tree>
    <p:extLst>
      <p:ext uri="{BB962C8B-B14F-4D97-AF65-F5344CB8AC3E}">
        <p14:creationId xmlns:p14="http://schemas.microsoft.com/office/powerpoint/2010/main" val="94885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EE4BD0-40F4-4534-93B4-10EAA2E487FB}"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1363137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838200" y="6311900"/>
            <a:ext cx="10515600" cy="409575"/>
          </a:xfrm>
        </p:spPr>
        <p:txBody>
          <a:bodyPr/>
          <a:lstStyle/>
          <a:p>
            <a:pPr algn="l"/>
            <a:fld id="{61C9B584-852F-4056-BF30-ABA66A23FD41}" type="slidenum">
              <a:rPr lang="en-US" smtClean="0"/>
              <a:pPr algn="l"/>
              <a:t>‹#›</a:t>
            </a:fld>
            <a:r>
              <a:rPr lang="en-US" dirty="0" smtClean="0"/>
              <a:t>					</a:t>
            </a:r>
            <a:endParaRPr lang="en-US" dirty="0">
              <a:solidFill>
                <a:srgbClr val="256EAB"/>
              </a:solidFill>
            </a:endParaRPr>
          </a:p>
        </p:txBody>
      </p:sp>
      <p:pic>
        <p:nvPicPr>
          <p:cNvPr id="11" name="Picture 10"/>
          <p:cNvPicPr>
            <a:picLocks noChangeAspect="1"/>
          </p:cNvPicPr>
          <p:nvPr userDrawn="1"/>
        </p:nvPicPr>
        <p:blipFill>
          <a:blip r:embed="rId2" cstate="print"/>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3557736768"/>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cstate="print"/>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598593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0B8B-E8E8-400A-9B66-EDC0EABB85E2}" type="datetimeFigureOut">
              <a:rPr lang="en-US" smtClean="0"/>
              <a:pPr/>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E437A-6565-468B-B4EE-8F73631B9975}" type="slidenum">
              <a:rPr lang="en-US" smtClean="0"/>
              <a:pPr/>
              <a:t>‹#›</a:t>
            </a:fld>
            <a:endParaRPr lang="en-US"/>
          </a:p>
        </p:txBody>
      </p:sp>
    </p:spTree>
    <p:extLst>
      <p:ext uri="{BB962C8B-B14F-4D97-AF65-F5344CB8AC3E}">
        <p14:creationId xmlns:p14="http://schemas.microsoft.com/office/powerpoint/2010/main" val="2223030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2F0B8B-E8E8-400A-9B66-EDC0EABB85E2}" type="datetimeFigureOut">
              <a:rPr lang="en-US" smtClean="0"/>
              <a:pPr/>
              <a:t>4/2/2021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DE437A-6565-468B-B4EE-8F73631B9975}" type="slidenum">
              <a:rPr lang="en-US" smtClean="0"/>
              <a:pPr/>
              <a:t>‹#›</a:t>
            </a:fld>
            <a:endParaRPr lang="en-US"/>
          </a:p>
        </p:txBody>
      </p:sp>
    </p:spTree>
    <p:extLst>
      <p:ext uri="{BB962C8B-B14F-4D97-AF65-F5344CB8AC3E}">
        <p14:creationId xmlns:p14="http://schemas.microsoft.com/office/powerpoint/2010/main" val="831087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8255AFD-3540-4C0E-9429-3ADF24B0D8E5}" type="datetimeFigureOut">
              <a:rPr lang="en-US" smtClean="0"/>
              <a:pPr/>
              <a:t>4/2/2021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BBA2536-7E06-41AD-BA11-6BFC32CF81D0}" type="slidenum">
              <a:rPr lang="en-US" smtClean="0"/>
              <a:pPr/>
              <a:t>‹#›</a:t>
            </a:fld>
            <a:endParaRPr lang="en-US" dirty="0"/>
          </a:p>
        </p:txBody>
      </p:sp>
    </p:spTree>
    <p:extLst>
      <p:ext uri="{BB962C8B-B14F-4D97-AF65-F5344CB8AC3E}">
        <p14:creationId xmlns:p14="http://schemas.microsoft.com/office/powerpoint/2010/main" val="208268122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03335E-ED08-478C-A3EA-E92065740F10}" type="slidenum">
              <a:rPr lang="en-US"/>
              <a:pPr>
                <a:defRPr/>
              </a:pPr>
              <a:t>‹#›</a:t>
            </a:fld>
            <a:endParaRPr lang="en-US"/>
          </a:p>
        </p:txBody>
      </p:sp>
    </p:spTree>
    <p:extLst>
      <p:ext uri="{BB962C8B-B14F-4D97-AF65-F5344CB8AC3E}">
        <p14:creationId xmlns:p14="http://schemas.microsoft.com/office/powerpoint/2010/main" val="4065208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55AFD-3540-4C0E-9429-3ADF24B0D8E5}" type="datetimeFigureOut">
              <a:rPr lang="en-US" smtClean="0"/>
              <a:pPr/>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3382996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400801"/>
            <a:ext cx="3860800" cy="320675"/>
          </a:xfrm>
        </p:spPr>
        <p:txBody>
          <a:bodyPr/>
          <a:lstStyle>
            <a:lvl1pPr>
              <a:defRPr/>
            </a:lvl1pPr>
          </a:lstStyle>
          <a:p>
            <a:r>
              <a:rPr lang="en-US"/>
              <a:t>May 20, 2007</a:t>
            </a:r>
          </a:p>
        </p:txBody>
      </p:sp>
      <p:sp>
        <p:nvSpPr>
          <p:cNvPr id="6" name="Slide Number Placeholder 5"/>
          <p:cNvSpPr>
            <a:spLocks noGrp="1"/>
          </p:cNvSpPr>
          <p:nvPr>
            <p:ph type="sldNum" sz="quarter" idx="12"/>
          </p:nvPr>
        </p:nvSpPr>
        <p:spPr>
          <a:xfrm>
            <a:off x="8737600" y="6400801"/>
            <a:ext cx="2844800" cy="320675"/>
          </a:xfrm>
        </p:spPr>
        <p:txBody>
          <a:bodyPr/>
          <a:lstStyle>
            <a:lvl1pPr>
              <a:defRPr/>
            </a:lvl1pPr>
          </a:lstStyle>
          <a:p>
            <a:fld id="{0F9F5A74-ED7C-4824-947F-689A8EF5F6CC}" type="slidenum">
              <a:rPr lang="en-US"/>
              <a:pPr/>
              <a:t>‹#›</a:t>
            </a:fld>
            <a:endParaRPr lang="en-US"/>
          </a:p>
        </p:txBody>
      </p:sp>
    </p:spTree>
    <p:extLst>
      <p:ext uri="{BB962C8B-B14F-4D97-AF65-F5344CB8AC3E}">
        <p14:creationId xmlns:p14="http://schemas.microsoft.com/office/powerpoint/2010/main" val="1281149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81000"/>
            <a:ext cx="10363200" cy="3367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914400" y="6248400"/>
            <a:ext cx="2540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8737600" y="6248400"/>
            <a:ext cx="2540000" cy="457200"/>
          </a:xfrm>
          <a:prstGeom prst="rect">
            <a:avLst/>
          </a:prstGeom>
        </p:spPr>
        <p:txBody>
          <a:bodyPr/>
          <a:lstStyle>
            <a:lvl1pPr>
              <a:defRPr/>
            </a:lvl1pPr>
          </a:lstStyle>
          <a:p>
            <a:pPr>
              <a:defRPr/>
            </a:pPr>
            <a:fld id="{812293D3-158F-4AB6-A5AA-69FE25FE27D3}" type="slidenum">
              <a:rPr lang="en-US"/>
              <a:pPr>
                <a:defRPr/>
              </a:pPr>
              <a:t>‹#›</a:t>
            </a:fld>
            <a:endParaRPr lang="en-US"/>
          </a:p>
        </p:txBody>
      </p:sp>
    </p:spTree>
    <p:extLst>
      <p:ext uri="{BB962C8B-B14F-4D97-AF65-F5344CB8AC3E}">
        <p14:creationId xmlns:p14="http://schemas.microsoft.com/office/powerpoint/2010/main" val="85550161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413264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BEE4BD0-40F4-4534-93B4-10EAA2E487FB}" type="datetimeFigureOut">
              <a:rPr lang="en-US" smtClean="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907629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
        <p:nvSpPr>
          <p:cNvPr id="4" name="Rectangle 3"/>
          <p:cNvSpPr/>
          <p:nvPr userDrawn="1"/>
        </p:nvSpPr>
        <p:spPr>
          <a:xfrm>
            <a:off x="327801" y="6475258"/>
            <a:ext cx="2778654" cy="276999"/>
          </a:xfrm>
          <a:prstGeom prst="rect">
            <a:avLst/>
          </a:prstGeom>
        </p:spPr>
        <p:txBody>
          <a:bodyPr wrap="square">
            <a:spAutoFit/>
          </a:bodyPr>
          <a:lstStyle/>
          <a:p>
            <a:r>
              <a:rPr lang="en-US" sz="1200" dirty="0" smtClean="0">
                <a:solidFill>
                  <a:schemeClr val="bg1">
                    <a:lumMod val="50000"/>
                  </a:schemeClr>
                </a:solidFill>
              </a:rPr>
              <a:t>For Technical Support call 804.527.5029 </a:t>
            </a:r>
            <a:endParaRPr lang="en-US" sz="1200" dirty="0">
              <a:solidFill>
                <a:schemeClr val="bg1">
                  <a:lumMod val="50000"/>
                </a:schemeClr>
              </a:solidFill>
            </a:endParaRPr>
          </a:p>
        </p:txBody>
      </p:sp>
    </p:spTree>
    <p:extLst>
      <p:ext uri="{BB962C8B-B14F-4D97-AF65-F5344CB8AC3E}">
        <p14:creationId xmlns:p14="http://schemas.microsoft.com/office/powerpoint/2010/main" val="2843328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12107" y="6417593"/>
            <a:ext cx="2744244" cy="343989"/>
          </a:xfrm>
        </p:spPr>
        <p:txBody>
          <a:bodyPr/>
          <a:lstStyle/>
          <a:p>
            <a:pPr algn="l"/>
            <a:endParaRPr lang="en-US" dirty="0" smtClean="0">
              <a:solidFill>
                <a:schemeClr val="bg1">
                  <a:lumMod val="50000"/>
                </a:schemeClr>
              </a:solidFill>
            </a:endParaRPr>
          </a:p>
          <a:p>
            <a:pPr algn="l"/>
            <a:r>
              <a:rPr lang="en-US" dirty="0" smtClean="0">
                <a:solidFill>
                  <a:schemeClr val="bg1">
                    <a:lumMod val="50000"/>
                  </a:schemeClr>
                </a:solidFill>
              </a:rPr>
              <a:t>For Technical Support call 804.527.5029</a:t>
            </a:r>
          </a:p>
          <a:p>
            <a:pPr algn="l"/>
            <a:r>
              <a:rPr lang="en-US" dirty="0" smtClean="0"/>
              <a:t>					</a:t>
            </a:r>
            <a:endParaRPr lang="en-US" dirty="0">
              <a:solidFill>
                <a:srgbClr val="256EAB"/>
              </a:solidFill>
            </a:endParaRPr>
          </a:p>
        </p:txBody>
      </p:sp>
      <p:pic>
        <p:nvPicPr>
          <p:cNvPr id="11" name="Picture 10"/>
          <p:cNvPicPr>
            <a:picLocks noChangeAspect="1"/>
          </p:cNvPicPr>
          <p:nvPr userDrawn="1"/>
        </p:nvPicPr>
        <p:blipFill>
          <a:blip r:embed="rId2" cstate="print"/>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1752749824"/>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cstate="print"/>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2848559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3638"/>
            <a:ext cx="2844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fontAlgn="auto">
              <a:spcBef>
                <a:spcPts val="0"/>
              </a:spcBef>
              <a:spcAft>
                <a:spcPts val="0"/>
              </a:spcAft>
              <a:defRPr dirty="0">
                <a:latin typeface="+mn-lt"/>
              </a:defRPr>
            </a:lvl1pPr>
          </a:lstStyle>
          <a:p>
            <a:pPr>
              <a:defRPr/>
            </a:pPr>
            <a:endParaRPr lang="en-US" altLang="en-US" dirty="0"/>
          </a:p>
        </p:txBody>
      </p:sp>
      <p:sp>
        <p:nvSpPr>
          <p:cNvPr id="7" name="Slide Number Placeholder 6"/>
          <p:cNvSpPr>
            <a:spLocks noGrp="1"/>
          </p:cNvSpPr>
          <p:nvPr>
            <p:ph type="sldNum" sz="quarter" idx="12"/>
          </p:nvPr>
        </p:nvSpPr>
        <p:spPr>
          <a:xfrm>
            <a:off x="8737600" y="6243638"/>
            <a:ext cx="2844800" cy="457200"/>
          </a:xfrm>
          <a:prstGeom prst="rect">
            <a:avLst/>
          </a:prstGeom>
        </p:spPr>
        <p:txBody>
          <a:bodyPr/>
          <a:lstStyle>
            <a:lvl1pPr fontAlgn="auto">
              <a:spcBef>
                <a:spcPts val="0"/>
              </a:spcBef>
              <a:spcAft>
                <a:spcPts val="0"/>
              </a:spcAft>
              <a:defRPr>
                <a:latin typeface="+mn-lt"/>
              </a:defRPr>
            </a:lvl1pPr>
          </a:lstStyle>
          <a:p>
            <a:pPr>
              <a:defRPr/>
            </a:pPr>
            <a:fld id="{13914686-BFAA-475D-9C2D-A1312638ED19}" type="slidenum">
              <a:rPr lang="en-US" altLang="en-US"/>
              <a:pPr>
                <a:defRPr/>
              </a:pPr>
              <a:t>‹#›</a:t>
            </a:fld>
            <a:endParaRPr lang="en-US" altLang="en-US" dirty="0"/>
          </a:p>
        </p:txBody>
      </p:sp>
    </p:spTree>
    <p:extLst>
      <p:ext uri="{BB962C8B-B14F-4D97-AF65-F5344CB8AC3E}">
        <p14:creationId xmlns:p14="http://schemas.microsoft.com/office/powerpoint/2010/main" val="403208360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2F0B8B-E8E8-400A-9B66-EDC0EABB85E2}" type="datetimeFigureOut">
              <a:rPr lang="en-US" smtClean="0"/>
              <a:pPr/>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E437A-6565-468B-B4EE-8F73631B9975}" type="slidenum">
              <a:rPr lang="en-US" smtClean="0"/>
              <a:pPr/>
              <a:t>‹#›</a:t>
            </a:fld>
            <a:endParaRPr lang="en-US"/>
          </a:p>
        </p:txBody>
      </p:sp>
    </p:spTree>
    <p:extLst>
      <p:ext uri="{BB962C8B-B14F-4D97-AF65-F5344CB8AC3E}">
        <p14:creationId xmlns:p14="http://schemas.microsoft.com/office/powerpoint/2010/main" val="3192033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920784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8255AFD-3540-4C0E-9429-3ADF24B0D8E5}" type="datetimeFigureOut">
              <a:rPr lang="en-US" smtClean="0"/>
              <a:pPr/>
              <a:t>4/2/2021</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BBA2536-7E06-41AD-BA11-6BFC32CF81D0}" type="slidenum">
              <a:rPr lang="en-US" smtClean="0"/>
              <a:pPr/>
              <a:t>‹#›</a:t>
            </a:fld>
            <a:endParaRPr lang="en-US" dirty="0"/>
          </a:p>
        </p:txBody>
      </p:sp>
    </p:spTree>
    <p:extLst>
      <p:ext uri="{BB962C8B-B14F-4D97-AF65-F5344CB8AC3E}">
        <p14:creationId xmlns:p14="http://schemas.microsoft.com/office/powerpoint/2010/main" val="174957121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C03335E-ED08-478C-A3EA-E92065740F10}" type="slidenum">
              <a:rPr lang="en-US"/>
              <a:pPr>
                <a:defRPr/>
              </a:pPr>
              <a:t>‹#›</a:t>
            </a:fld>
            <a:endParaRPr lang="en-US"/>
          </a:p>
        </p:txBody>
      </p:sp>
    </p:spTree>
    <p:extLst>
      <p:ext uri="{BB962C8B-B14F-4D97-AF65-F5344CB8AC3E}">
        <p14:creationId xmlns:p14="http://schemas.microsoft.com/office/powerpoint/2010/main" val="3934287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55AFD-3540-4C0E-9429-3ADF24B0D8E5}" type="datetimeFigureOut">
              <a:rPr lang="en-US" smtClean="0"/>
              <a:pPr/>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BA2536-7E06-41AD-BA11-6BFC32CF81D0}" type="slidenum">
              <a:rPr lang="en-US" smtClean="0"/>
              <a:pPr/>
              <a:t>‹#›</a:t>
            </a:fld>
            <a:endParaRPr lang="en-US"/>
          </a:p>
        </p:txBody>
      </p:sp>
    </p:spTree>
    <p:extLst>
      <p:ext uri="{BB962C8B-B14F-4D97-AF65-F5344CB8AC3E}">
        <p14:creationId xmlns:p14="http://schemas.microsoft.com/office/powerpoint/2010/main" val="36606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400801"/>
            <a:ext cx="3860800" cy="320675"/>
          </a:xfrm>
        </p:spPr>
        <p:txBody>
          <a:bodyPr/>
          <a:lstStyle>
            <a:lvl1pPr>
              <a:defRPr/>
            </a:lvl1pPr>
          </a:lstStyle>
          <a:p>
            <a:r>
              <a:rPr lang="en-US"/>
              <a:t>May 20, 2007</a:t>
            </a:r>
          </a:p>
        </p:txBody>
      </p:sp>
      <p:sp>
        <p:nvSpPr>
          <p:cNvPr id="6" name="Slide Number Placeholder 5"/>
          <p:cNvSpPr>
            <a:spLocks noGrp="1"/>
          </p:cNvSpPr>
          <p:nvPr>
            <p:ph type="sldNum" sz="quarter" idx="12"/>
          </p:nvPr>
        </p:nvSpPr>
        <p:spPr>
          <a:xfrm>
            <a:off x="8737600" y="6400801"/>
            <a:ext cx="2844800" cy="320675"/>
          </a:xfrm>
        </p:spPr>
        <p:txBody>
          <a:bodyPr/>
          <a:lstStyle>
            <a:lvl1pPr>
              <a:defRPr/>
            </a:lvl1pPr>
          </a:lstStyle>
          <a:p>
            <a:fld id="{0F9F5A74-ED7C-4824-947F-689A8EF5F6CC}" type="slidenum">
              <a:rPr lang="en-US"/>
              <a:pPr/>
              <a:t>‹#›</a:t>
            </a:fld>
            <a:endParaRPr lang="en-US"/>
          </a:p>
        </p:txBody>
      </p:sp>
    </p:spTree>
    <p:extLst>
      <p:ext uri="{BB962C8B-B14F-4D97-AF65-F5344CB8AC3E}">
        <p14:creationId xmlns:p14="http://schemas.microsoft.com/office/powerpoint/2010/main" val="219577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EE4BD0-40F4-4534-93B4-10EAA2E487FB}" type="datetimeFigureOut">
              <a:rPr lang="en-US" smtClean="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3728431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For Technical Support call </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2F13A4-4E19-41E2-A7F9-9D53F87954DC}" type="slidenum">
              <a:rPr lang="en-US" smtClean="0"/>
              <a:pPr/>
              <a:t>‹#›</a:t>
            </a:fld>
            <a:endParaRPr lang="en-US"/>
          </a:p>
        </p:txBody>
      </p:sp>
    </p:spTree>
    <p:extLst>
      <p:ext uri="{BB962C8B-B14F-4D97-AF65-F5344CB8AC3E}">
        <p14:creationId xmlns:p14="http://schemas.microsoft.com/office/powerpoint/2010/main" val="29508989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For Technical Support call </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2F13A4-4E19-41E2-A7F9-9D53F87954DC}" type="slidenum">
              <a:rPr lang="en-US" smtClean="0"/>
              <a:pPr/>
              <a:t>‹#›</a:t>
            </a:fld>
            <a:endParaRPr lang="en-US"/>
          </a:p>
        </p:txBody>
      </p:sp>
    </p:spTree>
    <p:extLst>
      <p:ext uri="{BB962C8B-B14F-4D97-AF65-F5344CB8AC3E}">
        <p14:creationId xmlns:p14="http://schemas.microsoft.com/office/powerpoint/2010/main" val="38249434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829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744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0524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4081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64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357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9661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17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EE4BD0-40F4-4534-93B4-10EAA2E487FB}" type="datetimeFigureOut">
              <a:rPr lang="en-US" smtClean="0"/>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8167851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681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9427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837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title="DEQ logo"/>
          <p:cNvPicPr>
            <a:picLocks noChangeAspect="1"/>
          </p:cNvPicPr>
          <p:nvPr userDrawn="1"/>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15246083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smtClean="0"/>
              <a:t>Title of Presentation</a:t>
            </a:r>
            <a:endParaRPr lang="en-US" dirty="0"/>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a:t>
            </a:r>
            <a:endParaRPr lang="en-US" dirty="0"/>
          </a:p>
        </p:txBody>
      </p:sp>
      <p:pic>
        <p:nvPicPr>
          <p:cNvPr id="7" name="Picture 6" title="DEQ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smtClean="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smtClean="0">
                <a:solidFill>
                  <a:schemeClr val="tx1">
                    <a:lumMod val="65000"/>
                    <a:lumOff val="35000"/>
                  </a:schemeClr>
                </a:solidFill>
                <a:latin typeface="Arial" panose="020B0604020202020204" pitchFamily="34" charset="0"/>
                <a:cs typeface="Arial" panose="020B0604020202020204" pitchFamily="34" charset="0"/>
              </a:rPr>
              <a:t>For technical help, contact Jennifer Palmore, 804-527-5058 or Jennifer.Palmore@deq.virginia.gov </a:t>
            </a:r>
            <a:endParaRPr lang="en-US" dirty="0">
              <a:solidFill>
                <a:srgbClr val="256EAB"/>
              </a:solidFill>
            </a:endParaRPr>
          </a:p>
        </p:txBody>
      </p:sp>
    </p:spTree>
    <p:extLst>
      <p:ext uri="{BB962C8B-B14F-4D97-AF65-F5344CB8AC3E}">
        <p14:creationId xmlns:p14="http://schemas.microsoft.com/office/powerpoint/2010/main" val="12597205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838200" y="6311900"/>
            <a:ext cx="10515600" cy="409575"/>
          </a:xfrm>
        </p:spPr>
        <p:txBody>
          <a:bodyPr/>
          <a:lstStyle>
            <a:lvl1pPr>
              <a:defRPr>
                <a:solidFill>
                  <a:schemeClr val="tx1"/>
                </a:solidFill>
              </a:defRPr>
            </a:lvl1pPr>
          </a:lstStyle>
          <a:p>
            <a:pPr algn="l"/>
            <a:r>
              <a:rPr lang="en-US" dirty="0" smtClean="0"/>
              <a:t>For technical help, contact Jennifer Palmore, 804-527-5058 or Jennifer.Palmore@deq.virginia.gov </a:t>
            </a:r>
            <a:endParaRPr lang="en-US" dirty="0"/>
          </a:p>
        </p:txBody>
      </p:sp>
      <p:pic>
        <p:nvPicPr>
          <p:cNvPr id="11" name="Picture 10"/>
          <p:cNvPicPr>
            <a:picLocks noChangeAspect="1"/>
          </p:cNvPicPr>
          <p:nvPr userDrawn="1"/>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1065906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endParaRPr lang="en-US" dirty="0"/>
          </a:p>
        </p:txBody>
      </p:sp>
      <p:pic>
        <p:nvPicPr>
          <p:cNvPr id="10" name="Picture 9"/>
          <p:cNvPicPr>
            <a:picLocks noChangeAspect="1"/>
          </p:cNvPicPr>
          <p:nvPr userDrawn="1"/>
        </p:nvPicPr>
        <p:blipFill>
          <a:blip r:embed="rId2"/>
          <a:stretch>
            <a:fillRect/>
          </a:stretch>
        </p:blipFill>
        <p:spPr>
          <a:xfrm>
            <a:off x="11555569" y="6404180"/>
            <a:ext cx="490801" cy="265779"/>
          </a:xfrm>
          <a:prstGeom prst="rect">
            <a:avLst/>
          </a:prstGeom>
        </p:spPr>
      </p:pic>
      <p:sp>
        <p:nvSpPr>
          <p:cNvPr id="7" name="Footer Placeholder 4"/>
          <p:cNvSpPr>
            <a:spLocks noGrp="1"/>
          </p:cNvSpPr>
          <p:nvPr>
            <p:ph type="ftr" sz="quarter" idx="11"/>
          </p:nvPr>
        </p:nvSpPr>
        <p:spPr>
          <a:xfrm>
            <a:off x="838200" y="6311900"/>
            <a:ext cx="10515600" cy="409575"/>
          </a:xfrm>
        </p:spPr>
        <p:txBody>
          <a:bodyPr/>
          <a:lstStyle>
            <a:lvl1pPr>
              <a:defRPr>
                <a:solidFill>
                  <a:schemeClr val="tx1"/>
                </a:solidFill>
              </a:defRPr>
            </a:lvl1pPr>
          </a:lstStyle>
          <a:p>
            <a:pPr algn="l"/>
            <a:r>
              <a:rPr lang="en-US" dirty="0" smtClean="0"/>
              <a:t>For technical help, contact Jennifer Palmore, 804-527-5058 or Jennifer.Palmore@deq.virginia.gov </a:t>
            </a:r>
            <a:endParaRPr lang="en-US" dirty="0"/>
          </a:p>
        </p:txBody>
      </p:sp>
    </p:spTree>
    <p:extLst>
      <p:ext uri="{BB962C8B-B14F-4D97-AF65-F5344CB8AC3E}">
        <p14:creationId xmlns:p14="http://schemas.microsoft.com/office/powerpoint/2010/main" val="143512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EE4BD0-40F4-4534-93B4-10EAA2E487FB}" type="datetimeFigureOut">
              <a:rPr lang="en-US" smtClean="0"/>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1659879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EE4BD0-40F4-4534-93B4-10EAA2E487FB}" type="datetimeFigureOut">
              <a:rPr lang="en-US" smtClean="0"/>
              <a:t>4/2/2021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268784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EE4BD0-40F4-4534-93B4-10EAA2E487FB}" type="datetimeFigureOut">
              <a:rPr lang="en-US" smtClean="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208063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EE4BD0-40F4-4534-93B4-10EAA2E487FB}" type="datetimeFigureOut">
              <a:rPr lang="en-US" smtClean="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21AACA-0D39-42F6-9B85-14D6828E5577}" type="slidenum">
              <a:rPr lang="en-US" smtClean="0"/>
              <a:t>‹#›</a:t>
            </a:fld>
            <a:endParaRPr lang="en-US"/>
          </a:p>
        </p:txBody>
      </p:sp>
    </p:spTree>
    <p:extLst>
      <p:ext uri="{BB962C8B-B14F-4D97-AF65-F5344CB8AC3E}">
        <p14:creationId xmlns:p14="http://schemas.microsoft.com/office/powerpoint/2010/main" val="3293954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6.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E4BD0-40F4-4534-93B4-10EAA2E487FB}" type="datetimeFigureOut">
              <a:rPr lang="en-US" smtClean="0"/>
              <a:t>4/2/2021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21AACA-0D39-42F6-9B85-14D6828E5577}" type="slidenum">
              <a:rPr lang="en-US" smtClean="0"/>
              <a:t>‹#›</a:t>
            </a:fld>
            <a:endParaRPr lang="en-US"/>
          </a:p>
        </p:txBody>
      </p:sp>
    </p:spTree>
    <p:extLst>
      <p:ext uri="{BB962C8B-B14F-4D97-AF65-F5344CB8AC3E}">
        <p14:creationId xmlns:p14="http://schemas.microsoft.com/office/powerpoint/2010/main" val="2191415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703D6-DA4D-4660-AAE0-EB23950B7902}" type="datetime1">
              <a:rPr lang="en-US" smtClean="0"/>
              <a:t>4/2/2021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t>‹#›</a:t>
            </a:fld>
            <a:endParaRPr lang="en-US"/>
          </a:p>
        </p:txBody>
      </p:sp>
    </p:spTree>
    <p:extLst>
      <p:ext uri="{BB962C8B-B14F-4D97-AF65-F5344CB8AC3E}">
        <p14:creationId xmlns:p14="http://schemas.microsoft.com/office/powerpoint/2010/main" val="207899199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703D6-DA4D-4660-AAE0-EB23950B7902}" type="datetime1">
              <a:rPr lang="en-US" smtClean="0"/>
              <a:pPr/>
              <a:t>4/2/2021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pPr/>
              <a:t>‹#›</a:t>
            </a:fld>
            <a:endParaRPr lang="en-US"/>
          </a:p>
        </p:txBody>
      </p:sp>
    </p:spTree>
    <p:extLst>
      <p:ext uri="{BB962C8B-B14F-4D97-AF65-F5344CB8AC3E}">
        <p14:creationId xmlns:p14="http://schemas.microsoft.com/office/powerpoint/2010/main" val="58864144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For Technical Support call 804.527.5029 </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pPr/>
              <a:t>‹#›</a:t>
            </a:fld>
            <a:endParaRPr lang="en-US"/>
          </a:p>
        </p:txBody>
      </p:sp>
    </p:spTree>
    <p:extLst>
      <p:ext uri="{BB962C8B-B14F-4D97-AF65-F5344CB8AC3E}">
        <p14:creationId xmlns:p14="http://schemas.microsoft.com/office/powerpoint/2010/main" val="147042455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1E57E-F7A3-483C-A436-E6C3F6C4200B}" type="datetimeFigureOut">
              <a:rPr lang="en-US" smtClean="0">
                <a:solidFill>
                  <a:prstClr val="black">
                    <a:tint val="75000"/>
                  </a:prstClr>
                </a:solidFill>
              </a:rPr>
              <a:pPr/>
              <a:t>4/2/2021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97A6F-D4D5-48B6-B692-2D2F59BA08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0010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For technical help, contact Jennifer Palmore, 804-527-5058 or Jennifer.Palmore@deq.virginia.gov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t>‹#›</a:t>
            </a:fld>
            <a:endParaRPr lang="en-US"/>
          </a:p>
        </p:txBody>
      </p:sp>
    </p:spTree>
    <p:extLst>
      <p:ext uri="{BB962C8B-B14F-4D97-AF65-F5344CB8AC3E}">
        <p14:creationId xmlns:p14="http://schemas.microsoft.com/office/powerpoint/2010/main" val="349204829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31.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hyperlink" Target="http://www.vdh.virginia.gov/environmental-health/public-health-toxicology/fish-consumption-advisory/" TargetMode="External"/><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eg"/><Relationship Id="rId1" Type="http://schemas.openxmlformats.org/officeDocument/2006/relationships/slideLayout" Target="../slideLayouts/slideLayout33.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37.wmf"/><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33.xml"/><Relationship Id="rId5" Type="http://schemas.openxmlformats.org/officeDocument/2006/relationships/image" Target="../media/image40.pn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1.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6.jpeg"/><Relationship Id="rId4" Type="http://schemas.openxmlformats.org/officeDocument/2006/relationships/image" Target="../media/image11.png"/><Relationship Id="rId9"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0.xml"/><Relationship Id="rId1" Type="http://schemas.openxmlformats.org/officeDocument/2006/relationships/vmlDrawing" Target="../drawings/vmlDrawing3.vml"/><Relationship Id="rId5" Type="http://schemas.openxmlformats.org/officeDocument/2006/relationships/image" Target="../media/image57.emf"/><Relationship Id="rId4" Type="http://schemas.openxmlformats.org/officeDocument/2006/relationships/image" Target="../media/image56.wmf"/></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0.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20.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0.xml"/><Relationship Id="rId4" Type="http://schemas.openxmlformats.org/officeDocument/2006/relationships/image" Target="../media/image101.emf"/></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4.emf"/><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7.x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7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hyperlink" Target="mailto:Mark.Richards@DEQ.Virginia.gov" TargetMode="External"/><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107.png"/><Relationship Id="rId4" Type="http://schemas.openxmlformats.org/officeDocument/2006/relationships/hyperlink" Target="mailto:Jennifer.Rogers@DEQ.Virginia.gov"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8274" y="0"/>
            <a:ext cx="10337075" cy="1325563"/>
          </a:xfrm>
        </p:spPr>
        <p:txBody>
          <a:bodyPr>
            <a:normAutofit fontScale="90000"/>
          </a:bodyPr>
          <a:lstStyle/>
          <a:p>
            <a:r>
              <a:rPr lang="en-US" sz="4300" b="1" spc="300" dirty="0">
                <a:solidFill>
                  <a:srgbClr val="198569"/>
                </a:solidFill>
                <a:latin typeface="Arial" panose="020B0604020202020204" pitchFamily="34" charset="0"/>
              </a:rPr>
              <a:t>Tidal James River, Elizabeth River, and Tidal Tributaries </a:t>
            </a:r>
            <a:r>
              <a:rPr lang="en-US" sz="4300" b="1" spc="300" dirty="0" smtClean="0">
                <a:solidFill>
                  <a:srgbClr val="198569"/>
                </a:solidFill>
                <a:latin typeface="Arial" panose="020B0604020202020204" pitchFamily="34" charset="0"/>
              </a:rPr>
              <a:t>PCB Study Area</a:t>
            </a:r>
            <a:endParaRPr lang="en-US" dirty="0"/>
          </a:p>
        </p:txBody>
      </p:sp>
      <p:pic>
        <p:nvPicPr>
          <p:cNvPr id="5" name="Picture 4" descr="Map highlights the impaired areas of the tidal James River." title="Map of Tidal James River watershed"/>
          <p:cNvPicPr/>
          <p:nvPr/>
        </p:nvPicPr>
        <p:blipFill>
          <a:blip r:embed="rId2">
            <a:extLst>
              <a:ext uri="{28A0092B-C50C-407E-A947-70E740481C1C}">
                <a14:useLocalDpi xmlns:a14="http://schemas.microsoft.com/office/drawing/2010/main" val="0"/>
              </a:ext>
            </a:extLst>
          </a:blip>
          <a:stretch>
            <a:fillRect/>
          </a:stretch>
        </p:blipFill>
        <p:spPr>
          <a:xfrm>
            <a:off x="2420983" y="1263969"/>
            <a:ext cx="7323908" cy="4596900"/>
          </a:xfrm>
          <a:prstGeom prst="rect">
            <a:avLst/>
          </a:prstGeom>
        </p:spPr>
      </p:pic>
      <p:sp>
        <p:nvSpPr>
          <p:cNvPr id="6" name="TextBox 5"/>
          <p:cNvSpPr txBox="1"/>
          <p:nvPr/>
        </p:nvSpPr>
        <p:spPr>
          <a:xfrm>
            <a:off x="761999" y="5860869"/>
            <a:ext cx="10668000" cy="692497"/>
          </a:xfrm>
          <a:prstGeom prst="rect">
            <a:avLst/>
          </a:prstGeom>
          <a:noFill/>
        </p:spPr>
        <p:txBody>
          <a:bodyPr wrap="square" rtlCol="0">
            <a:spAutoFit/>
          </a:bodyPr>
          <a:lstStyle/>
          <a:p>
            <a:r>
              <a:rPr lang="en-US" sz="3900" b="1" spc="300" dirty="0" smtClean="0">
                <a:solidFill>
                  <a:srgbClr val="198569"/>
                </a:solidFill>
                <a:latin typeface="Arial" panose="020B0604020202020204" pitchFamily="34" charset="0"/>
                <a:ea typeface="+mj-ea"/>
                <a:cs typeface="+mj-cs"/>
              </a:rPr>
              <a:t>Welcome! </a:t>
            </a:r>
            <a:r>
              <a:rPr lang="en-US" sz="2400" b="1" dirty="0" smtClean="0">
                <a:solidFill>
                  <a:schemeClr val="accent1">
                    <a:lumMod val="75000"/>
                  </a:schemeClr>
                </a:solidFill>
              </a:rPr>
              <a:t>Please enter your name and affiliation in the chat box</a:t>
            </a:r>
            <a:endParaRPr lang="en-US" sz="2400" b="1" dirty="0">
              <a:solidFill>
                <a:schemeClr val="accent1">
                  <a:lumMod val="75000"/>
                </a:schemeClr>
              </a:solidFill>
            </a:endParaRPr>
          </a:p>
        </p:txBody>
      </p:sp>
      <p:sp>
        <p:nvSpPr>
          <p:cNvPr id="7" name="Rectangle 6"/>
          <p:cNvSpPr/>
          <p:nvPr/>
        </p:nvSpPr>
        <p:spPr>
          <a:xfrm>
            <a:off x="79119" y="6519446"/>
            <a:ext cx="3849900" cy="338554"/>
          </a:xfrm>
          <a:prstGeom prst="rect">
            <a:avLst/>
          </a:prstGeom>
        </p:spPr>
        <p:txBody>
          <a:bodyPr wrap="none">
            <a:spAutoFit/>
          </a:bodyPr>
          <a:lstStyle/>
          <a:p>
            <a:r>
              <a:rPr lang="en-US" sz="1600" dirty="0">
                <a:solidFill>
                  <a:schemeClr val="bg1">
                    <a:lumMod val="50000"/>
                  </a:schemeClr>
                </a:solidFill>
                <a:latin typeface="Arial" panose="020B0604020202020204" pitchFamily="34" charset="0"/>
                <a:cs typeface="Arial" panose="020B0604020202020204" pitchFamily="34" charset="0"/>
              </a:rPr>
              <a:t>For Technical Support call </a:t>
            </a:r>
            <a:r>
              <a:rPr lang="en-US" sz="1600" dirty="0" smtClean="0">
                <a:solidFill>
                  <a:schemeClr val="bg1">
                    <a:lumMod val="50000"/>
                  </a:schemeClr>
                </a:solidFill>
                <a:latin typeface="Arial" panose="020B0604020202020204" pitchFamily="34" charset="0"/>
                <a:cs typeface="Arial" panose="020B0604020202020204" pitchFamily="34" charset="0"/>
              </a:rPr>
              <a:t>804.527.5029</a:t>
            </a:r>
            <a:endParaRPr lang="en-US" sz="16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108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678" y="-46417"/>
            <a:ext cx="10515600" cy="1302146"/>
          </a:xfrm>
        </p:spPr>
        <p:txBody>
          <a:bodyPr>
            <a:normAutofit/>
          </a:bodyPr>
          <a:lstStyle/>
          <a:p>
            <a:r>
              <a:rPr lang="en-US" sz="3600" dirty="0" smtClean="0"/>
              <a:t>Continuous Planning Process</a:t>
            </a:r>
            <a:endParaRPr lang="en-US" sz="3600"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For technical support 703-583-3906  </a:t>
            </a:r>
            <a:endParaRPr kumimoji="0" lang="en-US" sz="1200" b="0" i="0" u="none" strike="noStrike" kern="1200" cap="none" spc="0" normalizeH="0" baseline="0" noProof="0" dirty="0">
              <a:ln>
                <a:noFill/>
              </a:ln>
              <a:solidFill>
                <a:srgbClr val="256EAB"/>
              </a:solidFill>
              <a:effectLst/>
              <a:uLnTx/>
              <a:uFillTx/>
              <a:latin typeface="Calibri"/>
              <a:ea typeface="+mn-ea"/>
              <a:cs typeface="+mn-cs"/>
            </a:endParaRPr>
          </a:p>
        </p:txBody>
      </p:sp>
      <p:grpSp>
        <p:nvGrpSpPr>
          <p:cNvPr id="17" name="Group 16" descr="Slide describes the continuous planning process." title="Continuous Planning Process Water Wheel"/>
          <p:cNvGrpSpPr/>
          <p:nvPr/>
        </p:nvGrpSpPr>
        <p:grpSpPr>
          <a:xfrm>
            <a:off x="254000" y="1087120"/>
            <a:ext cx="11625237" cy="5634355"/>
            <a:chOff x="4622217" y="-830304"/>
            <a:chExt cx="9144000" cy="5867400"/>
          </a:xfrm>
        </p:grpSpPr>
        <p:graphicFrame>
          <p:nvGraphicFramePr>
            <p:cNvPr id="5" name="Object 2">
              <a:hlinkClick r:id="" action="ppaction://ole?verb=0"/>
            </p:cNvPr>
            <p:cNvGraphicFramePr>
              <a:graphicFrameLocks/>
            </p:cNvGraphicFramePr>
            <p:nvPr>
              <p:extLst/>
            </p:nvPr>
          </p:nvGraphicFramePr>
          <p:xfrm>
            <a:off x="4622217" y="-830304"/>
            <a:ext cx="9144000" cy="5867400"/>
          </p:xfrm>
          <a:graphic>
            <a:graphicData uri="http://schemas.openxmlformats.org/presentationml/2006/ole">
              <mc:AlternateContent xmlns:mc="http://schemas.openxmlformats.org/markup-compatibility/2006">
                <mc:Choice xmlns:v="urn:schemas-microsoft-com:vml" Requires="v">
                  <p:oleObj spid="_x0000_s2242" name="Clip" r:id="rId3" imgW="3367080" imgH="3313080" progId="">
                    <p:embed/>
                  </p:oleObj>
                </mc:Choice>
                <mc:Fallback>
                  <p:oleObj name="Clip" r:id="rId3" imgW="3367080" imgH="3313080" progId="">
                    <p:embed/>
                    <p:pic>
                      <p:nvPicPr>
                        <p:cNvPr id="5"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2217" y="-830304"/>
                          <a:ext cx="9144000" cy="5867400"/>
                        </a:xfrm>
                        <a:prstGeom prst="rect">
                          <a:avLst/>
                        </a:prstGeom>
                        <a:solidFill>
                          <a:srgbClr val="CCECFF"/>
                        </a:solidFill>
                        <a:ln w="0">
                          <a:solidFill>
                            <a:schemeClr val="bg1">
                              <a:lumMod val="65000"/>
                            </a:schemeClr>
                          </a:solidFill>
                          <a:miter lim="800000"/>
                          <a:headEnd/>
                          <a:tailEnd/>
                        </a:ln>
                        <a:effectLst/>
                        <a:extLst/>
                      </p:spPr>
                    </p:pic>
                  </p:oleObj>
                </mc:Fallback>
              </mc:AlternateContent>
            </a:graphicData>
          </a:graphic>
        </p:graphicFrame>
        <p:sp>
          <p:nvSpPr>
            <p:cNvPr id="6" name="Rectangle 3"/>
            <p:cNvSpPr>
              <a:spLocks noChangeArrowheads="1"/>
            </p:cNvSpPr>
            <p:nvPr/>
          </p:nvSpPr>
          <p:spPr bwMode="auto">
            <a:xfrm>
              <a:off x="5344209" y="19538"/>
              <a:ext cx="3691179" cy="464092"/>
            </a:xfrm>
            <a:prstGeom prst="rect">
              <a:avLst/>
            </a:prstGeom>
            <a:noFill/>
            <a:ln w="12700">
              <a:noFill/>
              <a:miter lim="800000"/>
              <a:headEnd/>
              <a:tailEnd/>
            </a:ln>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81D58"/>
                  </a:solidFill>
                  <a:effectLst/>
                  <a:uLnTx/>
                  <a:uFillTx/>
                  <a:latin typeface="Arial" charset="0"/>
                  <a:ea typeface="+mn-ea"/>
                  <a:cs typeface="+mn-cs"/>
                </a:rPr>
                <a:t>VPDES Permit Limits</a:t>
              </a:r>
            </a:p>
          </p:txBody>
        </p:sp>
        <p:sp>
          <p:nvSpPr>
            <p:cNvPr id="7" name="Rectangle 4"/>
            <p:cNvSpPr>
              <a:spLocks noChangeArrowheads="1"/>
            </p:cNvSpPr>
            <p:nvPr/>
          </p:nvSpPr>
          <p:spPr bwMode="auto">
            <a:xfrm>
              <a:off x="11465404" y="846096"/>
              <a:ext cx="1919814" cy="383779"/>
            </a:xfrm>
            <a:prstGeom prst="rect">
              <a:avLst/>
            </a:prstGeom>
            <a:noFill/>
            <a:ln w="12700">
              <a:noFill/>
              <a:miter lim="800000"/>
              <a:headEnd/>
              <a:tailEnd/>
            </a:ln>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81D58"/>
                  </a:solidFill>
                  <a:effectLst/>
                  <a:uLnTx/>
                  <a:uFillTx/>
                  <a:latin typeface="Arial" charset="0"/>
                  <a:ea typeface="+mn-ea"/>
                  <a:cs typeface="+mn-cs"/>
                </a:rPr>
                <a:t>Assessment</a:t>
              </a:r>
              <a:endParaRPr kumimoji="0" lang="en-US" sz="1800" b="1" i="0" u="none" strike="noStrike" kern="1200" cap="none" spc="0" normalizeH="0" baseline="0" noProof="0" dirty="0">
                <a:ln>
                  <a:noFill/>
                </a:ln>
                <a:solidFill>
                  <a:srgbClr val="081D58"/>
                </a:solidFill>
                <a:effectLst/>
                <a:uLnTx/>
                <a:uFillTx/>
                <a:latin typeface="Arial" charset="0"/>
                <a:ea typeface="+mn-ea"/>
                <a:cs typeface="+mn-cs"/>
              </a:endParaRPr>
            </a:p>
          </p:txBody>
        </p:sp>
        <p:sp>
          <p:nvSpPr>
            <p:cNvPr id="8" name="Rectangle 5"/>
            <p:cNvSpPr>
              <a:spLocks noChangeArrowheads="1"/>
            </p:cNvSpPr>
            <p:nvPr/>
          </p:nvSpPr>
          <p:spPr bwMode="auto">
            <a:xfrm>
              <a:off x="6374818" y="4046496"/>
              <a:ext cx="1196975" cy="454026"/>
            </a:xfrm>
            <a:prstGeom prst="rect">
              <a:avLst/>
            </a:prstGeom>
            <a:noFill/>
            <a:ln w="12700">
              <a:noFill/>
              <a:miter lim="800000"/>
              <a:headEnd/>
              <a:tailEnd/>
            </a:ln>
          </p:spPr>
          <p:txBody>
            <a:bodyPr wrap="non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81D58"/>
                  </a:solidFill>
                  <a:effectLst/>
                  <a:uLnTx/>
                  <a:uFillTx/>
                  <a:latin typeface="Arial" charset="0"/>
                  <a:ea typeface="+mn-ea"/>
                  <a:cs typeface="+mn-cs"/>
                </a:rPr>
                <a:t>TMDLs</a:t>
              </a:r>
            </a:p>
          </p:txBody>
        </p:sp>
        <p:sp>
          <p:nvSpPr>
            <p:cNvPr id="9" name="Rectangle 6"/>
            <p:cNvSpPr>
              <a:spLocks noChangeArrowheads="1"/>
            </p:cNvSpPr>
            <p:nvPr/>
          </p:nvSpPr>
          <p:spPr bwMode="auto">
            <a:xfrm>
              <a:off x="4821185" y="2675340"/>
              <a:ext cx="2438400" cy="366767"/>
            </a:xfrm>
            <a:prstGeom prst="rect">
              <a:avLst/>
            </a:prstGeom>
            <a:noFill/>
            <a:ln w="12700">
              <a:noFill/>
              <a:miter lim="800000"/>
              <a:headEnd/>
              <a:tailEnd/>
            </a:ln>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81D58"/>
                  </a:solidFill>
                  <a:effectLst/>
                  <a:uLnTx/>
                  <a:uFillTx/>
                  <a:latin typeface="Arial" charset="0"/>
                  <a:ea typeface="+mn-ea"/>
                  <a:cs typeface="+mn-cs"/>
                </a:rPr>
                <a:t>Implementation Plan</a:t>
              </a:r>
              <a:endParaRPr kumimoji="0" lang="en-US" sz="1800" b="1" i="0" u="none" strike="noStrike" kern="1200" cap="none" spc="0" normalizeH="0" baseline="0" noProof="0" dirty="0">
                <a:ln>
                  <a:noFill/>
                </a:ln>
                <a:solidFill>
                  <a:srgbClr val="081D58"/>
                </a:solidFill>
                <a:effectLst/>
                <a:uLnTx/>
                <a:uFillTx/>
                <a:latin typeface="Arial" charset="0"/>
                <a:ea typeface="+mn-ea"/>
                <a:cs typeface="+mn-cs"/>
              </a:endParaRPr>
            </a:p>
          </p:txBody>
        </p:sp>
        <p:sp>
          <p:nvSpPr>
            <p:cNvPr id="10" name="Rectangle 7"/>
            <p:cNvSpPr>
              <a:spLocks noChangeArrowheads="1"/>
            </p:cNvSpPr>
            <p:nvPr/>
          </p:nvSpPr>
          <p:spPr bwMode="auto">
            <a:xfrm>
              <a:off x="7571794" y="922295"/>
              <a:ext cx="3581400" cy="1936428"/>
            </a:xfrm>
            <a:prstGeom prst="rect">
              <a:avLst/>
            </a:prstGeom>
            <a:noFill/>
            <a:ln w="12700">
              <a:noFill/>
              <a:miter lim="800000"/>
              <a:headEnd/>
              <a:tailEnd/>
            </a:ln>
            <a:effectLst/>
          </p:spPr>
          <p:txBody>
            <a:bodyPr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79F"/>
                  </a:solidFill>
                  <a:effectLst>
                    <a:outerShdw blurRad="38100" dist="38100" dir="2700000" algn="tl">
                      <a:srgbClr val="C0C0C0"/>
                    </a:outerShdw>
                  </a:effectLst>
                  <a:uLnTx/>
                  <a:uFillTx/>
                  <a:latin typeface="Calibri"/>
                  <a:ea typeface="+mn-ea"/>
                  <a:cs typeface="+mn-cs"/>
                </a:rPr>
                <a:t>Water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79F"/>
                  </a:solidFill>
                  <a:effectLst>
                    <a:outerShdw blurRad="38100" dist="38100" dir="2700000" algn="tl">
                      <a:srgbClr val="C0C0C0"/>
                    </a:outerShdw>
                  </a:effectLst>
                  <a:uLnTx/>
                  <a:uFillTx/>
                  <a:latin typeface="Calibri"/>
                  <a:ea typeface="+mn-ea"/>
                  <a:cs typeface="+mn-cs"/>
                </a:rPr>
                <a:t>Quality      </a:t>
              </a:r>
              <a:r>
                <a:rPr kumimoji="0" lang="en-US" sz="4000" b="1" i="0" u="none" strike="noStrike" kern="1200" cap="none" spc="0" normalizeH="0" baseline="0" noProof="0" dirty="0">
                  <a:ln>
                    <a:noFill/>
                  </a:ln>
                  <a:solidFill>
                    <a:srgbClr val="00279F"/>
                  </a:solidFill>
                  <a:effectLst>
                    <a:outerShdw blurRad="38100" dist="38100" dir="2700000" algn="tl">
                      <a:srgbClr val="C0C0C0"/>
                    </a:outerShdw>
                  </a:effectLst>
                  <a:uLnTx/>
                  <a:uFillTx/>
                  <a:latin typeface="Calibri"/>
                  <a:ea typeface="+mn-ea"/>
                  <a:cs typeface="+mn-cs"/>
                </a:rPr>
                <a:t>Standards</a:t>
              </a:r>
            </a:p>
          </p:txBody>
        </p:sp>
        <p:sp>
          <p:nvSpPr>
            <p:cNvPr id="11" name="Rectangle 8"/>
            <p:cNvSpPr>
              <a:spLocks noChangeArrowheads="1"/>
            </p:cNvSpPr>
            <p:nvPr/>
          </p:nvSpPr>
          <p:spPr bwMode="auto">
            <a:xfrm>
              <a:off x="10354150" y="3679730"/>
              <a:ext cx="2285998" cy="366767"/>
            </a:xfrm>
            <a:prstGeom prst="rect">
              <a:avLst/>
            </a:prstGeom>
            <a:noFill/>
            <a:ln w="12700">
              <a:noFill/>
              <a:miter lim="800000"/>
              <a:headEnd/>
              <a:tailEnd/>
            </a:ln>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81D58"/>
                  </a:solidFill>
                  <a:effectLst/>
                  <a:uLnTx/>
                  <a:uFillTx/>
                  <a:latin typeface="Arial" charset="0"/>
                  <a:ea typeface="+mn-ea"/>
                  <a:cs typeface="+mn-cs"/>
                </a:rPr>
                <a:t>Integrated Report</a:t>
              </a:r>
              <a:endParaRPr kumimoji="0" lang="en-US" sz="1800" b="1" i="0" u="none" strike="noStrike" kern="1200" cap="none" spc="0" normalizeH="0" baseline="0" noProof="0" dirty="0">
                <a:ln>
                  <a:noFill/>
                </a:ln>
                <a:solidFill>
                  <a:srgbClr val="081D58"/>
                </a:solidFill>
                <a:effectLst/>
                <a:uLnTx/>
                <a:uFillTx/>
                <a:latin typeface="Arial" charset="0"/>
                <a:ea typeface="+mn-ea"/>
                <a:cs typeface="+mn-cs"/>
              </a:endParaRPr>
            </a:p>
          </p:txBody>
        </p:sp>
        <p:graphicFrame>
          <p:nvGraphicFramePr>
            <p:cNvPr id="12" name="Object 11">
              <a:hlinkClick r:id="" action="ppaction://ole?verb=0"/>
            </p:cNvPr>
            <p:cNvGraphicFramePr>
              <a:graphicFrameLocks/>
            </p:cNvGraphicFramePr>
            <p:nvPr>
              <p:extLst/>
            </p:nvPr>
          </p:nvGraphicFramePr>
          <p:xfrm>
            <a:off x="4698887" y="3679731"/>
            <a:ext cx="1419802" cy="1229311"/>
          </p:xfrm>
          <a:graphic>
            <a:graphicData uri="http://schemas.openxmlformats.org/presentationml/2006/ole">
              <mc:AlternateContent xmlns:mc="http://schemas.openxmlformats.org/markup-compatibility/2006">
                <mc:Choice xmlns:v="urn:schemas-microsoft-com:vml" Requires="v">
                  <p:oleObj spid="_x0000_s2243" name="Clip" r:id="rId5" imgW="4746600" imgH="3411360" progId="">
                    <p:embed/>
                  </p:oleObj>
                </mc:Choice>
                <mc:Fallback>
                  <p:oleObj name="Clip" r:id="rId5" imgW="4746600" imgH="3411360" progId="">
                    <p:embed/>
                    <p:pic>
                      <p:nvPicPr>
                        <p:cNvPr id="12" name="Object 11">
                          <a:hlinkClick r:id="" action="ppaction://ole?verb=0"/>
                        </p:cNvPr>
                        <p:cNvPicPr>
                          <a:picLocks noChangeArrowheads="1"/>
                        </p:cNvPicPr>
                        <p:nvPr/>
                      </p:nvPicPr>
                      <p:blipFill>
                        <a:blip r:embed="rId6">
                          <a:lum bright="-22000" contrast="-22000"/>
                          <a:extLst>
                            <a:ext uri="{28A0092B-C50C-407E-A947-70E740481C1C}">
                              <a14:useLocalDpi xmlns:a14="http://schemas.microsoft.com/office/drawing/2010/main" val="0"/>
                            </a:ext>
                          </a:extLst>
                        </a:blip>
                        <a:srcRect r="50279" b="536"/>
                        <a:stretch>
                          <a:fillRect/>
                        </a:stretch>
                      </p:blipFill>
                      <p:spPr bwMode="auto">
                        <a:xfrm>
                          <a:off x="4698887" y="3679731"/>
                          <a:ext cx="1419802" cy="1229311"/>
                        </a:xfrm>
                        <a:prstGeom prst="rect">
                          <a:avLst/>
                        </a:prstGeom>
                        <a:noFill/>
                        <a:ln>
                          <a:noFill/>
                        </a:ln>
                        <a:effectLst/>
                        <a:extLst/>
                      </p:spPr>
                    </p:pic>
                  </p:oleObj>
                </mc:Fallback>
              </mc:AlternateContent>
            </a:graphicData>
          </a:graphic>
        </p:graphicFrame>
        <p:sp>
          <p:nvSpPr>
            <p:cNvPr id="13" name="Rectangle 12"/>
            <p:cNvSpPr>
              <a:spLocks noChangeArrowheads="1"/>
            </p:cNvSpPr>
            <p:nvPr/>
          </p:nvSpPr>
          <p:spPr bwMode="auto">
            <a:xfrm>
              <a:off x="5214488" y="4367668"/>
              <a:ext cx="576699" cy="317836"/>
            </a:xfrm>
            <a:prstGeom prst="rect">
              <a:avLst/>
            </a:prstGeom>
            <a:noFill/>
            <a:ln w="12700">
              <a:noFill/>
              <a:miter lim="800000"/>
              <a:headEnd/>
              <a:tailEnd/>
            </a:ln>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81D58"/>
                  </a:solidFill>
                  <a:effectLst/>
                  <a:uLnTx/>
                  <a:uFillTx/>
                  <a:latin typeface="Arial" charset="0"/>
                  <a:ea typeface="+mn-ea"/>
                  <a:cs typeface="+mn-cs"/>
                </a:rPr>
                <a:t>EPA</a:t>
              </a:r>
            </a:p>
          </p:txBody>
        </p:sp>
        <p:sp>
          <p:nvSpPr>
            <p:cNvPr id="14" name="Rectangle 14"/>
            <p:cNvSpPr>
              <a:spLocks noChangeArrowheads="1"/>
            </p:cNvSpPr>
            <p:nvPr/>
          </p:nvSpPr>
          <p:spPr bwMode="auto">
            <a:xfrm>
              <a:off x="10536273" y="-172352"/>
              <a:ext cx="2095219" cy="383779"/>
            </a:xfrm>
            <a:prstGeom prst="rect">
              <a:avLst/>
            </a:prstGeom>
            <a:noFill/>
            <a:ln w="12700">
              <a:noFill/>
              <a:miter lim="800000"/>
              <a:headEnd/>
              <a:tailEnd/>
            </a:ln>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81D58"/>
                  </a:solidFill>
                  <a:effectLst/>
                  <a:uLnTx/>
                  <a:uFillTx/>
                  <a:latin typeface="Arial" charset="0"/>
                  <a:ea typeface="+mn-ea"/>
                  <a:cs typeface="+mn-cs"/>
                </a:rPr>
                <a:t>Monitoring</a:t>
              </a:r>
            </a:p>
          </p:txBody>
        </p:sp>
        <p:graphicFrame>
          <p:nvGraphicFramePr>
            <p:cNvPr id="15" name="Object 11">
              <a:hlinkClick r:id="" action="ppaction://ole?verb=0"/>
            </p:cNvPr>
            <p:cNvGraphicFramePr>
              <a:graphicFrameLocks/>
            </p:cNvGraphicFramePr>
            <p:nvPr>
              <p:extLst/>
            </p:nvPr>
          </p:nvGraphicFramePr>
          <p:xfrm>
            <a:off x="12318415" y="3910288"/>
            <a:ext cx="1290640" cy="998221"/>
          </p:xfrm>
          <a:graphic>
            <a:graphicData uri="http://schemas.openxmlformats.org/presentationml/2006/ole">
              <mc:AlternateContent xmlns:mc="http://schemas.openxmlformats.org/markup-compatibility/2006">
                <mc:Choice xmlns:v="urn:schemas-microsoft-com:vml" Requires="v">
                  <p:oleObj spid="_x0000_s2244" name="Clip" r:id="rId7" imgW="4746600" imgH="3411360" progId="">
                    <p:embed/>
                  </p:oleObj>
                </mc:Choice>
                <mc:Fallback>
                  <p:oleObj name="Clip" r:id="rId7" imgW="4746600" imgH="3411360" progId="">
                    <p:embed/>
                    <p:pic>
                      <p:nvPicPr>
                        <p:cNvPr id="15" name="Object 11">
                          <a:hlinkClick r:id="" action="ppaction://ole?verb=0"/>
                        </p:cNvPr>
                        <p:cNvPicPr>
                          <a:picLocks noChangeArrowheads="1"/>
                        </p:cNvPicPr>
                        <p:nvPr/>
                      </p:nvPicPr>
                      <p:blipFill>
                        <a:blip r:embed="rId8">
                          <a:lum bright="-22000" contrast="-22000"/>
                          <a:extLst>
                            <a:ext uri="{28A0092B-C50C-407E-A947-70E740481C1C}">
                              <a14:useLocalDpi xmlns:a14="http://schemas.microsoft.com/office/drawing/2010/main" val="0"/>
                            </a:ext>
                          </a:extLst>
                        </a:blip>
                        <a:srcRect r="50279" b="536"/>
                        <a:stretch>
                          <a:fillRect/>
                        </a:stretch>
                      </p:blipFill>
                      <p:spPr bwMode="auto">
                        <a:xfrm>
                          <a:off x="12318415" y="3910288"/>
                          <a:ext cx="1290640" cy="998221"/>
                        </a:xfrm>
                        <a:prstGeom prst="rect">
                          <a:avLst/>
                        </a:prstGeom>
                        <a:noFill/>
                        <a:ln>
                          <a:noFill/>
                        </a:ln>
                        <a:effectLst/>
                        <a:extLst/>
                      </p:spPr>
                    </p:pic>
                  </p:oleObj>
                </mc:Fallback>
              </mc:AlternateContent>
            </a:graphicData>
          </a:graphic>
        </p:graphicFrame>
        <p:sp>
          <p:nvSpPr>
            <p:cNvPr id="16" name="Rectangle 12"/>
            <p:cNvSpPr>
              <a:spLocks noChangeArrowheads="1"/>
            </p:cNvSpPr>
            <p:nvPr/>
          </p:nvSpPr>
          <p:spPr bwMode="auto">
            <a:xfrm>
              <a:off x="12443127" y="4156556"/>
              <a:ext cx="1116444" cy="458761"/>
            </a:xfrm>
            <a:prstGeom prst="rect">
              <a:avLst/>
            </a:prstGeom>
            <a:noFill/>
            <a:ln w="12700">
              <a:noFill/>
              <a:miter lim="800000"/>
              <a:headEnd/>
              <a:tailEnd/>
            </a:ln>
          </p:spPr>
          <p:txBody>
            <a:bodyPr wrap="non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81D58"/>
                  </a:solidFill>
                  <a:effectLst/>
                  <a:uLnTx/>
                  <a:uFillTx/>
                  <a:latin typeface="Arial" charset="0"/>
                  <a:ea typeface="+mn-ea"/>
                  <a:cs typeface="+mn-cs"/>
                </a:rPr>
                <a:t>Public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81D58"/>
                  </a:solidFill>
                  <a:effectLst/>
                  <a:uLnTx/>
                  <a:uFillTx/>
                  <a:latin typeface="Arial" charset="0"/>
                  <a:ea typeface="+mn-ea"/>
                  <a:cs typeface="+mn-cs"/>
                </a:rPr>
                <a:t>Participation</a:t>
              </a:r>
              <a:endParaRPr kumimoji="0" lang="en-US" sz="1200" b="1" i="0" u="none" strike="noStrike" kern="1200" cap="none" spc="0" normalizeH="0" baseline="0" noProof="0" dirty="0">
                <a:ln>
                  <a:noFill/>
                </a:ln>
                <a:solidFill>
                  <a:srgbClr val="081D58"/>
                </a:solidFill>
                <a:effectLst/>
                <a:uLnTx/>
                <a:uFillTx/>
                <a:latin typeface="Arial" charset="0"/>
                <a:ea typeface="+mn-ea"/>
                <a:cs typeface="+mn-cs"/>
              </a:endParaRPr>
            </a:p>
          </p:txBody>
        </p:sp>
      </p:grpSp>
      <p:sp>
        <p:nvSpPr>
          <p:cNvPr id="18" name="Rectangle 12"/>
          <p:cNvSpPr>
            <a:spLocks noChangeArrowheads="1"/>
          </p:cNvSpPr>
          <p:nvPr/>
        </p:nvSpPr>
        <p:spPr bwMode="auto">
          <a:xfrm>
            <a:off x="637596" y="5639422"/>
            <a:ext cx="1419393" cy="440540"/>
          </a:xfrm>
          <a:prstGeom prst="rect">
            <a:avLst/>
          </a:prstGeom>
          <a:noFill/>
          <a:ln w="12700">
            <a:noFill/>
            <a:miter lim="800000"/>
            <a:headEnd/>
            <a:tailEnd/>
          </a:ln>
        </p:spPr>
        <p:txBody>
          <a:bodyPr wrap="non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81D58"/>
                </a:solidFill>
                <a:effectLst/>
                <a:uLnTx/>
                <a:uFillTx/>
                <a:latin typeface="Arial" charset="0"/>
                <a:ea typeface="+mn-ea"/>
                <a:cs typeface="+mn-cs"/>
              </a:rPr>
              <a:t>Public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081D58"/>
                </a:solidFill>
                <a:effectLst/>
                <a:uLnTx/>
                <a:uFillTx/>
                <a:latin typeface="Arial" charset="0"/>
                <a:ea typeface="+mn-ea"/>
                <a:cs typeface="+mn-cs"/>
              </a:rPr>
              <a:t>Participation</a:t>
            </a:r>
            <a:endParaRPr kumimoji="0" lang="en-US" sz="1200" b="1" i="0" u="none" strike="noStrike" kern="1200" cap="none" spc="0" normalizeH="0" baseline="0" noProof="0" dirty="0">
              <a:ln>
                <a:noFill/>
              </a:ln>
              <a:solidFill>
                <a:srgbClr val="081D58"/>
              </a:solidFill>
              <a:effectLst/>
              <a:uLnTx/>
              <a:uFillTx/>
              <a:latin typeface="Arial" charset="0"/>
              <a:ea typeface="+mn-ea"/>
              <a:cs typeface="+mn-cs"/>
            </a:endParaRPr>
          </a:p>
        </p:txBody>
      </p:sp>
      <p:sp>
        <p:nvSpPr>
          <p:cNvPr id="20" name="Rectangle 19"/>
          <p:cNvSpPr/>
          <p:nvPr/>
        </p:nvSpPr>
        <p:spPr>
          <a:xfrm>
            <a:off x="8272175" y="30819"/>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87244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0260" name="Group 52" descr="VDH Fish tissue threshold equals 100 ppb, DEQ's screening threshold equals 20.  DEQ's water quality criterion = 640 pico grams per liter" title="VA Water Quality Crtierion for Total PCBs"/>
          <p:cNvGraphicFramePr>
            <a:graphicFrameLocks noGrp="1"/>
          </p:cNvGraphicFramePr>
          <p:nvPr>
            <p:ph idx="1"/>
            <p:extLst>
              <p:ext uri="{D42A27DB-BD31-4B8C-83A1-F6EECF244321}">
                <p14:modId xmlns:p14="http://schemas.microsoft.com/office/powerpoint/2010/main" val="3346981095"/>
              </p:ext>
            </p:extLst>
          </p:nvPr>
        </p:nvGraphicFramePr>
        <p:xfrm>
          <a:off x="1162373" y="1229786"/>
          <a:ext cx="9908397" cy="3070752"/>
        </p:xfrm>
        <a:graphic>
          <a:graphicData uri="http://schemas.openxmlformats.org/drawingml/2006/table">
            <a:tbl>
              <a:tblPr firstRow="1">
                <a:tableStyleId>{775DCB02-9BB8-47FD-8907-85C794F793BA}</a:tableStyleId>
              </a:tblPr>
              <a:tblGrid>
                <a:gridCol w="1999281">
                  <a:extLst>
                    <a:ext uri="{9D8B030D-6E8A-4147-A177-3AD203B41FA5}">
                      <a16:colId xmlns:a16="http://schemas.microsoft.com/office/drawing/2014/main" val="20000"/>
                    </a:ext>
                  </a:extLst>
                </a:gridCol>
                <a:gridCol w="4598707">
                  <a:extLst>
                    <a:ext uri="{9D8B030D-6E8A-4147-A177-3AD203B41FA5}">
                      <a16:colId xmlns:a16="http://schemas.microsoft.com/office/drawing/2014/main" val="20001"/>
                    </a:ext>
                  </a:extLst>
                </a:gridCol>
                <a:gridCol w="3310409">
                  <a:extLst>
                    <a:ext uri="{9D8B030D-6E8A-4147-A177-3AD203B41FA5}">
                      <a16:colId xmlns:a16="http://schemas.microsoft.com/office/drawing/2014/main" val="20002"/>
                    </a:ext>
                  </a:extLst>
                </a:gridCol>
              </a:tblGrid>
              <a:tr h="4979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Agency</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Fish Tissue Threshold (ng/g or ppb) </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WQC (pg/L or </a:t>
                      </a:r>
                      <a:r>
                        <a:rPr kumimoji="0" lang="en-US" sz="2400" u="none" strike="noStrike" cap="none" normalizeH="0" baseline="0" dirty="0" err="1" smtClean="0">
                          <a:ln>
                            <a:noFill/>
                          </a:ln>
                          <a:effectLst/>
                          <a:latin typeface="Arial" panose="020B0604020202020204" pitchFamily="34" charset="0"/>
                          <a:cs typeface="Arial" panose="020B0604020202020204" pitchFamily="34" charset="0"/>
                        </a:rPr>
                        <a:t>ppq</a:t>
                      </a:r>
                      <a:r>
                        <a:rPr kumimoji="0" lang="en-US" sz="2400" u="none" strike="noStrike" cap="none" normalizeH="0" baseline="0" dirty="0" smtClean="0">
                          <a:ln>
                            <a:noFill/>
                          </a:ln>
                          <a:effectLst/>
                          <a:latin typeface="Arial" panose="020B0604020202020204" pitchFamily="34" charset="0"/>
                          <a:cs typeface="Arial" panose="020B0604020202020204" pitchFamily="34" charset="0"/>
                        </a:rPr>
                        <a:t>)</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tc>
                <a:extLst>
                  <a:ext uri="{0D108BD9-81ED-4DB2-BD59-A6C34878D82A}">
                    <a16:rowId xmlns:a16="http://schemas.microsoft.com/office/drawing/2014/main" val="10000"/>
                  </a:ext>
                </a:extLst>
              </a:tr>
              <a:tr h="12717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VDH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100 (Fish Consumption Advisory)</a:t>
                      </a:r>
                      <a:endParaRPr kumimoji="0" lang="en-US" sz="2400" b="0" i="0" u="none" strike="sng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 -</a:t>
                      </a: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ctr" horzOverflow="overflow">
                    <a:solidFill>
                      <a:schemeClr val="accent4">
                        <a:lumMod val="20000"/>
                        <a:lumOff val="80000"/>
                      </a:schemeClr>
                    </a:solidFill>
                  </a:tcPr>
                </a:tc>
                <a:extLst>
                  <a:ext uri="{0D108BD9-81ED-4DB2-BD59-A6C34878D82A}">
                    <a16:rowId xmlns:a16="http://schemas.microsoft.com/office/drawing/2014/main" val="10001"/>
                  </a:ext>
                </a:extLst>
              </a:tr>
              <a:tr h="976073">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DEQ</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18 (Screening Value)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u="none" strike="noStrike" cap="none" normalizeH="0" baseline="0" dirty="0" smtClean="0">
                          <a:ln>
                            <a:noFill/>
                          </a:ln>
                          <a:effectLst/>
                          <a:latin typeface="Arial" panose="020B0604020202020204" pitchFamily="34" charset="0"/>
                          <a:cs typeface="Arial" panose="020B0604020202020204" pitchFamily="34" charset="0"/>
                        </a:rPr>
                        <a:t>640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a:txBody>
                  <a:tcPr anchor="b" horzOverflow="overflow">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3" name="TextBox 2"/>
          <p:cNvSpPr txBox="1"/>
          <p:nvPr/>
        </p:nvSpPr>
        <p:spPr>
          <a:xfrm>
            <a:off x="1162373" y="4311658"/>
            <a:ext cx="9908397"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rPr>
              <a:t>DEQ’s Water Quality Assessment (Integrated Report)</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rPr>
              <a:t>VDH - Consumption Advisory = impairment</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rPr>
              <a:t>DEQ  - two or more fish samples exceed screening value at a site or two water samples exceed criterion at a site = impairment</a:t>
            </a:r>
          </a:p>
        </p:txBody>
      </p:sp>
      <p:sp>
        <p:nvSpPr>
          <p:cNvPr id="5" name="TextBox 4"/>
          <p:cNvSpPr txBox="1"/>
          <p:nvPr/>
        </p:nvSpPr>
        <p:spPr>
          <a:xfrm>
            <a:off x="2019623" y="6137084"/>
            <a:ext cx="7930289" cy="369332"/>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rPr>
              <a:t>From:  DEQ’s </a:t>
            </a:r>
            <a:r>
              <a:rPr kumimoji="0" lang="en-US" sz="1800" b="0" i="0" u="none" strike="noStrike" kern="1200" cap="none" spc="0" normalizeH="0" baseline="0" noProof="0" dirty="0" smtClean="0">
                <a:ln>
                  <a:noFill/>
                </a:ln>
                <a:solidFill>
                  <a:srgbClr val="198569"/>
                </a:solidFill>
                <a:effectLst/>
                <a:uLnTx/>
                <a:uFillTx/>
                <a:latin typeface="Arial" panose="020B0604020202020204" pitchFamily="34" charset="0"/>
                <a:ea typeface="+mn-ea"/>
                <a:cs typeface="Arial" panose="020B0604020202020204" pitchFamily="34" charset="0"/>
              </a:rPr>
              <a:t>2022 (Draft) </a:t>
            </a:r>
            <a:r>
              <a:rPr kumimoji="0" lang="en-US" sz="18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rPr>
              <a:t>Water Quality Assessment Guidance </a:t>
            </a:r>
            <a:r>
              <a:rPr kumimoji="0" lang="en-US" sz="1800" b="0" i="0" u="none" strike="noStrike" kern="1200" cap="none" spc="0" normalizeH="0" baseline="0" noProof="0" dirty="0" smtClean="0">
                <a:ln>
                  <a:noFill/>
                </a:ln>
                <a:solidFill>
                  <a:srgbClr val="198569"/>
                </a:solidFill>
                <a:effectLst/>
                <a:uLnTx/>
                <a:uFillTx/>
                <a:latin typeface="Arial" panose="020B0604020202020204" pitchFamily="34" charset="0"/>
                <a:ea typeface="+mn-ea"/>
                <a:cs typeface="Arial" panose="020B0604020202020204" pitchFamily="34" charset="0"/>
              </a:rPr>
              <a:t>Manual</a:t>
            </a:r>
            <a:endParaRPr kumimoji="0" lang="en-US" sz="1800" b="0" i="0" u="none" strike="noStrike" kern="1200" cap="none" spc="0" normalizeH="0" baseline="0" noProof="0" dirty="0">
              <a:ln>
                <a:noFill/>
              </a:ln>
              <a:solidFill>
                <a:srgbClr val="198569"/>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342900" y="187266"/>
            <a:ext cx="12192000" cy="1143000"/>
          </a:xfrm>
        </p:spPr>
        <p:txBody>
          <a:bodyPr>
            <a:normAutofit/>
          </a:bodyPr>
          <a:lstStyle/>
          <a:p>
            <a:pPr algn="ctr">
              <a:defRPr/>
            </a:pPr>
            <a:r>
              <a:rPr lang="en-US" dirty="0">
                <a:ln>
                  <a:noFill/>
                </a:ln>
                <a:latin typeface="Arial" panose="020B0604020202020204" pitchFamily="34" charset="0"/>
                <a:cs typeface="Arial" panose="020B0604020202020204" pitchFamily="34" charset="0"/>
              </a:rPr>
              <a:t>VA Water Quality Criterion </a:t>
            </a:r>
            <a:r>
              <a:rPr lang="en-US" dirty="0" smtClean="0">
                <a:ln>
                  <a:noFill/>
                </a:ln>
                <a:latin typeface="Arial" panose="020B0604020202020204" pitchFamily="34" charset="0"/>
                <a:cs typeface="Arial" panose="020B0604020202020204" pitchFamily="34" charset="0"/>
              </a:rPr>
              <a:t>–Total PCBs</a:t>
            </a:r>
            <a:endParaRPr lang="en-US" dirty="0">
              <a:ln>
                <a:noFill/>
              </a:ln>
              <a:solidFill>
                <a:srgbClr val="256EAB"/>
              </a:solidFill>
              <a:latin typeface="Arial" panose="020B0604020202020204" pitchFamily="34" charset="0"/>
              <a:cs typeface="Arial" panose="020B0604020202020204" pitchFamily="34" charset="0"/>
            </a:endParaRPr>
          </a:p>
        </p:txBody>
      </p:sp>
      <p:pic>
        <p:nvPicPr>
          <p:cNvPr id="9" name="Picture 8" title="DEQ insignia"/>
          <p:cNvPicPr>
            <a:picLocks noChangeAspect="1"/>
          </p:cNvPicPr>
          <p:nvPr/>
        </p:nvPicPr>
        <p:blipFill>
          <a:blip r:embed="rId3" cstate="print"/>
          <a:stretch>
            <a:fillRect/>
          </a:stretch>
        </p:blipFill>
        <p:spPr>
          <a:xfrm>
            <a:off x="11455394" y="6416632"/>
            <a:ext cx="579126" cy="313609"/>
          </a:xfrm>
          <a:prstGeom prst="rect">
            <a:avLst/>
          </a:prstGeom>
        </p:spPr>
      </p:pic>
      <p:sp>
        <p:nvSpPr>
          <p:cNvPr id="8" name="Rectangle 7"/>
          <p:cNvSpPr/>
          <p:nvPr/>
        </p:nvSpPr>
        <p:spPr>
          <a:xfrm>
            <a:off x="0" y="6581001"/>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14608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248616" y="254848"/>
            <a:ext cx="11943384" cy="1325563"/>
          </a:xfrm>
        </p:spPr>
        <p:txBody>
          <a:bodyPr>
            <a:normAutofit fontScale="90000"/>
          </a:bodyPr>
          <a:lstStyle/>
          <a:p>
            <a:r>
              <a:rPr lang="en-US" dirty="0">
                <a:ln>
                  <a:noFill/>
                </a:ln>
                <a:solidFill>
                  <a:srgbClr val="256EAB"/>
                </a:solidFill>
                <a:latin typeface="Arial" panose="020B0604020202020204" pitchFamily="34" charset="0"/>
                <a:cs typeface="Arial" panose="020B0604020202020204" pitchFamily="34" charset="0"/>
              </a:rPr>
              <a:t>Problem Identification </a:t>
            </a:r>
            <a:r>
              <a:rPr lang="en-US" dirty="0" smtClean="0">
                <a:ln>
                  <a:noFill/>
                </a:ln>
                <a:latin typeface="Arial" panose="020B0604020202020204" pitchFamily="34" charset="0"/>
                <a:cs typeface="Arial" panose="020B0604020202020204" pitchFamily="34" charset="0"/>
              </a:rPr>
              <a:t>- </a:t>
            </a:r>
            <a:r>
              <a:rPr lang="en-US" sz="3600" dirty="0" smtClean="0">
                <a:ln>
                  <a:noFill/>
                </a:ln>
                <a:solidFill>
                  <a:srgbClr val="256EAB"/>
                </a:solidFill>
                <a:latin typeface="Arial" panose="020B0604020202020204" pitchFamily="34" charset="0"/>
                <a:cs typeface="Arial" panose="020B0604020202020204" pitchFamily="34" charset="0"/>
              </a:rPr>
              <a:t>VDH </a:t>
            </a:r>
            <a:r>
              <a:rPr lang="en-US" sz="3600" dirty="0">
                <a:ln>
                  <a:noFill/>
                </a:ln>
                <a:solidFill>
                  <a:srgbClr val="256EAB"/>
                </a:solidFill>
                <a:latin typeface="Arial" panose="020B0604020202020204" pitchFamily="34" charset="0"/>
                <a:cs typeface="Arial" panose="020B0604020202020204" pitchFamily="34" charset="0"/>
              </a:rPr>
              <a:t>Fish Consumption Advisory</a:t>
            </a:r>
            <a:r>
              <a:rPr lang="en-US" b="1" dirty="0">
                <a:solidFill>
                  <a:srgbClr val="256EAB"/>
                </a:solidFill>
              </a:rPr>
              <a:t/>
            </a:r>
            <a:br>
              <a:rPr lang="en-US" b="1" dirty="0">
                <a:solidFill>
                  <a:srgbClr val="256EAB"/>
                </a:solidFill>
              </a:rPr>
            </a:br>
            <a:endParaRPr lang="en-US" dirty="0">
              <a:solidFill>
                <a:srgbClr val="256EAB"/>
              </a:solidFill>
            </a:endParaRPr>
          </a:p>
        </p:txBody>
      </p:sp>
      <p:graphicFrame>
        <p:nvGraphicFramePr>
          <p:cNvPr id="3" name="Table 2" title="Lewis Creek VDH Fish consumption advisory table"/>
          <p:cNvGraphicFramePr>
            <a:graphicFrameLocks noGrp="1"/>
          </p:cNvGraphicFramePr>
          <p:nvPr>
            <p:extLst>
              <p:ext uri="{D42A27DB-BD31-4B8C-83A1-F6EECF244321}">
                <p14:modId xmlns:p14="http://schemas.microsoft.com/office/powerpoint/2010/main" val="617546991"/>
              </p:ext>
            </p:extLst>
          </p:nvPr>
        </p:nvGraphicFramePr>
        <p:xfrm>
          <a:off x="143935" y="1232008"/>
          <a:ext cx="11912599" cy="5621498"/>
        </p:xfrm>
        <a:graphic>
          <a:graphicData uri="http://schemas.openxmlformats.org/drawingml/2006/table">
            <a:tbl>
              <a:tblPr firstRow="1" bandRow="1">
                <a:tableStyleId>{5C22544A-7EE6-4342-B048-85BDC9FD1C3A}</a:tableStyleId>
              </a:tblPr>
              <a:tblGrid>
                <a:gridCol w="993429">
                  <a:extLst>
                    <a:ext uri="{9D8B030D-6E8A-4147-A177-3AD203B41FA5}">
                      <a16:colId xmlns:a16="http://schemas.microsoft.com/office/drawing/2014/main" val="2032734585"/>
                    </a:ext>
                  </a:extLst>
                </a:gridCol>
                <a:gridCol w="979375">
                  <a:extLst>
                    <a:ext uri="{9D8B030D-6E8A-4147-A177-3AD203B41FA5}">
                      <a16:colId xmlns:a16="http://schemas.microsoft.com/office/drawing/2014/main" val="2518624800"/>
                    </a:ext>
                  </a:extLst>
                </a:gridCol>
                <a:gridCol w="1726793">
                  <a:extLst>
                    <a:ext uri="{9D8B030D-6E8A-4147-A177-3AD203B41FA5}">
                      <a16:colId xmlns:a16="http://schemas.microsoft.com/office/drawing/2014/main" val="648060167"/>
                    </a:ext>
                  </a:extLst>
                </a:gridCol>
                <a:gridCol w="3393448">
                  <a:extLst>
                    <a:ext uri="{9D8B030D-6E8A-4147-A177-3AD203B41FA5}">
                      <a16:colId xmlns:a16="http://schemas.microsoft.com/office/drawing/2014/main" val="1977466618"/>
                    </a:ext>
                  </a:extLst>
                </a:gridCol>
                <a:gridCol w="1151195">
                  <a:extLst>
                    <a:ext uri="{9D8B030D-6E8A-4147-A177-3AD203B41FA5}">
                      <a16:colId xmlns:a16="http://schemas.microsoft.com/office/drawing/2014/main" val="1625016418"/>
                    </a:ext>
                  </a:extLst>
                </a:gridCol>
                <a:gridCol w="2184031">
                  <a:extLst>
                    <a:ext uri="{9D8B030D-6E8A-4147-A177-3AD203B41FA5}">
                      <a16:colId xmlns:a16="http://schemas.microsoft.com/office/drawing/2014/main" val="4112325634"/>
                    </a:ext>
                  </a:extLst>
                </a:gridCol>
                <a:gridCol w="1484328">
                  <a:extLst>
                    <a:ext uri="{9D8B030D-6E8A-4147-A177-3AD203B41FA5}">
                      <a16:colId xmlns:a16="http://schemas.microsoft.com/office/drawing/2014/main" val="624110279"/>
                    </a:ext>
                  </a:extLst>
                </a:gridCol>
              </a:tblGrid>
              <a:tr h="958058">
                <a:tc>
                  <a:txBody>
                    <a:bodyPr/>
                    <a:lstStyle/>
                    <a:p>
                      <a:pPr algn="ctr"/>
                      <a:r>
                        <a:rPr lang="en-US" sz="2000" dirty="0" smtClean="0"/>
                        <a:t>River basin</a:t>
                      </a:r>
                      <a:endParaRPr lang="en-US" sz="2000" dirty="0"/>
                    </a:p>
                  </a:txBody>
                  <a:tcPr/>
                </a:tc>
                <a:tc>
                  <a:txBody>
                    <a:bodyPr/>
                    <a:lstStyle/>
                    <a:p>
                      <a:pPr algn="ctr"/>
                      <a:r>
                        <a:rPr lang="en-US" sz="2000" dirty="0" smtClean="0"/>
                        <a:t>Water-body</a:t>
                      </a:r>
                      <a:endParaRPr lang="en-US" sz="2000" dirty="0"/>
                    </a:p>
                  </a:txBody>
                  <a:tcPr/>
                </a:tc>
                <a:tc>
                  <a:txBody>
                    <a:bodyPr/>
                    <a:lstStyle/>
                    <a:p>
                      <a:pPr algn="ctr"/>
                      <a:r>
                        <a:rPr lang="en-US" sz="2000" dirty="0" smtClean="0"/>
                        <a:t>Section</a:t>
                      </a:r>
                      <a:endParaRPr lang="en-US" sz="2000" dirty="0"/>
                    </a:p>
                  </a:txBody>
                  <a:tcPr/>
                </a:tc>
                <a:tc>
                  <a:txBody>
                    <a:bodyPr/>
                    <a:lstStyle/>
                    <a:p>
                      <a:pPr algn="ctr"/>
                      <a:r>
                        <a:rPr lang="en-US" sz="2000" dirty="0" smtClean="0"/>
                        <a:t>Locality</a:t>
                      </a:r>
                      <a:endParaRPr lang="en-US" sz="2000" dirty="0"/>
                    </a:p>
                  </a:txBody>
                  <a:tcPr/>
                </a:tc>
                <a:tc>
                  <a:txBody>
                    <a:bodyPr/>
                    <a:lstStyle/>
                    <a:p>
                      <a:pPr algn="ctr"/>
                      <a:r>
                        <a:rPr lang="en-US" sz="2000" dirty="0" err="1" smtClean="0"/>
                        <a:t>Contam-inants</a:t>
                      </a:r>
                      <a:endParaRPr lang="en-US" sz="2000" dirty="0"/>
                    </a:p>
                  </a:txBody>
                  <a:tcPr/>
                </a:tc>
                <a:tc>
                  <a:txBody>
                    <a:bodyPr/>
                    <a:lstStyle/>
                    <a:p>
                      <a:pPr algn="ctr"/>
                      <a:r>
                        <a:rPr lang="en-US" sz="2000" dirty="0" smtClean="0"/>
                        <a:t>Fish species</a:t>
                      </a:r>
                      <a:endParaRPr lang="en-US" sz="2000" dirty="0"/>
                    </a:p>
                  </a:txBody>
                  <a:tcPr/>
                </a:tc>
                <a:tc>
                  <a:txBody>
                    <a:bodyPr/>
                    <a:lstStyle/>
                    <a:p>
                      <a:pPr algn="ctr"/>
                      <a:r>
                        <a:rPr lang="en-US" sz="2000" dirty="0" smtClean="0"/>
                        <a:t>Advisory description</a:t>
                      </a:r>
                      <a:endParaRPr lang="en-US" sz="2000" dirty="0"/>
                    </a:p>
                  </a:txBody>
                  <a:tcPr/>
                </a:tc>
                <a:extLst>
                  <a:ext uri="{0D108BD9-81ED-4DB2-BD59-A6C34878D82A}">
                    <a16:rowId xmlns:a16="http://schemas.microsoft.com/office/drawing/2014/main" val="1954787201"/>
                  </a:ext>
                </a:extLst>
              </a:tr>
              <a:tr h="1778770">
                <a:tc>
                  <a:txBody>
                    <a:bodyPr/>
                    <a:lstStyle/>
                    <a:p>
                      <a:pPr algn="ctr"/>
                      <a:r>
                        <a:rPr lang="en-US" sz="1400" b="1" dirty="0" smtClean="0"/>
                        <a:t>James</a:t>
                      </a:r>
                      <a:r>
                        <a:rPr lang="en-US" sz="1400" b="1" baseline="0" dirty="0" smtClean="0"/>
                        <a:t> River</a:t>
                      </a:r>
                      <a:endParaRPr lang="en-US" sz="1400" b="1" dirty="0"/>
                    </a:p>
                  </a:txBody>
                  <a:tcPr anchor="ctr"/>
                </a:tc>
                <a:tc>
                  <a:txBody>
                    <a:bodyPr/>
                    <a:lstStyle/>
                    <a:p>
                      <a:pPr algn="ctr"/>
                      <a:r>
                        <a:rPr lang="en-US" sz="1400" b="1" dirty="0" smtClean="0"/>
                        <a:t>James</a:t>
                      </a:r>
                      <a:r>
                        <a:rPr lang="en-US" sz="1400" b="1" baseline="0" dirty="0" smtClean="0"/>
                        <a:t> River</a:t>
                      </a:r>
                      <a:endParaRPr lang="en-US" sz="1400" b="1" dirty="0"/>
                    </a:p>
                  </a:txBody>
                  <a:tcPr anchor="ctr"/>
                </a:tc>
                <a:tc>
                  <a:txBody>
                    <a:bodyPr/>
                    <a:lstStyle/>
                    <a:p>
                      <a:pPr algn="ctr"/>
                      <a:r>
                        <a:rPr lang="en-US" sz="1400" b="1" i="0" kern="1200" dirty="0" smtClean="0">
                          <a:solidFill>
                            <a:schemeClr val="dk1"/>
                          </a:solidFill>
                          <a:effectLst/>
                          <a:latin typeface="+mn-lt"/>
                          <a:ea typeface="+mn-ea"/>
                          <a:cs typeface="+mn-cs"/>
                        </a:rPr>
                        <a:t>From I-95 James River Bridge in Richmond to Hampton Roads Bridge Tunnel, including tidal portions of tributaries</a:t>
                      </a:r>
                      <a:endParaRPr lang="en-US" sz="1400" b="1" dirty="0"/>
                    </a:p>
                  </a:txBody>
                  <a:tcPr anchor="ctr"/>
                </a:tc>
                <a:tc>
                  <a:txBody>
                    <a:bodyPr/>
                    <a:lstStyle/>
                    <a:p>
                      <a:pPr algn="ctr"/>
                      <a:r>
                        <a:rPr lang="en-US" sz="1400" b="1" i="0" kern="1200" dirty="0" smtClean="0">
                          <a:solidFill>
                            <a:schemeClr val="dk1"/>
                          </a:solidFill>
                          <a:effectLst/>
                          <a:latin typeface="+mn-lt"/>
                          <a:ea typeface="+mn-ea"/>
                          <a:cs typeface="+mn-cs"/>
                        </a:rPr>
                        <a:t>Richmond City, Henrico Co., Chesterfield Co., Charles City Co., Hopewell City, Colonial Heights City, Petersburg City, Dinwiddie Co., Prince George Co., Surry Co., James City Co., New Kent Co., Isle of Wight Co., Newport News City, Suffolk City, Portsmouth City, Hampton City, Norfolk City, Chesapeake City, Virginia Beach City</a:t>
                      </a:r>
                      <a:endParaRPr lang="en-US" sz="1400" b="1" dirty="0"/>
                    </a:p>
                  </a:txBody>
                  <a:tcPr anchor="ctr"/>
                </a:tc>
                <a:tc>
                  <a:txBody>
                    <a:bodyPr/>
                    <a:lstStyle/>
                    <a:p>
                      <a:pPr algn="ctr"/>
                      <a:r>
                        <a:rPr lang="en-US" sz="1400" b="1" dirty="0" smtClean="0"/>
                        <a:t>PCBs</a:t>
                      </a:r>
                      <a:endParaRPr lang="en-US" sz="1400" b="1" dirty="0"/>
                    </a:p>
                  </a:txBody>
                  <a:tcPr anchor="ctr"/>
                </a:tc>
                <a:tc>
                  <a:txBody>
                    <a:bodyPr/>
                    <a:lstStyle/>
                    <a:p>
                      <a:pPr algn="ctr"/>
                      <a:r>
                        <a:rPr lang="en-US" sz="1400" b="1" i="0" kern="1200" dirty="0" smtClean="0">
                          <a:solidFill>
                            <a:schemeClr val="dk1"/>
                          </a:solidFill>
                          <a:effectLst/>
                          <a:latin typeface="+mn-lt"/>
                          <a:ea typeface="+mn-ea"/>
                          <a:cs typeface="+mn-cs"/>
                        </a:rPr>
                        <a:t>Gizzard Shad, Carp, Blue Catfish ≥32 inches, Flathead Catfish ≥32 inches</a:t>
                      </a:r>
                      <a:endParaRPr lang="en-US" sz="1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Do</a:t>
                      </a:r>
                      <a:r>
                        <a:rPr lang="en-US" sz="1400" b="1" baseline="0" dirty="0" smtClean="0"/>
                        <a:t> Not Eat</a:t>
                      </a:r>
                      <a:endParaRPr lang="en-US" sz="1400" b="1" dirty="0" smtClean="0"/>
                    </a:p>
                    <a:p>
                      <a:pPr algn="ctr"/>
                      <a:endParaRPr lang="en-US" sz="1400" b="1" dirty="0"/>
                    </a:p>
                  </a:txBody>
                  <a:tcPr anchor="ctr"/>
                </a:tc>
                <a:extLst>
                  <a:ext uri="{0D108BD9-81ED-4DB2-BD59-A6C34878D82A}">
                    <a16:rowId xmlns:a16="http://schemas.microsoft.com/office/drawing/2014/main" val="3608231329"/>
                  </a:ext>
                </a:extLst>
              </a:tr>
              <a:tr h="2833972">
                <a:tc>
                  <a:txBody>
                    <a:bodyPr/>
                    <a:lstStyle/>
                    <a:p>
                      <a:pPr algn="ctr"/>
                      <a:r>
                        <a:rPr lang="en-US" sz="1400" b="1" dirty="0" smtClean="0"/>
                        <a:t>James</a:t>
                      </a:r>
                      <a:r>
                        <a:rPr lang="en-US" sz="1400" b="1" baseline="0" dirty="0" smtClean="0"/>
                        <a:t> River</a:t>
                      </a:r>
                      <a:endParaRPr lang="en-US" sz="1400" b="1" dirty="0"/>
                    </a:p>
                  </a:txBody>
                  <a:tcPr/>
                </a:tc>
                <a:tc>
                  <a:txBody>
                    <a:bodyPr/>
                    <a:lstStyle/>
                    <a:p>
                      <a:pPr algn="ctr"/>
                      <a:r>
                        <a:rPr lang="en-US" sz="1400" b="1" dirty="0" smtClean="0"/>
                        <a:t>James</a:t>
                      </a:r>
                      <a:r>
                        <a:rPr lang="en-US" sz="1400" b="1" baseline="0" dirty="0" smtClean="0"/>
                        <a:t> River</a:t>
                      </a:r>
                      <a:endParaRPr lang="en-US" sz="1400" b="1" dirty="0"/>
                    </a:p>
                  </a:txBody>
                  <a:tcPr/>
                </a:tc>
                <a:tc>
                  <a:txBody>
                    <a:bodyPr/>
                    <a:lstStyle/>
                    <a:p>
                      <a:pPr algn="ctr"/>
                      <a:r>
                        <a:rPr lang="en-US" sz="1400" b="1" dirty="0" smtClean="0"/>
                        <a:t>Same</a:t>
                      </a:r>
                      <a:endParaRPr lang="en-US" sz="1400" b="1" dirty="0"/>
                    </a:p>
                  </a:txBody>
                  <a:tcPr/>
                </a:tc>
                <a:tc>
                  <a:txBody>
                    <a:bodyPr/>
                    <a:lstStyle/>
                    <a:p>
                      <a:pPr algn="ctr"/>
                      <a:r>
                        <a:rPr lang="en-US" sz="1400" b="1" dirty="0" smtClean="0"/>
                        <a:t>Same</a:t>
                      </a:r>
                      <a:endParaRPr lang="en-US" sz="1400" b="1" dirty="0"/>
                    </a:p>
                  </a:txBody>
                  <a:tcPr/>
                </a:tc>
                <a:tc>
                  <a:txBody>
                    <a:bodyPr/>
                    <a:lstStyle/>
                    <a:p>
                      <a:pPr algn="ctr"/>
                      <a:r>
                        <a:rPr lang="en-US" sz="1400" b="1" dirty="0" smtClean="0"/>
                        <a:t>PCBs</a:t>
                      </a:r>
                      <a:endParaRPr lang="en-US" sz="1400" b="1" dirty="0"/>
                    </a:p>
                  </a:txBody>
                  <a:tcPr/>
                </a:tc>
                <a:tc>
                  <a:txBody>
                    <a:bodyPr/>
                    <a:lstStyle/>
                    <a:p>
                      <a:pPr algn="ctr"/>
                      <a:r>
                        <a:rPr lang="en-US" sz="1400" b="1" i="0" kern="1200" dirty="0" smtClean="0">
                          <a:solidFill>
                            <a:schemeClr val="dk1"/>
                          </a:solidFill>
                          <a:effectLst/>
                          <a:latin typeface="+mn-lt"/>
                          <a:ea typeface="+mn-ea"/>
                          <a:cs typeface="+mn-cs"/>
                        </a:rPr>
                        <a:t>Blue Catfish &lt;32 inches, Flathead Catfish &lt;32 inches, Channel Catfish, White Catfish, Largemouth Bass, Bluegill Sunfish, American Eel, Quillback </a:t>
                      </a:r>
                      <a:r>
                        <a:rPr lang="en-US" sz="1400" b="1" i="0" kern="1200" dirty="0" err="1" smtClean="0">
                          <a:solidFill>
                            <a:schemeClr val="dk1"/>
                          </a:solidFill>
                          <a:effectLst/>
                          <a:latin typeface="+mn-lt"/>
                          <a:ea typeface="+mn-ea"/>
                          <a:cs typeface="+mn-cs"/>
                        </a:rPr>
                        <a:t>Carpsucker</a:t>
                      </a:r>
                      <a:r>
                        <a:rPr lang="en-US" sz="1400" b="1" i="0" kern="1200" dirty="0" smtClean="0">
                          <a:solidFill>
                            <a:schemeClr val="dk1"/>
                          </a:solidFill>
                          <a:effectLst/>
                          <a:latin typeface="+mn-lt"/>
                          <a:ea typeface="+mn-ea"/>
                          <a:cs typeface="+mn-cs"/>
                        </a:rPr>
                        <a:t>, Smallmouth Bass, Creek Chub, Yellow Bullhead Catfish, White Perch, Striped Bass, Bluefish, Croaker, Spot, Blueback Herring, Hickory Shad</a:t>
                      </a:r>
                      <a:endParaRPr lang="en-US" sz="14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t>≤ 2 meals/month</a:t>
                      </a:r>
                    </a:p>
                    <a:p>
                      <a:pPr algn="ctr"/>
                      <a:endParaRPr lang="en-US" sz="1400" b="1" dirty="0"/>
                    </a:p>
                  </a:txBody>
                  <a:tcPr anchor="ctr"/>
                </a:tc>
                <a:extLst>
                  <a:ext uri="{0D108BD9-81ED-4DB2-BD59-A6C34878D82A}">
                    <a16:rowId xmlns:a16="http://schemas.microsoft.com/office/drawing/2014/main" val="1886678638"/>
                  </a:ext>
                </a:extLst>
              </a:tr>
            </a:tbl>
          </a:graphicData>
        </a:graphic>
      </p:graphicFrame>
      <p:pic>
        <p:nvPicPr>
          <p:cNvPr id="5" name="Picture 4" title="Picture of a map of tidal James River"/>
          <p:cNvPicPr>
            <a:picLocks noChangeAspect="1"/>
          </p:cNvPicPr>
          <p:nvPr/>
        </p:nvPicPr>
        <p:blipFill>
          <a:blip r:embed="rId2"/>
          <a:stretch>
            <a:fillRect/>
          </a:stretch>
        </p:blipFill>
        <p:spPr>
          <a:xfrm>
            <a:off x="2269566" y="4405163"/>
            <a:ext cx="4383323" cy="2287637"/>
          </a:xfrm>
          <a:prstGeom prst="rect">
            <a:avLst/>
          </a:prstGeom>
        </p:spPr>
      </p:pic>
      <p:sp>
        <p:nvSpPr>
          <p:cNvPr id="2" name="TextBox 1"/>
          <p:cNvSpPr txBox="1"/>
          <p:nvPr/>
        </p:nvSpPr>
        <p:spPr>
          <a:xfrm>
            <a:off x="426416" y="5984914"/>
            <a:ext cx="30902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Does not apply to swimming</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426416" y="6523523"/>
            <a:ext cx="888703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hlinkClick r:id="rId3"/>
              </a:rPr>
              <a:t>http://www.vdh.virginia.gov/environmental-health/public-health-toxicology/fish-consumption-advisory</a:t>
            </a:r>
            <a:r>
              <a:rPr kumimoji="0" lang="en-US" sz="1600" b="0" i="0" u="none" strike="noStrike" kern="1200" cap="none" spc="0" normalizeH="0" baseline="0" noProof="0" dirty="0">
                <a:ln>
                  <a:noFill/>
                </a:ln>
                <a:solidFill>
                  <a:prstClr val="black"/>
                </a:solidFill>
                <a:effectLst/>
                <a:uLnTx/>
                <a:uFillTx/>
                <a:latin typeface="Calibri"/>
                <a:ea typeface="+mn-ea"/>
                <a:cs typeface="+mn-cs"/>
                <a:hlinkClick r:id="rId3"/>
              </a:rPr>
              <a:t>/</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8206634" y="77508"/>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sp>
        <p:nvSpPr>
          <p:cNvPr id="4" name="Oval 3" title="oval showing impaired watershed"/>
          <p:cNvSpPr/>
          <p:nvPr/>
        </p:nvSpPr>
        <p:spPr>
          <a:xfrm rot="1356123">
            <a:off x="2239924" y="4900543"/>
            <a:ext cx="4486778" cy="13532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025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14059" y="182772"/>
            <a:ext cx="11596708" cy="1325563"/>
          </a:xfrm>
        </p:spPr>
        <p:txBody>
          <a:bodyPr>
            <a:normAutofit fontScale="90000"/>
          </a:bodyPr>
          <a:lstStyle/>
          <a:p>
            <a:r>
              <a:rPr lang="en-US" dirty="0">
                <a:ln>
                  <a:noFill/>
                </a:ln>
                <a:solidFill>
                  <a:srgbClr val="256EAB"/>
                </a:solidFill>
                <a:latin typeface="Arial" panose="020B0604020202020204" pitchFamily="34" charset="0"/>
                <a:cs typeface="Arial" panose="020B0604020202020204" pitchFamily="34" charset="0"/>
              </a:rPr>
              <a:t>Problem Identification </a:t>
            </a:r>
            <a:r>
              <a:rPr lang="en-US" dirty="0" smtClean="0">
                <a:ln>
                  <a:noFill/>
                </a:ln>
                <a:latin typeface="Arial" panose="020B0604020202020204" pitchFamily="34" charset="0"/>
                <a:cs typeface="Arial" panose="020B0604020202020204" pitchFamily="34" charset="0"/>
              </a:rPr>
              <a:t/>
            </a:r>
            <a:br>
              <a:rPr lang="en-US" dirty="0" smtClean="0">
                <a:ln>
                  <a:noFill/>
                </a:ln>
                <a:latin typeface="Arial" panose="020B0604020202020204" pitchFamily="34" charset="0"/>
                <a:cs typeface="Arial" panose="020B0604020202020204" pitchFamily="34" charset="0"/>
              </a:rPr>
            </a:br>
            <a:r>
              <a:rPr lang="en-US" sz="3600" dirty="0" smtClean="0">
                <a:ln>
                  <a:noFill/>
                </a:ln>
                <a:latin typeface="Arial" panose="020B0604020202020204" pitchFamily="34" charset="0"/>
                <a:cs typeface="Arial" panose="020B0604020202020204" pitchFamily="34" charset="0"/>
              </a:rPr>
              <a:t>PCB Impairments Included in 305(b)/303 (d) Integrated Report</a:t>
            </a:r>
            <a:endParaRPr lang="en-US" dirty="0"/>
          </a:p>
        </p:txBody>
      </p:sp>
      <p:sp>
        <p:nvSpPr>
          <p:cNvPr id="2" name="TextBox 1"/>
          <p:cNvSpPr txBox="1"/>
          <p:nvPr/>
        </p:nvSpPr>
        <p:spPr>
          <a:xfrm>
            <a:off x="818299" y="6439176"/>
            <a:ext cx="309023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*Does not affect swimming</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ooter Placeholder 6"/>
          <p:cNvSpPr txBox="1">
            <a:spLocks/>
          </p:cNvSpPr>
          <p:nvPr/>
        </p:nvSpPr>
        <p:spPr>
          <a:xfrm>
            <a:off x="7186226" y="66450"/>
            <a:ext cx="4992711" cy="266548"/>
          </a:xfrm>
          <a:prstGeom prst="rect">
            <a:avLst/>
          </a:prstGeom>
        </p:spPr>
        <p:txBody>
          <a:bodyPr vert="horz" lIns="91440" tIns="45720" rIns="91440" bIns="45720" rtlCol="0" anchor="ctr"/>
          <a:lstStyle>
            <a:defPPr>
              <a:defRPr lang="en-US"/>
            </a:defPPr>
            <a:lvl1pPr marL="0" algn="ct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For technical support issues call</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540-562-6718</a:t>
            </a:r>
            <a:endParaRPr kumimoji="0" lang="en-US" sz="1800" b="0" i="0" u="none" strike="noStrike" kern="1200" cap="none" spc="0" normalizeH="0" baseline="0" noProof="0" dirty="0">
              <a:ln>
                <a:noFill/>
              </a:ln>
              <a:solidFill>
                <a:srgbClr val="256EAB"/>
              </a:solidFill>
              <a:effectLst/>
              <a:uLnTx/>
              <a:uFillTx/>
              <a:latin typeface="Calibri"/>
              <a:ea typeface="+mn-ea"/>
              <a:cs typeface="+mn-cs"/>
            </a:endParaRPr>
          </a:p>
        </p:txBody>
      </p:sp>
      <p:graphicFrame>
        <p:nvGraphicFramePr>
          <p:cNvPr id="3" name="Table 2" descr="Table showing the additional PCB Impairments identified by DEQ"/>
          <p:cNvGraphicFramePr>
            <a:graphicFrameLocks noGrp="1"/>
          </p:cNvGraphicFramePr>
          <p:nvPr>
            <p:extLst>
              <p:ext uri="{D42A27DB-BD31-4B8C-83A1-F6EECF244321}">
                <p14:modId xmlns:p14="http://schemas.microsoft.com/office/powerpoint/2010/main" val="3904100914"/>
              </p:ext>
            </p:extLst>
          </p:nvPr>
        </p:nvGraphicFramePr>
        <p:xfrm>
          <a:off x="896982" y="1508890"/>
          <a:ext cx="7454537" cy="4911098"/>
        </p:xfrm>
        <a:graphic>
          <a:graphicData uri="http://schemas.openxmlformats.org/drawingml/2006/table">
            <a:tbl>
              <a:tblPr firstRow="1">
                <a:tableStyleId>{5C22544A-7EE6-4342-B048-85BDC9FD1C3A}</a:tableStyleId>
              </a:tblPr>
              <a:tblGrid>
                <a:gridCol w="2868692">
                  <a:extLst>
                    <a:ext uri="{9D8B030D-6E8A-4147-A177-3AD203B41FA5}">
                      <a16:colId xmlns:a16="http://schemas.microsoft.com/office/drawing/2014/main" val="2868051689"/>
                    </a:ext>
                  </a:extLst>
                </a:gridCol>
                <a:gridCol w="2325209">
                  <a:extLst>
                    <a:ext uri="{9D8B030D-6E8A-4147-A177-3AD203B41FA5}">
                      <a16:colId xmlns:a16="http://schemas.microsoft.com/office/drawing/2014/main" val="962901355"/>
                    </a:ext>
                  </a:extLst>
                </a:gridCol>
                <a:gridCol w="2260636">
                  <a:extLst>
                    <a:ext uri="{9D8B030D-6E8A-4147-A177-3AD203B41FA5}">
                      <a16:colId xmlns:a16="http://schemas.microsoft.com/office/drawing/2014/main" val="239901409"/>
                    </a:ext>
                  </a:extLst>
                </a:gridCol>
              </a:tblGrid>
              <a:tr h="812946">
                <a:tc>
                  <a:txBody>
                    <a:bodyPr/>
                    <a:lstStyle/>
                    <a:p>
                      <a:pPr algn="ctr" fontAlgn="b"/>
                      <a:r>
                        <a:rPr lang="en-US" sz="2400" u="none" strike="noStrike" dirty="0">
                          <a:effectLst/>
                        </a:rPr>
                        <a:t>Affected Water Body </a:t>
                      </a:r>
                      <a:endParaRPr lang="en-US" sz="2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400" u="none" strike="noStrike" dirty="0">
                          <a:effectLst/>
                        </a:rPr>
                        <a:t>Listing Year</a:t>
                      </a:r>
                      <a:endParaRPr lang="en-US" sz="24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400" b="1" i="0" u="none" strike="noStrike" dirty="0" smtClean="0">
                          <a:solidFill>
                            <a:schemeClr val="lt1"/>
                          </a:solidFill>
                          <a:effectLst/>
                          <a:latin typeface="+mn-lt"/>
                        </a:rPr>
                        <a:t>Square</a:t>
                      </a:r>
                      <a:r>
                        <a:rPr lang="en-US" sz="2400" b="1" i="0" u="none" strike="noStrike" baseline="0" dirty="0" smtClean="0">
                          <a:solidFill>
                            <a:schemeClr val="lt1"/>
                          </a:solidFill>
                          <a:effectLst/>
                          <a:latin typeface="+mn-lt"/>
                        </a:rPr>
                        <a:t> Miles</a:t>
                      </a:r>
                      <a:endParaRPr lang="en-US" sz="24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684117733"/>
                  </a:ext>
                </a:extLst>
              </a:tr>
              <a:tr h="895269">
                <a:tc>
                  <a:txBody>
                    <a:bodyPr/>
                    <a:lstStyle/>
                    <a:p>
                      <a:pPr marL="61913" indent="0" algn="ctr" fontAlgn="b"/>
                      <a:r>
                        <a:rPr lang="en-US" sz="2000" b="0" i="0" u="none" strike="noStrike" dirty="0" smtClean="0">
                          <a:solidFill>
                            <a:schemeClr val="dk1"/>
                          </a:solidFill>
                          <a:effectLst/>
                          <a:latin typeface="+mn-lt"/>
                        </a:rPr>
                        <a:t>Upper</a:t>
                      </a:r>
                      <a:r>
                        <a:rPr lang="en-US" sz="2000" b="0" i="0" u="none" strike="noStrike" baseline="0" dirty="0" smtClean="0">
                          <a:solidFill>
                            <a:schemeClr val="dk1"/>
                          </a:solidFill>
                          <a:effectLst/>
                          <a:latin typeface="+mn-lt"/>
                        </a:rPr>
                        <a:t> James River &amp; Tributaries (tidal fresh)</a:t>
                      </a:r>
                      <a:endParaRPr lang="en-US" sz="20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n-US" sz="2000" u="none" strike="noStrike" dirty="0" smtClean="0">
                          <a:effectLst/>
                        </a:rPr>
                        <a:t>2002,</a:t>
                      </a:r>
                      <a:r>
                        <a:rPr lang="en-US" sz="2000" u="none" strike="noStrike" baseline="0" dirty="0" smtClean="0">
                          <a:effectLst/>
                        </a:rPr>
                        <a:t> 2006, 2008, 2012</a:t>
                      </a:r>
                      <a:endParaRPr lang="en-US" sz="20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n-US" sz="2000" b="0" i="0" u="none" strike="noStrike" dirty="0" smtClean="0">
                          <a:solidFill>
                            <a:schemeClr val="dk1"/>
                          </a:solidFill>
                          <a:effectLst/>
                          <a:latin typeface="+mn-lt"/>
                        </a:rPr>
                        <a:t>34.2</a:t>
                      </a:r>
                      <a:endParaRPr lang="en-US" sz="20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787117445"/>
                  </a:ext>
                </a:extLst>
              </a:tr>
              <a:tr h="1078149">
                <a:tc>
                  <a:txBody>
                    <a:bodyPr/>
                    <a:lstStyle/>
                    <a:p>
                      <a:pPr marL="61913" indent="0" algn="ctr" fontAlgn="b"/>
                      <a:r>
                        <a:rPr lang="en-US" sz="2000" b="0" i="0" u="none" strike="noStrike" dirty="0" smtClean="0">
                          <a:solidFill>
                            <a:srgbClr val="000000"/>
                          </a:solidFill>
                          <a:effectLst/>
                          <a:latin typeface="Calibri" panose="020F0502020204030204" pitchFamily="34" charset="0"/>
                        </a:rPr>
                        <a:t>Middle</a:t>
                      </a:r>
                      <a:r>
                        <a:rPr lang="en-US" sz="2000" b="0" i="0" u="none" strike="noStrike" baseline="0" dirty="0" smtClean="0">
                          <a:solidFill>
                            <a:srgbClr val="000000"/>
                          </a:solidFill>
                          <a:effectLst/>
                          <a:latin typeface="Calibri" panose="020F0502020204030204" pitchFamily="34" charset="0"/>
                        </a:rPr>
                        <a:t> James River &amp; Tributaries (</a:t>
                      </a:r>
                      <a:r>
                        <a:rPr lang="en-US" sz="2000" b="0" i="0" u="none" strike="noStrike" baseline="0" dirty="0" err="1" smtClean="0">
                          <a:solidFill>
                            <a:srgbClr val="000000"/>
                          </a:solidFill>
                          <a:effectLst/>
                          <a:latin typeface="Calibri" panose="020F0502020204030204" pitchFamily="34" charset="0"/>
                        </a:rPr>
                        <a:t>Oligohaline</a:t>
                      </a:r>
                      <a:r>
                        <a:rPr lang="en-US" sz="2000" b="0" i="0" u="none" strike="noStrike" baseline="0" dirty="0" smtClean="0">
                          <a:solidFill>
                            <a:srgbClr val="000000"/>
                          </a:solidFill>
                          <a:effectLst/>
                          <a:latin typeface="Calibri" panose="020F0502020204030204" pitchFamily="34" charset="0"/>
                        </a:rPr>
                        <a:t>)</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dirty="0" smtClean="0">
                          <a:effectLst/>
                        </a:rPr>
                        <a:t>2004</a:t>
                      </a:r>
                      <a:r>
                        <a:rPr lang="en-US" sz="2000" u="none" strike="noStrike" baseline="0" dirty="0" smtClean="0">
                          <a:effectLst/>
                        </a:rPr>
                        <a:t> and 2006</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000" b="0" i="0" u="none" strike="noStrike" dirty="0" smtClean="0">
                          <a:solidFill>
                            <a:schemeClr val="dk1"/>
                          </a:solidFill>
                          <a:effectLst/>
                          <a:latin typeface="+mn-lt"/>
                        </a:rPr>
                        <a:t>53.8</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288487318"/>
                  </a:ext>
                </a:extLst>
              </a:tr>
              <a:tr h="1060732">
                <a:tc>
                  <a:txBody>
                    <a:bodyPr/>
                    <a:lstStyle/>
                    <a:p>
                      <a:pPr marL="61913" indent="0" algn="ctr" fontAlgn="b"/>
                      <a:r>
                        <a:rPr lang="en-US" sz="2000" b="0" i="0" u="none" strike="noStrike" dirty="0" smtClean="0">
                          <a:solidFill>
                            <a:schemeClr val="dk1"/>
                          </a:solidFill>
                          <a:effectLst/>
                          <a:latin typeface="+mn-lt"/>
                        </a:rPr>
                        <a:t>Lower</a:t>
                      </a:r>
                      <a:r>
                        <a:rPr lang="en-US" sz="2000" b="0" i="0" u="none" strike="noStrike" baseline="0" dirty="0" smtClean="0">
                          <a:solidFill>
                            <a:schemeClr val="dk1"/>
                          </a:solidFill>
                          <a:effectLst/>
                          <a:latin typeface="+mn-lt"/>
                        </a:rPr>
                        <a:t> James River &amp; Tributaries (Mesohaline)</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000" u="none" strike="noStrike" dirty="0" smtClean="0">
                          <a:effectLst/>
                        </a:rPr>
                        <a:t>2004</a:t>
                      </a:r>
                      <a:r>
                        <a:rPr lang="en-US" sz="2000" u="none" strike="noStrike" baseline="0" dirty="0" smtClean="0">
                          <a:effectLst/>
                        </a:rPr>
                        <a:t> &amp; 2006</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000" b="0" i="0" u="none" strike="noStrike" dirty="0" smtClean="0">
                          <a:solidFill>
                            <a:schemeClr val="dk1"/>
                          </a:solidFill>
                          <a:effectLst/>
                          <a:latin typeface="+mn-lt"/>
                        </a:rPr>
                        <a:t>143.1</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619435420"/>
                  </a:ext>
                </a:extLst>
              </a:tr>
              <a:tr h="1064002">
                <a:tc>
                  <a:txBody>
                    <a:bodyPr/>
                    <a:lstStyle/>
                    <a:p>
                      <a:pPr marL="61913" indent="0" algn="ctr" fontAlgn="b"/>
                      <a:r>
                        <a:rPr lang="en-US" sz="2000" b="0" i="0" u="none" strike="noStrike" dirty="0" smtClean="0">
                          <a:solidFill>
                            <a:schemeClr val="dk1"/>
                          </a:solidFill>
                          <a:effectLst/>
                          <a:latin typeface="+mn-lt"/>
                        </a:rPr>
                        <a:t>Elizabeth</a:t>
                      </a:r>
                      <a:r>
                        <a:rPr lang="en-US" sz="2000" b="0" i="0" u="none" strike="noStrike" baseline="0" dirty="0" smtClean="0">
                          <a:solidFill>
                            <a:schemeClr val="dk1"/>
                          </a:solidFill>
                          <a:effectLst/>
                          <a:latin typeface="+mn-lt"/>
                        </a:rPr>
                        <a:t> River &amp; Watershed</a:t>
                      </a:r>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u="none" strike="noStrike" dirty="0" smtClean="0">
                          <a:effectLst/>
                        </a:rPr>
                        <a:t>2004</a:t>
                      </a:r>
                      <a:r>
                        <a:rPr lang="en-US" sz="2000" u="none" strike="noStrike" baseline="0" dirty="0" smtClean="0">
                          <a:effectLst/>
                        </a:rPr>
                        <a:t> &amp; 2006</a:t>
                      </a:r>
                      <a:endParaRPr lang="en-US" sz="2000" b="0" i="0" u="none" strike="noStrike" dirty="0" smtClean="0">
                        <a:solidFill>
                          <a:srgbClr val="000000"/>
                        </a:solidFill>
                        <a:effectLst/>
                        <a:latin typeface="Calibri" panose="020F0502020204030204" pitchFamily="34" charset="0"/>
                      </a:endParaRPr>
                    </a:p>
                    <a:p>
                      <a:pPr algn="ctr" fontAlgn="b"/>
                      <a:endParaRPr lang="en-US" sz="20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b"/>
                      <a:r>
                        <a:rPr lang="en-US" sz="2000" b="0" i="0" u="none" strike="noStrike" dirty="0" smtClean="0">
                          <a:solidFill>
                            <a:schemeClr val="dk1"/>
                          </a:solidFill>
                          <a:effectLst/>
                          <a:latin typeface="+mn-lt"/>
                        </a:rPr>
                        <a:t>17.0</a:t>
                      </a:r>
                      <a:endParaRPr lang="en-US" sz="20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869443207"/>
                  </a:ext>
                </a:extLst>
              </a:tr>
            </a:tbl>
          </a:graphicData>
        </a:graphic>
      </p:graphicFrame>
      <p:pic>
        <p:nvPicPr>
          <p:cNvPr id="5" name="Picture 4" title="White perch and gizard sh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1955" y="1557330"/>
            <a:ext cx="3040743" cy="2318657"/>
          </a:xfrm>
          <a:prstGeom prst="rect">
            <a:avLst/>
          </a:prstGeom>
        </p:spPr>
      </p:pic>
      <p:pic>
        <p:nvPicPr>
          <p:cNvPr id="6" name="Picture 5" title="blue crab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1955" y="3875987"/>
            <a:ext cx="3067175" cy="2495006"/>
          </a:xfrm>
          <a:prstGeom prst="rect">
            <a:avLst/>
          </a:prstGeom>
        </p:spPr>
      </p:pic>
      <p:sp>
        <p:nvSpPr>
          <p:cNvPr id="4" name="TextBox 3"/>
          <p:cNvSpPr txBox="1"/>
          <p:nvPr/>
        </p:nvSpPr>
        <p:spPr>
          <a:xfrm>
            <a:off x="8641136" y="6370993"/>
            <a:ext cx="3268812" cy="246221"/>
          </a:xfrm>
          <a:prstGeom prst="rect">
            <a:avLst/>
          </a:prstGeom>
          <a:noFill/>
        </p:spPr>
        <p:txBody>
          <a:bodyPr wrap="square" rtlCol="0">
            <a:spAutoFit/>
          </a:bodyPr>
          <a:lstStyle/>
          <a:p>
            <a:r>
              <a:rPr lang="en-US" sz="1000" dirty="0" smtClean="0"/>
              <a:t>Source: Rick Browder, DEQ</a:t>
            </a:r>
            <a:endParaRPr lang="en-US" sz="1000" dirty="0"/>
          </a:p>
        </p:txBody>
      </p:sp>
    </p:spTree>
    <p:extLst>
      <p:ext uri="{BB962C8B-B14F-4D97-AF65-F5344CB8AC3E}">
        <p14:creationId xmlns:p14="http://schemas.microsoft.com/office/powerpoint/2010/main" val="1803140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20" y="-109266"/>
            <a:ext cx="10515600" cy="1325563"/>
          </a:xfrm>
        </p:spPr>
        <p:txBody>
          <a:bodyPr/>
          <a:lstStyle/>
          <a:p>
            <a:r>
              <a:rPr lang="en-US" dirty="0" smtClean="0">
                <a:latin typeface="Arial" panose="020B0604020202020204" pitchFamily="34" charset="0"/>
                <a:cs typeface="Arial" panose="020B0604020202020204" pitchFamily="34" charset="0"/>
              </a:rPr>
              <a:t>Tidal James River Impaired Watershed</a:t>
            </a:r>
            <a:endParaRPr lang="en-US" dirty="0">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descr="Map that shows the full watershed." title="Map of the Tidal James Watersh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73" y="992777"/>
            <a:ext cx="9866811" cy="5865223"/>
          </a:xfrm>
          <a:prstGeom prst="rect">
            <a:avLst/>
          </a:prstGeom>
        </p:spPr>
      </p:pic>
      <p:pic>
        <p:nvPicPr>
          <p:cNvPr id="7" name="Picture 6" title="DEQ insignia"/>
          <p:cNvPicPr>
            <a:picLocks noChangeAspect="1"/>
          </p:cNvPicPr>
          <p:nvPr/>
        </p:nvPicPr>
        <p:blipFill>
          <a:blip r:embed="rId3" cstate="print"/>
          <a:stretch>
            <a:fillRect/>
          </a:stretch>
        </p:blipFill>
        <p:spPr>
          <a:xfrm>
            <a:off x="11455394" y="6416632"/>
            <a:ext cx="579126" cy="313609"/>
          </a:xfrm>
          <a:prstGeom prst="rect">
            <a:avLst/>
          </a:prstGeom>
        </p:spPr>
      </p:pic>
      <p:sp>
        <p:nvSpPr>
          <p:cNvPr id="8" name="Rectangle 7"/>
          <p:cNvSpPr/>
          <p:nvPr/>
        </p:nvSpPr>
        <p:spPr>
          <a:xfrm>
            <a:off x="9364302" y="97172"/>
            <a:ext cx="267021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For Technical Support call </a:t>
            </a:r>
            <a:r>
              <a:rPr kumimoji="0" lang="en-US" sz="1200" b="0" i="0" u="none" strike="noStrike" kern="1200" cap="none" spc="0" normalizeH="0" baseline="0" noProof="0" dirty="0" smtClean="0">
                <a:ln>
                  <a:noFill/>
                </a:ln>
                <a:solidFill>
                  <a:prstClr val="white">
                    <a:lumMod val="50000"/>
                  </a:prstClr>
                </a:solidFill>
                <a:effectLst/>
                <a:uLnTx/>
                <a:uFillTx/>
                <a:latin typeface="Calibri"/>
                <a:ea typeface="+mn-ea"/>
                <a:cs typeface="+mn-cs"/>
              </a:rPr>
              <a:t>804.527.5029</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2421048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4434" y="249531"/>
            <a:ext cx="7696200" cy="1143000"/>
          </a:xfrm>
        </p:spPr>
        <p:txBody>
          <a:bodyPr>
            <a:normAutofit fontScale="90000"/>
          </a:bodyPr>
          <a:lstStyle/>
          <a:p>
            <a:r>
              <a:rPr lang="en-US" dirty="0" smtClean="0">
                <a:ln>
                  <a:noFill/>
                </a:ln>
                <a:latin typeface="Arial" panose="020B0604020202020204" pitchFamily="34" charset="0"/>
                <a:cs typeface="Arial" panose="020B0604020202020204" pitchFamily="34" charset="0"/>
              </a:rPr>
              <a:t>Contaminant of Interest</a:t>
            </a:r>
            <a:r>
              <a:rPr lang="en-US" dirty="0">
                <a:ln>
                  <a:noFill/>
                </a:ln>
                <a:latin typeface="Arial" panose="020B0604020202020204" pitchFamily="34" charset="0"/>
                <a:cs typeface="Arial" panose="020B0604020202020204" pitchFamily="34" charset="0"/>
              </a:rPr>
              <a:t> </a:t>
            </a:r>
            <a:r>
              <a:rPr lang="en-US" dirty="0" smtClean="0">
                <a:ln>
                  <a:noFill/>
                </a:ln>
                <a:latin typeface="Arial" panose="020B0604020202020204" pitchFamily="34" charset="0"/>
                <a:cs typeface="Arial" panose="020B0604020202020204" pitchFamily="34" charset="0"/>
              </a:rPr>
              <a:t>- </a:t>
            </a:r>
            <a:r>
              <a:rPr lang="en-US" dirty="0">
                <a:ln>
                  <a:noFill/>
                </a:ln>
                <a:solidFill>
                  <a:srgbClr val="256EAB"/>
                </a:solidFill>
                <a:latin typeface="Arial" panose="020B0604020202020204" pitchFamily="34" charset="0"/>
                <a:cs typeface="Arial" panose="020B0604020202020204" pitchFamily="34" charset="0"/>
              </a:rPr>
              <a:t>PCBs</a:t>
            </a:r>
          </a:p>
        </p:txBody>
      </p:sp>
      <p:sp>
        <p:nvSpPr>
          <p:cNvPr id="24579" name="Rectangle 3" descr="Estimated that &gt; 1.5 Billion lbs. manufactured in the U.S. until 1977 - “Legacy Contaminant”; Very stable and heat resistant&#10;Persistent in environment;  Common uses: &#10;Transformers, capacitors, hydraulic fluids, circuit breakers, PVC Products, carbonless copy paper, caulking material, paints, and more!&#10;&#10;&#10;" title="background pcbs"/>
          <p:cNvSpPr>
            <a:spLocks noGrp="1" noChangeArrowheads="1"/>
          </p:cNvSpPr>
          <p:nvPr>
            <p:ph type="body" sz="half" idx="1"/>
          </p:nvPr>
        </p:nvSpPr>
        <p:spPr>
          <a:xfrm>
            <a:off x="256778" y="1512062"/>
            <a:ext cx="7764503" cy="4800600"/>
          </a:xfrm>
        </p:spPr>
        <p:txBody>
          <a:bodyPr>
            <a:normAutofit lnSpcReduction="10000"/>
          </a:bodyPr>
          <a:lstStyle/>
          <a:p>
            <a:r>
              <a:rPr lang="en-US" sz="3200" dirty="0" smtClean="0">
                <a:ln>
                  <a:noFill/>
                </a:ln>
                <a:solidFill>
                  <a:srgbClr val="256EAB"/>
                </a:solidFill>
                <a:latin typeface="Arial" panose="020B0604020202020204" pitchFamily="34" charset="0"/>
                <a:cs typeface="Arial" panose="020B0604020202020204" pitchFamily="34" charset="0"/>
              </a:rPr>
              <a:t>Legacy Contaminant</a:t>
            </a:r>
          </a:p>
          <a:p>
            <a:pPr lvl="1"/>
            <a:r>
              <a:rPr lang="en-US" sz="2800" dirty="0" smtClean="0">
                <a:ln>
                  <a:noFill/>
                </a:ln>
                <a:solidFill>
                  <a:srgbClr val="256EAB"/>
                </a:solidFill>
                <a:latin typeface="Arial" panose="020B0604020202020204" pitchFamily="34" charset="0"/>
                <a:cs typeface="Arial" panose="020B0604020202020204" pitchFamily="34" charset="0"/>
              </a:rPr>
              <a:t>Estimated </a:t>
            </a:r>
            <a:r>
              <a:rPr lang="en-US" sz="2800" dirty="0">
                <a:ln>
                  <a:noFill/>
                </a:ln>
                <a:solidFill>
                  <a:srgbClr val="256EAB"/>
                </a:solidFill>
                <a:latin typeface="Arial" panose="020B0604020202020204" pitchFamily="34" charset="0"/>
                <a:cs typeface="Arial" panose="020B0604020202020204" pitchFamily="34" charset="0"/>
              </a:rPr>
              <a:t>that &gt; 1.5 Billion lbs. </a:t>
            </a:r>
            <a:r>
              <a:rPr lang="en-US" sz="2800" dirty="0" smtClean="0">
                <a:ln>
                  <a:noFill/>
                </a:ln>
                <a:solidFill>
                  <a:srgbClr val="256EAB"/>
                </a:solidFill>
                <a:latin typeface="Arial" panose="020B0604020202020204" pitchFamily="34" charset="0"/>
                <a:cs typeface="Arial" panose="020B0604020202020204" pitchFamily="34" charset="0"/>
              </a:rPr>
              <a:t>manufactured </a:t>
            </a:r>
            <a:r>
              <a:rPr lang="en-US" sz="2800" dirty="0">
                <a:ln>
                  <a:noFill/>
                </a:ln>
                <a:solidFill>
                  <a:srgbClr val="256EAB"/>
                </a:solidFill>
                <a:latin typeface="Arial" panose="020B0604020202020204" pitchFamily="34" charset="0"/>
                <a:cs typeface="Arial" panose="020B0604020202020204" pitchFamily="34" charset="0"/>
              </a:rPr>
              <a:t>in the U.S. until </a:t>
            </a:r>
            <a:r>
              <a:rPr lang="en-US" sz="2800" dirty="0" smtClean="0">
                <a:ln>
                  <a:noFill/>
                </a:ln>
                <a:solidFill>
                  <a:srgbClr val="256EAB"/>
                </a:solidFill>
                <a:latin typeface="Arial" panose="020B0604020202020204" pitchFamily="34" charset="0"/>
                <a:cs typeface="Arial" panose="020B0604020202020204" pitchFamily="34" charset="0"/>
              </a:rPr>
              <a:t>1977</a:t>
            </a:r>
            <a:endParaRPr lang="en-US" sz="2800" dirty="0">
              <a:ln>
                <a:noFill/>
              </a:ln>
              <a:solidFill>
                <a:srgbClr val="256EAB"/>
              </a:solidFill>
              <a:latin typeface="Arial" panose="020B0604020202020204" pitchFamily="34" charset="0"/>
              <a:cs typeface="Arial" panose="020B0604020202020204" pitchFamily="34" charset="0"/>
            </a:endParaRPr>
          </a:p>
          <a:p>
            <a:r>
              <a:rPr lang="en-US" sz="3200" dirty="0" smtClean="0">
                <a:ln>
                  <a:noFill/>
                </a:ln>
                <a:solidFill>
                  <a:srgbClr val="256EAB"/>
                </a:solidFill>
                <a:latin typeface="Arial" panose="020B0604020202020204" pitchFamily="34" charset="0"/>
                <a:cs typeface="Arial" panose="020B0604020202020204" pitchFamily="34" charset="0"/>
              </a:rPr>
              <a:t>Characteristics</a:t>
            </a:r>
          </a:p>
          <a:p>
            <a:pPr lvl="1"/>
            <a:r>
              <a:rPr lang="en-US" sz="2800" dirty="0" smtClean="0">
                <a:ln>
                  <a:noFill/>
                </a:ln>
                <a:solidFill>
                  <a:srgbClr val="256EAB"/>
                </a:solidFill>
                <a:latin typeface="Arial" panose="020B0604020202020204" pitchFamily="34" charset="0"/>
                <a:cs typeface="Arial" panose="020B0604020202020204" pitchFamily="34" charset="0"/>
              </a:rPr>
              <a:t>Very </a:t>
            </a:r>
            <a:r>
              <a:rPr lang="en-US" sz="2800" dirty="0">
                <a:ln>
                  <a:noFill/>
                </a:ln>
                <a:solidFill>
                  <a:srgbClr val="256EAB"/>
                </a:solidFill>
                <a:latin typeface="Arial" panose="020B0604020202020204" pitchFamily="34" charset="0"/>
                <a:cs typeface="Arial" panose="020B0604020202020204" pitchFamily="34" charset="0"/>
              </a:rPr>
              <a:t>stable and heat </a:t>
            </a:r>
            <a:r>
              <a:rPr lang="en-US" sz="2800" dirty="0" smtClean="0">
                <a:ln>
                  <a:noFill/>
                </a:ln>
                <a:solidFill>
                  <a:srgbClr val="256EAB"/>
                </a:solidFill>
                <a:latin typeface="Arial" panose="020B0604020202020204" pitchFamily="34" charset="0"/>
                <a:cs typeface="Arial" panose="020B0604020202020204" pitchFamily="34" charset="0"/>
              </a:rPr>
              <a:t>resistant</a:t>
            </a:r>
          </a:p>
          <a:p>
            <a:pPr lvl="1"/>
            <a:r>
              <a:rPr lang="en-US" sz="2800" dirty="0">
                <a:ln>
                  <a:noFill/>
                </a:ln>
                <a:solidFill>
                  <a:srgbClr val="256EAB"/>
                </a:solidFill>
                <a:latin typeface="Arial" panose="020B0604020202020204" pitchFamily="34" charset="0"/>
                <a:cs typeface="Arial" panose="020B0604020202020204" pitchFamily="34" charset="0"/>
              </a:rPr>
              <a:t>Persistent in </a:t>
            </a:r>
            <a:r>
              <a:rPr lang="en-US" sz="2800" dirty="0" smtClean="0">
                <a:ln>
                  <a:noFill/>
                </a:ln>
                <a:solidFill>
                  <a:srgbClr val="256EAB"/>
                </a:solidFill>
                <a:latin typeface="Arial" panose="020B0604020202020204" pitchFamily="34" charset="0"/>
                <a:cs typeface="Arial" panose="020B0604020202020204" pitchFamily="34" charset="0"/>
              </a:rPr>
              <a:t>the environment</a:t>
            </a:r>
          </a:p>
          <a:p>
            <a:pPr eaLnBrk="1" hangingPunct="1"/>
            <a:r>
              <a:rPr lang="en-US" sz="3200" dirty="0" smtClean="0">
                <a:ln>
                  <a:noFill/>
                </a:ln>
                <a:solidFill>
                  <a:srgbClr val="256EAB"/>
                </a:solidFill>
                <a:latin typeface="Arial" panose="020B0604020202020204" pitchFamily="34" charset="0"/>
                <a:cs typeface="Arial" panose="020B0604020202020204" pitchFamily="34" charset="0"/>
              </a:rPr>
              <a:t>Common </a:t>
            </a:r>
            <a:r>
              <a:rPr lang="en-US" sz="3200" dirty="0">
                <a:ln>
                  <a:noFill/>
                </a:ln>
                <a:solidFill>
                  <a:srgbClr val="256EAB"/>
                </a:solidFill>
                <a:latin typeface="Arial" panose="020B0604020202020204" pitchFamily="34" charset="0"/>
                <a:cs typeface="Arial" panose="020B0604020202020204" pitchFamily="34" charset="0"/>
              </a:rPr>
              <a:t>uses</a:t>
            </a:r>
            <a:r>
              <a:rPr lang="en-US" sz="3200" dirty="0" smtClean="0">
                <a:ln>
                  <a:noFill/>
                </a:ln>
                <a:solidFill>
                  <a:srgbClr val="256EAB"/>
                </a:solidFill>
                <a:latin typeface="Arial" panose="020B0604020202020204" pitchFamily="34" charset="0"/>
                <a:cs typeface="Arial" panose="020B0604020202020204" pitchFamily="34" charset="0"/>
              </a:rPr>
              <a:t>:</a:t>
            </a:r>
            <a:endParaRPr lang="en-US" sz="3200" dirty="0">
              <a:solidFill>
                <a:schemeClr val="tx2"/>
              </a:solidFill>
              <a:latin typeface="Arial" panose="020B0604020202020204" pitchFamily="34" charset="0"/>
              <a:cs typeface="Arial" panose="020B0604020202020204" pitchFamily="34" charset="0"/>
            </a:endParaRPr>
          </a:p>
          <a:p>
            <a:pPr lvl="1"/>
            <a:r>
              <a:rPr lang="en-US" sz="2800" dirty="0">
                <a:ln>
                  <a:noFill/>
                </a:ln>
                <a:solidFill>
                  <a:srgbClr val="256EAB"/>
                </a:solidFill>
                <a:latin typeface="Arial" panose="020B0604020202020204" pitchFamily="34" charset="0"/>
                <a:cs typeface="Arial" panose="020B0604020202020204" pitchFamily="34" charset="0"/>
              </a:rPr>
              <a:t>Transformers, capacitors, hydraulic fluids, circuit breakers, PVC Products, carbonless copy paper, caulking material, paints, and more!</a:t>
            </a:r>
          </a:p>
          <a:p>
            <a:pPr lvl="1"/>
            <a:endParaRPr lang="en-US" sz="2800" dirty="0">
              <a:solidFill>
                <a:schemeClr val="tx2"/>
              </a:solidFill>
              <a:latin typeface="Arial" panose="020B0604020202020204" pitchFamily="34" charset="0"/>
              <a:cs typeface="Arial" panose="020B0604020202020204" pitchFamily="34" charset="0"/>
            </a:endParaRPr>
          </a:p>
        </p:txBody>
      </p:sp>
      <p:pic>
        <p:nvPicPr>
          <p:cNvPr id="24581" name="Picture 7" descr="transformer-TopsideDrive-1990-small"/>
          <p:cNvPicPr>
            <a:picLocks noChangeAspect="1" noChangeArrowheads="1"/>
          </p:cNvPicPr>
          <p:nvPr/>
        </p:nvPicPr>
        <p:blipFill>
          <a:blip r:embed="rId3" cstate="print"/>
          <a:srcRect/>
          <a:stretch>
            <a:fillRect/>
          </a:stretch>
        </p:blipFill>
        <p:spPr bwMode="auto">
          <a:xfrm>
            <a:off x="7907702" y="448447"/>
            <a:ext cx="2496035" cy="3085374"/>
          </a:xfrm>
          <a:prstGeom prst="rect">
            <a:avLst/>
          </a:prstGeom>
          <a:ln>
            <a:noFill/>
          </a:ln>
          <a:effectLst>
            <a:outerShdw blurRad="292100" dist="139700" dir="2700000" algn="tl" rotWithShape="0">
              <a:srgbClr val="333333">
                <a:alpha val="65000"/>
              </a:srgbClr>
            </a:outerShdw>
          </a:effectLst>
        </p:spPr>
      </p:pic>
      <p:pic>
        <p:nvPicPr>
          <p:cNvPr id="3" name="Picture 2" title="Picture of osprey nest on transformers"/>
          <p:cNvPicPr>
            <a:picLocks noChangeAspect="1"/>
          </p:cNvPicPr>
          <p:nvPr/>
        </p:nvPicPr>
        <p:blipFill>
          <a:blip r:embed="rId4"/>
          <a:stretch>
            <a:fillRect/>
          </a:stretch>
        </p:blipFill>
        <p:spPr>
          <a:xfrm>
            <a:off x="9894139" y="249531"/>
            <a:ext cx="2317948" cy="3499870"/>
          </a:xfrm>
          <a:prstGeom prst="rect">
            <a:avLst/>
          </a:prstGeom>
        </p:spPr>
      </p:pic>
      <p:pic>
        <p:nvPicPr>
          <p:cNvPr id="2" name="Picture 1" title="Bucket with PCB filled capicitors"/>
          <p:cNvPicPr>
            <a:picLocks noChangeAspect="1"/>
          </p:cNvPicPr>
          <p:nvPr/>
        </p:nvPicPr>
        <p:blipFill>
          <a:blip r:embed="rId5"/>
          <a:stretch>
            <a:fillRect/>
          </a:stretch>
        </p:blipFill>
        <p:spPr>
          <a:xfrm>
            <a:off x="9172555" y="3749401"/>
            <a:ext cx="2967000" cy="3108599"/>
          </a:xfrm>
          <a:prstGeom prst="rect">
            <a:avLst/>
          </a:prstGeom>
        </p:spPr>
      </p:pic>
      <p:pic>
        <p:nvPicPr>
          <p:cNvPr id="24580" name="Picture 5" descr="PCB caution sign"/>
          <p:cNvPicPr>
            <a:picLocks noGrp="1" noChangeAspect="1" noChangeArrowheads="1"/>
          </p:cNvPicPr>
          <p:nvPr>
            <p:ph sz="quarter" idx="2"/>
          </p:nvPr>
        </p:nvPicPr>
        <p:blipFill>
          <a:blip r:embed="rId6" cstate="print"/>
          <a:srcRect/>
          <a:stretch>
            <a:fillRect/>
          </a:stretch>
        </p:blipFill>
        <p:spPr>
          <a:xfrm>
            <a:off x="8085789" y="3406002"/>
            <a:ext cx="1743842" cy="1765217"/>
          </a:xfrm>
        </p:spPr>
      </p:pic>
      <p:sp>
        <p:nvSpPr>
          <p:cNvPr id="10" name="Rectangle 9"/>
          <p:cNvSpPr/>
          <p:nvPr/>
        </p:nvSpPr>
        <p:spPr>
          <a:xfrm>
            <a:off x="0" y="6573436"/>
            <a:ext cx="267021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For Technical Support call </a:t>
            </a:r>
            <a:r>
              <a:rPr kumimoji="0" lang="en-US" sz="1200" b="0" i="0" u="none" strike="noStrike" kern="1200" cap="none" spc="0" normalizeH="0" baseline="0" noProof="0" dirty="0" smtClean="0">
                <a:ln>
                  <a:noFill/>
                </a:ln>
                <a:solidFill>
                  <a:prstClr val="white">
                    <a:lumMod val="50000"/>
                  </a:prstClr>
                </a:solidFill>
                <a:effectLst/>
                <a:uLnTx/>
                <a:uFillTx/>
                <a:latin typeface="Calibri"/>
                <a:ea typeface="+mn-ea"/>
                <a:cs typeface="+mn-cs"/>
              </a:rPr>
              <a:t>804.527.5029</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3381315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78007" y="139330"/>
            <a:ext cx="10972800" cy="1139825"/>
          </a:xfrm>
        </p:spPr>
        <p:txBody>
          <a:bodyPr>
            <a:normAutofit/>
          </a:bodyPr>
          <a:lstStyle/>
          <a:p>
            <a:r>
              <a:rPr lang="en-US" altLang="en-US" sz="4000" b="1" dirty="0" smtClean="0">
                <a:latin typeface="Arial" panose="020B0604020202020204" pitchFamily="34" charset="0"/>
                <a:cs typeface="Arial" panose="020B0604020202020204" pitchFamily="34" charset="0"/>
              </a:rPr>
              <a:t>Total Maximum Daily Load (TMDL)</a:t>
            </a:r>
            <a:endParaRPr lang="en-US" altLang="en-US" sz="4000" b="1" dirty="0">
              <a:latin typeface="Arial" panose="020B0604020202020204" pitchFamily="34" charset="0"/>
              <a:cs typeface="Arial" panose="020B0604020202020204" pitchFamily="34" charset="0"/>
            </a:endParaRPr>
          </a:p>
        </p:txBody>
      </p:sp>
      <p:sp>
        <p:nvSpPr>
          <p:cNvPr id="11" name="Text Placeholder 10"/>
          <p:cNvSpPr>
            <a:spLocks noGrp="1"/>
          </p:cNvSpPr>
          <p:nvPr>
            <p:ph type="body" sz="half" idx="1"/>
          </p:nvPr>
        </p:nvSpPr>
        <p:spPr>
          <a:xfrm>
            <a:off x="212639" y="3905483"/>
            <a:ext cx="4421093" cy="2383400"/>
          </a:xfrm>
        </p:spPr>
        <p:txBody>
          <a:bodyPr>
            <a:normAutofit fontScale="92500" lnSpcReduction="10000"/>
          </a:bodyPr>
          <a:lstStyle/>
          <a:p>
            <a:r>
              <a:rPr lang="en-US" dirty="0" smtClean="0">
                <a:solidFill>
                  <a:srgbClr val="198569"/>
                </a:solidFill>
                <a:latin typeface="Arial" panose="020B0604020202020204" pitchFamily="34" charset="0"/>
                <a:cs typeface="Arial" panose="020B0604020202020204" pitchFamily="34" charset="0"/>
              </a:rPr>
              <a:t>Pollution Budget</a:t>
            </a:r>
          </a:p>
          <a:p>
            <a:r>
              <a:rPr lang="en-US" dirty="0" smtClean="0">
                <a:solidFill>
                  <a:srgbClr val="198569"/>
                </a:solidFill>
                <a:latin typeface="Arial" panose="020B0604020202020204" pitchFamily="34" charset="0"/>
                <a:cs typeface="Arial" panose="020B0604020202020204" pitchFamily="34" charset="0"/>
              </a:rPr>
              <a:t>Addresses different pollution categories</a:t>
            </a:r>
          </a:p>
          <a:p>
            <a:r>
              <a:rPr lang="en-US" dirty="0" smtClean="0">
                <a:solidFill>
                  <a:srgbClr val="198569"/>
                </a:solidFill>
                <a:latin typeface="Arial" panose="020B0604020202020204" pitchFamily="34" charset="0"/>
                <a:cs typeface="Arial" panose="020B0604020202020204" pitchFamily="34" charset="0"/>
              </a:rPr>
              <a:t>PCB TMDL - Multi-media approach</a:t>
            </a:r>
          </a:p>
          <a:p>
            <a:pPr lvl="1"/>
            <a:r>
              <a:rPr lang="en-US" dirty="0" smtClean="0">
                <a:solidFill>
                  <a:srgbClr val="198569"/>
                </a:solidFill>
                <a:latin typeface="Arial" panose="020B0604020202020204" pitchFamily="34" charset="0"/>
                <a:cs typeface="Arial" panose="020B0604020202020204" pitchFamily="34" charset="0"/>
              </a:rPr>
              <a:t>Air, Land, Water</a:t>
            </a:r>
          </a:p>
          <a:p>
            <a:endParaRPr lang="en-US" dirty="0"/>
          </a:p>
        </p:txBody>
      </p:sp>
      <p:sp>
        <p:nvSpPr>
          <p:cNvPr id="32"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2B59D7-4606-4F17-864B-863764926130}"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10" name="Group 9" descr="Graph that shows an existing TMDL; includes an existing load, an allocated Load and a TMDL endpoint" title="Total Maximum Daily Load"/>
          <p:cNvGrpSpPr/>
          <p:nvPr/>
        </p:nvGrpSpPr>
        <p:grpSpPr>
          <a:xfrm>
            <a:off x="4722820" y="969355"/>
            <a:ext cx="7566973" cy="5748081"/>
            <a:chOff x="3601305" y="1592482"/>
            <a:chExt cx="7564169" cy="4988160"/>
          </a:xfrm>
        </p:grpSpPr>
        <p:sp>
          <p:nvSpPr>
            <p:cNvPr id="384005" name="Rectangle 5"/>
            <p:cNvSpPr>
              <a:spLocks noChangeArrowheads="1"/>
            </p:cNvSpPr>
            <p:nvPr/>
          </p:nvSpPr>
          <p:spPr bwMode="auto">
            <a:xfrm>
              <a:off x="3601305" y="1592482"/>
              <a:ext cx="7564169" cy="4988160"/>
            </a:xfrm>
            <a:prstGeom prst="rect">
              <a:avLst/>
            </a:prstGeom>
            <a:solidFill>
              <a:srgbClr val="FFFFFF"/>
            </a:solidFill>
            <a:ln w="0">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06" name="Line 6"/>
            <p:cNvSpPr>
              <a:spLocks noChangeShapeType="1"/>
            </p:cNvSpPr>
            <p:nvPr/>
          </p:nvSpPr>
          <p:spPr bwMode="auto">
            <a:xfrm>
              <a:off x="3811289" y="4983005"/>
              <a:ext cx="6884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07" name="Line 7"/>
            <p:cNvSpPr>
              <a:spLocks noChangeShapeType="1"/>
            </p:cNvSpPr>
            <p:nvPr/>
          </p:nvSpPr>
          <p:spPr bwMode="auto">
            <a:xfrm>
              <a:off x="3814350" y="4399321"/>
              <a:ext cx="9026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08" name="Rectangle 8"/>
            <p:cNvSpPr>
              <a:spLocks noChangeArrowheads="1"/>
            </p:cNvSpPr>
            <p:nvPr/>
          </p:nvSpPr>
          <p:spPr bwMode="auto">
            <a:xfrm>
              <a:off x="3880139" y="1998769"/>
              <a:ext cx="6603348" cy="35748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09" name="Line 9"/>
            <p:cNvSpPr>
              <a:spLocks noChangeShapeType="1"/>
            </p:cNvSpPr>
            <p:nvPr/>
          </p:nvSpPr>
          <p:spPr bwMode="auto">
            <a:xfrm>
              <a:off x="3880139" y="4981273"/>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0" name="Line 10"/>
            <p:cNvSpPr>
              <a:spLocks noChangeShapeType="1"/>
            </p:cNvSpPr>
            <p:nvPr/>
          </p:nvSpPr>
          <p:spPr bwMode="auto">
            <a:xfrm>
              <a:off x="3880139" y="4388929"/>
              <a:ext cx="6603348" cy="17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1" name="Line 11"/>
            <p:cNvSpPr>
              <a:spLocks noChangeShapeType="1"/>
            </p:cNvSpPr>
            <p:nvPr/>
          </p:nvSpPr>
          <p:spPr bwMode="auto">
            <a:xfrm>
              <a:off x="3880139" y="3796585"/>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2" name="Line 12"/>
            <p:cNvSpPr>
              <a:spLocks noChangeShapeType="1"/>
            </p:cNvSpPr>
            <p:nvPr/>
          </p:nvSpPr>
          <p:spPr bwMode="auto">
            <a:xfrm>
              <a:off x="3880139" y="3188653"/>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3" name="Line 13"/>
            <p:cNvSpPr>
              <a:spLocks noChangeShapeType="1"/>
            </p:cNvSpPr>
            <p:nvPr/>
          </p:nvSpPr>
          <p:spPr bwMode="auto">
            <a:xfrm>
              <a:off x="3880139" y="2589381"/>
              <a:ext cx="6603348"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4" name="Line 14"/>
            <p:cNvSpPr>
              <a:spLocks noChangeShapeType="1"/>
            </p:cNvSpPr>
            <p:nvPr/>
          </p:nvSpPr>
          <p:spPr bwMode="auto">
            <a:xfrm>
              <a:off x="3880139" y="1998769"/>
              <a:ext cx="6603348" cy="17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5" name="Rectangle 15"/>
            <p:cNvSpPr>
              <a:spLocks noChangeArrowheads="1"/>
            </p:cNvSpPr>
            <p:nvPr/>
          </p:nvSpPr>
          <p:spPr bwMode="auto">
            <a:xfrm>
              <a:off x="3876343" y="1991486"/>
              <a:ext cx="6603348" cy="3574848"/>
            </a:xfrm>
            <a:prstGeom prst="rect">
              <a:avLst/>
            </a:prstGeom>
            <a:solidFill>
              <a:srgbClr val="FFFFFF"/>
            </a:solidFill>
            <a:ln w="20638">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6" name="Rectangle 16"/>
            <p:cNvSpPr>
              <a:spLocks noChangeArrowheads="1"/>
            </p:cNvSpPr>
            <p:nvPr/>
          </p:nvSpPr>
          <p:spPr bwMode="auto">
            <a:xfrm>
              <a:off x="5260172" y="2825749"/>
              <a:ext cx="1230096" cy="2747867"/>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20638">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7" name="Rectangle 17"/>
            <p:cNvSpPr>
              <a:spLocks noChangeArrowheads="1"/>
            </p:cNvSpPr>
            <p:nvPr/>
          </p:nvSpPr>
          <p:spPr bwMode="auto">
            <a:xfrm>
              <a:off x="7386829" y="4447817"/>
              <a:ext cx="1227035" cy="1113676"/>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20638">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18" name="Rectangle 18"/>
            <p:cNvSpPr>
              <a:spLocks noChangeArrowheads="1"/>
            </p:cNvSpPr>
            <p:nvPr/>
          </p:nvSpPr>
          <p:spPr bwMode="auto">
            <a:xfrm>
              <a:off x="5087285" y="5793581"/>
              <a:ext cx="1242335" cy="1645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marL="0" marR="0" lvl="0" indent="0" algn="l" defTabSz="457200" rtl="0" eaLnBrk="1" fontAlgn="auto" latinLnBrk="0" hangingPunct="1">
                <a:lnSpc>
                  <a:spcPct val="50000"/>
                </a:lnSpc>
                <a:spcBef>
                  <a:spcPct val="20000"/>
                </a:spcBef>
                <a:spcAft>
                  <a:spcPts val="0"/>
                </a:spcAft>
                <a:buClr>
                  <a:srgbClr val="954F72"/>
                </a:buClr>
                <a:buSzPct val="60000"/>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a:ea typeface="+mn-ea"/>
                  <a:cs typeface="+mn-cs"/>
                </a:rPr>
                <a:t>Existing </a:t>
              </a:r>
              <a:r>
                <a:rPr kumimoji="0" lang="en-US" altLang="en-US" sz="1800" b="1" i="0" u="none" strike="noStrike" kern="1200" cap="none" spc="0" normalizeH="0" baseline="0" noProof="0" dirty="0" smtClean="0">
                  <a:ln>
                    <a:noFill/>
                  </a:ln>
                  <a:solidFill>
                    <a:srgbClr val="000000"/>
                  </a:solidFill>
                  <a:effectLst/>
                  <a:uLnTx/>
                  <a:uFillTx/>
                  <a:latin typeface="Calibri"/>
                  <a:ea typeface="+mn-ea"/>
                  <a:cs typeface="+mn-cs"/>
                </a:rPr>
                <a:t>Load</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84019" name="Rectangle 19"/>
            <p:cNvSpPr>
              <a:spLocks noChangeArrowheads="1"/>
            </p:cNvSpPr>
            <p:nvPr/>
          </p:nvSpPr>
          <p:spPr bwMode="auto">
            <a:xfrm flipH="1">
              <a:off x="9363550" y="4821929"/>
              <a:ext cx="677777" cy="1385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l" defTabSz="457200" rtl="0" eaLnBrk="1" fontAlgn="auto" latinLnBrk="0" hangingPunct="1">
                <a:lnSpc>
                  <a:spcPct val="50000"/>
                </a:lnSpc>
                <a:spcBef>
                  <a:spcPct val="20000"/>
                </a:spcBef>
                <a:spcAft>
                  <a:spcPts val="0"/>
                </a:spcAft>
                <a:buClr>
                  <a:srgbClr val="954F72"/>
                </a:buClr>
                <a:buSzPct val="60000"/>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a:ea typeface="+mn-ea"/>
                  <a:cs typeface="+mn-cs"/>
                </a:rPr>
                <a:t>TMDL</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84020" name="Rectangle 20"/>
            <p:cNvSpPr>
              <a:spLocks noChangeArrowheads="1"/>
            </p:cNvSpPr>
            <p:nvPr/>
          </p:nvSpPr>
          <p:spPr bwMode="auto">
            <a:xfrm rot="16200000">
              <a:off x="2856649" y="3352941"/>
              <a:ext cx="1721079" cy="1384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l" defTabSz="457200" rtl="0" eaLnBrk="1" fontAlgn="auto" latinLnBrk="0" hangingPunct="1">
                <a:lnSpc>
                  <a:spcPct val="50000"/>
                </a:lnSpc>
                <a:spcBef>
                  <a:spcPct val="20000"/>
                </a:spcBef>
                <a:spcAft>
                  <a:spcPts val="0"/>
                </a:spcAft>
                <a:buClr>
                  <a:srgbClr val="954F72"/>
                </a:buClr>
                <a:buSzPct val="60000"/>
                <a:buFont typeface="Wingdings" panose="05000000000000000000" pitchFamily="2" charset="2"/>
                <a:buNone/>
                <a:tabLst/>
                <a:defRPr/>
              </a:pPr>
              <a:r>
                <a:rPr kumimoji="0" lang="en-US" altLang="en-US" sz="1800" b="1" i="0" u="none" strike="noStrike" kern="1200" cap="none" spc="0" normalizeH="0" baseline="0" noProof="0" dirty="0" smtClean="0">
                  <a:ln>
                    <a:noFill/>
                  </a:ln>
                  <a:solidFill>
                    <a:srgbClr val="000000"/>
                  </a:solidFill>
                  <a:effectLst/>
                  <a:uLnTx/>
                  <a:uFillTx/>
                  <a:latin typeface="Calibri"/>
                  <a:ea typeface="+mn-ea"/>
                  <a:cs typeface="+mn-cs"/>
                </a:rPr>
                <a:t>Pollutant Load</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84021" name="Group 21"/>
            <p:cNvGrpSpPr>
              <a:grpSpLocks/>
            </p:cNvGrpSpPr>
            <p:nvPr/>
          </p:nvGrpSpPr>
          <p:grpSpPr bwMode="auto">
            <a:xfrm>
              <a:off x="3889318" y="3257868"/>
              <a:ext cx="6835328" cy="883387"/>
              <a:chOff x="1432" y="1781"/>
              <a:chExt cx="3713" cy="447"/>
            </a:xfrm>
          </p:grpSpPr>
          <p:sp>
            <p:nvSpPr>
              <p:cNvPr id="384023" name="Text Box 23"/>
              <p:cNvSpPr txBox="1">
                <a:spLocks noChangeArrowheads="1"/>
              </p:cNvSpPr>
              <p:nvPr/>
            </p:nvSpPr>
            <p:spPr bwMode="auto">
              <a:xfrm>
                <a:off x="3742" y="1781"/>
                <a:ext cx="1403" cy="17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954F72"/>
                  </a:buClr>
                  <a:buSzPct val="60000"/>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TMDL End </a:t>
                </a:r>
                <a:r>
                  <a:rPr kumimoji="0" lang="en-US" altLang="en-US" sz="1800" b="1" i="0" u="none" strike="noStrike" kern="1200" cap="none" spc="0" normalizeH="0" baseline="0" noProof="0" dirty="0" smtClean="0">
                    <a:ln>
                      <a:noFill/>
                    </a:ln>
                    <a:solidFill>
                      <a:srgbClr val="000000"/>
                    </a:solidFill>
                    <a:effectLst/>
                    <a:uLnTx/>
                    <a:uFillTx/>
                    <a:latin typeface="Comic Sans MS" panose="030F0702030302020204" pitchFamily="66" charset="0"/>
                    <a:ea typeface="+mn-ea"/>
                    <a:cs typeface="+mn-cs"/>
                  </a:rPr>
                  <a:t>Point</a:t>
                </a:r>
                <a:endParaRPr kumimoji="0" lang="en-US" altLang="en-US" sz="1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sp>
            <p:nvSpPr>
              <p:cNvPr id="384024" name="Line 24"/>
              <p:cNvSpPr>
                <a:spLocks noChangeShapeType="1"/>
              </p:cNvSpPr>
              <p:nvPr/>
            </p:nvSpPr>
            <p:spPr bwMode="auto">
              <a:xfrm flipH="1">
                <a:off x="4214" y="1932"/>
                <a:ext cx="101" cy="296"/>
              </a:xfrm>
              <a:prstGeom prst="line">
                <a:avLst/>
              </a:prstGeom>
              <a:noFill/>
              <a:ln w="254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22" name="Line 22"/>
              <p:cNvSpPr>
                <a:spLocks noChangeShapeType="1"/>
              </p:cNvSpPr>
              <p:nvPr/>
            </p:nvSpPr>
            <p:spPr bwMode="auto">
              <a:xfrm flipV="1">
                <a:off x="1432" y="2225"/>
                <a:ext cx="3582"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4025" name="Line 25"/>
            <p:cNvSpPr>
              <a:spLocks noChangeShapeType="1"/>
            </p:cNvSpPr>
            <p:nvPr/>
          </p:nvSpPr>
          <p:spPr bwMode="auto">
            <a:xfrm>
              <a:off x="3825060" y="3798317"/>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26" name="Line 26"/>
            <p:cNvSpPr>
              <a:spLocks noChangeShapeType="1"/>
            </p:cNvSpPr>
            <p:nvPr/>
          </p:nvSpPr>
          <p:spPr bwMode="auto">
            <a:xfrm>
              <a:off x="3828119" y="3183457"/>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27" name="Line 27"/>
            <p:cNvSpPr>
              <a:spLocks noChangeShapeType="1"/>
            </p:cNvSpPr>
            <p:nvPr/>
          </p:nvSpPr>
          <p:spPr bwMode="auto">
            <a:xfrm>
              <a:off x="3818940" y="2589381"/>
              <a:ext cx="91797" cy="17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Left Brace 2"/>
            <p:cNvSpPr/>
            <p:nvPr/>
          </p:nvSpPr>
          <p:spPr>
            <a:xfrm flipH="1">
              <a:off x="8751594" y="4193709"/>
              <a:ext cx="354992" cy="1340488"/>
            </a:xfrm>
            <a:prstGeom prst="leftBrace">
              <a:avLst>
                <a:gd name="adj1" fmla="val 130194"/>
                <a:gd name="adj2" fmla="val 48605"/>
              </a:avLst>
            </a:prstGeom>
            <a:ln w="317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4030" name="AutoShape 30"/>
            <p:cNvSpPr>
              <a:spLocks noChangeArrowheads="1"/>
            </p:cNvSpPr>
            <p:nvPr/>
          </p:nvSpPr>
          <p:spPr bwMode="auto">
            <a:xfrm>
              <a:off x="5743128" y="2833032"/>
              <a:ext cx="292900" cy="1253531"/>
            </a:xfrm>
            <a:prstGeom prst="downArrow">
              <a:avLst>
                <a:gd name="adj1" fmla="val 56590"/>
                <a:gd name="adj2" fmla="val 43283"/>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3716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ectangle 17"/>
            <p:cNvSpPr>
              <a:spLocks noChangeArrowheads="1"/>
            </p:cNvSpPr>
            <p:nvPr/>
          </p:nvSpPr>
          <p:spPr bwMode="auto">
            <a:xfrm>
              <a:off x="7383390" y="4150554"/>
              <a:ext cx="1226682" cy="288868"/>
            </a:xfrm>
            <a:prstGeom prst="rect">
              <a:avLst/>
            </a:prstGeom>
            <a:solidFill>
              <a:srgbClr val="FFFF00"/>
            </a:solidFill>
            <a:ln w="20638">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7349086" y="4167862"/>
              <a:ext cx="1321716" cy="27699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Calibri"/>
                  <a:ea typeface="+mn-ea"/>
                  <a:cs typeface="+mn-cs"/>
                </a:rPr>
                <a:t>Margin of Safety</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7484645" y="4472936"/>
              <a:ext cx="1012689" cy="738664"/>
            </a:xfrm>
            <a:prstGeom prst="rect">
              <a:avLst/>
            </a:prstGeom>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Load Allocations (WLA + LA)</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ctangle 18"/>
            <p:cNvSpPr>
              <a:spLocks noChangeArrowheads="1"/>
            </p:cNvSpPr>
            <p:nvPr/>
          </p:nvSpPr>
          <p:spPr bwMode="auto">
            <a:xfrm>
              <a:off x="7438297" y="5819555"/>
              <a:ext cx="1409168" cy="16478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marL="0" marR="0" lvl="0" indent="0" algn="l" defTabSz="457200" rtl="0" eaLnBrk="1" fontAlgn="auto" latinLnBrk="0" hangingPunct="1">
                <a:lnSpc>
                  <a:spcPct val="50000"/>
                </a:lnSpc>
                <a:spcBef>
                  <a:spcPct val="20000"/>
                </a:spcBef>
                <a:spcAft>
                  <a:spcPts val="0"/>
                </a:spcAft>
                <a:buClr>
                  <a:srgbClr val="954F72"/>
                </a:buClr>
                <a:buSzPct val="60000"/>
                <a:buFont typeface="Wingdings" panose="05000000000000000000" pitchFamily="2" charset="2"/>
                <a:buNone/>
                <a:tabLst/>
                <a:defRPr/>
              </a:pPr>
              <a:r>
                <a:rPr kumimoji="0" lang="en-US" altLang="en-US" sz="1800" b="1" i="0" u="none" strike="noStrike" kern="1200" cap="none" spc="0" normalizeH="0" baseline="0" noProof="0" dirty="0" smtClean="0">
                  <a:ln>
                    <a:noFill/>
                  </a:ln>
                  <a:solidFill>
                    <a:srgbClr val="000000"/>
                  </a:solidFill>
                  <a:effectLst/>
                  <a:uLnTx/>
                  <a:uFillTx/>
                  <a:latin typeface="Calibri"/>
                  <a:ea typeface="+mn-ea"/>
                  <a:cs typeface="+mn-cs"/>
                </a:rPr>
                <a:t>Allocated Load</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Rectangle 4"/>
          <p:cNvSpPr/>
          <p:nvPr/>
        </p:nvSpPr>
        <p:spPr>
          <a:xfrm>
            <a:off x="5165443" y="1571819"/>
            <a:ext cx="6141654" cy="842025"/>
          </a:xfrm>
          <a:prstGeom prst="rect">
            <a:avLst/>
          </a:prstGeom>
        </p:spPr>
        <p:txBody>
          <a:bodyPr wrap="square">
            <a:spAutoFit/>
          </a:bodyPr>
          <a:lstStyle/>
          <a:p>
            <a:pPr marL="292100" marR="0" lvl="0" indent="-292100" algn="ctr" defTabSz="457200" rtl="0" eaLnBrk="1" fontAlgn="auto" latinLnBrk="0" hangingPunct="1">
              <a:lnSpc>
                <a:spcPct val="90000"/>
              </a:lnSpc>
              <a:spcBef>
                <a:spcPct val="20000"/>
              </a:spcBef>
              <a:spcAft>
                <a:spcPts val="0"/>
              </a:spcAft>
              <a:buClr>
                <a:srgbClr val="954F72"/>
              </a:buClr>
              <a:buSzPct val="60000"/>
              <a:buFontTx/>
              <a:buNone/>
              <a:tabLst/>
              <a:defRPr/>
            </a:pPr>
            <a:r>
              <a:rPr kumimoji="0" lang="en-US" sz="2000" b="1" i="0" u="none" strike="noStrike" kern="1200" cap="none" spc="0" normalizeH="0" baseline="0" noProof="0" dirty="0">
                <a:ln w="11430"/>
                <a:solidFill>
                  <a:srgbClr val="002060"/>
                </a:solidFill>
                <a:effectLst/>
                <a:uLnTx/>
                <a:uFillTx/>
                <a:latin typeface="Arial" panose="020B0604020202020204" pitchFamily="34" charset="0"/>
                <a:ea typeface="+mn-ea"/>
                <a:cs typeface="Arial" panose="020B0604020202020204" pitchFamily="34" charset="0"/>
              </a:rPr>
              <a:t>Goal = Reduce existing PCB load to restore </a:t>
            </a:r>
            <a:r>
              <a:rPr kumimoji="0" lang="en-US" sz="2000" b="1" i="0" u="none" strike="noStrike" kern="1200" cap="none" spc="0" normalizeH="0" baseline="0" noProof="0" dirty="0" smtClean="0">
                <a:ln w="11430"/>
                <a:solidFill>
                  <a:srgbClr val="002060"/>
                </a:solidFill>
                <a:effectLst/>
                <a:uLnTx/>
                <a:uFillTx/>
                <a:latin typeface="Arial" panose="020B0604020202020204" pitchFamily="34" charset="0"/>
                <a:ea typeface="+mn-ea"/>
                <a:cs typeface="Arial" panose="020B0604020202020204" pitchFamily="34" charset="0"/>
              </a:rPr>
              <a:t>the fish </a:t>
            </a:r>
            <a:r>
              <a:rPr kumimoji="0" lang="en-US" sz="2000" b="1" i="0" u="none" strike="noStrike" kern="1200" cap="none" spc="0" normalizeH="0" baseline="0" noProof="0" dirty="0">
                <a:ln w="11430"/>
                <a:solidFill>
                  <a:srgbClr val="002060"/>
                </a:solidFill>
                <a:effectLst/>
                <a:uLnTx/>
                <a:uFillTx/>
                <a:latin typeface="Arial" panose="020B0604020202020204" pitchFamily="34" charset="0"/>
                <a:ea typeface="+mn-ea"/>
                <a:cs typeface="Arial" panose="020B0604020202020204" pitchFamily="34" charset="0"/>
              </a:rPr>
              <a:t>consumption use</a:t>
            </a:r>
          </a:p>
          <a:p>
            <a:pPr marL="292100" marR="0" lvl="0" indent="-292100" algn="l" defTabSz="457200" rtl="0" eaLnBrk="1" fontAlgn="auto" latinLnBrk="0" hangingPunct="1">
              <a:lnSpc>
                <a:spcPct val="50000"/>
              </a:lnSpc>
              <a:spcBef>
                <a:spcPct val="20000"/>
              </a:spcBef>
              <a:spcAft>
                <a:spcPts val="0"/>
              </a:spcAft>
              <a:buClr>
                <a:srgbClr val="954F72"/>
              </a:buClr>
              <a:buSzPct val="60000"/>
              <a:buFontTx/>
              <a:buNone/>
              <a:tabLst/>
              <a:defRPr/>
            </a:pPr>
            <a:endParaRPr kumimoji="0" lang="en-US" sz="1600" b="1" i="0" u="none" strike="noStrike" kern="1200" cap="none" spc="0" normalizeH="0" baseline="0" noProof="0" dirty="0">
              <a:ln w="11430"/>
              <a:gradFill>
                <a:gsLst>
                  <a:gs pos="0">
                    <a:srgbClr val="8BC145">
                      <a:tint val="70000"/>
                      <a:satMod val="245000"/>
                    </a:srgbClr>
                  </a:gs>
                  <a:gs pos="75000">
                    <a:srgbClr val="8BC145">
                      <a:tint val="90000"/>
                      <a:shade val="60000"/>
                      <a:satMod val="240000"/>
                    </a:srgbClr>
                  </a:gs>
                  <a:gs pos="100000">
                    <a:srgbClr val="8BC145">
                      <a:tint val="100000"/>
                      <a:shade val="50000"/>
                      <a:satMod val="240000"/>
                    </a:srgbClr>
                  </a:gs>
                </a:gsLst>
                <a:lin ang="5400000"/>
              </a:gradFill>
              <a:effectLst>
                <a:outerShdw blurRad="50800" dist="39000" dir="5460000" algn="tl">
                  <a:srgbClr val="000000">
                    <a:alpha val="38000"/>
                  </a:srgbClr>
                </a:outerShdw>
              </a:effectLst>
              <a:uLnTx/>
              <a:uFillTx/>
              <a:latin typeface="Calibri" pitchFamily="34" charset="0"/>
              <a:ea typeface="+mn-ea"/>
              <a:cs typeface="+mn-cs"/>
            </a:endParaRPr>
          </a:p>
        </p:txBody>
      </p:sp>
      <p:sp>
        <p:nvSpPr>
          <p:cNvPr id="13" name="TextBox 12"/>
          <p:cNvSpPr txBox="1"/>
          <p:nvPr/>
        </p:nvSpPr>
        <p:spPr>
          <a:xfrm>
            <a:off x="170689" y="1348802"/>
            <a:ext cx="4452524" cy="193899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TMDL = WLA + LA + MOS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Where: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WLA = Waste Load Allocation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LA = Load Allocation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MOS = Margin of Safety</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4077603" y="6111788"/>
            <a:ext cx="74422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For restoration the waterbody must meet two thresholds:  1) Numeric WQC [</a:t>
            </a:r>
            <a:r>
              <a:rPr kumimoji="0" lang="en-US"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or site specific value</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and 2) fish tissue threshold</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8" name="Picture 37" title="DEQ insignia"/>
          <p:cNvPicPr>
            <a:picLocks noChangeAspect="1"/>
          </p:cNvPicPr>
          <p:nvPr/>
        </p:nvPicPr>
        <p:blipFill>
          <a:blip r:embed="rId2" cstate="print"/>
          <a:stretch>
            <a:fillRect/>
          </a:stretch>
        </p:blipFill>
        <p:spPr>
          <a:xfrm>
            <a:off x="11455394" y="6416632"/>
            <a:ext cx="579126" cy="313609"/>
          </a:xfrm>
          <a:prstGeom prst="rect">
            <a:avLst/>
          </a:prstGeom>
        </p:spPr>
      </p:pic>
      <p:sp>
        <p:nvSpPr>
          <p:cNvPr id="40" name="Rectangle 39"/>
          <p:cNvSpPr/>
          <p:nvPr/>
        </p:nvSpPr>
        <p:spPr>
          <a:xfrm>
            <a:off x="0" y="6581001"/>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2352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title="ID Problem"/>
          <p:cNvSpPr>
            <a:spLocks noChangeArrowheads="1"/>
          </p:cNvSpPr>
          <p:nvPr/>
        </p:nvSpPr>
        <p:spPr bwMode="auto">
          <a:xfrm>
            <a:off x="4953000" y="1143001"/>
            <a:ext cx="2052638" cy="409575"/>
          </a:xfrm>
          <a:prstGeom prst="rect">
            <a:avLst/>
          </a:prstGeom>
          <a:solidFill>
            <a:schemeClr val="bg1"/>
          </a:solidFill>
          <a:ln w="12700">
            <a:solidFill>
              <a:schemeClr val="tx1"/>
            </a:solid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Identify Problem</a:t>
            </a:r>
          </a:p>
        </p:txBody>
      </p:sp>
      <p:sp>
        <p:nvSpPr>
          <p:cNvPr id="300036" name="Rectangle 4" title="Source Assessment"/>
          <p:cNvSpPr>
            <a:spLocks noChangeArrowheads="1"/>
          </p:cNvSpPr>
          <p:nvPr/>
        </p:nvSpPr>
        <p:spPr bwMode="auto">
          <a:xfrm>
            <a:off x="4876800" y="1981200"/>
            <a:ext cx="2349500" cy="990600"/>
          </a:xfrm>
          <a:prstGeom prst="rect">
            <a:avLst/>
          </a:prstGeom>
          <a:solidFill>
            <a:schemeClr val="bg1"/>
          </a:solidFill>
          <a:ln w="12700">
            <a:solidFill>
              <a:schemeClr val="tx1"/>
            </a:solidFill>
            <a:miter lim="800000"/>
            <a:headEnd/>
            <a:tailEn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Source Assessment</a:t>
            </a: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Identify sources</a:t>
            </a: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Estimate source loading</a:t>
            </a: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300037" name="Rectangle 5" title="Link Sources to Targets"/>
          <p:cNvSpPr>
            <a:spLocks noChangeArrowheads="1"/>
          </p:cNvSpPr>
          <p:nvPr/>
        </p:nvSpPr>
        <p:spPr bwMode="auto">
          <a:xfrm>
            <a:off x="4572000" y="3352801"/>
            <a:ext cx="3124200" cy="1019175"/>
          </a:xfrm>
          <a:prstGeom prst="rect">
            <a:avLst/>
          </a:prstGeom>
          <a:solidFill>
            <a:schemeClr val="bg1"/>
          </a:solidFill>
          <a:ln w="12700">
            <a:solidFill>
              <a:schemeClr val="tx1"/>
            </a:solid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Link Sources to Targets </a:t>
            </a: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Assess linkages</a:t>
            </a: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Estimate total loading capacity</a:t>
            </a:r>
          </a:p>
        </p:txBody>
      </p:sp>
      <p:sp>
        <p:nvSpPr>
          <p:cNvPr id="300038" name="Rectangle 6" title="TMDL Allocations"/>
          <p:cNvSpPr>
            <a:spLocks noChangeArrowheads="1"/>
          </p:cNvSpPr>
          <p:nvPr/>
        </p:nvSpPr>
        <p:spPr bwMode="auto">
          <a:xfrm>
            <a:off x="4572000" y="4800600"/>
            <a:ext cx="3124200" cy="1231900"/>
          </a:xfrm>
          <a:prstGeom prst="rect">
            <a:avLst/>
          </a:prstGeom>
          <a:solidFill>
            <a:schemeClr val="bg1"/>
          </a:solidFill>
          <a:ln w="12700">
            <a:solidFill>
              <a:schemeClr val="tx1"/>
            </a:solidFill>
            <a:miter lim="800000"/>
            <a:headEnd/>
            <a:tailEnd/>
          </a:ln>
          <a:effectLst/>
        </p:spPr>
        <p:txBody>
          <a:bodyPr>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TMDL Allocations</a:t>
            </a: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Reduce loads from point sources</a:t>
            </a: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a:p>
            <a:pPr marL="0" marR="0" lvl="0" indent="0" algn="l" defTabSz="457200" rtl="0" eaLnBrk="0" fontAlgn="auto" latinLnBrk="0" hangingPunct="0">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rPr>
              <a:t> </a:t>
            </a: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Divide remaining loads among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Tahoma" pitchFamily="34" charset="0"/>
                <a:ea typeface="+mn-ea"/>
                <a:cs typeface="+mn-cs"/>
              </a:rPr>
              <a:t>   sources</a:t>
            </a:r>
            <a:endParaRPr kumimoji="0" lang="en-US" alt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300039" name="Line 7" title="Connector line"/>
          <p:cNvSpPr>
            <a:spLocks noChangeShapeType="1"/>
          </p:cNvSpPr>
          <p:nvPr/>
        </p:nvSpPr>
        <p:spPr bwMode="auto">
          <a:xfrm>
            <a:off x="6019800" y="1556658"/>
            <a:ext cx="0" cy="457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0" name="Line 8" title="Connector line"/>
          <p:cNvSpPr>
            <a:spLocks noChangeShapeType="1"/>
          </p:cNvSpPr>
          <p:nvPr/>
        </p:nvSpPr>
        <p:spPr bwMode="auto">
          <a:xfrm>
            <a:off x="6019800" y="2971800"/>
            <a:ext cx="0" cy="3810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1" name="Line 9" title="Connector line"/>
          <p:cNvSpPr>
            <a:spLocks noChangeShapeType="1"/>
          </p:cNvSpPr>
          <p:nvPr/>
        </p:nvSpPr>
        <p:spPr bwMode="auto">
          <a:xfrm>
            <a:off x="6019800" y="4365172"/>
            <a:ext cx="0" cy="457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2" name="Rectangle 10" title="TMDL equation"/>
          <p:cNvSpPr>
            <a:spLocks noChangeArrowheads="1"/>
          </p:cNvSpPr>
          <p:nvPr/>
        </p:nvSpPr>
        <p:spPr bwMode="auto">
          <a:xfrm>
            <a:off x="2590801" y="6173142"/>
            <a:ext cx="61242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457200" rtl="0" eaLnBrk="0" fontAlgn="auto" latinLnBrk="0" hangingPunct="0">
              <a:lnSpc>
                <a:spcPct val="100000"/>
              </a:lnSpc>
              <a:spcBef>
                <a:spcPts val="0"/>
              </a:spcBef>
              <a:spcAft>
                <a:spcPts val="0"/>
              </a:spcAft>
              <a:buClrTx/>
              <a:buSzPct val="100000"/>
              <a:buFontTx/>
              <a:buNone/>
              <a:tabLst/>
              <a:defRPr/>
            </a:pPr>
            <a:r>
              <a:rPr kumimoji="0" lang="en-US" altLang="en-US" sz="2400" b="1" i="0" u="none" strike="noStrike" kern="1200" cap="none" spc="0" normalizeH="0" baseline="0" noProof="0" dirty="0">
                <a:ln>
                  <a:noFill/>
                </a:ln>
                <a:solidFill>
                  <a:srgbClr val="256EAB"/>
                </a:solidFill>
                <a:effectLst/>
                <a:uLnTx/>
                <a:uFillTx/>
                <a:latin typeface="Arial" panose="020B0604020202020204" pitchFamily="34" charset="0"/>
                <a:ea typeface="+mn-ea"/>
                <a:cs typeface="Arial" panose="020B0604020202020204" pitchFamily="34" charset="0"/>
              </a:rPr>
              <a:t>TMDL = Sum of WLA + Sum of LA + MOS</a:t>
            </a:r>
          </a:p>
        </p:txBody>
      </p:sp>
      <p:sp>
        <p:nvSpPr>
          <p:cNvPr id="300043" name="Rectangle 11" title="Low Level PCB analysis"/>
          <p:cNvSpPr>
            <a:spLocks noChangeArrowheads="1"/>
          </p:cNvSpPr>
          <p:nvPr/>
        </p:nvSpPr>
        <p:spPr bwMode="auto">
          <a:xfrm>
            <a:off x="7772400" y="1828800"/>
            <a:ext cx="2133600" cy="914400"/>
          </a:xfrm>
          <a:prstGeom prst="rect">
            <a:avLst/>
          </a:prstGeom>
          <a:solidFill>
            <a:schemeClr val="bg1"/>
          </a:solidFill>
          <a:ln w="9525">
            <a:solidFill>
              <a:schemeClr val="tx1"/>
            </a:solidFill>
            <a:miter lim="800000"/>
            <a:headEnd/>
            <a:tailEnd/>
          </a:ln>
          <a:effec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Low Level PCB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 Analysis</a:t>
            </a:r>
            <a:r>
              <a:rPr kumimoji="0" lang="en-US" altLang="en-US" sz="1800" b="1" i="0" u="none" strike="noStrike" kern="1200" cap="none" spc="0" normalizeH="0" baseline="0" noProof="0" dirty="0">
                <a:ln>
                  <a:noFill/>
                </a:ln>
                <a:solidFill>
                  <a:srgbClr val="000000"/>
                </a:solidFill>
                <a:effectLst/>
                <a:uLnTx/>
                <a:uFillTx/>
                <a:latin typeface="Calibri"/>
                <a:ea typeface="+mn-ea"/>
                <a:cs typeface="+mn-cs"/>
              </a:rPr>
              <a:t> </a:t>
            </a:r>
          </a:p>
        </p:txBody>
      </p:sp>
      <p:sp>
        <p:nvSpPr>
          <p:cNvPr id="300044" name="Line 12" title="Connector line"/>
          <p:cNvSpPr>
            <a:spLocks noChangeShapeType="1"/>
          </p:cNvSpPr>
          <p:nvPr/>
        </p:nvSpPr>
        <p:spPr bwMode="auto">
          <a:xfrm flipH="1">
            <a:off x="7239000" y="22098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5" name="Line 13" title="Arrow"/>
          <p:cNvSpPr>
            <a:spLocks noChangeShapeType="1"/>
          </p:cNvSpPr>
          <p:nvPr/>
        </p:nvSpPr>
        <p:spPr bwMode="auto">
          <a:xfrm>
            <a:off x="2819400" y="12954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6" name="Line 14" title="Arrow"/>
          <p:cNvSpPr>
            <a:spLocks noChangeShapeType="1"/>
          </p:cNvSpPr>
          <p:nvPr/>
        </p:nvSpPr>
        <p:spPr bwMode="auto">
          <a:xfrm>
            <a:off x="2895600" y="23622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0047" name="Rectangle 15" title="Fish consumption advisory"/>
          <p:cNvSpPr>
            <a:spLocks noChangeArrowheads="1"/>
          </p:cNvSpPr>
          <p:nvPr/>
        </p:nvSpPr>
        <p:spPr bwMode="auto">
          <a:xfrm>
            <a:off x="2209800" y="914400"/>
            <a:ext cx="1905000" cy="228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a:ea typeface="+mn-ea"/>
                <a:cs typeface="+mn-cs"/>
              </a:rPr>
              <a:t>Fish Consumption Advisory</a:t>
            </a:r>
          </a:p>
        </p:txBody>
      </p:sp>
      <p:sp>
        <p:nvSpPr>
          <p:cNvPr id="300048" name="Text Box 16" title="In process"/>
          <p:cNvSpPr txBox="1">
            <a:spLocks noChangeArrowheads="1"/>
          </p:cNvSpPr>
          <p:nvPr/>
        </p:nvSpPr>
        <p:spPr bwMode="auto">
          <a:xfrm>
            <a:off x="2743200" y="1981201"/>
            <a:ext cx="1905000"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Calibri"/>
                <a:ea typeface="+mn-ea"/>
                <a:cs typeface="+mn-cs"/>
              </a:rPr>
              <a:t>In Process</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Line 14" title="arrow"/>
          <p:cNvSpPr>
            <a:spLocks noChangeShapeType="1"/>
          </p:cNvSpPr>
          <p:nvPr/>
        </p:nvSpPr>
        <p:spPr bwMode="auto">
          <a:xfrm>
            <a:off x="2743200" y="38100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Line 14" title="Arrow"/>
          <p:cNvSpPr>
            <a:spLocks noChangeShapeType="1"/>
          </p:cNvSpPr>
          <p:nvPr/>
        </p:nvSpPr>
        <p:spPr bwMode="auto">
          <a:xfrm>
            <a:off x="2686638" y="5486400"/>
            <a:ext cx="1828800" cy="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 Box 16" title="To be completed"/>
          <p:cNvSpPr txBox="1">
            <a:spLocks noChangeArrowheads="1"/>
          </p:cNvSpPr>
          <p:nvPr/>
        </p:nvSpPr>
        <p:spPr bwMode="auto">
          <a:xfrm>
            <a:off x="2590801" y="3336880"/>
            <a:ext cx="1790699"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Calibri"/>
                <a:ea typeface="+mn-ea"/>
                <a:cs typeface="+mn-cs"/>
              </a:rPr>
              <a:t>To be Completed</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 Box 16" title="To be completed"/>
          <p:cNvSpPr txBox="1">
            <a:spLocks noChangeArrowheads="1"/>
          </p:cNvSpPr>
          <p:nvPr/>
        </p:nvSpPr>
        <p:spPr bwMode="auto">
          <a:xfrm>
            <a:off x="2610438" y="5047218"/>
            <a:ext cx="1809162"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smtClean="0">
                <a:ln>
                  <a:noFill/>
                </a:ln>
                <a:solidFill>
                  <a:prstClr val="black"/>
                </a:solidFill>
                <a:effectLst/>
                <a:uLnTx/>
                <a:uFillTx/>
                <a:latin typeface="Calibri"/>
                <a:ea typeface="+mn-ea"/>
                <a:cs typeface="+mn-cs"/>
              </a:rPr>
              <a:t>To be Completed</a:t>
            </a:r>
            <a:endParaRPr kumimoji="0" lang="en-US" alt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title="TMDL Process"/>
          <p:cNvSpPr>
            <a:spLocks noGrp="1"/>
          </p:cNvSpPr>
          <p:nvPr>
            <p:ph type="title"/>
          </p:nvPr>
        </p:nvSpPr>
        <p:spPr>
          <a:xfrm>
            <a:off x="171773" y="-147744"/>
            <a:ext cx="10515600" cy="1325563"/>
          </a:xfrm>
        </p:spPr>
        <p:txBody>
          <a:bodyPr>
            <a:normAutofit/>
          </a:bodyPr>
          <a:lstStyle/>
          <a:p>
            <a:r>
              <a:rPr lang="en-US" sz="4000" b="0" dirty="0" smtClean="0"/>
              <a:t>The TMDL </a:t>
            </a:r>
            <a:r>
              <a:rPr lang="en-US" sz="4000" b="0" dirty="0"/>
              <a:t>Process</a:t>
            </a:r>
          </a:p>
        </p:txBody>
      </p:sp>
      <p:pic>
        <p:nvPicPr>
          <p:cNvPr id="4" name="Picture 3" descr="TMDL Model output on a laptop" title="Picture of lapto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3796" y="3020186"/>
            <a:ext cx="2523908" cy="2247093"/>
          </a:xfrm>
          <a:prstGeom prst="rect">
            <a:avLst/>
          </a:prstGeom>
        </p:spPr>
      </p:pic>
      <p:sp>
        <p:nvSpPr>
          <p:cNvPr id="23" name="Rectangle 22"/>
          <p:cNvSpPr/>
          <p:nvPr/>
        </p:nvSpPr>
        <p:spPr>
          <a:xfrm>
            <a:off x="8142514" y="87504"/>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3594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00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0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00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00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7" grpId="0" animBg="1"/>
      <p:bldP spid="300038" grpId="0" animBg="1"/>
      <p:bldP spid="300040" grpId="0" animBg="1"/>
      <p:bldP spid="300041" grpId="0" animBg="1"/>
      <p:bldP spid="18" grpId="0" animBg="1"/>
      <p:bldP spid="20"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2425" y="277813"/>
            <a:ext cx="10972800" cy="1139825"/>
          </a:xfrm>
        </p:spPr>
        <p:txBody>
          <a:bodyPr>
            <a:noAutofit/>
          </a:bodyPr>
          <a:lstStyle/>
          <a:p>
            <a:pPr>
              <a:lnSpc>
                <a:spcPct val="100000"/>
              </a:lnSpc>
            </a:pPr>
            <a:r>
              <a:rPr lang="en-US" dirty="0" smtClean="0">
                <a:ln>
                  <a:noFill/>
                </a:ln>
                <a:latin typeface="Arial" panose="020B0604020202020204" pitchFamily="34" charset="0"/>
                <a:cs typeface="Arial" panose="020B0604020202020204" pitchFamily="34" charset="0"/>
              </a:rPr>
              <a:t>DEQ’s </a:t>
            </a:r>
            <a:r>
              <a:rPr lang="en-US" dirty="0">
                <a:ln>
                  <a:noFill/>
                </a:ln>
                <a:latin typeface="Arial" panose="020B0604020202020204" pitchFamily="34" charset="0"/>
                <a:cs typeface="Arial" panose="020B0604020202020204" pitchFamily="34" charset="0"/>
              </a:rPr>
              <a:t>TMDL Sampling Approach</a:t>
            </a: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en-US" sz="3600" i="1" dirty="0" smtClean="0">
                <a:ln>
                  <a:noFill/>
                </a:ln>
                <a:solidFill>
                  <a:srgbClr val="277EA9"/>
                </a:solidFill>
                <a:latin typeface="Arial" panose="020B0604020202020204" pitchFamily="34" charset="0"/>
                <a:cs typeface="Arial" panose="020B0604020202020204" pitchFamily="34" charset="0"/>
              </a:rPr>
              <a:t>2009-2012, 2016, 2020</a:t>
            </a:r>
            <a:endParaRPr lang="en-US" sz="3600" i="1" dirty="0">
              <a:ln>
                <a:noFill/>
              </a:ln>
              <a:solidFill>
                <a:srgbClr val="277EA9"/>
              </a:solidFill>
              <a:latin typeface="Arial" panose="020B0604020202020204" pitchFamily="34" charset="0"/>
              <a:cs typeface="Arial" panose="020B0604020202020204" pitchFamily="34" charset="0"/>
            </a:endParaRPr>
          </a:p>
        </p:txBody>
      </p:sp>
      <p:sp>
        <p:nvSpPr>
          <p:cNvPr id="2" name="Content Placeholder 1"/>
          <p:cNvSpPr>
            <a:spLocks noGrp="1"/>
          </p:cNvSpPr>
          <p:nvPr>
            <p:ph sz="half" idx="2"/>
          </p:nvPr>
        </p:nvSpPr>
        <p:spPr>
          <a:xfrm>
            <a:off x="6284686" y="2327275"/>
            <a:ext cx="5384800" cy="4530725"/>
          </a:xfrm>
        </p:spPr>
        <p:txBody>
          <a:bodyPr>
            <a:normAutofit/>
          </a:bodyPr>
          <a:lstStyle/>
          <a:p>
            <a:r>
              <a:rPr lang="en-US" dirty="0">
                <a:ln>
                  <a:noFill/>
                </a:ln>
                <a:solidFill>
                  <a:srgbClr val="256EAB"/>
                </a:solidFill>
                <a:latin typeface="Arial" panose="020B0604020202020204" pitchFamily="34" charset="0"/>
                <a:cs typeface="Arial" panose="020B0604020202020204" pitchFamily="34" charset="0"/>
              </a:rPr>
              <a:t>Source identification</a:t>
            </a:r>
          </a:p>
          <a:p>
            <a:r>
              <a:rPr lang="en-US" dirty="0">
                <a:ln>
                  <a:noFill/>
                </a:ln>
                <a:solidFill>
                  <a:srgbClr val="256EAB"/>
                </a:solidFill>
                <a:latin typeface="Arial" panose="020B0604020202020204" pitchFamily="34" charset="0"/>
                <a:cs typeface="Arial" panose="020B0604020202020204" pitchFamily="34" charset="0"/>
              </a:rPr>
              <a:t>TMDL model support</a:t>
            </a: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Calibration/validation</a:t>
            </a:r>
          </a:p>
          <a:p>
            <a:r>
              <a:rPr lang="en-US" dirty="0" smtClean="0">
                <a:ln>
                  <a:noFill/>
                </a:ln>
                <a:solidFill>
                  <a:srgbClr val="256EAB"/>
                </a:solidFill>
                <a:latin typeface="Arial" panose="020B0604020202020204" pitchFamily="34" charset="0"/>
                <a:cs typeface="Arial" panose="020B0604020202020204" pitchFamily="34" charset="0"/>
              </a:rPr>
              <a:t>2009-2012, 2016, 2020 </a:t>
            </a:r>
          </a:p>
          <a:p>
            <a:r>
              <a:rPr lang="en-US" dirty="0" smtClean="0">
                <a:ln>
                  <a:noFill/>
                </a:ln>
                <a:solidFill>
                  <a:srgbClr val="256EAB"/>
                </a:solidFill>
                <a:latin typeface="Arial" panose="020B0604020202020204" pitchFamily="34" charset="0"/>
                <a:cs typeface="Arial" panose="020B0604020202020204" pitchFamily="34" charset="0"/>
              </a:rPr>
              <a:t>water </a:t>
            </a:r>
            <a:r>
              <a:rPr lang="en-US" dirty="0">
                <a:ln>
                  <a:noFill/>
                </a:ln>
                <a:solidFill>
                  <a:srgbClr val="256EAB"/>
                </a:solidFill>
                <a:latin typeface="Arial" panose="020B0604020202020204" pitchFamily="34" charset="0"/>
                <a:cs typeface="Arial" panose="020B0604020202020204" pitchFamily="34" charset="0"/>
              </a:rPr>
              <a:t>column, </a:t>
            </a:r>
            <a:r>
              <a:rPr lang="en-US" dirty="0" smtClean="0">
                <a:ln>
                  <a:noFill/>
                </a:ln>
                <a:solidFill>
                  <a:srgbClr val="256EAB"/>
                </a:solidFill>
                <a:latin typeface="Arial" panose="020B0604020202020204" pitchFamily="34" charset="0"/>
                <a:cs typeface="Arial" panose="020B0604020202020204" pitchFamily="34" charset="0"/>
              </a:rPr>
              <a:t>sediment</a:t>
            </a:r>
            <a:endParaRPr lang="en-US" sz="2400" dirty="0">
              <a:ln>
                <a:noFill/>
              </a:ln>
              <a:solidFill>
                <a:srgbClr val="256EAB"/>
              </a:solidFill>
              <a:latin typeface="Arial" panose="020B0604020202020204" pitchFamily="34" charset="0"/>
              <a:cs typeface="Arial" panose="020B0604020202020204" pitchFamily="34" charset="0"/>
            </a:endParaRP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Water column grab samples: High and Base Flow (n </a:t>
            </a:r>
            <a:r>
              <a:rPr lang="en-US" sz="2400" dirty="0" smtClean="0">
                <a:solidFill>
                  <a:srgbClr val="256EAB"/>
                </a:solidFill>
                <a:latin typeface="Arial" panose="020B0604020202020204" pitchFamily="34" charset="0"/>
                <a:cs typeface="Arial" panose="020B0604020202020204" pitchFamily="34" charset="0"/>
              </a:rPr>
              <a:t>&gt;260</a:t>
            </a:r>
            <a:r>
              <a:rPr lang="en-US" sz="2400" dirty="0" smtClean="0">
                <a:ln>
                  <a:noFill/>
                </a:ln>
                <a:solidFill>
                  <a:srgbClr val="256EAB"/>
                </a:solidFill>
                <a:latin typeface="Arial" panose="020B0604020202020204" pitchFamily="34" charset="0"/>
                <a:cs typeface="Arial" panose="020B0604020202020204" pitchFamily="34" charset="0"/>
              </a:rPr>
              <a:t>)</a:t>
            </a:r>
            <a:endParaRPr lang="en-US" sz="2400" dirty="0">
              <a:ln>
                <a:noFill/>
              </a:ln>
              <a:solidFill>
                <a:srgbClr val="256EAB"/>
              </a:solidFill>
              <a:latin typeface="Arial" panose="020B0604020202020204" pitchFamily="34" charset="0"/>
              <a:cs typeface="Arial" panose="020B0604020202020204" pitchFamily="34" charset="0"/>
            </a:endParaRPr>
          </a:p>
          <a:p>
            <a:pPr marL="685800" lvl="2">
              <a:spcBef>
                <a:spcPts val="1000"/>
              </a:spcBef>
            </a:pPr>
            <a:r>
              <a:rPr lang="en-US" sz="2400" dirty="0">
                <a:ln>
                  <a:noFill/>
                </a:ln>
                <a:solidFill>
                  <a:srgbClr val="256EAB"/>
                </a:solidFill>
                <a:latin typeface="Arial" panose="020B0604020202020204" pitchFamily="34" charset="0"/>
                <a:cs typeface="Arial" panose="020B0604020202020204" pitchFamily="34" charset="0"/>
              </a:rPr>
              <a:t>Sediment samples as needed</a:t>
            </a:r>
          </a:p>
          <a:p>
            <a:pPr marL="301943" lvl="1" indent="0">
              <a:buNone/>
            </a:pPr>
            <a:endParaRPr lang="en-US" dirty="0" smtClean="0"/>
          </a:p>
          <a:p>
            <a:endParaRPr lang="en-US" dirty="0"/>
          </a:p>
        </p:txBody>
      </p:sp>
      <p:pic>
        <p:nvPicPr>
          <p:cNvPr id="7" name="Content Placeholder 5" title="Map of all sampling stations in tidal JR watersh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298" y="1535937"/>
            <a:ext cx="2724377" cy="1582675"/>
          </a:xfrm>
          <a:prstGeom prst="rect">
            <a:avLst/>
          </a:prstGeom>
        </p:spPr>
      </p:pic>
      <p:pic>
        <p:nvPicPr>
          <p:cNvPr id="8" name="Picture 7" title="DEQ insignia"/>
          <p:cNvPicPr>
            <a:picLocks noChangeAspect="1"/>
          </p:cNvPicPr>
          <p:nvPr/>
        </p:nvPicPr>
        <p:blipFill>
          <a:blip r:embed="rId3" cstate="print"/>
          <a:stretch>
            <a:fillRect/>
          </a:stretch>
        </p:blipFill>
        <p:spPr>
          <a:xfrm>
            <a:off x="11455394" y="6416632"/>
            <a:ext cx="579126" cy="313609"/>
          </a:xfrm>
          <a:prstGeom prst="rect">
            <a:avLst/>
          </a:prstGeom>
        </p:spPr>
      </p:pic>
      <p:pic>
        <p:nvPicPr>
          <p:cNvPr id="9" name="Picture 5" descr="DSC07320-2" title="Bottle sampler picture"/>
          <p:cNvPicPr>
            <a:picLocks noChangeAspect="1" noChangeArrowheads="1"/>
          </p:cNvPicPr>
          <p:nvPr/>
        </p:nvPicPr>
        <p:blipFill>
          <a:blip r:embed="rId4" cstate="print"/>
          <a:srcRect/>
          <a:stretch>
            <a:fillRect/>
          </a:stretch>
        </p:blipFill>
        <p:spPr bwMode="auto">
          <a:xfrm>
            <a:off x="3626676" y="1535937"/>
            <a:ext cx="2097764" cy="1596513"/>
          </a:xfrm>
          <a:prstGeom prst="rect">
            <a:avLst/>
          </a:prstGeom>
          <a:noFill/>
          <a:ln w="9525">
            <a:noFill/>
            <a:miter lim="800000"/>
            <a:headEnd/>
            <a:tailEnd/>
          </a:ln>
        </p:spPr>
      </p:pic>
      <p:pic>
        <p:nvPicPr>
          <p:cNvPr id="11" name="Picture 10" title="Pic showing DEQ staff collecting sediment sampl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18777" y="277814"/>
            <a:ext cx="2982686" cy="1828800"/>
          </a:xfrm>
          <a:prstGeom prst="rect">
            <a:avLst/>
          </a:prstGeom>
        </p:spPr>
      </p:pic>
      <p:pic>
        <p:nvPicPr>
          <p:cNvPr id="12" name="Picture 11" title="Map of PRO monitoring station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 y="3088914"/>
            <a:ext cx="5270500" cy="3232511"/>
          </a:xfrm>
          <a:prstGeom prst="rect">
            <a:avLst/>
          </a:prstGeom>
        </p:spPr>
      </p:pic>
      <p:sp>
        <p:nvSpPr>
          <p:cNvPr id="10" name="Rectangle 9"/>
          <p:cNvSpPr/>
          <p:nvPr/>
        </p:nvSpPr>
        <p:spPr>
          <a:xfrm>
            <a:off x="0" y="6573436"/>
            <a:ext cx="2670218" cy="276999"/>
          </a:xfrm>
          <a:prstGeom prst="rect">
            <a:avLst/>
          </a:prstGeom>
        </p:spPr>
        <p:txBody>
          <a:bodyPr wrap="non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For Technical Support call </a:t>
            </a:r>
            <a:r>
              <a:rPr kumimoji="0" lang="en-US" sz="1200" b="0" i="0" u="none" strike="noStrike" kern="1200" cap="none" spc="0" normalizeH="0" baseline="0" noProof="0" dirty="0" smtClean="0">
                <a:ln>
                  <a:noFill/>
                </a:ln>
                <a:solidFill>
                  <a:prstClr val="white">
                    <a:lumMod val="50000"/>
                  </a:prstClr>
                </a:solidFill>
                <a:effectLst/>
                <a:uLnTx/>
                <a:uFillTx/>
                <a:latin typeface="Calibri"/>
                <a:ea typeface="+mn-ea"/>
                <a:cs typeface="+mn-cs"/>
              </a:rPr>
              <a:t>804.527.5029</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169043716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Sources Considered in the PCB TMDL Development Study </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8" name="Rectangle 7"/>
          <p:cNvSpPr/>
          <p:nvPr/>
        </p:nvSpPr>
        <p:spPr>
          <a:xfrm>
            <a:off x="136088" y="6513154"/>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858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title="Screenshot of GoToMeeting with microphone activated"/>
          <p:cNvPicPr>
            <a:picLocks noChangeAspect="1"/>
          </p:cNvPicPr>
          <p:nvPr/>
        </p:nvPicPr>
        <p:blipFill>
          <a:blip r:embed="rId3"/>
          <a:stretch>
            <a:fillRect/>
          </a:stretch>
        </p:blipFill>
        <p:spPr>
          <a:xfrm>
            <a:off x="2216898" y="1276662"/>
            <a:ext cx="7821623" cy="5581337"/>
          </a:xfrm>
          <a:prstGeom prst="rect">
            <a:avLst/>
          </a:prstGeom>
        </p:spPr>
      </p:pic>
      <p:pic>
        <p:nvPicPr>
          <p:cNvPr id="8" name="Picture 7" title="Screenshot of GoToMeeting"/>
          <p:cNvPicPr>
            <a:picLocks noChangeAspect="1"/>
          </p:cNvPicPr>
          <p:nvPr/>
        </p:nvPicPr>
        <p:blipFill rotWithShape="1">
          <a:blip r:embed="rId4"/>
          <a:srcRect r="1503"/>
          <a:stretch/>
        </p:blipFill>
        <p:spPr>
          <a:xfrm>
            <a:off x="2238383" y="1263819"/>
            <a:ext cx="7813926" cy="5604040"/>
          </a:xfrm>
          <a:prstGeom prst="rect">
            <a:avLst/>
          </a:prstGeom>
        </p:spPr>
      </p:pic>
      <p:pic>
        <p:nvPicPr>
          <p:cNvPr id="20" name="Picture 19" title="GoToMeeting Screenshot with chatbox open"/>
          <p:cNvPicPr>
            <a:picLocks noChangeAspect="1"/>
          </p:cNvPicPr>
          <p:nvPr/>
        </p:nvPicPr>
        <p:blipFill rotWithShape="1">
          <a:blip r:embed="rId5"/>
          <a:srcRect r="1940"/>
          <a:stretch/>
        </p:blipFill>
        <p:spPr>
          <a:xfrm>
            <a:off x="2234535" y="1282133"/>
            <a:ext cx="7879783" cy="5593098"/>
          </a:xfrm>
          <a:prstGeom prst="rect">
            <a:avLst/>
          </a:prstGeom>
        </p:spPr>
      </p:pic>
      <p:sp>
        <p:nvSpPr>
          <p:cNvPr id="2" name="Title 1"/>
          <p:cNvSpPr>
            <a:spLocks noGrp="1"/>
          </p:cNvSpPr>
          <p:nvPr>
            <p:ph type="title"/>
          </p:nvPr>
        </p:nvSpPr>
        <p:spPr>
          <a:xfrm>
            <a:off x="838200" y="365125"/>
            <a:ext cx="10515600" cy="911537"/>
          </a:xfrm>
        </p:spPr>
        <p:txBody>
          <a:bodyPr/>
          <a:lstStyle/>
          <a:p>
            <a:r>
              <a:rPr lang="en-US" dirty="0" smtClean="0"/>
              <a:t>Getting Familiar with GoToMeeting</a:t>
            </a:r>
            <a:endParaRPr lang="en-US" dirty="0"/>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1C9B584-852F-4056-BF30-ABA66A23FD4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a:t>
            </a:fld>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					</a:t>
            </a:r>
            <a:endParaRPr kumimoji="0" lang="en-US" sz="1200" b="0" i="0" u="none" strike="noStrike" kern="1200" cap="none" spc="0" normalizeH="0" baseline="0" noProof="0" dirty="0">
              <a:ln>
                <a:noFill/>
              </a:ln>
              <a:solidFill>
                <a:srgbClr val="256EAB"/>
              </a:solidFill>
              <a:effectLst/>
              <a:uLnTx/>
              <a:uFillTx/>
              <a:latin typeface="Calibri" panose="020F0502020204030204"/>
              <a:ea typeface="+mn-ea"/>
              <a:cs typeface="+mn-cs"/>
            </a:endParaRPr>
          </a:p>
        </p:txBody>
      </p:sp>
      <p:sp>
        <p:nvSpPr>
          <p:cNvPr id="11" name="Oval 10" title="Circle around mute/unmute button"/>
          <p:cNvSpPr/>
          <p:nvPr/>
        </p:nvSpPr>
        <p:spPr>
          <a:xfrm>
            <a:off x="4641574" y="6072809"/>
            <a:ext cx="864705" cy="785191"/>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quot;No&quot; Symbol 12" title="Circle with ex around screenshare "/>
          <p:cNvSpPr/>
          <p:nvPr/>
        </p:nvSpPr>
        <p:spPr>
          <a:xfrm>
            <a:off x="6096000" y="6072809"/>
            <a:ext cx="787079" cy="811038"/>
          </a:xfrm>
          <a:prstGeom prst="noSmoking">
            <a:avLst>
              <a:gd name="adj" fmla="val 61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title="Circle around chat button"/>
          <p:cNvSpPr/>
          <p:nvPr/>
        </p:nvSpPr>
        <p:spPr>
          <a:xfrm>
            <a:off x="8750461" y="1422384"/>
            <a:ext cx="567160" cy="568462"/>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title="Circle around view options"/>
          <p:cNvSpPr/>
          <p:nvPr/>
        </p:nvSpPr>
        <p:spPr>
          <a:xfrm>
            <a:off x="5317607" y="1314019"/>
            <a:ext cx="1650352" cy="785191"/>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title="Circle around audience for chat"/>
          <p:cNvSpPr/>
          <p:nvPr/>
        </p:nvSpPr>
        <p:spPr>
          <a:xfrm>
            <a:off x="7383689" y="6425852"/>
            <a:ext cx="2098514" cy="432148"/>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ooter Placeholder 6"/>
          <p:cNvSpPr txBox="1">
            <a:spLocks/>
          </p:cNvSpPr>
          <p:nvPr/>
        </p:nvSpPr>
        <p:spPr>
          <a:xfrm>
            <a:off x="7186226" y="66450"/>
            <a:ext cx="4992711" cy="266548"/>
          </a:xfrm>
          <a:prstGeom prst="rect">
            <a:avLst/>
          </a:prstGeom>
        </p:spPr>
        <p:txBody>
          <a:bodyPr vert="horz" lIns="91440" tIns="45720" rIns="91440" bIns="45720" rtlCol="0" anchor="ctr"/>
          <a:lstStyle>
            <a:defPPr>
              <a:defRPr lang="en-US"/>
            </a:defPPr>
            <a:lvl1pPr marL="0" algn="ct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t>For technical support issues call</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a:t>
            </a:r>
            <a:r>
              <a:rPr lang="en-US" sz="1600" dirty="0" smtClean="0">
                <a:solidFill>
                  <a:prstClr val="black">
                    <a:lumMod val="65000"/>
                    <a:lumOff val="35000"/>
                  </a:prstClr>
                </a:solidFill>
                <a:latin typeface="Arial" panose="020B0604020202020204" pitchFamily="34" charset="0"/>
                <a:cs typeface="Arial" panose="020B0604020202020204" pitchFamily="34" charset="0"/>
              </a:rPr>
              <a:t>804</a:t>
            </a:r>
            <a:r>
              <a:rPr kumimoji="0" lang="en-US" sz="16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t>-527-5029</a:t>
            </a:r>
            <a:endParaRPr kumimoji="0" lang="en-US" sz="1600" b="0" i="0" u="none" strike="noStrike" kern="1200" cap="none" spc="0" normalizeH="0" baseline="0" noProof="0" dirty="0">
              <a:ln>
                <a:noFill/>
              </a:ln>
              <a:solidFill>
                <a:srgbClr val="256EAB"/>
              </a:solidFill>
              <a:effectLst/>
              <a:uLnTx/>
              <a:uFillTx/>
              <a:latin typeface="Calibri" panose="020F0502020204030204"/>
            </a:endParaRPr>
          </a:p>
        </p:txBody>
      </p:sp>
    </p:spTree>
    <p:extLst>
      <p:ext uri="{BB962C8B-B14F-4D97-AF65-F5344CB8AC3E}">
        <p14:creationId xmlns:p14="http://schemas.microsoft.com/office/powerpoint/2010/main" val="119821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anim calcmode="lin" valueType="num">
                                      <p:cBhvr>
                                        <p:cTn id="30" dur="2000" fill="hold"/>
                                        <p:tgtEl>
                                          <p:spTgt spid="13"/>
                                        </p:tgtEl>
                                        <p:attrNameLst>
                                          <p:attrName>ppt_w</p:attrName>
                                        </p:attrNameLst>
                                      </p:cBhvr>
                                      <p:tavLst>
                                        <p:tav tm="0" fmla="#ppt_w*sin(2.5*pi*$)">
                                          <p:val>
                                            <p:fltVal val="0"/>
                                          </p:val>
                                        </p:tav>
                                        <p:tav tm="100000">
                                          <p:val>
                                            <p:fltVal val="1"/>
                                          </p:val>
                                        </p:tav>
                                      </p:tavLst>
                                    </p:anim>
                                    <p:anim calcmode="lin" valueType="num">
                                      <p:cBhvr>
                                        <p:cTn id="31" dur="2000" fill="hold"/>
                                        <p:tgtEl>
                                          <p:spTgt spid="13"/>
                                        </p:tgtEl>
                                        <p:attrNameLst>
                                          <p:attrName>ppt_h</p:attrName>
                                        </p:attrNameLst>
                                      </p:cBhvr>
                                      <p:tavLst>
                                        <p:tav tm="0">
                                          <p:val>
                                            <p:strVal val="#ppt_h"/>
                                          </p:val>
                                        </p:tav>
                                        <p:tav tm="100000">
                                          <p:val>
                                            <p:strVal val="#ppt_h"/>
                                          </p:val>
                                        </p:tav>
                                      </p:tavLst>
                                    </p:anim>
                                  </p:childTnLst>
                                </p:cTn>
                              </p:par>
                              <p:par>
                                <p:cTn id="32" presetID="1" presetClass="exit"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80">
                                          <p:stCondLst>
                                            <p:cond delay="0"/>
                                          </p:stCondLst>
                                        </p:cTn>
                                        <p:tgtEl>
                                          <p:spTgt spid="15"/>
                                        </p:tgtEl>
                                      </p:cBhvr>
                                    </p:animEffect>
                                    <p:anim calcmode="lin" valueType="num">
                                      <p:cBhvr>
                                        <p:cTn id="3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4" dur="26">
                                          <p:stCondLst>
                                            <p:cond delay="650"/>
                                          </p:stCondLst>
                                        </p:cTn>
                                        <p:tgtEl>
                                          <p:spTgt spid="15"/>
                                        </p:tgtEl>
                                      </p:cBhvr>
                                      <p:to x="100000" y="60000"/>
                                    </p:animScale>
                                    <p:animScale>
                                      <p:cBhvr>
                                        <p:cTn id="45" dur="166" decel="50000">
                                          <p:stCondLst>
                                            <p:cond delay="676"/>
                                          </p:stCondLst>
                                        </p:cTn>
                                        <p:tgtEl>
                                          <p:spTgt spid="15"/>
                                        </p:tgtEl>
                                      </p:cBhvr>
                                      <p:to x="100000" y="100000"/>
                                    </p:animScale>
                                    <p:animScale>
                                      <p:cBhvr>
                                        <p:cTn id="46" dur="26">
                                          <p:stCondLst>
                                            <p:cond delay="1312"/>
                                          </p:stCondLst>
                                        </p:cTn>
                                        <p:tgtEl>
                                          <p:spTgt spid="15"/>
                                        </p:tgtEl>
                                      </p:cBhvr>
                                      <p:to x="100000" y="80000"/>
                                    </p:animScale>
                                    <p:animScale>
                                      <p:cBhvr>
                                        <p:cTn id="47" dur="166" decel="50000">
                                          <p:stCondLst>
                                            <p:cond delay="1338"/>
                                          </p:stCondLst>
                                        </p:cTn>
                                        <p:tgtEl>
                                          <p:spTgt spid="15"/>
                                        </p:tgtEl>
                                      </p:cBhvr>
                                      <p:to x="100000" y="100000"/>
                                    </p:animScale>
                                    <p:animScale>
                                      <p:cBhvr>
                                        <p:cTn id="48" dur="26">
                                          <p:stCondLst>
                                            <p:cond delay="1642"/>
                                          </p:stCondLst>
                                        </p:cTn>
                                        <p:tgtEl>
                                          <p:spTgt spid="15"/>
                                        </p:tgtEl>
                                      </p:cBhvr>
                                      <p:to x="100000" y="90000"/>
                                    </p:animScale>
                                    <p:animScale>
                                      <p:cBhvr>
                                        <p:cTn id="49" dur="166" decel="50000">
                                          <p:stCondLst>
                                            <p:cond delay="1668"/>
                                          </p:stCondLst>
                                        </p:cTn>
                                        <p:tgtEl>
                                          <p:spTgt spid="15"/>
                                        </p:tgtEl>
                                      </p:cBhvr>
                                      <p:to x="100000" y="100000"/>
                                    </p:animScale>
                                    <p:animScale>
                                      <p:cBhvr>
                                        <p:cTn id="50" dur="26">
                                          <p:stCondLst>
                                            <p:cond delay="1808"/>
                                          </p:stCondLst>
                                        </p:cTn>
                                        <p:tgtEl>
                                          <p:spTgt spid="15"/>
                                        </p:tgtEl>
                                      </p:cBhvr>
                                      <p:to x="100000" y="95000"/>
                                    </p:animScale>
                                    <p:animScale>
                                      <p:cBhvr>
                                        <p:cTn id="51" dur="166" decel="50000">
                                          <p:stCondLst>
                                            <p:cond delay="1834"/>
                                          </p:stCondLst>
                                        </p:cTn>
                                        <p:tgtEl>
                                          <p:spTgt spid="15"/>
                                        </p:tgtEl>
                                      </p:cBhvr>
                                      <p:to x="100000" y="100000"/>
                                    </p:animScale>
                                  </p:childTnLst>
                                </p:cTn>
                              </p:par>
                              <p:par>
                                <p:cTn id="52" presetID="1" presetClass="exit" presetSubtype="0" fill="hold" grpId="1" nodeType="withEffect">
                                  <p:stCondLst>
                                    <p:cond delay="0"/>
                                  </p:stCondLst>
                                  <p:childTnLst>
                                    <p:set>
                                      <p:cBhvr>
                                        <p:cTn id="53" dur="1" fill="hold">
                                          <p:stCondLst>
                                            <p:cond delay="0"/>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80">
                                          <p:stCondLst>
                                            <p:cond delay="0"/>
                                          </p:stCondLst>
                                        </p:cTn>
                                        <p:tgtEl>
                                          <p:spTgt spid="14"/>
                                        </p:tgtEl>
                                      </p:cBhvr>
                                    </p:animEffect>
                                    <p:anim calcmode="lin" valueType="num">
                                      <p:cBhvr>
                                        <p:cTn id="5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4" dur="26">
                                          <p:stCondLst>
                                            <p:cond delay="650"/>
                                          </p:stCondLst>
                                        </p:cTn>
                                        <p:tgtEl>
                                          <p:spTgt spid="14"/>
                                        </p:tgtEl>
                                      </p:cBhvr>
                                      <p:to x="100000" y="60000"/>
                                    </p:animScale>
                                    <p:animScale>
                                      <p:cBhvr>
                                        <p:cTn id="65" dur="166" decel="50000">
                                          <p:stCondLst>
                                            <p:cond delay="676"/>
                                          </p:stCondLst>
                                        </p:cTn>
                                        <p:tgtEl>
                                          <p:spTgt spid="14"/>
                                        </p:tgtEl>
                                      </p:cBhvr>
                                      <p:to x="100000" y="100000"/>
                                    </p:animScale>
                                    <p:animScale>
                                      <p:cBhvr>
                                        <p:cTn id="66" dur="26">
                                          <p:stCondLst>
                                            <p:cond delay="1312"/>
                                          </p:stCondLst>
                                        </p:cTn>
                                        <p:tgtEl>
                                          <p:spTgt spid="14"/>
                                        </p:tgtEl>
                                      </p:cBhvr>
                                      <p:to x="100000" y="80000"/>
                                    </p:animScale>
                                    <p:animScale>
                                      <p:cBhvr>
                                        <p:cTn id="67" dur="166" decel="50000">
                                          <p:stCondLst>
                                            <p:cond delay="1338"/>
                                          </p:stCondLst>
                                        </p:cTn>
                                        <p:tgtEl>
                                          <p:spTgt spid="14"/>
                                        </p:tgtEl>
                                      </p:cBhvr>
                                      <p:to x="100000" y="100000"/>
                                    </p:animScale>
                                    <p:animScale>
                                      <p:cBhvr>
                                        <p:cTn id="68" dur="26">
                                          <p:stCondLst>
                                            <p:cond delay="1642"/>
                                          </p:stCondLst>
                                        </p:cTn>
                                        <p:tgtEl>
                                          <p:spTgt spid="14"/>
                                        </p:tgtEl>
                                      </p:cBhvr>
                                      <p:to x="100000" y="90000"/>
                                    </p:animScale>
                                    <p:animScale>
                                      <p:cBhvr>
                                        <p:cTn id="69" dur="166" decel="50000">
                                          <p:stCondLst>
                                            <p:cond delay="1668"/>
                                          </p:stCondLst>
                                        </p:cTn>
                                        <p:tgtEl>
                                          <p:spTgt spid="14"/>
                                        </p:tgtEl>
                                      </p:cBhvr>
                                      <p:to x="100000" y="100000"/>
                                    </p:animScale>
                                    <p:animScale>
                                      <p:cBhvr>
                                        <p:cTn id="70" dur="26">
                                          <p:stCondLst>
                                            <p:cond delay="1808"/>
                                          </p:stCondLst>
                                        </p:cTn>
                                        <p:tgtEl>
                                          <p:spTgt spid="14"/>
                                        </p:tgtEl>
                                      </p:cBhvr>
                                      <p:to x="100000" y="95000"/>
                                    </p:animScale>
                                    <p:animScale>
                                      <p:cBhvr>
                                        <p:cTn id="71" dur="166" decel="50000">
                                          <p:stCondLst>
                                            <p:cond delay="1834"/>
                                          </p:stCondLst>
                                        </p:cTn>
                                        <p:tgtEl>
                                          <p:spTgt spid="14"/>
                                        </p:tgtEl>
                                      </p:cBhvr>
                                      <p:to x="100000" y="100000"/>
                                    </p:animScale>
                                  </p:childTnLst>
                                </p:cTn>
                              </p:par>
                              <p:par>
                                <p:cTn id="72" presetID="1" presetClass="exit" presetSubtype="0" fill="hold" grpId="1" nodeType="withEffect">
                                  <p:stCondLst>
                                    <p:cond delay="0"/>
                                  </p:stCondLst>
                                  <p:childTnLst>
                                    <p:set>
                                      <p:cBhvr>
                                        <p:cTn id="73" dur="1" fill="hold">
                                          <p:stCondLst>
                                            <p:cond delay="0"/>
                                          </p:stCondLst>
                                        </p:cTn>
                                        <p:tgtEl>
                                          <p:spTgt spid="15"/>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childTnLst>
                                </p:cTn>
                              </p:par>
                              <p:par>
                                <p:cTn id="78" presetID="1" presetClass="exit" presetSubtype="0" fill="hold" grpId="1" nodeType="withEffect">
                                  <p:stCondLst>
                                    <p:cond delay="0"/>
                                  </p:stCondLst>
                                  <p:childTnLst>
                                    <p:set>
                                      <p:cBhvr>
                                        <p:cTn id="79" dur="1" fill="hold">
                                          <p:stCondLst>
                                            <p:cond delay="0"/>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80">
                                          <p:stCondLst>
                                            <p:cond delay="0"/>
                                          </p:stCondLst>
                                        </p:cTn>
                                        <p:tgtEl>
                                          <p:spTgt spid="17"/>
                                        </p:tgtEl>
                                      </p:cBhvr>
                                    </p:animEffect>
                                    <p:anim calcmode="lin" valueType="num">
                                      <p:cBhvr>
                                        <p:cTn id="8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0" dur="26">
                                          <p:stCondLst>
                                            <p:cond delay="650"/>
                                          </p:stCondLst>
                                        </p:cTn>
                                        <p:tgtEl>
                                          <p:spTgt spid="17"/>
                                        </p:tgtEl>
                                      </p:cBhvr>
                                      <p:to x="100000" y="60000"/>
                                    </p:animScale>
                                    <p:animScale>
                                      <p:cBhvr>
                                        <p:cTn id="91" dur="166" decel="50000">
                                          <p:stCondLst>
                                            <p:cond delay="676"/>
                                          </p:stCondLst>
                                        </p:cTn>
                                        <p:tgtEl>
                                          <p:spTgt spid="17"/>
                                        </p:tgtEl>
                                      </p:cBhvr>
                                      <p:to x="100000" y="100000"/>
                                    </p:animScale>
                                    <p:animScale>
                                      <p:cBhvr>
                                        <p:cTn id="92" dur="26">
                                          <p:stCondLst>
                                            <p:cond delay="1312"/>
                                          </p:stCondLst>
                                        </p:cTn>
                                        <p:tgtEl>
                                          <p:spTgt spid="17"/>
                                        </p:tgtEl>
                                      </p:cBhvr>
                                      <p:to x="100000" y="80000"/>
                                    </p:animScale>
                                    <p:animScale>
                                      <p:cBhvr>
                                        <p:cTn id="93" dur="166" decel="50000">
                                          <p:stCondLst>
                                            <p:cond delay="1338"/>
                                          </p:stCondLst>
                                        </p:cTn>
                                        <p:tgtEl>
                                          <p:spTgt spid="17"/>
                                        </p:tgtEl>
                                      </p:cBhvr>
                                      <p:to x="100000" y="100000"/>
                                    </p:animScale>
                                    <p:animScale>
                                      <p:cBhvr>
                                        <p:cTn id="94" dur="26">
                                          <p:stCondLst>
                                            <p:cond delay="1642"/>
                                          </p:stCondLst>
                                        </p:cTn>
                                        <p:tgtEl>
                                          <p:spTgt spid="17"/>
                                        </p:tgtEl>
                                      </p:cBhvr>
                                      <p:to x="100000" y="90000"/>
                                    </p:animScale>
                                    <p:animScale>
                                      <p:cBhvr>
                                        <p:cTn id="95" dur="166" decel="50000">
                                          <p:stCondLst>
                                            <p:cond delay="1668"/>
                                          </p:stCondLst>
                                        </p:cTn>
                                        <p:tgtEl>
                                          <p:spTgt spid="17"/>
                                        </p:tgtEl>
                                      </p:cBhvr>
                                      <p:to x="100000" y="100000"/>
                                    </p:animScale>
                                    <p:animScale>
                                      <p:cBhvr>
                                        <p:cTn id="96" dur="26">
                                          <p:stCondLst>
                                            <p:cond delay="1808"/>
                                          </p:stCondLst>
                                        </p:cTn>
                                        <p:tgtEl>
                                          <p:spTgt spid="17"/>
                                        </p:tgtEl>
                                      </p:cBhvr>
                                      <p:to x="100000" y="95000"/>
                                    </p:animScale>
                                    <p:animScale>
                                      <p:cBhvr>
                                        <p:cTn id="97"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5" grpId="1"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Content Placeholder 5" descr="C:\Users\rux46586\Documents\Irina.png" title="FIgure showing potential PCB sources in a watershed"/>
          <p:cNvPicPr>
            <a:picLocks noChangeAspect="1" noChangeArrowheads="1"/>
          </p:cNvPicPr>
          <p:nvPr/>
        </p:nvPicPr>
        <p:blipFill>
          <a:blip r:embed="rId3" cstate="print"/>
          <a:srcRect/>
          <a:stretch>
            <a:fillRect/>
          </a:stretch>
        </p:blipFill>
        <p:spPr bwMode="auto">
          <a:xfrm>
            <a:off x="739036" y="185337"/>
            <a:ext cx="10822487" cy="6553200"/>
          </a:xfrm>
          <a:prstGeom prst="rect">
            <a:avLst/>
          </a:prstGeom>
          <a:noFill/>
        </p:spPr>
      </p:pic>
      <p:sp>
        <p:nvSpPr>
          <p:cNvPr id="5" name="Title 4"/>
          <p:cNvSpPr>
            <a:spLocks noGrp="1"/>
          </p:cNvSpPr>
          <p:nvPr>
            <p:ph type="title"/>
          </p:nvPr>
        </p:nvSpPr>
        <p:spPr>
          <a:xfrm>
            <a:off x="1086185" y="210414"/>
            <a:ext cx="3071269" cy="2283819"/>
          </a:xfrm>
        </p:spPr>
        <p:txBody>
          <a:bodyPr/>
          <a:lstStyle/>
          <a:p>
            <a:r>
              <a:rPr lang="en-US" dirty="0" smtClean="0"/>
              <a:t>Sources considered in PCB TMDL</a:t>
            </a:r>
            <a:endParaRPr lang="en-US" dirty="0"/>
          </a:p>
        </p:txBody>
      </p:sp>
      <p:sp>
        <p:nvSpPr>
          <p:cNvPr id="70" name="Text Box 57"/>
          <p:cNvSpPr txBox="1">
            <a:spLocks noChangeArrowheads="1"/>
          </p:cNvSpPr>
          <p:nvPr/>
        </p:nvSpPr>
        <p:spPr bwMode="auto">
          <a:xfrm rot="19139680">
            <a:off x="5139570" y="1618069"/>
            <a:ext cx="240509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Non-point source</a:t>
            </a:r>
          </a:p>
        </p:txBody>
      </p:sp>
      <p:sp>
        <p:nvSpPr>
          <p:cNvPr id="71" name="Text Box 47"/>
          <p:cNvSpPr txBox="1">
            <a:spLocks noChangeArrowheads="1"/>
          </p:cNvSpPr>
          <p:nvPr/>
        </p:nvSpPr>
        <p:spPr bwMode="auto">
          <a:xfrm>
            <a:off x="5410200" y="5334001"/>
            <a:ext cx="2438400"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PCB Contaminated </a:t>
            </a:r>
          </a:p>
          <a:p>
            <a:pPr marL="0" marR="0" lvl="0" indent="0" algn="ctr"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Sediment</a:t>
            </a:r>
          </a:p>
        </p:txBody>
      </p:sp>
      <p:pic>
        <p:nvPicPr>
          <p:cNvPr id="72" name="Picture 4" descr="Rain With A Zero Chance Of"/>
          <p:cNvPicPr>
            <a:picLocks noChangeAspect="1" noChangeArrowheads="1"/>
          </p:cNvPicPr>
          <p:nvPr/>
        </p:nvPicPr>
        <p:blipFill>
          <a:blip r:embed="rId4" cstate="print"/>
          <a:srcRect/>
          <a:stretch>
            <a:fillRect/>
          </a:stretch>
        </p:blipFill>
        <p:spPr bwMode="auto">
          <a:xfrm>
            <a:off x="5007434" y="440505"/>
            <a:ext cx="708280" cy="708280"/>
          </a:xfrm>
          <a:prstGeom prst="rect">
            <a:avLst/>
          </a:prstGeom>
          <a:noFill/>
        </p:spPr>
      </p:pic>
      <p:pic>
        <p:nvPicPr>
          <p:cNvPr id="73" name="Picture 4" descr="Rain With A Zero Chance Of"/>
          <p:cNvPicPr>
            <a:picLocks noChangeAspect="1" noChangeArrowheads="1"/>
          </p:cNvPicPr>
          <p:nvPr/>
        </p:nvPicPr>
        <p:blipFill>
          <a:blip r:embed="rId4" cstate="print"/>
          <a:srcRect/>
          <a:stretch>
            <a:fillRect/>
          </a:stretch>
        </p:blipFill>
        <p:spPr bwMode="auto">
          <a:xfrm>
            <a:off x="5584375" y="347412"/>
            <a:ext cx="1019682" cy="1089503"/>
          </a:xfrm>
          <a:prstGeom prst="rect">
            <a:avLst/>
          </a:prstGeom>
          <a:noFill/>
        </p:spPr>
      </p:pic>
      <p:pic>
        <p:nvPicPr>
          <p:cNvPr id="74" name="Picture 4" descr="Rain With A Zero Chance Of"/>
          <p:cNvPicPr>
            <a:picLocks noChangeAspect="1" noChangeArrowheads="1"/>
          </p:cNvPicPr>
          <p:nvPr/>
        </p:nvPicPr>
        <p:blipFill>
          <a:blip r:embed="rId4" cstate="print"/>
          <a:srcRect/>
          <a:stretch>
            <a:fillRect/>
          </a:stretch>
        </p:blipFill>
        <p:spPr bwMode="auto">
          <a:xfrm>
            <a:off x="6706531" y="326097"/>
            <a:ext cx="853597" cy="685801"/>
          </a:xfrm>
          <a:prstGeom prst="rect">
            <a:avLst/>
          </a:prstGeom>
          <a:noFill/>
        </p:spPr>
      </p:pic>
      <p:sp>
        <p:nvSpPr>
          <p:cNvPr id="75" name="Text Box 25"/>
          <p:cNvSpPr txBox="1">
            <a:spLocks noChangeArrowheads="1"/>
          </p:cNvSpPr>
          <p:nvPr/>
        </p:nvSpPr>
        <p:spPr bwMode="auto">
          <a:xfrm>
            <a:off x="6548372" y="683018"/>
            <a:ext cx="2434747"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Wet Deposition</a:t>
            </a:r>
          </a:p>
        </p:txBody>
      </p:sp>
      <p:sp>
        <p:nvSpPr>
          <p:cNvPr id="76" name="5-Point Star 75" title="Star clip art"/>
          <p:cNvSpPr/>
          <p:nvPr/>
        </p:nvSpPr>
        <p:spPr bwMode="auto">
          <a:xfrm>
            <a:off x="7936825" y="585982"/>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77" name="Text Box 24"/>
          <p:cNvSpPr txBox="1">
            <a:spLocks noChangeArrowheads="1"/>
          </p:cNvSpPr>
          <p:nvPr/>
        </p:nvSpPr>
        <p:spPr bwMode="auto">
          <a:xfrm>
            <a:off x="8316685" y="919601"/>
            <a:ext cx="2058391"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Dry Deposition</a:t>
            </a:r>
          </a:p>
        </p:txBody>
      </p:sp>
      <p:sp>
        <p:nvSpPr>
          <p:cNvPr id="78" name="Line 21" title="Arrow"/>
          <p:cNvSpPr>
            <a:spLocks noChangeShapeType="1"/>
          </p:cNvSpPr>
          <p:nvPr/>
        </p:nvSpPr>
        <p:spPr bwMode="auto">
          <a:xfrm flipV="1">
            <a:off x="3810000" y="1823580"/>
            <a:ext cx="0" cy="560786"/>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Text Box 18"/>
          <p:cNvSpPr txBox="1">
            <a:spLocks noChangeArrowheads="1"/>
          </p:cNvSpPr>
          <p:nvPr/>
        </p:nvSpPr>
        <p:spPr bwMode="auto">
          <a:xfrm>
            <a:off x="2775858" y="1378767"/>
            <a:ext cx="1981200"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Air Emissions</a:t>
            </a:r>
          </a:p>
        </p:txBody>
      </p:sp>
      <p:sp>
        <p:nvSpPr>
          <p:cNvPr id="80" name="Text Box 60"/>
          <p:cNvSpPr txBox="1">
            <a:spLocks noChangeArrowheads="1"/>
          </p:cNvSpPr>
          <p:nvPr/>
        </p:nvSpPr>
        <p:spPr bwMode="auto">
          <a:xfrm rot="1106340">
            <a:off x="3815598" y="4458313"/>
            <a:ext cx="234363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Non-point source</a:t>
            </a:r>
          </a:p>
        </p:txBody>
      </p:sp>
      <p:sp>
        <p:nvSpPr>
          <p:cNvPr id="81" name="Text Box 60"/>
          <p:cNvSpPr txBox="1">
            <a:spLocks noChangeArrowheads="1"/>
          </p:cNvSpPr>
          <p:nvPr/>
        </p:nvSpPr>
        <p:spPr bwMode="auto">
          <a:xfrm rot="1106340">
            <a:off x="4210308" y="4721219"/>
            <a:ext cx="1492102"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Runoff</a:t>
            </a:r>
          </a:p>
        </p:txBody>
      </p:sp>
      <p:sp>
        <p:nvSpPr>
          <p:cNvPr id="82" name="Line 55" title="Line"/>
          <p:cNvSpPr>
            <a:spLocks noChangeShapeType="1"/>
          </p:cNvSpPr>
          <p:nvPr/>
        </p:nvSpPr>
        <p:spPr bwMode="auto">
          <a:xfrm>
            <a:off x="4871902" y="4885216"/>
            <a:ext cx="766899" cy="296385"/>
          </a:xfrm>
          <a:prstGeom prst="line">
            <a:avLst/>
          </a:prstGeom>
          <a:noFill/>
          <a:ln w="1905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3" name="Object 2" title="Fish"/>
          <p:cNvPicPr>
            <a:picLocks noChangeAspect="1" noChangeArrowheads="1"/>
          </p:cNvPicPr>
          <p:nvPr/>
        </p:nvPicPr>
        <p:blipFill>
          <a:blip r:embed="rId5" cstate="print"/>
          <a:srcRect/>
          <a:stretch>
            <a:fillRect/>
          </a:stretch>
        </p:blipFill>
        <p:spPr bwMode="auto">
          <a:xfrm>
            <a:off x="7121183" y="4836396"/>
            <a:ext cx="438945" cy="167482"/>
          </a:xfrm>
          <a:prstGeom prst="rect">
            <a:avLst/>
          </a:prstGeom>
          <a:noFill/>
        </p:spPr>
      </p:pic>
      <p:pic>
        <p:nvPicPr>
          <p:cNvPr id="84" name="Object 3" title="Fish"/>
          <p:cNvPicPr>
            <a:picLocks noChangeAspect="1" noChangeArrowheads="1"/>
          </p:cNvPicPr>
          <p:nvPr/>
        </p:nvPicPr>
        <p:blipFill>
          <a:blip r:embed="rId5" cstate="print"/>
          <a:srcRect/>
          <a:stretch>
            <a:fillRect/>
          </a:stretch>
        </p:blipFill>
        <p:spPr bwMode="auto">
          <a:xfrm>
            <a:off x="6203094" y="4418389"/>
            <a:ext cx="438945" cy="167482"/>
          </a:xfrm>
          <a:prstGeom prst="rect">
            <a:avLst/>
          </a:prstGeom>
          <a:noFill/>
        </p:spPr>
      </p:pic>
      <p:pic>
        <p:nvPicPr>
          <p:cNvPr id="85" name="Object 4" title="Fish"/>
          <p:cNvPicPr>
            <a:picLocks noChangeAspect="1" noChangeArrowheads="1"/>
          </p:cNvPicPr>
          <p:nvPr/>
        </p:nvPicPr>
        <p:blipFill>
          <a:blip r:embed="rId5" cstate="print"/>
          <a:srcRect/>
          <a:stretch>
            <a:fillRect/>
          </a:stretch>
        </p:blipFill>
        <p:spPr bwMode="auto">
          <a:xfrm>
            <a:off x="6165113" y="5250259"/>
            <a:ext cx="438945" cy="167482"/>
          </a:xfrm>
          <a:prstGeom prst="rect">
            <a:avLst/>
          </a:prstGeom>
          <a:noFill/>
        </p:spPr>
      </p:pic>
      <p:sp>
        <p:nvSpPr>
          <p:cNvPr id="86" name="TextBox 62"/>
          <p:cNvSpPr txBox="1"/>
          <p:nvPr/>
        </p:nvSpPr>
        <p:spPr>
          <a:xfrm>
            <a:off x="7879111" y="1049167"/>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2</a:t>
            </a:r>
          </a:p>
        </p:txBody>
      </p:sp>
      <p:sp>
        <p:nvSpPr>
          <p:cNvPr id="87" name="Freeform 86" title="Pollutant runoff image"/>
          <p:cNvSpPr>
            <a:spLocks/>
          </p:cNvSpPr>
          <p:nvPr/>
        </p:nvSpPr>
        <p:spPr bwMode="auto">
          <a:xfrm>
            <a:off x="7055682" y="3421805"/>
            <a:ext cx="1217373" cy="682752"/>
          </a:xfrm>
          <a:custGeom>
            <a:avLst/>
            <a:gdLst/>
            <a:ahLst/>
            <a:cxnLst>
              <a:cxn ang="0">
                <a:pos x="128" y="109"/>
              </a:cxn>
              <a:cxn ang="0">
                <a:pos x="136" y="157"/>
              </a:cxn>
              <a:cxn ang="0">
                <a:pos x="416" y="245"/>
              </a:cxn>
              <a:cxn ang="0">
                <a:pos x="520" y="261"/>
              </a:cxn>
              <a:cxn ang="0">
                <a:pos x="600" y="317"/>
              </a:cxn>
              <a:cxn ang="0">
                <a:pos x="808" y="293"/>
              </a:cxn>
              <a:cxn ang="0">
                <a:pos x="800" y="149"/>
              </a:cxn>
              <a:cxn ang="0">
                <a:pos x="752" y="125"/>
              </a:cxn>
              <a:cxn ang="0">
                <a:pos x="632" y="53"/>
              </a:cxn>
              <a:cxn ang="0">
                <a:pos x="520" y="45"/>
              </a:cxn>
              <a:cxn ang="0">
                <a:pos x="136" y="53"/>
              </a:cxn>
              <a:cxn ang="0">
                <a:pos x="112" y="69"/>
              </a:cxn>
              <a:cxn ang="0">
                <a:pos x="40" y="29"/>
              </a:cxn>
              <a:cxn ang="0">
                <a:pos x="16" y="141"/>
              </a:cxn>
              <a:cxn ang="0">
                <a:pos x="0" y="189"/>
              </a:cxn>
              <a:cxn ang="0">
                <a:pos x="112" y="213"/>
              </a:cxn>
              <a:cxn ang="0">
                <a:pos x="128" y="109"/>
              </a:cxn>
            </a:cxnLst>
            <a:rect l="0" t="0" r="r" b="b"/>
            <a:pathLst>
              <a:path w="809" h="373">
                <a:moveTo>
                  <a:pt x="128" y="109"/>
                </a:moveTo>
                <a:cubicBezTo>
                  <a:pt x="131" y="125"/>
                  <a:pt x="131" y="141"/>
                  <a:pt x="136" y="157"/>
                </a:cubicBezTo>
                <a:cubicBezTo>
                  <a:pt x="182" y="310"/>
                  <a:pt x="183" y="237"/>
                  <a:pt x="416" y="245"/>
                </a:cubicBezTo>
                <a:cubicBezTo>
                  <a:pt x="425" y="246"/>
                  <a:pt x="516" y="256"/>
                  <a:pt x="520" y="261"/>
                </a:cubicBezTo>
                <a:cubicBezTo>
                  <a:pt x="587" y="339"/>
                  <a:pt x="430" y="298"/>
                  <a:pt x="600" y="317"/>
                </a:cubicBezTo>
                <a:cubicBezTo>
                  <a:pt x="669" y="340"/>
                  <a:pt x="781" y="373"/>
                  <a:pt x="808" y="293"/>
                </a:cubicBezTo>
                <a:cubicBezTo>
                  <a:pt x="805" y="245"/>
                  <a:pt x="809" y="196"/>
                  <a:pt x="800" y="149"/>
                </a:cubicBezTo>
                <a:cubicBezTo>
                  <a:pt x="797" y="136"/>
                  <a:pt x="760" y="130"/>
                  <a:pt x="752" y="125"/>
                </a:cubicBezTo>
                <a:cubicBezTo>
                  <a:pt x="717" y="106"/>
                  <a:pt x="675" y="58"/>
                  <a:pt x="632" y="53"/>
                </a:cubicBezTo>
                <a:cubicBezTo>
                  <a:pt x="595" y="49"/>
                  <a:pt x="557" y="48"/>
                  <a:pt x="520" y="45"/>
                </a:cubicBezTo>
                <a:cubicBezTo>
                  <a:pt x="392" y="48"/>
                  <a:pt x="264" y="45"/>
                  <a:pt x="136" y="53"/>
                </a:cubicBezTo>
                <a:cubicBezTo>
                  <a:pt x="126" y="54"/>
                  <a:pt x="121" y="71"/>
                  <a:pt x="112" y="69"/>
                </a:cubicBezTo>
                <a:cubicBezTo>
                  <a:pt x="85" y="63"/>
                  <a:pt x="66" y="38"/>
                  <a:pt x="40" y="29"/>
                </a:cubicBezTo>
                <a:cubicBezTo>
                  <a:pt x="1" y="145"/>
                  <a:pt x="46" y="0"/>
                  <a:pt x="16" y="141"/>
                </a:cubicBezTo>
                <a:cubicBezTo>
                  <a:pt x="12" y="157"/>
                  <a:pt x="0" y="189"/>
                  <a:pt x="0" y="189"/>
                </a:cubicBezTo>
                <a:cubicBezTo>
                  <a:pt x="18" y="242"/>
                  <a:pt x="59" y="218"/>
                  <a:pt x="112" y="213"/>
                </a:cubicBezTo>
                <a:cubicBezTo>
                  <a:pt x="121" y="119"/>
                  <a:pt x="107" y="151"/>
                  <a:pt x="128" y="109"/>
                </a:cubicBezTo>
                <a:close/>
              </a:path>
            </a:pathLst>
          </a:custGeom>
          <a:solidFill>
            <a:srgbClr val="FFFF99"/>
          </a:solidFill>
          <a:ln w="9525">
            <a:noFill/>
            <a:round/>
            <a:headEnd/>
            <a:tailEn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8" name="AutoShape 29" title="Pollutant runoff image"/>
          <p:cNvSpPr>
            <a:spLocks noChangeArrowheads="1"/>
          </p:cNvSpPr>
          <p:nvPr/>
        </p:nvSpPr>
        <p:spPr bwMode="auto">
          <a:xfrm>
            <a:off x="7953974" y="3480751"/>
            <a:ext cx="69564" cy="162721"/>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AutoShape 29" title="Pollutant runoff image"/>
          <p:cNvSpPr>
            <a:spLocks noChangeArrowheads="1"/>
          </p:cNvSpPr>
          <p:nvPr/>
        </p:nvSpPr>
        <p:spPr bwMode="auto">
          <a:xfrm flipH="1">
            <a:off x="7941894" y="3684278"/>
            <a:ext cx="76200" cy="172964"/>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0" name="AutoShape 32" title="Pollutant runoff image"/>
          <p:cNvSpPr>
            <a:spLocks noChangeArrowheads="1"/>
          </p:cNvSpPr>
          <p:nvPr/>
        </p:nvSpPr>
        <p:spPr bwMode="auto">
          <a:xfrm rot="5400000" flipV="1">
            <a:off x="7629207" y="3690718"/>
            <a:ext cx="102413" cy="144926"/>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1" name="AutoShape 29" title="Pollutant runoff image"/>
          <p:cNvSpPr>
            <a:spLocks noChangeArrowheads="1"/>
          </p:cNvSpPr>
          <p:nvPr/>
        </p:nvSpPr>
        <p:spPr bwMode="auto">
          <a:xfrm>
            <a:off x="7761516" y="3570517"/>
            <a:ext cx="69564" cy="162721"/>
          </a:xfrm>
          <a:prstGeom prst="can">
            <a:avLst>
              <a:gd name="adj" fmla="val 50000"/>
            </a:avLst>
          </a:prstGeom>
          <a:solidFill>
            <a:srgbClr val="993300"/>
          </a:solidFill>
          <a:ln w="9525">
            <a:solidFill>
              <a:schemeClr val="tx1"/>
            </a:solidFill>
            <a:round/>
            <a:headEnd/>
            <a:tailEnd/>
          </a:ln>
          <a:effectLst/>
        </p:spPr>
        <p:txBody>
          <a:bodyPr wrap="none" lIns="407557" tIns="203779" rIns="407557" bIns="203779" anchor="ct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Text Box 34"/>
          <p:cNvSpPr txBox="1">
            <a:spLocks noChangeArrowheads="1"/>
          </p:cNvSpPr>
          <p:nvPr/>
        </p:nvSpPr>
        <p:spPr bwMode="auto">
          <a:xfrm>
            <a:off x="8018094" y="3232288"/>
            <a:ext cx="2116506"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Contaminated Sites</a:t>
            </a:r>
          </a:p>
        </p:txBody>
      </p:sp>
      <p:sp>
        <p:nvSpPr>
          <p:cNvPr id="93" name="5-Point Star 92" title="Star image"/>
          <p:cNvSpPr/>
          <p:nvPr/>
        </p:nvSpPr>
        <p:spPr bwMode="auto">
          <a:xfrm>
            <a:off x="4206679" y="1553369"/>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94" name="5-Point Star 93" title="Star image"/>
          <p:cNvSpPr/>
          <p:nvPr/>
        </p:nvSpPr>
        <p:spPr bwMode="auto">
          <a:xfrm>
            <a:off x="6933166" y="1372185"/>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95" name="5-Point Star 94" title="Star image"/>
          <p:cNvSpPr/>
          <p:nvPr/>
        </p:nvSpPr>
        <p:spPr bwMode="auto">
          <a:xfrm>
            <a:off x="8517340" y="3362472"/>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96" name="5-Point Star 95" title="Star image"/>
          <p:cNvSpPr/>
          <p:nvPr/>
        </p:nvSpPr>
        <p:spPr bwMode="auto">
          <a:xfrm>
            <a:off x="7473224" y="4560204"/>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97" name="5-Point Star 96" title="Star image"/>
          <p:cNvSpPr/>
          <p:nvPr/>
        </p:nvSpPr>
        <p:spPr bwMode="auto">
          <a:xfrm>
            <a:off x="5779019" y="1978738"/>
            <a:ext cx="517723" cy="1547593"/>
          </a:xfrm>
          <a:prstGeom prst="star5">
            <a:avLst/>
          </a:prstGeom>
          <a:solidFill>
            <a:srgbClr val="FF0000"/>
          </a:solidFill>
          <a:ln w="9525">
            <a:noFill/>
            <a:miter lim="800000"/>
            <a:headEnd/>
            <a:tailEnd/>
          </a:ln>
        </p:spPr>
        <p:txBody>
          <a:bodyPr wrap="square" lIns="407557" tIns="203779" rIns="407557" bIns="203779" rtlCol="0" anchor="ctr">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D9A78"/>
              </a:solidFill>
              <a:effectLst/>
              <a:uLnTx/>
              <a:uFillTx/>
              <a:latin typeface="Calibri" pitchFamily="34" charset="0"/>
              <a:ea typeface="+mn-ea"/>
              <a:cs typeface="+mn-cs"/>
            </a:endParaRPr>
          </a:p>
        </p:txBody>
      </p:sp>
      <p:sp>
        <p:nvSpPr>
          <p:cNvPr id="98" name="TextBox 62"/>
          <p:cNvSpPr txBox="1"/>
          <p:nvPr/>
        </p:nvSpPr>
        <p:spPr>
          <a:xfrm>
            <a:off x="4144586" y="2035391"/>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1</a:t>
            </a:r>
          </a:p>
        </p:txBody>
      </p:sp>
      <p:sp>
        <p:nvSpPr>
          <p:cNvPr id="99" name="TextBox 62"/>
          <p:cNvSpPr txBox="1"/>
          <p:nvPr/>
        </p:nvSpPr>
        <p:spPr>
          <a:xfrm>
            <a:off x="7439763" y="5084760"/>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6</a:t>
            </a:r>
          </a:p>
        </p:txBody>
      </p:sp>
      <p:sp>
        <p:nvSpPr>
          <p:cNvPr id="100" name="Line 22" title="Line"/>
          <p:cNvSpPr>
            <a:spLocks noChangeShapeType="1"/>
          </p:cNvSpPr>
          <p:nvPr/>
        </p:nvSpPr>
        <p:spPr bwMode="auto">
          <a:xfrm>
            <a:off x="5453744" y="1112184"/>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1" name="Line 22" title="Line"/>
          <p:cNvSpPr>
            <a:spLocks noChangeShapeType="1"/>
          </p:cNvSpPr>
          <p:nvPr/>
        </p:nvSpPr>
        <p:spPr bwMode="auto">
          <a:xfrm>
            <a:off x="7066568" y="1148786"/>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Line 22" title="Line"/>
          <p:cNvSpPr>
            <a:spLocks noChangeShapeType="1"/>
          </p:cNvSpPr>
          <p:nvPr/>
        </p:nvSpPr>
        <p:spPr bwMode="auto">
          <a:xfrm>
            <a:off x="7581900" y="1148785"/>
            <a:ext cx="0" cy="518813"/>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Line 22" title="Line"/>
          <p:cNvSpPr>
            <a:spLocks noChangeShapeType="1"/>
          </p:cNvSpPr>
          <p:nvPr/>
        </p:nvSpPr>
        <p:spPr bwMode="auto">
          <a:xfrm>
            <a:off x="9009932" y="1624727"/>
            <a:ext cx="0" cy="30227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4" name="Line 22" title="Line"/>
          <p:cNvSpPr>
            <a:spLocks noChangeShapeType="1"/>
          </p:cNvSpPr>
          <p:nvPr/>
        </p:nvSpPr>
        <p:spPr bwMode="auto">
          <a:xfrm>
            <a:off x="9448800" y="1613169"/>
            <a:ext cx="0" cy="259407"/>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Line 55" title="Line"/>
          <p:cNvSpPr>
            <a:spLocks noChangeShapeType="1"/>
          </p:cNvSpPr>
          <p:nvPr/>
        </p:nvSpPr>
        <p:spPr bwMode="auto">
          <a:xfrm>
            <a:off x="5105192" y="4624188"/>
            <a:ext cx="662940" cy="237324"/>
          </a:xfrm>
          <a:prstGeom prst="line">
            <a:avLst/>
          </a:prstGeom>
          <a:noFill/>
          <a:ln w="1905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TextBox 62"/>
          <p:cNvSpPr txBox="1"/>
          <p:nvPr/>
        </p:nvSpPr>
        <p:spPr>
          <a:xfrm>
            <a:off x="8463044" y="3850933"/>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5</a:t>
            </a:r>
          </a:p>
        </p:txBody>
      </p:sp>
      <p:sp>
        <p:nvSpPr>
          <p:cNvPr id="107" name="Line 21" title="Line"/>
          <p:cNvSpPr>
            <a:spLocks noChangeShapeType="1"/>
          </p:cNvSpPr>
          <p:nvPr/>
        </p:nvSpPr>
        <p:spPr bwMode="auto">
          <a:xfrm flipV="1">
            <a:off x="7560127" y="3334717"/>
            <a:ext cx="0" cy="371268"/>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 name="Line 21" title="Line"/>
          <p:cNvSpPr>
            <a:spLocks noChangeShapeType="1"/>
          </p:cNvSpPr>
          <p:nvPr/>
        </p:nvSpPr>
        <p:spPr bwMode="auto">
          <a:xfrm flipV="1">
            <a:off x="7886703" y="3389143"/>
            <a:ext cx="0" cy="371268"/>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Freeform 108" title="Pollutant runoff image"/>
          <p:cNvSpPr>
            <a:spLocks/>
          </p:cNvSpPr>
          <p:nvPr/>
        </p:nvSpPr>
        <p:spPr bwMode="auto">
          <a:xfrm>
            <a:off x="6706531" y="3816153"/>
            <a:ext cx="959855" cy="693002"/>
          </a:xfrm>
          <a:custGeom>
            <a:avLst/>
            <a:gdLst/>
            <a:ahLst/>
            <a:cxnLst>
              <a:cxn ang="0">
                <a:pos x="654" y="0"/>
              </a:cxn>
              <a:cxn ang="0">
                <a:pos x="598" y="48"/>
              </a:cxn>
              <a:cxn ang="0">
                <a:pos x="414" y="104"/>
              </a:cxn>
              <a:cxn ang="0">
                <a:pos x="342" y="136"/>
              </a:cxn>
              <a:cxn ang="0">
                <a:pos x="38" y="136"/>
              </a:cxn>
              <a:cxn ang="0">
                <a:pos x="54" y="248"/>
              </a:cxn>
              <a:cxn ang="0">
                <a:pos x="126" y="304"/>
              </a:cxn>
              <a:cxn ang="0">
                <a:pos x="310" y="336"/>
              </a:cxn>
              <a:cxn ang="0">
                <a:pos x="326" y="280"/>
              </a:cxn>
              <a:cxn ang="0">
                <a:pos x="518" y="248"/>
              </a:cxn>
              <a:cxn ang="0">
                <a:pos x="534" y="192"/>
              </a:cxn>
              <a:cxn ang="0">
                <a:pos x="598" y="176"/>
              </a:cxn>
              <a:cxn ang="0">
                <a:pos x="606" y="120"/>
              </a:cxn>
              <a:cxn ang="0">
                <a:pos x="630" y="112"/>
              </a:cxn>
              <a:cxn ang="0">
                <a:pos x="646" y="48"/>
              </a:cxn>
              <a:cxn ang="0">
                <a:pos x="654" y="0"/>
              </a:cxn>
            </a:cxnLst>
            <a:rect l="0" t="0" r="r" b="b"/>
            <a:pathLst>
              <a:path w="681" h="384">
                <a:moveTo>
                  <a:pt x="654" y="0"/>
                </a:moveTo>
                <a:cubicBezTo>
                  <a:pt x="643" y="32"/>
                  <a:pt x="629" y="38"/>
                  <a:pt x="598" y="48"/>
                </a:cubicBezTo>
                <a:cubicBezTo>
                  <a:pt x="561" y="104"/>
                  <a:pt x="473" y="99"/>
                  <a:pt x="414" y="104"/>
                </a:cubicBezTo>
                <a:cubicBezTo>
                  <a:pt x="388" y="113"/>
                  <a:pt x="368" y="127"/>
                  <a:pt x="342" y="136"/>
                </a:cubicBezTo>
                <a:cubicBezTo>
                  <a:pt x="259" y="133"/>
                  <a:pt x="127" y="106"/>
                  <a:pt x="38" y="136"/>
                </a:cubicBezTo>
                <a:cubicBezTo>
                  <a:pt x="31" y="180"/>
                  <a:pt x="0" y="230"/>
                  <a:pt x="54" y="248"/>
                </a:cubicBezTo>
                <a:cubicBezTo>
                  <a:pt x="66" y="307"/>
                  <a:pt x="68" y="292"/>
                  <a:pt x="126" y="304"/>
                </a:cubicBezTo>
                <a:cubicBezTo>
                  <a:pt x="146" y="384"/>
                  <a:pt x="230" y="340"/>
                  <a:pt x="310" y="336"/>
                </a:cubicBezTo>
                <a:cubicBezTo>
                  <a:pt x="311" y="334"/>
                  <a:pt x="322" y="285"/>
                  <a:pt x="326" y="280"/>
                </a:cubicBezTo>
                <a:cubicBezTo>
                  <a:pt x="361" y="236"/>
                  <a:pt x="464" y="255"/>
                  <a:pt x="518" y="248"/>
                </a:cubicBezTo>
                <a:cubicBezTo>
                  <a:pt x="524" y="230"/>
                  <a:pt x="522" y="207"/>
                  <a:pt x="534" y="192"/>
                </a:cubicBezTo>
                <a:cubicBezTo>
                  <a:pt x="548" y="175"/>
                  <a:pt x="576" y="180"/>
                  <a:pt x="598" y="176"/>
                </a:cubicBezTo>
                <a:cubicBezTo>
                  <a:pt x="601" y="157"/>
                  <a:pt x="598" y="137"/>
                  <a:pt x="606" y="120"/>
                </a:cubicBezTo>
                <a:cubicBezTo>
                  <a:pt x="610" y="112"/>
                  <a:pt x="626" y="120"/>
                  <a:pt x="630" y="112"/>
                </a:cubicBezTo>
                <a:cubicBezTo>
                  <a:pt x="681" y="10"/>
                  <a:pt x="616" y="78"/>
                  <a:pt x="646" y="48"/>
                </a:cubicBezTo>
                <a:lnTo>
                  <a:pt x="654" y="0"/>
                </a:lnTo>
                <a:close/>
              </a:path>
            </a:pathLst>
          </a:custGeom>
          <a:solidFill>
            <a:srgbClr val="800000">
              <a:alpha val="62000"/>
            </a:srgbClr>
          </a:solidFill>
          <a:ln w="25400">
            <a:solidFill>
              <a:schemeClr val="tx1"/>
            </a:solidFill>
            <a:round/>
            <a:headEnd/>
            <a:tailEn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0" name="Line 35" title="Line"/>
          <p:cNvSpPr>
            <a:spLocks noChangeShapeType="1"/>
          </p:cNvSpPr>
          <p:nvPr/>
        </p:nvSpPr>
        <p:spPr bwMode="auto">
          <a:xfrm flipH="1">
            <a:off x="6642038" y="4104558"/>
            <a:ext cx="384872" cy="296421"/>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1" name="Line 35" title="Line"/>
          <p:cNvSpPr>
            <a:spLocks noChangeShapeType="1"/>
          </p:cNvSpPr>
          <p:nvPr/>
        </p:nvSpPr>
        <p:spPr bwMode="auto">
          <a:xfrm flipH="1">
            <a:off x="6982845" y="3864590"/>
            <a:ext cx="625104" cy="463432"/>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Text Box 50"/>
          <p:cNvSpPr txBox="1">
            <a:spLocks noChangeArrowheads="1"/>
          </p:cNvSpPr>
          <p:nvPr/>
        </p:nvSpPr>
        <p:spPr bwMode="auto">
          <a:xfrm rot="-45662395">
            <a:off x="6096242" y="2808198"/>
            <a:ext cx="1599869"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MS4 SW Runoff</a:t>
            </a:r>
          </a:p>
        </p:txBody>
      </p:sp>
      <p:sp>
        <p:nvSpPr>
          <p:cNvPr id="113" name="Line 35" title="Line"/>
          <p:cNvSpPr>
            <a:spLocks noChangeShapeType="1"/>
          </p:cNvSpPr>
          <p:nvPr/>
        </p:nvSpPr>
        <p:spPr bwMode="auto">
          <a:xfrm flipH="1">
            <a:off x="6455418" y="3442364"/>
            <a:ext cx="224841" cy="209255"/>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4" name="TextBox 62"/>
          <p:cNvSpPr txBox="1"/>
          <p:nvPr/>
        </p:nvSpPr>
        <p:spPr>
          <a:xfrm>
            <a:off x="6870838" y="1872576"/>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4</a:t>
            </a:r>
          </a:p>
        </p:txBody>
      </p:sp>
      <p:sp>
        <p:nvSpPr>
          <p:cNvPr id="115" name="Text Box 56"/>
          <p:cNvSpPr txBox="1">
            <a:spLocks noChangeArrowheads="1"/>
          </p:cNvSpPr>
          <p:nvPr/>
        </p:nvSpPr>
        <p:spPr bwMode="auto">
          <a:xfrm rot="887291">
            <a:off x="3847438" y="3124816"/>
            <a:ext cx="2237545" cy="903981"/>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ctr"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Point Source Effluent</a:t>
            </a:r>
          </a:p>
        </p:txBody>
      </p:sp>
      <p:sp>
        <p:nvSpPr>
          <p:cNvPr id="116" name="Text Box 50"/>
          <p:cNvSpPr txBox="1">
            <a:spLocks noChangeArrowheads="1"/>
          </p:cNvSpPr>
          <p:nvPr/>
        </p:nvSpPr>
        <p:spPr bwMode="auto">
          <a:xfrm rot="19137605">
            <a:off x="5580908" y="1968838"/>
            <a:ext cx="1523707" cy="657759"/>
          </a:xfrm>
          <a:prstGeom prst="rect">
            <a:avLst/>
          </a:prstGeom>
          <a:noFill/>
          <a:ln w="9525">
            <a:noFill/>
            <a:miter lim="800000"/>
            <a:headEnd/>
            <a:tailEnd/>
          </a:ln>
          <a:effectLst/>
        </p:spPr>
        <p:txBody>
          <a:bodyPr wrap="square" lIns="407557" tIns="203779" rIns="407557" bIns="203779">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Runoff</a:t>
            </a:r>
          </a:p>
        </p:txBody>
      </p:sp>
      <p:sp>
        <p:nvSpPr>
          <p:cNvPr id="117" name="Line 53" title="Line"/>
          <p:cNvSpPr>
            <a:spLocks noChangeShapeType="1"/>
          </p:cNvSpPr>
          <p:nvPr/>
        </p:nvSpPr>
        <p:spPr bwMode="auto">
          <a:xfrm flipH="1">
            <a:off x="5410201" y="2099340"/>
            <a:ext cx="471891" cy="40313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8" name="Line 53" title="Line"/>
          <p:cNvSpPr>
            <a:spLocks noChangeShapeType="1"/>
          </p:cNvSpPr>
          <p:nvPr/>
        </p:nvSpPr>
        <p:spPr bwMode="auto">
          <a:xfrm flipH="1">
            <a:off x="5768132" y="2411725"/>
            <a:ext cx="227921" cy="237219"/>
          </a:xfrm>
          <a:prstGeom prst="line">
            <a:avLst/>
          </a:prstGeom>
          <a:noFill/>
          <a:ln w="25400">
            <a:solidFill>
              <a:schemeClr val="tx1"/>
            </a:solidFill>
            <a:round/>
            <a:headEnd/>
            <a:tailEnd type="triangle" w="med" len="med"/>
          </a:ln>
          <a:effectLst/>
        </p:spPr>
        <p:txBody>
          <a:bodyPr lIns="407557" tIns="203779" rIns="407557" bIns="203779"/>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9" name="TextBox 62"/>
          <p:cNvSpPr txBox="1"/>
          <p:nvPr/>
        </p:nvSpPr>
        <p:spPr>
          <a:xfrm>
            <a:off x="5713709" y="2459165"/>
            <a:ext cx="517652" cy="657759"/>
          </a:xfrm>
          <a:prstGeom prst="rect">
            <a:avLst/>
          </a:prstGeom>
          <a:noFill/>
        </p:spPr>
        <p:txBody>
          <a:bodyPr wrap="square" lIns="407557" tIns="203779" rIns="407557" bIns="203779" rtlCol="0">
            <a:spAutoFit/>
          </a:bodyPr>
          <a:lstStyle>
            <a:defPPr>
              <a:defRPr lang="en-US"/>
            </a:defPPr>
            <a:lvl1pPr marL="0" algn="l" defTabSz="4075572" rtl="0" eaLnBrk="1" latinLnBrk="0" hangingPunct="1">
              <a:defRPr sz="8000" kern="1200">
                <a:solidFill>
                  <a:schemeClr val="tx1"/>
                </a:solidFill>
                <a:latin typeface="+mn-lt"/>
                <a:ea typeface="+mn-ea"/>
                <a:cs typeface="+mn-cs"/>
              </a:defRPr>
            </a:lvl1pPr>
            <a:lvl2pPr marL="2037786" algn="l" defTabSz="4075572" rtl="0" eaLnBrk="1" latinLnBrk="0" hangingPunct="1">
              <a:defRPr sz="8000" kern="1200">
                <a:solidFill>
                  <a:schemeClr val="tx1"/>
                </a:solidFill>
                <a:latin typeface="+mn-lt"/>
                <a:ea typeface="+mn-ea"/>
                <a:cs typeface="+mn-cs"/>
              </a:defRPr>
            </a:lvl2pPr>
            <a:lvl3pPr marL="4075572" algn="l" defTabSz="4075572" rtl="0" eaLnBrk="1" latinLnBrk="0" hangingPunct="1">
              <a:defRPr sz="8000" kern="1200">
                <a:solidFill>
                  <a:schemeClr val="tx1"/>
                </a:solidFill>
                <a:latin typeface="+mn-lt"/>
                <a:ea typeface="+mn-ea"/>
                <a:cs typeface="+mn-cs"/>
              </a:defRPr>
            </a:lvl3pPr>
            <a:lvl4pPr marL="6113358" algn="l" defTabSz="4075572" rtl="0" eaLnBrk="1" latinLnBrk="0" hangingPunct="1">
              <a:defRPr sz="8000" kern="1200">
                <a:solidFill>
                  <a:schemeClr val="tx1"/>
                </a:solidFill>
                <a:latin typeface="+mn-lt"/>
                <a:ea typeface="+mn-ea"/>
                <a:cs typeface="+mn-cs"/>
              </a:defRPr>
            </a:lvl4pPr>
            <a:lvl5pPr marL="8151144" algn="l" defTabSz="4075572" rtl="0" eaLnBrk="1" latinLnBrk="0" hangingPunct="1">
              <a:defRPr sz="8000" kern="1200">
                <a:solidFill>
                  <a:schemeClr val="tx1"/>
                </a:solidFill>
                <a:latin typeface="+mn-lt"/>
                <a:ea typeface="+mn-ea"/>
                <a:cs typeface="+mn-cs"/>
              </a:defRPr>
            </a:lvl5pPr>
            <a:lvl6pPr marL="10188931" algn="l" defTabSz="4075572" rtl="0" eaLnBrk="1" latinLnBrk="0" hangingPunct="1">
              <a:defRPr sz="8000" kern="1200">
                <a:solidFill>
                  <a:schemeClr val="tx1"/>
                </a:solidFill>
                <a:latin typeface="+mn-lt"/>
                <a:ea typeface="+mn-ea"/>
                <a:cs typeface="+mn-cs"/>
              </a:defRPr>
            </a:lvl6pPr>
            <a:lvl7pPr marL="12226717" algn="l" defTabSz="4075572" rtl="0" eaLnBrk="1" latinLnBrk="0" hangingPunct="1">
              <a:defRPr sz="8000" kern="1200">
                <a:solidFill>
                  <a:schemeClr val="tx1"/>
                </a:solidFill>
                <a:latin typeface="+mn-lt"/>
                <a:ea typeface="+mn-ea"/>
                <a:cs typeface="+mn-cs"/>
              </a:defRPr>
            </a:lvl7pPr>
            <a:lvl8pPr marL="14264503" algn="l" defTabSz="4075572" rtl="0" eaLnBrk="1" latinLnBrk="0" hangingPunct="1">
              <a:defRPr sz="8000" kern="1200">
                <a:solidFill>
                  <a:schemeClr val="tx1"/>
                </a:solidFill>
                <a:latin typeface="+mn-lt"/>
                <a:ea typeface="+mn-ea"/>
                <a:cs typeface="+mn-cs"/>
              </a:defRPr>
            </a:lvl8pPr>
            <a:lvl9pPr marL="16302289" algn="l" defTabSz="4075572" rtl="0" eaLnBrk="1" latinLnBrk="0" hangingPunct="1">
              <a:defRPr sz="8000" kern="1200">
                <a:solidFill>
                  <a:schemeClr val="tx1"/>
                </a:solidFill>
                <a:latin typeface="+mn-lt"/>
                <a:ea typeface="+mn-ea"/>
                <a:cs typeface="+mn-cs"/>
              </a:defRPr>
            </a:lvl9pPr>
          </a:lstStyle>
          <a:p>
            <a:pPr marL="0" marR="0" lvl="0" indent="0" algn="l" defTabSz="407557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3</a:t>
            </a:r>
          </a:p>
        </p:txBody>
      </p:sp>
      <p:sp>
        <p:nvSpPr>
          <p:cNvPr id="120" name="TextBox 119"/>
          <p:cNvSpPr txBox="1"/>
          <p:nvPr/>
        </p:nvSpPr>
        <p:spPr>
          <a:xfrm>
            <a:off x="6264656" y="3962401"/>
            <a:ext cx="364744"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mn-ea"/>
                <a:cs typeface="+mn-cs"/>
              </a:rPr>
              <a:t>PCB</a:t>
            </a:r>
          </a:p>
        </p:txBody>
      </p:sp>
      <p:sp>
        <p:nvSpPr>
          <p:cNvPr id="121" name="TextBox 120"/>
          <p:cNvSpPr txBox="1"/>
          <p:nvPr/>
        </p:nvSpPr>
        <p:spPr>
          <a:xfrm>
            <a:off x="5838349" y="3346275"/>
            <a:ext cx="364744"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mn-ea"/>
                <a:cs typeface="+mn-cs"/>
              </a:rPr>
              <a:t>PCB</a:t>
            </a:r>
          </a:p>
        </p:txBody>
      </p:sp>
      <p:sp>
        <p:nvSpPr>
          <p:cNvPr id="122" name="TextBox 121"/>
          <p:cNvSpPr txBox="1"/>
          <p:nvPr/>
        </p:nvSpPr>
        <p:spPr>
          <a:xfrm>
            <a:off x="6114369" y="5033408"/>
            <a:ext cx="364744"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mn-ea"/>
                <a:cs typeface="+mn-cs"/>
              </a:rPr>
              <a:t>PCB</a:t>
            </a:r>
          </a:p>
        </p:txBody>
      </p:sp>
      <p:sp>
        <p:nvSpPr>
          <p:cNvPr id="123" name="TextBox 122"/>
          <p:cNvSpPr txBox="1"/>
          <p:nvPr/>
        </p:nvSpPr>
        <p:spPr>
          <a:xfrm>
            <a:off x="5531337" y="5514471"/>
            <a:ext cx="364744"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mn-ea"/>
                <a:cs typeface="+mn-cs"/>
              </a:rPr>
              <a:t>PCB</a:t>
            </a:r>
          </a:p>
        </p:txBody>
      </p:sp>
      <p:sp>
        <p:nvSpPr>
          <p:cNvPr id="124" name="TextBox 123"/>
          <p:cNvSpPr txBox="1"/>
          <p:nvPr/>
        </p:nvSpPr>
        <p:spPr>
          <a:xfrm>
            <a:off x="7388132" y="5385188"/>
            <a:ext cx="364744"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prstClr val="black"/>
                </a:solidFill>
                <a:effectLst/>
                <a:uLnTx/>
                <a:uFillTx/>
                <a:latin typeface="Calibri"/>
                <a:ea typeface="+mn-ea"/>
                <a:cs typeface="+mn-cs"/>
              </a:rPr>
              <a:t>PCB</a:t>
            </a:r>
          </a:p>
        </p:txBody>
      </p:sp>
      <p:sp>
        <p:nvSpPr>
          <p:cNvPr id="125" name="TextBox 124"/>
          <p:cNvSpPr txBox="1"/>
          <p:nvPr/>
        </p:nvSpPr>
        <p:spPr>
          <a:xfrm>
            <a:off x="1253067" y="4920137"/>
            <a:ext cx="2770553"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Requires Multi-Media Approach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(land, water, air)</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title="technical support phone number"/>
          <p:cNvPicPr>
            <a:picLocks noChangeAspect="1"/>
          </p:cNvPicPr>
          <p:nvPr/>
        </p:nvPicPr>
        <p:blipFill>
          <a:blip r:embed="rId6"/>
          <a:stretch>
            <a:fillRect/>
          </a:stretch>
        </p:blipFill>
        <p:spPr>
          <a:xfrm>
            <a:off x="8180238" y="-12530"/>
            <a:ext cx="3883489" cy="432854"/>
          </a:xfrm>
          <a:prstGeom prst="rect">
            <a:avLst/>
          </a:prstGeom>
          <a:solidFill>
            <a:schemeClr val="bg1"/>
          </a:solidFill>
        </p:spPr>
      </p:pic>
    </p:spTree>
    <p:extLst>
      <p:ext uri="{BB962C8B-B14F-4D97-AF65-F5344CB8AC3E}">
        <p14:creationId xmlns:p14="http://schemas.microsoft.com/office/powerpoint/2010/main" val="189490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grpId="0" nodeType="afterEffect">
                                  <p:stCondLst>
                                    <p:cond delay="0"/>
                                  </p:stCondLst>
                                  <p:childTnLst>
                                    <p:set>
                                      <p:cBhvr>
                                        <p:cTn id="83" dur="1" fill="hold">
                                          <p:stCondLst>
                                            <p:cond delay="0"/>
                                          </p:stCondLst>
                                        </p:cTn>
                                        <p:tgtEl>
                                          <p:spTgt spid="9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7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9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75" grpId="0"/>
      <p:bldP spid="76" grpId="0" animBg="1"/>
      <p:bldP spid="77" grpId="0"/>
      <p:bldP spid="78" grpId="0" animBg="1"/>
      <p:bldP spid="79" grpId="0"/>
      <p:bldP spid="80" grpId="0"/>
      <p:bldP spid="81" grpId="0"/>
      <p:bldP spid="82" grpId="0" animBg="1"/>
      <p:bldP spid="86" grpId="0"/>
      <p:bldP spid="92" grpId="0"/>
      <p:bldP spid="93" grpId="0" animBg="1"/>
      <p:bldP spid="94" grpId="0" animBg="1"/>
      <p:bldP spid="95" grpId="0" animBg="1"/>
      <p:bldP spid="96" grpId="0" animBg="1"/>
      <p:bldP spid="97" grpId="0" animBg="1"/>
      <p:bldP spid="98" grpId="0"/>
      <p:bldP spid="99" grpId="0"/>
      <p:bldP spid="100" grpId="0" animBg="1"/>
      <p:bldP spid="101" grpId="0" animBg="1"/>
      <p:bldP spid="102" grpId="0" animBg="1"/>
      <p:bldP spid="103" grpId="0" animBg="1"/>
      <p:bldP spid="104" grpId="0" animBg="1"/>
      <p:bldP spid="105" grpId="0" animBg="1"/>
      <p:bldP spid="106" grpId="0"/>
      <p:bldP spid="107" grpId="0" animBg="1"/>
      <p:bldP spid="108" grpId="0" animBg="1"/>
      <p:bldP spid="110" grpId="0" animBg="1"/>
      <p:bldP spid="111" grpId="0" animBg="1"/>
      <p:bldP spid="112" grpId="0"/>
      <p:bldP spid="113" grpId="0" animBg="1"/>
      <p:bldP spid="114" grpId="0"/>
      <p:bldP spid="115" grpId="0"/>
      <p:bldP spid="116" grpId="0"/>
      <p:bldP spid="117" grpId="0" animBg="1"/>
      <p:bldP spid="118" grpId="0" animBg="1"/>
      <p:bldP spid="1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0" dirty="0"/>
              <a:t>TMDL Source Category – </a:t>
            </a:r>
            <a:r>
              <a:rPr lang="en-US" sz="4400" b="0" dirty="0">
                <a:solidFill>
                  <a:srgbClr val="256EAB"/>
                </a:solidFill>
              </a:rPr>
              <a:t>Point Sources</a:t>
            </a:r>
          </a:p>
        </p:txBody>
      </p:sp>
      <p:sp>
        <p:nvSpPr>
          <p:cNvPr id="3" name="Content Placeholder 2"/>
          <p:cNvSpPr>
            <a:spLocks noGrp="1"/>
          </p:cNvSpPr>
          <p:nvPr>
            <p:ph type="body" sz="half" idx="1"/>
          </p:nvPr>
        </p:nvSpPr>
        <p:spPr>
          <a:xfrm>
            <a:off x="609600" y="1498894"/>
            <a:ext cx="5384800" cy="4733336"/>
          </a:xfrm>
        </p:spPr>
        <p:txBody>
          <a:bodyPr>
            <a:normAutofit lnSpcReduction="10000"/>
          </a:bodyPr>
          <a:lstStyle/>
          <a:p>
            <a:r>
              <a:rPr lang="en-US" dirty="0" smtClean="0">
                <a:solidFill>
                  <a:srgbClr val="0070C0"/>
                </a:solidFill>
              </a:rPr>
              <a:t>VPDES Permitted facilities </a:t>
            </a:r>
          </a:p>
          <a:p>
            <a:pPr lvl="1"/>
            <a:r>
              <a:rPr lang="en-US" dirty="0" smtClean="0">
                <a:solidFill>
                  <a:srgbClr val="0070C0"/>
                </a:solidFill>
              </a:rPr>
              <a:t>Municipal WWTP (11)</a:t>
            </a:r>
          </a:p>
          <a:p>
            <a:pPr lvl="1"/>
            <a:r>
              <a:rPr lang="en-US" dirty="0" smtClean="0">
                <a:solidFill>
                  <a:srgbClr val="0070C0"/>
                </a:solidFill>
              </a:rPr>
              <a:t>Industrial sources (136)</a:t>
            </a:r>
          </a:p>
          <a:p>
            <a:pPr lvl="2"/>
            <a:r>
              <a:rPr lang="en-US" sz="2400" dirty="0" smtClean="0">
                <a:solidFill>
                  <a:srgbClr val="0070C0"/>
                </a:solidFill>
              </a:rPr>
              <a:t>Selected </a:t>
            </a:r>
            <a:r>
              <a:rPr lang="en-US" sz="2400" dirty="0">
                <a:solidFill>
                  <a:srgbClr val="0070C0"/>
                </a:solidFill>
              </a:rPr>
              <a:t>based on Standard Industrial Classification (SIC) </a:t>
            </a:r>
            <a:endParaRPr lang="en-US" sz="2400" dirty="0" smtClean="0">
              <a:solidFill>
                <a:srgbClr val="0070C0"/>
              </a:solidFill>
            </a:endParaRPr>
          </a:p>
          <a:p>
            <a:pPr lvl="3"/>
            <a:r>
              <a:rPr lang="en-US" sz="2000" dirty="0" smtClean="0">
                <a:solidFill>
                  <a:srgbClr val="0070C0"/>
                </a:solidFill>
              </a:rPr>
              <a:t>Individual Industrial Facilities </a:t>
            </a:r>
          </a:p>
          <a:p>
            <a:pPr lvl="3"/>
            <a:r>
              <a:rPr lang="en-US" sz="2000" dirty="0" smtClean="0">
                <a:solidFill>
                  <a:srgbClr val="0070C0"/>
                </a:solidFill>
              </a:rPr>
              <a:t>Industrial Storm Water General Permitted Facilities </a:t>
            </a:r>
          </a:p>
          <a:p>
            <a:pPr lvl="1"/>
            <a:r>
              <a:rPr lang="en-US" dirty="0" smtClean="0">
                <a:solidFill>
                  <a:srgbClr val="0070C0"/>
                </a:solidFill>
              </a:rPr>
              <a:t>Municipal Separate Storm Sewer System (MS4; 15)</a:t>
            </a:r>
          </a:p>
          <a:p>
            <a:pPr lvl="1"/>
            <a:r>
              <a:rPr lang="en-US" dirty="0">
                <a:solidFill>
                  <a:srgbClr val="0070C0"/>
                </a:solidFill>
                <a:latin typeface="Arial" panose="020B0604020202020204" pitchFamily="34" charset="0"/>
                <a:cs typeface="Arial" panose="020B0604020202020204" pitchFamily="34" charset="0"/>
              </a:rPr>
              <a:t>Combined Sewer Overflow (CSO)</a:t>
            </a:r>
          </a:p>
          <a:p>
            <a:pPr lvl="2"/>
            <a:r>
              <a:rPr lang="en-US" sz="2200" dirty="0" smtClean="0">
                <a:solidFill>
                  <a:srgbClr val="0070C0"/>
                </a:solidFill>
                <a:latin typeface="Arial" panose="020B0604020202020204" pitchFamily="34" charset="0"/>
                <a:cs typeface="Arial" panose="020B0604020202020204" pitchFamily="34" charset="0"/>
              </a:rPr>
              <a:t>Richmond</a:t>
            </a:r>
            <a:endParaRPr lang="en-US" dirty="0" smtClean="0">
              <a:solidFill>
                <a:srgbClr val="0070C0"/>
              </a:solidFill>
            </a:endParaRPr>
          </a:p>
          <a:p>
            <a:pPr lvl="2"/>
            <a:endParaRPr lang="en-US" dirty="0" smtClean="0"/>
          </a:p>
          <a:p>
            <a:endParaRPr lang="en-US" dirty="0" smtClean="0"/>
          </a:p>
        </p:txBody>
      </p:sp>
      <p:sp>
        <p:nvSpPr>
          <p:cNvPr id="5" name="Content Placeholder 4"/>
          <p:cNvSpPr>
            <a:spLocks noGrp="1"/>
          </p:cNvSpPr>
          <p:nvPr>
            <p:ph sz="half" idx="2"/>
          </p:nvPr>
        </p:nvSpPr>
        <p:spPr/>
        <p:txBody>
          <a:bodyPr/>
          <a:lstStyle/>
          <a:p>
            <a:pPr marL="0" indent="0">
              <a:buNone/>
            </a:pPr>
            <a:endParaRPr lang="en-US" dirty="0"/>
          </a:p>
        </p:txBody>
      </p:sp>
      <p:pic>
        <p:nvPicPr>
          <p:cNvPr id="4" name="Picture 2" title="Outfall photo"/>
          <p:cNvPicPr>
            <a:picLocks noChangeAspect="1" noChangeArrowheads="1"/>
          </p:cNvPicPr>
          <p:nvPr/>
        </p:nvPicPr>
        <p:blipFill>
          <a:blip r:embed="rId2" cstate="print"/>
          <a:srcRect/>
          <a:stretch>
            <a:fillRect/>
          </a:stretch>
        </p:blipFill>
        <p:spPr bwMode="auto">
          <a:xfrm>
            <a:off x="10199035" y="144210"/>
            <a:ext cx="1545922" cy="937505"/>
          </a:xfrm>
          <a:prstGeom prst="rect">
            <a:avLst/>
          </a:prstGeom>
          <a:noFill/>
          <a:ln w="9525">
            <a:noFill/>
            <a:miter lim="800000"/>
            <a:headEnd/>
            <a:tailEnd/>
          </a:ln>
        </p:spPr>
      </p:pic>
      <p:pic>
        <p:nvPicPr>
          <p:cNvPr id="6" name="Picture 5" title="DEQ insignia"/>
          <p:cNvPicPr>
            <a:picLocks noChangeAspect="1"/>
          </p:cNvPicPr>
          <p:nvPr/>
        </p:nvPicPr>
        <p:blipFill>
          <a:blip r:embed="rId3" cstate="print"/>
          <a:stretch>
            <a:fillRect/>
          </a:stretch>
        </p:blipFill>
        <p:spPr>
          <a:xfrm>
            <a:off x="11455394" y="6416632"/>
            <a:ext cx="579126" cy="313609"/>
          </a:xfrm>
          <a:prstGeom prst="rect">
            <a:avLst/>
          </a:prstGeom>
        </p:spPr>
      </p:pic>
      <p:pic>
        <p:nvPicPr>
          <p:cNvPr id="7" name="Content Placeholder 6" title="Map of monitroing statiosn in upper J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9680" y="1517104"/>
            <a:ext cx="5312720" cy="4696917"/>
          </a:xfrm>
          <a:prstGeom prst="rect">
            <a:avLst/>
          </a:prstGeom>
        </p:spPr>
      </p:pic>
      <p:sp>
        <p:nvSpPr>
          <p:cNvPr id="8" name="Rectangle 7"/>
          <p:cNvSpPr/>
          <p:nvPr/>
        </p:nvSpPr>
        <p:spPr>
          <a:xfrm>
            <a:off x="0" y="6573436"/>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pic>
        <p:nvPicPr>
          <p:cNvPr id="9" name="Content Placeholder 5" title="Picture/map showing City of Richmond CSO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1374" y="5078663"/>
            <a:ext cx="1979631" cy="1494773"/>
          </a:xfrm>
          <a:prstGeom prst="rect">
            <a:avLst/>
          </a:prstGeom>
        </p:spPr>
      </p:pic>
    </p:spTree>
    <p:extLst>
      <p:ext uri="{BB962C8B-B14F-4D97-AF65-F5344CB8AC3E}">
        <p14:creationId xmlns:p14="http://schemas.microsoft.com/office/powerpoint/2010/main" val="15206722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600" y="142864"/>
            <a:ext cx="10515600" cy="1325563"/>
          </a:xfrm>
        </p:spPr>
        <p:txBody>
          <a:bodyPr/>
          <a:lstStyle/>
          <a:p>
            <a:r>
              <a:rPr lang="en-US" sz="4400" b="0" dirty="0">
                <a:ln>
                  <a:solidFill>
                    <a:srgbClr val="198569"/>
                  </a:solidFill>
                </a:ln>
                <a:latin typeface="Calibri Light"/>
                <a:cs typeface="+mj-cs"/>
              </a:rPr>
              <a:t>TMDL Source Category – </a:t>
            </a:r>
            <a:r>
              <a:rPr lang="en-US" sz="4400" b="0" dirty="0" smtClean="0">
                <a:ln>
                  <a:solidFill>
                    <a:srgbClr val="198569"/>
                  </a:solidFill>
                </a:ln>
                <a:solidFill>
                  <a:srgbClr val="256EAB"/>
                </a:solidFill>
                <a:latin typeface="Calibri Light"/>
                <a:cs typeface="+mj-cs"/>
              </a:rPr>
              <a:t>MS4s</a:t>
            </a:r>
            <a:endParaRPr lang="en-US" dirty="0"/>
          </a:p>
        </p:txBody>
      </p:sp>
      <p:pic>
        <p:nvPicPr>
          <p:cNvPr id="5" name="Content Placeholder 4" title="Map of MS4s in upper tidal J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870" y="1337310"/>
            <a:ext cx="5763995" cy="4728017"/>
          </a:xfrm>
        </p:spPr>
      </p:pic>
      <p:graphicFrame>
        <p:nvGraphicFramePr>
          <p:cNvPr id="6" name="Table 5" title="TAble that shows MS4 in study area"/>
          <p:cNvGraphicFramePr>
            <a:graphicFrameLocks noGrp="1"/>
          </p:cNvGraphicFramePr>
          <p:nvPr>
            <p:extLst/>
          </p:nvPr>
        </p:nvGraphicFramePr>
        <p:xfrm>
          <a:off x="6327865" y="1337310"/>
          <a:ext cx="4913812" cy="4728017"/>
        </p:xfrm>
        <a:graphic>
          <a:graphicData uri="http://schemas.openxmlformats.org/drawingml/2006/table">
            <a:tbl>
              <a:tblPr firstRow="1"/>
              <a:tblGrid>
                <a:gridCol w="1799953">
                  <a:extLst>
                    <a:ext uri="{9D8B030D-6E8A-4147-A177-3AD203B41FA5}">
                      <a16:colId xmlns:a16="http://schemas.microsoft.com/office/drawing/2014/main" val="20000"/>
                    </a:ext>
                  </a:extLst>
                </a:gridCol>
                <a:gridCol w="1535430">
                  <a:extLst>
                    <a:ext uri="{9D8B030D-6E8A-4147-A177-3AD203B41FA5}">
                      <a16:colId xmlns:a16="http://schemas.microsoft.com/office/drawing/2014/main" val="2118826233"/>
                    </a:ext>
                  </a:extLst>
                </a:gridCol>
                <a:gridCol w="1578429">
                  <a:extLst>
                    <a:ext uri="{9D8B030D-6E8A-4147-A177-3AD203B41FA5}">
                      <a16:colId xmlns:a16="http://schemas.microsoft.com/office/drawing/2014/main" val="2620648398"/>
                    </a:ext>
                  </a:extLst>
                </a:gridCol>
              </a:tblGrid>
              <a:tr h="576057">
                <a:tc gridSpan="3">
                  <a:txBody>
                    <a:bodyPr/>
                    <a:lstStyle/>
                    <a:p>
                      <a:pPr algn="ctr" fontAlgn="b"/>
                      <a:r>
                        <a:rPr lang="en-US" sz="1600" b="1" i="0" u="none" strike="noStrike" dirty="0" smtClean="0">
                          <a:solidFill>
                            <a:srgbClr val="000000"/>
                          </a:solidFill>
                          <a:latin typeface="Calibri"/>
                        </a:rPr>
                        <a:t>Upper</a:t>
                      </a:r>
                      <a:r>
                        <a:rPr lang="en-US" sz="1600" b="1" i="0" u="none" strike="noStrike" baseline="0" dirty="0" smtClean="0">
                          <a:solidFill>
                            <a:srgbClr val="000000"/>
                          </a:solidFill>
                          <a:latin typeface="Calibri"/>
                        </a:rPr>
                        <a:t> and Middle Tidal James River (Piedmont Region)</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7750">
                <a:tc>
                  <a:txBody>
                    <a:bodyPr/>
                    <a:lstStyle/>
                    <a:p>
                      <a:pPr algn="ctr" fontAlgn="ctr"/>
                      <a:r>
                        <a:rPr lang="en-US" sz="1600" b="1" i="0" u="none" strike="noStrike" dirty="0" smtClean="0">
                          <a:solidFill>
                            <a:srgbClr val="000000"/>
                          </a:solidFill>
                          <a:latin typeface="Calibri"/>
                        </a:rPr>
                        <a:t>MS4s</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01594">
                <a:tc>
                  <a:txBody>
                    <a:bodyPr/>
                    <a:lstStyle/>
                    <a:p>
                      <a:pPr algn="ctr" fontAlgn="b"/>
                      <a:r>
                        <a:rPr lang="en-US" sz="1600" b="0" i="0" u="none" strike="noStrike" dirty="0" smtClean="0">
                          <a:solidFill>
                            <a:srgbClr val="000000"/>
                          </a:solidFill>
                          <a:latin typeface="Calibri"/>
                        </a:rPr>
                        <a:t>2 (Phase</a:t>
                      </a:r>
                      <a:r>
                        <a:rPr lang="en-US" sz="1600" b="0" i="0" u="none" strike="noStrike" baseline="0" dirty="0" smtClean="0">
                          <a:solidFill>
                            <a:srgbClr val="000000"/>
                          </a:solidFill>
                          <a:latin typeface="Calibri"/>
                        </a:rPr>
                        <a:t> I – Large)</a:t>
                      </a:r>
                      <a:endParaRPr lang="en-US" sz="1600" b="0" i="0" u="none" strike="noStrike" dirty="0" smtClean="0">
                        <a:solidFill>
                          <a:srgbClr val="000000"/>
                        </a:solidFill>
                        <a:latin typeface="Calibri"/>
                      </a:endParaRPr>
                    </a:p>
                    <a:p>
                      <a:pPr algn="ctr" fontAlgn="b"/>
                      <a:r>
                        <a:rPr lang="en-US" sz="1600" b="0" i="0" u="none" strike="noStrike" dirty="0" smtClean="0">
                          <a:solidFill>
                            <a:srgbClr val="000000"/>
                          </a:solidFill>
                          <a:latin typeface="Calibri"/>
                        </a:rPr>
                        <a:t>13 (Phase II - Small)</a:t>
                      </a:r>
                    </a:p>
                    <a:p>
                      <a:pPr algn="ctr" fontAlgn="b"/>
                      <a:r>
                        <a:rPr lang="en-US" sz="1600" b="0" i="0" u="none" strike="noStrike" baseline="0" dirty="0" smtClean="0">
                          <a:solidFill>
                            <a:srgbClr val="000000"/>
                          </a:solidFill>
                          <a:latin typeface="Calibri"/>
                        </a:rPr>
                        <a:t>VDOT </a:t>
                      </a:r>
                      <a:endParaRPr lang="en-US" sz="1600" b="0"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89785">
                <a:tc gridSpan="3">
                  <a:txBody>
                    <a:bodyPr/>
                    <a:lstStyle/>
                    <a:p>
                      <a:pPr algn="ctr" fontAlgn="b"/>
                      <a:r>
                        <a:rPr lang="en-US" sz="1600" b="1" i="0" u="none" strike="noStrike" dirty="0" smtClean="0">
                          <a:solidFill>
                            <a:srgbClr val="000000"/>
                          </a:solidFill>
                          <a:latin typeface="Calibri"/>
                        </a:rPr>
                        <a:t>Lower</a:t>
                      </a:r>
                      <a:r>
                        <a:rPr lang="en-US" sz="1600" b="1" i="0" u="none" strike="noStrike" baseline="0" dirty="0" smtClean="0">
                          <a:solidFill>
                            <a:srgbClr val="000000"/>
                          </a:solidFill>
                          <a:latin typeface="Calibri"/>
                        </a:rPr>
                        <a:t> James River and Elizabeth River Watershed (Tidewater Region)</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97750">
                <a:tc>
                  <a:txBody>
                    <a:bodyPr/>
                    <a:lstStyle/>
                    <a:p>
                      <a:pPr algn="ctr" fontAlgn="ctr"/>
                      <a:r>
                        <a:rPr lang="en-US" sz="1600" b="1" i="0" u="none" strike="noStrike" dirty="0" smtClean="0">
                          <a:solidFill>
                            <a:srgbClr val="000000"/>
                          </a:solidFill>
                          <a:latin typeface="Calibri"/>
                        </a:rPr>
                        <a:t>MS4s</a:t>
                      </a:r>
                      <a:endParaRPr lang="en-US" sz="1600" b="1" i="0" u="none" strike="noStrike" dirty="0">
                        <a:solidFill>
                          <a:srgbClr val="000000"/>
                        </a:solidFill>
                        <a:latin typeface="Calibri"/>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PCB </a:t>
                      </a:r>
                      <a:r>
                        <a:rPr lang="en-US" sz="1600" b="1" i="0" u="none" strike="noStrike" dirty="0" smtClean="0">
                          <a:solidFill>
                            <a:srgbClr val="000000"/>
                          </a:solidFill>
                          <a:latin typeface="Calibri"/>
                        </a:rPr>
                        <a:t>Baseline Load </a:t>
                      </a:r>
                      <a:r>
                        <a:rPr lang="en-US" sz="1600" b="1" i="0" u="none" strike="noStrike" dirty="0">
                          <a:solidFill>
                            <a:srgbClr val="000000"/>
                          </a:solidFill>
                          <a:latin typeface="Calibri"/>
                        </a:rPr>
                        <a:t>(g/yr)</a:t>
                      </a:r>
                    </a:p>
                  </a:txBody>
                  <a:tcPr marL="7620" marR="7620" marT="7620" marB="0" anchor="ctr">
                    <a:lnL>
                      <a:noFill/>
                    </a:lnL>
                    <a:lnR>
                      <a:noFill/>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latin typeface="Calibri"/>
                        </a:rPr>
                        <a:t>Projected WLA (g/yr)</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965081">
                <a:tc>
                  <a:txBody>
                    <a:bodyPr/>
                    <a:lstStyle/>
                    <a:p>
                      <a:pPr algn="ctr" fontAlgn="b"/>
                      <a:r>
                        <a:rPr lang="en-US" sz="1600" b="0" i="0" u="none" strike="noStrike" dirty="0" smtClean="0">
                          <a:solidFill>
                            <a:srgbClr val="000000"/>
                          </a:solidFill>
                          <a:latin typeface="Calibri"/>
                        </a:rPr>
                        <a:t>6</a:t>
                      </a:r>
                      <a:r>
                        <a:rPr lang="en-US" sz="1600" b="0" i="0" u="none" strike="noStrike" baseline="0" dirty="0" smtClean="0">
                          <a:solidFill>
                            <a:srgbClr val="000000"/>
                          </a:solidFill>
                          <a:latin typeface="Calibri"/>
                        </a:rPr>
                        <a:t> (Phase I – Large)</a:t>
                      </a:r>
                    </a:p>
                    <a:p>
                      <a:pPr algn="ctr" fontAlgn="b"/>
                      <a:r>
                        <a:rPr lang="en-US" sz="1600" b="0" i="0" u="none" strike="noStrike" baseline="0" dirty="0" smtClean="0">
                          <a:solidFill>
                            <a:srgbClr val="000000"/>
                          </a:solidFill>
                          <a:latin typeface="Calibri"/>
                        </a:rPr>
                        <a:t>17 (Phase II – Small)</a:t>
                      </a:r>
                    </a:p>
                    <a:p>
                      <a:pPr algn="ctr" fontAlgn="b"/>
                      <a:r>
                        <a:rPr lang="en-US" sz="1600" b="0" i="0" u="none" strike="noStrike" baseline="0" dirty="0" smtClean="0">
                          <a:solidFill>
                            <a:srgbClr val="000000"/>
                          </a:solidFill>
                          <a:latin typeface="Calibri"/>
                        </a:rPr>
                        <a:t>VDOT</a:t>
                      </a:r>
                    </a:p>
                  </a:txBody>
                  <a:tcPr marL="7620" marR="7620" marT="7620" marB="0" anchor="ctr">
                    <a:lnL w="12700" cap="flat" cmpd="sng" algn="ctr">
                      <a:solidFill>
                        <a:schemeClr val="tx1"/>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600" b="0" i="0" u="none" strike="noStrike" dirty="0" smtClean="0">
                          <a:solidFill>
                            <a:srgbClr val="000000"/>
                          </a:solidFill>
                          <a:latin typeface="Calibri"/>
                        </a:rPr>
                        <a:t>TBD</a:t>
                      </a:r>
                      <a:endParaRPr lang="en-US" sz="1600" b="0" i="0" u="none" strike="noStrike" dirty="0">
                        <a:solidFill>
                          <a:srgbClr val="000000"/>
                        </a:solidFill>
                        <a:latin typeface="Calibri"/>
                      </a:endParaRPr>
                    </a:p>
                  </a:txBody>
                  <a:tcPr marL="7620" marR="7620" marT="7620" marB="0" anchor="ctr">
                    <a:lnL>
                      <a:noFill/>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bl>
          </a:graphicData>
        </a:graphic>
      </p:graphicFrame>
      <p:sp>
        <p:nvSpPr>
          <p:cNvPr id="7" name="Rectangle 6"/>
          <p:cNvSpPr/>
          <p:nvPr/>
        </p:nvSpPr>
        <p:spPr>
          <a:xfrm>
            <a:off x="0" y="6573436"/>
            <a:ext cx="267021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For Technical Support call </a:t>
            </a:r>
            <a:r>
              <a:rPr kumimoji="0" lang="en-US" sz="1200" b="0" i="0" u="none" strike="noStrike" kern="1200" cap="none" spc="0" normalizeH="0" baseline="0" noProof="0" dirty="0" smtClean="0">
                <a:ln>
                  <a:noFill/>
                </a:ln>
                <a:solidFill>
                  <a:prstClr val="white">
                    <a:lumMod val="50000"/>
                  </a:prstClr>
                </a:solidFill>
                <a:effectLst/>
                <a:uLnTx/>
                <a:uFillTx/>
                <a:latin typeface="Calibri"/>
                <a:ea typeface="+mn-ea"/>
                <a:cs typeface="+mn-cs"/>
              </a:rPr>
              <a:t>804.527.5029</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8" name="Picture 2" title="MS4 PCB data"/>
          <p:cNvPicPr>
            <a:picLocks noChangeAspect="1" noChangeArrowheads="1"/>
          </p:cNvPicPr>
          <p:nvPr/>
        </p:nvPicPr>
        <p:blipFill>
          <a:blip r:embed="rId3" cstate="print"/>
          <a:srcRect/>
          <a:stretch>
            <a:fillRect/>
          </a:stretch>
        </p:blipFill>
        <p:spPr bwMode="auto">
          <a:xfrm>
            <a:off x="6327864" y="3638550"/>
            <a:ext cx="4913813" cy="2426777"/>
          </a:xfrm>
          <a:prstGeom prst="rect">
            <a:avLst/>
          </a:prstGeom>
          <a:noFill/>
          <a:ln w="9525">
            <a:noFill/>
            <a:miter lim="800000"/>
            <a:headEnd/>
            <a:tailEnd/>
          </a:ln>
          <a:effectLst/>
        </p:spPr>
      </p:pic>
      <p:sp>
        <p:nvSpPr>
          <p:cNvPr id="9" name="TextBox 8"/>
          <p:cNvSpPr txBox="1"/>
          <p:nvPr/>
        </p:nvSpPr>
        <p:spPr>
          <a:xfrm>
            <a:off x="7067550" y="5305425"/>
            <a:ext cx="838200" cy="215444"/>
          </a:xfrm>
          <a:prstGeom prst="rect">
            <a:avLst/>
          </a:prstGeom>
          <a:noFill/>
        </p:spPr>
        <p:txBody>
          <a:bodyPr wrap="square" rtlCol="0">
            <a:spAutoFit/>
          </a:bodyPr>
          <a:lstStyle/>
          <a:p>
            <a:r>
              <a:rPr lang="en-US" sz="800" b="1" dirty="0" smtClean="0"/>
              <a:t>Non-MS4</a:t>
            </a:r>
            <a:endParaRPr lang="en-US" sz="800" b="1" dirty="0"/>
          </a:p>
        </p:txBody>
      </p:sp>
      <p:cxnSp>
        <p:nvCxnSpPr>
          <p:cNvPr id="4" name="Straight Arrow Connector 3" title="arrow"/>
          <p:cNvCxnSpPr/>
          <p:nvPr/>
        </p:nvCxnSpPr>
        <p:spPr>
          <a:xfrm>
            <a:off x="7286625" y="5543550"/>
            <a:ext cx="123825" cy="16192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39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76" y="358435"/>
            <a:ext cx="11508447" cy="1143000"/>
          </a:xfrm>
        </p:spPr>
        <p:txBody>
          <a:bodyPr>
            <a:noAutofit/>
          </a:bodyPr>
          <a:lstStyle/>
          <a:p>
            <a:r>
              <a:rPr lang="en-US" sz="4400" b="0" dirty="0"/>
              <a:t>TMDL Source Category - Contaminated Sites</a:t>
            </a:r>
          </a:p>
        </p:txBody>
      </p:sp>
      <p:sp>
        <p:nvSpPr>
          <p:cNvPr id="3" name="Content Placeholder 2"/>
          <p:cNvSpPr>
            <a:spLocks noGrp="1"/>
          </p:cNvSpPr>
          <p:nvPr>
            <p:ph idx="1"/>
          </p:nvPr>
        </p:nvSpPr>
        <p:spPr>
          <a:xfrm>
            <a:off x="185021" y="1308025"/>
            <a:ext cx="10515600" cy="4776781"/>
          </a:xfrm>
        </p:spPr>
        <p:txBody>
          <a:bodyPr>
            <a:normAutofit/>
          </a:bodyPr>
          <a:lstStyle/>
          <a:p>
            <a:r>
              <a:rPr lang="en-US" dirty="0" smtClean="0"/>
              <a:t>TSCA-PCB Clean-up Sites</a:t>
            </a:r>
            <a:r>
              <a:rPr lang="en-US" dirty="0"/>
              <a:t> </a:t>
            </a:r>
            <a:r>
              <a:rPr lang="en-US" dirty="0" smtClean="0"/>
              <a:t>(0)</a:t>
            </a:r>
            <a:r>
              <a:rPr lang="en-US" b="1" dirty="0" smtClean="0">
                <a:solidFill>
                  <a:srgbClr val="FF0000"/>
                </a:solidFill>
              </a:rPr>
              <a:t> </a:t>
            </a:r>
          </a:p>
          <a:p>
            <a:r>
              <a:rPr lang="en-US" dirty="0" smtClean="0"/>
              <a:t>RCRA Corrective Action (16) </a:t>
            </a:r>
          </a:p>
          <a:p>
            <a:r>
              <a:rPr lang="en-US" dirty="0" smtClean="0"/>
              <a:t>CERCLA (3)</a:t>
            </a:r>
          </a:p>
          <a:p>
            <a:r>
              <a:rPr lang="en-US" dirty="0" smtClean="0"/>
              <a:t>Voluntary Remediation/</a:t>
            </a:r>
            <a:r>
              <a:rPr lang="en-US" dirty="0" err="1" smtClean="0"/>
              <a:t>Brownsfield</a:t>
            </a:r>
            <a:r>
              <a:rPr lang="en-US" dirty="0" smtClean="0"/>
              <a:t> (3)</a:t>
            </a:r>
            <a:r>
              <a:rPr lang="en-US" b="1" dirty="0" smtClean="0">
                <a:solidFill>
                  <a:srgbClr val="FF0000"/>
                </a:solidFill>
              </a:rPr>
              <a:t> </a:t>
            </a:r>
            <a:r>
              <a:rPr lang="en-US" dirty="0" smtClean="0"/>
              <a:t> </a:t>
            </a:r>
          </a:p>
          <a:p>
            <a:r>
              <a:rPr lang="en-US" dirty="0"/>
              <a:t>Landfills </a:t>
            </a:r>
            <a:endParaRPr lang="en-US" dirty="0" smtClean="0"/>
          </a:p>
          <a:p>
            <a:r>
              <a:rPr lang="en-US" dirty="0" smtClean="0"/>
              <a:t>Rail Yards/Spurs</a:t>
            </a:r>
            <a:r>
              <a:rPr lang="en-US" b="1" dirty="0" smtClean="0">
                <a:solidFill>
                  <a:srgbClr val="FF0000"/>
                </a:solidFill>
              </a:rPr>
              <a:t> </a:t>
            </a:r>
            <a:endParaRPr lang="en-US" b="1" dirty="0">
              <a:solidFill>
                <a:srgbClr val="FF0000"/>
              </a:solidFill>
            </a:endParaRPr>
          </a:p>
          <a:p>
            <a:r>
              <a:rPr lang="en-US" dirty="0"/>
              <a:t>Miscellaneous spill </a:t>
            </a:r>
            <a:r>
              <a:rPr lang="en-US" dirty="0" smtClean="0"/>
              <a:t>sites</a:t>
            </a:r>
            <a:r>
              <a:rPr lang="en-US" b="1" dirty="0" smtClean="0">
                <a:solidFill>
                  <a:srgbClr val="FF0000"/>
                </a:solidFill>
              </a:rPr>
              <a:t> </a:t>
            </a:r>
          </a:p>
          <a:p>
            <a:pPr lvl="1"/>
            <a:r>
              <a:rPr lang="en-US" sz="2400" dirty="0" smtClean="0"/>
              <a:t>Pollution Response (PREP)</a:t>
            </a:r>
            <a:endParaRPr lang="en-US" sz="2400" b="1" dirty="0" smtClean="0"/>
          </a:p>
          <a:p>
            <a:r>
              <a:rPr lang="en-US" dirty="0" smtClean="0"/>
              <a:t>Electric Utility Transformer Pads</a:t>
            </a:r>
            <a:r>
              <a:rPr lang="en-US" dirty="0" smtClean="0">
                <a:solidFill>
                  <a:srgbClr val="FF0000"/>
                </a:solidFill>
              </a:rPr>
              <a:t> </a:t>
            </a:r>
          </a:p>
          <a:p>
            <a:endParaRPr lang="en-US" dirty="0"/>
          </a:p>
        </p:txBody>
      </p:sp>
      <p:grpSp>
        <p:nvGrpSpPr>
          <p:cNvPr id="5" name="Group 4" title="group picutre of trains">
            <a:extLst>
              <a:ext uri="{FF2B5EF4-FFF2-40B4-BE49-F238E27FC236}">
                <a16:creationId xmlns:a16="http://schemas.microsoft.com/office/drawing/2014/main" id="{14989681-B984-44A2-AEBF-DB3DA3F69DC7}"/>
              </a:ext>
            </a:extLst>
          </p:cNvPr>
          <p:cNvGrpSpPr/>
          <p:nvPr/>
        </p:nvGrpSpPr>
        <p:grpSpPr>
          <a:xfrm>
            <a:off x="3657565" y="3437516"/>
            <a:ext cx="1942011" cy="842463"/>
            <a:chOff x="5146128" y="2052664"/>
            <a:chExt cx="3742631" cy="2685828"/>
          </a:xfrm>
        </p:grpSpPr>
        <p:pic>
          <p:nvPicPr>
            <p:cNvPr id="6" name="Picture 5" title="picture of trains">
              <a:extLst>
                <a:ext uri="{FF2B5EF4-FFF2-40B4-BE49-F238E27FC236}">
                  <a16:creationId xmlns:a16="http://schemas.microsoft.com/office/drawing/2014/main" id="{45AC4FEE-3AC4-4BB8-A9F8-3B242554D7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46128" y="2052664"/>
              <a:ext cx="3742631" cy="2681260"/>
            </a:xfrm>
            <a:prstGeom prst="rect">
              <a:avLst/>
            </a:prstGeom>
          </p:spPr>
        </p:pic>
        <p:sp>
          <p:nvSpPr>
            <p:cNvPr id="7" name="Rectangle 6">
              <a:extLst>
                <a:ext uri="{FF2B5EF4-FFF2-40B4-BE49-F238E27FC236}">
                  <a16:creationId xmlns:a16="http://schemas.microsoft.com/office/drawing/2014/main" id="{25B0FD38-9D23-436E-BB07-915BAD8CEF67}"/>
                </a:ext>
              </a:extLst>
            </p:cNvPr>
            <p:cNvSpPr/>
            <p:nvPr/>
          </p:nvSpPr>
          <p:spPr>
            <a:xfrm>
              <a:off x="5180432" y="4467747"/>
              <a:ext cx="3674022" cy="270745"/>
            </a:xfrm>
            <a:prstGeom prst="rect">
              <a:avLst/>
            </a:prstGeom>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a:ea typeface="+mn-ea"/>
                  <a:cs typeface="+mn-cs"/>
                </a:rPr>
                <a:t>https://commons.wikimedia.org/w/index.php?curid=6092689</a:t>
              </a:r>
            </a:p>
          </p:txBody>
        </p:sp>
      </p:grpSp>
      <p:grpSp>
        <p:nvGrpSpPr>
          <p:cNvPr id="8" name="Group 7" title="group picture">
            <a:extLst>
              <a:ext uri="{FF2B5EF4-FFF2-40B4-BE49-F238E27FC236}">
                <a16:creationId xmlns:a16="http://schemas.microsoft.com/office/drawing/2014/main" id="{1D454F81-B9C6-4725-86DC-A7593C7ABC84}"/>
              </a:ext>
            </a:extLst>
          </p:cNvPr>
          <p:cNvGrpSpPr/>
          <p:nvPr/>
        </p:nvGrpSpPr>
        <p:grpSpPr>
          <a:xfrm>
            <a:off x="3797300" y="5676901"/>
            <a:ext cx="1409817" cy="995752"/>
            <a:chOff x="5452570" y="4000016"/>
            <a:chExt cx="2390713" cy="2230043"/>
          </a:xfrm>
        </p:grpSpPr>
        <p:pic>
          <p:nvPicPr>
            <p:cNvPr id="9" name="Picture 8" title="Picture of transformer on a pole">
              <a:extLst>
                <a:ext uri="{FF2B5EF4-FFF2-40B4-BE49-F238E27FC236}">
                  <a16:creationId xmlns:a16="http://schemas.microsoft.com/office/drawing/2014/main" id="{FAC1BB79-9FFB-43A9-BF73-235C29ACCC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64" r="2482"/>
            <a:stretch/>
          </p:blipFill>
          <p:spPr>
            <a:xfrm>
              <a:off x="5452570" y="4000016"/>
              <a:ext cx="2371314" cy="2222544"/>
            </a:xfrm>
            <a:prstGeom prst="rect">
              <a:avLst/>
            </a:prstGeom>
          </p:spPr>
        </p:pic>
        <p:sp>
          <p:nvSpPr>
            <p:cNvPr id="10" name="Rectangle 9">
              <a:extLst>
                <a:ext uri="{FF2B5EF4-FFF2-40B4-BE49-F238E27FC236}">
                  <a16:creationId xmlns:a16="http://schemas.microsoft.com/office/drawing/2014/main" id="{7FB28C39-F004-4980-9979-120CE0CA466F}"/>
                </a:ext>
              </a:extLst>
            </p:cNvPr>
            <p:cNvSpPr/>
            <p:nvPr/>
          </p:nvSpPr>
          <p:spPr>
            <a:xfrm>
              <a:off x="5452570" y="6045393"/>
              <a:ext cx="2390713" cy="18466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a:ea typeface="+mn-ea"/>
                  <a:cs typeface="+mn-cs"/>
                </a:rPr>
                <a:t>https://commons.wikimedia.org/w/index.php?curid=17503186</a:t>
              </a:r>
            </a:p>
          </p:txBody>
        </p:sp>
      </p:grpSp>
      <p:sp>
        <p:nvSpPr>
          <p:cNvPr id="12" name="Rectangle 11"/>
          <p:cNvSpPr/>
          <p:nvPr/>
        </p:nvSpPr>
        <p:spPr>
          <a:xfrm>
            <a:off x="0" y="6573436"/>
            <a:ext cx="267021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rPr>
              <a:t>For Technical Support call </a:t>
            </a:r>
            <a:r>
              <a:rPr kumimoji="0" lang="en-US" sz="1200" b="0" i="0" u="none" strike="noStrike" kern="1200" cap="none" spc="0" normalizeH="0" baseline="0" noProof="0" dirty="0" smtClean="0">
                <a:ln>
                  <a:noFill/>
                </a:ln>
                <a:solidFill>
                  <a:prstClr val="white">
                    <a:lumMod val="50000"/>
                  </a:prstClr>
                </a:solidFill>
                <a:effectLst/>
                <a:uLnTx/>
                <a:uFillTx/>
                <a:latin typeface="Calibri"/>
                <a:ea typeface="+mn-ea"/>
                <a:cs typeface="+mn-cs"/>
              </a:rPr>
              <a:t>804.527.5029</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pic>
        <p:nvPicPr>
          <p:cNvPr id="13" name="Picture 12" title="Map of Contaminated site locations in Upper tidal James Ri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8858" y="1647737"/>
            <a:ext cx="5141366" cy="4422022"/>
          </a:xfrm>
          <a:prstGeom prst="rect">
            <a:avLst/>
          </a:prstGeom>
        </p:spPr>
      </p:pic>
    </p:spTree>
    <p:extLst>
      <p:ext uri="{BB962C8B-B14F-4D97-AF65-F5344CB8AC3E}">
        <p14:creationId xmlns:p14="http://schemas.microsoft.com/office/powerpoint/2010/main" val="18321085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43"/>
            <a:ext cx="12192000" cy="1325563"/>
          </a:xfrm>
        </p:spPr>
        <p:txBody>
          <a:bodyPr>
            <a:normAutofit/>
          </a:bodyPr>
          <a:lstStyle/>
          <a:p>
            <a:pPr algn="ctr"/>
            <a:r>
              <a:rPr lang="en-US" sz="4400" b="0" dirty="0"/>
              <a:t>TMDL Source Categories </a:t>
            </a:r>
          </a:p>
        </p:txBody>
      </p:sp>
      <p:sp>
        <p:nvSpPr>
          <p:cNvPr id="3" name="Content Placeholder 2"/>
          <p:cNvSpPr>
            <a:spLocks noGrp="1"/>
          </p:cNvSpPr>
          <p:nvPr>
            <p:ph sz="half" idx="1"/>
          </p:nvPr>
        </p:nvSpPr>
        <p:spPr>
          <a:xfrm>
            <a:off x="241441" y="1483902"/>
            <a:ext cx="6083229" cy="4351338"/>
          </a:xfrm>
        </p:spPr>
        <p:txBody>
          <a:bodyPr>
            <a:normAutofit/>
          </a:bodyPr>
          <a:lstStyle/>
          <a:p>
            <a:r>
              <a:rPr lang="en-US" dirty="0" smtClean="0"/>
              <a:t>Atmospheric Deposition (example)</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smtClean="0"/>
          </a:p>
          <a:p>
            <a:pPr marL="0" indent="0">
              <a:buNone/>
            </a:pPr>
            <a:endParaRPr lang="en-US" dirty="0"/>
          </a:p>
        </p:txBody>
      </p:sp>
      <p:sp>
        <p:nvSpPr>
          <p:cNvPr id="9" name="Content Placeholder 8"/>
          <p:cNvSpPr>
            <a:spLocks noGrp="1"/>
          </p:cNvSpPr>
          <p:nvPr>
            <p:ph sz="half" idx="2"/>
          </p:nvPr>
        </p:nvSpPr>
        <p:spPr>
          <a:xfrm>
            <a:off x="6713792" y="1483902"/>
            <a:ext cx="5181600" cy="4351338"/>
          </a:xfrm>
        </p:spPr>
        <p:txBody>
          <a:bodyPr>
            <a:normAutofit/>
          </a:bodyPr>
          <a:lstStyle/>
          <a:p>
            <a:r>
              <a:rPr lang="en-US" dirty="0" smtClean="0"/>
              <a:t>Contaminated Sediment</a:t>
            </a:r>
            <a:endParaRPr lang="en-US" dirty="0"/>
          </a:p>
        </p:txBody>
      </p:sp>
      <p:graphicFrame>
        <p:nvGraphicFramePr>
          <p:cNvPr id="4" name="Object 3" title="Atmostpheric deposition graph (PCB example)"/>
          <p:cNvGraphicFramePr>
            <a:graphicFrameLocks noChangeAspect="1"/>
          </p:cNvGraphicFramePr>
          <p:nvPr>
            <p:extLst/>
          </p:nvPr>
        </p:nvGraphicFramePr>
        <p:xfrm>
          <a:off x="667189" y="2139690"/>
          <a:ext cx="4504425" cy="3883973"/>
        </p:xfrm>
        <a:graphic>
          <a:graphicData uri="http://schemas.openxmlformats.org/presentationml/2006/ole">
            <mc:AlternateContent xmlns:mc="http://schemas.openxmlformats.org/markup-compatibility/2006">
              <mc:Choice xmlns:v="urn:schemas-microsoft-com:vml" Requires="v">
                <p:oleObj spid="_x0000_s3127" name="Chart" r:id="rId4" imgW="6277680" imgH="4196160" progId="Excel.Sheet.8">
                  <p:embed/>
                </p:oleObj>
              </mc:Choice>
              <mc:Fallback>
                <p:oleObj name="Chart" r:id="rId4" imgW="6277680" imgH="4196160" progId="Excel.Sheet.8">
                  <p:embed/>
                  <p:pic>
                    <p:nvPicPr>
                      <p:cNvPr id="4" name="Object 3" title="Atmostpheric deposition graph (PCB exam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189" y="2139690"/>
                        <a:ext cx="4504425" cy="3883973"/>
                      </a:xfrm>
                      <a:prstGeom prst="rect">
                        <a:avLst/>
                      </a:prstGeom>
                      <a:noFill/>
                      <a:ln>
                        <a:solidFill>
                          <a:schemeClr val="tx1"/>
                        </a:solidFill>
                      </a:ln>
                      <a:extLst/>
                    </p:spPr>
                  </p:pic>
                </p:oleObj>
              </mc:Fallback>
            </mc:AlternateContent>
          </a:graphicData>
        </a:graphic>
      </p:graphicFrame>
      <p:sp>
        <p:nvSpPr>
          <p:cNvPr id="5" name="Text Box 10"/>
          <p:cNvSpPr txBox="1">
            <a:spLocks noChangeArrowheads="1"/>
          </p:cNvSpPr>
          <p:nvPr/>
        </p:nvSpPr>
        <p:spPr bwMode="auto">
          <a:xfrm>
            <a:off x="3622110" y="3755073"/>
            <a:ext cx="25908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a:ea typeface="+mn-ea"/>
                <a:cs typeface="+mn-cs"/>
              </a:rPr>
              <a:t>Wet = 4.5 – 12% of total</a:t>
            </a:r>
          </a:p>
        </p:txBody>
      </p:sp>
      <p:sp>
        <p:nvSpPr>
          <p:cNvPr id="6" name="Rectangle 8"/>
          <p:cNvSpPr txBox="1">
            <a:spLocks noChangeArrowheads="1"/>
          </p:cNvSpPr>
          <p:nvPr/>
        </p:nvSpPr>
        <p:spPr>
          <a:xfrm>
            <a:off x="1828800" y="1968744"/>
            <a:ext cx="48768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charset="0"/>
                <a:ea typeface="+mj-ea"/>
                <a:cs typeface="+mj-cs"/>
              </a:rPr>
              <a:t>Modes of Deposition</a:t>
            </a:r>
          </a:p>
        </p:txBody>
      </p:sp>
      <p:sp>
        <p:nvSpPr>
          <p:cNvPr id="7" name="TextBox 6"/>
          <p:cNvSpPr txBox="1"/>
          <p:nvPr/>
        </p:nvSpPr>
        <p:spPr>
          <a:xfrm>
            <a:off x="1555316" y="6043083"/>
            <a:ext cx="45720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Rodenburg (Totten), L. A. et al., 2007. Rutgers University</a:t>
            </a:r>
          </a:p>
        </p:txBody>
      </p:sp>
      <p:sp>
        <p:nvSpPr>
          <p:cNvPr id="11" name="Footer Placeholder 3"/>
          <p:cNvSpPr txBox="1">
            <a:spLocks/>
          </p:cNvSpPr>
          <p:nvPr/>
        </p:nvSpPr>
        <p:spPr>
          <a:xfrm>
            <a:off x="838200" y="6311900"/>
            <a:ext cx="10515600" cy="4095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61C9B584-852F-4056-BF30-ABA66A23FD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srgbClr val="256EAB"/>
              </a:solidFill>
              <a:effectLst/>
              <a:uLnTx/>
              <a:uFillTx/>
              <a:latin typeface="Calibri"/>
              <a:ea typeface="+mn-ea"/>
              <a:cs typeface="+mn-cs"/>
            </a:endParaRPr>
          </a:p>
        </p:txBody>
      </p:sp>
      <p:sp>
        <p:nvSpPr>
          <p:cNvPr id="12" name="Footer Placeholder 6"/>
          <p:cNvSpPr txBox="1">
            <a:spLocks/>
          </p:cNvSpPr>
          <p:nvPr/>
        </p:nvSpPr>
        <p:spPr>
          <a:xfrm>
            <a:off x="7186226" y="66450"/>
            <a:ext cx="4992711" cy="266548"/>
          </a:xfrm>
          <a:prstGeom prst="rect">
            <a:avLst/>
          </a:prstGeom>
        </p:spPr>
        <p:txBody>
          <a:bodyPr vert="horz" lIns="91440" tIns="45720" rIns="91440" bIns="45720" rtlCol="0" anchor="ctr"/>
          <a:lstStyle>
            <a:defPPr>
              <a:defRPr lang="en-US"/>
            </a:defPPr>
            <a:lvl1pPr marL="0" algn="ct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For technical support issues call</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540-562-6718</a:t>
            </a:r>
            <a:endParaRPr kumimoji="0" lang="en-US" sz="1800" b="0" i="0" u="none" strike="noStrike" kern="1200" cap="none" spc="0" normalizeH="0" baseline="0" noProof="0" dirty="0">
              <a:ln>
                <a:noFill/>
              </a:ln>
              <a:solidFill>
                <a:srgbClr val="256EAB"/>
              </a:solidFill>
              <a:effectLst/>
              <a:uLnTx/>
              <a:uFillTx/>
              <a:latin typeface="Calibri"/>
              <a:ea typeface="+mn-ea"/>
              <a:cs typeface="+mn-cs"/>
            </a:endParaRPr>
          </a:p>
        </p:txBody>
      </p:sp>
      <p:pic>
        <p:nvPicPr>
          <p:cNvPr id="8" name="Picture 7" title="Sediment concentrations"/>
          <p:cNvPicPr>
            <a:picLocks noChangeAspect="1"/>
          </p:cNvPicPr>
          <p:nvPr/>
        </p:nvPicPr>
        <p:blipFill>
          <a:blip r:embed="rId6"/>
          <a:stretch>
            <a:fillRect/>
          </a:stretch>
        </p:blipFill>
        <p:spPr>
          <a:xfrm>
            <a:off x="5984927" y="2153498"/>
            <a:ext cx="5511262" cy="3889585"/>
          </a:xfrm>
          <a:prstGeom prst="rect">
            <a:avLst/>
          </a:prstGeom>
        </p:spPr>
      </p:pic>
    </p:spTree>
    <p:extLst>
      <p:ext uri="{BB962C8B-B14F-4D97-AF65-F5344CB8AC3E}">
        <p14:creationId xmlns:p14="http://schemas.microsoft.com/office/powerpoint/2010/main" val="3721390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PCB TMDL Fate and Transport Model </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8" name="Rectangle 7"/>
          <p:cNvSpPr/>
          <p:nvPr/>
        </p:nvSpPr>
        <p:spPr>
          <a:xfrm>
            <a:off x="136088" y="6513154"/>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43122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James River PCB </a:t>
            </a:r>
            <a:r>
              <a:rPr lang="en-US" dirty="0" err="1" smtClean="0"/>
              <a:t>TMDL</a:t>
            </a:r>
            <a:r>
              <a:rPr lang="en-US" dirty="0" smtClean="0"/>
              <a:t> Study</a:t>
            </a:r>
            <a:endParaRPr lang="en-US" dirty="0"/>
          </a:p>
        </p:txBody>
      </p:sp>
      <p:sp>
        <p:nvSpPr>
          <p:cNvPr id="3" name="Content Placeholder 2"/>
          <p:cNvSpPr>
            <a:spLocks noGrp="1"/>
          </p:cNvSpPr>
          <p:nvPr>
            <p:ph idx="1"/>
          </p:nvPr>
        </p:nvSpPr>
        <p:spPr>
          <a:xfrm>
            <a:off x="838200" y="2902863"/>
            <a:ext cx="10515600" cy="2032391"/>
          </a:xfrm>
        </p:spPr>
        <p:txBody>
          <a:bodyPr/>
          <a:lstStyle/>
          <a:p>
            <a:pPr marL="0" indent="0" algn="ctr">
              <a:buNone/>
            </a:pPr>
            <a:r>
              <a:rPr lang="en-US" dirty="0"/>
              <a:t>Jian Shen</a:t>
            </a:r>
          </a:p>
          <a:p>
            <a:pPr marL="0" indent="0" algn="ctr">
              <a:buNone/>
            </a:pPr>
            <a:r>
              <a:rPr lang="en-US" dirty="0"/>
              <a:t>Virginia Institute of Marine Science </a:t>
            </a:r>
          </a:p>
          <a:p>
            <a:pPr marL="0" indent="0" algn="ctr">
              <a:buNone/>
            </a:pPr>
            <a:r>
              <a:rPr lang="en-US" dirty="0" smtClean="0"/>
              <a:t>March 25, </a:t>
            </a:r>
            <a:r>
              <a:rPr lang="en-US" dirty="0"/>
              <a:t>2021</a:t>
            </a:r>
          </a:p>
          <a:p>
            <a:pPr algn="ctr"/>
            <a:endParaRPr lang="en-US" dirty="0"/>
          </a:p>
        </p:txBody>
      </p:sp>
      <p:pic>
        <p:nvPicPr>
          <p:cNvPr id="4" name="Picture 2" descr="C:\Jian-DOC\Mypresentation\Public_meeting\Poquoson_3_18_2013\vims-full-color logo.jpg" title="VIM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9677" y="5859463"/>
            <a:ext cx="2264923" cy="602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5" title="DEQ "/>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5861708"/>
            <a:ext cx="1403655" cy="579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036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53" title="Outline for talk"/>
          <p:cNvCxnSpPr>
            <a:endCxn id="12" idx="7"/>
          </p:cNvCxnSpPr>
          <p:nvPr/>
        </p:nvCxnSpPr>
        <p:spPr>
          <a:xfrm>
            <a:off x="2498549" y="2933720"/>
            <a:ext cx="1894082" cy="1071739"/>
          </a:xfrm>
          <a:prstGeom prst="line">
            <a:avLst/>
          </a:prstGeom>
          <a:ln w="31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6" name="ïşļïďé" title="Oval iwth outline"/>
          <p:cNvGrpSpPr/>
          <p:nvPr/>
        </p:nvGrpSpPr>
        <p:grpSpPr>
          <a:xfrm flipH="1">
            <a:off x="760490" y="1663309"/>
            <a:ext cx="2375602" cy="1854503"/>
            <a:chOff x="9198803" y="2778138"/>
            <a:chExt cx="2423162" cy="1761079"/>
          </a:xfrm>
        </p:grpSpPr>
        <p:sp>
          <p:nvSpPr>
            <p:cNvPr id="7" name="iS1íde"/>
            <p:cNvSpPr/>
            <p:nvPr/>
          </p:nvSpPr>
          <p:spPr>
            <a:xfrm>
              <a:off x="9369799" y="2778138"/>
              <a:ext cx="2036167" cy="1761079"/>
            </a:xfrm>
            <a:prstGeom prst="ellipse">
              <a:avLst/>
            </a:prstGeom>
            <a:pattFill prst="pct5">
              <a:fgClr>
                <a:srgbClr val="E4E6EA"/>
              </a:fgClr>
              <a:bgClr>
                <a:srgbClr val="ADB5BF"/>
              </a:bgClr>
            </a:pattFill>
            <a:ln w="9525">
              <a:solidFill>
                <a:schemeClr val="accent1">
                  <a:lumMod val="40000"/>
                  <a:lumOff val="60000"/>
                </a:schemeClr>
              </a:solid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8" name="ïṡľîďè"/>
            <p:cNvSpPr/>
            <p:nvPr/>
          </p:nvSpPr>
          <p:spPr>
            <a:xfrm>
              <a:off x="9198803" y="2924320"/>
              <a:ext cx="2423162" cy="1448588"/>
            </a:xfrm>
            <a:prstGeom prst="ellipse">
              <a:avLst/>
            </a:prstGeom>
            <a:solidFill>
              <a:schemeClr val="accent1">
                <a:alpha val="7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1" u="none" strike="noStrike" kern="1200" cap="none" spc="0" normalizeH="0" baseline="0" noProof="0" dirty="0">
                <a:ln>
                  <a:noFill/>
                </a:ln>
                <a:solidFill>
                  <a:prstClr val="black"/>
                </a:solidFill>
                <a:effectLst/>
                <a:uLnTx/>
                <a:uFillTx/>
                <a:latin typeface="Calibri" panose="020F0502020204030204"/>
                <a:cs typeface="+mn-cs"/>
              </a:endParaRPr>
            </a:p>
          </p:txBody>
        </p:sp>
      </p:grpSp>
      <p:cxnSp>
        <p:nvCxnSpPr>
          <p:cNvPr id="9" name="直接连接符 353" title="line"/>
          <p:cNvCxnSpPr>
            <a:stCxn id="7" idx="1"/>
            <a:endCxn id="21" idx="6"/>
          </p:cNvCxnSpPr>
          <p:nvPr/>
        </p:nvCxnSpPr>
        <p:spPr>
          <a:xfrm flipV="1">
            <a:off x="2676112" y="1261110"/>
            <a:ext cx="1571803" cy="673785"/>
          </a:xfrm>
          <a:prstGeom prst="line">
            <a:avLst/>
          </a:prstGeom>
          <a:ln w="31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354" title="line"/>
          <p:cNvCxnSpPr/>
          <p:nvPr/>
        </p:nvCxnSpPr>
        <p:spPr>
          <a:xfrm>
            <a:off x="2928717" y="2834183"/>
            <a:ext cx="1539196" cy="359730"/>
          </a:xfrm>
          <a:prstGeom prst="line">
            <a:avLst/>
          </a:prstGeom>
          <a:ln w="635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355" title="line"/>
          <p:cNvCxnSpPr>
            <a:stCxn id="23" idx="6"/>
            <a:endCxn id="7" idx="2"/>
          </p:cNvCxnSpPr>
          <p:nvPr/>
        </p:nvCxnSpPr>
        <p:spPr>
          <a:xfrm flipH="1">
            <a:off x="2968449" y="2198496"/>
            <a:ext cx="1279466" cy="392065"/>
          </a:xfrm>
          <a:prstGeom prst="line">
            <a:avLst/>
          </a:prstGeom>
          <a:ln w="6350" cap="rnd">
            <a:solidFill>
              <a:schemeClr val="tx1">
                <a:lumMod val="65000"/>
                <a:lumOff val="35000"/>
              </a:schemeClr>
            </a:solidFill>
            <a:round/>
          </a:ln>
        </p:spPr>
        <p:style>
          <a:lnRef idx="1">
            <a:schemeClr val="accent1"/>
          </a:lnRef>
          <a:fillRef idx="0">
            <a:schemeClr val="accent1"/>
          </a:fillRef>
          <a:effectRef idx="0">
            <a:schemeClr val="accent1"/>
          </a:effectRef>
          <a:fontRef idx="minor">
            <a:schemeClr val="tx1"/>
          </a:fontRef>
        </p:style>
      </p:cxnSp>
      <p:sp>
        <p:nvSpPr>
          <p:cNvPr id="12" name="îŝ1ïdé" title="circle"/>
          <p:cNvSpPr/>
          <p:nvPr/>
        </p:nvSpPr>
        <p:spPr>
          <a:xfrm flipH="1">
            <a:off x="4307994" y="3914547"/>
            <a:ext cx="577940" cy="620784"/>
          </a:xfrm>
          <a:prstGeom prst="ellipse">
            <a:avLst/>
          </a:prstGeom>
          <a:solidFill>
            <a:schemeClr val="accent6">
              <a:lumMod val="40000"/>
              <a:lumOff val="6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3" name="íŝlîḋè"/>
          <p:cNvSpPr txBox="1"/>
          <p:nvPr/>
        </p:nvSpPr>
        <p:spPr>
          <a:xfrm>
            <a:off x="4927317" y="1000530"/>
            <a:ext cx="4620249" cy="532082"/>
          </a:xfrm>
          <a:prstGeom prst="rect">
            <a:avLst/>
          </a:prstGeom>
          <a:noFill/>
          <a:ln>
            <a:noFill/>
          </a:ln>
        </p:spPr>
        <p:txBody>
          <a:bodyPr wrap="square" lIns="68580" tIns="34290" rIns="68580" bIns="3429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PCB Transport Processes</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íŝlîḋè"/>
          <p:cNvSpPr txBox="1"/>
          <p:nvPr/>
        </p:nvSpPr>
        <p:spPr>
          <a:xfrm>
            <a:off x="5106245" y="2964745"/>
            <a:ext cx="3885213" cy="532082"/>
          </a:xfrm>
          <a:prstGeom prst="rect">
            <a:avLst/>
          </a:prstGeom>
          <a:noFill/>
          <a:ln>
            <a:noFill/>
          </a:ln>
        </p:spPr>
        <p:txBody>
          <a:bodyPr wrap="square" lIns="68580" tIns="34290" rIns="68580" bIns="3429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Loading estimation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íŝlîḋè"/>
          <p:cNvSpPr txBox="1"/>
          <p:nvPr/>
        </p:nvSpPr>
        <p:spPr>
          <a:xfrm>
            <a:off x="5108364" y="4080734"/>
            <a:ext cx="5336898" cy="532082"/>
          </a:xfrm>
          <a:prstGeom prst="rect">
            <a:avLst/>
          </a:prstGeom>
          <a:noFill/>
          <a:ln>
            <a:noFill/>
          </a:ln>
        </p:spPr>
        <p:txBody>
          <a:bodyPr wrap="square" lIns="68580" tIns="34290" rIns="68580" bIns="3429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Preliminary model results</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17" name="iṩļïḑè" title="text box"/>
          <p:cNvGrpSpPr/>
          <p:nvPr/>
        </p:nvGrpSpPr>
        <p:grpSpPr>
          <a:xfrm flipH="1">
            <a:off x="4247915" y="1724782"/>
            <a:ext cx="2941945" cy="940241"/>
            <a:chOff x="4944862" y="3192112"/>
            <a:chExt cx="3000843" cy="892875"/>
          </a:xfrm>
        </p:grpSpPr>
        <p:grpSp>
          <p:nvGrpSpPr>
            <p:cNvPr id="22" name="ïśḷïďé"/>
            <p:cNvGrpSpPr/>
            <p:nvPr/>
          </p:nvGrpSpPr>
          <p:grpSpPr>
            <a:xfrm>
              <a:off x="4944862" y="3192112"/>
              <a:ext cx="2996046" cy="892875"/>
              <a:chOff x="4944862" y="3192112"/>
              <a:chExt cx="2996046" cy="892875"/>
            </a:xfrm>
          </p:grpSpPr>
          <p:sp>
            <p:nvSpPr>
              <p:cNvPr id="24" name="ïṩḻiḍé"/>
              <p:cNvSpPr/>
              <p:nvPr/>
            </p:nvSpPr>
            <p:spPr bwMode="auto">
              <a:xfrm>
                <a:off x="4944862" y="3579710"/>
                <a:ext cx="2996046" cy="50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en-US" altLang="zh-CN" sz="10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25" name="isľiḑé"/>
              <p:cNvSpPr txBox="1"/>
              <p:nvPr/>
            </p:nvSpPr>
            <p:spPr bwMode="auto">
              <a:xfrm>
                <a:off x="4944862" y="3192112"/>
                <a:ext cx="2996046" cy="38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zh-CN" sz="1500" b="1" i="0" u="none" strike="noStrike" kern="1200" cap="none" spc="0" normalizeH="0" baseline="0" noProof="0" dirty="0">
                  <a:ln>
                    <a:noFill/>
                  </a:ln>
                  <a:solidFill>
                    <a:srgbClr val="FF0000"/>
                  </a:solidFill>
                  <a:effectLst/>
                  <a:uLnTx/>
                  <a:uFillTx/>
                  <a:latin typeface="Calibri" panose="020F0502020204030204"/>
                  <a:cs typeface="+mn-cs"/>
                </a:endParaRPr>
              </a:p>
            </p:txBody>
          </p:sp>
        </p:grpSp>
        <p:sp>
          <p:nvSpPr>
            <p:cNvPr id="23" name="ïŝ1iḍé"/>
            <p:cNvSpPr/>
            <p:nvPr/>
          </p:nvSpPr>
          <p:spPr>
            <a:xfrm>
              <a:off x="7356195" y="3347206"/>
              <a:ext cx="589510" cy="589510"/>
            </a:xfrm>
            <a:prstGeom prst="ellipse">
              <a:avLst/>
            </a:prstGeom>
            <a:solidFill>
              <a:schemeClr val="accent6">
                <a:lumMod val="20000"/>
                <a:lumOff val="80000"/>
              </a:schemeClr>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grpSp>
      <p:grpSp>
        <p:nvGrpSpPr>
          <p:cNvPr id="18" name="ïṧ1iďé" title="text box"/>
          <p:cNvGrpSpPr/>
          <p:nvPr/>
        </p:nvGrpSpPr>
        <p:grpSpPr>
          <a:xfrm flipH="1">
            <a:off x="3897259" y="950718"/>
            <a:ext cx="4467348" cy="4337135"/>
            <a:chOff x="3695834" y="2318207"/>
            <a:chExt cx="4556784" cy="4118645"/>
          </a:xfrm>
        </p:grpSpPr>
        <p:sp>
          <p:nvSpPr>
            <p:cNvPr id="20" name="işlíďé"/>
            <p:cNvSpPr/>
            <p:nvPr/>
          </p:nvSpPr>
          <p:spPr bwMode="auto">
            <a:xfrm>
              <a:off x="3695834" y="5645104"/>
              <a:ext cx="4556784" cy="79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i$ļïḑé"/>
            <p:cNvSpPr/>
            <p:nvPr/>
          </p:nvSpPr>
          <p:spPr>
            <a:xfrm>
              <a:off x="7305431" y="2318207"/>
              <a:ext cx="589511" cy="589511"/>
            </a:xfrm>
            <a:prstGeom prst="ellipse">
              <a:avLst/>
            </a:prstGeom>
            <a:solidFill>
              <a:srgbClr val="FFC000"/>
            </a:solidFill>
            <a:ln w="222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grpSp>
      <p:sp>
        <p:nvSpPr>
          <p:cNvPr id="19" name="îŝ1ïdé" title="Circle designating the loading estimation"/>
          <p:cNvSpPr/>
          <p:nvPr/>
        </p:nvSpPr>
        <p:spPr>
          <a:xfrm flipH="1">
            <a:off x="4325381" y="2920394"/>
            <a:ext cx="577940" cy="620783"/>
          </a:xfrm>
          <a:prstGeom prst="ellipse">
            <a:avLst/>
          </a:prstGeom>
          <a:solidFill>
            <a:schemeClr val="accent1">
              <a:lumMod val="60000"/>
              <a:lumOff val="40000"/>
            </a:schemeClr>
          </a:solidFill>
          <a:ln w="222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26" name="íŝlîḋè"/>
          <p:cNvSpPr txBox="1"/>
          <p:nvPr/>
        </p:nvSpPr>
        <p:spPr>
          <a:xfrm>
            <a:off x="5092014" y="1962903"/>
            <a:ext cx="5217279" cy="532082"/>
          </a:xfrm>
          <a:prstGeom prst="rect">
            <a:avLst/>
          </a:prstGeom>
          <a:noFill/>
          <a:ln>
            <a:noFill/>
          </a:ln>
        </p:spPr>
        <p:txBody>
          <a:bodyPr wrap="square" lIns="68580" tIns="34290" rIns="68580" bIns="3429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Estuarine Model</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27" name="直接连接符 354" title="Line designating the TMDL study point"/>
          <p:cNvCxnSpPr/>
          <p:nvPr/>
        </p:nvCxnSpPr>
        <p:spPr>
          <a:xfrm>
            <a:off x="2595418" y="3230786"/>
            <a:ext cx="1880216" cy="2110164"/>
          </a:xfrm>
          <a:prstGeom prst="line">
            <a:avLst/>
          </a:prstGeom>
          <a:ln w="635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sp>
        <p:nvSpPr>
          <p:cNvPr id="28" name="îŝ1ïdé" title="Circle designating the TMDL study point"/>
          <p:cNvSpPr/>
          <p:nvPr/>
        </p:nvSpPr>
        <p:spPr>
          <a:xfrm flipH="1">
            <a:off x="4307994" y="4996682"/>
            <a:ext cx="577940" cy="620783"/>
          </a:xfrm>
          <a:prstGeom prst="ellipse">
            <a:avLst/>
          </a:prstGeom>
          <a:solidFill>
            <a:srgbClr val="0070C0"/>
          </a:solidFill>
          <a:ln w="222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30" name="íŝlîḋè"/>
          <p:cNvSpPr txBox="1"/>
          <p:nvPr/>
        </p:nvSpPr>
        <p:spPr>
          <a:xfrm>
            <a:off x="5169408" y="5020206"/>
            <a:ext cx="5336898" cy="532082"/>
          </a:xfrm>
          <a:prstGeom prst="rect">
            <a:avLst/>
          </a:prstGeom>
          <a:noFill/>
          <a:ln>
            <a:noFill/>
          </a:ln>
        </p:spPr>
        <p:txBody>
          <a:bodyPr wrap="square" lIns="68580" tIns="34290" rIns="68580" bIns="3429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1" i="0" u="none" strike="noStrike" kern="1200" cap="none" spc="0" normalizeH="0" baseline="0" noProof="0" dirty="0" err="1" smtClean="0">
                <a:ln>
                  <a:noFill/>
                </a:ln>
                <a:solidFill>
                  <a:prstClr val="black"/>
                </a:solidFill>
                <a:effectLst/>
                <a:uLnTx/>
                <a:uFillTx/>
                <a:latin typeface="Calibri" panose="020F0502020204030204"/>
                <a:ea typeface="+mn-ea"/>
                <a:cs typeface="+mn-cs"/>
              </a:rPr>
              <a:t>TMDL</a:t>
            </a:r>
            <a:r>
              <a:rPr kumimoji="0" lang="en-US" sz="3200" b="1" i="0" u="none" strike="noStrike" kern="1200" cap="none" spc="0" normalizeH="0" baseline="0" noProof="0" dirty="0" smtClean="0">
                <a:ln>
                  <a:noFill/>
                </a:ln>
                <a:solidFill>
                  <a:prstClr val="black"/>
                </a:solidFill>
                <a:effectLst/>
                <a:uLnTx/>
                <a:uFillTx/>
                <a:latin typeface="Calibri" panose="020F0502020204030204"/>
                <a:ea typeface="+mn-ea"/>
                <a:cs typeface="+mn-cs"/>
              </a:rPr>
              <a:t> Study</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Title 1"/>
          <p:cNvSpPr>
            <a:spLocks noGrp="1"/>
          </p:cNvSpPr>
          <p:nvPr>
            <p:ph type="title"/>
          </p:nvPr>
        </p:nvSpPr>
        <p:spPr>
          <a:xfrm>
            <a:off x="1198418" y="1985931"/>
            <a:ext cx="10515600" cy="1325563"/>
          </a:xfrm>
        </p:spPr>
        <p:txBody>
          <a:bodyPr/>
          <a:lstStyle/>
          <a:p>
            <a:r>
              <a:rPr lang="en-US" dirty="0" smtClean="0">
                <a:solidFill>
                  <a:schemeClr val="tx1"/>
                </a:solidFill>
              </a:rPr>
              <a:t>Outline</a:t>
            </a:r>
            <a:endParaRPr lang="en-US" dirty="0">
              <a:solidFill>
                <a:schemeClr val="tx1"/>
              </a:solidFill>
            </a:endParaRPr>
          </a:p>
        </p:txBody>
      </p:sp>
    </p:spTree>
    <p:extLst>
      <p:ext uri="{BB962C8B-B14F-4D97-AF65-F5344CB8AC3E}">
        <p14:creationId xmlns:p14="http://schemas.microsoft.com/office/powerpoint/2010/main" val="38856010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078"/>
            <a:ext cx="10515600" cy="1325563"/>
          </a:xfrm>
        </p:spPr>
        <p:txBody>
          <a:bodyPr/>
          <a:lstStyle/>
          <a:p>
            <a:r>
              <a:rPr lang="en-US" dirty="0" smtClean="0"/>
              <a:t>PCB Transport Processes in Watershed</a:t>
            </a:r>
            <a:endParaRPr lang="en-US" dirty="0"/>
          </a:p>
        </p:txBody>
      </p:sp>
      <p:pic>
        <p:nvPicPr>
          <p:cNvPr id="4" name="Picture 4" descr="Image shows pollutant sources from rain, point sources, and non-point sources. Depicts different types of transport through surface interactions and transformations, transport on land, transport through soil, soil interactions and transformations, stream interactions and transformations, and transport in stream." title="Graphic showing PCB transport process in watershed"/>
          <p:cNvPicPr>
            <a:picLocks noChangeAspect="1" noChangeArrowheads="1"/>
          </p:cNvPicPr>
          <p:nvPr/>
        </p:nvPicPr>
        <p:blipFill>
          <a:blip r:embed="rId2">
            <a:extLst>
              <a:ext uri="{28A0092B-C50C-407E-A947-70E740481C1C}">
                <a14:useLocalDpi xmlns:a14="http://schemas.microsoft.com/office/drawing/2010/main" val="0"/>
              </a:ext>
            </a:extLst>
          </a:blip>
          <a:srcRect l="30469" t="30208" r="16406" b="16667"/>
          <a:stretch>
            <a:fillRect/>
          </a:stretch>
        </p:blipFill>
        <p:spPr bwMode="auto">
          <a:xfrm>
            <a:off x="2458535" y="1157150"/>
            <a:ext cx="7274929" cy="524552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0253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662"/>
            <a:ext cx="10515600" cy="1325563"/>
          </a:xfrm>
        </p:spPr>
        <p:txBody>
          <a:bodyPr>
            <a:normAutofit/>
          </a:bodyPr>
          <a:lstStyle/>
          <a:p>
            <a:pPr algn="ctr"/>
            <a:r>
              <a:rPr lang="en-US" dirty="0"/>
              <a:t>PCB Transport </a:t>
            </a:r>
            <a:r>
              <a:rPr lang="en-US" dirty="0" smtClean="0"/>
              <a:t>Processes in Estuary</a:t>
            </a:r>
            <a:endParaRPr lang="en-US" dirty="0"/>
          </a:p>
        </p:txBody>
      </p:sp>
      <p:sp>
        <p:nvSpPr>
          <p:cNvPr id="3" name="Content Placeholder 2"/>
          <p:cNvSpPr>
            <a:spLocks noGrp="1"/>
          </p:cNvSpPr>
          <p:nvPr>
            <p:ph idx="1"/>
          </p:nvPr>
        </p:nvSpPr>
        <p:spPr/>
        <p:txBody>
          <a:bodyPr/>
          <a:lstStyle/>
          <a:p>
            <a:endParaRPr lang="en-US" dirty="0"/>
          </a:p>
        </p:txBody>
      </p:sp>
      <p:grpSp>
        <p:nvGrpSpPr>
          <p:cNvPr id="4" name="Group 1" descr="The image shows the runoff discharge, groundwater, and atmospheric deposition coming into the estuary. Then the PCBs are sorbed to the POC, algae, and the DOC. They can also be dissolved, transported downstream, lost to the air sea exchange, or transported upstream sue to stratification. The PCBs can settle and resuspend, diffused into the ground, and buried as well. " title="Graphic depicting PCB transport processes in an estuary"/>
          <p:cNvGrpSpPr>
            <a:grpSpLocks/>
          </p:cNvGrpSpPr>
          <p:nvPr/>
        </p:nvGrpSpPr>
        <p:grpSpPr bwMode="auto">
          <a:xfrm>
            <a:off x="2523744" y="1316736"/>
            <a:ext cx="6782269" cy="5084341"/>
            <a:chOff x="762000" y="1066800"/>
            <a:chExt cx="7467600" cy="5715000"/>
          </a:xfrm>
        </p:grpSpPr>
        <p:pic>
          <p:nvPicPr>
            <p:cNvPr id="5" name="Picture 11" descr="The image shows the runoff discharge, groundwater, and atmospheric deposition coming into the estuary. Then the PCBs are sorbed to the POC, algae, and the DOC. They can also be dissolved, transported downstream, lost to the air sea exchange, or transported upstream sue to stratification. The PCBs can settle and resuspend, diffused into the ground, and buried as well." title="Graphic depicting the PCB transport process in an estu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467600" cy="5708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14"/>
            <p:cNvSpPr>
              <a:spLocks noChangeArrowheads="1"/>
            </p:cNvSpPr>
            <p:nvPr/>
          </p:nvSpPr>
          <p:spPr bwMode="auto">
            <a:xfrm>
              <a:off x="1828800" y="5181600"/>
              <a:ext cx="1295400" cy="1066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Ground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water</a:t>
              </a:r>
            </a:p>
          </p:txBody>
        </p:sp>
        <p:sp>
          <p:nvSpPr>
            <p:cNvPr id="7" name="AutoShape 19"/>
            <p:cNvSpPr>
              <a:spLocks noChangeArrowheads="1"/>
            </p:cNvSpPr>
            <p:nvPr/>
          </p:nvSpPr>
          <p:spPr bwMode="auto">
            <a:xfrm>
              <a:off x="3200400" y="4572000"/>
              <a:ext cx="838200" cy="228600"/>
            </a:xfrm>
            <a:prstGeom prst="leftArrow">
              <a:avLst>
                <a:gd name="adj1" fmla="val 50000"/>
                <a:gd name="adj2" fmla="val 91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 Box 20"/>
            <p:cNvSpPr txBox="1">
              <a:spLocks noChangeArrowheads="1"/>
            </p:cNvSpPr>
            <p:nvPr/>
          </p:nvSpPr>
          <p:spPr bwMode="auto">
            <a:xfrm>
              <a:off x="3505200" y="4724400"/>
              <a:ext cx="1524000" cy="114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Transport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Upstream due to stratification</a:t>
              </a:r>
            </a:p>
          </p:txBody>
        </p:sp>
        <p:sp>
          <p:nvSpPr>
            <p:cNvPr id="9" name="AutoShape 21"/>
            <p:cNvSpPr>
              <a:spLocks noChangeArrowheads="1"/>
            </p:cNvSpPr>
            <p:nvPr/>
          </p:nvSpPr>
          <p:spPr bwMode="auto">
            <a:xfrm>
              <a:off x="3124200" y="2971800"/>
              <a:ext cx="1981200" cy="9144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 Box 22"/>
            <p:cNvSpPr txBox="1">
              <a:spLocks noChangeArrowheads="1"/>
            </p:cNvSpPr>
            <p:nvPr/>
          </p:nvSpPr>
          <p:spPr bwMode="auto">
            <a:xfrm>
              <a:off x="4267200" y="2362200"/>
              <a:ext cx="1449409"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charset="0"/>
                  <a:ea typeface="+mn-ea"/>
                  <a:cs typeface="+mn-cs"/>
                </a:rPr>
                <a:t>Sorbed</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charset="0"/>
                  <a:ea typeface="+mn-ea"/>
                  <a:cs typeface="+mn-cs"/>
                </a:rPr>
                <a:t>POC</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 &amp; algae</a:t>
              </a:r>
            </a:p>
          </p:txBody>
        </p:sp>
        <p:sp>
          <p:nvSpPr>
            <p:cNvPr id="11" name="Text Box 23"/>
            <p:cNvSpPr txBox="1">
              <a:spLocks noChangeArrowheads="1"/>
            </p:cNvSpPr>
            <p:nvPr/>
          </p:nvSpPr>
          <p:spPr bwMode="auto">
            <a:xfrm>
              <a:off x="3505200" y="3200400"/>
              <a:ext cx="979300"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charset="0"/>
                  <a:ea typeface="+mn-ea"/>
                  <a:cs typeface="+mn-cs"/>
                </a:rPr>
                <a:t>Sorbed</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to DOC</a:t>
              </a:r>
            </a:p>
          </p:txBody>
        </p:sp>
        <p:sp>
          <p:nvSpPr>
            <p:cNvPr id="12" name="AutoShape 24"/>
            <p:cNvSpPr>
              <a:spLocks noChangeArrowheads="1"/>
            </p:cNvSpPr>
            <p:nvPr/>
          </p:nvSpPr>
          <p:spPr bwMode="auto">
            <a:xfrm>
              <a:off x="4191000" y="5638800"/>
              <a:ext cx="304800" cy="533400"/>
            </a:xfrm>
            <a:prstGeom prst="upDownArrow">
              <a:avLst>
                <a:gd name="adj1" fmla="val 50000"/>
                <a:gd name="adj2" fmla="val 3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val 25"/>
            <p:cNvSpPr>
              <a:spLocks noChangeArrowheads="1"/>
            </p:cNvSpPr>
            <p:nvPr/>
          </p:nvSpPr>
          <p:spPr bwMode="auto">
            <a:xfrm>
              <a:off x="2590800" y="2424112"/>
              <a:ext cx="762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PCB</a:t>
              </a:r>
            </a:p>
          </p:txBody>
        </p:sp>
        <p:sp>
          <p:nvSpPr>
            <p:cNvPr id="14" name="AutoShape 28"/>
            <p:cNvSpPr>
              <a:spLocks noChangeArrowheads="1"/>
            </p:cNvSpPr>
            <p:nvPr/>
          </p:nvSpPr>
          <p:spPr bwMode="auto">
            <a:xfrm>
              <a:off x="6248400" y="3429000"/>
              <a:ext cx="1447800" cy="838200"/>
            </a:xfrm>
            <a:prstGeom prst="cloudCallout">
              <a:avLst>
                <a:gd name="adj1" fmla="val -43750"/>
                <a:gd name="adj2" fmla="val 70000"/>
              </a:avLst>
            </a:prstGeom>
            <a:solidFill>
              <a:srgbClr val="E8ECB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7"/>
            <p:cNvSpPr>
              <a:spLocks noChangeArrowheads="1"/>
            </p:cNvSpPr>
            <p:nvPr/>
          </p:nvSpPr>
          <p:spPr bwMode="auto">
            <a:xfrm>
              <a:off x="5791200" y="4191000"/>
              <a:ext cx="1295400" cy="762000"/>
            </a:xfrm>
            <a:prstGeom prst="rect">
              <a:avLst/>
            </a:prstGeom>
            <a:solidFill>
              <a:srgbClr val="F9BA4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Settling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Resuspension</a:t>
              </a:r>
            </a:p>
          </p:txBody>
        </p:sp>
        <p:sp>
          <p:nvSpPr>
            <p:cNvPr id="16" name="Text Box 29"/>
            <p:cNvSpPr txBox="1">
              <a:spLocks noChangeArrowheads="1"/>
            </p:cNvSpPr>
            <p:nvPr/>
          </p:nvSpPr>
          <p:spPr bwMode="auto">
            <a:xfrm>
              <a:off x="6400800" y="3643311"/>
              <a:ext cx="1183937" cy="36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Dissolved</a:t>
              </a:r>
            </a:p>
          </p:txBody>
        </p:sp>
        <p:sp>
          <p:nvSpPr>
            <p:cNvPr id="17" name="Line 30"/>
            <p:cNvSpPr>
              <a:spLocks noChangeShapeType="1"/>
            </p:cNvSpPr>
            <p:nvPr/>
          </p:nvSpPr>
          <p:spPr bwMode="auto">
            <a:xfrm>
              <a:off x="6096000" y="2971800"/>
              <a:ext cx="609600" cy="609600"/>
            </a:xfrm>
            <a:prstGeom prst="line">
              <a:avLst/>
            </a:prstGeom>
            <a:noFill/>
            <a:ln w="53975">
              <a:solidFill>
                <a:srgbClr val="FF6600"/>
              </a:solidFill>
              <a:round/>
              <a:headEnd type="triangle" w="lg"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 Box 31"/>
            <p:cNvSpPr txBox="1">
              <a:spLocks noChangeArrowheads="1"/>
            </p:cNvSpPr>
            <p:nvPr/>
          </p:nvSpPr>
          <p:spPr bwMode="auto">
            <a:xfrm>
              <a:off x="5791200" y="3048000"/>
              <a:ext cx="2177617" cy="36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Sorption/desorption</a:t>
              </a:r>
            </a:p>
          </p:txBody>
        </p:sp>
        <p:sp>
          <p:nvSpPr>
            <p:cNvPr id="19" name="Text Box 34"/>
            <p:cNvSpPr txBox="1">
              <a:spLocks noChangeArrowheads="1"/>
            </p:cNvSpPr>
            <p:nvPr/>
          </p:nvSpPr>
          <p:spPr bwMode="auto">
            <a:xfrm>
              <a:off x="3276600" y="5867400"/>
              <a:ext cx="1102820" cy="36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Diffusion</a:t>
              </a:r>
            </a:p>
          </p:txBody>
        </p:sp>
        <p:sp>
          <p:nvSpPr>
            <p:cNvPr id="20" name="AutoShape 35"/>
            <p:cNvSpPr>
              <a:spLocks noChangeArrowheads="1"/>
            </p:cNvSpPr>
            <p:nvPr/>
          </p:nvSpPr>
          <p:spPr bwMode="auto">
            <a:xfrm>
              <a:off x="5181600" y="6400800"/>
              <a:ext cx="304800" cy="381000"/>
            </a:xfrm>
            <a:prstGeom prst="downArrow">
              <a:avLst>
                <a:gd name="adj1" fmla="val 50000"/>
                <a:gd name="adj2" fmla="val 3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Box 36"/>
            <p:cNvSpPr txBox="1">
              <a:spLocks noChangeArrowheads="1"/>
            </p:cNvSpPr>
            <p:nvPr/>
          </p:nvSpPr>
          <p:spPr bwMode="auto">
            <a:xfrm>
              <a:off x="5410200" y="6181726"/>
              <a:ext cx="881593" cy="406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Burial</a:t>
              </a:r>
            </a:p>
          </p:txBody>
        </p:sp>
        <p:sp>
          <p:nvSpPr>
            <p:cNvPr id="22" name="AutoShape 37"/>
            <p:cNvSpPr>
              <a:spLocks noChangeArrowheads="1"/>
            </p:cNvSpPr>
            <p:nvPr/>
          </p:nvSpPr>
          <p:spPr bwMode="auto">
            <a:xfrm>
              <a:off x="2667000" y="1676400"/>
              <a:ext cx="381000" cy="381000"/>
            </a:xfrm>
            <a:prstGeom prst="down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38"/>
            <p:cNvSpPr txBox="1">
              <a:spLocks noChangeArrowheads="1"/>
            </p:cNvSpPr>
            <p:nvPr/>
          </p:nvSpPr>
          <p:spPr bwMode="auto">
            <a:xfrm>
              <a:off x="2514600" y="1128712"/>
              <a:ext cx="1471532"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Atmospheric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 deposition</a:t>
              </a:r>
            </a:p>
          </p:txBody>
        </p:sp>
        <p:sp>
          <p:nvSpPr>
            <p:cNvPr id="24" name="AutoShape 39"/>
            <p:cNvSpPr>
              <a:spLocks noChangeArrowheads="1"/>
            </p:cNvSpPr>
            <p:nvPr/>
          </p:nvSpPr>
          <p:spPr bwMode="auto">
            <a:xfrm>
              <a:off x="6324600" y="1752600"/>
              <a:ext cx="304800" cy="609600"/>
            </a:xfrm>
            <a:prstGeom prst="upDownArrow">
              <a:avLst>
                <a:gd name="adj1" fmla="val 50000"/>
                <a:gd name="adj2" fmla="val 4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Box 40"/>
            <p:cNvSpPr txBox="1">
              <a:spLocks noChangeArrowheads="1"/>
            </p:cNvSpPr>
            <p:nvPr/>
          </p:nvSpPr>
          <p:spPr bwMode="auto">
            <a:xfrm>
              <a:off x="6477000" y="1295401"/>
              <a:ext cx="1159969"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Air-sea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exchange</a:t>
              </a:r>
            </a:p>
          </p:txBody>
        </p:sp>
        <p:pic>
          <p:nvPicPr>
            <p:cNvPr id="26" name="Picture 41" descr="The image shows the runoff discharge, groundwater, and atmospheric deposition coming into the estuary. Then the PCBs are sorbed to the POC, algae, and the DOC. They can also be dissolved, transported downstream, lost to the air sea exchange, or transported upstream sue to stratification. The PCBs can settle and resuspend, diffused into the ground, and buried as well." title="Graphic depicting the PCB transport process in an estu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5638800"/>
              <a:ext cx="6937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42"/>
            <p:cNvSpPr txBox="1">
              <a:spLocks noChangeArrowheads="1"/>
            </p:cNvSpPr>
            <p:nvPr/>
          </p:nvSpPr>
          <p:spPr bwMode="auto">
            <a:xfrm>
              <a:off x="1143000" y="2271712"/>
              <a:ext cx="1207903"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Runoff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Discharge</a:t>
              </a:r>
            </a:p>
          </p:txBody>
        </p:sp>
        <p:sp>
          <p:nvSpPr>
            <p:cNvPr id="28" name="AutoShape 43"/>
            <p:cNvSpPr>
              <a:spLocks noChangeArrowheads="1"/>
            </p:cNvSpPr>
            <p:nvPr/>
          </p:nvSpPr>
          <p:spPr bwMode="auto">
            <a:xfrm>
              <a:off x="7467600" y="2209800"/>
              <a:ext cx="685800" cy="304800"/>
            </a:xfrm>
            <a:prstGeom prst="rightArrow">
              <a:avLst>
                <a:gd name="adj1" fmla="val 50000"/>
                <a:gd name="adj2" fmla="val 56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Box 44"/>
            <p:cNvSpPr txBox="1">
              <a:spLocks noChangeArrowheads="1"/>
            </p:cNvSpPr>
            <p:nvPr/>
          </p:nvSpPr>
          <p:spPr bwMode="auto">
            <a:xfrm>
              <a:off x="6685420" y="2467055"/>
              <a:ext cx="1524000" cy="6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Transport downstream</a:t>
              </a:r>
            </a:p>
          </p:txBody>
        </p:sp>
      </p:grpSp>
    </p:spTree>
    <p:extLst>
      <p:ext uri="{BB962C8B-B14F-4D97-AF65-F5344CB8AC3E}">
        <p14:creationId xmlns:p14="http://schemas.microsoft.com/office/powerpoint/2010/main" val="3186901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7" y="125780"/>
            <a:ext cx="10450287" cy="1325563"/>
          </a:xfrm>
        </p:spPr>
        <p:txBody>
          <a:bodyPr>
            <a:normAutofit/>
          </a:bodyPr>
          <a:lstStyle/>
          <a:p>
            <a:r>
              <a:rPr lang="en-US" sz="4300" b="1" spc="300" dirty="0" smtClean="0">
                <a:solidFill>
                  <a:srgbClr val="198569"/>
                </a:solidFill>
                <a:latin typeface="Arial" panose="020B0604020202020204" pitchFamily="34" charset="0"/>
              </a:rPr>
              <a:t>Introductions</a:t>
            </a:r>
            <a:endParaRPr lang="en-US" sz="4000" b="1" dirty="0"/>
          </a:p>
        </p:txBody>
      </p:sp>
      <p:sp>
        <p:nvSpPr>
          <p:cNvPr id="18" name="Footer Placeholder 6"/>
          <p:cNvSpPr>
            <a:spLocks noGrp="1"/>
          </p:cNvSpPr>
          <p:nvPr>
            <p:ph type="ftr" sz="quarter" idx="4294967295"/>
          </p:nvPr>
        </p:nvSpPr>
        <p:spPr>
          <a:xfrm>
            <a:off x="124095" y="6482017"/>
            <a:ext cx="10515600" cy="40957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For technical help, contact Kelley West, 804-527-5029 or </a:t>
            </a:r>
            <a:r>
              <a:rPr lang="en-US" dirty="0" err="1" smtClean="0">
                <a:solidFill>
                  <a:prstClr val="black"/>
                </a:solidFill>
                <a:latin typeface="Arial" panose="020B0604020202020204" pitchFamily="34" charset="0"/>
                <a:cs typeface="Arial" panose="020B0604020202020204" pitchFamily="34" charset="0"/>
              </a:rPr>
              <a:t>Kelley.west</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@deq.virginia.gov </a:t>
            </a:r>
            <a:endParaRPr kumimoji="0" lang="en-US" sz="1200" b="0" i="0" u="none" strike="noStrike" kern="1200" cap="none" spc="0" normalizeH="0" baseline="0" noProof="0" dirty="0">
              <a:ln>
                <a:noFill/>
              </a:ln>
              <a:solidFill>
                <a:srgbClr val="256EAB"/>
              </a:solidFill>
              <a:effectLst/>
              <a:uLnTx/>
              <a:uFillTx/>
              <a:latin typeface="Arial" panose="020B0604020202020204" pitchFamily="34" charset="0"/>
              <a:cs typeface="Arial" panose="020B0604020202020204" pitchFamily="34" charset="0"/>
            </a:endParaRPr>
          </a:p>
        </p:txBody>
      </p:sp>
      <p:pic>
        <p:nvPicPr>
          <p:cNvPr id="4" name="Picture 3" title="Pic of Jennifer Rogers"/>
          <p:cNvPicPr>
            <a:picLocks noChangeAspect="1"/>
          </p:cNvPicPr>
          <p:nvPr/>
        </p:nvPicPr>
        <p:blipFill rotWithShape="1">
          <a:blip r:embed="rId3" cstate="print">
            <a:extLst>
              <a:ext uri="{28A0092B-C50C-407E-A947-70E740481C1C}">
                <a14:useLocalDpi xmlns:a14="http://schemas.microsoft.com/office/drawing/2010/main" val="0"/>
              </a:ext>
            </a:extLst>
          </a:blip>
          <a:srcRect l="11335" t="600" r="19787" b="12940"/>
          <a:stretch/>
        </p:blipFill>
        <p:spPr>
          <a:xfrm rot="5400000">
            <a:off x="3253576" y="1370151"/>
            <a:ext cx="1419826" cy="1336686"/>
          </a:xfrm>
          <a:prstGeom prst="rect">
            <a:avLst/>
          </a:prstGeom>
        </p:spPr>
      </p:pic>
      <p:sp>
        <p:nvSpPr>
          <p:cNvPr id="21" name="TextBox 20"/>
          <p:cNvSpPr txBox="1"/>
          <p:nvPr/>
        </p:nvSpPr>
        <p:spPr>
          <a:xfrm>
            <a:off x="227421" y="2774124"/>
            <a:ext cx="250569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277EA9"/>
                </a:solidFill>
                <a:latin typeface="Calibri" panose="020F0502020204030204"/>
              </a:rPr>
              <a:t>Mark Richards</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277EA9"/>
                </a:solidFill>
                <a:latin typeface="Calibri" panose="020F0502020204030204"/>
              </a:rPr>
              <a:t>DEQ Central Office</a:t>
            </a:r>
            <a:endParaRPr kumimoji="0" lang="en-US" sz="1800" b="0" i="0" u="none" strike="noStrike" kern="1200" cap="none" spc="0" normalizeH="0" baseline="0" noProof="0" dirty="0">
              <a:ln>
                <a:noFill/>
              </a:ln>
              <a:solidFill>
                <a:srgbClr val="277EA9"/>
              </a:solidFill>
              <a:effectLst/>
              <a:uLnTx/>
              <a:uFillTx/>
              <a:latin typeface="Calibri" panose="020F0502020204030204"/>
              <a:ea typeface="+mn-ea"/>
              <a:cs typeface="+mn-cs"/>
            </a:endParaRPr>
          </a:p>
        </p:txBody>
      </p:sp>
      <p:sp>
        <p:nvSpPr>
          <p:cNvPr id="35" name="TextBox 34"/>
          <p:cNvSpPr txBox="1"/>
          <p:nvPr/>
        </p:nvSpPr>
        <p:spPr>
          <a:xfrm>
            <a:off x="3740941" y="5258832"/>
            <a:ext cx="2478673"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277EA9"/>
                </a:solidFill>
                <a:latin typeface="Calibri" panose="020F0502020204030204"/>
              </a:rPr>
              <a:t>Dr. Jian Shen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Res.</a:t>
            </a:r>
            <a:r>
              <a:rPr kumimoji="0" lang="en-US" sz="1800" b="0" i="0" u="none" strike="noStrike" kern="1200" cap="none" spc="0" normalizeH="0" noProof="0" dirty="0" smtClean="0">
                <a:ln>
                  <a:noFill/>
                </a:ln>
                <a:solidFill>
                  <a:srgbClr val="277EA9"/>
                </a:solidFill>
                <a:effectLst/>
                <a:uLnTx/>
                <a:uFillTx/>
                <a:latin typeface="Calibri" panose="020F0502020204030204"/>
                <a:ea typeface="+mn-ea"/>
                <a:cs typeface="+mn-cs"/>
              </a:rPr>
              <a:t> Prof. of Marine Science</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p:txBody>
      </p:sp>
      <p:sp>
        <p:nvSpPr>
          <p:cNvPr id="36" name="TextBox 35"/>
          <p:cNvSpPr txBox="1"/>
          <p:nvPr/>
        </p:nvSpPr>
        <p:spPr>
          <a:xfrm>
            <a:off x="4966768" y="2753188"/>
            <a:ext cx="250569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277EA9"/>
                </a:solidFill>
                <a:latin typeface="Calibri" panose="020F0502020204030204"/>
              </a:rPr>
              <a:t>Kelley West</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Piedmont</a:t>
            </a:r>
            <a:r>
              <a:rPr kumimoji="0" lang="en-US" sz="1800" b="0" i="0" u="none" strike="noStrike" kern="1200" cap="none" spc="0" normalizeH="0" noProof="0" dirty="0" smtClean="0">
                <a:ln>
                  <a:noFill/>
                </a:ln>
                <a:solidFill>
                  <a:srgbClr val="277EA9"/>
                </a:solidFill>
                <a:effectLst/>
                <a:uLnTx/>
                <a:uFillTx/>
                <a:latin typeface="Calibri" panose="020F0502020204030204"/>
                <a:ea typeface="+mn-ea"/>
                <a:cs typeface="+mn-cs"/>
              </a:rPr>
              <a:t> Regional Office</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p:txBody>
      </p:sp>
      <p:sp>
        <p:nvSpPr>
          <p:cNvPr id="38" name="TextBox 37"/>
          <p:cNvSpPr txBox="1"/>
          <p:nvPr/>
        </p:nvSpPr>
        <p:spPr>
          <a:xfrm>
            <a:off x="2813091" y="2756249"/>
            <a:ext cx="248142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277EA9"/>
                </a:solidFill>
                <a:latin typeface="Calibri" panose="020F0502020204030204"/>
              </a:rPr>
              <a:t>Jen Rogers</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Piedmont</a:t>
            </a:r>
            <a:r>
              <a:rPr kumimoji="0" lang="en-US" sz="1800" b="0" i="0" u="none" strike="noStrike" kern="1200" cap="none" spc="0" normalizeH="0" noProof="0" dirty="0" smtClean="0">
                <a:ln>
                  <a:noFill/>
                </a:ln>
                <a:solidFill>
                  <a:srgbClr val="277EA9"/>
                </a:solidFill>
                <a:effectLst/>
                <a:uLnTx/>
                <a:uFillTx/>
                <a:latin typeface="Calibri" panose="020F0502020204030204"/>
                <a:ea typeface="+mn-ea"/>
                <a:cs typeface="+mn-cs"/>
              </a:rPr>
              <a:t> Regional Office</a:t>
            </a:r>
            <a:endParaRPr kumimoji="0" lang="en-US" sz="1800" b="0" i="0" u="none" strike="noStrike" kern="1200" cap="none" spc="0" normalizeH="0" baseline="0" noProof="0" dirty="0">
              <a:ln>
                <a:noFill/>
              </a:ln>
              <a:solidFill>
                <a:srgbClr val="277EA9"/>
              </a:solidFill>
              <a:effectLst/>
              <a:uLnTx/>
              <a:uFillTx/>
              <a:latin typeface="Calibri" panose="020F0502020204030204"/>
              <a:ea typeface="+mn-ea"/>
              <a:cs typeface="+mn-cs"/>
            </a:endParaRPr>
          </a:p>
        </p:txBody>
      </p:sp>
      <p:pic>
        <p:nvPicPr>
          <p:cNvPr id="5" name="Picture 4" title="Pic of Mark Richards"/>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Lst>
          </a:blip>
          <a:stretch>
            <a:fillRect/>
          </a:stretch>
        </p:blipFill>
        <p:spPr>
          <a:xfrm>
            <a:off x="909886" y="1298159"/>
            <a:ext cx="1293028" cy="1398189"/>
          </a:xfrm>
          <a:prstGeom prst="rect">
            <a:avLst/>
          </a:prstGeom>
        </p:spPr>
      </p:pic>
      <p:pic>
        <p:nvPicPr>
          <p:cNvPr id="7" name="Picture 6" title="DEQ insignia"/>
          <p:cNvPicPr>
            <a:picLocks noChangeAspect="1"/>
          </p:cNvPicPr>
          <p:nvPr/>
        </p:nvPicPr>
        <p:blipFill>
          <a:blip r:embed="rId6"/>
          <a:stretch>
            <a:fillRect/>
          </a:stretch>
        </p:blipFill>
        <p:spPr>
          <a:xfrm>
            <a:off x="7530879" y="1598472"/>
            <a:ext cx="3971109" cy="2078046"/>
          </a:xfrm>
          <a:prstGeom prst="rect">
            <a:avLst/>
          </a:prstGeom>
        </p:spPr>
      </p:pic>
      <p:pic>
        <p:nvPicPr>
          <p:cNvPr id="6" name="Picture 5" title="Pic of Jian Sh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3022" y="3724062"/>
            <a:ext cx="1399008" cy="1449880"/>
          </a:xfrm>
          <a:prstGeom prst="rect">
            <a:avLst/>
          </a:prstGeom>
        </p:spPr>
      </p:pic>
      <p:pic>
        <p:nvPicPr>
          <p:cNvPr id="14" name="Picture 2" descr="C:\Jian-DOC\Mypresentation\Public_meeting\Poquoson_3_18_2013\vims-full-color logo.jpg" title="VIMs insignia"/>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672251" y="3918857"/>
            <a:ext cx="3656639" cy="133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title="Pic of Kelley West"/>
          <p:cNvPicPr>
            <a:picLocks noChangeAspect="1"/>
          </p:cNvPicPr>
          <p:nvPr/>
        </p:nvPicPr>
        <p:blipFill rotWithShape="1">
          <a:blip r:embed="rId9">
            <a:extLst>
              <a:ext uri="{28A0092B-C50C-407E-A947-70E740481C1C}">
                <a14:useLocalDpi xmlns:a14="http://schemas.microsoft.com/office/drawing/2010/main" val="0"/>
              </a:ext>
            </a:extLst>
          </a:blip>
          <a:srcRect l="51824" t="16854" r="27610" b="46290"/>
          <a:stretch/>
        </p:blipFill>
        <p:spPr>
          <a:xfrm>
            <a:off x="5572587" y="1364000"/>
            <a:ext cx="1276639" cy="1384407"/>
          </a:xfrm>
          <a:prstGeom prst="rect">
            <a:avLst/>
          </a:prstGeom>
        </p:spPr>
      </p:pic>
      <p:pic>
        <p:nvPicPr>
          <p:cNvPr id="15" name="Picture 14" title="Pic of Paige Haley"/>
          <p:cNvPicPr>
            <a:picLocks noChangeAspect="1"/>
          </p:cNvPicPr>
          <p:nvPr/>
        </p:nvPicPr>
        <p:blipFill rotWithShape="1">
          <a:blip r:embed="rId10" cstate="print">
            <a:extLst>
              <a:ext uri="{28A0092B-C50C-407E-A947-70E740481C1C}">
                <a14:useLocalDpi xmlns:a14="http://schemas.microsoft.com/office/drawing/2010/main" val="0"/>
              </a:ext>
            </a:extLst>
          </a:blip>
          <a:srcRect l="14972" t="6618" r="12136" b="24402"/>
          <a:stretch/>
        </p:blipFill>
        <p:spPr>
          <a:xfrm>
            <a:off x="1653297" y="3757355"/>
            <a:ext cx="1399008" cy="1471623"/>
          </a:xfrm>
          <a:prstGeom prst="rect">
            <a:avLst/>
          </a:prstGeom>
        </p:spPr>
      </p:pic>
      <p:sp>
        <p:nvSpPr>
          <p:cNvPr id="16" name="TextBox 15"/>
          <p:cNvSpPr txBox="1"/>
          <p:nvPr/>
        </p:nvSpPr>
        <p:spPr>
          <a:xfrm>
            <a:off x="1099955" y="5331602"/>
            <a:ext cx="250569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277EA9"/>
                </a:solidFill>
                <a:latin typeface="Calibri" panose="020F0502020204030204"/>
              </a:rPr>
              <a:t>Paige Haley</a:t>
            </a:r>
            <a:endPar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77EA9"/>
                </a:solidFill>
                <a:effectLst/>
                <a:uLnTx/>
                <a:uFillTx/>
                <a:latin typeface="Calibri" panose="020F0502020204030204"/>
                <a:ea typeface="+mn-ea"/>
                <a:cs typeface="+mn-cs"/>
              </a:rPr>
              <a:t>Tidewater</a:t>
            </a:r>
            <a:r>
              <a:rPr kumimoji="0" lang="en-US" sz="1800" b="0" i="0" u="none" strike="noStrike" kern="1200" cap="none" spc="0" normalizeH="0" noProof="0" dirty="0" smtClean="0">
                <a:ln>
                  <a:noFill/>
                </a:ln>
                <a:solidFill>
                  <a:srgbClr val="277EA9"/>
                </a:solidFill>
                <a:effectLst/>
                <a:uLnTx/>
                <a:uFillTx/>
                <a:latin typeface="Calibri" panose="020F0502020204030204"/>
                <a:ea typeface="+mn-ea"/>
                <a:cs typeface="+mn-cs"/>
              </a:rPr>
              <a:t> Regional Office</a:t>
            </a:r>
            <a:endParaRPr kumimoji="0" lang="en-US" sz="1800" b="0" i="0" u="none" strike="noStrike" kern="1200" cap="none" spc="0" normalizeH="0" baseline="0" noProof="0" dirty="0">
              <a:ln>
                <a:noFill/>
              </a:ln>
              <a:solidFill>
                <a:srgbClr val="277EA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534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695" y="113961"/>
            <a:ext cx="11211838" cy="1325563"/>
          </a:xfrm>
        </p:spPr>
        <p:txBody>
          <a:bodyPr>
            <a:noAutofit/>
          </a:bodyPr>
          <a:lstStyle/>
          <a:p>
            <a:pPr algn="ctr">
              <a:buSzPct val="25000"/>
            </a:pPr>
            <a:r>
              <a:rPr lang="en-US" dirty="0"/>
              <a:t>Estuarine Model</a:t>
            </a:r>
            <a:endParaRPr lang="en-US" dirty="0">
              <a:solidFill>
                <a:srgbClr val="FF0000"/>
              </a:solidFill>
            </a:endParaRPr>
          </a:p>
        </p:txBody>
      </p:sp>
      <p:sp>
        <p:nvSpPr>
          <p:cNvPr id="4" name="Rectangle 3"/>
          <p:cNvSpPr/>
          <p:nvPr/>
        </p:nvSpPr>
        <p:spPr>
          <a:xfrm>
            <a:off x="5196238" y="2721935"/>
            <a:ext cx="38862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Water</a:t>
            </a:r>
          </a:p>
        </p:txBody>
      </p:sp>
      <p:sp>
        <p:nvSpPr>
          <p:cNvPr id="5" name="Rectangle 4" title="Rectangle around the words sediment model"/>
          <p:cNvSpPr/>
          <p:nvPr/>
        </p:nvSpPr>
        <p:spPr>
          <a:xfrm>
            <a:off x="5196238" y="4703135"/>
            <a:ext cx="38862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title="Arrow pointing from watershed model and loading to the water column model block"/>
          <p:cNvSpPr/>
          <p:nvPr/>
        </p:nvSpPr>
        <p:spPr>
          <a:xfrm>
            <a:off x="4808333" y="3445835"/>
            <a:ext cx="685800"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title="Arrow to represent the atmospheric exchange"/>
          <p:cNvSpPr/>
          <p:nvPr/>
        </p:nvSpPr>
        <p:spPr>
          <a:xfrm>
            <a:off x="7558438" y="2531435"/>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Down Arrow 7" title="Arrow to respresent atmospheric exchange"/>
          <p:cNvSpPr/>
          <p:nvPr/>
        </p:nvSpPr>
        <p:spPr>
          <a:xfrm rot="10800000">
            <a:off x="7558438" y="2257769"/>
            <a:ext cx="228600" cy="4641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8" title="Arrow respresenting transport of PCBs out of the water column"/>
          <p:cNvSpPr/>
          <p:nvPr/>
        </p:nvSpPr>
        <p:spPr>
          <a:xfrm rot="10800000">
            <a:off x="8853838" y="3179135"/>
            <a:ext cx="6096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ight Arrow 9" title="Arrow respresenting transport of PCBs out of the water column"/>
          <p:cNvSpPr/>
          <p:nvPr/>
        </p:nvSpPr>
        <p:spPr>
          <a:xfrm>
            <a:off x="8853838" y="3712535"/>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title="Arrow from the water column model box to the sediment model box"/>
          <p:cNvSpPr/>
          <p:nvPr/>
        </p:nvSpPr>
        <p:spPr>
          <a:xfrm>
            <a:off x="6415438" y="4516118"/>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own Arrow 11" title="Arrow from sediment model box to water column model box"/>
          <p:cNvSpPr/>
          <p:nvPr/>
        </p:nvSpPr>
        <p:spPr>
          <a:xfrm rot="10800000">
            <a:off x="6415438" y="4242452"/>
            <a:ext cx="228600" cy="4641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407282" y="2898524"/>
            <a:ext cx="21932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Water </a:t>
            </a:r>
            <a:r>
              <a:rPr kumimoji="0" lang="en-US"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column model</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Box 13"/>
          <p:cNvSpPr txBox="1"/>
          <p:nvPr/>
        </p:nvSpPr>
        <p:spPr>
          <a:xfrm>
            <a:off x="6415437" y="4889774"/>
            <a:ext cx="17518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Sediment model</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Oval 14" title="Oval surrounding the words biochemical reaction"/>
          <p:cNvSpPr/>
          <p:nvPr/>
        </p:nvSpPr>
        <p:spPr>
          <a:xfrm>
            <a:off x="7093092" y="3209452"/>
            <a:ext cx="1532146" cy="10330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7139668" y="3453513"/>
            <a:ext cx="1485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Biochemical Reaction</a:t>
            </a:r>
          </a:p>
        </p:txBody>
      </p:sp>
      <p:sp>
        <p:nvSpPr>
          <p:cNvPr id="17" name="TextBox 16"/>
          <p:cNvSpPr txBox="1"/>
          <p:nvPr/>
        </p:nvSpPr>
        <p:spPr>
          <a:xfrm>
            <a:off x="9615838" y="3407735"/>
            <a:ext cx="19278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Transport in &amp; out</a:t>
            </a:r>
          </a:p>
        </p:txBody>
      </p:sp>
      <p:sp>
        <p:nvSpPr>
          <p:cNvPr id="18" name="TextBox 17"/>
          <p:cNvSpPr txBox="1"/>
          <p:nvPr/>
        </p:nvSpPr>
        <p:spPr>
          <a:xfrm>
            <a:off x="3997423" y="3055643"/>
            <a:ext cx="9316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Loading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7892908" y="2132711"/>
            <a:ext cx="23398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Atmospheric exchange</a:t>
            </a:r>
          </a:p>
        </p:txBody>
      </p:sp>
      <p:sp>
        <p:nvSpPr>
          <p:cNvPr id="20" name="Rectangle 19" title="Recentangle surrounding the words Watershed model and the two bullets nonpoint sources and point sources"/>
          <p:cNvSpPr/>
          <p:nvPr/>
        </p:nvSpPr>
        <p:spPr>
          <a:xfrm>
            <a:off x="1232847" y="2826710"/>
            <a:ext cx="2605507" cy="14157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371078" y="2902979"/>
            <a:ext cx="2077492" cy="12311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0000"/>
                </a:solidFill>
                <a:effectLst/>
                <a:uLnTx/>
                <a:uFillTx/>
                <a:latin typeface="Calibri" panose="020F0502020204030204"/>
                <a:ea typeface="+mn-ea"/>
                <a:cs typeface="+mn-cs"/>
              </a:rPr>
              <a:t>Watershed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Nonpoint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Point sources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ight Arrow 21" title="Arrow from the word precipitation to the watershed model box"/>
          <p:cNvSpPr/>
          <p:nvPr/>
        </p:nvSpPr>
        <p:spPr>
          <a:xfrm rot="5400000">
            <a:off x="2169452" y="2327303"/>
            <a:ext cx="685800"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866900" y="1725265"/>
            <a:ext cx="14072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Precipitation</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ight Arrow 23" title="Arrow from the word precipiation to the watershed model box"/>
          <p:cNvSpPr/>
          <p:nvPr/>
        </p:nvSpPr>
        <p:spPr>
          <a:xfrm>
            <a:off x="3609990" y="3412534"/>
            <a:ext cx="685800"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title="Box surrounding the water column model and sediment model boxes, and all of the inputs and outputs from that system"/>
          <p:cNvSpPr/>
          <p:nvPr/>
        </p:nvSpPr>
        <p:spPr>
          <a:xfrm>
            <a:off x="4681728" y="1609344"/>
            <a:ext cx="5038344" cy="4279392"/>
          </a:xfrm>
          <a:prstGeom prst="rect">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1639614" y="4974565"/>
            <a:ext cx="1786758" cy="13106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Determine Loading reduction based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WQS</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ight Arrow 26" title="Arrow from a box that reads &quot;determine loading reduction based on WQS&quot; to the watershed model box"/>
          <p:cNvSpPr/>
          <p:nvPr/>
        </p:nvSpPr>
        <p:spPr>
          <a:xfrm rot="16200000">
            <a:off x="2150364" y="4452002"/>
            <a:ext cx="685800" cy="2667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ight Arrow 27" title="Arrow from the water column model and sediment model box to the box that says &quot;determine loading reduction based WQS&quot;"/>
          <p:cNvSpPr/>
          <p:nvPr/>
        </p:nvSpPr>
        <p:spPr>
          <a:xfrm rot="10800000">
            <a:off x="3609990" y="5401080"/>
            <a:ext cx="948614" cy="20632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850679" y="5319578"/>
            <a:ext cx="7344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TMDL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727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117" y="17392"/>
            <a:ext cx="10515600" cy="1325563"/>
          </a:xfrm>
        </p:spPr>
        <p:txBody>
          <a:bodyPr>
            <a:normAutofit/>
          </a:bodyPr>
          <a:lstStyle/>
          <a:p>
            <a:r>
              <a:rPr lang="en-US" dirty="0"/>
              <a:t>Estuarine </a:t>
            </a:r>
            <a:r>
              <a:rPr lang="en-US" dirty="0" smtClean="0"/>
              <a:t>Model (biochemical processes)</a:t>
            </a:r>
            <a:endParaRPr lang="en-US" dirty="0"/>
          </a:p>
        </p:txBody>
      </p:sp>
      <p:sp>
        <p:nvSpPr>
          <p:cNvPr id="3" name="Content Placeholder 2"/>
          <p:cNvSpPr>
            <a:spLocks noGrp="1"/>
          </p:cNvSpPr>
          <p:nvPr>
            <p:ph idx="1"/>
          </p:nvPr>
        </p:nvSpPr>
        <p:spPr>
          <a:xfrm>
            <a:off x="763207" y="1087218"/>
            <a:ext cx="10515600" cy="4351338"/>
          </a:xfrm>
        </p:spPr>
        <p:txBody>
          <a:bodyPr/>
          <a:lstStyle/>
          <a:p>
            <a:r>
              <a:rPr lang="en-US" dirty="0" smtClean="0"/>
              <a:t>It is a organic carbon-based (sorption/desorption) modeling framework</a:t>
            </a:r>
          </a:p>
          <a:p>
            <a:r>
              <a:rPr lang="en-US" dirty="0" smtClean="0"/>
              <a:t>It couples water column and the bottom sediment</a:t>
            </a:r>
          </a:p>
          <a:p>
            <a:r>
              <a:rPr lang="en-US" dirty="0" smtClean="0"/>
              <a:t>It models exchanges of PCB between Bay water and atmosphere</a:t>
            </a:r>
            <a:endParaRPr lang="en-US" dirty="0"/>
          </a:p>
        </p:txBody>
      </p:sp>
      <p:pic>
        <p:nvPicPr>
          <p:cNvPr id="4" name="Picture 7" descr="Ja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283" y="3806221"/>
            <a:ext cx="3488910" cy="272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title="Image showing a gridded model of a river segment"/>
          <p:cNvPicPr>
            <a:picLocks noChangeAspect="1"/>
          </p:cNvPicPr>
          <p:nvPr/>
        </p:nvPicPr>
        <p:blipFill>
          <a:blip r:embed="rId3"/>
          <a:stretch>
            <a:fillRect/>
          </a:stretch>
        </p:blipFill>
        <p:spPr>
          <a:xfrm>
            <a:off x="313655" y="4628796"/>
            <a:ext cx="2823893" cy="1726565"/>
          </a:xfrm>
          <a:prstGeom prst="rect">
            <a:avLst/>
          </a:prstGeom>
        </p:spPr>
      </p:pic>
      <p:sp>
        <p:nvSpPr>
          <p:cNvPr id="6" name="Oval 5" title="Circle around a segment of a river"/>
          <p:cNvSpPr/>
          <p:nvPr/>
        </p:nvSpPr>
        <p:spPr>
          <a:xfrm>
            <a:off x="4993779" y="4802912"/>
            <a:ext cx="210313"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ight Arrow 6" title="Arrow from the circled river segment to its gridded model counterpart"/>
          <p:cNvSpPr/>
          <p:nvPr/>
        </p:nvSpPr>
        <p:spPr>
          <a:xfrm rot="10800000">
            <a:off x="3750773" y="4961729"/>
            <a:ext cx="767255" cy="181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The paper is titled &quot;Modeling of polychlorinated biphenyls (PCBs) in the Baltimore Harbor&quot;" title="Screengrab of an academic paper"/>
          <p:cNvPicPr>
            <a:picLocks noChangeAspect="1"/>
          </p:cNvPicPr>
          <p:nvPr/>
        </p:nvPicPr>
        <p:blipFill>
          <a:blip r:embed="rId4"/>
          <a:stretch>
            <a:fillRect/>
          </a:stretch>
        </p:blipFill>
        <p:spPr>
          <a:xfrm>
            <a:off x="7212702" y="5052538"/>
            <a:ext cx="4313601" cy="1489430"/>
          </a:xfrm>
          <a:prstGeom prst="rect">
            <a:avLst/>
          </a:prstGeom>
        </p:spPr>
      </p:pic>
      <p:pic>
        <p:nvPicPr>
          <p:cNvPr id="9" name="Picture 8" descr="The paper is titled &quot;total maximum daily loads of polychlorinated biphenyls in the Baltimore Harbor, Curtis Creek/Bay, and Bear Creek portions of the Patapsco River Mesohaline Tidal Chesapeake Bay Segment, Maryland&quot;" title="Screengrab of an academic paper"/>
          <p:cNvPicPr>
            <a:picLocks noChangeAspect="1"/>
          </p:cNvPicPr>
          <p:nvPr/>
        </p:nvPicPr>
        <p:blipFill>
          <a:blip r:embed="rId5"/>
          <a:stretch>
            <a:fillRect/>
          </a:stretch>
        </p:blipFill>
        <p:spPr>
          <a:xfrm>
            <a:off x="7170233" y="3508807"/>
            <a:ext cx="4356071" cy="1543731"/>
          </a:xfrm>
          <a:prstGeom prst="rect">
            <a:avLst/>
          </a:prstGeom>
        </p:spPr>
      </p:pic>
    </p:spTree>
    <p:extLst>
      <p:ext uri="{BB962C8B-B14F-4D97-AF65-F5344CB8AC3E}">
        <p14:creationId xmlns:p14="http://schemas.microsoft.com/office/powerpoint/2010/main" val="41741253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259" y="-240670"/>
            <a:ext cx="10515600" cy="1325563"/>
          </a:xfrm>
        </p:spPr>
        <p:txBody>
          <a:bodyPr/>
          <a:lstStyle/>
          <a:p>
            <a:pPr algn="ctr"/>
            <a:r>
              <a:rPr lang="en-US" dirty="0"/>
              <a:t>Estuarine </a:t>
            </a:r>
            <a:r>
              <a:rPr lang="en-US" dirty="0" smtClean="0"/>
              <a:t>Model Elements</a:t>
            </a:r>
            <a:endParaRPr lang="en-US" dirty="0"/>
          </a:p>
        </p:txBody>
      </p:sp>
      <p:sp>
        <p:nvSpPr>
          <p:cNvPr id="4" name="Rectangle 4" title="Rectangle surrounding the words &quot;Tide, Temperature, Salinity, TSS, Meteorological forcing (wind, atm. pressure, dry &amp; wet temperature, cloud cover, solar radiation)&quot;"/>
          <p:cNvSpPr>
            <a:spLocks noChangeArrowheads="1"/>
          </p:cNvSpPr>
          <p:nvPr/>
        </p:nvSpPr>
        <p:spPr bwMode="auto">
          <a:xfrm>
            <a:off x="2510659" y="694997"/>
            <a:ext cx="64008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Box 5"/>
          <p:cNvSpPr txBox="1">
            <a:spLocks noChangeArrowheads="1"/>
          </p:cNvSpPr>
          <p:nvPr/>
        </p:nvSpPr>
        <p:spPr bwMode="auto">
          <a:xfrm>
            <a:off x="2891659" y="771197"/>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Tide, Temperature, Salinity, TSS, Meteorological forcing (wind, atm. pressure, dry &amp; wet temperature, cloud cover, solar radiation)</a:t>
            </a:r>
          </a:p>
        </p:txBody>
      </p:sp>
      <p:sp>
        <p:nvSpPr>
          <p:cNvPr id="6" name="Rectangle 6" title="Rectangle surrounding the words &quot;surface elevation and current&quot;"/>
          <p:cNvSpPr>
            <a:spLocks noChangeArrowheads="1"/>
          </p:cNvSpPr>
          <p:nvPr/>
        </p:nvSpPr>
        <p:spPr bwMode="auto">
          <a:xfrm>
            <a:off x="2434459" y="1609397"/>
            <a:ext cx="16002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Box 7"/>
          <p:cNvSpPr txBox="1">
            <a:spLocks noChangeArrowheads="1"/>
          </p:cNvSpPr>
          <p:nvPr/>
        </p:nvSpPr>
        <p:spPr bwMode="auto">
          <a:xfrm>
            <a:off x="2434459" y="1631622"/>
            <a:ext cx="1357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Surface elevation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Current</a:t>
            </a:r>
          </a:p>
        </p:txBody>
      </p:sp>
      <p:sp>
        <p:nvSpPr>
          <p:cNvPr id="8" name="Rectangle 8" title="Rectangle surrounding the word temperature"/>
          <p:cNvSpPr>
            <a:spLocks noChangeArrowheads="1"/>
          </p:cNvSpPr>
          <p:nvPr/>
        </p:nvSpPr>
        <p:spPr bwMode="auto">
          <a:xfrm>
            <a:off x="4187059" y="1609397"/>
            <a:ext cx="13716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 Box 9"/>
          <p:cNvSpPr txBox="1">
            <a:spLocks noChangeArrowheads="1"/>
          </p:cNvSpPr>
          <p:nvPr/>
        </p:nvSpPr>
        <p:spPr bwMode="auto">
          <a:xfrm>
            <a:off x="4187059" y="1707822"/>
            <a:ext cx="1054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Temperature</a:t>
            </a:r>
          </a:p>
        </p:txBody>
      </p:sp>
      <p:sp>
        <p:nvSpPr>
          <p:cNvPr id="10" name="Rectangle 10" title="Rectangle surrounding the word salinity"/>
          <p:cNvSpPr>
            <a:spLocks noChangeArrowheads="1"/>
          </p:cNvSpPr>
          <p:nvPr/>
        </p:nvSpPr>
        <p:spPr bwMode="auto">
          <a:xfrm>
            <a:off x="5711059" y="1609397"/>
            <a:ext cx="11430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 Box 11"/>
          <p:cNvSpPr txBox="1">
            <a:spLocks noChangeArrowheads="1"/>
          </p:cNvSpPr>
          <p:nvPr/>
        </p:nvSpPr>
        <p:spPr bwMode="auto">
          <a:xfrm>
            <a:off x="5863459" y="1707822"/>
            <a:ext cx="715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Salinity </a:t>
            </a:r>
          </a:p>
        </p:txBody>
      </p:sp>
      <p:sp>
        <p:nvSpPr>
          <p:cNvPr id="12" name="Rectangle 12" title="Rectangle surrounding the words suspended sediment"/>
          <p:cNvSpPr>
            <a:spLocks noChangeArrowheads="1"/>
          </p:cNvSpPr>
          <p:nvPr/>
        </p:nvSpPr>
        <p:spPr bwMode="auto">
          <a:xfrm>
            <a:off x="7082659" y="1609397"/>
            <a:ext cx="19050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 Box 13"/>
          <p:cNvSpPr txBox="1">
            <a:spLocks noChangeArrowheads="1"/>
          </p:cNvSpPr>
          <p:nvPr/>
        </p:nvSpPr>
        <p:spPr bwMode="auto">
          <a:xfrm>
            <a:off x="7082659" y="1707822"/>
            <a:ext cx="1609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Suspended sediment</a:t>
            </a:r>
          </a:p>
        </p:txBody>
      </p:sp>
      <p:sp>
        <p:nvSpPr>
          <p:cNvPr id="14" name="Line 14" title="line"/>
          <p:cNvSpPr>
            <a:spLocks noChangeShapeType="1"/>
          </p:cNvSpPr>
          <p:nvPr/>
        </p:nvSpPr>
        <p:spPr bwMode="auto">
          <a:xfrm>
            <a:off x="3196459" y="1304597"/>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5" title="line"/>
          <p:cNvSpPr>
            <a:spLocks noChangeShapeType="1"/>
          </p:cNvSpPr>
          <p:nvPr/>
        </p:nvSpPr>
        <p:spPr bwMode="auto">
          <a:xfrm>
            <a:off x="4796659" y="1304597"/>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ine 16" title="line"/>
          <p:cNvSpPr>
            <a:spLocks noChangeShapeType="1"/>
          </p:cNvSpPr>
          <p:nvPr/>
        </p:nvSpPr>
        <p:spPr bwMode="auto">
          <a:xfrm>
            <a:off x="6168259" y="1304597"/>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Line 17" title="line"/>
          <p:cNvSpPr>
            <a:spLocks noChangeShapeType="1"/>
          </p:cNvSpPr>
          <p:nvPr/>
        </p:nvSpPr>
        <p:spPr bwMode="auto">
          <a:xfrm>
            <a:off x="7920859" y="1304597"/>
            <a:ext cx="0" cy="304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Line 18" title="line"/>
          <p:cNvSpPr>
            <a:spLocks noChangeShapeType="1"/>
          </p:cNvSpPr>
          <p:nvPr/>
        </p:nvSpPr>
        <p:spPr bwMode="auto">
          <a:xfrm>
            <a:off x="3196459" y="2523797"/>
            <a:ext cx="472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21" title="line"/>
          <p:cNvSpPr>
            <a:spLocks noChangeShapeType="1"/>
          </p:cNvSpPr>
          <p:nvPr/>
        </p:nvSpPr>
        <p:spPr bwMode="auto">
          <a:xfrm>
            <a:off x="3196459" y="2142797"/>
            <a:ext cx="0" cy="3810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22" title="line"/>
          <p:cNvSpPr>
            <a:spLocks noChangeShapeType="1"/>
          </p:cNvSpPr>
          <p:nvPr/>
        </p:nvSpPr>
        <p:spPr bwMode="auto">
          <a:xfrm>
            <a:off x="4796659" y="2066597"/>
            <a:ext cx="0" cy="457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23" title="line"/>
          <p:cNvSpPr>
            <a:spLocks noChangeShapeType="1"/>
          </p:cNvSpPr>
          <p:nvPr/>
        </p:nvSpPr>
        <p:spPr bwMode="auto">
          <a:xfrm>
            <a:off x="6168259" y="2066597"/>
            <a:ext cx="0" cy="457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24" title="line"/>
          <p:cNvSpPr>
            <a:spLocks noChangeShapeType="1"/>
          </p:cNvSpPr>
          <p:nvPr/>
        </p:nvSpPr>
        <p:spPr bwMode="auto">
          <a:xfrm>
            <a:off x="7920859" y="2066597"/>
            <a:ext cx="0" cy="457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6" title="Rectangle surrounding the processes in the carbon model"/>
          <p:cNvSpPr>
            <a:spLocks noChangeArrowheads="1"/>
          </p:cNvSpPr>
          <p:nvPr/>
        </p:nvSpPr>
        <p:spPr bwMode="auto">
          <a:xfrm>
            <a:off x="6320659" y="3057197"/>
            <a:ext cx="3459163" cy="3505200"/>
          </a:xfrm>
          <a:prstGeom prst="rect">
            <a:avLst/>
          </a:prstGeom>
          <a:noFill/>
          <a:ln w="28575">
            <a:solidFill>
              <a:srgbClr val="FF505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7" title="Rectangle surrounding all of the elements of the dynamic model"/>
          <p:cNvSpPr>
            <a:spLocks noChangeArrowheads="1"/>
          </p:cNvSpPr>
          <p:nvPr/>
        </p:nvSpPr>
        <p:spPr bwMode="auto">
          <a:xfrm>
            <a:off x="2282059" y="1456997"/>
            <a:ext cx="6934200" cy="762000"/>
          </a:xfrm>
          <a:prstGeom prst="rect">
            <a:avLst/>
          </a:prstGeom>
          <a:noFill/>
          <a:ln w="28575">
            <a:solidFill>
              <a:srgbClr val="FF505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 Box 28"/>
          <p:cNvSpPr txBox="1">
            <a:spLocks noChangeArrowheads="1"/>
          </p:cNvSpPr>
          <p:nvPr/>
        </p:nvSpPr>
        <p:spPr bwMode="auto">
          <a:xfrm>
            <a:off x="9444859" y="1442270"/>
            <a:ext cx="16001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charset="0"/>
                <a:ea typeface="+mn-ea"/>
                <a:cs typeface="+mn-cs"/>
              </a:rPr>
              <a:t>Dynamic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charset="0"/>
                <a:ea typeface="+mn-ea"/>
                <a:cs typeface="+mn-cs"/>
              </a:rPr>
              <a:t>Model</a:t>
            </a:r>
          </a:p>
        </p:txBody>
      </p:sp>
      <p:sp>
        <p:nvSpPr>
          <p:cNvPr id="26" name="AutoShape 29" title="Arrow from the dynamic model block to the carbon model block"/>
          <p:cNvSpPr>
            <a:spLocks noChangeArrowheads="1"/>
          </p:cNvSpPr>
          <p:nvPr/>
        </p:nvSpPr>
        <p:spPr bwMode="auto">
          <a:xfrm>
            <a:off x="7463659" y="2523797"/>
            <a:ext cx="304800" cy="533400"/>
          </a:xfrm>
          <a:prstGeom prst="downArrow">
            <a:avLst>
              <a:gd name="adj1" fmla="val 50000"/>
              <a:gd name="adj2" fmla="val 4375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 Box 30"/>
          <p:cNvSpPr txBox="1">
            <a:spLocks noChangeArrowheads="1"/>
          </p:cNvSpPr>
          <p:nvPr/>
        </p:nvSpPr>
        <p:spPr bwMode="auto">
          <a:xfrm>
            <a:off x="9956034" y="4131934"/>
            <a:ext cx="12811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Carbon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Model</a:t>
            </a:r>
          </a:p>
        </p:txBody>
      </p:sp>
      <p:sp>
        <p:nvSpPr>
          <p:cNvPr id="28" name="Rectangle 31" title="Particulate organic carbon"/>
          <p:cNvSpPr>
            <a:spLocks noChangeArrowheads="1"/>
          </p:cNvSpPr>
          <p:nvPr/>
        </p:nvSpPr>
        <p:spPr bwMode="auto">
          <a:xfrm>
            <a:off x="6625459" y="3361997"/>
            <a:ext cx="1295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Box 32"/>
          <p:cNvSpPr txBox="1">
            <a:spLocks noChangeArrowheads="1"/>
          </p:cNvSpPr>
          <p:nvPr/>
        </p:nvSpPr>
        <p:spPr bwMode="auto">
          <a:xfrm>
            <a:off x="6701659" y="3361997"/>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Particulate organic carbon</a:t>
            </a:r>
          </a:p>
        </p:txBody>
      </p:sp>
      <p:sp>
        <p:nvSpPr>
          <p:cNvPr id="30" name="Rectangle 33" title="Rectangle surrounding the words algal particulate organic carbon"/>
          <p:cNvSpPr>
            <a:spLocks noChangeArrowheads="1"/>
          </p:cNvSpPr>
          <p:nvPr/>
        </p:nvSpPr>
        <p:spPr bwMode="auto">
          <a:xfrm>
            <a:off x="6625459" y="4123997"/>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 Box 34"/>
          <p:cNvSpPr txBox="1">
            <a:spLocks noChangeArrowheads="1"/>
          </p:cNvSpPr>
          <p:nvPr/>
        </p:nvSpPr>
        <p:spPr bwMode="auto">
          <a:xfrm>
            <a:off x="6701659" y="4123997"/>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Algal particulate organic carbon</a:t>
            </a:r>
          </a:p>
        </p:txBody>
      </p:sp>
      <p:sp>
        <p:nvSpPr>
          <p:cNvPr id="32" name="Rectangle 35" title="Rectangle surrounding the words dissolved carbon"/>
          <p:cNvSpPr>
            <a:spLocks noChangeArrowheads="1"/>
          </p:cNvSpPr>
          <p:nvPr/>
        </p:nvSpPr>
        <p:spPr bwMode="auto">
          <a:xfrm>
            <a:off x="8225659" y="4123997"/>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 Box 36"/>
          <p:cNvSpPr txBox="1">
            <a:spLocks noChangeArrowheads="1"/>
          </p:cNvSpPr>
          <p:nvPr/>
        </p:nvSpPr>
        <p:spPr bwMode="auto">
          <a:xfrm>
            <a:off x="8225659" y="4200197"/>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Dissolved carbon</a:t>
            </a:r>
          </a:p>
        </p:txBody>
      </p:sp>
      <p:sp>
        <p:nvSpPr>
          <p:cNvPr id="34" name="Line 39" title="Line connecting dissolved carbon and algal particulate organic carbon"/>
          <p:cNvSpPr>
            <a:spLocks noChangeShapeType="1"/>
          </p:cNvSpPr>
          <p:nvPr/>
        </p:nvSpPr>
        <p:spPr bwMode="auto">
          <a:xfrm>
            <a:off x="7997059" y="4428797"/>
            <a:ext cx="2286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Line 40" title="line connecting particulate organic carbon and algal particulate organic carbon"/>
          <p:cNvSpPr>
            <a:spLocks noChangeShapeType="1"/>
          </p:cNvSpPr>
          <p:nvPr/>
        </p:nvSpPr>
        <p:spPr bwMode="auto">
          <a:xfrm flipV="1">
            <a:off x="7387459" y="3895397"/>
            <a:ext cx="0" cy="228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41" title="Line connecting particulate organic carbon to dissolved carbon"/>
          <p:cNvSpPr>
            <a:spLocks noChangeShapeType="1"/>
          </p:cNvSpPr>
          <p:nvPr/>
        </p:nvSpPr>
        <p:spPr bwMode="auto">
          <a:xfrm>
            <a:off x="8835259" y="3590597"/>
            <a:ext cx="0" cy="533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42" title="Rectangle surrounding the elements of the PCB model"/>
          <p:cNvSpPr>
            <a:spLocks noChangeArrowheads="1"/>
          </p:cNvSpPr>
          <p:nvPr/>
        </p:nvSpPr>
        <p:spPr bwMode="auto">
          <a:xfrm>
            <a:off x="2205859" y="3057197"/>
            <a:ext cx="3581400" cy="3505200"/>
          </a:xfrm>
          <a:prstGeom prst="rect">
            <a:avLst/>
          </a:prstGeom>
          <a:noFill/>
          <a:ln w="28575">
            <a:solidFill>
              <a:srgbClr val="FF505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AutoShape 43" title="Arrow from the dynamic model to the PCB model"/>
          <p:cNvSpPr>
            <a:spLocks noChangeArrowheads="1"/>
          </p:cNvSpPr>
          <p:nvPr/>
        </p:nvSpPr>
        <p:spPr bwMode="auto">
          <a:xfrm>
            <a:off x="3806059" y="2523797"/>
            <a:ext cx="304800" cy="533400"/>
          </a:xfrm>
          <a:prstGeom prst="downArrow">
            <a:avLst>
              <a:gd name="adj1" fmla="val 50000"/>
              <a:gd name="adj2" fmla="val 4375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 Box 44"/>
          <p:cNvSpPr txBox="1">
            <a:spLocks noChangeArrowheads="1"/>
          </p:cNvSpPr>
          <p:nvPr/>
        </p:nvSpPr>
        <p:spPr bwMode="auto">
          <a:xfrm>
            <a:off x="993774" y="4239616"/>
            <a:ext cx="10246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PCB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charset="0"/>
                <a:ea typeface="+mn-ea"/>
                <a:cs typeface="+mn-cs"/>
              </a:rPr>
              <a:t>Model</a:t>
            </a:r>
          </a:p>
        </p:txBody>
      </p:sp>
      <p:sp>
        <p:nvSpPr>
          <p:cNvPr id="40" name="Rectangle 45" title="Rectangle around the organic carbon in the water column"/>
          <p:cNvSpPr>
            <a:spLocks noChangeArrowheads="1"/>
          </p:cNvSpPr>
          <p:nvPr/>
        </p:nvSpPr>
        <p:spPr bwMode="auto">
          <a:xfrm>
            <a:off x="6473059" y="3285797"/>
            <a:ext cx="3200400" cy="167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6" title="Rectangle around the organic carbon in the sediment"/>
          <p:cNvSpPr>
            <a:spLocks noChangeArrowheads="1"/>
          </p:cNvSpPr>
          <p:nvPr/>
        </p:nvSpPr>
        <p:spPr bwMode="auto">
          <a:xfrm>
            <a:off x="6473059" y="5190797"/>
            <a:ext cx="3200400" cy="1217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47" title="line connecting the particulate organic carbon to the dissolved carbon"/>
          <p:cNvSpPr>
            <a:spLocks noChangeShapeType="1"/>
          </p:cNvSpPr>
          <p:nvPr/>
        </p:nvSpPr>
        <p:spPr bwMode="auto">
          <a:xfrm>
            <a:off x="7920859" y="3590597"/>
            <a:ext cx="914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8" title="rectangle surrounding the words dissolved carbon"/>
          <p:cNvSpPr>
            <a:spLocks noChangeArrowheads="1"/>
          </p:cNvSpPr>
          <p:nvPr/>
        </p:nvSpPr>
        <p:spPr bwMode="auto">
          <a:xfrm>
            <a:off x="8225659" y="5468610"/>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 Box 49"/>
          <p:cNvSpPr txBox="1">
            <a:spLocks noChangeArrowheads="1"/>
          </p:cNvSpPr>
          <p:nvPr/>
        </p:nvSpPr>
        <p:spPr bwMode="auto">
          <a:xfrm>
            <a:off x="8225659" y="5587672"/>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Dissolved carbon</a:t>
            </a:r>
          </a:p>
        </p:txBody>
      </p:sp>
      <p:sp>
        <p:nvSpPr>
          <p:cNvPr id="45" name="Rectangle 50" title="Rectangle around the words particulate organic carbon"/>
          <p:cNvSpPr>
            <a:spLocks noChangeArrowheads="1"/>
          </p:cNvSpPr>
          <p:nvPr/>
        </p:nvSpPr>
        <p:spPr bwMode="auto">
          <a:xfrm>
            <a:off x="6625459" y="5468610"/>
            <a:ext cx="13716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Text Box 51"/>
          <p:cNvSpPr txBox="1">
            <a:spLocks noChangeArrowheads="1"/>
          </p:cNvSpPr>
          <p:nvPr/>
        </p:nvSpPr>
        <p:spPr bwMode="auto">
          <a:xfrm>
            <a:off x="6649272" y="550671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Particulate organic carbon</a:t>
            </a:r>
          </a:p>
        </p:txBody>
      </p:sp>
      <p:sp>
        <p:nvSpPr>
          <p:cNvPr id="47" name="Line 52" title="line connecting dissolved carbon in the water column to dissolived carbon in the sediment"/>
          <p:cNvSpPr>
            <a:spLocks noChangeShapeType="1"/>
          </p:cNvSpPr>
          <p:nvPr/>
        </p:nvSpPr>
        <p:spPr bwMode="auto">
          <a:xfrm>
            <a:off x="8835259" y="4657397"/>
            <a:ext cx="0" cy="7620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Line 53" title="line connecting algal particulate organic carbon in the water column to particulate organic carbon in the sediment"/>
          <p:cNvSpPr>
            <a:spLocks noChangeShapeType="1"/>
          </p:cNvSpPr>
          <p:nvPr/>
        </p:nvSpPr>
        <p:spPr bwMode="auto">
          <a:xfrm>
            <a:off x="7311259" y="4657397"/>
            <a:ext cx="0" cy="8382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AutoShape 54" title="arrow from the carbon model to the PCB model"/>
          <p:cNvSpPr>
            <a:spLocks noChangeArrowheads="1"/>
          </p:cNvSpPr>
          <p:nvPr/>
        </p:nvSpPr>
        <p:spPr bwMode="auto">
          <a:xfrm>
            <a:off x="5787259" y="4581197"/>
            <a:ext cx="533400" cy="304800"/>
          </a:xfrm>
          <a:prstGeom prst="leftArrow">
            <a:avLst>
              <a:gd name="adj1" fmla="val 50000"/>
              <a:gd name="adj2" fmla="val 4375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73" title="Rectangle around the words POC bound and algal bound PCB"/>
          <p:cNvSpPr>
            <a:spLocks noChangeArrowheads="1"/>
          </p:cNvSpPr>
          <p:nvPr/>
        </p:nvSpPr>
        <p:spPr bwMode="auto">
          <a:xfrm>
            <a:off x="2663059" y="3438197"/>
            <a:ext cx="1295400" cy="685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Text Box 74"/>
          <p:cNvSpPr txBox="1">
            <a:spLocks noChangeArrowheads="1"/>
          </p:cNvSpPr>
          <p:nvPr/>
        </p:nvSpPr>
        <p:spPr bwMode="auto">
          <a:xfrm>
            <a:off x="2663059" y="3438197"/>
            <a:ext cx="12192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POC bound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Algae bound PCB</a:t>
            </a:r>
          </a:p>
        </p:txBody>
      </p:sp>
      <p:sp>
        <p:nvSpPr>
          <p:cNvPr id="52" name="Rectangle 75" title="Rectangle around the words DOC bound PCB bound"/>
          <p:cNvSpPr>
            <a:spLocks noChangeArrowheads="1"/>
          </p:cNvSpPr>
          <p:nvPr/>
        </p:nvSpPr>
        <p:spPr bwMode="auto">
          <a:xfrm>
            <a:off x="2663059" y="4200197"/>
            <a:ext cx="1295400" cy="53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 Box 76"/>
          <p:cNvSpPr txBox="1">
            <a:spLocks noChangeArrowheads="1"/>
          </p:cNvSpPr>
          <p:nvPr/>
        </p:nvSpPr>
        <p:spPr bwMode="auto">
          <a:xfrm>
            <a:off x="2663059" y="4200197"/>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DOC bound PCB</a:t>
            </a:r>
          </a:p>
        </p:txBody>
      </p:sp>
      <p:sp>
        <p:nvSpPr>
          <p:cNvPr id="54" name="Rectangle 77" title="Rectangle around the words dissolved PCB"/>
          <p:cNvSpPr>
            <a:spLocks noChangeArrowheads="1"/>
          </p:cNvSpPr>
          <p:nvPr/>
        </p:nvSpPr>
        <p:spPr bwMode="auto">
          <a:xfrm>
            <a:off x="4263259" y="3742997"/>
            <a:ext cx="13716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 Box 78"/>
          <p:cNvSpPr txBox="1">
            <a:spLocks noChangeArrowheads="1"/>
          </p:cNvSpPr>
          <p:nvPr/>
        </p:nvSpPr>
        <p:spPr bwMode="auto">
          <a:xfrm>
            <a:off x="4339459" y="3971597"/>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mn-ea"/>
                <a:cs typeface="+mn-cs"/>
              </a:rPr>
              <a:t>Dissolved PCB</a:t>
            </a:r>
          </a:p>
        </p:txBody>
      </p:sp>
      <p:sp>
        <p:nvSpPr>
          <p:cNvPr id="56" name="Rectangle 82" title="Rectangle around the PCBs in the water column"/>
          <p:cNvSpPr>
            <a:spLocks noChangeArrowheads="1"/>
          </p:cNvSpPr>
          <p:nvPr/>
        </p:nvSpPr>
        <p:spPr bwMode="auto">
          <a:xfrm>
            <a:off x="2282059" y="3209597"/>
            <a:ext cx="3429000" cy="1676400"/>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83" title="Rectangle around the sediment bound PCBs"/>
          <p:cNvSpPr>
            <a:spLocks noChangeArrowheads="1"/>
          </p:cNvSpPr>
          <p:nvPr/>
        </p:nvSpPr>
        <p:spPr bwMode="auto">
          <a:xfrm>
            <a:off x="2282059" y="5190797"/>
            <a:ext cx="3429000" cy="1217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85" title="Rectangle around the words dissolved PCBs"/>
          <p:cNvSpPr>
            <a:spLocks noChangeArrowheads="1"/>
          </p:cNvSpPr>
          <p:nvPr/>
        </p:nvSpPr>
        <p:spPr bwMode="auto">
          <a:xfrm>
            <a:off x="4415659" y="5419397"/>
            <a:ext cx="12192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 Box 86"/>
          <p:cNvSpPr txBox="1">
            <a:spLocks noChangeArrowheads="1"/>
          </p:cNvSpPr>
          <p:nvPr/>
        </p:nvSpPr>
        <p:spPr bwMode="auto">
          <a:xfrm>
            <a:off x="4629972" y="5506710"/>
            <a:ext cx="9906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Dissolved PCB</a:t>
            </a:r>
          </a:p>
        </p:txBody>
      </p:sp>
      <p:sp>
        <p:nvSpPr>
          <p:cNvPr id="60" name="Rectangle 87" title="Rectangle around the words POC sorbed PCB"/>
          <p:cNvSpPr>
            <a:spLocks noChangeArrowheads="1"/>
          </p:cNvSpPr>
          <p:nvPr/>
        </p:nvSpPr>
        <p:spPr bwMode="auto">
          <a:xfrm>
            <a:off x="2358259" y="5419397"/>
            <a:ext cx="9906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 Box 88"/>
          <p:cNvSpPr txBox="1">
            <a:spLocks noChangeArrowheads="1"/>
          </p:cNvSpPr>
          <p:nvPr/>
        </p:nvSpPr>
        <p:spPr bwMode="auto">
          <a:xfrm>
            <a:off x="2486847" y="5435272"/>
            <a:ext cx="914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POC sorbed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PCB</a:t>
            </a:r>
          </a:p>
        </p:txBody>
      </p:sp>
      <p:sp>
        <p:nvSpPr>
          <p:cNvPr id="62" name="Line 89" title="Line connecting dissolved PCBs in the water column and dissolved PCBs in the sediment"/>
          <p:cNvSpPr>
            <a:spLocks noChangeShapeType="1"/>
          </p:cNvSpPr>
          <p:nvPr/>
        </p:nvSpPr>
        <p:spPr bwMode="auto">
          <a:xfrm>
            <a:off x="4949059" y="4581197"/>
            <a:ext cx="0" cy="8382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Line 90" title="line connecting the DOC bound PCB and the DOC sorbed PCB"/>
          <p:cNvSpPr>
            <a:spLocks noChangeShapeType="1"/>
          </p:cNvSpPr>
          <p:nvPr/>
        </p:nvSpPr>
        <p:spPr bwMode="auto">
          <a:xfrm>
            <a:off x="3729859" y="4733597"/>
            <a:ext cx="0" cy="68580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AutoShape 91" title="arrow between POC bound and algal bound PCBs and dissolved PCBs"/>
          <p:cNvSpPr>
            <a:spLocks noChangeArrowheads="1"/>
          </p:cNvSpPr>
          <p:nvPr/>
        </p:nvSpPr>
        <p:spPr bwMode="auto">
          <a:xfrm>
            <a:off x="3958459" y="3819197"/>
            <a:ext cx="304800" cy="152400"/>
          </a:xfrm>
          <a:prstGeom prst="leftRightArrow">
            <a:avLst>
              <a:gd name="adj1" fmla="val 50000"/>
              <a:gd name="adj2" fmla="val 4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AutoShape 92" title="arrow connecting DOC bound PCBs and dissolved PCBs"/>
          <p:cNvSpPr>
            <a:spLocks noChangeArrowheads="1"/>
          </p:cNvSpPr>
          <p:nvPr/>
        </p:nvSpPr>
        <p:spPr bwMode="auto">
          <a:xfrm>
            <a:off x="3958459" y="4276397"/>
            <a:ext cx="304800" cy="152400"/>
          </a:xfrm>
          <a:prstGeom prst="leftRightArrow">
            <a:avLst>
              <a:gd name="adj1" fmla="val 50000"/>
              <a:gd name="adj2" fmla="val 4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Rectangle 93" title="rectangle around DOC sorbed PCB"/>
          <p:cNvSpPr>
            <a:spLocks noChangeArrowheads="1"/>
          </p:cNvSpPr>
          <p:nvPr/>
        </p:nvSpPr>
        <p:spPr bwMode="auto">
          <a:xfrm>
            <a:off x="3425059" y="5419397"/>
            <a:ext cx="914400" cy="60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Text Box 94"/>
          <p:cNvSpPr txBox="1">
            <a:spLocks noChangeArrowheads="1"/>
          </p:cNvSpPr>
          <p:nvPr/>
        </p:nvSpPr>
        <p:spPr bwMode="auto">
          <a:xfrm>
            <a:off x="3501259" y="5435272"/>
            <a:ext cx="914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DOC sorbed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PCB</a:t>
            </a:r>
          </a:p>
        </p:txBody>
      </p:sp>
      <p:sp>
        <p:nvSpPr>
          <p:cNvPr id="68" name="Line 96" title="Line connecting POC sorbed PCB and POC bound and algal bound PCB"/>
          <p:cNvSpPr>
            <a:spLocks noChangeShapeType="1"/>
          </p:cNvSpPr>
          <p:nvPr/>
        </p:nvSpPr>
        <p:spPr bwMode="auto">
          <a:xfrm>
            <a:off x="2434459" y="3895397"/>
            <a:ext cx="0" cy="15240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Line 97" title="Line connecting POC sorbed PCB and POC bound and algal bound PCB"/>
          <p:cNvSpPr>
            <a:spLocks noChangeShapeType="1"/>
          </p:cNvSpPr>
          <p:nvPr/>
        </p:nvSpPr>
        <p:spPr bwMode="auto">
          <a:xfrm>
            <a:off x="2434459" y="3895397"/>
            <a:ext cx="2286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98" title="oval around the word loading"/>
          <p:cNvSpPr>
            <a:spLocks noChangeArrowheads="1"/>
          </p:cNvSpPr>
          <p:nvPr/>
        </p:nvSpPr>
        <p:spPr bwMode="auto">
          <a:xfrm>
            <a:off x="1901059" y="2523797"/>
            <a:ext cx="13716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Text Box 99"/>
          <p:cNvSpPr txBox="1">
            <a:spLocks noChangeArrowheads="1"/>
          </p:cNvSpPr>
          <p:nvPr/>
        </p:nvSpPr>
        <p:spPr bwMode="auto">
          <a:xfrm>
            <a:off x="2129659" y="2523797"/>
            <a:ext cx="814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Loading</a:t>
            </a:r>
          </a:p>
        </p:txBody>
      </p:sp>
      <p:sp>
        <p:nvSpPr>
          <p:cNvPr id="72" name="AutoShape 100" title="arrow connecting loading and the PCB model"/>
          <p:cNvSpPr>
            <a:spLocks noChangeArrowheads="1"/>
          </p:cNvSpPr>
          <p:nvPr/>
        </p:nvSpPr>
        <p:spPr bwMode="auto">
          <a:xfrm>
            <a:off x="2434459" y="2904797"/>
            <a:ext cx="228600" cy="304800"/>
          </a:xfrm>
          <a:prstGeom prst="downArrow">
            <a:avLst>
              <a:gd name="adj1" fmla="val 50000"/>
              <a:gd name="adj2" fmla="val 33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Oval 101" title="oval around the word loading"/>
          <p:cNvSpPr>
            <a:spLocks noChangeArrowheads="1"/>
          </p:cNvSpPr>
          <p:nvPr/>
        </p:nvSpPr>
        <p:spPr bwMode="auto">
          <a:xfrm>
            <a:off x="8530459" y="2523797"/>
            <a:ext cx="1371600" cy="381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Text Box 102"/>
          <p:cNvSpPr txBox="1">
            <a:spLocks noChangeArrowheads="1"/>
          </p:cNvSpPr>
          <p:nvPr/>
        </p:nvSpPr>
        <p:spPr bwMode="auto">
          <a:xfrm>
            <a:off x="8759059" y="2523797"/>
            <a:ext cx="814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Loading</a:t>
            </a:r>
          </a:p>
        </p:txBody>
      </p:sp>
      <p:sp>
        <p:nvSpPr>
          <p:cNvPr id="75" name="AutoShape 103" title="arrow connecting loading and the carbon model"/>
          <p:cNvSpPr>
            <a:spLocks noChangeArrowheads="1"/>
          </p:cNvSpPr>
          <p:nvPr/>
        </p:nvSpPr>
        <p:spPr bwMode="auto">
          <a:xfrm>
            <a:off x="9063859" y="2904797"/>
            <a:ext cx="228600" cy="304800"/>
          </a:xfrm>
          <a:prstGeom prst="downArrow">
            <a:avLst>
              <a:gd name="adj1" fmla="val 50000"/>
              <a:gd name="adj2" fmla="val 33333"/>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TextBox 1"/>
          <p:cNvSpPr txBox="1">
            <a:spLocks noChangeArrowheads="1"/>
          </p:cNvSpPr>
          <p:nvPr/>
        </p:nvSpPr>
        <p:spPr bwMode="auto">
          <a:xfrm>
            <a:off x="4339459" y="3347380"/>
            <a:ext cx="1282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Water column</a:t>
            </a:r>
          </a:p>
        </p:txBody>
      </p:sp>
      <p:sp>
        <p:nvSpPr>
          <p:cNvPr id="77" name="TextBox 75"/>
          <p:cNvSpPr txBox="1">
            <a:spLocks noChangeArrowheads="1"/>
          </p:cNvSpPr>
          <p:nvPr/>
        </p:nvSpPr>
        <p:spPr bwMode="auto">
          <a:xfrm>
            <a:off x="3369497" y="6068685"/>
            <a:ext cx="9413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Sediment</a:t>
            </a:r>
          </a:p>
        </p:txBody>
      </p:sp>
      <p:sp>
        <p:nvSpPr>
          <p:cNvPr id="78" name="TextBox 76"/>
          <p:cNvSpPr txBox="1">
            <a:spLocks noChangeArrowheads="1"/>
          </p:cNvSpPr>
          <p:nvPr/>
        </p:nvSpPr>
        <p:spPr bwMode="auto">
          <a:xfrm>
            <a:off x="8289159" y="3320722"/>
            <a:ext cx="1282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Water column</a:t>
            </a:r>
          </a:p>
        </p:txBody>
      </p:sp>
      <p:sp>
        <p:nvSpPr>
          <p:cNvPr id="79" name="TextBox 77"/>
          <p:cNvSpPr txBox="1">
            <a:spLocks noChangeArrowheads="1"/>
          </p:cNvSpPr>
          <p:nvPr/>
        </p:nvSpPr>
        <p:spPr bwMode="auto">
          <a:xfrm>
            <a:off x="7603359" y="6105197"/>
            <a:ext cx="93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Sediment</a:t>
            </a:r>
          </a:p>
        </p:txBody>
      </p:sp>
      <p:sp>
        <p:nvSpPr>
          <p:cNvPr id="80" name="Line 21" title="line from POC sorbed PCBs and burial"/>
          <p:cNvSpPr>
            <a:spLocks noChangeShapeType="1"/>
          </p:cNvSpPr>
          <p:nvPr/>
        </p:nvSpPr>
        <p:spPr bwMode="auto">
          <a:xfrm>
            <a:off x="2967859" y="6068685"/>
            <a:ext cx="0" cy="2270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Text Box 69"/>
          <p:cNvSpPr txBox="1">
            <a:spLocks noChangeArrowheads="1"/>
          </p:cNvSpPr>
          <p:nvPr/>
        </p:nvSpPr>
        <p:spPr bwMode="auto">
          <a:xfrm>
            <a:off x="2374134" y="6105197"/>
            <a:ext cx="5476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charset="0"/>
                <a:ea typeface="+mn-ea"/>
                <a:cs typeface="+mn-cs"/>
              </a:rPr>
              <a:t>Burial</a:t>
            </a:r>
          </a:p>
        </p:txBody>
      </p:sp>
      <p:sp>
        <p:nvSpPr>
          <p:cNvPr id="82" name="AutoShape 91" title="arrow showing exchange from the atmosphere and the water column"/>
          <p:cNvSpPr>
            <a:spLocks noChangeArrowheads="1"/>
          </p:cNvSpPr>
          <p:nvPr/>
        </p:nvSpPr>
        <p:spPr bwMode="auto">
          <a:xfrm rot="5400000">
            <a:off x="4710716" y="3020905"/>
            <a:ext cx="540185" cy="215900"/>
          </a:xfrm>
          <a:prstGeom prst="leftRightArrow">
            <a:avLst>
              <a:gd name="adj1" fmla="val 50000"/>
              <a:gd name="adj2" fmla="val 4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TextBox 82"/>
          <p:cNvSpPr txBox="1"/>
          <p:nvPr/>
        </p:nvSpPr>
        <p:spPr>
          <a:xfrm>
            <a:off x="5012820" y="2630275"/>
            <a:ext cx="609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AutoShape 91" title="arrow showing exchange of PCBs between the bay and the water column"/>
          <p:cNvSpPr>
            <a:spLocks noChangeArrowheads="1"/>
          </p:cNvSpPr>
          <p:nvPr/>
        </p:nvSpPr>
        <p:spPr bwMode="auto">
          <a:xfrm>
            <a:off x="1773951" y="3485822"/>
            <a:ext cx="717550" cy="227013"/>
          </a:xfrm>
          <a:prstGeom prst="leftRightArrow">
            <a:avLst>
              <a:gd name="adj1" fmla="val 50000"/>
              <a:gd name="adj2" fmla="val 4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TextBox 84"/>
          <p:cNvSpPr txBox="1"/>
          <p:nvPr/>
        </p:nvSpPr>
        <p:spPr>
          <a:xfrm>
            <a:off x="1124645" y="3405931"/>
            <a:ext cx="5731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Bay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6673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12714"/>
            <a:ext cx="10515600" cy="1325563"/>
          </a:xfrm>
        </p:spPr>
        <p:txBody>
          <a:bodyPr/>
          <a:lstStyle/>
          <a:p>
            <a:r>
              <a:rPr lang="en-US" dirty="0"/>
              <a:t>PCB Model Sorption Processes</a:t>
            </a:r>
          </a:p>
        </p:txBody>
      </p:sp>
      <p:sp>
        <p:nvSpPr>
          <p:cNvPr id="4" name="Freeform 3" title="Grouping of the things PCBs sorb to"/>
          <p:cNvSpPr/>
          <p:nvPr/>
        </p:nvSpPr>
        <p:spPr>
          <a:xfrm>
            <a:off x="2028825" y="3262313"/>
            <a:ext cx="2470150" cy="1885950"/>
          </a:xfrm>
          <a:custGeom>
            <a:avLst/>
            <a:gdLst>
              <a:gd name="connsiteX0" fmla="*/ 588668 w 2470193"/>
              <a:gd name="connsiteY0" fmla="*/ 172556 h 1886089"/>
              <a:gd name="connsiteX1" fmla="*/ 819896 w 2470193"/>
              <a:gd name="connsiteY1" fmla="*/ 14901 h 1886089"/>
              <a:gd name="connsiteX2" fmla="*/ 988061 w 2470193"/>
              <a:gd name="connsiteY2" fmla="*/ 14901 h 1886089"/>
              <a:gd name="connsiteX3" fmla="*/ 1061634 w 2470193"/>
              <a:gd name="connsiteY3" fmla="*/ 88473 h 1886089"/>
              <a:gd name="connsiteX4" fmla="*/ 1261330 w 2470193"/>
              <a:gd name="connsiteY4" fmla="*/ 67452 h 1886089"/>
              <a:gd name="connsiteX5" fmla="*/ 1324392 w 2470193"/>
              <a:gd name="connsiteY5" fmla="*/ 14901 h 1886089"/>
              <a:gd name="connsiteX6" fmla="*/ 1482047 w 2470193"/>
              <a:gd name="connsiteY6" fmla="*/ 46432 h 1886089"/>
              <a:gd name="connsiteX7" fmla="*/ 1566130 w 2470193"/>
              <a:gd name="connsiteY7" fmla="*/ 120004 h 1886089"/>
              <a:gd name="connsiteX8" fmla="*/ 1797358 w 2470193"/>
              <a:gd name="connsiteY8" fmla="*/ 204087 h 1886089"/>
              <a:gd name="connsiteX9" fmla="*/ 2112668 w 2470193"/>
              <a:gd name="connsiteY9" fmla="*/ 246128 h 1886089"/>
              <a:gd name="connsiteX10" fmla="*/ 2186241 w 2470193"/>
              <a:gd name="connsiteY10" fmla="*/ 340721 h 1886089"/>
              <a:gd name="connsiteX11" fmla="*/ 2312365 w 2470193"/>
              <a:gd name="connsiteY11" fmla="*/ 571949 h 1886089"/>
              <a:gd name="connsiteX12" fmla="*/ 2470020 w 2470193"/>
              <a:gd name="connsiteY12" fmla="*/ 897770 h 1886089"/>
              <a:gd name="connsiteX13" fmla="*/ 2280834 w 2470193"/>
              <a:gd name="connsiteY13" fmla="*/ 1065935 h 1886089"/>
              <a:gd name="connsiteX14" fmla="*/ 2312365 w 2470193"/>
              <a:gd name="connsiteY14" fmla="*/ 1349714 h 1886089"/>
              <a:gd name="connsiteX15" fmla="*/ 2238792 w 2470193"/>
              <a:gd name="connsiteY15" fmla="*/ 1444307 h 1886089"/>
              <a:gd name="connsiteX16" fmla="*/ 2165220 w 2470193"/>
              <a:gd name="connsiteY16" fmla="*/ 1538901 h 1886089"/>
              <a:gd name="connsiteX17" fmla="*/ 1976034 w 2470193"/>
              <a:gd name="connsiteY17" fmla="*/ 1601963 h 1886089"/>
              <a:gd name="connsiteX18" fmla="*/ 1849910 w 2470193"/>
              <a:gd name="connsiteY18" fmla="*/ 1686045 h 1886089"/>
              <a:gd name="connsiteX19" fmla="*/ 1713275 w 2470193"/>
              <a:gd name="connsiteY19" fmla="*/ 1728087 h 1886089"/>
              <a:gd name="connsiteX20" fmla="*/ 1482047 w 2470193"/>
              <a:gd name="connsiteY20" fmla="*/ 1822680 h 1886089"/>
              <a:gd name="connsiteX21" fmla="*/ 1229799 w 2470193"/>
              <a:gd name="connsiteY21" fmla="*/ 1875232 h 1886089"/>
              <a:gd name="connsiteX22" fmla="*/ 1156227 w 2470193"/>
              <a:gd name="connsiteY22" fmla="*/ 1875232 h 1886089"/>
              <a:gd name="connsiteX23" fmla="*/ 998572 w 2470193"/>
              <a:gd name="connsiteY23" fmla="*/ 1759618 h 1886089"/>
              <a:gd name="connsiteX24" fmla="*/ 893468 w 2470193"/>
              <a:gd name="connsiteY24" fmla="*/ 1791149 h 1886089"/>
              <a:gd name="connsiteX25" fmla="*/ 777854 w 2470193"/>
              <a:gd name="connsiteY25" fmla="*/ 1843701 h 1886089"/>
              <a:gd name="connsiteX26" fmla="*/ 599179 w 2470193"/>
              <a:gd name="connsiteY26" fmla="*/ 1801659 h 1886089"/>
              <a:gd name="connsiteX27" fmla="*/ 494075 w 2470193"/>
              <a:gd name="connsiteY27" fmla="*/ 1654514 h 1886089"/>
              <a:gd name="connsiteX28" fmla="*/ 367951 w 2470193"/>
              <a:gd name="connsiteY28" fmla="*/ 1591452 h 1886089"/>
              <a:gd name="connsiteX29" fmla="*/ 199785 w 2470193"/>
              <a:gd name="connsiteY29" fmla="*/ 1528390 h 1886089"/>
              <a:gd name="connsiteX30" fmla="*/ 136723 w 2470193"/>
              <a:gd name="connsiteY30" fmla="*/ 1423287 h 1886089"/>
              <a:gd name="connsiteX31" fmla="*/ 241827 w 2470193"/>
              <a:gd name="connsiteY31" fmla="*/ 1339204 h 1886089"/>
              <a:gd name="connsiteX32" fmla="*/ 52641 w 2470193"/>
              <a:gd name="connsiteY32" fmla="*/ 1044914 h 1886089"/>
              <a:gd name="connsiteX33" fmla="*/ 31620 w 2470193"/>
              <a:gd name="connsiteY33" fmla="*/ 1023894 h 1886089"/>
              <a:gd name="connsiteX34" fmla="*/ 89 w 2470193"/>
              <a:gd name="connsiteY34" fmla="*/ 876749 h 1886089"/>
              <a:gd name="connsiteX35" fmla="*/ 42130 w 2470193"/>
              <a:gd name="connsiteY35" fmla="*/ 582459 h 1886089"/>
              <a:gd name="connsiteX36" fmla="*/ 63151 w 2470193"/>
              <a:gd name="connsiteY36" fmla="*/ 246128 h 1886089"/>
              <a:gd name="connsiteX37" fmla="*/ 105192 w 2470193"/>
              <a:gd name="connsiteY37" fmla="*/ 193576 h 1886089"/>
              <a:gd name="connsiteX38" fmla="*/ 231316 w 2470193"/>
              <a:gd name="connsiteY38" fmla="*/ 256639 h 1886089"/>
              <a:gd name="connsiteX39" fmla="*/ 409992 w 2470193"/>
              <a:gd name="connsiteY39" fmla="*/ 172556 h 1886089"/>
              <a:gd name="connsiteX40" fmla="*/ 420503 w 2470193"/>
              <a:gd name="connsiteY40" fmla="*/ 120004 h 1886089"/>
              <a:gd name="connsiteX41" fmla="*/ 588668 w 2470193"/>
              <a:gd name="connsiteY41" fmla="*/ 172556 h 188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70193" h="1886089">
                <a:moveTo>
                  <a:pt x="588668" y="172556"/>
                </a:moveTo>
                <a:cubicBezTo>
                  <a:pt x="655233" y="155039"/>
                  <a:pt x="753331" y="41177"/>
                  <a:pt x="819896" y="14901"/>
                </a:cubicBezTo>
                <a:cubicBezTo>
                  <a:pt x="886461" y="-11375"/>
                  <a:pt x="947771" y="2639"/>
                  <a:pt x="988061" y="14901"/>
                </a:cubicBezTo>
                <a:cubicBezTo>
                  <a:pt x="1028351" y="27163"/>
                  <a:pt x="1016089" y="79715"/>
                  <a:pt x="1061634" y="88473"/>
                </a:cubicBezTo>
                <a:cubicBezTo>
                  <a:pt x="1107179" y="97231"/>
                  <a:pt x="1217537" y="79714"/>
                  <a:pt x="1261330" y="67452"/>
                </a:cubicBezTo>
                <a:cubicBezTo>
                  <a:pt x="1305123" y="55190"/>
                  <a:pt x="1287606" y="18404"/>
                  <a:pt x="1324392" y="14901"/>
                </a:cubicBezTo>
                <a:cubicBezTo>
                  <a:pt x="1361178" y="11398"/>
                  <a:pt x="1441757" y="28915"/>
                  <a:pt x="1482047" y="46432"/>
                </a:cubicBezTo>
                <a:cubicBezTo>
                  <a:pt x="1522337" y="63949"/>
                  <a:pt x="1513578" y="93728"/>
                  <a:pt x="1566130" y="120004"/>
                </a:cubicBezTo>
                <a:cubicBezTo>
                  <a:pt x="1618682" y="146280"/>
                  <a:pt x="1706268" y="183066"/>
                  <a:pt x="1797358" y="204087"/>
                </a:cubicBezTo>
                <a:cubicBezTo>
                  <a:pt x="1888448" y="225108"/>
                  <a:pt x="2047854" y="223356"/>
                  <a:pt x="2112668" y="246128"/>
                </a:cubicBezTo>
                <a:cubicBezTo>
                  <a:pt x="2177482" y="268900"/>
                  <a:pt x="2152958" y="286418"/>
                  <a:pt x="2186241" y="340721"/>
                </a:cubicBezTo>
                <a:cubicBezTo>
                  <a:pt x="2219524" y="395024"/>
                  <a:pt x="2265069" y="479108"/>
                  <a:pt x="2312365" y="571949"/>
                </a:cubicBezTo>
                <a:cubicBezTo>
                  <a:pt x="2359661" y="664790"/>
                  <a:pt x="2475275" y="815439"/>
                  <a:pt x="2470020" y="897770"/>
                </a:cubicBezTo>
                <a:cubicBezTo>
                  <a:pt x="2464765" y="980101"/>
                  <a:pt x="2307110" y="990611"/>
                  <a:pt x="2280834" y="1065935"/>
                </a:cubicBezTo>
                <a:cubicBezTo>
                  <a:pt x="2254558" y="1141259"/>
                  <a:pt x="2319372" y="1286652"/>
                  <a:pt x="2312365" y="1349714"/>
                </a:cubicBezTo>
                <a:cubicBezTo>
                  <a:pt x="2305358" y="1412776"/>
                  <a:pt x="2238792" y="1444307"/>
                  <a:pt x="2238792" y="1444307"/>
                </a:cubicBezTo>
                <a:cubicBezTo>
                  <a:pt x="2214268" y="1475838"/>
                  <a:pt x="2209013" y="1512625"/>
                  <a:pt x="2165220" y="1538901"/>
                </a:cubicBezTo>
                <a:cubicBezTo>
                  <a:pt x="2121427" y="1565177"/>
                  <a:pt x="2028586" y="1577439"/>
                  <a:pt x="1976034" y="1601963"/>
                </a:cubicBezTo>
                <a:cubicBezTo>
                  <a:pt x="1923482" y="1626487"/>
                  <a:pt x="1893703" y="1665024"/>
                  <a:pt x="1849910" y="1686045"/>
                </a:cubicBezTo>
                <a:cubicBezTo>
                  <a:pt x="1806117" y="1707066"/>
                  <a:pt x="1774586" y="1705315"/>
                  <a:pt x="1713275" y="1728087"/>
                </a:cubicBezTo>
                <a:cubicBezTo>
                  <a:pt x="1651965" y="1750860"/>
                  <a:pt x="1562626" y="1798156"/>
                  <a:pt x="1482047" y="1822680"/>
                </a:cubicBezTo>
                <a:cubicBezTo>
                  <a:pt x="1401468" y="1847204"/>
                  <a:pt x="1284102" y="1866473"/>
                  <a:pt x="1229799" y="1875232"/>
                </a:cubicBezTo>
                <a:cubicBezTo>
                  <a:pt x="1175496" y="1883991"/>
                  <a:pt x="1194765" y="1894501"/>
                  <a:pt x="1156227" y="1875232"/>
                </a:cubicBezTo>
                <a:cubicBezTo>
                  <a:pt x="1117689" y="1855963"/>
                  <a:pt x="1042365" y="1773632"/>
                  <a:pt x="998572" y="1759618"/>
                </a:cubicBezTo>
                <a:cubicBezTo>
                  <a:pt x="954779" y="1745604"/>
                  <a:pt x="930254" y="1777135"/>
                  <a:pt x="893468" y="1791149"/>
                </a:cubicBezTo>
                <a:cubicBezTo>
                  <a:pt x="856682" y="1805163"/>
                  <a:pt x="826902" y="1841949"/>
                  <a:pt x="777854" y="1843701"/>
                </a:cubicBezTo>
                <a:cubicBezTo>
                  <a:pt x="728806" y="1845453"/>
                  <a:pt x="646476" y="1833190"/>
                  <a:pt x="599179" y="1801659"/>
                </a:cubicBezTo>
                <a:cubicBezTo>
                  <a:pt x="551882" y="1770128"/>
                  <a:pt x="532613" y="1689549"/>
                  <a:pt x="494075" y="1654514"/>
                </a:cubicBezTo>
                <a:cubicBezTo>
                  <a:pt x="455537" y="1619480"/>
                  <a:pt x="416999" y="1612473"/>
                  <a:pt x="367951" y="1591452"/>
                </a:cubicBezTo>
                <a:cubicBezTo>
                  <a:pt x="318903" y="1570431"/>
                  <a:pt x="238323" y="1556417"/>
                  <a:pt x="199785" y="1528390"/>
                </a:cubicBezTo>
                <a:cubicBezTo>
                  <a:pt x="161247" y="1500363"/>
                  <a:pt x="129716" y="1454818"/>
                  <a:pt x="136723" y="1423287"/>
                </a:cubicBezTo>
                <a:cubicBezTo>
                  <a:pt x="143730" y="1391756"/>
                  <a:pt x="255841" y="1402266"/>
                  <a:pt x="241827" y="1339204"/>
                </a:cubicBezTo>
                <a:cubicBezTo>
                  <a:pt x="227813" y="1276142"/>
                  <a:pt x="87675" y="1097466"/>
                  <a:pt x="52641" y="1044914"/>
                </a:cubicBezTo>
                <a:cubicBezTo>
                  <a:pt x="17607" y="992362"/>
                  <a:pt x="40379" y="1051921"/>
                  <a:pt x="31620" y="1023894"/>
                </a:cubicBezTo>
                <a:cubicBezTo>
                  <a:pt x="22861" y="995867"/>
                  <a:pt x="-1663" y="950321"/>
                  <a:pt x="89" y="876749"/>
                </a:cubicBezTo>
                <a:cubicBezTo>
                  <a:pt x="1841" y="803177"/>
                  <a:pt x="31620" y="687562"/>
                  <a:pt x="42130" y="582459"/>
                </a:cubicBezTo>
                <a:cubicBezTo>
                  <a:pt x="52640" y="477356"/>
                  <a:pt x="52641" y="310942"/>
                  <a:pt x="63151" y="246128"/>
                </a:cubicBezTo>
                <a:cubicBezTo>
                  <a:pt x="73661" y="181314"/>
                  <a:pt x="77164" y="191824"/>
                  <a:pt x="105192" y="193576"/>
                </a:cubicBezTo>
                <a:cubicBezTo>
                  <a:pt x="133220" y="195328"/>
                  <a:pt x="180516" y="260142"/>
                  <a:pt x="231316" y="256639"/>
                </a:cubicBezTo>
                <a:cubicBezTo>
                  <a:pt x="282116" y="253136"/>
                  <a:pt x="378461" y="195329"/>
                  <a:pt x="409992" y="172556"/>
                </a:cubicBezTo>
                <a:cubicBezTo>
                  <a:pt x="441523" y="149783"/>
                  <a:pt x="392475" y="118252"/>
                  <a:pt x="420503" y="120004"/>
                </a:cubicBezTo>
                <a:cubicBezTo>
                  <a:pt x="448531" y="121756"/>
                  <a:pt x="522103" y="190073"/>
                  <a:pt x="588668" y="172556"/>
                </a:cubicBezTo>
                <a:close/>
              </a:path>
            </a:pathLst>
          </a:cu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4" title="Drawing representing algae"/>
          <p:cNvSpPr/>
          <p:nvPr/>
        </p:nvSpPr>
        <p:spPr>
          <a:xfrm>
            <a:off x="2533651" y="3446464"/>
            <a:ext cx="557213" cy="547687"/>
          </a:xfrm>
          <a:custGeom>
            <a:avLst/>
            <a:gdLst>
              <a:gd name="connsiteX0" fmla="*/ 84086 w 557370"/>
              <a:gd name="connsiteY0" fmla="*/ 95608 h 548418"/>
              <a:gd name="connsiteX1" fmla="*/ 252251 w 557370"/>
              <a:gd name="connsiteY1" fmla="*/ 1015 h 548418"/>
              <a:gd name="connsiteX2" fmla="*/ 399396 w 557370"/>
              <a:gd name="connsiteY2" fmla="*/ 43056 h 548418"/>
              <a:gd name="connsiteX3" fmla="*/ 504500 w 557370"/>
              <a:gd name="connsiteY3" fmla="*/ 74588 h 548418"/>
              <a:gd name="connsiteX4" fmla="*/ 557051 w 557370"/>
              <a:gd name="connsiteY4" fmla="*/ 200712 h 548418"/>
              <a:gd name="connsiteX5" fmla="*/ 525520 w 557370"/>
              <a:gd name="connsiteY5" fmla="*/ 337346 h 548418"/>
              <a:gd name="connsiteX6" fmla="*/ 504500 w 557370"/>
              <a:gd name="connsiteY6" fmla="*/ 473981 h 548418"/>
              <a:gd name="connsiteX7" fmla="*/ 388886 w 557370"/>
              <a:gd name="connsiteY7" fmla="*/ 547553 h 548418"/>
              <a:gd name="connsiteX8" fmla="*/ 210210 w 557370"/>
              <a:gd name="connsiteY8" fmla="*/ 505512 h 548418"/>
              <a:gd name="connsiteX9" fmla="*/ 10513 w 557370"/>
              <a:gd name="connsiteY9" fmla="*/ 379388 h 548418"/>
              <a:gd name="connsiteX10" fmla="*/ 31534 w 557370"/>
              <a:gd name="connsiteY10" fmla="*/ 232243 h 548418"/>
              <a:gd name="connsiteX11" fmla="*/ 84086 w 557370"/>
              <a:gd name="connsiteY11" fmla="*/ 95608 h 54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7370" h="548418">
                <a:moveTo>
                  <a:pt x="84086" y="95608"/>
                </a:moveTo>
                <a:cubicBezTo>
                  <a:pt x="120872" y="57070"/>
                  <a:pt x="199699" y="9774"/>
                  <a:pt x="252251" y="1015"/>
                </a:cubicBezTo>
                <a:cubicBezTo>
                  <a:pt x="304803" y="-7744"/>
                  <a:pt x="399396" y="43056"/>
                  <a:pt x="399396" y="43056"/>
                </a:cubicBezTo>
                <a:cubicBezTo>
                  <a:pt x="441437" y="55318"/>
                  <a:pt x="478224" y="48312"/>
                  <a:pt x="504500" y="74588"/>
                </a:cubicBezTo>
                <a:cubicBezTo>
                  <a:pt x="530776" y="100864"/>
                  <a:pt x="553548" y="156919"/>
                  <a:pt x="557051" y="200712"/>
                </a:cubicBezTo>
                <a:cubicBezTo>
                  <a:pt x="560554" y="244505"/>
                  <a:pt x="534278" y="291801"/>
                  <a:pt x="525520" y="337346"/>
                </a:cubicBezTo>
                <a:cubicBezTo>
                  <a:pt x="516762" y="382891"/>
                  <a:pt x="527272" y="438947"/>
                  <a:pt x="504500" y="473981"/>
                </a:cubicBezTo>
                <a:cubicBezTo>
                  <a:pt x="481728" y="509016"/>
                  <a:pt x="437934" y="542298"/>
                  <a:pt x="388886" y="547553"/>
                </a:cubicBezTo>
                <a:cubicBezTo>
                  <a:pt x="339838" y="552808"/>
                  <a:pt x="273272" y="533540"/>
                  <a:pt x="210210" y="505512"/>
                </a:cubicBezTo>
                <a:cubicBezTo>
                  <a:pt x="147148" y="477484"/>
                  <a:pt x="40292" y="424933"/>
                  <a:pt x="10513" y="379388"/>
                </a:cubicBezTo>
                <a:cubicBezTo>
                  <a:pt x="-19266" y="333843"/>
                  <a:pt x="22775" y="274285"/>
                  <a:pt x="31534" y="232243"/>
                </a:cubicBezTo>
                <a:cubicBezTo>
                  <a:pt x="40293" y="190202"/>
                  <a:pt x="47300" y="134146"/>
                  <a:pt x="84086" y="95608"/>
                </a:cubicBez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Box 3"/>
          <p:cNvSpPr txBox="1">
            <a:spLocks noChangeArrowheads="1"/>
          </p:cNvSpPr>
          <p:nvPr/>
        </p:nvSpPr>
        <p:spPr bwMode="auto">
          <a:xfrm>
            <a:off x="5943600" y="2286000"/>
            <a:ext cx="314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rial" charset="0"/>
                <a:ea typeface="+mn-ea"/>
                <a:cs typeface="+mn-cs"/>
              </a:rPr>
              <a:t>Equilibrium model assumes: </a:t>
            </a:r>
          </a:p>
        </p:txBody>
      </p:sp>
      <p:sp>
        <p:nvSpPr>
          <p:cNvPr id="7" name="Freeform 6" title="curve showing the relationship between PCB concentration on the solid/carbon and the dissolved concentration"/>
          <p:cNvSpPr/>
          <p:nvPr/>
        </p:nvSpPr>
        <p:spPr>
          <a:xfrm>
            <a:off x="2547938" y="1554164"/>
            <a:ext cx="1954212" cy="790575"/>
          </a:xfrm>
          <a:custGeom>
            <a:avLst/>
            <a:gdLst>
              <a:gd name="connsiteX0" fmla="*/ 0 w 2154620"/>
              <a:gd name="connsiteY0" fmla="*/ 718748 h 718748"/>
              <a:gd name="connsiteX1" fmla="*/ 52551 w 2154620"/>
              <a:gd name="connsiteY1" fmla="*/ 561093 h 718748"/>
              <a:gd name="connsiteX2" fmla="*/ 126124 w 2154620"/>
              <a:gd name="connsiteY2" fmla="*/ 413948 h 718748"/>
              <a:gd name="connsiteX3" fmla="*/ 220717 w 2154620"/>
              <a:gd name="connsiteY3" fmla="*/ 277314 h 718748"/>
              <a:gd name="connsiteX4" fmla="*/ 399393 w 2154620"/>
              <a:gd name="connsiteY4" fmla="*/ 130169 h 718748"/>
              <a:gd name="connsiteX5" fmla="*/ 609600 w 2154620"/>
              <a:gd name="connsiteY5" fmla="*/ 46086 h 718748"/>
              <a:gd name="connsiteX6" fmla="*/ 956441 w 2154620"/>
              <a:gd name="connsiteY6" fmla="*/ 4045 h 718748"/>
              <a:gd name="connsiteX7" fmla="*/ 1755227 w 2154620"/>
              <a:gd name="connsiteY7" fmla="*/ 4045 h 718748"/>
              <a:gd name="connsiteX8" fmla="*/ 2154620 w 2154620"/>
              <a:gd name="connsiteY8" fmla="*/ 25066 h 718748"/>
              <a:gd name="connsiteX0" fmla="*/ 0 w 2207172"/>
              <a:gd name="connsiteY0" fmla="*/ 747632 h 747632"/>
              <a:gd name="connsiteX1" fmla="*/ 52551 w 2207172"/>
              <a:gd name="connsiteY1" fmla="*/ 589977 h 747632"/>
              <a:gd name="connsiteX2" fmla="*/ 126124 w 2207172"/>
              <a:gd name="connsiteY2" fmla="*/ 442832 h 747632"/>
              <a:gd name="connsiteX3" fmla="*/ 220717 w 2207172"/>
              <a:gd name="connsiteY3" fmla="*/ 306198 h 747632"/>
              <a:gd name="connsiteX4" fmla="*/ 399393 w 2207172"/>
              <a:gd name="connsiteY4" fmla="*/ 159053 h 747632"/>
              <a:gd name="connsiteX5" fmla="*/ 609600 w 2207172"/>
              <a:gd name="connsiteY5" fmla="*/ 74970 h 747632"/>
              <a:gd name="connsiteX6" fmla="*/ 956441 w 2207172"/>
              <a:gd name="connsiteY6" fmla="*/ 32929 h 747632"/>
              <a:gd name="connsiteX7" fmla="*/ 1755227 w 2207172"/>
              <a:gd name="connsiteY7" fmla="*/ 32929 h 747632"/>
              <a:gd name="connsiteX8" fmla="*/ 2207172 w 2207172"/>
              <a:gd name="connsiteY8" fmla="*/ 1398 h 747632"/>
              <a:gd name="connsiteX0" fmla="*/ 0 w 2207172"/>
              <a:gd name="connsiteY0" fmla="*/ 749047 h 749047"/>
              <a:gd name="connsiteX1" fmla="*/ 52551 w 2207172"/>
              <a:gd name="connsiteY1" fmla="*/ 591392 h 749047"/>
              <a:gd name="connsiteX2" fmla="*/ 126124 w 2207172"/>
              <a:gd name="connsiteY2" fmla="*/ 444247 h 749047"/>
              <a:gd name="connsiteX3" fmla="*/ 220717 w 2207172"/>
              <a:gd name="connsiteY3" fmla="*/ 307613 h 749047"/>
              <a:gd name="connsiteX4" fmla="*/ 399393 w 2207172"/>
              <a:gd name="connsiteY4" fmla="*/ 160468 h 749047"/>
              <a:gd name="connsiteX5" fmla="*/ 609600 w 2207172"/>
              <a:gd name="connsiteY5" fmla="*/ 76385 h 749047"/>
              <a:gd name="connsiteX6" fmla="*/ 956441 w 2207172"/>
              <a:gd name="connsiteY6" fmla="*/ 34344 h 749047"/>
              <a:gd name="connsiteX7" fmla="*/ 1755227 w 2207172"/>
              <a:gd name="connsiteY7" fmla="*/ 13324 h 749047"/>
              <a:gd name="connsiteX8" fmla="*/ 2207172 w 2207172"/>
              <a:gd name="connsiteY8" fmla="*/ 2813 h 749047"/>
              <a:gd name="connsiteX0" fmla="*/ 0 w 2228193"/>
              <a:gd name="connsiteY0" fmla="*/ 735723 h 735723"/>
              <a:gd name="connsiteX1" fmla="*/ 52551 w 2228193"/>
              <a:gd name="connsiteY1" fmla="*/ 578068 h 735723"/>
              <a:gd name="connsiteX2" fmla="*/ 126124 w 2228193"/>
              <a:gd name="connsiteY2" fmla="*/ 430923 h 735723"/>
              <a:gd name="connsiteX3" fmla="*/ 220717 w 2228193"/>
              <a:gd name="connsiteY3" fmla="*/ 294289 h 735723"/>
              <a:gd name="connsiteX4" fmla="*/ 399393 w 2228193"/>
              <a:gd name="connsiteY4" fmla="*/ 147144 h 735723"/>
              <a:gd name="connsiteX5" fmla="*/ 609600 w 2228193"/>
              <a:gd name="connsiteY5" fmla="*/ 63061 h 735723"/>
              <a:gd name="connsiteX6" fmla="*/ 956441 w 2228193"/>
              <a:gd name="connsiteY6" fmla="*/ 21020 h 735723"/>
              <a:gd name="connsiteX7" fmla="*/ 1755227 w 2228193"/>
              <a:gd name="connsiteY7" fmla="*/ 0 h 735723"/>
              <a:gd name="connsiteX8" fmla="*/ 2228193 w 2228193"/>
              <a:gd name="connsiteY8" fmla="*/ 21020 h 735723"/>
              <a:gd name="connsiteX0" fmla="*/ 0 w 2228193"/>
              <a:gd name="connsiteY0" fmla="*/ 749769 h 749769"/>
              <a:gd name="connsiteX1" fmla="*/ 52551 w 2228193"/>
              <a:gd name="connsiteY1" fmla="*/ 592114 h 749769"/>
              <a:gd name="connsiteX2" fmla="*/ 126124 w 2228193"/>
              <a:gd name="connsiteY2" fmla="*/ 444969 h 749769"/>
              <a:gd name="connsiteX3" fmla="*/ 220717 w 2228193"/>
              <a:gd name="connsiteY3" fmla="*/ 308335 h 749769"/>
              <a:gd name="connsiteX4" fmla="*/ 399393 w 2228193"/>
              <a:gd name="connsiteY4" fmla="*/ 161190 h 749769"/>
              <a:gd name="connsiteX5" fmla="*/ 609600 w 2228193"/>
              <a:gd name="connsiteY5" fmla="*/ 77107 h 749769"/>
              <a:gd name="connsiteX6" fmla="*/ 977462 w 2228193"/>
              <a:gd name="connsiteY6" fmla="*/ 3535 h 749769"/>
              <a:gd name="connsiteX7" fmla="*/ 1755227 w 2228193"/>
              <a:gd name="connsiteY7" fmla="*/ 14046 h 749769"/>
              <a:gd name="connsiteX8" fmla="*/ 2228193 w 2228193"/>
              <a:gd name="connsiteY8" fmla="*/ 35066 h 749769"/>
              <a:gd name="connsiteX0" fmla="*/ 0 w 2228193"/>
              <a:gd name="connsiteY0" fmla="*/ 788919 h 788919"/>
              <a:gd name="connsiteX1" fmla="*/ 52551 w 2228193"/>
              <a:gd name="connsiteY1" fmla="*/ 631264 h 788919"/>
              <a:gd name="connsiteX2" fmla="*/ 126124 w 2228193"/>
              <a:gd name="connsiteY2" fmla="*/ 484119 h 788919"/>
              <a:gd name="connsiteX3" fmla="*/ 220717 w 2228193"/>
              <a:gd name="connsiteY3" fmla="*/ 347485 h 788919"/>
              <a:gd name="connsiteX4" fmla="*/ 399393 w 2228193"/>
              <a:gd name="connsiteY4" fmla="*/ 200340 h 788919"/>
              <a:gd name="connsiteX5" fmla="*/ 609600 w 2228193"/>
              <a:gd name="connsiteY5" fmla="*/ 116257 h 788919"/>
              <a:gd name="connsiteX6" fmla="*/ 977462 w 2228193"/>
              <a:gd name="connsiteY6" fmla="*/ 42685 h 788919"/>
              <a:gd name="connsiteX7" fmla="*/ 1587062 w 2228193"/>
              <a:gd name="connsiteY7" fmla="*/ 644 h 788919"/>
              <a:gd name="connsiteX8" fmla="*/ 2228193 w 2228193"/>
              <a:gd name="connsiteY8" fmla="*/ 74216 h 788919"/>
              <a:gd name="connsiteX0" fmla="*/ 0 w 2228193"/>
              <a:gd name="connsiteY0" fmla="*/ 796269 h 796269"/>
              <a:gd name="connsiteX1" fmla="*/ 52551 w 2228193"/>
              <a:gd name="connsiteY1" fmla="*/ 638614 h 796269"/>
              <a:gd name="connsiteX2" fmla="*/ 126124 w 2228193"/>
              <a:gd name="connsiteY2" fmla="*/ 491469 h 796269"/>
              <a:gd name="connsiteX3" fmla="*/ 220717 w 2228193"/>
              <a:gd name="connsiteY3" fmla="*/ 354835 h 796269"/>
              <a:gd name="connsiteX4" fmla="*/ 399393 w 2228193"/>
              <a:gd name="connsiteY4" fmla="*/ 207690 h 796269"/>
              <a:gd name="connsiteX5" fmla="*/ 609600 w 2228193"/>
              <a:gd name="connsiteY5" fmla="*/ 123607 h 796269"/>
              <a:gd name="connsiteX6" fmla="*/ 977462 w 2228193"/>
              <a:gd name="connsiteY6" fmla="*/ 50035 h 796269"/>
              <a:gd name="connsiteX7" fmla="*/ 1587062 w 2228193"/>
              <a:gd name="connsiteY7" fmla="*/ 7994 h 796269"/>
              <a:gd name="connsiteX8" fmla="*/ 2228193 w 2228193"/>
              <a:gd name="connsiteY8" fmla="*/ 81566 h 796269"/>
              <a:gd name="connsiteX0" fmla="*/ 0 w 2228193"/>
              <a:gd name="connsiteY0" fmla="*/ 795845 h 795845"/>
              <a:gd name="connsiteX1" fmla="*/ 52551 w 2228193"/>
              <a:gd name="connsiteY1" fmla="*/ 638190 h 795845"/>
              <a:gd name="connsiteX2" fmla="*/ 126124 w 2228193"/>
              <a:gd name="connsiteY2" fmla="*/ 491045 h 795845"/>
              <a:gd name="connsiteX3" fmla="*/ 220717 w 2228193"/>
              <a:gd name="connsiteY3" fmla="*/ 354411 h 795845"/>
              <a:gd name="connsiteX4" fmla="*/ 399393 w 2228193"/>
              <a:gd name="connsiteY4" fmla="*/ 207266 h 795845"/>
              <a:gd name="connsiteX5" fmla="*/ 609600 w 2228193"/>
              <a:gd name="connsiteY5" fmla="*/ 123183 h 795845"/>
              <a:gd name="connsiteX6" fmla="*/ 977462 w 2228193"/>
              <a:gd name="connsiteY6" fmla="*/ 49611 h 795845"/>
              <a:gd name="connsiteX7" fmla="*/ 1587062 w 2228193"/>
              <a:gd name="connsiteY7" fmla="*/ 7570 h 795845"/>
              <a:gd name="connsiteX8" fmla="*/ 2228193 w 2228193"/>
              <a:gd name="connsiteY8" fmla="*/ 81142 h 795845"/>
              <a:gd name="connsiteX0" fmla="*/ 0 w 2228193"/>
              <a:gd name="connsiteY0" fmla="*/ 788557 h 788557"/>
              <a:gd name="connsiteX1" fmla="*/ 52551 w 2228193"/>
              <a:gd name="connsiteY1" fmla="*/ 630902 h 788557"/>
              <a:gd name="connsiteX2" fmla="*/ 126124 w 2228193"/>
              <a:gd name="connsiteY2" fmla="*/ 483757 h 788557"/>
              <a:gd name="connsiteX3" fmla="*/ 220717 w 2228193"/>
              <a:gd name="connsiteY3" fmla="*/ 347123 h 788557"/>
              <a:gd name="connsiteX4" fmla="*/ 399393 w 2228193"/>
              <a:gd name="connsiteY4" fmla="*/ 199978 h 788557"/>
              <a:gd name="connsiteX5" fmla="*/ 609600 w 2228193"/>
              <a:gd name="connsiteY5" fmla="*/ 115895 h 788557"/>
              <a:gd name="connsiteX6" fmla="*/ 977462 w 2228193"/>
              <a:gd name="connsiteY6" fmla="*/ 42323 h 788557"/>
              <a:gd name="connsiteX7" fmla="*/ 1587062 w 2228193"/>
              <a:gd name="connsiteY7" fmla="*/ 282 h 788557"/>
              <a:gd name="connsiteX8" fmla="*/ 2228193 w 2228193"/>
              <a:gd name="connsiteY8" fmla="*/ 73854 h 788557"/>
              <a:gd name="connsiteX0" fmla="*/ 0 w 2228193"/>
              <a:gd name="connsiteY0" fmla="*/ 794205 h 794205"/>
              <a:gd name="connsiteX1" fmla="*/ 52551 w 2228193"/>
              <a:gd name="connsiteY1" fmla="*/ 636550 h 794205"/>
              <a:gd name="connsiteX2" fmla="*/ 126124 w 2228193"/>
              <a:gd name="connsiteY2" fmla="*/ 489405 h 794205"/>
              <a:gd name="connsiteX3" fmla="*/ 220717 w 2228193"/>
              <a:gd name="connsiteY3" fmla="*/ 352771 h 794205"/>
              <a:gd name="connsiteX4" fmla="*/ 399393 w 2228193"/>
              <a:gd name="connsiteY4" fmla="*/ 205626 h 794205"/>
              <a:gd name="connsiteX5" fmla="*/ 609600 w 2228193"/>
              <a:gd name="connsiteY5" fmla="*/ 121543 h 794205"/>
              <a:gd name="connsiteX6" fmla="*/ 977462 w 2228193"/>
              <a:gd name="connsiteY6" fmla="*/ 47971 h 794205"/>
              <a:gd name="connsiteX7" fmla="*/ 1587062 w 2228193"/>
              <a:gd name="connsiteY7" fmla="*/ 5930 h 794205"/>
              <a:gd name="connsiteX8" fmla="*/ 2228193 w 2228193"/>
              <a:gd name="connsiteY8" fmla="*/ 5929 h 794205"/>
              <a:gd name="connsiteX0" fmla="*/ 0 w 1954924"/>
              <a:gd name="connsiteY0" fmla="*/ 790086 h 790086"/>
              <a:gd name="connsiteX1" fmla="*/ 52551 w 1954924"/>
              <a:gd name="connsiteY1" fmla="*/ 632431 h 790086"/>
              <a:gd name="connsiteX2" fmla="*/ 126124 w 1954924"/>
              <a:gd name="connsiteY2" fmla="*/ 485286 h 790086"/>
              <a:gd name="connsiteX3" fmla="*/ 220717 w 1954924"/>
              <a:gd name="connsiteY3" fmla="*/ 348652 h 790086"/>
              <a:gd name="connsiteX4" fmla="*/ 399393 w 1954924"/>
              <a:gd name="connsiteY4" fmla="*/ 201507 h 790086"/>
              <a:gd name="connsiteX5" fmla="*/ 609600 w 1954924"/>
              <a:gd name="connsiteY5" fmla="*/ 117424 h 790086"/>
              <a:gd name="connsiteX6" fmla="*/ 977462 w 1954924"/>
              <a:gd name="connsiteY6" fmla="*/ 43852 h 790086"/>
              <a:gd name="connsiteX7" fmla="*/ 1587062 w 1954924"/>
              <a:gd name="connsiteY7" fmla="*/ 1811 h 790086"/>
              <a:gd name="connsiteX8" fmla="*/ 1954924 w 1954924"/>
              <a:gd name="connsiteY8" fmla="*/ 12320 h 79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924" h="790086">
                <a:moveTo>
                  <a:pt x="0" y="790086"/>
                </a:moveTo>
                <a:cubicBezTo>
                  <a:pt x="15765" y="736658"/>
                  <a:pt x="31530" y="683231"/>
                  <a:pt x="52551" y="632431"/>
                </a:cubicBezTo>
                <a:cubicBezTo>
                  <a:pt x="73572" y="581631"/>
                  <a:pt x="98096" y="532582"/>
                  <a:pt x="126124" y="485286"/>
                </a:cubicBezTo>
                <a:cubicBezTo>
                  <a:pt x="154152" y="437990"/>
                  <a:pt x="175172" y="395948"/>
                  <a:pt x="220717" y="348652"/>
                </a:cubicBezTo>
                <a:cubicBezTo>
                  <a:pt x="266262" y="301355"/>
                  <a:pt x="334579" y="240045"/>
                  <a:pt x="399393" y="201507"/>
                </a:cubicBezTo>
                <a:cubicBezTo>
                  <a:pt x="464207" y="162969"/>
                  <a:pt x="513255" y="143700"/>
                  <a:pt x="609600" y="117424"/>
                </a:cubicBezTo>
                <a:cubicBezTo>
                  <a:pt x="705945" y="91148"/>
                  <a:pt x="814552" y="63121"/>
                  <a:pt x="977462" y="43852"/>
                </a:cubicBezTo>
                <a:cubicBezTo>
                  <a:pt x="1140372" y="24583"/>
                  <a:pt x="1424152" y="7066"/>
                  <a:pt x="1587062" y="1811"/>
                </a:cubicBezTo>
                <a:cubicBezTo>
                  <a:pt x="1749972" y="-3444"/>
                  <a:pt x="1855075" y="3561"/>
                  <a:pt x="1954924" y="1232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Arrow Connector 7" title="arrow depicting the y-axis on the graph of V and dissolved concentration"/>
          <p:cNvCxnSpPr/>
          <p:nvPr/>
        </p:nvCxnSpPr>
        <p:spPr>
          <a:xfrm flipV="1">
            <a:off x="2547938" y="1298576"/>
            <a:ext cx="0" cy="1046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title="arrow depicting the x-axis on the graph of V and dissolved concentration"/>
          <p:cNvCxnSpPr/>
          <p:nvPr/>
        </p:nvCxnSpPr>
        <p:spPr>
          <a:xfrm>
            <a:off x="2547939" y="2344738"/>
            <a:ext cx="21177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4600576" y="2341564"/>
            <a:ext cx="436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C</a:t>
            </a:r>
            <a:r>
              <a:rPr kumimoji="0" lang="en-US" sz="1800" b="0" i="0" u="none" strike="noStrike" kern="1200" cap="none" spc="0" normalizeH="0" baseline="-25000" noProof="0">
                <a:ln>
                  <a:noFill/>
                </a:ln>
                <a:solidFill>
                  <a:prstClr val="black"/>
                </a:solidFill>
                <a:effectLst/>
                <a:uLnTx/>
                <a:uFillTx/>
                <a:latin typeface="Arial" charset="0"/>
                <a:ea typeface="+mn-ea"/>
                <a:cs typeface="+mn-cs"/>
              </a:rPr>
              <a:t>d</a:t>
            </a:r>
          </a:p>
        </p:txBody>
      </p:sp>
      <p:sp>
        <p:nvSpPr>
          <p:cNvPr id="11" name="TextBox 10"/>
          <p:cNvSpPr txBox="1">
            <a:spLocks noChangeArrowheads="1"/>
          </p:cNvSpPr>
          <p:nvPr/>
        </p:nvSpPr>
        <p:spPr bwMode="auto">
          <a:xfrm>
            <a:off x="2033589" y="1184275"/>
            <a:ext cx="30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v</a:t>
            </a:r>
          </a:p>
        </p:txBody>
      </p:sp>
      <p:sp>
        <p:nvSpPr>
          <p:cNvPr id="12" name="TextBox 11"/>
          <p:cNvSpPr txBox="1">
            <a:spLocks noChangeArrowheads="1"/>
          </p:cNvSpPr>
          <p:nvPr/>
        </p:nvSpPr>
        <p:spPr bwMode="auto">
          <a:xfrm>
            <a:off x="5240338" y="1447801"/>
            <a:ext cx="533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Arial" charset="0"/>
                <a:ea typeface="+mn-ea"/>
                <a:cs typeface="+mn-cs"/>
              </a:rPr>
              <a:t>v</a:t>
            </a:r>
            <a:r>
              <a:rPr kumimoji="0" lang="en-US" sz="1800" b="0" i="0" u="none" strike="noStrike" kern="1200" cap="none" spc="0" normalizeH="0" baseline="0" noProof="0">
                <a:ln>
                  <a:noFill/>
                </a:ln>
                <a:solidFill>
                  <a:prstClr val="black"/>
                </a:solidFill>
                <a:effectLst/>
                <a:uLnTx/>
                <a:uFillTx/>
                <a:latin typeface="Arial" charset="0"/>
                <a:ea typeface="+mn-ea"/>
                <a:cs typeface="+mn-cs"/>
              </a:rPr>
              <a:t> = PCB concentration on the solid / carbon (ng/g)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C</a:t>
            </a:r>
            <a:r>
              <a:rPr kumimoji="0" lang="en-US" sz="1100" b="0" i="0" u="none" strike="noStrike" kern="1200" cap="none" spc="0" normalizeH="0" baseline="0" noProof="0">
                <a:ln>
                  <a:noFill/>
                </a:ln>
                <a:solidFill>
                  <a:prstClr val="black"/>
                </a:solidFill>
                <a:effectLst/>
                <a:uLnTx/>
                <a:uFillTx/>
                <a:latin typeface="Arial" charset="0"/>
                <a:ea typeface="+mn-ea"/>
                <a:cs typeface="+mn-cs"/>
              </a:rPr>
              <a:t>d</a:t>
            </a:r>
            <a:r>
              <a:rPr kumimoji="0" lang="en-US" sz="1800" b="0" i="0" u="none" strike="noStrike" kern="1200" cap="none" spc="0" normalizeH="0" baseline="0" noProof="0">
                <a:ln>
                  <a:noFill/>
                </a:ln>
                <a:solidFill>
                  <a:prstClr val="black"/>
                </a:solidFill>
                <a:effectLst/>
                <a:uLnTx/>
                <a:uFillTx/>
                <a:latin typeface="Arial" charset="0"/>
                <a:ea typeface="+mn-ea"/>
                <a:cs typeface="+mn-cs"/>
              </a:rPr>
              <a:t> =dissolved concentration (ng/L)</a:t>
            </a:r>
          </a:p>
        </p:txBody>
      </p:sp>
      <p:sp>
        <p:nvSpPr>
          <p:cNvPr id="13" name="Oval 12" title="algae"/>
          <p:cNvSpPr/>
          <p:nvPr/>
        </p:nvSpPr>
        <p:spPr>
          <a:xfrm>
            <a:off x="2743200" y="3581400"/>
            <a:ext cx="76200" cy="76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4" name="Oval 13" title="algae"/>
          <p:cNvSpPr/>
          <p:nvPr/>
        </p:nvSpPr>
        <p:spPr>
          <a:xfrm flipH="1">
            <a:off x="2743200" y="3733800"/>
            <a:ext cx="152400" cy="460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5" name="Oval 14" title="algae"/>
          <p:cNvSpPr/>
          <p:nvPr/>
        </p:nvSpPr>
        <p:spPr>
          <a:xfrm>
            <a:off x="2895600" y="3632200"/>
            <a:ext cx="76200" cy="76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6" name="Oval 15" title="algae"/>
          <p:cNvSpPr/>
          <p:nvPr/>
        </p:nvSpPr>
        <p:spPr>
          <a:xfrm flipH="1">
            <a:off x="2786063" y="3559175"/>
            <a:ext cx="152400" cy="4445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7" name="Freeform 16" title="graphic of dissolved carbon"/>
          <p:cNvSpPr/>
          <p:nvPr/>
        </p:nvSpPr>
        <p:spPr>
          <a:xfrm>
            <a:off x="2852738" y="4205288"/>
            <a:ext cx="881062" cy="887412"/>
          </a:xfrm>
          <a:custGeom>
            <a:avLst/>
            <a:gdLst>
              <a:gd name="connsiteX0" fmla="*/ 399416 w 1040691"/>
              <a:gd name="connsiteY0" fmla="*/ 128637 h 1101994"/>
              <a:gd name="connsiteX1" fmla="*/ 483498 w 1040691"/>
              <a:gd name="connsiteY1" fmla="*/ 2513 h 1101994"/>
              <a:gd name="connsiteX2" fmla="*/ 641153 w 1040691"/>
              <a:gd name="connsiteY2" fmla="*/ 55065 h 1101994"/>
              <a:gd name="connsiteX3" fmla="*/ 756767 w 1040691"/>
              <a:gd name="connsiteY3" fmla="*/ 181189 h 1101994"/>
              <a:gd name="connsiteX4" fmla="*/ 945953 w 1040691"/>
              <a:gd name="connsiteY4" fmla="*/ 212720 h 1101994"/>
              <a:gd name="connsiteX5" fmla="*/ 1019526 w 1040691"/>
              <a:gd name="connsiteY5" fmla="*/ 349355 h 1101994"/>
              <a:gd name="connsiteX6" fmla="*/ 935443 w 1040691"/>
              <a:gd name="connsiteY6" fmla="*/ 517520 h 1101994"/>
              <a:gd name="connsiteX7" fmla="*/ 1040547 w 1040691"/>
              <a:gd name="connsiteY7" fmla="*/ 664665 h 1101994"/>
              <a:gd name="connsiteX8" fmla="*/ 956464 w 1040691"/>
              <a:gd name="connsiteY8" fmla="*/ 759258 h 1101994"/>
              <a:gd name="connsiteX9" fmla="*/ 882891 w 1040691"/>
              <a:gd name="connsiteY9" fmla="*/ 832830 h 1101994"/>
              <a:gd name="connsiteX10" fmla="*/ 872381 w 1040691"/>
              <a:gd name="connsiteY10" fmla="*/ 874872 h 1101994"/>
              <a:gd name="connsiteX11" fmla="*/ 515029 w 1040691"/>
              <a:gd name="connsiteY11" fmla="*/ 801299 h 1101994"/>
              <a:gd name="connsiteX12" fmla="*/ 504519 w 1040691"/>
              <a:gd name="connsiteY12" fmla="*/ 1064058 h 1101994"/>
              <a:gd name="connsiteX13" fmla="*/ 441457 w 1040691"/>
              <a:gd name="connsiteY13" fmla="*/ 1085079 h 1101994"/>
              <a:gd name="connsiteX14" fmla="*/ 294312 w 1040691"/>
              <a:gd name="connsiteY14" fmla="*/ 916913 h 1101994"/>
              <a:gd name="connsiteX15" fmla="*/ 84105 w 1040691"/>
              <a:gd name="connsiteY15" fmla="*/ 853851 h 1101994"/>
              <a:gd name="connsiteX16" fmla="*/ 73595 w 1040691"/>
              <a:gd name="connsiteY16" fmla="*/ 675175 h 1101994"/>
              <a:gd name="connsiteX17" fmla="*/ 136657 w 1040691"/>
              <a:gd name="connsiteY17" fmla="*/ 559562 h 1101994"/>
              <a:gd name="connsiteX18" fmla="*/ 22 w 1040691"/>
              <a:gd name="connsiteY18" fmla="*/ 338844 h 1101994"/>
              <a:gd name="connsiteX19" fmla="*/ 126147 w 1040691"/>
              <a:gd name="connsiteY19" fmla="*/ 286293 h 1101994"/>
              <a:gd name="connsiteX20" fmla="*/ 168188 w 1040691"/>
              <a:gd name="connsiteY20" fmla="*/ 170679 h 1101994"/>
              <a:gd name="connsiteX21" fmla="*/ 283802 w 1040691"/>
              <a:gd name="connsiteY21" fmla="*/ 149658 h 1101994"/>
              <a:gd name="connsiteX22" fmla="*/ 399416 w 1040691"/>
              <a:gd name="connsiteY22" fmla="*/ 128637 h 110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0691" h="1101994">
                <a:moveTo>
                  <a:pt x="399416" y="128637"/>
                </a:moveTo>
                <a:cubicBezTo>
                  <a:pt x="421312" y="71706"/>
                  <a:pt x="443209" y="14775"/>
                  <a:pt x="483498" y="2513"/>
                </a:cubicBezTo>
                <a:cubicBezTo>
                  <a:pt x="523787" y="-9749"/>
                  <a:pt x="595608" y="25286"/>
                  <a:pt x="641153" y="55065"/>
                </a:cubicBezTo>
                <a:cubicBezTo>
                  <a:pt x="686698" y="84844"/>
                  <a:pt x="705967" y="154913"/>
                  <a:pt x="756767" y="181189"/>
                </a:cubicBezTo>
                <a:cubicBezTo>
                  <a:pt x="807567" y="207465"/>
                  <a:pt x="902160" y="184692"/>
                  <a:pt x="945953" y="212720"/>
                </a:cubicBezTo>
                <a:cubicBezTo>
                  <a:pt x="989746" y="240748"/>
                  <a:pt x="1021278" y="298555"/>
                  <a:pt x="1019526" y="349355"/>
                </a:cubicBezTo>
                <a:cubicBezTo>
                  <a:pt x="1017774" y="400155"/>
                  <a:pt x="931939" y="464968"/>
                  <a:pt x="935443" y="517520"/>
                </a:cubicBezTo>
                <a:cubicBezTo>
                  <a:pt x="938947" y="570072"/>
                  <a:pt x="1037044" y="624375"/>
                  <a:pt x="1040547" y="664665"/>
                </a:cubicBezTo>
                <a:cubicBezTo>
                  <a:pt x="1044050" y="704955"/>
                  <a:pt x="982740" y="731231"/>
                  <a:pt x="956464" y="759258"/>
                </a:cubicBezTo>
                <a:cubicBezTo>
                  <a:pt x="930188" y="787285"/>
                  <a:pt x="896905" y="813561"/>
                  <a:pt x="882891" y="832830"/>
                </a:cubicBezTo>
                <a:cubicBezTo>
                  <a:pt x="868877" y="852099"/>
                  <a:pt x="933691" y="880127"/>
                  <a:pt x="872381" y="874872"/>
                </a:cubicBezTo>
                <a:cubicBezTo>
                  <a:pt x="811071" y="869617"/>
                  <a:pt x="576339" y="769768"/>
                  <a:pt x="515029" y="801299"/>
                </a:cubicBezTo>
                <a:cubicBezTo>
                  <a:pt x="453719" y="832830"/>
                  <a:pt x="516781" y="1016761"/>
                  <a:pt x="504519" y="1064058"/>
                </a:cubicBezTo>
                <a:cubicBezTo>
                  <a:pt x="492257" y="1111355"/>
                  <a:pt x="476491" y="1109603"/>
                  <a:pt x="441457" y="1085079"/>
                </a:cubicBezTo>
                <a:cubicBezTo>
                  <a:pt x="406423" y="1060555"/>
                  <a:pt x="353871" y="955451"/>
                  <a:pt x="294312" y="916913"/>
                </a:cubicBezTo>
                <a:cubicBezTo>
                  <a:pt x="234753" y="878375"/>
                  <a:pt x="120891" y="894141"/>
                  <a:pt x="84105" y="853851"/>
                </a:cubicBezTo>
                <a:cubicBezTo>
                  <a:pt x="47319" y="813561"/>
                  <a:pt x="64836" y="724223"/>
                  <a:pt x="73595" y="675175"/>
                </a:cubicBezTo>
                <a:cubicBezTo>
                  <a:pt x="82354" y="626127"/>
                  <a:pt x="148919" y="615617"/>
                  <a:pt x="136657" y="559562"/>
                </a:cubicBezTo>
                <a:cubicBezTo>
                  <a:pt x="124395" y="503507"/>
                  <a:pt x="1774" y="384389"/>
                  <a:pt x="22" y="338844"/>
                </a:cubicBezTo>
                <a:cubicBezTo>
                  <a:pt x="-1730" y="293299"/>
                  <a:pt x="98119" y="314320"/>
                  <a:pt x="126147" y="286293"/>
                </a:cubicBezTo>
                <a:cubicBezTo>
                  <a:pt x="154175" y="258266"/>
                  <a:pt x="141912" y="193451"/>
                  <a:pt x="168188" y="170679"/>
                </a:cubicBezTo>
                <a:cubicBezTo>
                  <a:pt x="194464" y="147907"/>
                  <a:pt x="283802" y="149658"/>
                  <a:pt x="283802" y="149658"/>
                </a:cubicBezTo>
                <a:lnTo>
                  <a:pt x="399416" y="128637"/>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17" title="graphic of particulate carbon"/>
          <p:cNvSpPr/>
          <p:nvPr/>
        </p:nvSpPr>
        <p:spPr>
          <a:xfrm>
            <a:off x="3263901" y="3435350"/>
            <a:ext cx="881063" cy="889000"/>
          </a:xfrm>
          <a:custGeom>
            <a:avLst/>
            <a:gdLst>
              <a:gd name="connsiteX0" fmla="*/ 399416 w 1040691"/>
              <a:gd name="connsiteY0" fmla="*/ 128637 h 1101994"/>
              <a:gd name="connsiteX1" fmla="*/ 483498 w 1040691"/>
              <a:gd name="connsiteY1" fmla="*/ 2513 h 1101994"/>
              <a:gd name="connsiteX2" fmla="*/ 641153 w 1040691"/>
              <a:gd name="connsiteY2" fmla="*/ 55065 h 1101994"/>
              <a:gd name="connsiteX3" fmla="*/ 756767 w 1040691"/>
              <a:gd name="connsiteY3" fmla="*/ 181189 h 1101994"/>
              <a:gd name="connsiteX4" fmla="*/ 945953 w 1040691"/>
              <a:gd name="connsiteY4" fmla="*/ 212720 h 1101994"/>
              <a:gd name="connsiteX5" fmla="*/ 1019526 w 1040691"/>
              <a:gd name="connsiteY5" fmla="*/ 349355 h 1101994"/>
              <a:gd name="connsiteX6" fmla="*/ 935443 w 1040691"/>
              <a:gd name="connsiteY6" fmla="*/ 517520 h 1101994"/>
              <a:gd name="connsiteX7" fmla="*/ 1040547 w 1040691"/>
              <a:gd name="connsiteY7" fmla="*/ 664665 h 1101994"/>
              <a:gd name="connsiteX8" fmla="*/ 956464 w 1040691"/>
              <a:gd name="connsiteY8" fmla="*/ 759258 h 1101994"/>
              <a:gd name="connsiteX9" fmla="*/ 882891 w 1040691"/>
              <a:gd name="connsiteY9" fmla="*/ 832830 h 1101994"/>
              <a:gd name="connsiteX10" fmla="*/ 872381 w 1040691"/>
              <a:gd name="connsiteY10" fmla="*/ 874872 h 1101994"/>
              <a:gd name="connsiteX11" fmla="*/ 515029 w 1040691"/>
              <a:gd name="connsiteY11" fmla="*/ 801299 h 1101994"/>
              <a:gd name="connsiteX12" fmla="*/ 504519 w 1040691"/>
              <a:gd name="connsiteY12" fmla="*/ 1064058 h 1101994"/>
              <a:gd name="connsiteX13" fmla="*/ 441457 w 1040691"/>
              <a:gd name="connsiteY13" fmla="*/ 1085079 h 1101994"/>
              <a:gd name="connsiteX14" fmla="*/ 294312 w 1040691"/>
              <a:gd name="connsiteY14" fmla="*/ 916913 h 1101994"/>
              <a:gd name="connsiteX15" fmla="*/ 84105 w 1040691"/>
              <a:gd name="connsiteY15" fmla="*/ 853851 h 1101994"/>
              <a:gd name="connsiteX16" fmla="*/ 73595 w 1040691"/>
              <a:gd name="connsiteY16" fmla="*/ 675175 h 1101994"/>
              <a:gd name="connsiteX17" fmla="*/ 136657 w 1040691"/>
              <a:gd name="connsiteY17" fmla="*/ 559562 h 1101994"/>
              <a:gd name="connsiteX18" fmla="*/ 22 w 1040691"/>
              <a:gd name="connsiteY18" fmla="*/ 338844 h 1101994"/>
              <a:gd name="connsiteX19" fmla="*/ 126147 w 1040691"/>
              <a:gd name="connsiteY19" fmla="*/ 286293 h 1101994"/>
              <a:gd name="connsiteX20" fmla="*/ 168188 w 1040691"/>
              <a:gd name="connsiteY20" fmla="*/ 170679 h 1101994"/>
              <a:gd name="connsiteX21" fmla="*/ 283802 w 1040691"/>
              <a:gd name="connsiteY21" fmla="*/ 149658 h 1101994"/>
              <a:gd name="connsiteX22" fmla="*/ 399416 w 1040691"/>
              <a:gd name="connsiteY22" fmla="*/ 128637 h 110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40691" h="1101994">
                <a:moveTo>
                  <a:pt x="399416" y="128637"/>
                </a:moveTo>
                <a:cubicBezTo>
                  <a:pt x="421312" y="71706"/>
                  <a:pt x="443209" y="14775"/>
                  <a:pt x="483498" y="2513"/>
                </a:cubicBezTo>
                <a:cubicBezTo>
                  <a:pt x="523787" y="-9749"/>
                  <a:pt x="595608" y="25286"/>
                  <a:pt x="641153" y="55065"/>
                </a:cubicBezTo>
                <a:cubicBezTo>
                  <a:pt x="686698" y="84844"/>
                  <a:pt x="705967" y="154913"/>
                  <a:pt x="756767" y="181189"/>
                </a:cubicBezTo>
                <a:cubicBezTo>
                  <a:pt x="807567" y="207465"/>
                  <a:pt x="902160" y="184692"/>
                  <a:pt x="945953" y="212720"/>
                </a:cubicBezTo>
                <a:cubicBezTo>
                  <a:pt x="989746" y="240748"/>
                  <a:pt x="1021278" y="298555"/>
                  <a:pt x="1019526" y="349355"/>
                </a:cubicBezTo>
                <a:cubicBezTo>
                  <a:pt x="1017774" y="400155"/>
                  <a:pt x="931939" y="464968"/>
                  <a:pt x="935443" y="517520"/>
                </a:cubicBezTo>
                <a:cubicBezTo>
                  <a:pt x="938947" y="570072"/>
                  <a:pt x="1037044" y="624375"/>
                  <a:pt x="1040547" y="664665"/>
                </a:cubicBezTo>
                <a:cubicBezTo>
                  <a:pt x="1044050" y="704955"/>
                  <a:pt x="982740" y="731231"/>
                  <a:pt x="956464" y="759258"/>
                </a:cubicBezTo>
                <a:cubicBezTo>
                  <a:pt x="930188" y="787285"/>
                  <a:pt x="896905" y="813561"/>
                  <a:pt x="882891" y="832830"/>
                </a:cubicBezTo>
                <a:cubicBezTo>
                  <a:pt x="868877" y="852099"/>
                  <a:pt x="933691" y="880127"/>
                  <a:pt x="872381" y="874872"/>
                </a:cubicBezTo>
                <a:cubicBezTo>
                  <a:pt x="811071" y="869617"/>
                  <a:pt x="576339" y="769768"/>
                  <a:pt x="515029" y="801299"/>
                </a:cubicBezTo>
                <a:cubicBezTo>
                  <a:pt x="453719" y="832830"/>
                  <a:pt x="516781" y="1016761"/>
                  <a:pt x="504519" y="1064058"/>
                </a:cubicBezTo>
                <a:cubicBezTo>
                  <a:pt x="492257" y="1111355"/>
                  <a:pt x="476491" y="1109603"/>
                  <a:pt x="441457" y="1085079"/>
                </a:cubicBezTo>
                <a:cubicBezTo>
                  <a:pt x="406423" y="1060555"/>
                  <a:pt x="353871" y="955451"/>
                  <a:pt x="294312" y="916913"/>
                </a:cubicBezTo>
                <a:cubicBezTo>
                  <a:pt x="234753" y="878375"/>
                  <a:pt x="120891" y="894141"/>
                  <a:pt x="84105" y="853851"/>
                </a:cubicBezTo>
                <a:cubicBezTo>
                  <a:pt x="47319" y="813561"/>
                  <a:pt x="64836" y="724223"/>
                  <a:pt x="73595" y="675175"/>
                </a:cubicBezTo>
                <a:cubicBezTo>
                  <a:pt x="82354" y="626127"/>
                  <a:pt x="148919" y="615617"/>
                  <a:pt x="136657" y="559562"/>
                </a:cubicBezTo>
                <a:cubicBezTo>
                  <a:pt x="124395" y="503507"/>
                  <a:pt x="1774" y="384389"/>
                  <a:pt x="22" y="338844"/>
                </a:cubicBezTo>
                <a:cubicBezTo>
                  <a:pt x="-1730" y="293299"/>
                  <a:pt x="98119" y="314320"/>
                  <a:pt x="126147" y="286293"/>
                </a:cubicBezTo>
                <a:cubicBezTo>
                  <a:pt x="154175" y="258266"/>
                  <a:pt x="141912" y="193451"/>
                  <a:pt x="168188" y="170679"/>
                </a:cubicBezTo>
                <a:cubicBezTo>
                  <a:pt x="194464" y="147907"/>
                  <a:pt x="283802" y="149658"/>
                  <a:pt x="283802" y="149658"/>
                </a:cubicBezTo>
                <a:lnTo>
                  <a:pt x="399416" y="128637"/>
                </a:lnTo>
                <a:close/>
              </a:path>
            </a:pathLst>
          </a:custGeom>
          <a:solidFill>
            <a:schemeClr val="bg2"/>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title="particulate carbon"/>
          <p:cNvSpPr/>
          <p:nvPr/>
        </p:nvSpPr>
        <p:spPr>
          <a:xfrm>
            <a:off x="3614738" y="371157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0" name="Oval 19" title="particulate carbon"/>
          <p:cNvSpPr/>
          <p:nvPr/>
        </p:nvSpPr>
        <p:spPr>
          <a:xfrm flipH="1">
            <a:off x="3614738" y="3863975"/>
            <a:ext cx="152400" cy="46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1" name="Oval 20" title="particulate carbon"/>
          <p:cNvSpPr/>
          <p:nvPr/>
        </p:nvSpPr>
        <p:spPr>
          <a:xfrm>
            <a:off x="3767138" y="3762375"/>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2" name="Oval 21" title="particulate carbon"/>
          <p:cNvSpPr/>
          <p:nvPr/>
        </p:nvSpPr>
        <p:spPr>
          <a:xfrm flipH="1">
            <a:off x="3657600" y="3689350"/>
            <a:ext cx="152400" cy="460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23" name="TextBox 31"/>
          <p:cNvSpPr txBox="1">
            <a:spLocks noChangeArrowheads="1"/>
          </p:cNvSpPr>
          <p:nvPr/>
        </p:nvSpPr>
        <p:spPr bwMode="auto">
          <a:xfrm>
            <a:off x="3124200" y="5410201"/>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Dissolved carbon</a:t>
            </a:r>
          </a:p>
        </p:txBody>
      </p:sp>
      <p:cxnSp>
        <p:nvCxnSpPr>
          <p:cNvPr id="24" name="Straight Arrow Connector 23" title="line to label dissolved carbon"/>
          <p:cNvCxnSpPr/>
          <p:nvPr/>
        </p:nvCxnSpPr>
        <p:spPr>
          <a:xfrm flipH="1" flipV="1">
            <a:off x="3429000" y="4648200"/>
            <a:ext cx="338138" cy="762000"/>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34"/>
          <p:cNvSpPr txBox="1">
            <a:spLocks noChangeArrowheads="1"/>
          </p:cNvSpPr>
          <p:nvPr/>
        </p:nvSpPr>
        <p:spPr bwMode="auto">
          <a:xfrm>
            <a:off x="4187826" y="3100389"/>
            <a:ext cx="1096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Particulate carbon</a:t>
            </a:r>
          </a:p>
        </p:txBody>
      </p:sp>
      <p:cxnSp>
        <p:nvCxnSpPr>
          <p:cNvPr id="26" name="Straight Arrow Connector 25" title="line to label particulate carbon"/>
          <p:cNvCxnSpPr/>
          <p:nvPr/>
        </p:nvCxnSpPr>
        <p:spPr>
          <a:xfrm flipH="1">
            <a:off x="3940176" y="3624264"/>
            <a:ext cx="561975" cy="255587"/>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37"/>
          <p:cNvSpPr txBox="1">
            <a:spLocks noChangeArrowheads="1"/>
          </p:cNvSpPr>
          <p:nvPr/>
        </p:nvSpPr>
        <p:spPr bwMode="auto">
          <a:xfrm>
            <a:off x="2271714" y="2794000"/>
            <a:ext cx="10953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Algae</a:t>
            </a:r>
          </a:p>
        </p:txBody>
      </p:sp>
      <p:cxnSp>
        <p:nvCxnSpPr>
          <p:cNvPr id="28" name="Straight Arrow Connector 27" title="line to label algae"/>
          <p:cNvCxnSpPr/>
          <p:nvPr/>
        </p:nvCxnSpPr>
        <p:spPr>
          <a:xfrm>
            <a:off x="2593975" y="3100389"/>
            <a:ext cx="146050" cy="414337"/>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40"/>
          <p:cNvSpPr txBox="1">
            <a:spLocks noChangeArrowheads="1"/>
          </p:cNvSpPr>
          <p:nvPr/>
        </p:nvSpPr>
        <p:spPr bwMode="auto">
          <a:xfrm>
            <a:off x="1878013" y="5283200"/>
            <a:ext cx="1143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Dissolved PCB</a:t>
            </a:r>
          </a:p>
        </p:txBody>
      </p:sp>
      <p:sp>
        <p:nvSpPr>
          <p:cNvPr id="30" name="TextBox 41"/>
          <p:cNvSpPr txBox="1">
            <a:spLocks noChangeArrowheads="1"/>
          </p:cNvSpPr>
          <p:nvPr/>
        </p:nvSpPr>
        <p:spPr bwMode="auto">
          <a:xfrm>
            <a:off x="2030413" y="3844926"/>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mn-cs"/>
              </a:rPr>
              <a:t>PCB</a:t>
            </a:r>
          </a:p>
        </p:txBody>
      </p:sp>
      <p:cxnSp>
        <p:nvCxnSpPr>
          <p:cNvPr id="31" name="Straight Arrow Connector 30" title="line to label dissolved PCBs"/>
          <p:cNvCxnSpPr/>
          <p:nvPr/>
        </p:nvCxnSpPr>
        <p:spPr>
          <a:xfrm flipV="1">
            <a:off x="2271713" y="4648200"/>
            <a:ext cx="322262" cy="6350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2" name="Object 54" title="equation v = K(d) times C(d)"/>
          <p:cNvGraphicFramePr>
            <a:graphicFrameLocks noChangeAspect="1"/>
          </p:cNvGraphicFramePr>
          <p:nvPr/>
        </p:nvGraphicFramePr>
        <p:xfrm>
          <a:off x="6629400" y="2667000"/>
          <a:ext cx="1524000" cy="457200"/>
        </p:xfrm>
        <a:graphic>
          <a:graphicData uri="http://schemas.openxmlformats.org/presentationml/2006/ole">
            <mc:AlternateContent xmlns:mc="http://schemas.openxmlformats.org/markup-compatibility/2006">
              <mc:Choice xmlns:v="urn:schemas-microsoft-com:vml" Requires="v">
                <p:oleObj spid="_x0000_s5123" name="Equation" r:id="rId3" imgW="749160" imgH="228600" progId="Equation.3">
                  <p:embed/>
                </p:oleObj>
              </mc:Choice>
              <mc:Fallback>
                <p:oleObj name="Equation" r:id="rId3" imgW="749160" imgH="228600" progId="Equation.3">
                  <p:embed/>
                  <p:pic>
                    <p:nvPicPr>
                      <p:cNvPr id="32" name="Object 54" title="equation v = K(d) times C(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667000"/>
                        <a:ext cx="1524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Box 47"/>
          <p:cNvSpPr txBox="1">
            <a:spLocks noChangeArrowheads="1"/>
          </p:cNvSpPr>
          <p:nvPr/>
        </p:nvSpPr>
        <p:spPr bwMode="auto">
          <a:xfrm>
            <a:off x="5562601" y="3429001"/>
            <a:ext cx="44481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Arial" charset="0"/>
                <a:ea typeface="+mn-ea"/>
                <a:cs typeface="+mn-cs"/>
              </a:rPr>
              <a:t>The relationships between total PCB, dissolved PCB, particulate carbon bound PCB, algal bound PCB, and dissolved carbon bound PCB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prstClr val="black"/>
              </a:solidFill>
              <a:effectLst/>
              <a:uLnTx/>
              <a:uFillTx/>
              <a:latin typeface="Arial" charset="0"/>
              <a:ea typeface="+mn-ea"/>
              <a:cs typeface="+mn-cs"/>
            </a:endParaRPr>
          </a:p>
        </p:txBody>
      </p:sp>
      <p:sp>
        <p:nvSpPr>
          <p:cNvPr id="34" name="TextBox 22531"/>
          <p:cNvSpPr txBox="1">
            <a:spLocks noChangeArrowheads="1"/>
          </p:cNvSpPr>
          <p:nvPr/>
        </p:nvSpPr>
        <p:spPr bwMode="auto">
          <a:xfrm>
            <a:off x="6378418" y="5690121"/>
            <a:ext cx="26629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Monotype Corsiva" pitchFamily="66" charset="0"/>
                <a:ea typeface="+mn-ea"/>
                <a:cs typeface="+mn-cs"/>
              </a:rPr>
              <a:t>f</a:t>
            </a:r>
            <a:r>
              <a:rPr kumimoji="0" lang="en-US" sz="1400" b="0" i="1" u="none" strike="noStrike" kern="1200" cap="none" spc="0" normalizeH="0" baseline="-25000" noProof="0">
                <a:ln>
                  <a:noFill/>
                </a:ln>
                <a:solidFill>
                  <a:prstClr val="black"/>
                </a:solidFill>
                <a:effectLst/>
                <a:uLnTx/>
                <a:uFillTx/>
                <a:latin typeface="Arial" charset="0"/>
                <a:ea typeface="+mn-ea"/>
                <a:cs typeface="+mn-cs"/>
              </a:rPr>
              <a:t>x</a:t>
            </a:r>
            <a:r>
              <a:rPr kumimoji="0" lang="en-US" sz="1400" b="0" i="0" u="none" strike="noStrike" kern="1200" cap="none" spc="0" normalizeH="0" baseline="0" noProof="0">
                <a:ln>
                  <a:noFill/>
                </a:ln>
                <a:solidFill>
                  <a:prstClr val="black"/>
                </a:solidFill>
                <a:effectLst/>
                <a:uLnTx/>
                <a:uFillTx/>
                <a:latin typeface="Arial" charset="0"/>
                <a:ea typeface="+mn-ea"/>
                <a:cs typeface="+mn-cs"/>
              </a:rPr>
              <a:t> = fraction of each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a:t>
            </a:r>
            <a:r>
              <a:rPr kumimoji="0" lang="en-US" sz="1400" b="0" i="0" u="none" strike="noStrike" kern="1200" cap="none" spc="0" normalizeH="0" baseline="0" noProof="0">
                <a:ln>
                  <a:noFill/>
                </a:ln>
                <a:solidFill>
                  <a:prstClr val="black"/>
                </a:solidFill>
                <a:effectLst/>
                <a:uLnTx/>
                <a:uFillTx/>
                <a:latin typeface="Arial" charset="0"/>
                <a:ea typeface="+mn-ea"/>
                <a:cs typeface="+mn-cs"/>
              </a:rPr>
              <a:t> = total PCB </a:t>
            </a:r>
          </a:p>
        </p:txBody>
      </p:sp>
      <p:sp>
        <p:nvSpPr>
          <p:cNvPr id="35" name="Rectangle 34" title="Line around definitions of types of carbon"/>
          <p:cNvSpPr>
            <a:spLocks noChangeArrowheads="1"/>
          </p:cNvSpPr>
          <p:nvPr/>
        </p:nvSpPr>
        <p:spPr bwMode="auto">
          <a:xfrm>
            <a:off x="5540218" y="4318521"/>
            <a:ext cx="4724400" cy="1219200"/>
          </a:xfrm>
          <a:prstGeom prst="rect">
            <a:avLst/>
          </a:prstGeom>
          <a:noFill/>
          <a:ln w="254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itchFamily="34" charset="0"/>
              <a:ea typeface="+mn-ea"/>
              <a:cs typeface="+mn-cs"/>
            </a:endParaRPr>
          </a:p>
        </p:txBody>
      </p:sp>
      <p:pic>
        <p:nvPicPr>
          <p:cNvPr id="36" name="Picture 23" title="Definitions for different types of carbon in model equ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3573" y="4436560"/>
            <a:ext cx="61341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nvSpPr>
        <p:spPr>
          <a:xfrm>
            <a:off x="470514" y="6246975"/>
            <a:ext cx="62551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Partition coefficient differs for different homolog</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8186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2461"/>
            <a:ext cx="10515600" cy="1325563"/>
          </a:xfrm>
        </p:spPr>
        <p:txBody>
          <a:bodyPr/>
          <a:lstStyle/>
          <a:p>
            <a:pPr algn="ctr"/>
            <a:r>
              <a:rPr lang="en-US" altLang="en-US" dirty="0"/>
              <a:t>Storm Water Measurements</a:t>
            </a:r>
            <a:endParaRPr lang="en-US" dirty="0"/>
          </a:p>
        </p:txBody>
      </p:sp>
      <p:sp>
        <p:nvSpPr>
          <p:cNvPr id="3" name="Content Placeholder 2"/>
          <p:cNvSpPr>
            <a:spLocks noGrp="1"/>
          </p:cNvSpPr>
          <p:nvPr>
            <p:ph idx="1"/>
          </p:nvPr>
        </p:nvSpPr>
        <p:spPr/>
        <p:txBody>
          <a:bodyPr/>
          <a:lstStyle/>
          <a:p>
            <a:endParaRPr lang="en-US"/>
          </a:p>
        </p:txBody>
      </p:sp>
      <p:pic>
        <p:nvPicPr>
          <p:cNvPr id="4" name="Picture 5" title="15 graphs of stormwater measureme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8374" y="1308423"/>
            <a:ext cx="7335252" cy="507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4812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855" y="0"/>
            <a:ext cx="11312691" cy="1325563"/>
          </a:xfrm>
        </p:spPr>
        <p:txBody>
          <a:bodyPr>
            <a:normAutofit/>
          </a:bodyPr>
          <a:lstStyle/>
          <a:p>
            <a:r>
              <a:rPr lang="en-US" dirty="0" smtClean="0"/>
              <a:t>Simulate PCB based on Selected Homologs</a:t>
            </a:r>
            <a:endParaRPr lang="en-US" dirty="0"/>
          </a:p>
        </p:txBody>
      </p:sp>
      <p:sp>
        <p:nvSpPr>
          <p:cNvPr id="3" name="Content Placeholder 2"/>
          <p:cNvSpPr>
            <a:spLocks noGrp="1"/>
          </p:cNvSpPr>
          <p:nvPr>
            <p:ph idx="1"/>
          </p:nvPr>
        </p:nvSpPr>
        <p:spPr/>
        <p:txBody>
          <a:bodyPr/>
          <a:lstStyle/>
          <a:p>
            <a:endParaRPr lang="en-US" dirty="0"/>
          </a:p>
        </p:txBody>
      </p:sp>
      <p:pic>
        <p:nvPicPr>
          <p:cNvPr id="5" name="Picture 4" title="graph showing linear relationship between total PCBs in sediment and sum of the homolo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08295" y="1325563"/>
            <a:ext cx="3286125" cy="2503488"/>
          </a:xfrm>
          <a:prstGeom prst="rect">
            <a:avLst/>
          </a:prstGeom>
          <a:noFill/>
        </p:spPr>
      </p:pic>
      <p:pic>
        <p:nvPicPr>
          <p:cNvPr id="6" name="Picture 5" title="graph showing linear relationship between total PCBs in sediment and sum of the homol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294" y="3917951"/>
            <a:ext cx="3276600" cy="246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title="graph showing linear relationship between total PCBs in sediment and sum of the homolo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220" y="3905252"/>
            <a:ext cx="3095625" cy="247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title="graph showing linear relationship between total PCBs in sediment and sum of the homologs"/>
          <p:cNvGrpSpPr/>
          <p:nvPr/>
        </p:nvGrpSpPr>
        <p:grpSpPr>
          <a:xfrm>
            <a:off x="2931695" y="1325563"/>
            <a:ext cx="3114675" cy="2503488"/>
            <a:chOff x="2931695" y="1325563"/>
            <a:chExt cx="3114675" cy="2503488"/>
          </a:xfrm>
        </p:grpSpPr>
        <p:pic>
          <p:nvPicPr>
            <p:cNvPr id="4" name="Picture 2" title="graph showing linear relationship between total PCBs in sediment and sum of the homolo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1695" y="1325563"/>
              <a:ext cx="3114675" cy="250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953163" y="3513566"/>
              <a:ext cx="1218603"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Water </a:t>
              </a:r>
              <a:r>
                <a:rPr kumimoji="0" lang="en-US" sz="11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tPCB</a:t>
              </a:r>
              <a:r>
                <a:rPr kumimoji="0" lang="en-US" sz="1100" b="0" i="0" u="none" strike="noStrike" kern="1200" cap="none" spc="0" normalizeH="0" baseline="0" noProof="0" dirty="0" smtClean="0">
                  <a:ln>
                    <a:noFill/>
                  </a:ln>
                  <a:solidFill>
                    <a:prstClr val="black"/>
                  </a:solidFill>
                  <a:effectLst/>
                  <a:uLnTx/>
                  <a:uFillTx/>
                  <a:latin typeface="Calibri" panose="020F0502020204030204"/>
                  <a:ea typeface="+mn-ea"/>
                  <a:cs typeface="+mn-cs"/>
                </a:rPr>
                <a:t> (ng/L)</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215165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Loading </a:t>
            </a:r>
            <a:r>
              <a:rPr lang="en-US" dirty="0" smtClean="0"/>
              <a:t>estimation</a:t>
            </a:r>
            <a:endParaRPr lang="en-US" dirty="0"/>
          </a:p>
        </p:txBody>
      </p:sp>
      <p:sp>
        <p:nvSpPr>
          <p:cNvPr id="3" name="Content Placeholder 2"/>
          <p:cNvSpPr>
            <a:spLocks noGrp="1"/>
          </p:cNvSpPr>
          <p:nvPr>
            <p:ph idx="1"/>
          </p:nvPr>
        </p:nvSpPr>
        <p:spPr>
          <a:xfrm>
            <a:off x="838200" y="1594397"/>
            <a:ext cx="10515600" cy="4351338"/>
          </a:xfrm>
        </p:spPr>
        <p:txBody>
          <a:bodyPr/>
          <a:lstStyle/>
          <a:p>
            <a:r>
              <a:rPr lang="en-US" dirty="0" smtClean="0"/>
              <a:t>Upstream loading</a:t>
            </a:r>
          </a:p>
          <a:p>
            <a:r>
              <a:rPr lang="en-US" dirty="0"/>
              <a:t>Atmospheric deposition</a:t>
            </a:r>
          </a:p>
          <a:p>
            <a:r>
              <a:rPr lang="en-US" dirty="0" smtClean="0"/>
              <a:t>Lateral loading</a:t>
            </a:r>
          </a:p>
          <a:p>
            <a:r>
              <a:rPr lang="en-US" dirty="0" smtClean="0"/>
              <a:t>Contaminated sites</a:t>
            </a:r>
          </a:p>
          <a:p>
            <a:r>
              <a:rPr lang="en-US" dirty="0" smtClean="0"/>
              <a:t>Point source/MS4</a:t>
            </a:r>
          </a:p>
          <a:p>
            <a:r>
              <a:rPr lang="en-US" dirty="0" err="1" smtClean="0"/>
              <a:t>CSOs</a:t>
            </a:r>
            <a:endParaRPr lang="en-US" dirty="0" smtClean="0"/>
          </a:p>
        </p:txBody>
      </p:sp>
    </p:spTree>
    <p:extLst>
      <p:ext uri="{BB962C8B-B14F-4D97-AF65-F5344CB8AC3E}">
        <p14:creationId xmlns:p14="http://schemas.microsoft.com/office/powerpoint/2010/main" val="32631182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4462"/>
            <a:ext cx="10515600" cy="1325563"/>
          </a:xfrm>
        </p:spPr>
        <p:txBody>
          <a:bodyPr/>
          <a:lstStyle/>
          <a:p>
            <a:pPr algn="ctr"/>
            <a:r>
              <a:rPr lang="en-US" dirty="0"/>
              <a:t>Atmospheric Deposition</a:t>
            </a:r>
          </a:p>
        </p:txBody>
      </p:sp>
      <p:sp>
        <p:nvSpPr>
          <p:cNvPr id="3" name="Content Placeholder 2"/>
          <p:cNvSpPr>
            <a:spLocks noGrp="1"/>
          </p:cNvSpPr>
          <p:nvPr>
            <p:ph idx="1"/>
          </p:nvPr>
        </p:nvSpPr>
        <p:spPr>
          <a:xfrm>
            <a:off x="558800" y="1470025"/>
            <a:ext cx="10515600" cy="4351338"/>
          </a:xfrm>
        </p:spPr>
        <p:txBody>
          <a:bodyPr>
            <a:normAutofit fontScale="77500" lnSpcReduction="20000"/>
          </a:bodyPr>
          <a:lstStyle/>
          <a:p>
            <a:r>
              <a:rPr lang="en-US" i="1" dirty="0"/>
              <a:t>The measured atmospheric deposition on the watersheds in the Chesapeake Bay ranges from 1.6 and 16.3 </a:t>
            </a:r>
            <a:r>
              <a:rPr lang="en-US" i="1" dirty="0" err="1"/>
              <a:t>μg</a:t>
            </a:r>
            <a:r>
              <a:rPr lang="en-US" i="1" dirty="0"/>
              <a:t>/m</a:t>
            </a:r>
            <a:r>
              <a:rPr lang="en-US" i="1" baseline="30000" dirty="0"/>
              <a:t>2</a:t>
            </a:r>
            <a:r>
              <a:rPr lang="en-US" i="1" dirty="0"/>
              <a:t>/year (</a:t>
            </a:r>
            <a:r>
              <a:rPr lang="en-US" i="1" dirty="0" err="1"/>
              <a:t>CBP</a:t>
            </a:r>
            <a:r>
              <a:rPr lang="en-US" i="1" dirty="0"/>
              <a:t>, 1999)</a:t>
            </a:r>
          </a:p>
          <a:p>
            <a:r>
              <a:rPr lang="en-US" i="1" dirty="0"/>
              <a:t>Total PCB wet and dry depositions were 1.1 and 1.0 kg/year, respectively for the James River below the fall line (</a:t>
            </a:r>
            <a:r>
              <a:rPr lang="en-US" i="1" dirty="0" err="1"/>
              <a:t>CBP</a:t>
            </a:r>
            <a:r>
              <a:rPr lang="en-US" i="1" dirty="0"/>
              <a:t>, 1999). </a:t>
            </a:r>
          </a:p>
          <a:p>
            <a:r>
              <a:rPr lang="en-US" i="1" dirty="0"/>
              <a:t>The estimated total PCB atmospheric deposition rate is 3.08 (</a:t>
            </a:r>
            <a:r>
              <a:rPr lang="en-US" i="1" dirty="0" err="1"/>
              <a:t>μg</a:t>
            </a:r>
            <a:r>
              <a:rPr lang="en-US" i="1" dirty="0"/>
              <a:t>/m</a:t>
            </a:r>
            <a:r>
              <a:rPr lang="en-US" i="1" baseline="30000" dirty="0"/>
              <a:t>2</a:t>
            </a:r>
            <a:r>
              <a:rPr lang="en-US" i="1" dirty="0"/>
              <a:t>/year). </a:t>
            </a:r>
          </a:p>
          <a:p>
            <a:r>
              <a:rPr lang="en-US" i="1" dirty="0"/>
              <a:t>An approximate 1-2% deposited PCB on watershed will discharge to the estuary (Totten et al. 2006, Delaware River )</a:t>
            </a:r>
          </a:p>
          <a:p>
            <a:r>
              <a:rPr lang="en-US" i="1" dirty="0"/>
              <a:t>The estimated loading is about </a:t>
            </a:r>
            <a:r>
              <a:rPr lang="en-US" b="1" dirty="0"/>
              <a:t>569 g/</a:t>
            </a:r>
            <a:r>
              <a:rPr lang="en-US" b="1" dirty="0" err="1"/>
              <a:t>yr</a:t>
            </a:r>
            <a:r>
              <a:rPr lang="en-US" b="1" dirty="0"/>
              <a:t> </a:t>
            </a:r>
            <a:r>
              <a:rPr lang="en-US" i="1" dirty="0"/>
              <a:t>(assuming 2% runoff) below the fall </a:t>
            </a:r>
            <a:r>
              <a:rPr lang="en-US" i="1" dirty="0" smtClean="0"/>
              <a:t>line</a:t>
            </a:r>
          </a:p>
          <a:p>
            <a:r>
              <a:rPr lang="en-US" i="1" dirty="0" smtClean="0"/>
              <a:t>Direct PCB deposition on the surface of Estuary is about </a:t>
            </a:r>
            <a:r>
              <a:rPr lang="en-US" b="1" dirty="0" smtClean="0"/>
              <a:t>1,056 g/year</a:t>
            </a:r>
            <a:endParaRPr lang="en-US" b="1" dirty="0"/>
          </a:p>
          <a:p>
            <a:r>
              <a:rPr lang="en-US" i="1" dirty="0"/>
              <a:t>Current net transport between atmosphere and water is out (loss PCB to atmosphere) </a:t>
            </a:r>
          </a:p>
          <a:p>
            <a:pPr lvl="1"/>
            <a:r>
              <a:rPr lang="en-US" i="1" dirty="0"/>
              <a:t>Total PCB gaseous concentrations is about 330 </a:t>
            </a:r>
            <a:r>
              <a:rPr lang="en-US" i="1" dirty="0" err="1"/>
              <a:t>pg</a:t>
            </a:r>
            <a:r>
              <a:rPr lang="en-US" i="1" dirty="0"/>
              <a:t>/m</a:t>
            </a:r>
            <a:r>
              <a:rPr lang="en-US" i="1" baseline="30000" dirty="0"/>
              <a:t>3</a:t>
            </a:r>
            <a:r>
              <a:rPr lang="en-US" i="1" dirty="0"/>
              <a:t> (0.3 </a:t>
            </a:r>
            <a:r>
              <a:rPr lang="en-US" i="1" dirty="0" err="1"/>
              <a:t>pg</a:t>
            </a:r>
            <a:r>
              <a:rPr lang="en-US" i="1" dirty="0"/>
              <a:t>/l). Mean PCB concentration is about  15,560  </a:t>
            </a:r>
            <a:r>
              <a:rPr lang="en-US" i="1" dirty="0" err="1"/>
              <a:t>pg</a:t>
            </a:r>
            <a:r>
              <a:rPr lang="en-US" i="1" dirty="0"/>
              <a:t>/l</a:t>
            </a:r>
            <a:endParaRPr lang="en-US" dirty="0"/>
          </a:p>
          <a:p>
            <a:endParaRPr lang="en-US" dirty="0"/>
          </a:p>
        </p:txBody>
      </p:sp>
    </p:spTree>
    <p:extLst>
      <p:ext uri="{BB962C8B-B14F-4D97-AF65-F5344CB8AC3E}">
        <p14:creationId xmlns:p14="http://schemas.microsoft.com/office/powerpoint/2010/main" val="30608726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730" y="264549"/>
            <a:ext cx="11174270" cy="790575"/>
          </a:xfrm>
        </p:spPr>
        <p:txBody>
          <a:bodyPr>
            <a:normAutofit/>
          </a:bodyPr>
          <a:lstStyle/>
          <a:p>
            <a:pPr algn="ctr"/>
            <a:r>
              <a:rPr lang="en-US" dirty="0"/>
              <a:t>Upstream Loading Estimation</a:t>
            </a:r>
          </a:p>
        </p:txBody>
      </p:sp>
      <p:sp>
        <p:nvSpPr>
          <p:cNvPr id="3" name="Content Placeholder 2"/>
          <p:cNvSpPr>
            <a:spLocks noGrp="1"/>
          </p:cNvSpPr>
          <p:nvPr>
            <p:ph idx="1"/>
          </p:nvPr>
        </p:nvSpPr>
        <p:spPr>
          <a:xfrm>
            <a:off x="615548" y="4851399"/>
            <a:ext cx="10852551" cy="1600201"/>
          </a:xfrm>
        </p:spPr>
        <p:txBody>
          <a:bodyPr>
            <a:normAutofit fontScale="85000" lnSpcReduction="10000"/>
          </a:bodyPr>
          <a:lstStyle/>
          <a:p>
            <a:r>
              <a:rPr lang="en-US" dirty="0"/>
              <a:t>Assuming atmospheric deposition rate is 3.08 </a:t>
            </a:r>
            <a:r>
              <a:rPr lang="en-US" dirty="0" err="1"/>
              <a:t>ug</a:t>
            </a:r>
            <a:r>
              <a:rPr lang="en-US" dirty="0"/>
              <a:t>/m</a:t>
            </a:r>
            <a:r>
              <a:rPr lang="en-US" baseline="30000" dirty="0"/>
              <a:t>2</a:t>
            </a:r>
            <a:r>
              <a:rPr lang="en-US" dirty="0"/>
              <a:t>/year, 2% runoff, the estimated loading are 1,051 g/year</a:t>
            </a:r>
          </a:p>
          <a:p>
            <a:r>
              <a:rPr lang="en-US" dirty="0"/>
              <a:t>Regression estimation are 1,027 (low) and 2,327 (high) g/year, respectively from 2005-2014. Model input using high estimation based on regression</a:t>
            </a:r>
          </a:p>
          <a:p>
            <a:endParaRPr lang="en-US" dirty="0"/>
          </a:p>
        </p:txBody>
      </p:sp>
      <p:pic>
        <p:nvPicPr>
          <p:cNvPr id="4" name="Picture 3" title="graph showing the linear relationship between flow and tPCB for the low estimation of the loading near Richmond"/>
          <p:cNvPicPr>
            <a:picLocks noChangeAspect="1"/>
          </p:cNvPicPr>
          <p:nvPr/>
        </p:nvPicPr>
        <p:blipFill>
          <a:blip r:embed="rId2"/>
          <a:stretch>
            <a:fillRect/>
          </a:stretch>
        </p:blipFill>
        <p:spPr>
          <a:xfrm>
            <a:off x="509730" y="1094392"/>
            <a:ext cx="5145078" cy="3495085"/>
          </a:xfrm>
          <a:prstGeom prst="rect">
            <a:avLst/>
          </a:prstGeom>
        </p:spPr>
      </p:pic>
      <p:pic>
        <p:nvPicPr>
          <p:cNvPr id="5" name="Picture 4" title="graph showing the exponential relationship between flow and tPCB for the high estimation of the loading near Richmond"/>
          <p:cNvPicPr>
            <a:picLocks noChangeAspect="1"/>
          </p:cNvPicPr>
          <p:nvPr/>
        </p:nvPicPr>
        <p:blipFill>
          <a:blip r:embed="rId3"/>
          <a:stretch>
            <a:fillRect/>
          </a:stretch>
        </p:blipFill>
        <p:spPr>
          <a:xfrm>
            <a:off x="5863356" y="1155521"/>
            <a:ext cx="5267793" cy="3495085"/>
          </a:xfrm>
          <a:prstGeom prst="rect">
            <a:avLst/>
          </a:prstGeom>
        </p:spPr>
      </p:pic>
    </p:spTree>
    <p:extLst>
      <p:ext uri="{BB962C8B-B14F-4D97-AF65-F5344CB8AC3E}">
        <p14:creationId xmlns:p14="http://schemas.microsoft.com/office/powerpoint/2010/main" val="8626536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graphic showing the watershed segments used in the model"/>
          <p:cNvPicPr>
            <a:picLocks noChangeAspect="1"/>
          </p:cNvPicPr>
          <p:nvPr/>
        </p:nvPicPr>
        <p:blipFill rotWithShape="1">
          <a:blip r:embed="rId2" cstate="print">
            <a:extLst>
              <a:ext uri="{28A0092B-C50C-407E-A947-70E740481C1C}">
                <a14:useLocalDpi xmlns:a14="http://schemas.microsoft.com/office/drawing/2010/main" val="0"/>
              </a:ext>
            </a:extLst>
          </a:blip>
          <a:srcRect l="2039" t="13901" r="1280" b="17727"/>
          <a:stretch/>
        </p:blipFill>
        <p:spPr>
          <a:xfrm>
            <a:off x="4747357" y="2479431"/>
            <a:ext cx="7223336" cy="3947326"/>
          </a:xfrm>
          <a:prstGeom prst="rect">
            <a:avLst/>
          </a:prstGeom>
        </p:spPr>
      </p:pic>
      <p:sp>
        <p:nvSpPr>
          <p:cNvPr id="2" name="Title 1"/>
          <p:cNvSpPr>
            <a:spLocks noGrp="1"/>
          </p:cNvSpPr>
          <p:nvPr>
            <p:ph type="title"/>
          </p:nvPr>
        </p:nvSpPr>
        <p:spPr>
          <a:xfrm>
            <a:off x="637032" y="48307"/>
            <a:ext cx="10331530" cy="1171818"/>
          </a:xfrm>
        </p:spPr>
        <p:txBody>
          <a:bodyPr/>
          <a:lstStyle/>
          <a:p>
            <a:pPr algn="ctr"/>
            <a:r>
              <a:rPr lang="en-US" dirty="0" smtClean="0"/>
              <a:t>Watershed Model Approach</a:t>
            </a:r>
            <a:endParaRPr lang="en-US" dirty="0"/>
          </a:p>
        </p:txBody>
      </p:sp>
      <p:sp>
        <p:nvSpPr>
          <p:cNvPr id="3" name="Content Placeholder 2"/>
          <p:cNvSpPr>
            <a:spLocks noGrp="1"/>
          </p:cNvSpPr>
          <p:nvPr>
            <p:ph idx="1"/>
          </p:nvPr>
        </p:nvSpPr>
        <p:spPr>
          <a:xfrm>
            <a:off x="294700" y="1061863"/>
            <a:ext cx="10515600" cy="4351338"/>
          </a:xfrm>
        </p:spPr>
        <p:txBody>
          <a:bodyPr>
            <a:normAutofit/>
          </a:bodyPr>
          <a:lstStyle/>
          <a:p>
            <a:r>
              <a:rPr lang="en-US" sz="2800" dirty="0" smtClean="0"/>
              <a:t>The watershed model will be used to simulate non-point sources loadings based on land uses below fall-line</a:t>
            </a:r>
          </a:p>
          <a:p>
            <a:r>
              <a:rPr lang="en-US" sz="2800" dirty="0" smtClean="0"/>
              <a:t>Watershed is divided into multiple segments </a:t>
            </a:r>
          </a:p>
          <a:p>
            <a:r>
              <a:rPr lang="en-US" sz="2800" dirty="0" smtClean="0"/>
              <a:t>Major pollutant sources</a:t>
            </a:r>
          </a:p>
          <a:p>
            <a:pPr lvl="1"/>
            <a:r>
              <a:rPr lang="en-US" sz="2400" dirty="0" smtClean="0"/>
              <a:t>Contamination sites</a:t>
            </a:r>
          </a:p>
          <a:p>
            <a:pPr lvl="1"/>
            <a:r>
              <a:rPr lang="en-US" sz="2400" dirty="0" smtClean="0"/>
              <a:t>MS4/Storm water</a:t>
            </a:r>
          </a:p>
          <a:p>
            <a:pPr lvl="1"/>
            <a:r>
              <a:rPr lang="en-US" sz="2400" dirty="0" smtClean="0"/>
              <a:t>Background source (land use)</a:t>
            </a:r>
          </a:p>
        </p:txBody>
      </p:sp>
    </p:spTree>
    <p:extLst>
      <p:ext uri="{BB962C8B-B14F-4D97-AF65-F5344CB8AC3E}">
        <p14:creationId xmlns:p14="http://schemas.microsoft.com/office/powerpoint/2010/main" val="723392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title="A line in slide to separate title from names"/>
          <p:cNvSpPr/>
          <p:nvPr/>
        </p:nvSpPr>
        <p:spPr>
          <a:xfrm>
            <a:off x="1404212" y="4586964"/>
            <a:ext cx="5704609" cy="471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766" y="2798523"/>
            <a:ext cx="11216640" cy="964883"/>
          </a:xfrm>
        </p:spPr>
        <p:txBody>
          <a:bodyPr>
            <a:normAutofit fontScale="90000"/>
          </a:bodyPr>
          <a:lstStyle/>
          <a:p>
            <a:pPr>
              <a:lnSpc>
                <a:spcPct val="100000"/>
              </a:lnSpc>
            </a:pPr>
            <a:r>
              <a:rPr lang="en-US" sz="4800" spc="300" dirty="0" smtClean="0"/>
              <a:t>Tidal James River, Elizabeth River, and Tidal Tributaries PCB Water Quality (TMDL) Study:</a:t>
            </a:r>
            <a:endParaRPr lang="en-US" sz="4800" spc="300" dirty="0"/>
          </a:p>
        </p:txBody>
      </p:sp>
      <p:sp>
        <p:nvSpPr>
          <p:cNvPr id="3" name="Subtitle 2"/>
          <p:cNvSpPr>
            <a:spLocks noGrp="1"/>
          </p:cNvSpPr>
          <p:nvPr>
            <p:ph type="subTitle" idx="1"/>
          </p:nvPr>
        </p:nvSpPr>
        <p:spPr>
          <a:xfrm>
            <a:off x="526868" y="3796866"/>
            <a:ext cx="11312436" cy="662275"/>
          </a:xfrm>
        </p:spPr>
        <p:txBody>
          <a:bodyPr>
            <a:normAutofit fontScale="92500"/>
          </a:bodyPr>
          <a:lstStyle/>
          <a:p>
            <a:r>
              <a:rPr lang="en-US" dirty="0" smtClean="0"/>
              <a:t>Technical Advisory Subcommittee Meeting (Piedmont Regional Office)</a:t>
            </a:r>
            <a:endParaRPr lang="en-US" dirty="0"/>
          </a:p>
        </p:txBody>
      </p:sp>
      <p:sp>
        <p:nvSpPr>
          <p:cNvPr id="4" name="Text Placeholder 3"/>
          <p:cNvSpPr>
            <a:spLocks noGrp="1"/>
          </p:cNvSpPr>
          <p:nvPr>
            <p:ph type="body" sz="quarter" idx="10"/>
          </p:nvPr>
        </p:nvSpPr>
        <p:spPr>
          <a:xfrm>
            <a:off x="1175657" y="4922077"/>
            <a:ext cx="4271494" cy="310243"/>
          </a:xfrm>
        </p:spPr>
        <p:txBody>
          <a:bodyPr/>
          <a:lstStyle/>
          <a:p>
            <a:r>
              <a:rPr lang="en-US" sz="2000" dirty="0" smtClean="0"/>
              <a:t>Mark Richards &amp; Jen Rogers</a:t>
            </a:r>
            <a:endParaRPr lang="en-US" sz="2000" dirty="0"/>
          </a:p>
        </p:txBody>
      </p:sp>
      <p:sp>
        <p:nvSpPr>
          <p:cNvPr id="6" name="Text Placeholder 5"/>
          <p:cNvSpPr>
            <a:spLocks noGrp="1"/>
          </p:cNvSpPr>
          <p:nvPr>
            <p:ph type="body" sz="quarter" idx="12"/>
          </p:nvPr>
        </p:nvSpPr>
        <p:spPr>
          <a:xfrm>
            <a:off x="1175657" y="5631694"/>
            <a:ext cx="4271494" cy="310243"/>
          </a:xfrm>
        </p:spPr>
        <p:txBody>
          <a:bodyPr/>
          <a:lstStyle/>
          <a:p>
            <a:r>
              <a:rPr lang="en-US" sz="2000" dirty="0" smtClean="0"/>
              <a:t>March 25, 2021</a:t>
            </a:r>
            <a:endParaRPr lang="en-US" sz="2000" dirty="0"/>
          </a:p>
        </p:txBody>
      </p:sp>
      <p:sp>
        <p:nvSpPr>
          <p:cNvPr id="7" name="Footer Placeholder 6"/>
          <p:cNvSpPr>
            <a:spLocks noGrp="1"/>
          </p:cNvSpPr>
          <p:nvPr>
            <p:ph type="ftr" sz="quarter" idx="13"/>
          </p:nvPr>
        </p:nvSpPr>
        <p:spPr>
          <a:xfrm>
            <a:off x="1175657" y="5260972"/>
            <a:ext cx="5584822" cy="342070"/>
          </a:xfrm>
        </p:spPr>
        <p:txBody>
          <a:bodyPr/>
          <a:lstStyle/>
          <a:p>
            <a:pPr algn="l"/>
            <a:r>
              <a:rPr lang="en-US" sz="2000" dirty="0" smtClean="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sz="2000" dirty="0">
              <a:solidFill>
                <a:srgbClr val="256EAB"/>
              </a:solidFill>
            </a:endParaRPr>
          </a:p>
        </p:txBody>
      </p:sp>
      <p:sp>
        <p:nvSpPr>
          <p:cNvPr id="10" name="Rectangle 9" title="Line shape"/>
          <p:cNvSpPr/>
          <p:nvPr/>
        </p:nvSpPr>
        <p:spPr>
          <a:xfrm flipV="1">
            <a:off x="789422" y="4364637"/>
            <a:ext cx="10114798" cy="45719"/>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95679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479" y="175938"/>
            <a:ext cx="10515600" cy="1325563"/>
          </a:xfrm>
        </p:spPr>
        <p:txBody>
          <a:bodyPr/>
          <a:lstStyle/>
          <a:p>
            <a:r>
              <a:rPr lang="en-US" dirty="0" smtClean="0"/>
              <a:t>Watershed model: Using land use </a:t>
            </a:r>
            <a:endParaRPr lang="en-US" dirty="0"/>
          </a:p>
        </p:txBody>
      </p:sp>
      <p:pic>
        <p:nvPicPr>
          <p:cNvPr id="4" name="Content Placeholder 3" title="Map of counties and cities in the Elizabeth River area"/>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238" b="18111"/>
          <a:stretch/>
        </p:blipFill>
        <p:spPr>
          <a:xfrm>
            <a:off x="797076" y="1501501"/>
            <a:ext cx="5047003" cy="5137075"/>
          </a:xfrm>
        </p:spPr>
      </p:pic>
      <p:pic>
        <p:nvPicPr>
          <p:cNvPr id="7" name="Picture 6" title="image showing land use in the Elizabeth River are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7782" y="1501501"/>
            <a:ext cx="3969557" cy="5137075"/>
          </a:xfrm>
          <a:prstGeom prst="rect">
            <a:avLst/>
          </a:prstGeom>
        </p:spPr>
      </p:pic>
    </p:spTree>
    <p:extLst>
      <p:ext uri="{BB962C8B-B14F-4D97-AF65-F5344CB8AC3E}">
        <p14:creationId xmlns:p14="http://schemas.microsoft.com/office/powerpoint/2010/main" val="12994060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469" y="-165100"/>
            <a:ext cx="10515600" cy="1117379"/>
          </a:xfrm>
        </p:spPr>
        <p:txBody>
          <a:bodyPr/>
          <a:lstStyle/>
          <a:p>
            <a:r>
              <a:rPr lang="en-US" altLang="en-US" dirty="0"/>
              <a:t>Contaminated and Remediated Sites</a:t>
            </a:r>
            <a:endParaRPr lang="en-US" dirty="0"/>
          </a:p>
        </p:txBody>
      </p:sp>
      <p:sp>
        <p:nvSpPr>
          <p:cNvPr id="3" name="Content Placeholder 2"/>
          <p:cNvSpPr>
            <a:spLocks noGrp="1"/>
          </p:cNvSpPr>
          <p:nvPr>
            <p:ph idx="1"/>
          </p:nvPr>
        </p:nvSpPr>
        <p:spPr>
          <a:xfrm>
            <a:off x="516025" y="824063"/>
            <a:ext cx="10515600" cy="1975649"/>
          </a:xfrm>
        </p:spPr>
        <p:txBody>
          <a:bodyPr>
            <a:normAutofit fontScale="62500" lnSpcReduction="20000"/>
          </a:bodyPr>
          <a:lstStyle/>
          <a:p>
            <a:r>
              <a:rPr lang="en-US" altLang="en-US" dirty="0"/>
              <a:t>11 sites have PCB </a:t>
            </a:r>
            <a:r>
              <a:rPr lang="en-US" altLang="en-US" dirty="0" smtClean="0"/>
              <a:t>concentration (total 48)</a:t>
            </a:r>
            <a:endParaRPr lang="en-US" altLang="en-US" dirty="0"/>
          </a:p>
          <a:p>
            <a:r>
              <a:rPr lang="en-US" altLang="en-US" dirty="0"/>
              <a:t>Using watershed modeled flow and area, the loading can be estimated assuming PCB concentration is </a:t>
            </a:r>
            <a:r>
              <a:rPr lang="en-US" altLang="en-US" dirty="0" smtClean="0"/>
              <a:t>constant</a:t>
            </a:r>
          </a:p>
          <a:p>
            <a:r>
              <a:rPr lang="en-US" altLang="en-US" dirty="0" smtClean="0"/>
              <a:t>For sites without concentration, mean concentration will be used</a:t>
            </a:r>
          </a:p>
          <a:p>
            <a:r>
              <a:rPr lang="en-US" altLang="en-US" dirty="0" smtClean="0"/>
              <a:t>Estimated loads are </a:t>
            </a:r>
            <a:r>
              <a:rPr lang="en-US" altLang="en-US" b="1" dirty="0" smtClean="0"/>
              <a:t>19.3</a:t>
            </a:r>
            <a:r>
              <a:rPr lang="en-US" altLang="en-US" dirty="0" smtClean="0"/>
              <a:t> and </a:t>
            </a:r>
            <a:r>
              <a:rPr lang="en-US" altLang="en-US" b="1" dirty="0" smtClean="0"/>
              <a:t>983</a:t>
            </a:r>
            <a:r>
              <a:rPr lang="en-US" altLang="en-US" dirty="0" smtClean="0"/>
              <a:t> g/year using median and mean concentrations, respectively</a:t>
            </a:r>
          </a:p>
          <a:p>
            <a:r>
              <a:rPr lang="en-US" altLang="en-US" dirty="0" smtClean="0"/>
              <a:t>Final loading will be adjusted based watershed model and observations</a:t>
            </a:r>
            <a:endParaRPr lang="en-US" altLang="en-US" dirty="0"/>
          </a:p>
          <a:p>
            <a:endParaRPr lang="en-US" dirty="0"/>
          </a:p>
        </p:txBody>
      </p:sp>
      <p:pic>
        <p:nvPicPr>
          <p:cNvPr id="4" name="Picture 2" descr="C:\Jian-DOC\Report\James_PCB_project\07032015\PCB in contaimationSite_elz.png" title="map showing contaminated sites"/>
          <p:cNvPicPr>
            <a:picLocks noChangeAspect="1" noChangeArrowheads="1"/>
          </p:cNvPicPr>
          <p:nvPr/>
        </p:nvPicPr>
        <p:blipFill>
          <a:blip r:embed="rId2" cstate="print">
            <a:extLst>
              <a:ext uri="{28A0092B-C50C-407E-A947-70E740481C1C}">
                <a14:useLocalDpi xmlns:a14="http://schemas.microsoft.com/office/drawing/2010/main" val="0"/>
              </a:ext>
            </a:extLst>
          </a:blip>
          <a:srcRect t="4028" b="6667"/>
          <a:stretch>
            <a:fillRect/>
          </a:stretch>
        </p:blipFill>
        <p:spPr bwMode="auto">
          <a:xfrm>
            <a:off x="6014000" y="2899149"/>
            <a:ext cx="2962049" cy="343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Jian-DOC\Report\James_PCB_project\07032015\PCB in contaimationSite_hopewell.png" title="map showing contaminated sites"/>
          <p:cNvPicPr>
            <a:picLocks noChangeAspect="1" noChangeArrowheads="1"/>
          </p:cNvPicPr>
          <p:nvPr/>
        </p:nvPicPr>
        <p:blipFill>
          <a:blip r:embed="rId3" cstate="print">
            <a:extLst>
              <a:ext uri="{28A0092B-C50C-407E-A947-70E740481C1C}">
                <a14:useLocalDpi xmlns:a14="http://schemas.microsoft.com/office/drawing/2010/main" val="0"/>
              </a:ext>
            </a:extLst>
          </a:blip>
          <a:srcRect t="3978" b="6120"/>
          <a:stretch>
            <a:fillRect/>
          </a:stretch>
        </p:blipFill>
        <p:spPr bwMode="auto">
          <a:xfrm>
            <a:off x="1846669" y="2897180"/>
            <a:ext cx="3039367" cy="355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215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png" title="maps showing CS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449" y="1119982"/>
            <a:ext cx="4495800"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5056" y="203605"/>
            <a:ext cx="10416644" cy="1143000"/>
          </a:xfrm>
        </p:spPr>
        <p:txBody>
          <a:bodyPr>
            <a:noAutofit/>
          </a:bodyPr>
          <a:lstStyle/>
          <a:p>
            <a:pPr algn="ctr"/>
            <a:r>
              <a:rPr lang="en-US" dirty="0" err="1" smtClean="0"/>
              <a:t>CSOs</a:t>
            </a:r>
            <a:r>
              <a:rPr lang="en-US" dirty="0" smtClean="0"/>
              <a:t> (Richmond)</a:t>
            </a:r>
            <a:endParaRPr lang="en-US" dirty="0"/>
          </a:p>
        </p:txBody>
      </p:sp>
      <p:sp>
        <p:nvSpPr>
          <p:cNvPr id="11" name="Content Placeholder 10"/>
          <p:cNvSpPr>
            <a:spLocks noGrp="1"/>
          </p:cNvSpPr>
          <p:nvPr>
            <p:ph idx="1"/>
          </p:nvPr>
        </p:nvSpPr>
        <p:spPr>
          <a:xfrm>
            <a:off x="756920" y="4577444"/>
            <a:ext cx="11181080" cy="2362200"/>
          </a:xfrm>
        </p:spPr>
        <p:txBody>
          <a:bodyPr>
            <a:normAutofit/>
          </a:bodyPr>
          <a:lstStyle/>
          <a:p>
            <a:r>
              <a:rPr lang="en-US" dirty="0" smtClean="0"/>
              <a:t>Loadings Derivation Current Condition </a:t>
            </a:r>
          </a:p>
          <a:p>
            <a:pPr lvl="1"/>
            <a:r>
              <a:rPr lang="en-US" dirty="0" smtClean="0"/>
              <a:t> Utilize monthly average flows (10 yr. period) and mean PCB </a:t>
            </a:r>
            <a:r>
              <a:rPr lang="en-US" dirty="0"/>
              <a:t>concentration </a:t>
            </a:r>
            <a:r>
              <a:rPr lang="en-US" dirty="0" smtClean="0"/>
              <a:t>is 11,906.7 </a:t>
            </a:r>
            <a:r>
              <a:rPr lang="en-US" dirty="0" err="1" smtClean="0"/>
              <a:t>pg</a:t>
            </a:r>
            <a:r>
              <a:rPr lang="en-US" dirty="0" smtClean="0"/>
              <a:t>/L.</a:t>
            </a:r>
          </a:p>
        </p:txBody>
      </p:sp>
      <p:cxnSp>
        <p:nvCxnSpPr>
          <p:cNvPr id="10" name="Straight Arrow Connector 9" title="arrow from 64,367 pg/L label to a CSO outfall"/>
          <p:cNvCxnSpPr/>
          <p:nvPr/>
        </p:nvCxnSpPr>
        <p:spPr>
          <a:xfrm flipH="1" flipV="1">
            <a:off x="6338212" y="3340102"/>
            <a:ext cx="664030" cy="687289"/>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65525" y="3889666"/>
            <a:ext cx="1371600" cy="307777"/>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64,367 pg/L</a:t>
            </a:r>
          </a:p>
        </p:txBody>
      </p:sp>
      <p:cxnSp>
        <p:nvCxnSpPr>
          <p:cNvPr id="13" name="Straight Arrow Connector 12" title="arrow from 938 pg/L label to CSO outfall"/>
          <p:cNvCxnSpPr/>
          <p:nvPr/>
        </p:nvCxnSpPr>
        <p:spPr>
          <a:xfrm flipH="1">
            <a:off x="6596749" y="3065576"/>
            <a:ext cx="1143000" cy="152400"/>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534400" y="2819401"/>
            <a:ext cx="965200" cy="307777"/>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938 pg/L</a:t>
            </a:r>
          </a:p>
        </p:txBody>
      </p:sp>
    </p:spTree>
    <p:extLst>
      <p:ext uri="{BB962C8B-B14F-4D97-AF65-F5344CB8AC3E}">
        <p14:creationId xmlns:p14="http://schemas.microsoft.com/office/powerpoint/2010/main" val="33010185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593" y="0"/>
            <a:ext cx="9771930" cy="1143000"/>
          </a:xfrm>
        </p:spPr>
        <p:txBody>
          <a:bodyPr>
            <a:noAutofit/>
          </a:bodyPr>
          <a:lstStyle/>
          <a:p>
            <a:r>
              <a:rPr lang="en-US" dirty="0" smtClean="0"/>
              <a:t>Watershed model: Point Sources</a:t>
            </a:r>
            <a:endParaRPr lang="en-US" dirty="0"/>
          </a:p>
        </p:txBody>
      </p:sp>
      <p:pic>
        <p:nvPicPr>
          <p:cNvPr id="4" name="Content Placeholder 3" title="Map showing point sources in the watershed"/>
          <p:cNvPicPr>
            <a:picLocks noGrp="1" noChangeAspect="1"/>
          </p:cNvPicPr>
          <p:nvPr>
            <p:ph idx="1"/>
          </p:nvPr>
        </p:nvPicPr>
        <p:blipFill rotWithShape="1">
          <a:blip r:embed="rId2">
            <a:extLst>
              <a:ext uri="{28A0092B-C50C-407E-A947-70E740481C1C}">
                <a14:useLocalDpi xmlns:a14="http://schemas.microsoft.com/office/drawing/2010/main" val="0"/>
              </a:ext>
            </a:extLst>
          </a:blip>
          <a:srcRect b="49491"/>
          <a:stretch/>
        </p:blipFill>
        <p:spPr>
          <a:xfrm>
            <a:off x="4989094" y="1332541"/>
            <a:ext cx="6889336" cy="4503151"/>
          </a:xfrm>
        </p:spPr>
      </p:pic>
      <p:sp>
        <p:nvSpPr>
          <p:cNvPr id="5" name="Content Placeholder 2"/>
          <p:cNvSpPr txBox="1">
            <a:spLocks/>
          </p:cNvSpPr>
          <p:nvPr/>
        </p:nvSpPr>
        <p:spPr bwMode="auto">
          <a:xfrm>
            <a:off x="356167" y="1101907"/>
            <a:ext cx="4492559" cy="4726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Upper JR for PRO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mtg</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145 facilities; Lower JR and Eliz River </a:t>
            </a:r>
            <a:r>
              <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177 facilities</a:t>
            </a:r>
            <a:endPar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rPr>
              <a:t>Combined point source</a:t>
            </a:r>
          </a:p>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rPr>
              <a:t>  (~322)</a:t>
            </a: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smtClean="0">
                <a:ln>
                  <a:noFill/>
                </a:ln>
                <a:solidFill>
                  <a:srgbClr val="0070C0"/>
                </a:solidFill>
                <a:effectLst/>
                <a:uLnTx/>
                <a:uFillTx/>
                <a:latin typeface="Calibri" panose="020F0502020204030204"/>
                <a:ea typeface="+mn-ea"/>
                <a:cs typeface="+mn-cs"/>
              </a:rPr>
              <a:t>Loading is estimated based on drainage area, measured flow and typical concentration </a:t>
            </a:r>
            <a:endPar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060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491" y="339947"/>
            <a:ext cx="6681537" cy="1325563"/>
          </a:xfrm>
        </p:spPr>
        <p:txBody>
          <a:bodyPr>
            <a:normAutofit/>
          </a:bodyPr>
          <a:lstStyle/>
          <a:p>
            <a:pPr algn="ctr"/>
            <a:r>
              <a:rPr lang="en-US" dirty="0" smtClean="0"/>
              <a:t>MS4 Loading Estimation  </a:t>
            </a:r>
            <a:endParaRPr lang="en-US" dirty="0"/>
          </a:p>
        </p:txBody>
      </p:sp>
      <p:sp>
        <p:nvSpPr>
          <p:cNvPr id="3" name="Content Placeholder 2"/>
          <p:cNvSpPr>
            <a:spLocks noGrp="1"/>
          </p:cNvSpPr>
          <p:nvPr>
            <p:ph idx="1"/>
          </p:nvPr>
        </p:nvSpPr>
        <p:spPr>
          <a:xfrm>
            <a:off x="465221" y="1665510"/>
            <a:ext cx="6669505" cy="4351338"/>
          </a:xfrm>
        </p:spPr>
        <p:txBody>
          <a:bodyPr/>
          <a:lstStyle/>
          <a:p>
            <a:r>
              <a:rPr lang="en-US" dirty="0" smtClean="0"/>
              <a:t>Use watershed model to simulate loadings from urban land uses</a:t>
            </a:r>
          </a:p>
          <a:p>
            <a:r>
              <a:rPr lang="en-US" dirty="0" smtClean="0"/>
              <a:t>Adjust loading based on observations for different land uses</a:t>
            </a:r>
          </a:p>
          <a:p>
            <a:pPr marL="0" indent="0">
              <a:buNone/>
            </a:pPr>
            <a:r>
              <a:rPr lang="en-US" dirty="0" smtClean="0"/>
              <a:t> </a:t>
            </a:r>
            <a:endParaRPr lang="en-US" dirty="0"/>
          </a:p>
        </p:txBody>
      </p:sp>
      <p:pic>
        <p:nvPicPr>
          <p:cNvPr id="4" name="Picture 3" title="Map showing land use in Elizabeth River are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1881" y="673768"/>
            <a:ext cx="4471701" cy="5786908"/>
          </a:xfrm>
          <a:prstGeom prst="rect">
            <a:avLst/>
          </a:prstGeom>
        </p:spPr>
      </p:pic>
    </p:spTree>
    <p:extLst>
      <p:ext uri="{BB962C8B-B14F-4D97-AF65-F5344CB8AC3E}">
        <p14:creationId xmlns:p14="http://schemas.microsoft.com/office/powerpoint/2010/main" val="6052697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buSzPct val="25000"/>
            </a:pPr>
            <a:r>
              <a:rPr lang="en-US" dirty="0"/>
              <a:t>Preliminary model results</a:t>
            </a:r>
            <a:endParaRPr lang="en-US" dirty="0">
              <a:solidFill>
                <a:srgbClr val="FF0000"/>
              </a:solidFill>
            </a:endParaRPr>
          </a:p>
        </p:txBody>
      </p:sp>
      <p:sp>
        <p:nvSpPr>
          <p:cNvPr id="3" name="Content Placeholder 2"/>
          <p:cNvSpPr>
            <a:spLocks noGrp="1"/>
          </p:cNvSpPr>
          <p:nvPr>
            <p:ph idx="1"/>
          </p:nvPr>
        </p:nvSpPr>
        <p:spPr>
          <a:xfrm>
            <a:off x="330200" y="1690687"/>
            <a:ext cx="4480034" cy="4351338"/>
          </a:xfrm>
        </p:spPr>
        <p:txBody>
          <a:bodyPr/>
          <a:lstStyle/>
          <a:p>
            <a:r>
              <a:rPr lang="en-US" dirty="0" smtClean="0"/>
              <a:t>Location of Observations for model calibration</a:t>
            </a:r>
          </a:p>
          <a:p>
            <a:endParaRPr lang="en-US" dirty="0"/>
          </a:p>
        </p:txBody>
      </p:sp>
      <p:pic>
        <p:nvPicPr>
          <p:cNvPr id="4" name="Picture 3" descr="C:\Users\shen\SkyDrive\Report\James_ModelReport\James_wq_st_1.png" title="Map showing observations for model calibration in James ri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1289" y="1624186"/>
            <a:ext cx="6507936" cy="502886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C:\Users\shen\SkyDrive\Report\James_ModelReport\James_agale.png" title="map showing observations for model calibration in Elizabeth Riv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93" t="3906" r="5220" b="13360"/>
          <a:stretch/>
        </p:blipFill>
        <p:spPr bwMode="auto">
          <a:xfrm>
            <a:off x="9250488" y="481303"/>
            <a:ext cx="2144688" cy="2418769"/>
          </a:xfrm>
          <a:prstGeom prst="rect">
            <a:avLst/>
          </a:prstGeom>
          <a:noFill/>
          <a:ln>
            <a:solidFill>
              <a:srgbClr val="00B050"/>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855833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47436" y="31365"/>
            <a:ext cx="10515600" cy="1325563"/>
          </a:xfrm>
        </p:spPr>
        <p:txBody>
          <a:bodyPr/>
          <a:lstStyle/>
          <a:p>
            <a:r>
              <a:rPr lang="en-US" dirty="0"/>
              <a:t>Preliminary model results: </a:t>
            </a:r>
            <a:r>
              <a:rPr lang="en-US" dirty="0" smtClean="0"/>
              <a:t>Example</a:t>
            </a:r>
            <a:endParaRPr lang="en-US" dirty="0"/>
          </a:p>
        </p:txBody>
      </p:sp>
      <p:pic>
        <p:nvPicPr>
          <p:cNvPr id="6" name="Picture 5" title="Graph showing preliminary model results"/>
          <p:cNvPicPr>
            <a:picLocks noChangeAspect="1"/>
          </p:cNvPicPr>
          <p:nvPr/>
        </p:nvPicPr>
        <p:blipFill rotWithShape="1">
          <a:blip r:embed="rId2" cstate="print">
            <a:extLst>
              <a:ext uri="{28A0092B-C50C-407E-A947-70E740481C1C}">
                <a14:useLocalDpi xmlns:a14="http://schemas.microsoft.com/office/drawing/2010/main" val="0"/>
              </a:ext>
            </a:extLst>
          </a:blip>
          <a:srcRect b="48768"/>
          <a:stretch/>
        </p:blipFill>
        <p:spPr>
          <a:xfrm>
            <a:off x="3729455" y="1120554"/>
            <a:ext cx="3200407" cy="1230195"/>
          </a:xfrm>
          <a:prstGeom prst="rect">
            <a:avLst/>
          </a:prstGeom>
        </p:spPr>
      </p:pic>
      <p:pic>
        <p:nvPicPr>
          <p:cNvPr id="7" name="Picture 6" title="Graph showing preliminary model results"/>
          <p:cNvPicPr>
            <a:picLocks noChangeAspect="1"/>
          </p:cNvPicPr>
          <p:nvPr/>
        </p:nvPicPr>
        <p:blipFill rotWithShape="1">
          <a:blip r:embed="rId3" cstate="print">
            <a:extLst>
              <a:ext uri="{28A0092B-C50C-407E-A947-70E740481C1C}">
                <a14:useLocalDpi xmlns:a14="http://schemas.microsoft.com/office/drawing/2010/main" val="0"/>
              </a:ext>
            </a:extLst>
          </a:blip>
          <a:srcRect b="48725"/>
          <a:stretch/>
        </p:blipFill>
        <p:spPr>
          <a:xfrm>
            <a:off x="7136359" y="1181639"/>
            <a:ext cx="3200407" cy="1231211"/>
          </a:xfrm>
          <a:prstGeom prst="rect">
            <a:avLst/>
          </a:prstGeom>
        </p:spPr>
      </p:pic>
      <p:pic>
        <p:nvPicPr>
          <p:cNvPr id="8" name="Picture 7" title="Graph showing preliminary model results"/>
          <p:cNvPicPr>
            <a:picLocks noChangeAspect="1"/>
          </p:cNvPicPr>
          <p:nvPr/>
        </p:nvPicPr>
        <p:blipFill rotWithShape="1">
          <a:blip r:embed="rId4" cstate="print">
            <a:extLst>
              <a:ext uri="{28A0092B-C50C-407E-A947-70E740481C1C}">
                <a14:useLocalDpi xmlns:a14="http://schemas.microsoft.com/office/drawing/2010/main" val="0"/>
              </a:ext>
            </a:extLst>
          </a:blip>
          <a:srcRect b="48707"/>
          <a:stretch/>
        </p:blipFill>
        <p:spPr>
          <a:xfrm>
            <a:off x="342764" y="2430959"/>
            <a:ext cx="3200407" cy="1231641"/>
          </a:xfrm>
          <a:prstGeom prst="rect">
            <a:avLst/>
          </a:prstGeom>
        </p:spPr>
      </p:pic>
      <p:pic>
        <p:nvPicPr>
          <p:cNvPr id="9" name="Picture 8" title="Graph showing preliminary model results"/>
          <p:cNvPicPr>
            <a:picLocks noChangeAspect="1"/>
          </p:cNvPicPr>
          <p:nvPr/>
        </p:nvPicPr>
        <p:blipFill rotWithShape="1">
          <a:blip r:embed="rId5" cstate="print">
            <a:extLst>
              <a:ext uri="{28A0092B-C50C-407E-A947-70E740481C1C}">
                <a14:useLocalDpi xmlns:a14="http://schemas.microsoft.com/office/drawing/2010/main" val="0"/>
              </a:ext>
            </a:extLst>
          </a:blip>
          <a:srcRect b="49223"/>
          <a:stretch/>
        </p:blipFill>
        <p:spPr>
          <a:xfrm>
            <a:off x="3729454" y="2437143"/>
            <a:ext cx="3200407" cy="1219271"/>
          </a:xfrm>
          <a:prstGeom prst="rect">
            <a:avLst/>
          </a:prstGeom>
        </p:spPr>
      </p:pic>
      <p:pic>
        <p:nvPicPr>
          <p:cNvPr id="10" name="Picture 9" title="Graph showing preliminary model results"/>
          <p:cNvPicPr>
            <a:picLocks noChangeAspect="1"/>
          </p:cNvPicPr>
          <p:nvPr/>
        </p:nvPicPr>
        <p:blipFill rotWithShape="1">
          <a:blip r:embed="rId6" cstate="print">
            <a:extLst>
              <a:ext uri="{28A0092B-C50C-407E-A947-70E740481C1C}">
                <a14:useLocalDpi xmlns:a14="http://schemas.microsoft.com/office/drawing/2010/main" val="0"/>
              </a:ext>
            </a:extLst>
          </a:blip>
          <a:srcRect b="49105"/>
          <a:stretch/>
        </p:blipFill>
        <p:spPr>
          <a:xfrm>
            <a:off x="7139628" y="2375729"/>
            <a:ext cx="3200407" cy="1222109"/>
          </a:xfrm>
          <a:prstGeom prst="rect">
            <a:avLst/>
          </a:prstGeom>
        </p:spPr>
      </p:pic>
      <p:pic>
        <p:nvPicPr>
          <p:cNvPr id="11" name="Picture 10" title="Graph showing preliminary model results"/>
          <p:cNvPicPr>
            <a:picLocks noChangeAspect="1"/>
          </p:cNvPicPr>
          <p:nvPr/>
        </p:nvPicPr>
        <p:blipFill rotWithShape="1">
          <a:blip r:embed="rId7" cstate="print">
            <a:extLst>
              <a:ext uri="{28A0092B-C50C-407E-A947-70E740481C1C}">
                <a14:useLocalDpi xmlns:a14="http://schemas.microsoft.com/office/drawing/2010/main" val="0"/>
              </a:ext>
            </a:extLst>
          </a:blip>
          <a:srcRect b="48665"/>
          <a:stretch/>
        </p:blipFill>
        <p:spPr>
          <a:xfrm>
            <a:off x="322551" y="3687341"/>
            <a:ext cx="3200407" cy="1232663"/>
          </a:xfrm>
          <a:prstGeom prst="rect">
            <a:avLst/>
          </a:prstGeom>
        </p:spPr>
      </p:pic>
      <p:pic>
        <p:nvPicPr>
          <p:cNvPr id="12" name="Picture 11" title="Graph showing preliminary model results"/>
          <p:cNvPicPr>
            <a:picLocks noChangeAspect="1"/>
          </p:cNvPicPr>
          <p:nvPr/>
        </p:nvPicPr>
        <p:blipFill rotWithShape="1">
          <a:blip r:embed="rId8" cstate="print">
            <a:extLst>
              <a:ext uri="{28A0092B-C50C-407E-A947-70E740481C1C}">
                <a14:useLocalDpi xmlns:a14="http://schemas.microsoft.com/office/drawing/2010/main" val="0"/>
              </a:ext>
            </a:extLst>
          </a:blip>
          <a:srcRect b="49613"/>
          <a:stretch/>
        </p:blipFill>
        <p:spPr>
          <a:xfrm>
            <a:off x="3729453" y="3697496"/>
            <a:ext cx="3200407" cy="1209902"/>
          </a:xfrm>
          <a:prstGeom prst="rect">
            <a:avLst/>
          </a:prstGeom>
        </p:spPr>
      </p:pic>
      <p:pic>
        <p:nvPicPr>
          <p:cNvPr id="13" name="Picture 12" title="Graph showing preliminary model results"/>
          <p:cNvPicPr>
            <a:picLocks noChangeAspect="1"/>
          </p:cNvPicPr>
          <p:nvPr/>
        </p:nvPicPr>
        <p:blipFill rotWithShape="1">
          <a:blip r:embed="rId9" cstate="print">
            <a:extLst>
              <a:ext uri="{28A0092B-C50C-407E-A947-70E740481C1C}">
                <a14:useLocalDpi xmlns:a14="http://schemas.microsoft.com/office/drawing/2010/main" val="0"/>
              </a:ext>
            </a:extLst>
          </a:blip>
          <a:srcRect b="48449"/>
          <a:stretch/>
        </p:blipFill>
        <p:spPr>
          <a:xfrm>
            <a:off x="7136360" y="3607673"/>
            <a:ext cx="3200407" cy="1237857"/>
          </a:xfrm>
          <a:prstGeom prst="rect">
            <a:avLst/>
          </a:prstGeom>
        </p:spPr>
      </p:pic>
      <p:pic>
        <p:nvPicPr>
          <p:cNvPr id="16" name="Picture 15" title="Graph showing preliminary model results"/>
          <p:cNvPicPr>
            <a:picLocks noChangeAspect="1"/>
          </p:cNvPicPr>
          <p:nvPr/>
        </p:nvPicPr>
        <p:blipFill rotWithShape="1">
          <a:blip r:embed="rId10" cstate="print">
            <a:extLst>
              <a:ext uri="{28A0092B-C50C-407E-A947-70E740481C1C}">
                <a14:useLocalDpi xmlns:a14="http://schemas.microsoft.com/office/drawing/2010/main" val="0"/>
              </a:ext>
            </a:extLst>
          </a:blip>
          <a:srcRect b="48211"/>
          <a:stretch/>
        </p:blipFill>
        <p:spPr>
          <a:xfrm>
            <a:off x="368703" y="5070887"/>
            <a:ext cx="3200407" cy="1243567"/>
          </a:xfrm>
          <a:prstGeom prst="rect">
            <a:avLst/>
          </a:prstGeom>
        </p:spPr>
      </p:pic>
      <p:pic>
        <p:nvPicPr>
          <p:cNvPr id="17" name="Picture 16" title="Graph showing preliminary model results"/>
          <p:cNvPicPr>
            <a:picLocks noChangeAspect="1"/>
          </p:cNvPicPr>
          <p:nvPr/>
        </p:nvPicPr>
        <p:blipFill rotWithShape="1">
          <a:blip r:embed="rId11" cstate="print">
            <a:extLst>
              <a:ext uri="{28A0092B-C50C-407E-A947-70E740481C1C}">
                <a14:useLocalDpi xmlns:a14="http://schemas.microsoft.com/office/drawing/2010/main" val="0"/>
              </a:ext>
            </a:extLst>
          </a:blip>
          <a:srcRect b="48935"/>
          <a:stretch/>
        </p:blipFill>
        <p:spPr>
          <a:xfrm>
            <a:off x="3661487" y="5044698"/>
            <a:ext cx="3382496" cy="1295946"/>
          </a:xfrm>
          <a:prstGeom prst="rect">
            <a:avLst/>
          </a:prstGeom>
        </p:spPr>
      </p:pic>
      <p:pic>
        <p:nvPicPr>
          <p:cNvPr id="18" name="Picture 17" title="Graph showing preliminary model results"/>
          <p:cNvPicPr>
            <a:picLocks noChangeAspect="1"/>
          </p:cNvPicPr>
          <p:nvPr/>
        </p:nvPicPr>
        <p:blipFill rotWithShape="1">
          <a:blip r:embed="rId12" cstate="print">
            <a:extLst>
              <a:ext uri="{28A0092B-C50C-407E-A947-70E740481C1C}">
                <a14:useLocalDpi xmlns:a14="http://schemas.microsoft.com/office/drawing/2010/main" val="0"/>
              </a:ext>
            </a:extLst>
          </a:blip>
          <a:srcRect b="49228"/>
          <a:stretch/>
        </p:blipFill>
        <p:spPr>
          <a:xfrm>
            <a:off x="7136360" y="5044698"/>
            <a:ext cx="3239860" cy="1234184"/>
          </a:xfrm>
          <a:prstGeom prst="rect">
            <a:avLst/>
          </a:prstGeom>
        </p:spPr>
      </p:pic>
      <p:pic>
        <p:nvPicPr>
          <p:cNvPr id="20" name="Content Placeholder 19" title="Graph showing preliminary model results"/>
          <p:cNvPicPr>
            <a:picLocks noGrp="1" noChangeAspect="1"/>
          </p:cNvPicPr>
          <p:nvPr>
            <p:ph idx="1"/>
          </p:nvPr>
        </p:nvPicPr>
        <p:blipFill rotWithShape="1">
          <a:blip r:embed="rId13" cstate="print">
            <a:extLst>
              <a:ext uri="{28A0092B-C50C-407E-A947-70E740481C1C}">
                <a14:useLocalDpi xmlns:a14="http://schemas.microsoft.com/office/drawing/2010/main" val="0"/>
              </a:ext>
            </a:extLst>
          </a:blip>
          <a:srcRect b="49294"/>
          <a:stretch/>
        </p:blipFill>
        <p:spPr>
          <a:xfrm>
            <a:off x="372062" y="1158761"/>
            <a:ext cx="3197048" cy="1216291"/>
          </a:xfrm>
        </p:spPr>
      </p:pic>
    </p:spTree>
    <p:extLst>
      <p:ext uri="{BB962C8B-B14F-4D97-AF65-F5344CB8AC3E}">
        <p14:creationId xmlns:p14="http://schemas.microsoft.com/office/powerpoint/2010/main" val="39691454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PCB budget</a:t>
            </a:r>
            <a:endParaRPr lang="en-US" dirty="0"/>
          </a:p>
        </p:txBody>
      </p:sp>
      <p:sp>
        <p:nvSpPr>
          <p:cNvPr id="3" name="Content Placeholder 2"/>
          <p:cNvSpPr>
            <a:spLocks noGrp="1"/>
          </p:cNvSpPr>
          <p:nvPr>
            <p:ph idx="1"/>
          </p:nvPr>
        </p:nvSpPr>
        <p:spPr>
          <a:xfrm>
            <a:off x="669758" y="1127794"/>
            <a:ext cx="10515600" cy="4351338"/>
          </a:xfrm>
        </p:spPr>
        <p:txBody>
          <a:bodyPr/>
          <a:lstStyle/>
          <a:p>
            <a:r>
              <a:rPr lang="en-US" dirty="0" smtClean="0"/>
              <a:t>Combine model simulations and loading estimation to estimate the PCB budget and determine load reduction </a:t>
            </a:r>
            <a:endParaRPr lang="en-US" dirty="0"/>
          </a:p>
        </p:txBody>
      </p:sp>
      <p:pic>
        <p:nvPicPr>
          <p:cNvPr id="4" name="Picture 3" title="Diagram showing the inputs and outputs for PCBs in the Baltimore Harbor"/>
          <p:cNvPicPr>
            <a:picLocks noChangeAspect="1"/>
          </p:cNvPicPr>
          <p:nvPr/>
        </p:nvPicPr>
        <p:blipFill>
          <a:blip r:embed="rId2"/>
          <a:stretch>
            <a:fillRect/>
          </a:stretch>
        </p:blipFill>
        <p:spPr>
          <a:xfrm>
            <a:off x="2701967" y="2654325"/>
            <a:ext cx="6788066" cy="3765775"/>
          </a:xfrm>
          <a:prstGeom prst="rect">
            <a:avLst/>
          </a:prstGeom>
        </p:spPr>
      </p:pic>
      <p:sp>
        <p:nvSpPr>
          <p:cNvPr id="5" name="TextBox 4"/>
          <p:cNvSpPr txBox="1"/>
          <p:nvPr/>
        </p:nvSpPr>
        <p:spPr>
          <a:xfrm>
            <a:off x="8915400" y="6050768"/>
            <a:ext cx="1746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Shen et al., 2012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6509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08" y="-134437"/>
            <a:ext cx="10515600" cy="1325563"/>
          </a:xfrm>
        </p:spPr>
        <p:txBody>
          <a:bodyPr/>
          <a:lstStyle/>
          <a:p>
            <a:pPr algn="ctr"/>
            <a:r>
              <a:rPr lang="en-US" dirty="0" err="1" smtClean="0"/>
              <a:t>TMDL</a:t>
            </a:r>
            <a:r>
              <a:rPr lang="en-US" dirty="0" smtClean="0"/>
              <a:t> Study</a:t>
            </a:r>
            <a:endParaRPr lang="en-US" dirty="0"/>
          </a:p>
        </p:txBody>
      </p:sp>
      <p:sp>
        <p:nvSpPr>
          <p:cNvPr id="3" name="Content Placeholder 2"/>
          <p:cNvSpPr>
            <a:spLocks noGrp="1"/>
          </p:cNvSpPr>
          <p:nvPr>
            <p:ph idx="1"/>
          </p:nvPr>
        </p:nvSpPr>
        <p:spPr>
          <a:xfrm>
            <a:off x="404091" y="914400"/>
            <a:ext cx="10725120" cy="3404937"/>
          </a:xfrm>
        </p:spPr>
        <p:txBody>
          <a:bodyPr>
            <a:normAutofit fontScale="92500" lnSpcReduction="10000"/>
          </a:bodyPr>
          <a:lstStyle/>
          <a:p>
            <a:r>
              <a:rPr lang="en-US" dirty="0" smtClean="0"/>
              <a:t>Use water quality standards (</a:t>
            </a:r>
            <a:r>
              <a:rPr lang="en-US" dirty="0" err="1" smtClean="0"/>
              <a:t>WQS</a:t>
            </a:r>
            <a:r>
              <a:rPr lang="en-US" dirty="0" smtClean="0"/>
              <a:t>) to conduct </a:t>
            </a:r>
            <a:r>
              <a:rPr lang="en-US" dirty="0" err="1" smtClean="0"/>
              <a:t>TMDL</a:t>
            </a:r>
            <a:r>
              <a:rPr lang="en-US" dirty="0" smtClean="0"/>
              <a:t> with target source reduction (point, nonpoint, MS4, contaminated sites </a:t>
            </a:r>
            <a:r>
              <a:rPr lang="en-US" dirty="0" err="1" smtClean="0"/>
              <a:t>etc</a:t>
            </a:r>
            <a:r>
              <a:rPr lang="en-US" dirty="0" smtClean="0"/>
              <a:t>)</a:t>
            </a:r>
          </a:p>
          <a:p>
            <a:r>
              <a:rPr lang="en-US" dirty="0" smtClean="0"/>
              <a:t>Large portion of PCB is from the bottom sediment deposition. It will take time for the water quality condition of the estuary to meet the </a:t>
            </a:r>
            <a:r>
              <a:rPr lang="en-US" dirty="0" err="1" smtClean="0"/>
              <a:t>WQS</a:t>
            </a:r>
            <a:endParaRPr lang="en-US" dirty="0" smtClean="0"/>
          </a:p>
          <a:p>
            <a:r>
              <a:rPr lang="en-US" dirty="0" err="1" smtClean="0"/>
              <a:t>TMDL</a:t>
            </a:r>
            <a:r>
              <a:rPr lang="en-US" dirty="0" smtClean="0"/>
              <a:t> simulation</a:t>
            </a:r>
          </a:p>
          <a:p>
            <a:pPr lvl="1"/>
            <a:r>
              <a:rPr lang="en-US" dirty="0" smtClean="0"/>
              <a:t>Using representative flows (high, mean, low) to run model for a sufficient time (advantage: including resuspension, deposition processes)</a:t>
            </a:r>
          </a:p>
          <a:p>
            <a:pPr lvl="1"/>
            <a:r>
              <a:rPr lang="en-US" dirty="0" smtClean="0"/>
              <a:t>Using harmonic flow (advantage: mean condition)</a:t>
            </a:r>
            <a:endParaRPr lang="en-US" dirty="0"/>
          </a:p>
        </p:txBody>
      </p:sp>
      <p:pic>
        <p:nvPicPr>
          <p:cNvPr id="7" name="Picture 6" title="Graphs showing mean tPCBs in Baltimore harbor over time"/>
          <p:cNvPicPr>
            <a:picLocks noChangeAspect="1"/>
          </p:cNvPicPr>
          <p:nvPr/>
        </p:nvPicPr>
        <p:blipFill>
          <a:blip r:embed="rId2"/>
          <a:stretch>
            <a:fillRect/>
          </a:stretch>
        </p:blipFill>
        <p:spPr>
          <a:xfrm>
            <a:off x="6096000" y="4429931"/>
            <a:ext cx="5715000" cy="2236929"/>
          </a:xfrm>
          <a:prstGeom prst="rect">
            <a:avLst/>
          </a:prstGeom>
        </p:spPr>
      </p:pic>
      <p:sp>
        <p:nvSpPr>
          <p:cNvPr id="8" name="TextBox 7"/>
          <p:cNvSpPr txBox="1"/>
          <p:nvPr/>
        </p:nvSpPr>
        <p:spPr>
          <a:xfrm>
            <a:off x="3068053" y="5410382"/>
            <a:ext cx="316644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Mean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tPCB</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in Baltimore harbor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(Shen et al. 2012)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7870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523" y="206863"/>
            <a:ext cx="10515600" cy="1325563"/>
          </a:xfrm>
        </p:spPr>
        <p:txBody>
          <a:bodyPr/>
          <a:lstStyle/>
          <a:p>
            <a:pPr algn="ctr"/>
            <a:r>
              <a:rPr lang="en-US" dirty="0" smtClean="0"/>
              <a:t>Flow Distribution</a:t>
            </a:r>
            <a:endParaRPr lang="en-US" dirty="0"/>
          </a:p>
        </p:txBody>
      </p:sp>
      <p:pic>
        <p:nvPicPr>
          <p:cNvPr id="4" name="Content Placeholder 3" title="Graph showing the flow across the years 1980-202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919" y="1339921"/>
            <a:ext cx="9747161" cy="4891698"/>
          </a:xfrm>
        </p:spPr>
      </p:pic>
      <p:sp>
        <p:nvSpPr>
          <p:cNvPr id="6" name="Down Arrow 5" title="Arrow to label the harmonic flow in 2010"/>
          <p:cNvSpPr/>
          <p:nvPr/>
        </p:nvSpPr>
        <p:spPr>
          <a:xfrm>
            <a:off x="7671771" y="2295184"/>
            <a:ext cx="112659" cy="150384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773051" y="1938642"/>
            <a:ext cx="2222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Harmonic flow (2010)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title="Rectangle showing the three year period that would be used for the high, mean, and low flow model input"/>
          <p:cNvSpPr/>
          <p:nvPr/>
        </p:nvSpPr>
        <p:spPr>
          <a:xfrm>
            <a:off x="8590547" y="2442411"/>
            <a:ext cx="592397" cy="36696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066193" y="6181390"/>
            <a:ext cx="1859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Select 3-year flow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408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300" b="1" spc="300" dirty="0" smtClean="0">
                <a:solidFill>
                  <a:srgbClr val="198569"/>
                </a:solidFill>
                <a:latin typeface="Arial" panose="020B0604020202020204" pitchFamily="34" charset="0"/>
              </a:rPr>
              <a:t>Meeting Agenda</a:t>
            </a:r>
            <a:endParaRPr lang="en-US" sz="4400" dirty="0">
              <a:latin typeface="Arial" panose="020B0604020202020204" pitchFamily="34" charset="0"/>
              <a:cs typeface="Arial" panose="020B0604020202020204" pitchFamily="34" charset="0"/>
            </a:endParaRPr>
          </a:p>
        </p:txBody>
      </p:sp>
      <p:sp>
        <p:nvSpPr>
          <p:cNvPr id="3" name="Content Placeholder 2"/>
          <p:cNvSpPr>
            <a:spLocks noGrp="1"/>
          </p:cNvSpPr>
          <p:nvPr>
            <p:ph type="body" sz="half" idx="1"/>
          </p:nvPr>
        </p:nvSpPr>
        <p:spPr>
          <a:xfrm>
            <a:off x="391886" y="1527789"/>
            <a:ext cx="6543040" cy="4533377"/>
          </a:xfrm>
        </p:spPr>
        <p:txBody>
          <a:bodyPr>
            <a:normAutofit/>
          </a:bodyPr>
          <a:lstStyle/>
          <a:p>
            <a:r>
              <a:rPr lang="en-US" sz="3200" dirty="0" smtClean="0">
                <a:solidFill>
                  <a:srgbClr val="256EAB"/>
                </a:solidFill>
                <a:latin typeface="Arial" panose="020B0604020202020204" pitchFamily="34" charset="0"/>
                <a:cs typeface="Arial" panose="020B0604020202020204" pitchFamily="34" charset="0"/>
              </a:rPr>
              <a:t>Meeting objective and Technical Advisory Committee’s Role</a:t>
            </a:r>
          </a:p>
          <a:p>
            <a:r>
              <a:rPr lang="en-US" sz="3200" dirty="0" smtClean="0">
                <a:solidFill>
                  <a:srgbClr val="256EAB"/>
                </a:solidFill>
                <a:latin typeface="Arial" panose="020B0604020202020204" pitchFamily="34" charset="0"/>
                <a:cs typeface="Arial" panose="020B0604020202020204" pitchFamily="34" charset="0"/>
              </a:rPr>
              <a:t>TMDL Development Process </a:t>
            </a:r>
          </a:p>
          <a:p>
            <a:r>
              <a:rPr lang="en-US" sz="3200" dirty="0">
                <a:solidFill>
                  <a:srgbClr val="256EAB"/>
                </a:solidFill>
                <a:latin typeface="Arial" panose="020B0604020202020204" pitchFamily="34" charset="0"/>
                <a:cs typeface="Arial" panose="020B0604020202020204" pitchFamily="34" charset="0"/>
              </a:rPr>
              <a:t>Overview of the </a:t>
            </a:r>
            <a:r>
              <a:rPr lang="en-US" sz="3200" dirty="0" smtClean="0">
                <a:solidFill>
                  <a:srgbClr val="256EAB"/>
                </a:solidFill>
                <a:latin typeface="Arial" panose="020B0604020202020204" pitchFamily="34" charset="0"/>
                <a:cs typeface="Arial" panose="020B0604020202020204" pitchFamily="34" charset="0"/>
              </a:rPr>
              <a:t>TMDL Sources</a:t>
            </a:r>
          </a:p>
          <a:p>
            <a:r>
              <a:rPr lang="en-US" sz="3200" dirty="0" smtClean="0">
                <a:solidFill>
                  <a:srgbClr val="256EAB"/>
                </a:solidFill>
                <a:latin typeface="Arial" panose="020B0604020202020204" pitchFamily="34" charset="0"/>
                <a:cs typeface="Arial" panose="020B0604020202020204" pitchFamily="34" charset="0"/>
              </a:rPr>
              <a:t>PCB Fate and Transport Model - VIMS</a:t>
            </a:r>
            <a:endParaRPr lang="en-US" sz="3200" dirty="0" smtClean="0">
              <a:latin typeface="Arial" panose="020B0604020202020204" pitchFamily="34" charset="0"/>
              <a:cs typeface="Arial" panose="020B0604020202020204" pitchFamily="34" charset="0"/>
            </a:endParaRPr>
          </a:p>
          <a:p>
            <a:r>
              <a:rPr lang="en-US" sz="3200" dirty="0" smtClean="0">
                <a:solidFill>
                  <a:srgbClr val="256EAB"/>
                </a:solidFill>
                <a:latin typeface="Arial" panose="020B0604020202020204" pitchFamily="34" charset="0"/>
                <a:cs typeface="Arial" panose="020B0604020202020204" pitchFamily="34" charset="0"/>
              </a:rPr>
              <a:t>Point Source Load Calculations</a:t>
            </a:r>
          </a:p>
          <a:p>
            <a:r>
              <a:rPr lang="en-US" sz="3200" dirty="0" smtClean="0">
                <a:solidFill>
                  <a:srgbClr val="256EAB"/>
                </a:solidFill>
                <a:latin typeface="Arial" panose="020B0604020202020204" pitchFamily="34" charset="0"/>
                <a:cs typeface="Arial" panose="020B0604020202020204" pitchFamily="34" charset="0"/>
              </a:rPr>
              <a:t>TMDL Endpoint</a:t>
            </a:r>
          </a:p>
        </p:txBody>
      </p:sp>
      <p:pic>
        <p:nvPicPr>
          <p:cNvPr id="6" name="Picture 5" title="Map of the James River watershed"/>
          <p:cNvPicPr>
            <a:picLocks noChangeAspect="1"/>
          </p:cNvPicPr>
          <p:nvPr/>
        </p:nvPicPr>
        <p:blipFill>
          <a:blip r:embed="rId2" cstate="print"/>
          <a:stretch>
            <a:fillRect/>
          </a:stretch>
        </p:blipFill>
        <p:spPr>
          <a:xfrm>
            <a:off x="11555569" y="6404180"/>
            <a:ext cx="490801" cy="265779"/>
          </a:xfrm>
          <a:prstGeom prst="rect">
            <a:avLst/>
          </a:prstGeom>
        </p:spPr>
      </p:pic>
      <p:sp>
        <p:nvSpPr>
          <p:cNvPr id="8" name="Rectangle 7"/>
          <p:cNvSpPr/>
          <p:nvPr/>
        </p:nvSpPr>
        <p:spPr>
          <a:xfrm>
            <a:off x="122662" y="6404180"/>
            <a:ext cx="3849900" cy="338554"/>
          </a:xfrm>
          <a:prstGeom prst="rect">
            <a:avLst/>
          </a:prstGeom>
        </p:spPr>
        <p:txBody>
          <a:bodyPr wrap="none">
            <a:spAutoFit/>
          </a:bodyPr>
          <a:lstStyle/>
          <a:p>
            <a:r>
              <a:rPr lang="en-US" sz="1600" dirty="0">
                <a:solidFill>
                  <a:schemeClr val="bg1">
                    <a:lumMod val="50000"/>
                  </a:schemeClr>
                </a:solidFill>
                <a:latin typeface="Arial" panose="020B0604020202020204" pitchFamily="34" charset="0"/>
                <a:cs typeface="Arial" panose="020B0604020202020204" pitchFamily="34" charset="0"/>
              </a:rPr>
              <a:t>For Technical Support call </a:t>
            </a:r>
            <a:r>
              <a:rPr lang="en-US" sz="1600" dirty="0" smtClean="0">
                <a:solidFill>
                  <a:schemeClr val="bg1">
                    <a:lumMod val="50000"/>
                  </a:schemeClr>
                </a:solidFill>
                <a:latin typeface="Arial" panose="020B0604020202020204" pitchFamily="34" charset="0"/>
                <a:cs typeface="Arial" panose="020B0604020202020204" pitchFamily="34" charset="0"/>
              </a:rPr>
              <a:t>804.527.5029</a:t>
            </a:r>
            <a:endParaRPr lang="en-US" sz="1600" dirty="0">
              <a:solidFill>
                <a:schemeClr val="bg1">
                  <a:lumMod val="50000"/>
                </a:schemeClr>
              </a:solidFill>
              <a:latin typeface="Arial" panose="020B0604020202020204" pitchFamily="34" charset="0"/>
              <a:cs typeface="Arial" panose="020B0604020202020204" pitchFamily="34" charset="0"/>
            </a:endParaRPr>
          </a:p>
        </p:txBody>
      </p:sp>
      <p:pic>
        <p:nvPicPr>
          <p:cNvPr id="4" name="Picture 3" title="Girls fish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978" y="1792975"/>
            <a:ext cx="4667085" cy="4359250"/>
          </a:xfrm>
          <a:prstGeom prst="rect">
            <a:avLst/>
          </a:prstGeom>
        </p:spPr>
      </p:pic>
      <p:sp>
        <p:nvSpPr>
          <p:cNvPr id="5" name="TextBox 4"/>
          <p:cNvSpPr txBox="1"/>
          <p:nvPr/>
        </p:nvSpPr>
        <p:spPr>
          <a:xfrm>
            <a:off x="6934926" y="6101868"/>
            <a:ext cx="3866606" cy="261610"/>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Source: James River Association</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725205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47" y="0"/>
            <a:ext cx="12717380" cy="1325563"/>
          </a:xfrm>
        </p:spPr>
        <p:txBody>
          <a:bodyPr>
            <a:normAutofit/>
          </a:bodyPr>
          <a:lstStyle/>
          <a:p>
            <a:r>
              <a:rPr lang="en-US" dirty="0" smtClean="0"/>
              <a:t>Proposed Procedure for Loading Allocation</a:t>
            </a:r>
            <a:endParaRPr lang="en-US" dirty="0"/>
          </a:p>
        </p:txBody>
      </p:sp>
      <p:sp>
        <p:nvSpPr>
          <p:cNvPr id="3" name="Content Placeholder 2"/>
          <p:cNvSpPr>
            <a:spLocks noGrp="1"/>
          </p:cNvSpPr>
          <p:nvPr>
            <p:ph idx="1"/>
          </p:nvPr>
        </p:nvSpPr>
        <p:spPr>
          <a:xfrm>
            <a:off x="610537" y="1129000"/>
            <a:ext cx="8426570" cy="5159088"/>
          </a:xfrm>
        </p:spPr>
        <p:txBody>
          <a:bodyPr>
            <a:normAutofit fontScale="77500" lnSpcReduction="20000"/>
          </a:bodyPr>
          <a:lstStyle/>
          <a:p>
            <a:r>
              <a:rPr lang="en-US" dirty="0" smtClean="0"/>
              <a:t>Allocate loads (</a:t>
            </a:r>
            <a:r>
              <a:rPr lang="en-US" dirty="0" err="1" smtClean="0"/>
              <a:t>WLA</a:t>
            </a:r>
            <a:r>
              <a:rPr lang="en-US" dirty="0" smtClean="0"/>
              <a:t> (MS4) and LA) for each jurisdiction </a:t>
            </a:r>
          </a:p>
          <a:p>
            <a:pPr lvl="1"/>
            <a:r>
              <a:rPr lang="en-US" dirty="0" smtClean="0"/>
              <a:t>City, county, federal land, </a:t>
            </a:r>
            <a:r>
              <a:rPr lang="en-US" dirty="0" err="1" smtClean="0"/>
              <a:t>VDOT</a:t>
            </a:r>
            <a:r>
              <a:rPr lang="en-US" dirty="0" smtClean="0"/>
              <a:t>, and other specific units (e.g. university)</a:t>
            </a:r>
          </a:p>
          <a:p>
            <a:pPr lvl="1"/>
            <a:r>
              <a:rPr lang="en-US" dirty="0" err="1" smtClean="0"/>
              <a:t>WLA</a:t>
            </a:r>
            <a:r>
              <a:rPr lang="en-US" dirty="0" smtClean="0"/>
              <a:t> for point source is estimated based on permitting</a:t>
            </a:r>
          </a:p>
          <a:p>
            <a:r>
              <a:rPr lang="en-US" dirty="0" smtClean="0"/>
              <a:t>The regulated area for each jurisdiction is determined by the GIS layer for each city, or county, or federal land</a:t>
            </a:r>
          </a:p>
          <a:p>
            <a:pPr lvl="1"/>
            <a:r>
              <a:rPr lang="en-US" dirty="0" smtClean="0"/>
              <a:t>Regulated area includes both pervious and impervious lands</a:t>
            </a:r>
          </a:p>
          <a:p>
            <a:pPr lvl="1"/>
            <a:r>
              <a:rPr lang="en-US" dirty="0" err="1" smtClean="0"/>
              <a:t>VDOT</a:t>
            </a:r>
            <a:r>
              <a:rPr lang="en-US" dirty="0" smtClean="0"/>
              <a:t> is excluded from City/County GIS layer</a:t>
            </a:r>
          </a:p>
          <a:p>
            <a:pPr lvl="1"/>
            <a:r>
              <a:rPr lang="en-US" dirty="0" smtClean="0"/>
              <a:t>Federal lands are excluded from City/County GIS layer</a:t>
            </a:r>
          </a:p>
          <a:p>
            <a:r>
              <a:rPr lang="en-US" dirty="0" smtClean="0"/>
              <a:t>Estimate loading for each Jurisdiction </a:t>
            </a:r>
          </a:p>
          <a:p>
            <a:pPr lvl="1"/>
            <a:r>
              <a:rPr lang="en-US" dirty="0" smtClean="0"/>
              <a:t>Option I:</a:t>
            </a:r>
          </a:p>
          <a:p>
            <a:pPr lvl="2"/>
            <a:r>
              <a:rPr lang="en-US" dirty="0" smtClean="0"/>
              <a:t>Compute the percentage of regulated area to total jurisdiction area for each modeled sub-watershed</a:t>
            </a:r>
          </a:p>
          <a:p>
            <a:pPr lvl="2"/>
            <a:r>
              <a:rPr lang="en-US" dirty="0" smtClean="0"/>
              <a:t>Use the percentage to partition the total loading for each sub-watershed</a:t>
            </a:r>
          </a:p>
          <a:p>
            <a:pPr lvl="2"/>
            <a:r>
              <a:rPr lang="en-US" dirty="0" smtClean="0"/>
              <a:t>Sum loads for all sub-watershed</a:t>
            </a:r>
          </a:p>
          <a:p>
            <a:pPr lvl="1"/>
            <a:r>
              <a:rPr lang="en-US" dirty="0" smtClean="0"/>
              <a:t>Option II: </a:t>
            </a:r>
          </a:p>
          <a:p>
            <a:pPr lvl="2"/>
            <a:r>
              <a:rPr lang="en-US" dirty="0" smtClean="0"/>
              <a:t>Same as option I, but estimate loading based on land use and partition the loading based on percentage of the land use for each jurisdiction area</a:t>
            </a:r>
          </a:p>
          <a:p>
            <a:pPr lvl="2"/>
            <a:r>
              <a:rPr lang="en-US" dirty="0" smtClean="0"/>
              <a:t>This method is more difficult, but it does not provide better estimation as we don’t have very good data set to calibrate loading for each land use</a:t>
            </a:r>
          </a:p>
          <a:p>
            <a:pPr lvl="1"/>
            <a:endParaRPr lang="en-US" dirty="0"/>
          </a:p>
        </p:txBody>
      </p:sp>
      <p:pic>
        <p:nvPicPr>
          <p:cNvPr id="4" name="Picture 3" title="map of a section of land"/>
          <p:cNvPicPr>
            <a:picLocks noChangeAspect="1"/>
          </p:cNvPicPr>
          <p:nvPr/>
        </p:nvPicPr>
        <p:blipFill>
          <a:blip r:embed="rId2"/>
          <a:stretch>
            <a:fillRect/>
          </a:stretch>
        </p:blipFill>
        <p:spPr>
          <a:xfrm>
            <a:off x="9316823" y="1443337"/>
            <a:ext cx="2648309" cy="2086187"/>
          </a:xfrm>
          <a:prstGeom prst="rect">
            <a:avLst/>
          </a:prstGeom>
        </p:spPr>
      </p:pic>
      <p:pic>
        <p:nvPicPr>
          <p:cNvPr id="5" name="Picture 4" title="map of a section of land with roads overlaid"/>
          <p:cNvPicPr>
            <a:picLocks noChangeAspect="1"/>
          </p:cNvPicPr>
          <p:nvPr/>
        </p:nvPicPr>
        <p:blipFill>
          <a:blip r:embed="rId3"/>
          <a:stretch>
            <a:fillRect/>
          </a:stretch>
        </p:blipFill>
        <p:spPr>
          <a:xfrm>
            <a:off x="9264770" y="3957759"/>
            <a:ext cx="2700362" cy="2330329"/>
          </a:xfrm>
          <a:prstGeom prst="rect">
            <a:avLst/>
          </a:prstGeom>
        </p:spPr>
      </p:pic>
    </p:spTree>
    <p:extLst>
      <p:ext uri="{BB962C8B-B14F-4D97-AF65-F5344CB8AC3E}">
        <p14:creationId xmlns:p14="http://schemas.microsoft.com/office/powerpoint/2010/main" val="37677256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458" y="0"/>
            <a:ext cx="7886700" cy="1325563"/>
          </a:xfrm>
        </p:spPr>
        <p:txBody>
          <a:bodyPr>
            <a:normAutofit/>
          </a:bodyPr>
          <a:lstStyle/>
          <a:p>
            <a:pPr algn="ctr"/>
            <a:r>
              <a:rPr lang="en-US" sz="4000" dirty="0" smtClean="0"/>
              <a:t>Climate Change Consideration</a:t>
            </a:r>
            <a:endParaRPr lang="en-US" sz="4000" dirty="0"/>
          </a:p>
        </p:txBody>
      </p:sp>
      <p:sp>
        <p:nvSpPr>
          <p:cNvPr id="4" name="Slide Number Placeholder 3"/>
          <p:cNvSpPr>
            <a:spLocks noGrp="1"/>
          </p:cNvSpPr>
          <p:nvPr>
            <p:ph type="sldNum" sz="quarter" idx="4294967295"/>
          </p:nvPr>
        </p:nvSpPr>
        <p:spPr>
          <a:xfrm>
            <a:off x="8222180" y="632864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9B93C-7FEB-4A07-9686-A561DBF541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6" name="TextBox 25"/>
          <p:cNvSpPr txBox="1"/>
          <p:nvPr/>
        </p:nvSpPr>
        <p:spPr>
          <a:xfrm>
            <a:off x="403018" y="1324343"/>
            <a:ext cx="5872168"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smtClean="0">
                <a:ln>
                  <a:noFill/>
                </a:ln>
                <a:solidFill>
                  <a:srgbClr val="128D09"/>
                </a:solidFill>
                <a:effectLst/>
                <a:uLnTx/>
                <a:uFillTx/>
                <a:latin typeface="Calibri" panose="020F0502020204030204"/>
                <a:ea typeface="+mn-ea"/>
                <a:cs typeface="+mn-cs"/>
              </a:rPr>
              <a:t>Sea-level rise (0.22 cm, and 0.86 </a:t>
            </a:r>
            <a:r>
              <a:rPr kumimoji="0" lang="en-US" sz="3200" b="0" i="1" u="none" strike="noStrike" kern="1200" cap="none" spc="0" normalizeH="0" baseline="0" noProof="0" dirty="0" err="1" smtClean="0">
                <a:ln>
                  <a:noFill/>
                </a:ln>
                <a:solidFill>
                  <a:srgbClr val="128D09"/>
                </a:solidFill>
                <a:effectLst/>
                <a:uLnTx/>
                <a:uFillTx/>
                <a:latin typeface="Calibri" panose="020F0502020204030204"/>
                <a:ea typeface="+mn-ea"/>
                <a:cs typeface="+mn-cs"/>
              </a:rPr>
              <a:t>psu</a:t>
            </a:r>
            <a:r>
              <a:rPr kumimoji="0" lang="en-US" sz="3200" b="0" i="1" u="none" strike="noStrike" kern="1200" cap="none" spc="0" normalizeH="0" baseline="0" noProof="0" dirty="0" smtClean="0">
                <a:ln>
                  <a:noFill/>
                </a:ln>
                <a:solidFill>
                  <a:srgbClr val="128D09"/>
                </a:solidFill>
                <a:effectLst/>
                <a:uLnTx/>
                <a:uFillTx/>
                <a:latin typeface="Calibri" panose="020F0502020204030204"/>
                <a:ea typeface="+mn-ea"/>
                <a:cs typeface="+mn-cs"/>
              </a:rPr>
              <a:t>) at James River mouth</a:t>
            </a:r>
            <a:endParaRPr kumimoji="0" lang="en-US" sz="3200" b="0" i="1" u="none" strike="noStrike" kern="1200" cap="none" spc="0" normalizeH="0" baseline="0" noProof="0" dirty="0">
              <a:ln>
                <a:noFill/>
              </a:ln>
              <a:solidFill>
                <a:srgbClr val="128D09"/>
              </a:solidFill>
              <a:effectLst/>
              <a:uLnTx/>
              <a:uFillTx/>
              <a:latin typeface="Calibri" panose="020F0502020204030204"/>
              <a:ea typeface="+mn-ea"/>
              <a:cs typeface="+mn-cs"/>
            </a:endParaRP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Increase of salinity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intrusion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Change in estuarine circulation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28D09"/>
                </a:solidFill>
                <a:effectLst/>
                <a:uLnTx/>
                <a:uFillTx/>
                <a:latin typeface="Calibri" panose="020F0502020204030204"/>
                <a:ea typeface="+mn-ea"/>
                <a:cs typeface="+mn-cs"/>
              </a:rPr>
              <a:t>Changes in discharge</a:t>
            </a: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Change in residence time</a:t>
            </a:r>
            <a:endParaRPr kumimoji="0" lang="en-US" sz="2800" b="0" i="1" u="none" strike="noStrike" kern="1200" cap="none" spc="0" normalizeH="0" baseline="0" noProof="0" dirty="0">
              <a:ln>
                <a:noFill/>
              </a:ln>
              <a:solidFill>
                <a:srgbClr val="128D0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128D09"/>
                </a:solidFill>
                <a:effectLst/>
                <a:uLnTx/>
                <a:uFillTx/>
                <a:latin typeface="Calibri" panose="020F0502020204030204"/>
                <a:ea typeface="+mn-ea"/>
                <a:cs typeface="+mn-cs"/>
              </a:rPr>
              <a:t>Increase </a:t>
            </a:r>
            <a:r>
              <a:rPr kumimoji="0" lang="en-US" sz="3200" b="0" i="1" u="none" strike="noStrike" kern="1200" cap="none" spc="0" normalizeH="0" baseline="0" noProof="0" dirty="0" smtClean="0">
                <a:ln>
                  <a:noFill/>
                </a:ln>
                <a:solidFill>
                  <a:srgbClr val="128D09"/>
                </a:solidFill>
                <a:effectLst/>
                <a:uLnTx/>
                <a:uFillTx/>
                <a:latin typeface="Calibri" panose="020F0502020204030204"/>
                <a:ea typeface="+mn-ea"/>
                <a:cs typeface="+mn-cs"/>
              </a:rPr>
              <a:t>temperature (~0.9-1.2 C)</a:t>
            </a:r>
            <a:endParaRPr kumimoji="0" lang="en-US" sz="3200" b="0" i="1" u="none" strike="noStrike" kern="1200" cap="none" spc="0" normalizeH="0" baseline="0" noProof="0" dirty="0">
              <a:ln>
                <a:noFill/>
              </a:ln>
              <a:solidFill>
                <a:srgbClr val="128D09"/>
              </a:solidFill>
              <a:effectLst/>
              <a:uLnTx/>
              <a:uFillTx/>
              <a:latin typeface="Calibri" panose="020F0502020204030204"/>
              <a:ea typeface="+mn-ea"/>
              <a:cs typeface="+mn-cs"/>
            </a:endParaRP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Increase growth rate</a:t>
            </a: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Increase respiration rate</a:t>
            </a:r>
          </a:p>
          <a:p>
            <a:pPr marL="290513" marR="0" lvl="0" indent="-2905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Change in grazing</a:t>
            </a:r>
          </a:p>
        </p:txBody>
      </p:sp>
      <p:grpSp>
        <p:nvGrpSpPr>
          <p:cNvPr id="3" name="Group 2" descr="The elements of transport processes are temperature, salinity, light, nutrients, and grazing." title="Graphic showing elements of transport processes"/>
          <p:cNvGrpSpPr/>
          <p:nvPr/>
        </p:nvGrpSpPr>
        <p:grpSpPr>
          <a:xfrm>
            <a:off x="6900598" y="1703803"/>
            <a:ext cx="4700563" cy="4430569"/>
            <a:chOff x="4052408" y="1536421"/>
            <a:chExt cx="5571308" cy="4773418"/>
          </a:xfrm>
        </p:grpSpPr>
        <p:pic>
          <p:nvPicPr>
            <p:cNvPr id="25" name="Picture 24" descr="The elements of transport processes are temperature, salinity, light, nutrients, and grazing." title="Graphic showing elements of transport processes"/>
            <p:cNvPicPr>
              <a:picLocks noChangeAspect="1"/>
            </p:cNvPicPr>
            <p:nvPr/>
          </p:nvPicPr>
          <p:blipFill>
            <a:blip r:embed="rId3"/>
            <a:stretch>
              <a:fillRect/>
            </a:stretch>
          </p:blipFill>
          <p:spPr>
            <a:xfrm>
              <a:off x="4052408" y="1536421"/>
              <a:ext cx="5571308" cy="4773418"/>
            </a:xfrm>
            <a:prstGeom prst="rect">
              <a:avLst/>
            </a:prstGeom>
          </p:spPr>
        </p:pic>
        <p:sp>
          <p:nvSpPr>
            <p:cNvPr id="27" name="TextBox 26"/>
            <p:cNvSpPr txBox="1"/>
            <p:nvPr/>
          </p:nvSpPr>
          <p:spPr>
            <a:xfrm>
              <a:off x="5211437" y="1959266"/>
              <a:ext cx="3229532" cy="4973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a:ea typeface="+mn-ea"/>
                  <a:cs typeface="+mn-cs"/>
                </a:rPr>
                <a:t>Transport processes</a:t>
              </a:r>
            </a:p>
          </p:txBody>
        </p:sp>
      </p:grpSp>
    </p:spTree>
    <p:extLst>
      <p:ext uri="{BB962C8B-B14F-4D97-AF65-F5344CB8AC3E}">
        <p14:creationId xmlns:p14="http://schemas.microsoft.com/office/powerpoint/2010/main" val="114928893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898" y="26080"/>
            <a:ext cx="9511616" cy="1004435"/>
          </a:xfrm>
        </p:spPr>
        <p:txBody>
          <a:bodyPr>
            <a:normAutofit/>
          </a:bodyPr>
          <a:lstStyle/>
          <a:p>
            <a:r>
              <a:rPr lang="en-US" sz="3000" dirty="0"/>
              <a:t>Temperature Effect on Growth and Respiration Rates</a:t>
            </a:r>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9B93C-7FEB-4A07-9686-A561DBF541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p:cNvSpPr txBox="1"/>
          <p:nvPr/>
        </p:nvSpPr>
        <p:spPr>
          <a:xfrm>
            <a:off x="6570614" y="1030515"/>
            <a:ext cx="3889042"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Testing cases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Reduced respiration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Revised curve for diatom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Use 2 curves for summer green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Use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Eppley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curve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Change grazing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Respiration rate changes faster than growth rate when temperature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temperature increases in summer due to climate change ranges from 1-2 C</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the growth rate does not increase fast enough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could decrease.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a high growth rate is used, the model calibration is not satisfactory in the James River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4" title="graph showing how temperature affects growth and respiration rate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4840" y="1272126"/>
            <a:ext cx="4645774" cy="5278362"/>
          </a:xfrm>
        </p:spPr>
      </p:pic>
    </p:spTree>
    <p:extLst>
      <p:ext uri="{BB962C8B-B14F-4D97-AF65-F5344CB8AC3E}">
        <p14:creationId xmlns:p14="http://schemas.microsoft.com/office/powerpoint/2010/main" val="28660342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4" y="343878"/>
            <a:ext cx="11665527" cy="811925"/>
          </a:xfrm>
        </p:spPr>
        <p:txBody>
          <a:bodyPr>
            <a:noAutofit/>
          </a:bodyPr>
          <a:lstStyle/>
          <a:p>
            <a:r>
              <a:rPr lang="en-US" sz="3600" dirty="0" smtClean="0"/>
              <a:t>Evaluation Impact due to Transport or Temperature</a:t>
            </a:r>
            <a:endParaRPr lang="en-US" sz="3600" dirty="0"/>
          </a:p>
        </p:txBody>
      </p:sp>
      <p:pic>
        <p:nvPicPr>
          <p:cNvPr id="5" name="Content Placeholder 4" descr="There is no discernable change." title="Graphs showing how the different elements change when transport processes change"/>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06916" y="1729993"/>
            <a:ext cx="4346915" cy="4455506"/>
          </a:xfrm>
        </p:spPr>
      </p:pic>
      <p:sp>
        <p:nvSpPr>
          <p:cNvPr id="4" name="Slide Number Placeholder 3"/>
          <p:cNvSpPr>
            <a:spLocks noGrp="1"/>
          </p:cNvSpPr>
          <p:nvPr>
            <p:ph type="sldNum" sz="quarter" idx="4294967295"/>
          </p:nvPr>
        </p:nvSpPr>
        <p:spPr>
          <a:xfrm>
            <a:off x="8619837" y="632864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9B93C-7FEB-4A07-9686-A561DBF5415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There is no discernable change." title="Graphs showing how the different elements change when temperature chang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1004" y="1729994"/>
            <a:ext cx="4373183" cy="4482429"/>
          </a:xfrm>
          <a:prstGeom prst="rect">
            <a:avLst/>
          </a:prstGeom>
        </p:spPr>
      </p:pic>
      <p:sp>
        <p:nvSpPr>
          <p:cNvPr id="9" name="TextBox 8"/>
          <p:cNvSpPr txBox="1"/>
          <p:nvPr/>
        </p:nvSpPr>
        <p:spPr>
          <a:xfrm>
            <a:off x="2113940" y="1347200"/>
            <a:ext cx="22842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Change in transport</a:t>
            </a:r>
          </a:p>
        </p:txBody>
      </p:sp>
      <p:sp>
        <p:nvSpPr>
          <p:cNvPr id="10" name="TextBox 9"/>
          <p:cNvSpPr txBox="1"/>
          <p:nvPr/>
        </p:nvSpPr>
        <p:spPr>
          <a:xfrm>
            <a:off x="6214797" y="1376573"/>
            <a:ext cx="263328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Change in temperature</a:t>
            </a:r>
          </a:p>
        </p:txBody>
      </p:sp>
      <p:sp>
        <p:nvSpPr>
          <p:cNvPr id="11" name="TextBox 10"/>
          <p:cNvSpPr txBox="1"/>
          <p:nvPr/>
        </p:nvSpPr>
        <p:spPr>
          <a:xfrm>
            <a:off x="2422668" y="6048481"/>
            <a:ext cx="73189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Blue lines are current condition  and red lines are under changed condition</a:t>
            </a:r>
          </a:p>
        </p:txBody>
      </p:sp>
    </p:spTree>
    <p:extLst>
      <p:ext uri="{BB962C8B-B14F-4D97-AF65-F5344CB8AC3E}">
        <p14:creationId xmlns:p14="http://schemas.microsoft.com/office/powerpoint/2010/main" val="34887469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Climate Change Consideration</a:t>
            </a:r>
          </a:p>
        </p:txBody>
      </p:sp>
      <p:sp>
        <p:nvSpPr>
          <p:cNvPr id="3" name="Content Placeholder 2"/>
          <p:cNvSpPr>
            <a:spLocks noGrp="1"/>
          </p:cNvSpPr>
          <p:nvPr>
            <p:ph idx="1"/>
          </p:nvPr>
        </p:nvSpPr>
        <p:spPr/>
        <p:txBody>
          <a:bodyPr>
            <a:normAutofit/>
          </a:bodyPr>
          <a:lstStyle/>
          <a:p>
            <a:r>
              <a:rPr lang="en-US" dirty="0" smtClean="0"/>
              <a:t>Minor changes in </a:t>
            </a:r>
            <a:r>
              <a:rPr lang="en-US" dirty="0" err="1" smtClean="0"/>
              <a:t>Chl</a:t>
            </a:r>
            <a:r>
              <a:rPr lang="en-US" dirty="0" smtClean="0"/>
              <a:t> a and organic carbon</a:t>
            </a:r>
          </a:p>
          <a:p>
            <a:r>
              <a:rPr lang="en-US" dirty="0" smtClean="0"/>
              <a:t>Increase depth (volume increase will reduce concentration)</a:t>
            </a:r>
          </a:p>
          <a:p>
            <a:r>
              <a:rPr lang="en-US" dirty="0" smtClean="0"/>
              <a:t>Increase salinity and gravitational circulations</a:t>
            </a:r>
          </a:p>
          <a:p>
            <a:r>
              <a:rPr lang="en-US" dirty="0" smtClean="0"/>
              <a:t>It is not expected Climate change will impact on PCB TMDL significantly </a:t>
            </a:r>
          </a:p>
          <a:p>
            <a:r>
              <a:rPr lang="en-US" dirty="0" smtClean="0"/>
              <a:t>Model simulation of algae and carbon for James River </a:t>
            </a:r>
            <a:r>
              <a:rPr lang="en-US" dirty="0" err="1" smtClean="0"/>
              <a:t>Chl</a:t>
            </a:r>
            <a:r>
              <a:rPr lang="en-US" dirty="0" smtClean="0"/>
              <a:t> a project provides all the dynamics and organic carbon results. We can conduct similar simulations if it is needed.</a:t>
            </a:r>
            <a:endParaRPr lang="en-US" dirty="0"/>
          </a:p>
        </p:txBody>
      </p:sp>
    </p:spTree>
    <p:extLst>
      <p:ext uri="{BB962C8B-B14F-4D97-AF65-F5344CB8AC3E}">
        <p14:creationId xmlns:p14="http://schemas.microsoft.com/office/powerpoint/2010/main" val="40513803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VPDES Load Calculations</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8" name="Rectangle 7"/>
          <p:cNvSpPr/>
          <p:nvPr/>
        </p:nvSpPr>
        <p:spPr>
          <a:xfrm>
            <a:off x="136088" y="6513154"/>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10055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45200"/>
            <a:ext cx="10515600" cy="1325563"/>
          </a:xfrm>
        </p:spPr>
        <p:txBody>
          <a:bodyPr>
            <a:normAutofit/>
          </a:bodyPr>
          <a:lstStyle/>
          <a:p>
            <a:r>
              <a:rPr lang="en-US" sz="3600" dirty="0" smtClean="0"/>
              <a:t>General Approach to Point Source Loads</a:t>
            </a:r>
            <a:endParaRPr lang="en-US" sz="3600" dirty="0"/>
          </a:p>
        </p:txBody>
      </p:sp>
      <p:sp>
        <p:nvSpPr>
          <p:cNvPr id="6" name="Content Placeholder 5"/>
          <p:cNvSpPr>
            <a:spLocks noGrp="1"/>
          </p:cNvSpPr>
          <p:nvPr>
            <p:ph idx="1"/>
          </p:nvPr>
        </p:nvSpPr>
        <p:spPr>
          <a:xfrm>
            <a:off x="838200" y="1250066"/>
            <a:ext cx="10515600" cy="5023412"/>
          </a:xfrm>
        </p:spPr>
        <p:txBody>
          <a:bodyPr>
            <a:normAutofit fontScale="77500" lnSpcReduction="20000"/>
          </a:bodyPr>
          <a:lstStyle/>
          <a:p>
            <a:pPr>
              <a:lnSpc>
                <a:spcPct val="110000"/>
              </a:lnSpc>
            </a:pPr>
            <a:r>
              <a:rPr lang="en-US" dirty="0" smtClean="0"/>
              <a:t>Applicable to: </a:t>
            </a:r>
          </a:p>
          <a:p>
            <a:pPr lvl="1">
              <a:lnSpc>
                <a:spcPct val="110000"/>
              </a:lnSpc>
            </a:pPr>
            <a:r>
              <a:rPr lang="en-US" dirty="0" smtClean="0"/>
              <a:t>Municipal Wastewater Treatment Plants</a:t>
            </a:r>
          </a:p>
          <a:p>
            <a:pPr lvl="1">
              <a:lnSpc>
                <a:spcPct val="110000"/>
              </a:lnSpc>
            </a:pPr>
            <a:r>
              <a:rPr lang="en-US" dirty="0"/>
              <a:t>Industrial Stormwater General Permits</a:t>
            </a:r>
          </a:p>
          <a:p>
            <a:pPr lvl="1">
              <a:lnSpc>
                <a:spcPct val="110000"/>
              </a:lnSpc>
            </a:pPr>
            <a:r>
              <a:rPr lang="en-US" dirty="0" smtClean="0"/>
              <a:t>Industrial Individual Permits</a:t>
            </a:r>
          </a:p>
          <a:p>
            <a:pPr lvl="1">
              <a:lnSpc>
                <a:spcPct val="110000"/>
              </a:lnSpc>
            </a:pPr>
            <a:endParaRPr lang="en-US" u="sng" dirty="0"/>
          </a:p>
          <a:p>
            <a:pPr>
              <a:lnSpc>
                <a:spcPct val="110000"/>
              </a:lnSpc>
            </a:pPr>
            <a:r>
              <a:rPr lang="en-US" u="sng" dirty="0" smtClean="0"/>
              <a:t>Existing loads</a:t>
            </a:r>
            <a:r>
              <a:rPr lang="en-US" dirty="0" smtClean="0"/>
              <a:t> and </a:t>
            </a:r>
            <a:r>
              <a:rPr lang="en-US" u="sng" dirty="0" smtClean="0"/>
              <a:t>wasteload allocations</a:t>
            </a:r>
            <a:r>
              <a:rPr lang="en-US" dirty="0" smtClean="0"/>
              <a:t> (WLAs) are calculated on a spreadsheet outside of the TMDL model</a:t>
            </a:r>
          </a:p>
          <a:p>
            <a:pPr lvl="1">
              <a:lnSpc>
                <a:spcPct val="110000"/>
              </a:lnSpc>
            </a:pPr>
            <a:r>
              <a:rPr lang="en-US" dirty="0" smtClean="0"/>
              <a:t>Integrated into the TMDL model</a:t>
            </a:r>
          </a:p>
          <a:p>
            <a:pPr lvl="1">
              <a:lnSpc>
                <a:spcPct val="110000"/>
              </a:lnSpc>
            </a:pPr>
            <a:endParaRPr lang="en-US" dirty="0" smtClean="0"/>
          </a:p>
          <a:p>
            <a:pPr>
              <a:lnSpc>
                <a:spcPct val="110000"/>
              </a:lnSpc>
            </a:pPr>
            <a:r>
              <a:rPr lang="en-US" dirty="0" smtClean="0"/>
              <a:t>Calculated in a standard fashion for all PCB TMDLs</a:t>
            </a:r>
          </a:p>
          <a:p>
            <a:pPr lvl="1">
              <a:lnSpc>
                <a:spcPct val="110000"/>
              </a:lnSpc>
            </a:pPr>
            <a:r>
              <a:rPr lang="en-US" dirty="0" smtClean="0"/>
              <a:t>Provides for consistency and certainty</a:t>
            </a:r>
          </a:p>
          <a:p>
            <a:pPr lvl="1">
              <a:lnSpc>
                <a:spcPct val="110000"/>
              </a:lnSpc>
            </a:pPr>
            <a:r>
              <a:rPr lang="en-US" dirty="0" smtClean="0"/>
              <a:t>Clearly communicates the assumptions of the TMDL WLA</a:t>
            </a:r>
          </a:p>
          <a:p>
            <a:pPr lvl="1">
              <a:lnSpc>
                <a:spcPct val="110000"/>
              </a:lnSpc>
            </a:pPr>
            <a:endParaRPr lang="en-US" dirty="0"/>
          </a:p>
          <a:p>
            <a:pPr>
              <a:lnSpc>
                <a:spcPct val="110000"/>
              </a:lnSpc>
            </a:pPr>
            <a:r>
              <a:rPr lang="en-US" dirty="0" smtClean="0"/>
              <a:t>Load = concentration * flow</a:t>
            </a:r>
          </a:p>
          <a:p>
            <a:endParaRPr lang="en-US" dirty="0" smtClean="0"/>
          </a:p>
          <a:p>
            <a:pPr marL="0" indent="0">
              <a:buNone/>
            </a:pPr>
            <a:endParaRPr lang="en-US" dirty="0" smtClean="0"/>
          </a:p>
        </p:txBody>
      </p:sp>
      <p:pic>
        <p:nvPicPr>
          <p:cNvPr id="2" name="Picture 1" title="technical support phone number"/>
          <p:cNvPicPr>
            <a:picLocks noChangeAspect="1"/>
          </p:cNvPicPr>
          <p:nvPr/>
        </p:nvPicPr>
        <p:blipFill>
          <a:blip r:embed="rId2"/>
          <a:stretch>
            <a:fillRect/>
          </a:stretch>
        </p:blipFill>
        <p:spPr>
          <a:xfrm>
            <a:off x="69935" y="6495704"/>
            <a:ext cx="3883489" cy="432854"/>
          </a:xfrm>
          <a:prstGeom prst="rect">
            <a:avLst/>
          </a:prstGeom>
        </p:spPr>
      </p:pic>
    </p:spTree>
    <p:extLst>
      <p:ext uri="{BB962C8B-B14F-4D97-AF65-F5344CB8AC3E}">
        <p14:creationId xmlns:p14="http://schemas.microsoft.com/office/powerpoint/2010/main" val="31110690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ln>
                  <a:solidFill>
                    <a:srgbClr val="198569"/>
                  </a:solidFill>
                </a:ln>
                <a:solidFill>
                  <a:srgbClr val="198569"/>
                </a:solidFill>
                <a:latin typeface="Arial" panose="020B0604020202020204" pitchFamily="34" charset="0"/>
                <a:cs typeface="Arial" panose="020B0604020202020204" pitchFamily="34" charset="0"/>
              </a:rPr>
              <a:t>PCB Concentrations Used for Establishing Point Source Loads</a:t>
            </a:r>
            <a:endParaRPr lang="en-US"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463040" y="1828801"/>
            <a:ext cx="8671560" cy="4525963"/>
          </a:xfrm>
        </p:spPr>
        <p:txBody>
          <a:bodyPr>
            <a:normAutofit lnSpcReduction="10000"/>
          </a:bodyPr>
          <a:lstStyle/>
          <a:p>
            <a:r>
              <a:rPr lang="en-US" dirty="0" smtClean="0">
                <a:solidFill>
                  <a:srgbClr val="256EAB"/>
                </a:solidFill>
              </a:rPr>
              <a:t>“Existing Condition” load</a:t>
            </a:r>
          </a:p>
          <a:p>
            <a:pPr lvl="1"/>
            <a:r>
              <a:rPr lang="en-US" dirty="0" smtClean="0">
                <a:solidFill>
                  <a:srgbClr val="256EAB"/>
                </a:solidFill>
              </a:rPr>
              <a:t>Preference to use Permittee generated PCB data </a:t>
            </a:r>
          </a:p>
          <a:p>
            <a:pPr lvl="2"/>
            <a:r>
              <a:rPr lang="en-US" dirty="0" smtClean="0">
                <a:solidFill>
                  <a:srgbClr val="256EAB"/>
                </a:solidFill>
              </a:rPr>
              <a:t>Corrected in accordance with TMDL GM 14-2004</a:t>
            </a:r>
          </a:p>
          <a:p>
            <a:pPr lvl="1"/>
            <a:r>
              <a:rPr lang="en-US" dirty="0" smtClean="0">
                <a:solidFill>
                  <a:srgbClr val="256EAB"/>
                </a:solidFill>
              </a:rPr>
              <a:t>In lieu of available PCB data, default concentration used </a:t>
            </a:r>
          </a:p>
          <a:p>
            <a:pPr lvl="2"/>
            <a:r>
              <a:rPr lang="en-US" dirty="0" smtClean="0">
                <a:solidFill>
                  <a:srgbClr val="256EAB"/>
                </a:solidFill>
              </a:rPr>
              <a:t>Derived from statewide PCB data using Standard Industrial Classification (SIC)</a:t>
            </a:r>
          </a:p>
          <a:p>
            <a:r>
              <a:rPr lang="en-US" dirty="0" smtClean="0">
                <a:solidFill>
                  <a:srgbClr val="256EAB"/>
                </a:solidFill>
              </a:rPr>
              <a:t>Waste Load Allocation (WLA)</a:t>
            </a:r>
          </a:p>
          <a:p>
            <a:pPr lvl="1"/>
            <a:r>
              <a:rPr lang="en-US" dirty="0" smtClean="0">
                <a:solidFill>
                  <a:srgbClr val="256EAB"/>
                </a:solidFill>
              </a:rPr>
              <a:t>Utilize TMDL endpoint PCB concentration</a:t>
            </a:r>
          </a:p>
          <a:p>
            <a:pPr lvl="2"/>
            <a:r>
              <a:rPr lang="en-US" dirty="0" smtClean="0">
                <a:solidFill>
                  <a:srgbClr val="256EAB"/>
                </a:solidFill>
              </a:rPr>
              <a:t>Applicable sub-watershed</a:t>
            </a:r>
            <a:endParaRPr lang="en-US" dirty="0">
              <a:solidFill>
                <a:srgbClr val="256EAB"/>
              </a:solidFill>
            </a:endParaRPr>
          </a:p>
        </p:txBody>
      </p:sp>
      <p:sp>
        <p:nvSpPr>
          <p:cNvPr id="4" name="Rectangle 3"/>
          <p:cNvSpPr/>
          <p:nvPr/>
        </p:nvSpPr>
        <p:spPr>
          <a:xfrm>
            <a:off x="136088" y="6513154"/>
            <a:ext cx="3849900" cy="338554"/>
          </a:xfrm>
          <a:prstGeom prst="rect">
            <a:avLst/>
          </a:prstGeom>
        </p:spPr>
        <p:txBody>
          <a:bodyPr wrap="none">
            <a:spAutoFit/>
          </a:bodyPr>
          <a:lstStyle/>
          <a:p>
            <a:pPr defTabSz="457200">
              <a:defRPr/>
            </a:pPr>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804.527.5029</a:t>
            </a:r>
            <a:endParaRPr lang="en-US" sz="1600" dirty="0">
              <a:solidFill>
                <a:prstClr val="white">
                  <a:lumMod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0738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Municipal, Industrial sW, and Individual Industrila " title="Table that shows a Point Source Flow Matrix"/>
          <p:cNvGraphicFramePr>
            <a:graphicFrameLocks noGrp="1"/>
          </p:cNvGraphicFramePr>
          <p:nvPr>
            <p:extLst>
              <p:ext uri="{D42A27DB-BD31-4B8C-83A1-F6EECF244321}">
                <p14:modId xmlns:p14="http://schemas.microsoft.com/office/powerpoint/2010/main" val="1579009851"/>
              </p:ext>
            </p:extLst>
          </p:nvPr>
        </p:nvGraphicFramePr>
        <p:xfrm>
          <a:off x="1280159" y="823544"/>
          <a:ext cx="9692641" cy="5131606"/>
        </p:xfrm>
        <a:graphic>
          <a:graphicData uri="http://schemas.openxmlformats.org/drawingml/2006/table">
            <a:tbl>
              <a:tblPr firstRow="1"/>
              <a:tblGrid>
                <a:gridCol w="2881596">
                  <a:extLst>
                    <a:ext uri="{9D8B030D-6E8A-4147-A177-3AD203B41FA5}">
                      <a16:colId xmlns:a16="http://schemas.microsoft.com/office/drawing/2014/main" val="20000"/>
                    </a:ext>
                  </a:extLst>
                </a:gridCol>
                <a:gridCol w="3580165">
                  <a:extLst>
                    <a:ext uri="{9D8B030D-6E8A-4147-A177-3AD203B41FA5}">
                      <a16:colId xmlns:a16="http://schemas.microsoft.com/office/drawing/2014/main" val="20001"/>
                    </a:ext>
                  </a:extLst>
                </a:gridCol>
                <a:gridCol w="3230880">
                  <a:extLst>
                    <a:ext uri="{9D8B030D-6E8A-4147-A177-3AD203B41FA5}">
                      <a16:colId xmlns:a16="http://schemas.microsoft.com/office/drawing/2014/main" val="20002"/>
                    </a:ext>
                  </a:extLst>
                </a:gridCol>
              </a:tblGrid>
              <a:tr h="785031">
                <a:tc gridSpan="2">
                  <a:txBody>
                    <a:bodyPr/>
                    <a:lstStyle/>
                    <a:p>
                      <a:pPr marL="0" marR="0" algn="ctr">
                        <a:lnSpc>
                          <a:spcPct val="115000"/>
                        </a:lnSpc>
                        <a:spcBef>
                          <a:spcPts val="0"/>
                        </a:spcBef>
                        <a:spcAft>
                          <a:spcPts val="1000"/>
                        </a:spcAft>
                      </a:pPr>
                      <a:r>
                        <a:rPr lang="en-US" sz="1800" b="1" dirty="0">
                          <a:latin typeface="Calibri"/>
                          <a:ea typeface="Calibri"/>
                          <a:cs typeface="Times New Roman"/>
                        </a:rPr>
                        <a:t>Wastewater Type</a:t>
                      </a:r>
                      <a:endParaRPr lang="en-US" sz="1800" dirty="0">
                        <a:latin typeface="Calibri"/>
                        <a:ea typeface="Calibri"/>
                        <a:cs typeface="Times New Roman"/>
                      </a:endParaRP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US" sz="1600" b="1" dirty="0" smtClean="0">
                          <a:latin typeface="Calibri"/>
                          <a:ea typeface="Calibri"/>
                          <a:cs typeface="Times New Roman"/>
                        </a:rPr>
                        <a:t>PCB Conc. and Discharge </a:t>
                      </a:r>
                      <a:r>
                        <a:rPr lang="en-US" sz="1600" b="1" dirty="0">
                          <a:latin typeface="Calibri"/>
                          <a:ea typeface="Calibri"/>
                          <a:cs typeface="Times New Roman"/>
                        </a:rPr>
                        <a:t>Flow </a:t>
                      </a:r>
                      <a:endParaRPr lang="en-US" sz="1600" dirty="0">
                        <a:latin typeface="Calibri"/>
                        <a:ea typeface="Calibri"/>
                        <a:cs typeface="Times New Roman"/>
                      </a:endParaRPr>
                    </a:p>
                    <a:p>
                      <a:pPr marL="0" marR="0" algn="ctr">
                        <a:lnSpc>
                          <a:spcPct val="115000"/>
                        </a:lnSpc>
                        <a:spcBef>
                          <a:spcPts val="0"/>
                        </a:spcBef>
                        <a:spcAft>
                          <a:spcPts val="1000"/>
                        </a:spcAft>
                      </a:pPr>
                      <a:r>
                        <a:rPr lang="en-US" sz="1600" b="1" i="1" dirty="0" smtClean="0">
                          <a:latin typeface="Calibri"/>
                          <a:ea typeface="Calibri"/>
                          <a:cs typeface="Times New Roman"/>
                        </a:rPr>
                        <a:t>(Used </a:t>
                      </a:r>
                      <a:r>
                        <a:rPr lang="en-US" sz="1600" b="1" i="1" dirty="0">
                          <a:latin typeface="Calibri"/>
                          <a:ea typeface="Calibri"/>
                          <a:cs typeface="Times New Roman"/>
                        </a:rPr>
                        <a:t>for Calculation of Baseline Loads &amp;  WLAs)</a:t>
                      </a:r>
                      <a:endParaRPr lang="en-US" sz="1600" dirty="0">
                        <a:latin typeface="Calibri"/>
                        <a:ea typeface="Calibri"/>
                        <a:cs typeface="Times New Roman"/>
                      </a:endParaRP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484034">
                <a:tc rowSpan="2" gridSpan="2">
                  <a:txBody>
                    <a:bodyPr/>
                    <a:lstStyle/>
                    <a:p>
                      <a:pPr marL="0" marR="0" algn="ctr">
                        <a:lnSpc>
                          <a:spcPct val="115000"/>
                        </a:lnSpc>
                        <a:spcBef>
                          <a:spcPts val="0"/>
                        </a:spcBef>
                        <a:spcAft>
                          <a:spcPts val="1000"/>
                        </a:spcAft>
                      </a:pPr>
                      <a:r>
                        <a:rPr lang="en-US" sz="1600" b="1" dirty="0">
                          <a:latin typeface="Calibri"/>
                          <a:ea typeface="Calibri"/>
                          <a:cs typeface="Times New Roman"/>
                        </a:rPr>
                        <a:t>Municipal</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rowSpan="2" hMerge="1">
                  <a:txBody>
                    <a:bodyPr/>
                    <a:lstStyle/>
                    <a:p>
                      <a:endParaRPr lang="en-US"/>
                    </a:p>
                  </a:txBody>
                  <a:tcPr/>
                </a:tc>
                <a:tc>
                  <a:txBody>
                    <a:bodyPr/>
                    <a:lstStyle/>
                    <a:p>
                      <a:pPr marL="0" marR="0" algn="ctr">
                        <a:lnSpc>
                          <a:spcPct val="115000"/>
                        </a:lnSpc>
                        <a:spcBef>
                          <a:spcPts val="0"/>
                        </a:spcBef>
                        <a:spcAft>
                          <a:spcPts val="1000"/>
                        </a:spcAft>
                      </a:pPr>
                      <a:r>
                        <a:rPr lang="en-US" sz="1600" b="1" dirty="0" smtClean="0">
                          <a:latin typeface="Calibri"/>
                          <a:ea typeface="Calibri"/>
                          <a:cs typeface="Times New Roman"/>
                        </a:rPr>
                        <a:t>Design </a:t>
                      </a:r>
                      <a:r>
                        <a:rPr lang="en-US" sz="1600" b="1" dirty="0">
                          <a:latin typeface="Calibri"/>
                          <a:ea typeface="Calibri"/>
                          <a:cs typeface="Times New Roman"/>
                        </a:rPr>
                        <a:t>Flow (Used for WLA)</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26791">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1000"/>
                        </a:spcAft>
                      </a:pPr>
                      <a:r>
                        <a:rPr lang="en-US" sz="1600" b="1" dirty="0" smtClean="0">
                          <a:latin typeface="Calibri"/>
                          <a:ea typeface="Calibri"/>
                          <a:cs typeface="Times New Roman"/>
                        </a:rPr>
                        <a:t>Eight Years </a:t>
                      </a:r>
                      <a:r>
                        <a:rPr lang="en-US" sz="1600" b="1" dirty="0">
                          <a:latin typeface="Calibri"/>
                          <a:ea typeface="Calibri"/>
                          <a:cs typeface="Times New Roman"/>
                        </a:rPr>
                        <a:t>Monthly Ave Flow (Used for Baseline Load</a:t>
                      </a:r>
                      <a:r>
                        <a:rPr lang="en-US" sz="1600" b="1" dirty="0" smtClean="0">
                          <a:latin typeface="Calibri"/>
                          <a:ea typeface="Calibri"/>
                          <a:cs typeface="Times New Roman"/>
                        </a:rPr>
                        <a:t>)</a:t>
                      </a:r>
                      <a:endParaRPr lang="en-US" sz="1600" b="1" dirty="0">
                        <a:latin typeface="Calibri"/>
                        <a:ea typeface="Calibri"/>
                        <a:cs typeface="Times New Roman"/>
                      </a:endParaRP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66800">
                <a:tc gridSpan="2">
                  <a:txBody>
                    <a:bodyPr/>
                    <a:lstStyle/>
                    <a:p>
                      <a:pPr marL="457200" marR="0" indent="-228600" algn="l">
                        <a:lnSpc>
                          <a:spcPct val="115000"/>
                        </a:lnSpc>
                        <a:spcBef>
                          <a:spcPts val="0"/>
                        </a:spcBef>
                        <a:spcAft>
                          <a:spcPts val="1000"/>
                        </a:spcAft>
                      </a:pPr>
                      <a:r>
                        <a:rPr lang="en-US" sz="1600" b="1" dirty="0">
                          <a:latin typeface="Calibri"/>
                          <a:ea typeface="Calibri"/>
                          <a:cs typeface="Times New Roman"/>
                        </a:rPr>
                        <a:t>* Industrial Storm Water General Permits (ISWGPs)</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lnSpc>
                          <a:spcPct val="115000"/>
                        </a:lnSpc>
                        <a:spcBef>
                          <a:spcPts val="0"/>
                        </a:spcBef>
                        <a:spcAft>
                          <a:spcPts val="0"/>
                        </a:spcAft>
                      </a:pPr>
                      <a:r>
                        <a:rPr lang="en-US" sz="1600" b="1" dirty="0" smtClean="0">
                          <a:latin typeface="Calibri"/>
                          <a:ea typeface="Calibri"/>
                          <a:cs typeface="Times New Roman"/>
                        </a:rPr>
                        <a:t>Flow </a:t>
                      </a:r>
                      <a:r>
                        <a:rPr lang="en-US" sz="1600" b="1" dirty="0">
                          <a:latin typeface="Calibri"/>
                          <a:ea typeface="Calibri"/>
                          <a:cs typeface="Times New Roman"/>
                        </a:rPr>
                        <a:t>calculated </a:t>
                      </a:r>
                      <a:r>
                        <a:rPr lang="en-US" sz="1600" b="1" dirty="0" smtClean="0">
                          <a:latin typeface="Calibri"/>
                          <a:ea typeface="Calibri"/>
                          <a:cs typeface="Times New Roman"/>
                        </a:rPr>
                        <a:t>from inputs including industrial activity acreage and impervious acreage </a:t>
                      </a:r>
                      <a:r>
                        <a:rPr lang="en-US" sz="1600" b="1" baseline="0" dirty="0" err="1" smtClean="0">
                          <a:latin typeface="Calibri"/>
                          <a:ea typeface="Calibri"/>
                          <a:cs typeface="Times New Roman"/>
                        </a:rPr>
                        <a:t>acreage</a:t>
                      </a:r>
                      <a:endParaRPr lang="en-US" sz="1600" b="1" dirty="0">
                        <a:latin typeface="Calibri"/>
                        <a:ea typeface="Calibri"/>
                        <a:cs typeface="Times New Roman"/>
                      </a:endParaRP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98601">
                <a:tc rowSpan="3">
                  <a:txBody>
                    <a:bodyPr/>
                    <a:lstStyle/>
                    <a:p>
                      <a:pPr marL="0" marR="0" algn="ctr">
                        <a:lnSpc>
                          <a:spcPct val="115000"/>
                        </a:lnSpc>
                        <a:spcBef>
                          <a:spcPts val="0"/>
                        </a:spcBef>
                        <a:spcAft>
                          <a:spcPts val="0"/>
                        </a:spcAft>
                      </a:pPr>
                      <a:r>
                        <a:rPr lang="en-US" sz="1600" b="1" dirty="0" smtClean="0">
                          <a:latin typeface="Calibri"/>
                          <a:ea typeface="Calibri"/>
                          <a:cs typeface="Times New Roman"/>
                        </a:rPr>
                        <a:t>*Individual</a:t>
                      </a:r>
                      <a:r>
                        <a:rPr lang="en-US" sz="1600" b="1" baseline="0" dirty="0" smtClean="0">
                          <a:latin typeface="Calibri"/>
                          <a:ea typeface="Calibri"/>
                          <a:cs typeface="Times New Roman"/>
                        </a:rPr>
                        <a:t> </a:t>
                      </a:r>
                      <a:r>
                        <a:rPr lang="en-US" sz="1600" b="1" dirty="0" smtClean="0">
                          <a:latin typeface="Calibri"/>
                          <a:ea typeface="Calibri"/>
                          <a:cs typeface="Times New Roman"/>
                        </a:rPr>
                        <a:t>Industrial</a:t>
                      </a:r>
                      <a:endParaRPr lang="en-US" sz="1600" b="1" dirty="0">
                        <a:latin typeface="Calibri"/>
                        <a:ea typeface="Calibri"/>
                        <a:cs typeface="Times New Roman"/>
                      </a:endParaRPr>
                    </a:p>
                    <a:p>
                      <a:pPr marL="0" marR="0" algn="ctr">
                        <a:lnSpc>
                          <a:spcPct val="115000"/>
                        </a:lnSpc>
                        <a:spcBef>
                          <a:spcPts val="0"/>
                        </a:spcBef>
                        <a:spcAft>
                          <a:spcPts val="1000"/>
                        </a:spcAft>
                      </a:pPr>
                      <a:r>
                        <a:rPr lang="en-US" sz="1200" b="1" dirty="0">
                          <a:latin typeface="Calibri"/>
                          <a:ea typeface="Calibri"/>
                          <a:cs typeface="Times New Roman"/>
                        </a:rPr>
                        <a:t> </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600" b="1" dirty="0">
                          <a:latin typeface="Calibri"/>
                          <a:ea typeface="Calibri"/>
                          <a:cs typeface="Times New Roman"/>
                        </a:rPr>
                        <a:t>Process Water</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ctr">
                        <a:lnSpc>
                          <a:spcPct val="115000"/>
                        </a:lnSpc>
                        <a:spcBef>
                          <a:spcPts val="0"/>
                        </a:spcBef>
                        <a:spcAft>
                          <a:spcPts val="0"/>
                        </a:spcAft>
                      </a:pPr>
                      <a:r>
                        <a:rPr lang="en-US" sz="1400" b="1" dirty="0" smtClean="0">
                          <a:latin typeface="Calibri"/>
                          <a:ea typeface="Calibri"/>
                          <a:cs typeface="Times New Roman"/>
                        </a:rPr>
                        <a:t>Baseline</a:t>
                      </a:r>
                      <a:r>
                        <a:rPr lang="en-US" sz="1400" b="1" baseline="0" dirty="0" smtClean="0">
                          <a:latin typeface="Calibri"/>
                          <a:ea typeface="Calibri"/>
                          <a:cs typeface="Times New Roman"/>
                        </a:rPr>
                        <a:t> Load uses </a:t>
                      </a:r>
                      <a:r>
                        <a:rPr lang="en-US" sz="1400" b="1" dirty="0" smtClean="0">
                          <a:latin typeface="Calibri"/>
                          <a:ea typeface="Calibri"/>
                          <a:cs typeface="Times New Roman"/>
                        </a:rPr>
                        <a:t>Mean of DMR</a:t>
                      </a:r>
                      <a:r>
                        <a:rPr lang="en-US" sz="1400" b="1" baseline="0" dirty="0" smtClean="0">
                          <a:latin typeface="Calibri"/>
                          <a:ea typeface="Calibri"/>
                          <a:cs typeface="Times New Roman"/>
                        </a:rPr>
                        <a:t> </a:t>
                      </a:r>
                    </a:p>
                    <a:p>
                      <a:pPr marL="0" marR="0" algn="ctr">
                        <a:lnSpc>
                          <a:spcPct val="115000"/>
                        </a:lnSpc>
                        <a:spcBef>
                          <a:spcPts val="0"/>
                        </a:spcBef>
                        <a:spcAft>
                          <a:spcPts val="0"/>
                        </a:spcAft>
                      </a:pPr>
                      <a:r>
                        <a:rPr lang="en-US" sz="1400" b="1" baseline="0" dirty="0" smtClean="0">
                          <a:latin typeface="Calibri"/>
                          <a:ea typeface="Calibri"/>
                          <a:cs typeface="Times New Roman"/>
                        </a:rPr>
                        <a:t>monthly average flow</a:t>
                      </a:r>
                    </a:p>
                    <a:p>
                      <a:pPr marL="0" marR="0" algn="ctr">
                        <a:lnSpc>
                          <a:spcPct val="115000"/>
                        </a:lnSpc>
                        <a:spcBef>
                          <a:spcPts val="0"/>
                        </a:spcBef>
                        <a:spcAft>
                          <a:spcPts val="0"/>
                        </a:spcAft>
                      </a:pPr>
                      <a:endParaRPr lang="en-US" sz="900" b="1" dirty="0">
                        <a:latin typeface="Calibri"/>
                        <a:ea typeface="Calibri"/>
                        <a:cs typeface="Times New Roman"/>
                      </a:endParaRPr>
                    </a:p>
                    <a:p>
                      <a:pPr marL="0" marR="0" algn="ctr">
                        <a:lnSpc>
                          <a:spcPct val="115000"/>
                        </a:lnSpc>
                        <a:spcBef>
                          <a:spcPts val="0"/>
                        </a:spcBef>
                        <a:spcAft>
                          <a:spcPts val="0"/>
                        </a:spcAft>
                      </a:pPr>
                      <a:r>
                        <a:rPr lang="en-US" sz="1400" b="1" dirty="0" smtClean="0">
                          <a:latin typeface="Calibri"/>
                          <a:ea typeface="Calibri"/>
                          <a:cs typeface="Times New Roman"/>
                        </a:rPr>
                        <a:t>WLA </a:t>
                      </a:r>
                      <a:r>
                        <a:rPr lang="en-US" sz="1400" b="1" dirty="0">
                          <a:latin typeface="Calibri"/>
                          <a:ea typeface="Calibri"/>
                          <a:cs typeface="Times New Roman"/>
                        </a:rPr>
                        <a:t>= Mean of DMR daily max flow</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32512">
                <a:tc vMerge="1">
                  <a:txBody>
                    <a:bodyPr/>
                    <a:lstStyle/>
                    <a:p>
                      <a:endParaRPr lang="en-US"/>
                    </a:p>
                  </a:txBody>
                  <a:tcPr/>
                </a:tc>
                <a:tc>
                  <a:txBody>
                    <a:bodyPr/>
                    <a:lstStyle/>
                    <a:p>
                      <a:pPr marL="0" marR="0" algn="ctr">
                        <a:lnSpc>
                          <a:spcPct val="115000"/>
                        </a:lnSpc>
                        <a:spcBef>
                          <a:spcPts val="0"/>
                        </a:spcBef>
                        <a:spcAft>
                          <a:spcPts val="0"/>
                        </a:spcAft>
                      </a:pPr>
                      <a:r>
                        <a:rPr lang="en-US" sz="1600" b="1" dirty="0">
                          <a:latin typeface="Calibri"/>
                          <a:ea typeface="Calibri"/>
                          <a:cs typeface="Times New Roman"/>
                        </a:rPr>
                        <a:t>Comingled </a:t>
                      </a:r>
                    </a:p>
                    <a:p>
                      <a:pPr marL="0" marR="0" algn="ctr">
                        <a:lnSpc>
                          <a:spcPct val="115000"/>
                        </a:lnSpc>
                        <a:spcBef>
                          <a:spcPts val="0"/>
                        </a:spcBef>
                        <a:spcAft>
                          <a:spcPts val="1000"/>
                        </a:spcAft>
                      </a:pPr>
                      <a:r>
                        <a:rPr lang="en-US" sz="1600" b="1" dirty="0">
                          <a:latin typeface="Calibri"/>
                          <a:ea typeface="Calibri"/>
                          <a:cs typeface="Times New Roman"/>
                        </a:rPr>
                        <a:t>(process water can’t be separately measured from SW)</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005"/>
                  </a:ext>
                </a:extLst>
              </a:tr>
              <a:tr h="672884">
                <a:tc vMerge="1">
                  <a:txBody>
                    <a:bodyPr/>
                    <a:lstStyle/>
                    <a:p>
                      <a:endParaRPr lang="en-US"/>
                    </a:p>
                  </a:txBody>
                  <a:tcPr/>
                </a:tc>
                <a:tc>
                  <a:txBody>
                    <a:bodyPr/>
                    <a:lstStyle/>
                    <a:p>
                      <a:pPr marL="0" marR="0" algn="ctr">
                        <a:lnSpc>
                          <a:spcPct val="115000"/>
                        </a:lnSpc>
                        <a:spcBef>
                          <a:spcPts val="0"/>
                        </a:spcBef>
                        <a:spcAft>
                          <a:spcPts val="1000"/>
                        </a:spcAft>
                      </a:pPr>
                      <a:r>
                        <a:rPr lang="en-US" sz="1600" b="1" dirty="0">
                          <a:latin typeface="Calibri"/>
                          <a:ea typeface="Calibri"/>
                          <a:cs typeface="Times New Roman"/>
                        </a:rPr>
                        <a:t>Storm Water</a:t>
                      </a: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200" b="1" dirty="0">
                          <a:solidFill>
                            <a:srgbClr val="000000"/>
                          </a:solidFill>
                          <a:latin typeface="Calibri"/>
                          <a:ea typeface="Calibri"/>
                          <a:cs typeface="Times New Roman"/>
                        </a:rPr>
                        <a:t>Acreage applicable to outfall drainage area </a:t>
                      </a:r>
                      <a:r>
                        <a:rPr lang="en-US" sz="1200" b="1" dirty="0" smtClean="0">
                          <a:solidFill>
                            <a:srgbClr val="000000"/>
                          </a:solidFill>
                          <a:latin typeface="Calibri"/>
                          <a:ea typeface="Calibri"/>
                          <a:cs typeface="Times New Roman"/>
                        </a:rPr>
                        <a:t>(industrial activity</a:t>
                      </a:r>
                      <a:r>
                        <a:rPr lang="en-US" sz="1200" b="1" baseline="0" dirty="0" smtClean="0">
                          <a:solidFill>
                            <a:srgbClr val="000000"/>
                          </a:solidFill>
                          <a:latin typeface="Calibri"/>
                          <a:ea typeface="Calibri"/>
                          <a:cs typeface="Times New Roman"/>
                        </a:rPr>
                        <a:t> a</a:t>
                      </a:r>
                      <a:r>
                        <a:rPr lang="en-US" sz="1200" b="1" dirty="0" smtClean="0">
                          <a:solidFill>
                            <a:srgbClr val="000000"/>
                          </a:solidFill>
                          <a:latin typeface="Calibri"/>
                          <a:ea typeface="Calibri"/>
                          <a:cs typeface="Times New Roman"/>
                        </a:rPr>
                        <a:t>creage  and impervious acreage)</a:t>
                      </a:r>
                      <a:endParaRPr lang="en-US" sz="1200" b="1" dirty="0">
                        <a:latin typeface="Calibri"/>
                        <a:ea typeface="Calibri"/>
                        <a:cs typeface="Times New Roman"/>
                      </a:endParaRPr>
                    </a:p>
                  </a:txBody>
                  <a:tcPr marL="49831" marR="49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6385" name="Rectangle 1"/>
          <p:cNvSpPr>
            <a:spLocks noChangeArrowheads="1"/>
          </p:cNvSpPr>
          <p:nvPr/>
        </p:nvSpPr>
        <p:spPr bwMode="auto">
          <a:xfrm>
            <a:off x="809896" y="6064875"/>
            <a:ext cx="1113826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pitchFamily="34" charset="0"/>
                <a:ea typeface="Calibri" pitchFamily="34" charset="0"/>
                <a:cs typeface="Times New Roman" pitchFamily="18" charset="0"/>
              </a:rPr>
              <a:t>*A single baseline load and WLA is calculated from each applicable facility regardless of the number of outfalls</a:t>
            </a:r>
            <a:r>
              <a:rPr kumimoji="0" lang="en-US" sz="1400" b="0" i="0" u="none" strike="noStrike" kern="1200" cap="none" spc="0" normalizeH="0" baseline="0" noProof="0" dirty="0">
                <a:ln>
                  <a:noFill/>
                </a:ln>
                <a:solidFill>
                  <a:prstClr val="black"/>
                </a:solidFill>
                <a:effectLst/>
                <a:uLnTx/>
                <a:uFillTx/>
                <a:latin typeface="Arial" pitchFamily="34" charset="0"/>
                <a:ea typeface="Calibri" pitchFamily="34" charset="0"/>
                <a:cs typeface="Times New Roman" pitchFamily="18" charset="0"/>
              </a:rPr>
              <a: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tangle 4"/>
          <p:cNvSpPr/>
          <p:nvPr/>
        </p:nvSpPr>
        <p:spPr>
          <a:xfrm>
            <a:off x="136088" y="6513154"/>
            <a:ext cx="3849900" cy="338554"/>
          </a:xfrm>
          <a:prstGeom prst="rect">
            <a:avLst/>
          </a:prstGeom>
        </p:spPr>
        <p:txBody>
          <a:bodyPr wrap="none">
            <a:spAutoFit/>
          </a:bodyPr>
          <a:lstStyle/>
          <a:p>
            <a:pPr defTabSz="457200">
              <a:defRPr/>
            </a:pPr>
            <a:r>
              <a:rPr lang="en-US" sz="1600" dirty="0">
                <a:solidFill>
                  <a:prstClr val="white">
                    <a:lumMod val="50000"/>
                  </a:prstClr>
                </a:solidFill>
                <a:latin typeface="Arial" panose="020B0604020202020204" pitchFamily="34" charset="0"/>
                <a:cs typeface="Arial" panose="020B0604020202020204" pitchFamily="34" charset="0"/>
              </a:rPr>
              <a:t>For Technical Support call </a:t>
            </a:r>
            <a:r>
              <a:rPr lang="en-US" sz="1600" dirty="0" smtClean="0">
                <a:solidFill>
                  <a:prstClr val="white">
                    <a:lumMod val="50000"/>
                  </a:prstClr>
                </a:solidFill>
                <a:latin typeface="Arial" panose="020B0604020202020204" pitchFamily="34" charset="0"/>
                <a:cs typeface="Arial" panose="020B0604020202020204" pitchFamily="34" charset="0"/>
              </a:rPr>
              <a:t>804.527.5029</a:t>
            </a:r>
            <a:endParaRPr lang="en-US" sz="1600" dirty="0">
              <a:solidFill>
                <a:prstClr val="white">
                  <a:lumMod val="50000"/>
                </a:prst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892628" y="142319"/>
            <a:ext cx="10972800" cy="1143000"/>
          </a:xfrm>
        </p:spPr>
        <p:txBody>
          <a:bodyPr>
            <a:normAutofit fontScale="90000"/>
          </a:bodyPr>
          <a:lstStyle/>
          <a:p>
            <a:r>
              <a:rPr lang="en-US" b="1" dirty="0">
                <a:ln>
                  <a:solidFill>
                    <a:srgbClr val="198569"/>
                  </a:solidFill>
                </a:ln>
                <a:solidFill>
                  <a:srgbClr val="198569"/>
                </a:solidFill>
                <a:latin typeface="Arial" panose="020B0604020202020204" pitchFamily="34" charset="0"/>
                <a:cs typeface="Arial" panose="020B0604020202020204" pitchFamily="34" charset="0"/>
              </a:rPr>
              <a:t>Point Source Flow Matrix</a:t>
            </a:r>
            <a:r>
              <a:rPr lang="en-US" sz="4800" b="1" dirty="0">
                <a:solidFill>
                  <a:prstClr val="black"/>
                </a:solidFill>
              </a:rPr>
              <a:t/>
            </a:r>
            <a:br>
              <a:rPr lang="en-US" sz="4800" b="1" dirty="0">
                <a:solidFill>
                  <a:prstClr val="black"/>
                </a:solidFill>
              </a:rPr>
            </a:br>
            <a:endParaRPr lang="en-US" dirty="0"/>
          </a:p>
        </p:txBody>
      </p:sp>
    </p:spTree>
    <p:extLst>
      <p:ext uri="{BB962C8B-B14F-4D97-AF65-F5344CB8AC3E}">
        <p14:creationId xmlns:p14="http://schemas.microsoft.com/office/powerpoint/2010/main" val="18579221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TMDL Endpoints</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8" name="Rectangle 7"/>
          <p:cNvSpPr/>
          <p:nvPr/>
        </p:nvSpPr>
        <p:spPr>
          <a:xfrm>
            <a:off x="136088" y="6513154"/>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082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Meeting Objective and Technical Advisory Subcommittee Role</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396374"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8" name="Rectangle 7"/>
          <p:cNvSpPr/>
          <p:nvPr/>
        </p:nvSpPr>
        <p:spPr>
          <a:xfrm>
            <a:off x="136088" y="6426068"/>
            <a:ext cx="349121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Calibri"/>
                <a:ea typeface="+mn-ea"/>
                <a:cs typeface="+mn-cs"/>
              </a:rPr>
              <a:t>804.527.5029</a:t>
            </a:r>
            <a:endPar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Tree>
    <p:extLst>
      <p:ext uri="{BB962C8B-B14F-4D97-AF65-F5344CB8AC3E}">
        <p14:creationId xmlns:p14="http://schemas.microsoft.com/office/powerpoint/2010/main" val="12701958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9057"/>
          </a:xfrm>
        </p:spPr>
        <p:txBody>
          <a:bodyPr/>
          <a:lstStyle/>
          <a:p>
            <a:r>
              <a:rPr lang="en-US" dirty="0" smtClean="0"/>
              <a:t>State Water Quality Standards Has Two Values</a:t>
            </a:r>
            <a:endParaRPr lang="en-US" dirty="0"/>
          </a:p>
        </p:txBody>
      </p:sp>
      <p:graphicFrame>
        <p:nvGraphicFramePr>
          <p:cNvPr id="5" name="Group 52" descr="Table of PCB Thrsholds and Criteria"/>
          <p:cNvGraphicFramePr>
            <a:graphicFrameLocks/>
          </p:cNvGraphicFramePr>
          <p:nvPr>
            <p:extLst/>
          </p:nvPr>
        </p:nvGraphicFramePr>
        <p:xfrm>
          <a:off x="2764980" y="1629508"/>
          <a:ext cx="6614160" cy="3261360"/>
        </p:xfrm>
        <a:graphic>
          <a:graphicData uri="http://schemas.openxmlformats.org/drawingml/2006/table">
            <a:tbl>
              <a:tblPr firstRow="1"/>
              <a:tblGrid>
                <a:gridCol w="219456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209800">
                  <a:extLst>
                    <a:ext uri="{9D8B030D-6E8A-4147-A177-3AD203B41FA5}">
                      <a16:colId xmlns:a16="http://schemas.microsoft.com/office/drawing/2014/main" val="20002"/>
                    </a:ext>
                  </a:extLst>
                </a:gridCol>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cs typeface="Arial" charset="0"/>
                        </a:rPr>
                        <a:t>Fish Tissue Threshold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cs typeface="Arial" charset="0"/>
                        </a:rPr>
                        <a:t>(ppb)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cs typeface="Arial" charset="0"/>
                        </a:rPr>
                        <a:t>WQC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cs typeface="Arial" charset="0"/>
                        </a:rPr>
                        <a:t>(</a:t>
                      </a:r>
                      <a:r>
                        <a:rPr kumimoji="0" lang="en-US" sz="2000" b="1" i="0" u="none" strike="noStrike" cap="none" normalizeH="0" baseline="0" dirty="0" err="1" smtClean="0">
                          <a:ln>
                            <a:noFill/>
                          </a:ln>
                          <a:solidFill>
                            <a:schemeClr val="tx1"/>
                          </a:solidFill>
                          <a:effectLst/>
                          <a:latin typeface="+mn-lt"/>
                          <a:cs typeface="Arial" charset="0"/>
                        </a:rPr>
                        <a:t>ppq</a:t>
                      </a:r>
                      <a:r>
                        <a:rPr kumimoji="0" lang="en-US" sz="2000" b="1" i="0" u="none" strike="noStrike" cap="none" normalizeH="0" baseline="0" dirty="0" smtClean="0">
                          <a:ln>
                            <a:noFill/>
                          </a:ln>
                          <a:solidFill>
                            <a:schemeClr val="tx1"/>
                          </a:solidFill>
                          <a:effectLst/>
                          <a:latin typeface="+mn-lt"/>
                          <a:cs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cs typeface="Arial" charset="0"/>
                        </a:rPr>
                        <a:t>VDH</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cs typeface="Arial"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cs typeface="Arial" charset="0"/>
                        </a:rPr>
                        <a:t>100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cs typeface="Arial" charset="0"/>
                        </a:rPr>
                        <a:t>(Fish Consumption Advisory)</a:t>
                      </a:r>
                      <a:endParaRPr kumimoji="0" lang="en-US" sz="2000" b="0" i="0" u="none" strike="sngStrike" cap="none" normalizeH="0" baseline="0" dirty="0" smtClean="0">
                        <a:ln>
                          <a:noFill/>
                        </a:ln>
                        <a:solidFill>
                          <a:schemeClr val="tx1"/>
                        </a:solidFill>
                        <a:effectLst/>
                        <a:latin typeface="+mn-lt"/>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cs typeface="Arial"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cap="none" normalizeH="0" baseline="0" dirty="0" smtClean="0">
                          <a:ln>
                            <a:noFill/>
                          </a:ln>
                          <a:solidFill>
                            <a:schemeClr val="tx1"/>
                          </a:solidFill>
                          <a:effectLst/>
                          <a:latin typeface="+mn-lt"/>
                          <a:cs typeface="Arial" charset="0"/>
                        </a:rPr>
                        <a:t>DEQ</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mn-lt"/>
                        <a:cs typeface="Arial"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cs typeface="Arial" charset="0"/>
                        </a:rPr>
                        <a:t>18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n-lt"/>
                          <a:cs typeface="Arial" charset="0"/>
                        </a:rPr>
                        <a:t>(Screening Value)</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mn-lt"/>
                          <a:cs typeface="Arial" charset="0"/>
                        </a:rPr>
                        <a:t>640</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n-lt"/>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2024743" y="4982309"/>
            <a:ext cx="7772400" cy="138499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DEQ’s Water Quality Assessment (Integrated Report)</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VDH - Consumption Advisory = impairment</a:t>
            </a:r>
          </a:p>
          <a:p>
            <a:pPr marL="800100" marR="0" lvl="1" indent="-3429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DEQ  - two or more fish samples exceed screening value at a site or two water samples exceed criterion at a site = impairment</a:t>
            </a:r>
          </a:p>
        </p:txBody>
      </p:sp>
      <p:sp>
        <p:nvSpPr>
          <p:cNvPr id="9" name="TextBox 8"/>
          <p:cNvSpPr txBox="1"/>
          <p:nvPr/>
        </p:nvSpPr>
        <p:spPr>
          <a:xfrm>
            <a:off x="2905125" y="1237406"/>
            <a:ext cx="62484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TMDL has two endpoints</a:t>
            </a:r>
          </a:p>
        </p:txBody>
      </p:sp>
      <p:sp>
        <p:nvSpPr>
          <p:cNvPr id="10" name="Oval 9" descr="circle around 640 ppq water quality criteria"/>
          <p:cNvSpPr/>
          <p:nvPr/>
        </p:nvSpPr>
        <p:spPr>
          <a:xfrm>
            <a:off x="7696201" y="3961556"/>
            <a:ext cx="1219199"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descr="Circle around the DEQ fish tissue screening value of 18 ppb"/>
          <p:cNvSpPr/>
          <p:nvPr/>
        </p:nvSpPr>
        <p:spPr>
          <a:xfrm>
            <a:off x="5419726" y="3634923"/>
            <a:ext cx="1219199"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descr="Arrow"/>
          <p:cNvCxnSpPr/>
          <p:nvPr/>
        </p:nvCxnSpPr>
        <p:spPr>
          <a:xfrm>
            <a:off x="6096000" y="1606738"/>
            <a:ext cx="1905000" cy="227861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descr="Arrow"/>
          <p:cNvCxnSpPr/>
          <p:nvPr/>
        </p:nvCxnSpPr>
        <p:spPr>
          <a:xfrm flipH="1">
            <a:off x="5981700" y="1606738"/>
            <a:ext cx="96426" cy="189761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title="technical support phone number"/>
          <p:cNvPicPr>
            <a:picLocks noChangeAspect="1"/>
          </p:cNvPicPr>
          <p:nvPr/>
        </p:nvPicPr>
        <p:blipFill>
          <a:blip r:embed="rId3"/>
          <a:stretch>
            <a:fillRect/>
          </a:stretch>
        </p:blipFill>
        <p:spPr>
          <a:xfrm>
            <a:off x="8305800" y="31819"/>
            <a:ext cx="3883489" cy="432854"/>
          </a:xfrm>
          <a:prstGeom prst="rect">
            <a:avLst/>
          </a:prstGeom>
        </p:spPr>
      </p:pic>
      <p:sp>
        <p:nvSpPr>
          <p:cNvPr id="4" name="Rectangle 3"/>
          <p:cNvSpPr/>
          <p:nvPr/>
        </p:nvSpPr>
        <p:spPr>
          <a:xfrm>
            <a:off x="2861591" y="6367304"/>
            <a:ext cx="7811588" cy="360612"/>
          </a:xfrm>
          <a:prstGeom prst="rect">
            <a:avLst/>
          </a:prstGeom>
        </p:spPr>
        <p:txBody>
          <a:bodyPr wrap="square">
            <a:spAutoFit/>
          </a:bodyPr>
          <a:lstStyle/>
          <a:p>
            <a:pPr lvl="0">
              <a:lnSpc>
                <a:spcPct val="120000"/>
              </a:lnSpc>
            </a:pPr>
            <a:r>
              <a:rPr lang="en-US" sz="1600" dirty="0">
                <a:solidFill>
                  <a:srgbClr val="256EAB"/>
                </a:solidFill>
                <a:latin typeface="Arial" panose="020B0604020202020204" pitchFamily="34" charset="0"/>
                <a:ea typeface="Times New Roman" panose="02020603050405020304" pitchFamily="18" charset="0"/>
                <a:cs typeface="Arial" panose="020B0604020202020204" pitchFamily="34" charset="0"/>
              </a:rPr>
              <a:t>TMDL must be consistent </a:t>
            </a:r>
            <a:r>
              <a:rPr lang="en-US" sz="1600" dirty="0" smtClean="0">
                <a:solidFill>
                  <a:srgbClr val="256EAB"/>
                </a:solidFill>
                <a:latin typeface="Arial" panose="020B0604020202020204" pitchFamily="34" charset="0"/>
                <a:ea typeface="Times New Roman" panose="02020603050405020304" pitchFamily="18" charset="0"/>
                <a:cs typeface="Arial" panose="020B0604020202020204" pitchFamily="34" charset="0"/>
              </a:rPr>
              <a:t>with the WQS</a:t>
            </a:r>
            <a:r>
              <a:rPr lang="en-US" sz="1600" dirty="0">
                <a:solidFill>
                  <a:srgbClr val="256EAB"/>
                </a:solidFill>
                <a:latin typeface="Arial" panose="020B0604020202020204" pitchFamily="34" charset="0"/>
                <a:ea typeface="Times New Roman" panose="02020603050405020304" pitchFamily="18" charset="0"/>
                <a:cs typeface="Arial" panose="020B0604020202020204" pitchFamily="34" charset="0"/>
              </a:rPr>
              <a:t>, not the VDH threshold</a:t>
            </a:r>
          </a:p>
        </p:txBody>
      </p:sp>
    </p:spTree>
    <p:extLst>
      <p:ext uri="{BB962C8B-B14F-4D97-AF65-F5344CB8AC3E}">
        <p14:creationId xmlns:p14="http://schemas.microsoft.com/office/powerpoint/2010/main" val="154919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WQS</a:t>
            </a:r>
            <a:endParaRPr lang="en-US" dirty="0"/>
          </a:p>
        </p:txBody>
      </p:sp>
      <p:pic>
        <p:nvPicPr>
          <p:cNvPr id="4" name="Content Placeholder 3" descr="Image of General Criteria text"/>
          <p:cNvPicPr>
            <a:picLocks noGrp="1" noChangeAspect="1"/>
          </p:cNvPicPr>
          <p:nvPr>
            <p:ph idx="1"/>
          </p:nvPr>
        </p:nvPicPr>
        <p:blipFill>
          <a:blip r:embed="rId3"/>
          <a:stretch>
            <a:fillRect/>
          </a:stretch>
        </p:blipFill>
        <p:spPr>
          <a:xfrm>
            <a:off x="743210" y="1409156"/>
            <a:ext cx="10634441" cy="3106950"/>
          </a:xfrm>
          <a:prstGeom prst="rect">
            <a:avLst/>
          </a:prstGeom>
        </p:spPr>
      </p:pic>
      <p:cxnSp>
        <p:nvCxnSpPr>
          <p:cNvPr id="5" name="Straight Connector 4" descr="Underlining &quot;Toxic substances (including those which bioaccumulate)&quot;"/>
          <p:cNvCxnSpPr/>
          <p:nvPr/>
        </p:nvCxnSpPr>
        <p:spPr>
          <a:xfrm flipV="1">
            <a:off x="3493492" y="3429339"/>
            <a:ext cx="5608006" cy="12436"/>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title="Tech support phone number"/>
          <p:cNvPicPr>
            <a:picLocks noChangeAspect="1"/>
          </p:cNvPicPr>
          <p:nvPr/>
        </p:nvPicPr>
        <p:blipFill>
          <a:blip r:embed="rId4"/>
          <a:stretch>
            <a:fillRect/>
          </a:stretch>
        </p:blipFill>
        <p:spPr>
          <a:xfrm>
            <a:off x="122187" y="6425146"/>
            <a:ext cx="3883489" cy="432854"/>
          </a:xfrm>
          <a:prstGeom prst="rect">
            <a:avLst/>
          </a:prstGeom>
        </p:spPr>
      </p:pic>
    </p:spTree>
    <p:extLst>
      <p:ext uri="{BB962C8B-B14F-4D97-AF65-F5344CB8AC3E}">
        <p14:creationId xmlns:p14="http://schemas.microsoft.com/office/powerpoint/2010/main" val="13823954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water quality criterion calculations"/>
          <p:cNvPicPr>
            <a:picLocks noChangeAspect="1"/>
          </p:cNvPicPr>
          <p:nvPr/>
        </p:nvPicPr>
        <p:blipFill>
          <a:blip r:embed="rId3"/>
          <a:stretch>
            <a:fillRect/>
          </a:stretch>
        </p:blipFill>
        <p:spPr>
          <a:xfrm>
            <a:off x="1937500" y="4218947"/>
            <a:ext cx="7553325" cy="2447925"/>
          </a:xfrm>
          <a:prstGeom prst="rect">
            <a:avLst/>
          </a:prstGeom>
        </p:spPr>
      </p:pic>
      <p:sp>
        <p:nvSpPr>
          <p:cNvPr id="2" name="Title 1"/>
          <p:cNvSpPr>
            <a:spLocks noGrp="1"/>
          </p:cNvSpPr>
          <p:nvPr>
            <p:ph type="title"/>
          </p:nvPr>
        </p:nvSpPr>
        <p:spPr>
          <a:xfrm>
            <a:off x="723481" y="0"/>
            <a:ext cx="9411119" cy="1143000"/>
          </a:xfrm>
        </p:spPr>
        <p:txBody>
          <a:bodyPr/>
          <a:lstStyle/>
          <a:p>
            <a:r>
              <a:rPr lang="en-US" dirty="0" smtClean="0">
                <a:latin typeface="+mn-lt"/>
                <a:cs typeface="Arial" panose="020B0604020202020204" pitchFamily="34" charset="0"/>
              </a:rPr>
              <a:t>VA Water Quality Criterion</a:t>
            </a:r>
            <a:endParaRPr lang="en-US" dirty="0">
              <a:latin typeface="+mn-lt"/>
              <a:cs typeface="Arial" panose="020B0604020202020204" pitchFamily="34" charset="0"/>
            </a:endParaRPr>
          </a:p>
        </p:txBody>
      </p:sp>
      <p:sp>
        <p:nvSpPr>
          <p:cNvPr id="3" name="Content Placeholder 2"/>
          <p:cNvSpPr>
            <a:spLocks noGrp="1"/>
          </p:cNvSpPr>
          <p:nvPr>
            <p:ph idx="1"/>
          </p:nvPr>
        </p:nvSpPr>
        <p:spPr>
          <a:xfrm>
            <a:off x="723481" y="953530"/>
            <a:ext cx="9628833" cy="3228346"/>
          </a:xfrm>
        </p:spPr>
        <p:txBody>
          <a:bodyPr>
            <a:normAutofit fontScale="85000" lnSpcReduction="20000"/>
          </a:bodyPr>
          <a:lstStyle/>
          <a:p>
            <a:pPr>
              <a:lnSpc>
                <a:spcPct val="110000"/>
              </a:lnSpc>
            </a:pPr>
            <a:r>
              <a:rPr lang="en-US" dirty="0"/>
              <a:t>VA PCB </a:t>
            </a:r>
            <a:r>
              <a:rPr lang="en-US" dirty="0" smtClean="0"/>
              <a:t>criterion and Fish Screening Values </a:t>
            </a:r>
            <a:r>
              <a:rPr lang="en-US" dirty="0"/>
              <a:t>based on EPA </a:t>
            </a:r>
            <a:r>
              <a:rPr lang="en-US" dirty="0" smtClean="0"/>
              <a:t>guidelines</a:t>
            </a:r>
          </a:p>
          <a:p>
            <a:pPr lvl="1">
              <a:lnSpc>
                <a:spcPct val="110000"/>
              </a:lnSpc>
            </a:pPr>
            <a:endParaRPr lang="en-US" dirty="0"/>
          </a:p>
          <a:p>
            <a:pPr>
              <a:lnSpc>
                <a:spcPct val="110000"/>
              </a:lnSpc>
            </a:pPr>
            <a:r>
              <a:rPr lang="en-US" dirty="0"/>
              <a:t>Fish Screening Value basis of criterion </a:t>
            </a:r>
          </a:p>
          <a:p>
            <a:pPr lvl="1">
              <a:lnSpc>
                <a:spcPct val="110000"/>
              </a:lnSpc>
            </a:pPr>
            <a:r>
              <a:rPr lang="en-US" dirty="0"/>
              <a:t>Water concentration translated using a Bioconcentration Factor (BCF)</a:t>
            </a:r>
          </a:p>
          <a:p>
            <a:pPr lvl="2">
              <a:lnSpc>
                <a:spcPct val="110000"/>
              </a:lnSpc>
            </a:pPr>
            <a:r>
              <a:rPr lang="en-US" sz="2100" dirty="0" smtClean="0"/>
              <a:t>Lab derived translator developed in the early 80’s</a:t>
            </a:r>
          </a:p>
          <a:p>
            <a:pPr lvl="2">
              <a:lnSpc>
                <a:spcPct val="110000"/>
              </a:lnSpc>
            </a:pPr>
            <a:r>
              <a:rPr lang="en-US" sz="2100" dirty="0" smtClean="0"/>
              <a:t>Assumes fish only obtain PCBs through gills from the water column (ratio of PCB conc. in fish to that in water)</a:t>
            </a:r>
          </a:p>
          <a:p>
            <a:pPr lvl="3">
              <a:lnSpc>
                <a:spcPct val="110000"/>
              </a:lnSpc>
            </a:pPr>
            <a:r>
              <a:rPr lang="en-US" sz="2100" b="1" dirty="0" smtClean="0">
                <a:solidFill>
                  <a:srgbClr val="FF0000"/>
                </a:solidFill>
              </a:rPr>
              <a:t>What about other exposure pathways?</a:t>
            </a:r>
          </a:p>
        </p:txBody>
      </p:sp>
      <p:sp>
        <p:nvSpPr>
          <p:cNvPr id="5" name="Oval 4" descr="Circle around the BCF = Bioconcentration factor"/>
          <p:cNvSpPr/>
          <p:nvPr/>
        </p:nvSpPr>
        <p:spPr>
          <a:xfrm>
            <a:off x="4937822" y="4218947"/>
            <a:ext cx="600075" cy="628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title="Tech support phone number"/>
          <p:cNvPicPr>
            <a:picLocks noChangeAspect="1"/>
          </p:cNvPicPr>
          <p:nvPr/>
        </p:nvPicPr>
        <p:blipFill>
          <a:blip r:embed="rId4"/>
          <a:stretch>
            <a:fillRect/>
          </a:stretch>
        </p:blipFill>
        <p:spPr>
          <a:xfrm>
            <a:off x="8308511" y="43911"/>
            <a:ext cx="3883489" cy="432854"/>
          </a:xfrm>
          <a:prstGeom prst="rect">
            <a:avLst/>
          </a:prstGeom>
        </p:spPr>
      </p:pic>
    </p:spTree>
    <p:extLst>
      <p:ext uri="{BB962C8B-B14F-4D97-AF65-F5344CB8AC3E}">
        <p14:creationId xmlns:p14="http://schemas.microsoft.com/office/powerpoint/2010/main" val="60462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25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fade">
                                      <p:cBhvr>
                                        <p:cTn id="11" dur="1000"/>
                                        <p:tgtEl>
                                          <p:spTgt spid="3">
                                            <p:txEl>
                                              <p:pRg st="6" end="6"/>
                                            </p:txEl>
                                          </p:spTgt>
                                        </p:tgtEl>
                                      </p:cBhvr>
                                    </p:animEffect>
                                    <p:anim calcmode="lin" valueType="num">
                                      <p:cBhvr>
                                        <p:cTn id="1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Biannual Water Quality Assessment Guidance</a:t>
            </a:r>
            <a:endParaRPr lang="en-US" dirty="0"/>
          </a:p>
        </p:txBody>
      </p:sp>
      <p:sp>
        <p:nvSpPr>
          <p:cNvPr id="3" name="Content Placeholder 2"/>
          <p:cNvSpPr>
            <a:spLocks noGrp="1"/>
          </p:cNvSpPr>
          <p:nvPr>
            <p:ph idx="1"/>
          </p:nvPr>
        </p:nvSpPr>
        <p:spPr>
          <a:xfrm>
            <a:off x="838200" y="1602376"/>
            <a:ext cx="10515600" cy="4893327"/>
          </a:xfrm>
        </p:spPr>
        <p:txBody>
          <a:bodyPr>
            <a:normAutofit fontScale="85000" lnSpcReduction="10000"/>
          </a:bodyPr>
          <a:lstStyle/>
          <a:p>
            <a:pPr marL="0" marR="0">
              <a:lnSpc>
                <a:spcPct val="110000"/>
              </a:lnSpc>
              <a:spcBef>
                <a:spcPts val="0"/>
              </a:spcBef>
              <a:spcAft>
                <a:spcPts val="0"/>
              </a:spcAft>
            </a:pPr>
            <a:r>
              <a:rPr lang="en-US" sz="2600" dirty="0" smtClean="0">
                <a:ea typeface="Times New Roman" panose="02020603050405020304" pitchFamily="18" charset="0"/>
              </a:rPr>
              <a:t>Guidance memo developed for each Assessment Cycle</a:t>
            </a:r>
          </a:p>
          <a:p>
            <a:pPr marL="457200" lvl="1">
              <a:lnSpc>
                <a:spcPct val="110000"/>
              </a:lnSpc>
              <a:spcBef>
                <a:spcPts val="0"/>
              </a:spcBef>
            </a:pPr>
            <a:r>
              <a:rPr lang="en-US" sz="2200" dirty="0" smtClean="0">
                <a:ea typeface="Times New Roman" panose="02020603050405020304" pitchFamily="18" charset="0"/>
              </a:rPr>
              <a:t>Appendix E-1 Contains Fish Tissue Values for Non-Carcinogen and Carcinogen Criterion Based Tissue Values (TV)</a:t>
            </a:r>
          </a:p>
          <a:p>
            <a:pPr marL="228600" lvl="1" indent="0">
              <a:lnSpc>
                <a:spcPct val="110000"/>
              </a:lnSpc>
              <a:spcBef>
                <a:spcPts val="0"/>
              </a:spcBef>
              <a:buNone/>
            </a:pPr>
            <a:endParaRPr lang="en-US" sz="2200" dirty="0" smtClean="0">
              <a:ea typeface="Times New Roman" panose="02020603050405020304" pitchFamily="18" charset="0"/>
            </a:endParaRPr>
          </a:p>
          <a:p>
            <a:pPr marL="457200" lvl="1">
              <a:lnSpc>
                <a:spcPct val="110000"/>
              </a:lnSpc>
              <a:spcBef>
                <a:spcPts val="0"/>
              </a:spcBef>
            </a:pPr>
            <a:r>
              <a:rPr lang="en-US" sz="2200" dirty="0" smtClean="0">
                <a:ea typeface="Times New Roman" panose="02020603050405020304" pitchFamily="18" charset="0"/>
              </a:rPr>
              <a:t>2016 (GM No. 16-2005) – 9/6/2016</a:t>
            </a:r>
          </a:p>
          <a:p>
            <a:pPr marL="457200" lvl="1">
              <a:lnSpc>
                <a:spcPct val="110000"/>
              </a:lnSpc>
              <a:spcBef>
                <a:spcPts val="0"/>
              </a:spcBef>
            </a:pPr>
            <a:r>
              <a:rPr lang="en-US" sz="2200" dirty="0" smtClean="0">
                <a:ea typeface="Times New Roman" panose="02020603050405020304" pitchFamily="18" charset="0"/>
              </a:rPr>
              <a:t>2018 (GM No. 16-2005) – 3/5/2018</a:t>
            </a:r>
          </a:p>
          <a:p>
            <a:pPr marL="457200" lvl="1">
              <a:lnSpc>
                <a:spcPct val="120000"/>
              </a:lnSpc>
              <a:spcBef>
                <a:spcPts val="0"/>
              </a:spcBef>
            </a:pPr>
            <a:r>
              <a:rPr lang="en-US" sz="2200" dirty="0" smtClean="0">
                <a:ea typeface="Times New Roman" panose="02020603050405020304" pitchFamily="18" charset="0"/>
              </a:rPr>
              <a:t>2020 (GM No. 19-2001) – 7/12/2019</a:t>
            </a:r>
          </a:p>
          <a:p>
            <a:pPr marL="914400" lvl="2">
              <a:lnSpc>
                <a:spcPct val="120000"/>
              </a:lnSpc>
              <a:spcBef>
                <a:spcPts val="0"/>
              </a:spcBef>
            </a:pPr>
            <a:r>
              <a:rPr lang="en-US" sz="1600" dirty="0" smtClean="0">
                <a:ea typeface="Times New Roman" panose="02020603050405020304" pitchFamily="18" charset="0"/>
              </a:rPr>
              <a:t>[footnote] These </a:t>
            </a:r>
            <a:r>
              <a:rPr lang="en-US" sz="1600" dirty="0">
                <a:ea typeface="Times New Roman" panose="02020603050405020304" pitchFamily="18" charset="0"/>
              </a:rPr>
              <a:t>fish tissue values have been calculated based on the Water Quality Standards that are associated with the latest Triennial Review criteria proposals as adopted by the State Water Control Board in October 2008.</a:t>
            </a:r>
          </a:p>
          <a:p>
            <a:pPr marL="685800" lvl="2" indent="0">
              <a:spcBef>
                <a:spcPts val="0"/>
              </a:spcBef>
              <a:buNone/>
            </a:pPr>
            <a:endParaRPr lang="en-US" sz="1600" dirty="0" smtClean="0">
              <a:ea typeface="Times New Roman" panose="02020603050405020304" pitchFamily="18" charset="0"/>
            </a:endParaRPr>
          </a:p>
          <a:p>
            <a:pPr marL="457200" lvl="1">
              <a:lnSpc>
                <a:spcPct val="120000"/>
              </a:lnSpc>
              <a:spcBef>
                <a:spcPts val="0"/>
              </a:spcBef>
            </a:pPr>
            <a:r>
              <a:rPr lang="en-US" sz="2200" dirty="0" smtClean="0">
                <a:ea typeface="Times New Roman" panose="02020603050405020304" pitchFamily="18" charset="0"/>
              </a:rPr>
              <a:t>2022 (GM No. XXX ) – </a:t>
            </a:r>
          </a:p>
          <a:p>
            <a:pPr marL="457200" lvl="1">
              <a:lnSpc>
                <a:spcPct val="120000"/>
              </a:lnSpc>
              <a:spcBef>
                <a:spcPts val="0"/>
              </a:spcBef>
            </a:pPr>
            <a:r>
              <a:rPr lang="en-US" sz="2200" dirty="0" smtClean="0">
                <a:ea typeface="Times New Roman" panose="02020603050405020304" pitchFamily="18" charset="0"/>
              </a:rPr>
              <a:t>Undergoing final internal (DEQ)  review</a:t>
            </a:r>
          </a:p>
          <a:p>
            <a:pPr marL="914400" lvl="2">
              <a:lnSpc>
                <a:spcPct val="120000"/>
              </a:lnSpc>
              <a:spcBef>
                <a:spcPts val="0"/>
              </a:spcBef>
            </a:pPr>
            <a:r>
              <a:rPr lang="en-US" sz="1600" dirty="0" smtClean="0">
                <a:ea typeface="Times New Roman" panose="02020603050405020304" pitchFamily="18" charset="0"/>
              </a:rPr>
              <a:t>Public noticed January 19</a:t>
            </a:r>
            <a:r>
              <a:rPr lang="en-US" sz="1600" baseline="30000" dirty="0" smtClean="0">
                <a:ea typeface="Times New Roman" panose="02020603050405020304" pitchFamily="18" charset="0"/>
              </a:rPr>
              <a:t>th</a:t>
            </a:r>
            <a:r>
              <a:rPr lang="en-US" sz="1600" dirty="0" smtClean="0">
                <a:ea typeface="Times New Roman" panose="02020603050405020304" pitchFamily="18" charset="0"/>
              </a:rPr>
              <a:t> – February 18</a:t>
            </a:r>
            <a:r>
              <a:rPr lang="en-US" sz="1600" baseline="30000" dirty="0" smtClean="0">
                <a:ea typeface="Times New Roman" panose="02020603050405020304" pitchFamily="18" charset="0"/>
              </a:rPr>
              <a:t>th</a:t>
            </a:r>
            <a:r>
              <a:rPr lang="en-US" sz="1600" dirty="0" smtClean="0">
                <a:ea typeface="Times New Roman" panose="02020603050405020304" pitchFamily="18" charset="0"/>
              </a:rPr>
              <a:t> (2021)</a:t>
            </a:r>
            <a:endParaRPr lang="en-US" sz="2400" dirty="0" smtClean="0">
              <a:ea typeface="Times New Roman" panose="02020603050405020304" pitchFamily="18" charset="0"/>
            </a:endParaRPr>
          </a:p>
          <a:p>
            <a:pPr marL="0" marR="0">
              <a:lnSpc>
                <a:spcPct val="120000"/>
              </a:lnSpc>
              <a:spcBef>
                <a:spcPts val="0"/>
              </a:spcBef>
              <a:spcAft>
                <a:spcPts val="0"/>
              </a:spcAft>
            </a:pPr>
            <a:r>
              <a:rPr lang="en-US" sz="2400" dirty="0" smtClean="0">
                <a:ea typeface="Times New Roman" panose="02020603050405020304" pitchFamily="18" charset="0"/>
              </a:rPr>
              <a:t>Forthcoming Triennial Review</a:t>
            </a:r>
          </a:p>
          <a:p>
            <a:pPr marL="457200" lvl="1">
              <a:lnSpc>
                <a:spcPct val="120000"/>
              </a:lnSpc>
              <a:spcBef>
                <a:spcPts val="0"/>
              </a:spcBef>
            </a:pPr>
            <a:r>
              <a:rPr lang="en-US" sz="2000" dirty="0" smtClean="0">
                <a:ea typeface="Times New Roman" panose="02020603050405020304" pitchFamily="18" charset="0"/>
              </a:rPr>
              <a:t>From 0.00064 ug/L to 0.00058 ug/L</a:t>
            </a:r>
          </a:p>
          <a:p>
            <a:pPr marL="0" indent="0">
              <a:lnSpc>
                <a:spcPct val="120000"/>
              </a:lnSpc>
              <a:buNone/>
            </a:pPr>
            <a:r>
              <a:rPr lang="en-US" dirty="0"/>
              <a:t> </a:t>
            </a:r>
          </a:p>
          <a:p>
            <a:endParaRPr lang="en-US" dirty="0"/>
          </a:p>
        </p:txBody>
      </p:sp>
      <p:graphicFrame>
        <p:nvGraphicFramePr>
          <p:cNvPr id="5" name="Table 4" title="PCB Congener Tissue value of 20"/>
          <p:cNvGraphicFramePr>
            <a:graphicFrameLocks noGrp="1"/>
          </p:cNvGraphicFramePr>
          <p:nvPr>
            <p:extLst>
              <p:ext uri="{D42A27DB-BD31-4B8C-83A1-F6EECF244321}">
                <p14:modId xmlns:p14="http://schemas.microsoft.com/office/powerpoint/2010/main" val="3619792540"/>
              </p:ext>
            </p:extLst>
          </p:nvPr>
        </p:nvGraphicFramePr>
        <p:xfrm>
          <a:off x="5999570" y="2927939"/>
          <a:ext cx="5354230" cy="319002"/>
        </p:xfrm>
        <a:graphic>
          <a:graphicData uri="http://schemas.openxmlformats.org/drawingml/2006/table">
            <a:tbl>
              <a:tblPr firstRow="1">
                <a:tableStyleId>{5C22544A-7EE6-4342-B048-85BDC9FD1C3A}</a:tableStyleId>
              </a:tblPr>
              <a:tblGrid>
                <a:gridCol w="1758845">
                  <a:extLst>
                    <a:ext uri="{9D8B030D-6E8A-4147-A177-3AD203B41FA5}">
                      <a16:colId xmlns:a16="http://schemas.microsoft.com/office/drawing/2014/main" val="146727763"/>
                    </a:ext>
                  </a:extLst>
                </a:gridCol>
                <a:gridCol w="1025000">
                  <a:extLst>
                    <a:ext uri="{9D8B030D-6E8A-4147-A177-3AD203B41FA5}">
                      <a16:colId xmlns:a16="http://schemas.microsoft.com/office/drawing/2014/main" val="3520770960"/>
                    </a:ext>
                  </a:extLst>
                </a:gridCol>
                <a:gridCol w="804232">
                  <a:extLst>
                    <a:ext uri="{9D8B030D-6E8A-4147-A177-3AD203B41FA5}">
                      <a16:colId xmlns:a16="http://schemas.microsoft.com/office/drawing/2014/main" val="2766047230"/>
                    </a:ext>
                  </a:extLst>
                </a:gridCol>
                <a:gridCol w="1766153">
                  <a:extLst>
                    <a:ext uri="{9D8B030D-6E8A-4147-A177-3AD203B41FA5}">
                      <a16:colId xmlns:a16="http://schemas.microsoft.com/office/drawing/2014/main" val="4095129822"/>
                    </a:ext>
                  </a:extLst>
                </a:gridCol>
              </a:tblGrid>
              <a:tr h="319002">
                <a:tc>
                  <a:txBody>
                    <a:bodyPr/>
                    <a:lstStyle/>
                    <a:p>
                      <a:pPr marL="0" marR="0">
                        <a:lnSpc>
                          <a:spcPct val="115000"/>
                        </a:lnSpc>
                        <a:spcBef>
                          <a:spcPts val="0"/>
                        </a:spcBef>
                        <a:spcAft>
                          <a:spcPts val="0"/>
                        </a:spcAft>
                      </a:pPr>
                      <a:r>
                        <a:rPr lang="en-US" sz="1400" dirty="0">
                          <a:effectLst/>
                        </a:rPr>
                        <a:t>PCB Total/congeners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nSpc>
                          <a:spcPct val="115000"/>
                        </a:lnSpc>
                        <a:spcBef>
                          <a:spcPts val="0"/>
                        </a:spcBef>
                        <a:spcAft>
                          <a:spcPts val="0"/>
                        </a:spcAft>
                      </a:pPr>
                      <a:r>
                        <a:rPr lang="en-US" sz="1400" dirty="0">
                          <a:effectLst/>
                        </a:rPr>
                        <a:t>1336-36-3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15000"/>
                        </a:lnSpc>
                        <a:spcBef>
                          <a:spcPts val="0"/>
                        </a:spcBef>
                        <a:spcAft>
                          <a:spcPts val="0"/>
                        </a:spcAft>
                      </a:pPr>
                      <a:r>
                        <a:rPr lang="en-US" sz="1400" dirty="0">
                          <a:effectLst/>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tc>
                  <a:txBody>
                    <a:bodyPr/>
                    <a:lstStyle/>
                    <a:p>
                      <a:pPr marL="0" marR="0" algn="ctr">
                        <a:lnSpc>
                          <a:spcPct val="115000"/>
                        </a:lnSpc>
                        <a:spcBef>
                          <a:spcPts val="0"/>
                        </a:spcBef>
                        <a:spcAft>
                          <a:spcPts val="0"/>
                        </a:spcAft>
                      </a:pPr>
                      <a:r>
                        <a:rPr lang="en-US" sz="1400" dirty="0">
                          <a:effectLst/>
                        </a:rPr>
                        <a:t>20</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2504081430"/>
                  </a:ext>
                </a:extLst>
              </a:tr>
            </a:tbl>
          </a:graphicData>
        </a:graphic>
      </p:graphicFrame>
      <p:graphicFrame>
        <p:nvGraphicFramePr>
          <p:cNvPr id="6" name="Table 5" title="PCB Congener Tissue value of 18"/>
          <p:cNvGraphicFramePr>
            <a:graphicFrameLocks noGrp="1"/>
          </p:cNvGraphicFramePr>
          <p:nvPr>
            <p:extLst>
              <p:ext uri="{D42A27DB-BD31-4B8C-83A1-F6EECF244321}">
                <p14:modId xmlns:p14="http://schemas.microsoft.com/office/powerpoint/2010/main" val="1378295033"/>
              </p:ext>
            </p:extLst>
          </p:nvPr>
        </p:nvGraphicFramePr>
        <p:xfrm>
          <a:off x="5999570" y="4113357"/>
          <a:ext cx="5354230" cy="375602"/>
        </p:xfrm>
        <a:graphic>
          <a:graphicData uri="http://schemas.openxmlformats.org/drawingml/2006/table">
            <a:tbl>
              <a:tblPr firstRow="1">
                <a:tableStyleId>{5C22544A-7EE6-4342-B048-85BDC9FD1C3A}</a:tableStyleId>
              </a:tblPr>
              <a:tblGrid>
                <a:gridCol w="1843518">
                  <a:extLst>
                    <a:ext uri="{9D8B030D-6E8A-4147-A177-3AD203B41FA5}">
                      <a16:colId xmlns:a16="http://schemas.microsoft.com/office/drawing/2014/main" val="1308730391"/>
                    </a:ext>
                  </a:extLst>
                </a:gridCol>
                <a:gridCol w="1155665">
                  <a:extLst>
                    <a:ext uri="{9D8B030D-6E8A-4147-A177-3AD203B41FA5}">
                      <a16:colId xmlns:a16="http://schemas.microsoft.com/office/drawing/2014/main" val="620375236"/>
                    </a:ext>
                  </a:extLst>
                </a:gridCol>
                <a:gridCol w="792190">
                  <a:extLst>
                    <a:ext uri="{9D8B030D-6E8A-4147-A177-3AD203B41FA5}">
                      <a16:colId xmlns:a16="http://schemas.microsoft.com/office/drawing/2014/main" val="2682218176"/>
                    </a:ext>
                  </a:extLst>
                </a:gridCol>
                <a:gridCol w="1562857">
                  <a:extLst>
                    <a:ext uri="{9D8B030D-6E8A-4147-A177-3AD203B41FA5}">
                      <a16:colId xmlns:a16="http://schemas.microsoft.com/office/drawing/2014/main" val="1990239140"/>
                    </a:ext>
                  </a:extLst>
                </a:gridCol>
              </a:tblGrid>
              <a:tr h="375602">
                <a:tc>
                  <a:txBody>
                    <a:bodyPr/>
                    <a:lstStyle/>
                    <a:p>
                      <a:pPr marL="0" marR="0">
                        <a:lnSpc>
                          <a:spcPct val="115000"/>
                        </a:lnSpc>
                        <a:spcBef>
                          <a:spcPts val="0"/>
                        </a:spcBef>
                        <a:spcAft>
                          <a:spcPts val="0"/>
                        </a:spcAft>
                      </a:pPr>
                      <a:r>
                        <a:rPr lang="en-US" sz="1400" dirty="0">
                          <a:effectLst/>
                        </a:rPr>
                        <a:t>PCB Total/congeners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rPr>
                        <a:t>1336-36-3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strike="sngStrike" dirty="0">
                          <a:effectLst/>
                        </a:rPr>
                        <a:t>20</a:t>
                      </a:r>
                      <a:r>
                        <a:rPr lang="en-US" sz="1400" dirty="0">
                          <a:effectLst/>
                        </a:rPr>
                        <a:t> 18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70134434"/>
                  </a:ext>
                </a:extLst>
              </a:tr>
            </a:tbl>
          </a:graphicData>
        </a:graphic>
      </p:graphicFrame>
      <p:sp>
        <p:nvSpPr>
          <p:cNvPr id="7" name="Right Brace 6" title="shape pointing to PCB fish tissue value"/>
          <p:cNvSpPr/>
          <p:nvPr/>
        </p:nvSpPr>
        <p:spPr>
          <a:xfrm>
            <a:off x="5451564" y="2697515"/>
            <a:ext cx="200298" cy="768141"/>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title="shape pointing to tissue value"/>
          <p:cNvPicPr>
            <a:picLocks noChangeAspect="1"/>
          </p:cNvPicPr>
          <p:nvPr/>
        </p:nvPicPr>
        <p:blipFill>
          <a:blip r:embed="rId2"/>
          <a:stretch>
            <a:fillRect/>
          </a:stretch>
        </p:blipFill>
        <p:spPr>
          <a:xfrm>
            <a:off x="5455917" y="4113357"/>
            <a:ext cx="298730" cy="316763"/>
          </a:xfrm>
          <a:prstGeom prst="rect">
            <a:avLst/>
          </a:prstGeom>
        </p:spPr>
      </p:pic>
      <p:pic>
        <p:nvPicPr>
          <p:cNvPr id="9" name="Picture 8" title="TEch support phone number"/>
          <p:cNvPicPr>
            <a:picLocks noChangeAspect="1"/>
          </p:cNvPicPr>
          <p:nvPr/>
        </p:nvPicPr>
        <p:blipFill>
          <a:blip r:embed="rId3"/>
          <a:stretch>
            <a:fillRect/>
          </a:stretch>
        </p:blipFill>
        <p:spPr>
          <a:xfrm>
            <a:off x="78644" y="6495704"/>
            <a:ext cx="3883489" cy="432854"/>
          </a:xfrm>
          <a:prstGeom prst="rect">
            <a:avLst/>
          </a:prstGeom>
        </p:spPr>
      </p:pic>
      <p:pic>
        <p:nvPicPr>
          <p:cNvPr id="4" name="Picture 3" title="Expsoure factors for updated water quality critaria"/>
          <p:cNvPicPr>
            <a:picLocks noChangeAspect="1"/>
          </p:cNvPicPr>
          <p:nvPr/>
        </p:nvPicPr>
        <p:blipFill>
          <a:blip r:embed="rId4"/>
          <a:stretch>
            <a:fillRect/>
          </a:stretch>
        </p:blipFill>
        <p:spPr>
          <a:xfrm>
            <a:off x="5760402" y="5231822"/>
            <a:ext cx="5832566" cy="1263882"/>
          </a:xfrm>
          <a:prstGeom prst="rect">
            <a:avLst/>
          </a:prstGeom>
        </p:spPr>
      </p:pic>
    </p:spTree>
    <p:extLst>
      <p:ext uri="{BB962C8B-B14F-4D97-AF65-F5344CB8AC3E}">
        <p14:creationId xmlns:p14="http://schemas.microsoft.com/office/powerpoint/2010/main" val="371238700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441325"/>
            <a:ext cx="10515600" cy="1325563"/>
          </a:xfrm>
        </p:spPr>
        <p:txBody>
          <a:bodyPr/>
          <a:lstStyle/>
          <a:p>
            <a:r>
              <a:rPr lang="en-US" dirty="0" smtClean="0"/>
              <a:t>PCBs and Water Partitioning</a:t>
            </a:r>
            <a:endParaRPr lang="en-US" dirty="0"/>
          </a:p>
        </p:txBody>
      </p:sp>
      <p:graphicFrame>
        <p:nvGraphicFramePr>
          <p:cNvPr id="5" name="Content Placeholder 4" descr="Image of PCB homolog groups Kow values"/>
          <p:cNvGraphicFramePr>
            <a:graphicFrameLocks noGrp="1"/>
          </p:cNvGraphicFramePr>
          <p:nvPr>
            <p:ph idx="1"/>
            <p:extLst/>
          </p:nvPr>
        </p:nvGraphicFramePr>
        <p:xfrm>
          <a:off x="3882993" y="2418666"/>
          <a:ext cx="3198495" cy="2914650"/>
        </p:xfrm>
        <a:graphic>
          <a:graphicData uri="http://schemas.openxmlformats.org/drawingml/2006/table">
            <a:tbl>
              <a:tblPr firstRow="1" firstCol="1" lastRow="1" lastCol="1" bandRow="1" bandCol="1"/>
              <a:tblGrid>
                <a:gridCol w="1359149">
                  <a:extLst>
                    <a:ext uri="{9D8B030D-6E8A-4147-A177-3AD203B41FA5}">
                      <a16:colId xmlns:a16="http://schemas.microsoft.com/office/drawing/2014/main" val="2457916892"/>
                    </a:ext>
                  </a:extLst>
                </a:gridCol>
                <a:gridCol w="1839346">
                  <a:extLst>
                    <a:ext uri="{9D8B030D-6E8A-4147-A177-3AD203B41FA5}">
                      <a16:colId xmlns:a16="http://schemas.microsoft.com/office/drawing/2014/main" val="4279634811"/>
                    </a:ext>
                  </a:extLst>
                </a:gridCol>
              </a:tblGrid>
              <a:tr h="291465">
                <a:tc>
                  <a:txBody>
                    <a:bodyPr/>
                    <a:lstStyle/>
                    <a:p>
                      <a:pPr marL="0" marR="0" algn="ctr">
                        <a:spcBef>
                          <a:spcPts val="0"/>
                        </a:spcBef>
                        <a:spcAft>
                          <a:spcPts val="0"/>
                        </a:spcAft>
                      </a:pPr>
                      <a:r>
                        <a:rPr lang="en-US" sz="1200" b="1">
                          <a:effectLst/>
                          <a:latin typeface="Times New Roman" panose="02020603050405020304" pitchFamily="18" charset="0"/>
                          <a:ea typeface="SimSun" panose="02010600030101010101" pitchFamily="2" charset="-122"/>
                        </a:rPr>
                        <a:t>Homolog</a:t>
                      </a:r>
                      <a:endParaRPr lang="en-US"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pPr>
                      <a:r>
                        <a:rPr lang="en-US" sz="1200" b="1">
                          <a:effectLst/>
                          <a:latin typeface="Times New Roman" panose="02020603050405020304" pitchFamily="18" charset="0"/>
                          <a:ea typeface="SimSun" panose="02010600030101010101" pitchFamily="2" charset="-122"/>
                        </a:rPr>
                        <a:t>Midpoint K</a:t>
                      </a:r>
                      <a:r>
                        <a:rPr lang="en-US" sz="1200" b="1" baseline="-25000">
                          <a:effectLst/>
                          <a:latin typeface="Times New Roman" panose="02020603050405020304" pitchFamily="18" charset="0"/>
                          <a:ea typeface="SimSun" panose="02010600030101010101" pitchFamily="2" charset="-122"/>
                        </a:rPr>
                        <a:t>ow</a:t>
                      </a:r>
                      <a:endParaRPr lang="en-US"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extLst>
                  <a:ext uri="{0D108BD9-81ED-4DB2-BD59-A6C34878D82A}">
                    <a16:rowId xmlns:a16="http://schemas.microsoft.com/office/drawing/2014/main" val="4101719103"/>
                  </a:ext>
                </a:extLst>
              </a:tr>
              <a:tr h="291465">
                <a:tc>
                  <a:txBody>
                    <a:bodyPr/>
                    <a:lstStyle/>
                    <a:p>
                      <a:pPr marL="0" marR="0" algn="ctr">
                        <a:spcBef>
                          <a:spcPts val="0"/>
                        </a:spcBef>
                        <a:spcAft>
                          <a:spcPts val="0"/>
                        </a:spcAft>
                      </a:pPr>
                      <a:r>
                        <a:rPr lang="en-US" sz="1600" dirty="0" err="1">
                          <a:effectLst/>
                          <a:latin typeface="Times New Roman" panose="02020603050405020304" pitchFamily="18" charset="0"/>
                          <a:ea typeface="SimSun" panose="02010600030101010101" pitchFamily="2" charset="-122"/>
                        </a:rPr>
                        <a:t>Mono+Di</a:t>
                      </a:r>
                      <a:endParaRPr lang="en-US" sz="16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a:effectLst/>
                          <a:latin typeface="Times New Roman" panose="02020603050405020304" pitchFamily="18" charset="0"/>
                          <a:ea typeface="SimSun" panose="02010600030101010101" pitchFamily="2" charset="-122"/>
                        </a:rPr>
                        <a:t>47,315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0565072"/>
                  </a:ext>
                </a:extLst>
              </a:tr>
              <a:tr h="291465">
                <a:tc>
                  <a:txBody>
                    <a:bodyPr/>
                    <a:lstStyle/>
                    <a:p>
                      <a:pPr marL="0" marR="0" algn="ctr">
                        <a:spcBef>
                          <a:spcPts val="0"/>
                        </a:spcBef>
                        <a:spcAft>
                          <a:spcPts val="0"/>
                        </a:spcAft>
                      </a:pPr>
                      <a:r>
                        <a:rPr lang="en-US" sz="1600" dirty="0">
                          <a:effectLst/>
                          <a:latin typeface="Times New Roman" panose="02020603050405020304" pitchFamily="18" charset="0"/>
                          <a:ea typeface="SimSun" panose="02010600030101010101" pitchFamily="2" charset="-122"/>
                        </a:rPr>
                        <a:t>Tri</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266,073</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7155418"/>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Tetra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1,011,579</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914579"/>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Penta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3,349,654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525764"/>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Hexa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5,370,318</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5995115"/>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Hepta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17,179,084</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5735330"/>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Octa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39,810,717</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411399"/>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Nona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82,224,265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7406485"/>
                  </a:ext>
                </a:extLst>
              </a:tr>
              <a:tr h="291465">
                <a:tc>
                  <a:txBody>
                    <a:bodyPr/>
                    <a:lstStyle/>
                    <a:p>
                      <a:pPr marL="0" marR="0" algn="ctr">
                        <a:spcBef>
                          <a:spcPts val="0"/>
                        </a:spcBef>
                        <a:spcAft>
                          <a:spcPts val="0"/>
                        </a:spcAft>
                      </a:pPr>
                      <a:r>
                        <a:rPr lang="en-US" sz="1600">
                          <a:effectLst/>
                          <a:latin typeface="Times New Roman" panose="02020603050405020304" pitchFamily="18" charset="0"/>
                          <a:ea typeface="SimSun" panose="02010600030101010101" pitchFamily="2" charset="-122"/>
                        </a:rPr>
                        <a:t>Deca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en-US" sz="1600" dirty="0">
                          <a:effectLst/>
                          <a:latin typeface="Times New Roman" panose="02020603050405020304" pitchFamily="18" charset="0"/>
                          <a:ea typeface="SimSun" panose="02010600030101010101" pitchFamily="2" charset="-122"/>
                        </a:rPr>
                        <a:t>151,356,125</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210272"/>
                  </a:ext>
                </a:extLst>
              </a:tr>
            </a:tbl>
          </a:graphicData>
        </a:graphic>
      </p:graphicFrame>
      <p:sp>
        <p:nvSpPr>
          <p:cNvPr id="6" name="Rectangle 1"/>
          <p:cNvSpPr>
            <a:spLocks noChangeArrowheads="1"/>
          </p:cNvSpPr>
          <p:nvPr/>
        </p:nvSpPr>
        <p:spPr bwMode="auto">
          <a:xfrm>
            <a:off x="3105150" y="1915210"/>
            <a:ext cx="38048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smtClean="0" bmk="_Toc296172418">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800" b="1" i="0" u="none" strike="noStrike" kern="1200" cap="none" spc="0" normalizeH="0" baseline="0" noProof="0" dirty="0" err="1" smtClean="0" bmk="_Toc296172418">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a:t>
            </a:r>
            <a:r>
              <a:rPr kumimoji="0" lang="en-US" altLang="en-US" sz="1800" b="1" i="0" u="none" strike="noStrike" kern="1200" cap="none" spc="0" normalizeH="0" baseline="-30000" noProof="0" dirty="0" err="1" smtClean="0" bmk="_Toc296172418">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ow</a:t>
            </a:r>
            <a:r>
              <a:rPr kumimoji="0" lang="en-US" altLang="en-US" sz="1800" b="1" i="0" u="none" strike="noStrike" kern="1200" cap="none" spc="0" normalizeH="0" baseline="0" noProof="0" dirty="0" smtClean="0" bmk="_Toc296172418">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values of PCB homolog groups </a:t>
            </a:r>
            <a:r>
              <a:rPr kumimoji="0" lang="en-US" alt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cxnSp>
        <p:nvCxnSpPr>
          <p:cNvPr id="8" name="Straight Arrow Connector 7" descr="Arrow"/>
          <p:cNvCxnSpPr/>
          <p:nvPr/>
        </p:nvCxnSpPr>
        <p:spPr>
          <a:xfrm>
            <a:off x="7486650" y="2743200"/>
            <a:ext cx="19050" cy="259011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1899" y="3458350"/>
            <a:ext cx="195262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More Hydrophobic i.e., less Dissolved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title="Tech support phone number"/>
          <p:cNvPicPr>
            <a:picLocks noChangeAspect="1"/>
          </p:cNvPicPr>
          <p:nvPr/>
        </p:nvPicPr>
        <p:blipFill>
          <a:blip r:embed="rId2"/>
          <a:stretch>
            <a:fillRect/>
          </a:stretch>
        </p:blipFill>
        <p:spPr>
          <a:xfrm>
            <a:off x="122187" y="6425146"/>
            <a:ext cx="3883489" cy="432854"/>
          </a:xfrm>
          <a:prstGeom prst="rect">
            <a:avLst/>
          </a:prstGeom>
        </p:spPr>
      </p:pic>
    </p:spTree>
    <p:extLst>
      <p:ext uri="{BB962C8B-B14F-4D97-AF65-F5344CB8AC3E}">
        <p14:creationId xmlns:p14="http://schemas.microsoft.com/office/powerpoint/2010/main" val="28293377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115472" y="48152"/>
            <a:ext cx="8305800" cy="1325563"/>
          </a:xfrm>
        </p:spPr>
        <p:txBody>
          <a:bodyPr/>
          <a:lstStyle/>
          <a:p>
            <a:r>
              <a:rPr lang="en-US" dirty="0" smtClean="0">
                <a:ln w="0"/>
                <a:solidFill>
                  <a:schemeClr val="bg1"/>
                </a:solidFill>
              </a:rPr>
              <a:t>Bio magnification</a:t>
            </a:r>
            <a:endParaRPr lang="en-US" dirty="0">
              <a:solidFill>
                <a:schemeClr val="bg1"/>
              </a:solidFill>
            </a:endParaRPr>
          </a:p>
        </p:txBody>
      </p:sp>
      <p:sp>
        <p:nvSpPr>
          <p:cNvPr id="11266" name="Rectangle 2" descr="Concentration (parts per trillion)"/>
          <p:cNvSpPr>
            <a:spLocks noChangeArrowheads="1"/>
          </p:cNvSpPr>
          <p:nvPr/>
        </p:nvSpPr>
        <p:spPr bwMode="auto">
          <a:xfrm>
            <a:off x="1981200" y="5029200"/>
            <a:ext cx="8305800" cy="381000"/>
          </a:xfrm>
          <a:prstGeom prst="rect">
            <a:avLst/>
          </a:prstGeom>
          <a:gradFill rotWithShape="1">
            <a:gsLst>
              <a:gs pos="0">
                <a:srgbClr val="FFDBDB"/>
              </a:gs>
              <a:gs pos="100000">
                <a:srgbClr val="FF0000"/>
              </a:gs>
            </a:gsLst>
            <a:lin ang="0" scaled="1"/>
          </a:gra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67" name="Text Box 3"/>
          <p:cNvSpPr txBox="1">
            <a:spLocks noChangeArrowheads="1"/>
          </p:cNvSpPr>
          <p:nvPr/>
        </p:nvSpPr>
        <p:spPr bwMode="auto">
          <a:xfrm>
            <a:off x="2346326" y="5464175"/>
            <a:ext cx="768159"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0.001</a:t>
            </a:r>
          </a:p>
        </p:txBody>
      </p:sp>
      <p:sp>
        <p:nvSpPr>
          <p:cNvPr id="11268" name="Text Box 4"/>
          <p:cNvSpPr txBox="1">
            <a:spLocks noChangeArrowheads="1"/>
          </p:cNvSpPr>
          <p:nvPr/>
        </p:nvSpPr>
        <p:spPr bwMode="auto">
          <a:xfrm>
            <a:off x="3390900" y="5464175"/>
            <a:ext cx="314510"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1</a:t>
            </a:r>
          </a:p>
        </p:txBody>
      </p:sp>
      <p:sp>
        <p:nvSpPr>
          <p:cNvPr id="11269" name="Text Box 5"/>
          <p:cNvSpPr txBox="1">
            <a:spLocks noChangeArrowheads="1"/>
          </p:cNvSpPr>
          <p:nvPr/>
        </p:nvSpPr>
        <p:spPr bwMode="auto">
          <a:xfrm>
            <a:off x="4432301" y="5464175"/>
            <a:ext cx="768159"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1,000</a:t>
            </a:r>
          </a:p>
        </p:txBody>
      </p:sp>
      <p:sp>
        <p:nvSpPr>
          <p:cNvPr id="11270" name="Text Box 6"/>
          <p:cNvSpPr txBox="1">
            <a:spLocks noChangeArrowheads="1"/>
          </p:cNvSpPr>
          <p:nvPr/>
        </p:nvSpPr>
        <p:spPr bwMode="auto">
          <a:xfrm>
            <a:off x="5775326" y="5464175"/>
            <a:ext cx="898003"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10,000</a:t>
            </a:r>
          </a:p>
        </p:txBody>
      </p:sp>
      <p:sp>
        <p:nvSpPr>
          <p:cNvPr id="11271" name="Text Box 7"/>
          <p:cNvSpPr txBox="1">
            <a:spLocks noChangeArrowheads="1"/>
          </p:cNvSpPr>
          <p:nvPr/>
        </p:nvSpPr>
        <p:spPr bwMode="auto">
          <a:xfrm>
            <a:off x="7597776" y="5464175"/>
            <a:ext cx="898003"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20,000</a:t>
            </a:r>
          </a:p>
        </p:txBody>
      </p:sp>
      <p:sp>
        <p:nvSpPr>
          <p:cNvPr id="11272" name="Text Box 8"/>
          <p:cNvSpPr txBox="1">
            <a:spLocks noChangeArrowheads="1"/>
          </p:cNvSpPr>
          <p:nvPr/>
        </p:nvSpPr>
        <p:spPr bwMode="auto">
          <a:xfrm>
            <a:off x="2743200" y="4168776"/>
            <a:ext cx="819150" cy="39687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x1000</a:t>
            </a:r>
          </a:p>
        </p:txBody>
      </p:sp>
      <p:sp>
        <p:nvSpPr>
          <p:cNvPr id="11273" name="Text Box 9"/>
          <p:cNvSpPr txBox="1">
            <a:spLocks noChangeArrowheads="1"/>
          </p:cNvSpPr>
          <p:nvPr/>
        </p:nvSpPr>
        <p:spPr bwMode="auto">
          <a:xfrm>
            <a:off x="4038600" y="4248151"/>
            <a:ext cx="692150" cy="39687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x100</a:t>
            </a:r>
          </a:p>
        </p:txBody>
      </p:sp>
      <p:sp>
        <p:nvSpPr>
          <p:cNvPr id="11274" name="Text Box 10"/>
          <p:cNvSpPr txBox="1">
            <a:spLocks noChangeArrowheads="1"/>
          </p:cNvSpPr>
          <p:nvPr/>
        </p:nvSpPr>
        <p:spPr bwMode="auto">
          <a:xfrm>
            <a:off x="5072063" y="4343401"/>
            <a:ext cx="565150" cy="39687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x10</a:t>
            </a:r>
          </a:p>
        </p:txBody>
      </p:sp>
      <p:sp>
        <p:nvSpPr>
          <p:cNvPr id="11275" name="Text Box 11"/>
          <p:cNvSpPr txBox="1">
            <a:spLocks noChangeArrowheads="1"/>
          </p:cNvSpPr>
          <p:nvPr/>
        </p:nvSpPr>
        <p:spPr bwMode="auto">
          <a:xfrm>
            <a:off x="6477000" y="4473576"/>
            <a:ext cx="438150" cy="396875"/>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x2</a:t>
            </a:r>
          </a:p>
        </p:txBody>
      </p:sp>
      <p:sp>
        <p:nvSpPr>
          <p:cNvPr id="11276" name="WordArt 235"/>
          <p:cNvSpPr>
            <a:spLocks noChangeArrowheads="1" noChangeShapeType="1" noTextEdit="1"/>
          </p:cNvSpPr>
          <p:nvPr/>
        </p:nvSpPr>
        <p:spPr bwMode="auto">
          <a:xfrm rot="282469">
            <a:off x="2513013" y="414338"/>
            <a:ext cx="4114800" cy="1600200"/>
          </a:xfrm>
          <a:prstGeom prst="rect">
            <a:avLst/>
          </a:prstGeom>
        </p:spPr>
        <p:txBody>
          <a:bodyPr wrap="none" fromWordArt="1">
            <a:prstTxWarp prst="textCurveUp">
              <a:avLst>
                <a:gd name="adj" fmla="val 56338"/>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0" cap="none" spc="0" normalizeH="0" baseline="0" noProof="0" dirty="0">
                <a:ln w="12700">
                  <a:solidFill>
                    <a:srgbClr val="000000"/>
                  </a:solidFill>
                  <a:round/>
                  <a:headEnd/>
                  <a:tailEnd/>
                </a:ln>
                <a:solidFill>
                  <a:srgbClr val="FF0000"/>
                </a:solidFill>
                <a:effectLst>
                  <a:outerShdw dist="45791" dir="2021404" algn="ctr" rotWithShape="0">
                    <a:srgbClr val="808080">
                      <a:alpha val="79999"/>
                    </a:srgbClr>
                  </a:outerShdw>
                </a:effectLst>
                <a:uLnTx/>
                <a:uFillTx/>
                <a:latin typeface="Arial Black"/>
                <a:ea typeface="+mn-ea"/>
                <a:cs typeface="+mn-cs"/>
              </a:rPr>
              <a:t>Biomagnification</a:t>
            </a:r>
          </a:p>
        </p:txBody>
      </p:sp>
      <p:sp>
        <p:nvSpPr>
          <p:cNvPr id="11277" name="Text Box 236"/>
          <p:cNvSpPr txBox="1">
            <a:spLocks noChangeArrowheads="1"/>
          </p:cNvSpPr>
          <p:nvPr/>
        </p:nvSpPr>
        <p:spPr bwMode="auto">
          <a:xfrm>
            <a:off x="2209801" y="5006975"/>
            <a:ext cx="3568221" cy="400110"/>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Concentration (parts per trillion)</a:t>
            </a:r>
          </a:p>
        </p:txBody>
      </p:sp>
      <p:grpSp>
        <p:nvGrpSpPr>
          <p:cNvPr id="2" name="Group 237" descr="Image of food chain with PCB concentrations increasing as you go up the chain."/>
          <p:cNvGrpSpPr>
            <a:grpSpLocks/>
          </p:cNvGrpSpPr>
          <p:nvPr/>
        </p:nvGrpSpPr>
        <p:grpSpPr bwMode="auto">
          <a:xfrm>
            <a:off x="2105025" y="2057400"/>
            <a:ext cx="8210550" cy="2514600"/>
            <a:chOff x="300" y="624"/>
            <a:chExt cx="5172" cy="1584"/>
          </a:xfrm>
        </p:grpSpPr>
        <p:grpSp>
          <p:nvGrpSpPr>
            <p:cNvPr id="3" name="Group 238"/>
            <p:cNvGrpSpPr>
              <a:grpSpLocks/>
            </p:cNvGrpSpPr>
            <p:nvPr/>
          </p:nvGrpSpPr>
          <p:grpSpPr bwMode="auto">
            <a:xfrm>
              <a:off x="3216" y="624"/>
              <a:ext cx="2256" cy="1584"/>
              <a:chOff x="816" y="432"/>
              <a:chExt cx="4464" cy="2928"/>
            </a:xfrm>
          </p:grpSpPr>
          <p:sp>
            <p:nvSpPr>
              <p:cNvPr id="11430" name="Freeform 239"/>
              <p:cNvSpPr>
                <a:spLocks/>
              </p:cNvSpPr>
              <p:nvPr/>
            </p:nvSpPr>
            <p:spPr bwMode="auto">
              <a:xfrm>
                <a:off x="2160" y="432"/>
                <a:ext cx="1968" cy="1392"/>
              </a:xfrm>
              <a:custGeom>
                <a:avLst/>
                <a:gdLst>
                  <a:gd name="T0" fmla="*/ 0 w 1968"/>
                  <a:gd name="T1" fmla="*/ 528 h 1392"/>
                  <a:gd name="T2" fmla="*/ 240 w 1968"/>
                  <a:gd name="T3" fmla="*/ 336 h 1392"/>
                  <a:gd name="T4" fmla="*/ 528 w 1968"/>
                  <a:gd name="T5" fmla="*/ 144 h 1392"/>
                  <a:gd name="T6" fmla="*/ 624 w 1968"/>
                  <a:gd name="T7" fmla="*/ 48 h 1392"/>
                  <a:gd name="T8" fmla="*/ 384 w 1968"/>
                  <a:gd name="T9" fmla="*/ 288 h 1392"/>
                  <a:gd name="T10" fmla="*/ 384 w 1968"/>
                  <a:gd name="T11" fmla="*/ 384 h 1392"/>
                  <a:gd name="T12" fmla="*/ 528 w 1968"/>
                  <a:gd name="T13" fmla="*/ 336 h 1392"/>
                  <a:gd name="T14" fmla="*/ 576 w 1968"/>
                  <a:gd name="T15" fmla="*/ 288 h 1392"/>
                  <a:gd name="T16" fmla="*/ 720 w 1968"/>
                  <a:gd name="T17" fmla="*/ 288 h 1392"/>
                  <a:gd name="T18" fmla="*/ 864 w 1968"/>
                  <a:gd name="T19" fmla="*/ 192 h 1392"/>
                  <a:gd name="T20" fmla="*/ 1008 w 1968"/>
                  <a:gd name="T21" fmla="*/ 96 h 1392"/>
                  <a:gd name="T22" fmla="*/ 1152 w 1968"/>
                  <a:gd name="T23" fmla="*/ 48 h 1392"/>
                  <a:gd name="T24" fmla="*/ 1248 w 1968"/>
                  <a:gd name="T25" fmla="*/ 0 h 1392"/>
                  <a:gd name="T26" fmla="*/ 960 w 1968"/>
                  <a:gd name="T27" fmla="*/ 192 h 1392"/>
                  <a:gd name="T28" fmla="*/ 1008 w 1968"/>
                  <a:gd name="T29" fmla="*/ 288 h 1392"/>
                  <a:gd name="T30" fmla="*/ 1104 w 1968"/>
                  <a:gd name="T31" fmla="*/ 288 h 1392"/>
                  <a:gd name="T32" fmla="*/ 1248 w 1968"/>
                  <a:gd name="T33" fmla="*/ 240 h 1392"/>
                  <a:gd name="T34" fmla="*/ 1344 w 1968"/>
                  <a:gd name="T35" fmla="*/ 192 h 1392"/>
                  <a:gd name="T36" fmla="*/ 1200 w 1968"/>
                  <a:gd name="T37" fmla="*/ 288 h 1392"/>
                  <a:gd name="T38" fmla="*/ 1344 w 1968"/>
                  <a:gd name="T39" fmla="*/ 336 h 1392"/>
                  <a:gd name="T40" fmla="*/ 1440 w 1968"/>
                  <a:gd name="T41" fmla="*/ 336 h 1392"/>
                  <a:gd name="T42" fmla="*/ 1536 w 1968"/>
                  <a:gd name="T43" fmla="*/ 336 h 1392"/>
                  <a:gd name="T44" fmla="*/ 1392 w 1968"/>
                  <a:gd name="T45" fmla="*/ 384 h 1392"/>
                  <a:gd name="T46" fmla="*/ 1344 w 1968"/>
                  <a:gd name="T47" fmla="*/ 432 h 1392"/>
                  <a:gd name="T48" fmla="*/ 1392 w 1968"/>
                  <a:gd name="T49" fmla="*/ 480 h 1392"/>
                  <a:gd name="T50" fmla="*/ 1488 w 1968"/>
                  <a:gd name="T51" fmla="*/ 480 h 1392"/>
                  <a:gd name="T52" fmla="*/ 1632 w 1968"/>
                  <a:gd name="T53" fmla="*/ 432 h 1392"/>
                  <a:gd name="T54" fmla="*/ 1488 w 1968"/>
                  <a:gd name="T55" fmla="*/ 528 h 1392"/>
                  <a:gd name="T56" fmla="*/ 1536 w 1968"/>
                  <a:gd name="T57" fmla="*/ 624 h 1392"/>
                  <a:gd name="T58" fmla="*/ 1632 w 1968"/>
                  <a:gd name="T59" fmla="*/ 624 h 1392"/>
                  <a:gd name="T60" fmla="*/ 1776 w 1968"/>
                  <a:gd name="T61" fmla="*/ 624 h 1392"/>
                  <a:gd name="T62" fmla="*/ 1680 w 1968"/>
                  <a:gd name="T63" fmla="*/ 672 h 1392"/>
                  <a:gd name="T64" fmla="*/ 1728 w 1968"/>
                  <a:gd name="T65" fmla="*/ 720 h 1392"/>
                  <a:gd name="T66" fmla="*/ 1824 w 1968"/>
                  <a:gd name="T67" fmla="*/ 720 h 1392"/>
                  <a:gd name="T68" fmla="*/ 1680 w 1968"/>
                  <a:gd name="T69" fmla="*/ 768 h 1392"/>
                  <a:gd name="T70" fmla="*/ 1680 w 1968"/>
                  <a:gd name="T71" fmla="*/ 864 h 1392"/>
                  <a:gd name="T72" fmla="*/ 1776 w 1968"/>
                  <a:gd name="T73" fmla="*/ 960 h 1392"/>
                  <a:gd name="T74" fmla="*/ 1872 w 1968"/>
                  <a:gd name="T75" fmla="*/ 912 h 1392"/>
                  <a:gd name="T76" fmla="*/ 1776 w 1968"/>
                  <a:gd name="T77" fmla="*/ 1008 h 1392"/>
                  <a:gd name="T78" fmla="*/ 1824 w 1968"/>
                  <a:gd name="T79" fmla="*/ 1056 h 1392"/>
                  <a:gd name="T80" fmla="*/ 1872 w 1968"/>
                  <a:gd name="T81" fmla="*/ 1104 h 1392"/>
                  <a:gd name="T82" fmla="*/ 1968 w 1968"/>
                  <a:gd name="T83" fmla="*/ 1104 h 1392"/>
                  <a:gd name="T84" fmla="*/ 1872 w 1968"/>
                  <a:gd name="T85" fmla="*/ 1152 h 1392"/>
                  <a:gd name="T86" fmla="*/ 1920 w 1968"/>
                  <a:gd name="T87" fmla="*/ 1296 h 1392"/>
                  <a:gd name="T88" fmla="*/ 1920 w 1968"/>
                  <a:gd name="T89" fmla="*/ 1392 h 13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8"/>
                  <a:gd name="T136" fmla="*/ 0 h 1392"/>
                  <a:gd name="T137" fmla="*/ 1968 w 1968"/>
                  <a:gd name="T138" fmla="*/ 1392 h 13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8" h="1392">
                    <a:moveTo>
                      <a:pt x="0" y="528"/>
                    </a:moveTo>
                    <a:lnTo>
                      <a:pt x="240" y="336"/>
                    </a:lnTo>
                    <a:lnTo>
                      <a:pt x="528" y="144"/>
                    </a:lnTo>
                    <a:lnTo>
                      <a:pt x="624" y="48"/>
                    </a:lnTo>
                    <a:lnTo>
                      <a:pt x="384" y="288"/>
                    </a:lnTo>
                    <a:lnTo>
                      <a:pt x="384" y="384"/>
                    </a:lnTo>
                    <a:lnTo>
                      <a:pt x="528" y="336"/>
                    </a:lnTo>
                    <a:lnTo>
                      <a:pt x="576" y="288"/>
                    </a:lnTo>
                    <a:lnTo>
                      <a:pt x="720" y="288"/>
                    </a:lnTo>
                    <a:lnTo>
                      <a:pt x="864" y="192"/>
                    </a:lnTo>
                    <a:lnTo>
                      <a:pt x="1008" y="96"/>
                    </a:lnTo>
                    <a:lnTo>
                      <a:pt x="1152" y="48"/>
                    </a:lnTo>
                    <a:lnTo>
                      <a:pt x="1248" y="0"/>
                    </a:lnTo>
                    <a:lnTo>
                      <a:pt x="960" y="192"/>
                    </a:lnTo>
                    <a:lnTo>
                      <a:pt x="1008" y="288"/>
                    </a:lnTo>
                    <a:lnTo>
                      <a:pt x="1104" y="288"/>
                    </a:lnTo>
                    <a:lnTo>
                      <a:pt x="1248" y="240"/>
                    </a:lnTo>
                    <a:lnTo>
                      <a:pt x="1344" y="192"/>
                    </a:lnTo>
                    <a:lnTo>
                      <a:pt x="1200" y="288"/>
                    </a:lnTo>
                    <a:lnTo>
                      <a:pt x="1344" y="336"/>
                    </a:lnTo>
                    <a:lnTo>
                      <a:pt x="1440" y="336"/>
                    </a:lnTo>
                    <a:lnTo>
                      <a:pt x="1536" y="336"/>
                    </a:lnTo>
                    <a:lnTo>
                      <a:pt x="1392" y="384"/>
                    </a:lnTo>
                    <a:lnTo>
                      <a:pt x="1344" y="432"/>
                    </a:lnTo>
                    <a:lnTo>
                      <a:pt x="1392" y="480"/>
                    </a:lnTo>
                    <a:lnTo>
                      <a:pt x="1488" y="480"/>
                    </a:lnTo>
                    <a:lnTo>
                      <a:pt x="1632" y="432"/>
                    </a:lnTo>
                    <a:lnTo>
                      <a:pt x="1488" y="528"/>
                    </a:lnTo>
                    <a:lnTo>
                      <a:pt x="1536" y="624"/>
                    </a:lnTo>
                    <a:lnTo>
                      <a:pt x="1632" y="624"/>
                    </a:lnTo>
                    <a:lnTo>
                      <a:pt x="1776" y="624"/>
                    </a:lnTo>
                    <a:lnTo>
                      <a:pt x="1680" y="672"/>
                    </a:lnTo>
                    <a:lnTo>
                      <a:pt x="1728" y="720"/>
                    </a:lnTo>
                    <a:lnTo>
                      <a:pt x="1824" y="720"/>
                    </a:lnTo>
                    <a:lnTo>
                      <a:pt x="1680" y="768"/>
                    </a:lnTo>
                    <a:lnTo>
                      <a:pt x="1680" y="864"/>
                    </a:lnTo>
                    <a:lnTo>
                      <a:pt x="1776" y="960"/>
                    </a:lnTo>
                    <a:lnTo>
                      <a:pt x="1872" y="912"/>
                    </a:lnTo>
                    <a:lnTo>
                      <a:pt x="1776" y="1008"/>
                    </a:lnTo>
                    <a:lnTo>
                      <a:pt x="1824" y="1056"/>
                    </a:lnTo>
                    <a:lnTo>
                      <a:pt x="1872" y="1104"/>
                    </a:lnTo>
                    <a:lnTo>
                      <a:pt x="1968" y="1104"/>
                    </a:lnTo>
                    <a:lnTo>
                      <a:pt x="1872" y="1152"/>
                    </a:lnTo>
                    <a:lnTo>
                      <a:pt x="1920" y="1296"/>
                    </a:lnTo>
                    <a:lnTo>
                      <a:pt x="1920" y="1392"/>
                    </a:lnTo>
                  </a:path>
                </a:pathLst>
              </a:custGeom>
              <a:solidFill>
                <a:srgbClr val="FF0000"/>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1" name="Freeform 240"/>
              <p:cNvSpPr>
                <a:spLocks/>
              </p:cNvSpPr>
              <p:nvPr/>
            </p:nvSpPr>
            <p:spPr bwMode="auto">
              <a:xfrm>
                <a:off x="816" y="960"/>
                <a:ext cx="4464" cy="2400"/>
              </a:xfrm>
              <a:custGeom>
                <a:avLst/>
                <a:gdLst>
                  <a:gd name="T0" fmla="*/ 48 w 4464"/>
                  <a:gd name="T1" fmla="*/ 240 h 2400"/>
                  <a:gd name="T2" fmla="*/ 336 w 4464"/>
                  <a:gd name="T3" fmla="*/ 144 h 2400"/>
                  <a:gd name="T4" fmla="*/ 528 w 4464"/>
                  <a:gd name="T5" fmla="*/ 144 h 2400"/>
                  <a:gd name="T6" fmla="*/ 720 w 4464"/>
                  <a:gd name="T7" fmla="*/ 96 h 2400"/>
                  <a:gd name="T8" fmla="*/ 1104 w 4464"/>
                  <a:gd name="T9" fmla="*/ 48 h 2400"/>
                  <a:gd name="T10" fmla="*/ 1680 w 4464"/>
                  <a:gd name="T11" fmla="*/ 48 h 2400"/>
                  <a:gd name="T12" fmla="*/ 2304 w 4464"/>
                  <a:gd name="T13" fmla="*/ 144 h 2400"/>
                  <a:gd name="T14" fmla="*/ 2880 w 4464"/>
                  <a:gd name="T15" fmla="*/ 480 h 2400"/>
                  <a:gd name="T16" fmla="*/ 3216 w 4464"/>
                  <a:gd name="T17" fmla="*/ 816 h 2400"/>
                  <a:gd name="T18" fmla="*/ 3552 w 4464"/>
                  <a:gd name="T19" fmla="*/ 1008 h 2400"/>
                  <a:gd name="T20" fmla="*/ 3744 w 4464"/>
                  <a:gd name="T21" fmla="*/ 960 h 2400"/>
                  <a:gd name="T22" fmla="*/ 4080 w 4464"/>
                  <a:gd name="T23" fmla="*/ 528 h 2400"/>
                  <a:gd name="T24" fmla="*/ 4464 w 4464"/>
                  <a:gd name="T25" fmla="*/ 240 h 2400"/>
                  <a:gd name="T26" fmla="*/ 4320 w 4464"/>
                  <a:gd name="T27" fmla="*/ 672 h 2400"/>
                  <a:gd name="T28" fmla="*/ 4368 w 4464"/>
                  <a:gd name="T29" fmla="*/ 1248 h 2400"/>
                  <a:gd name="T30" fmla="*/ 4416 w 4464"/>
                  <a:gd name="T31" fmla="*/ 1728 h 2400"/>
                  <a:gd name="T32" fmla="*/ 4368 w 4464"/>
                  <a:gd name="T33" fmla="*/ 2304 h 2400"/>
                  <a:gd name="T34" fmla="*/ 4032 w 4464"/>
                  <a:gd name="T35" fmla="*/ 2016 h 2400"/>
                  <a:gd name="T36" fmla="*/ 3696 w 4464"/>
                  <a:gd name="T37" fmla="*/ 1632 h 2400"/>
                  <a:gd name="T38" fmla="*/ 3408 w 4464"/>
                  <a:gd name="T39" fmla="*/ 1584 h 2400"/>
                  <a:gd name="T40" fmla="*/ 3168 w 4464"/>
                  <a:gd name="T41" fmla="*/ 1824 h 2400"/>
                  <a:gd name="T42" fmla="*/ 2832 w 4464"/>
                  <a:gd name="T43" fmla="*/ 2064 h 2400"/>
                  <a:gd name="T44" fmla="*/ 2352 w 4464"/>
                  <a:gd name="T45" fmla="*/ 2352 h 2400"/>
                  <a:gd name="T46" fmla="*/ 1680 w 4464"/>
                  <a:gd name="T47" fmla="*/ 2352 h 2400"/>
                  <a:gd name="T48" fmla="*/ 1152 w 4464"/>
                  <a:gd name="T49" fmla="*/ 2400 h 2400"/>
                  <a:gd name="T50" fmla="*/ 768 w 4464"/>
                  <a:gd name="T51" fmla="*/ 2352 h 2400"/>
                  <a:gd name="T52" fmla="*/ 432 w 4464"/>
                  <a:gd name="T53" fmla="*/ 2400 h 2400"/>
                  <a:gd name="T54" fmla="*/ 240 w 4464"/>
                  <a:gd name="T55" fmla="*/ 2256 h 2400"/>
                  <a:gd name="T56" fmla="*/ 432 w 4464"/>
                  <a:gd name="T57" fmla="*/ 2016 h 2400"/>
                  <a:gd name="T58" fmla="*/ 1104 w 4464"/>
                  <a:gd name="T59" fmla="*/ 1632 h 2400"/>
                  <a:gd name="T60" fmla="*/ 1056 w 4464"/>
                  <a:gd name="T61" fmla="*/ 1200 h 2400"/>
                  <a:gd name="T62" fmla="*/ 720 w 4464"/>
                  <a:gd name="T63" fmla="*/ 816 h 2400"/>
                  <a:gd name="T64" fmla="*/ 384 w 4464"/>
                  <a:gd name="T65" fmla="*/ 576 h 2400"/>
                  <a:gd name="T66" fmla="*/ 96 w 4464"/>
                  <a:gd name="T67" fmla="*/ 432 h 2400"/>
                  <a:gd name="T68" fmla="*/ 0 w 4464"/>
                  <a:gd name="T69" fmla="*/ 288 h 24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64"/>
                  <a:gd name="T106" fmla="*/ 0 h 2400"/>
                  <a:gd name="T107" fmla="*/ 4464 w 4464"/>
                  <a:gd name="T108" fmla="*/ 2400 h 24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64" h="2400">
                    <a:moveTo>
                      <a:pt x="0" y="288"/>
                    </a:moveTo>
                    <a:lnTo>
                      <a:pt x="48" y="240"/>
                    </a:lnTo>
                    <a:lnTo>
                      <a:pt x="144" y="144"/>
                    </a:lnTo>
                    <a:lnTo>
                      <a:pt x="336" y="144"/>
                    </a:lnTo>
                    <a:lnTo>
                      <a:pt x="432" y="144"/>
                    </a:lnTo>
                    <a:lnTo>
                      <a:pt x="528" y="144"/>
                    </a:lnTo>
                    <a:lnTo>
                      <a:pt x="624" y="144"/>
                    </a:lnTo>
                    <a:lnTo>
                      <a:pt x="720" y="96"/>
                    </a:lnTo>
                    <a:lnTo>
                      <a:pt x="864" y="48"/>
                    </a:lnTo>
                    <a:lnTo>
                      <a:pt x="1104" y="48"/>
                    </a:lnTo>
                    <a:lnTo>
                      <a:pt x="1344" y="0"/>
                    </a:lnTo>
                    <a:lnTo>
                      <a:pt x="1680" y="48"/>
                    </a:lnTo>
                    <a:lnTo>
                      <a:pt x="1968" y="96"/>
                    </a:lnTo>
                    <a:lnTo>
                      <a:pt x="2304" y="144"/>
                    </a:lnTo>
                    <a:lnTo>
                      <a:pt x="2640" y="288"/>
                    </a:lnTo>
                    <a:lnTo>
                      <a:pt x="2880" y="480"/>
                    </a:lnTo>
                    <a:lnTo>
                      <a:pt x="3072" y="672"/>
                    </a:lnTo>
                    <a:lnTo>
                      <a:pt x="3216" y="816"/>
                    </a:lnTo>
                    <a:lnTo>
                      <a:pt x="3408" y="960"/>
                    </a:lnTo>
                    <a:lnTo>
                      <a:pt x="3552" y="1008"/>
                    </a:lnTo>
                    <a:lnTo>
                      <a:pt x="3648" y="1008"/>
                    </a:lnTo>
                    <a:lnTo>
                      <a:pt x="3744" y="960"/>
                    </a:lnTo>
                    <a:lnTo>
                      <a:pt x="3792" y="864"/>
                    </a:lnTo>
                    <a:lnTo>
                      <a:pt x="4080" y="528"/>
                    </a:lnTo>
                    <a:lnTo>
                      <a:pt x="4272" y="384"/>
                    </a:lnTo>
                    <a:lnTo>
                      <a:pt x="4464" y="240"/>
                    </a:lnTo>
                    <a:lnTo>
                      <a:pt x="4416" y="432"/>
                    </a:lnTo>
                    <a:lnTo>
                      <a:pt x="4320" y="672"/>
                    </a:lnTo>
                    <a:lnTo>
                      <a:pt x="4320" y="960"/>
                    </a:lnTo>
                    <a:lnTo>
                      <a:pt x="4368" y="1248"/>
                    </a:lnTo>
                    <a:lnTo>
                      <a:pt x="4416" y="1440"/>
                    </a:lnTo>
                    <a:lnTo>
                      <a:pt x="4416" y="1728"/>
                    </a:lnTo>
                    <a:lnTo>
                      <a:pt x="4416" y="2016"/>
                    </a:lnTo>
                    <a:lnTo>
                      <a:pt x="4368" y="2304"/>
                    </a:lnTo>
                    <a:lnTo>
                      <a:pt x="4272" y="2160"/>
                    </a:lnTo>
                    <a:lnTo>
                      <a:pt x="4032" y="2016"/>
                    </a:lnTo>
                    <a:lnTo>
                      <a:pt x="3840" y="1824"/>
                    </a:lnTo>
                    <a:lnTo>
                      <a:pt x="3696" y="1632"/>
                    </a:lnTo>
                    <a:lnTo>
                      <a:pt x="3552" y="1584"/>
                    </a:lnTo>
                    <a:lnTo>
                      <a:pt x="3408" y="1584"/>
                    </a:lnTo>
                    <a:lnTo>
                      <a:pt x="3264" y="1680"/>
                    </a:lnTo>
                    <a:lnTo>
                      <a:pt x="3168" y="1824"/>
                    </a:lnTo>
                    <a:lnTo>
                      <a:pt x="3024" y="1920"/>
                    </a:lnTo>
                    <a:lnTo>
                      <a:pt x="2832" y="2064"/>
                    </a:lnTo>
                    <a:lnTo>
                      <a:pt x="2592" y="2208"/>
                    </a:lnTo>
                    <a:lnTo>
                      <a:pt x="2352" y="2352"/>
                    </a:lnTo>
                    <a:lnTo>
                      <a:pt x="2112" y="2352"/>
                    </a:lnTo>
                    <a:lnTo>
                      <a:pt x="1680" y="2352"/>
                    </a:lnTo>
                    <a:lnTo>
                      <a:pt x="1392" y="2400"/>
                    </a:lnTo>
                    <a:lnTo>
                      <a:pt x="1152" y="2400"/>
                    </a:lnTo>
                    <a:lnTo>
                      <a:pt x="912" y="2352"/>
                    </a:lnTo>
                    <a:lnTo>
                      <a:pt x="768" y="2352"/>
                    </a:lnTo>
                    <a:lnTo>
                      <a:pt x="624" y="2304"/>
                    </a:lnTo>
                    <a:lnTo>
                      <a:pt x="432" y="2400"/>
                    </a:lnTo>
                    <a:lnTo>
                      <a:pt x="288" y="2352"/>
                    </a:lnTo>
                    <a:lnTo>
                      <a:pt x="240" y="2256"/>
                    </a:lnTo>
                    <a:lnTo>
                      <a:pt x="288" y="2160"/>
                    </a:lnTo>
                    <a:lnTo>
                      <a:pt x="432" y="2016"/>
                    </a:lnTo>
                    <a:lnTo>
                      <a:pt x="768" y="1824"/>
                    </a:lnTo>
                    <a:lnTo>
                      <a:pt x="1104" y="1632"/>
                    </a:lnTo>
                    <a:lnTo>
                      <a:pt x="1152" y="1440"/>
                    </a:lnTo>
                    <a:lnTo>
                      <a:pt x="1056" y="1200"/>
                    </a:lnTo>
                    <a:lnTo>
                      <a:pt x="912" y="1008"/>
                    </a:lnTo>
                    <a:lnTo>
                      <a:pt x="720" y="816"/>
                    </a:lnTo>
                    <a:lnTo>
                      <a:pt x="576" y="720"/>
                    </a:lnTo>
                    <a:lnTo>
                      <a:pt x="384" y="576"/>
                    </a:lnTo>
                    <a:lnTo>
                      <a:pt x="240" y="528"/>
                    </a:lnTo>
                    <a:lnTo>
                      <a:pt x="96" y="432"/>
                    </a:lnTo>
                    <a:lnTo>
                      <a:pt x="48" y="384"/>
                    </a:lnTo>
                    <a:lnTo>
                      <a:pt x="0" y="288"/>
                    </a:lnTo>
                    <a:close/>
                  </a:path>
                </a:pathLst>
              </a:custGeom>
              <a:solidFill>
                <a:srgbClr val="FF0000"/>
              </a:solid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2" name="Freeform 241"/>
              <p:cNvSpPr>
                <a:spLocks/>
              </p:cNvSpPr>
              <p:nvPr/>
            </p:nvSpPr>
            <p:spPr bwMode="auto">
              <a:xfrm>
                <a:off x="1261" y="1112"/>
                <a:ext cx="229" cy="129"/>
              </a:xfrm>
              <a:custGeom>
                <a:avLst/>
                <a:gdLst>
                  <a:gd name="T0" fmla="*/ 0 w 229"/>
                  <a:gd name="T1" fmla="*/ 0 h 129"/>
                  <a:gd name="T2" fmla="*/ 119 w 229"/>
                  <a:gd name="T3" fmla="*/ 50 h 129"/>
                  <a:gd name="T4" fmla="*/ 179 w 229"/>
                  <a:gd name="T5" fmla="*/ 90 h 129"/>
                  <a:gd name="T6" fmla="*/ 199 w 229"/>
                  <a:gd name="T7" fmla="*/ 119 h 129"/>
                  <a:gd name="T8" fmla="*/ 229 w 229"/>
                  <a:gd name="T9" fmla="*/ 129 h 129"/>
                  <a:gd name="T10" fmla="*/ 0 60000 65536"/>
                  <a:gd name="T11" fmla="*/ 0 60000 65536"/>
                  <a:gd name="T12" fmla="*/ 0 60000 65536"/>
                  <a:gd name="T13" fmla="*/ 0 60000 65536"/>
                  <a:gd name="T14" fmla="*/ 0 60000 65536"/>
                  <a:gd name="T15" fmla="*/ 0 w 229"/>
                  <a:gd name="T16" fmla="*/ 0 h 129"/>
                  <a:gd name="T17" fmla="*/ 229 w 229"/>
                  <a:gd name="T18" fmla="*/ 129 h 129"/>
                </a:gdLst>
                <a:ahLst/>
                <a:cxnLst>
                  <a:cxn ang="T10">
                    <a:pos x="T0" y="T1"/>
                  </a:cxn>
                  <a:cxn ang="T11">
                    <a:pos x="T2" y="T3"/>
                  </a:cxn>
                  <a:cxn ang="T12">
                    <a:pos x="T4" y="T5"/>
                  </a:cxn>
                  <a:cxn ang="T13">
                    <a:pos x="T6" y="T7"/>
                  </a:cxn>
                  <a:cxn ang="T14">
                    <a:pos x="T8" y="T9"/>
                  </a:cxn>
                </a:cxnLst>
                <a:rect l="T15" t="T16" r="T17" b="T18"/>
                <a:pathLst>
                  <a:path w="229" h="129">
                    <a:moveTo>
                      <a:pt x="0" y="0"/>
                    </a:moveTo>
                    <a:cubicBezTo>
                      <a:pt x="42" y="14"/>
                      <a:pt x="81" y="28"/>
                      <a:pt x="119" y="50"/>
                    </a:cubicBezTo>
                    <a:cubicBezTo>
                      <a:pt x="140" y="62"/>
                      <a:pt x="179" y="90"/>
                      <a:pt x="179" y="90"/>
                    </a:cubicBezTo>
                    <a:cubicBezTo>
                      <a:pt x="186" y="100"/>
                      <a:pt x="190" y="112"/>
                      <a:pt x="199" y="119"/>
                    </a:cubicBezTo>
                    <a:cubicBezTo>
                      <a:pt x="207" y="125"/>
                      <a:pt x="229" y="129"/>
                      <a:pt x="229" y="129"/>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3" name="Freeform 242"/>
              <p:cNvSpPr>
                <a:spLocks/>
              </p:cNvSpPr>
              <p:nvPr/>
            </p:nvSpPr>
            <p:spPr bwMode="auto">
              <a:xfrm>
                <a:off x="1629" y="1370"/>
                <a:ext cx="533" cy="559"/>
              </a:xfrm>
              <a:custGeom>
                <a:avLst/>
                <a:gdLst>
                  <a:gd name="T0" fmla="*/ 10 w 533"/>
                  <a:gd name="T1" fmla="*/ 0 h 559"/>
                  <a:gd name="T2" fmla="*/ 0 w 533"/>
                  <a:gd name="T3" fmla="*/ 30 h 559"/>
                  <a:gd name="T4" fmla="*/ 49 w 533"/>
                  <a:gd name="T5" fmla="*/ 40 h 559"/>
                  <a:gd name="T6" fmla="*/ 99 w 533"/>
                  <a:gd name="T7" fmla="*/ 80 h 559"/>
                  <a:gd name="T8" fmla="*/ 149 w 533"/>
                  <a:gd name="T9" fmla="*/ 120 h 559"/>
                  <a:gd name="T10" fmla="*/ 159 w 533"/>
                  <a:gd name="T11" fmla="*/ 149 h 559"/>
                  <a:gd name="T12" fmla="*/ 129 w 533"/>
                  <a:gd name="T13" fmla="*/ 120 h 559"/>
                  <a:gd name="T14" fmla="*/ 159 w 533"/>
                  <a:gd name="T15" fmla="*/ 140 h 559"/>
                  <a:gd name="T16" fmla="*/ 149 w 533"/>
                  <a:gd name="T17" fmla="*/ 110 h 559"/>
                  <a:gd name="T18" fmla="*/ 178 w 533"/>
                  <a:gd name="T19" fmla="*/ 120 h 559"/>
                  <a:gd name="T20" fmla="*/ 208 w 533"/>
                  <a:gd name="T21" fmla="*/ 140 h 559"/>
                  <a:gd name="T22" fmla="*/ 178 w 533"/>
                  <a:gd name="T23" fmla="*/ 130 h 559"/>
                  <a:gd name="T24" fmla="*/ 198 w 533"/>
                  <a:gd name="T25" fmla="*/ 159 h 559"/>
                  <a:gd name="T26" fmla="*/ 248 w 533"/>
                  <a:gd name="T27" fmla="*/ 209 h 559"/>
                  <a:gd name="T28" fmla="*/ 308 w 533"/>
                  <a:gd name="T29" fmla="*/ 288 h 559"/>
                  <a:gd name="T30" fmla="*/ 327 w 533"/>
                  <a:gd name="T31" fmla="*/ 318 h 559"/>
                  <a:gd name="T32" fmla="*/ 357 w 533"/>
                  <a:gd name="T33" fmla="*/ 338 h 559"/>
                  <a:gd name="T34" fmla="*/ 397 w 533"/>
                  <a:gd name="T35" fmla="*/ 378 h 559"/>
                  <a:gd name="T36" fmla="*/ 437 w 533"/>
                  <a:gd name="T37" fmla="*/ 418 h 559"/>
                  <a:gd name="T38" fmla="*/ 476 w 533"/>
                  <a:gd name="T39" fmla="*/ 477 h 559"/>
                  <a:gd name="T40" fmla="*/ 397 w 533"/>
                  <a:gd name="T41" fmla="*/ 378 h 559"/>
                  <a:gd name="T42" fmla="*/ 367 w 533"/>
                  <a:gd name="T43" fmla="*/ 358 h 559"/>
                  <a:gd name="T44" fmla="*/ 327 w 533"/>
                  <a:gd name="T45" fmla="*/ 308 h 559"/>
                  <a:gd name="T46" fmla="*/ 278 w 533"/>
                  <a:gd name="T47" fmla="*/ 259 h 559"/>
                  <a:gd name="T48" fmla="*/ 308 w 533"/>
                  <a:gd name="T49" fmla="*/ 279 h 559"/>
                  <a:gd name="T50" fmla="*/ 327 w 533"/>
                  <a:gd name="T51" fmla="*/ 308 h 559"/>
                  <a:gd name="T52" fmla="*/ 357 w 533"/>
                  <a:gd name="T53" fmla="*/ 328 h 559"/>
                  <a:gd name="T54" fmla="*/ 397 w 533"/>
                  <a:gd name="T55" fmla="*/ 378 h 559"/>
                  <a:gd name="T56" fmla="*/ 437 w 533"/>
                  <a:gd name="T57" fmla="*/ 428 h 559"/>
                  <a:gd name="T58" fmla="*/ 506 w 533"/>
                  <a:gd name="T59" fmla="*/ 507 h 559"/>
                  <a:gd name="T60" fmla="*/ 526 w 533"/>
                  <a:gd name="T61" fmla="*/ 537 h 559"/>
                  <a:gd name="T62" fmla="*/ 496 w 533"/>
                  <a:gd name="T63" fmla="*/ 517 h 559"/>
                  <a:gd name="T64" fmla="*/ 516 w 533"/>
                  <a:gd name="T65" fmla="*/ 537 h 5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559"/>
                  <a:gd name="T101" fmla="*/ 533 w 533"/>
                  <a:gd name="T102" fmla="*/ 559 h 5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559">
                    <a:moveTo>
                      <a:pt x="10" y="0"/>
                    </a:moveTo>
                    <a:cubicBezTo>
                      <a:pt x="10" y="0"/>
                      <a:pt x="3" y="20"/>
                      <a:pt x="0" y="30"/>
                    </a:cubicBezTo>
                    <a:cubicBezTo>
                      <a:pt x="0" y="30"/>
                      <a:pt x="33" y="37"/>
                      <a:pt x="49" y="40"/>
                    </a:cubicBezTo>
                    <a:cubicBezTo>
                      <a:pt x="106" y="126"/>
                      <a:pt x="30" y="25"/>
                      <a:pt x="99" y="80"/>
                    </a:cubicBezTo>
                    <a:cubicBezTo>
                      <a:pt x="164" y="132"/>
                      <a:pt x="74" y="95"/>
                      <a:pt x="149" y="120"/>
                    </a:cubicBezTo>
                    <a:cubicBezTo>
                      <a:pt x="152" y="130"/>
                      <a:pt x="169" y="151"/>
                      <a:pt x="159" y="149"/>
                    </a:cubicBezTo>
                    <a:cubicBezTo>
                      <a:pt x="127" y="143"/>
                      <a:pt x="60" y="85"/>
                      <a:pt x="129" y="120"/>
                    </a:cubicBezTo>
                    <a:cubicBezTo>
                      <a:pt x="140" y="125"/>
                      <a:pt x="149" y="133"/>
                      <a:pt x="159" y="140"/>
                    </a:cubicBezTo>
                    <a:cubicBezTo>
                      <a:pt x="159" y="140"/>
                      <a:pt x="142" y="118"/>
                      <a:pt x="149" y="110"/>
                    </a:cubicBezTo>
                    <a:cubicBezTo>
                      <a:pt x="156" y="103"/>
                      <a:pt x="169" y="115"/>
                      <a:pt x="178" y="120"/>
                    </a:cubicBezTo>
                    <a:cubicBezTo>
                      <a:pt x="189" y="125"/>
                      <a:pt x="208" y="128"/>
                      <a:pt x="208" y="140"/>
                    </a:cubicBezTo>
                    <a:cubicBezTo>
                      <a:pt x="208" y="151"/>
                      <a:pt x="188" y="133"/>
                      <a:pt x="178" y="130"/>
                    </a:cubicBezTo>
                    <a:cubicBezTo>
                      <a:pt x="185" y="140"/>
                      <a:pt x="198" y="159"/>
                      <a:pt x="198" y="159"/>
                    </a:cubicBezTo>
                    <a:cubicBezTo>
                      <a:pt x="225" y="199"/>
                      <a:pt x="208" y="182"/>
                      <a:pt x="248" y="209"/>
                    </a:cubicBezTo>
                    <a:cubicBezTo>
                      <a:pt x="274" y="248"/>
                      <a:pt x="267" y="262"/>
                      <a:pt x="308" y="288"/>
                    </a:cubicBezTo>
                    <a:cubicBezTo>
                      <a:pt x="314" y="298"/>
                      <a:pt x="319" y="310"/>
                      <a:pt x="327" y="318"/>
                    </a:cubicBezTo>
                    <a:cubicBezTo>
                      <a:pt x="335" y="327"/>
                      <a:pt x="349" y="329"/>
                      <a:pt x="357" y="338"/>
                    </a:cubicBezTo>
                    <a:cubicBezTo>
                      <a:pt x="396" y="386"/>
                      <a:pt x="332" y="356"/>
                      <a:pt x="397" y="378"/>
                    </a:cubicBezTo>
                    <a:cubicBezTo>
                      <a:pt x="424" y="458"/>
                      <a:pt x="384" y="365"/>
                      <a:pt x="437" y="418"/>
                    </a:cubicBezTo>
                    <a:cubicBezTo>
                      <a:pt x="454" y="435"/>
                      <a:pt x="483" y="499"/>
                      <a:pt x="476" y="477"/>
                    </a:cubicBezTo>
                    <a:cubicBezTo>
                      <a:pt x="450" y="395"/>
                      <a:pt x="474" y="429"/>
                      <a:pt x="397" y="378"/>
                    </a:cubicBezTo>
                    <a:cubicBezTo>
                      <a:pt x="387" y="371"/>
                      <a:pt x="367" y="358"/>
                      <a:pt x="367" y="358"/>
                    </a:cubicBezTo>
                    <a:cubicBezTo>
                      <a:pt x="348" y="300"/>
                      <a:pt x="372" y="353"/>
                      <a:pt x="327" y="308"/>
                    </a:cubicBezTo>
                    <a:cubicBezTo>
                      <a:pt x="261" y="242"/>
                      <a:pt x="360" y="313"/>
                      <a:pt x="278" y="259"/>
                    </a:cubicBezTo>
                    <a:cubicBezTo>
                      <a:pt x="278" y="259"/>
                      <a:pt x="298" y="272"/>
                      <a:pt x="308" y="279"/>
                    </a:cubicBezTo>
                    <a:cubicBezTo>
                      <a:pt x="314" y="289"/>
                      <a:pt x="319" y="300"/>
                      <a:pt x="327" y="308"/>
                    </a:cubicBezTo>
                    <a:cubicBezTo>
                      <a:pt x="335" y="316"/>
                      <a:pt x="349" y="319"/>
                      <a:pt x="357" y="328"/>
                    </a:cubicBezTo>
                    <a:cubicBezTo>
                      <a:pt x="412" y="397"/>
                      <a:pt x="311" y="321"/>
                      <a:pt x="397" y="378"/>
                    </a:cubicBezTo>
                    <a:cubicBezTo>
                      <a:pt x="420" y="446"/>
                      <a:pt x="388" y="372"/>
                      <a:pt x="437" y="428"/>
                    </a:cubicBezTo>
                    <a:cubicBezTo>
                      <a:pt x="518" y="520"/>
                      <a:pt x="438" y="462"/>
                      <a:pt x="506" y="507"/>
                    </a:cubicBezTo>
                    <a:cubicBezTo>
                      <a:pt x="513" y="517"/>
                      <a:pt x="519" y="527"/>
                      <a:pt x="526" y="537"/>
                    </a:cubicBezTo>
                    <a:cubicBezTo>
                      <a:pt x="533" y="547"/>
                      <a:pt x="496" y="517"/>
                      <a:pt x="496" y="517"/>
                    </a:cubicBezTo>
                    <a:cubicBezTo>
                      <a:pt x="518" y="550"/>
                      <a:pt x="516" y="559"/>
                      <a:pt x="516" y="537"/>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4" name="Freeform 243"/>
              <p:cNvSpPr>
                <a:spLocks/>
              </p:cNvSpPr>
              <p:nvPr/>
            </p:nvSpPr>
            <p:spPr bwMode="auto">
              <a:xfrm>
                <a:off x="2160" y="1968"/>
                <a:ext cx="280" cy="768"/>
              </a:xfrm>
              <a:custGeom>
                <a:avLst/>
                <a:gdLst>
                  <a:gd name="T0" fmla="*/ 48 w 280"/>
                  <a:gd name="T1" fmla="*/ 0 h 768"/>
                  <a:gd name="T2" fmla="*/ 144 w 280"/>
                  <a:gd name="T3" fmla="*/ 192 h 768"/>
                  <a:gd name="T4" fmla="*/ 240 w 280"/>
                  <a:gd name="T5" fmla="*/ 384 h 768"/>
                  <a:gd name="T6" fmla="*/ 240 w 280"/>
                  <a:gd name="T7" fmla="*/ 528 h 768"/>
                  <a:gd name="T8" fmla="*/ 0 w 280"/>
                  <a:gd name="T9" fmla="*/ 768 h 768"/>
                  <a:gd name="T10" fmla="*/ 0 60000 65536"/>
                  <a:gd name="T11" fmla="*/ 0 60000 65536"/>
                  <a:gd name="T12" fmla="*/ 0 60000 65536"/>
                  <a:gd name="T13" fmla="*/ 0 60000 65536"/>
                  <a:gd name="T14" fmla="*/ 0 60000 65536"/>
                  <a:gd name="T15" fmla="*/ 0 w 280"/>
                  <a:gd name="T16" fmla="*/ 0 h 768"/>
                  <a:gd name="T17" fmla="*/ 280 w 280"/>
                  <a:gd name="T18" fmla="*/ 768 h 768"/>
                </a:gdLst>
                <a:ahLst/>
                <a:cxnLst>
                  <a:cxn ang="T10">
                    <a:pos x="T0" y="T1"/>
                  </a:cxn>
                  <a:cxn ang="T11">
                    <a:pos x="T2" y="T3"/>
                  </a:cxn>
                  <a:cxn ang="T12">
                    <a:pos x="T4" y="T5"/>
                  </a:cxn>
                  <a:cxn ang="T13">
                    <a:pos x="T6" y="T7"/>
                  </a:cxn>
                  <a:cxn ang="T14">
                    <a:pos x="T8" y="T9"/>
                  </a:cxn>
                </a:cxnLst>
                <a:rect l="T15" t="T16" r="T17" b="T18"/>
                <a:pathLst>
                  <a:path w="280" h="768">
                    <a:moveTo>
                      <a:pt x="48" y="0"/>
                    </a:moveTo>
                    <a:cubicBezTo>
                      <a:pt x="80" y="64"/>
                      <a:pt x="112" y="128"/>
                      <a:pt x="144" y="192"/>
                    </a:cubicBezTo>
                    <a:cubicBezTo>
                      <a:pt x="176" y="256"/>
                      <a:pt x="224" y="328"/>
                      <a:pt x="240" y="384"/>
                    </a:cubicBezTo>
                    <a:cubicBezTo>
                      <a:pt x="256" y="440"/>
                      <a:pt x="280" y="464"/>
                      <a:pt x="240" y="528"/>
                    </a:cubicBezTo>
                    <a:cubicBezTo>
                      <a:pt x="200" y="592"/>
                      <a:pt x="100" y="680"/>
                      <a:pt x="0" y="768"/>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5" name="Freeform 244"/>
              <p:cNvSpPr>
                <a:spLocks/>
              </p:cNvSpPr>
              <p:nvPr/>
            </p:nvSpPr>
            <p:spPr bwMode="auto">
              <a:xfrm>
                <a:off x="1698" y="2910"/>
                <a:ext cx="287" cy="198"/>
              </a:xfrm>
              <a:custGeom>
                <a:avLst/>
                <a:gdLst>
                  <a:gd name="T0" fmla="*/ 278 w 287"/>
                  <a:gd name="T1" fmla="*/ 0 h 198"/>
                  <a:gd name="T2" fmla="*/ 219 w 287"/>
                  <a:gd name="T3" fmla="*/ 40 h 198"/>
                  <a:gd name="T4" fmla="*/ 189 w 287"/>
                  <a:gd name="T5" fmla="*/ 59 h 198"/>
                  <a:gd name="T6" fmla="*/ 179 w 287"/>
                  <a:gd name="T7" fmla="*/ 89 h 198"/>
                  <a:gd name="T8" fmla="*/ 119 w 287"/>
                  <a:gd name="T9" fmla="*/ 109 h 198"/>
                  <a:gd name="T10" fmla="*/ 70 w 287"/>
                  <a:gd name="T11" fmla="*/ 159 h 198"/>
                  <a:gd name="T12" fmla="*/ 40 w 287"/>
                  <a:gd name="T13" fmla="*/ 179 h 198"/>
                  <a:gd name="T14" fmla="*/ 70 w 287"/>
                  <a:gd name="T15" fmla="*/ 169 h 198"/>
                  <a:gd name="T16" fmla="*/ 100 w 287"/>
                  <a:gd name="T17" fmla="*/ 149 h 198"/>
                  <a:gd name="T18" fmla="*/ 219 w 287"/>
                  <a:gd name="T19" fmla="*/ 89 h 198"/>
                  <a:gd name="T20" fmla="*/ 229 w 287"/>
                  <a:gd name="T21" fmla="*/ 59 h 198"/>
                  <a:gd name="T22" fmla="*/ 278 w 287"/>
                  <a:gd name="T23" fmla="*/ 10 h 198"/>
                  <a:gd name="T24" fmla="*/ 248 w 287"/>
                  <a:gd name="T25" fmla="*/ 20 h 198"/>
                  <a:gd name="T26" fmla="*/ 179 w 287"/>
                  <a:gd name="T27" fmla="*/ 89 h 198"/>
                  <a:gd name="T28" fmla="*/ 119 w 287"/>
                  <a:gd name="T29" fmla="*/ 119 h 198"/>
                  <a:gd name="T30" fmla="*/ 0 w 287"/>
                  <a:gd name="T31" fmla="*/ 198 h 1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7"/>
                  <a:gd name="T49" fmla="*/ 0 h 198"/>
                  <a:gd name="T50" fmla="*/ 287 w 287"/>
                  <a:gd name="T51" fmla="*/ 198 h 1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7" h="198">
                    <a:moveTo>
                      <a:pt x="278" y="0"/>
                    </a:moveTo>
                    <a:cubicBezTo>
                      <a:pt x="258" y="13"/>
                      <a:pt x="239" y="27"/>
                      <a:pt x="219" y="40"/>
                    </a:cubicBezTo>
                    <a:cubicBezTo>
                      <a:pt x="209" y="47"/>
                      <a:pt x="189" y="59"/>
                      <a:pt x="189" y="59"/>
                    </a:cubicBezTo>
                    <a:cubicBezTo>
                      <a:pt x="186" y="69"/>
                      <a:pt x="188" y="83"/>
                      <a:pt x="179" y="89"/>
                    </a:cubicBezTo>
                    <a:cubicBezTo>
                      <a:pt x="162" y="101"/>
                      <a:pt x="119" y="109"/>
                      <a:pt x="119" y="109"/>
                    </a:cubicBezTo>
                    <a:cubicBezTo>
                      <a:pt x="38" y="165"/>
                      <a:pt x="139" y="90"/>
                      <a:pt x="70" y="159"/>
                    </a:cubicBezTo>
                    <a:cubicBezTo>
                      <a:pt x="62" y="167"/>
                      <a:pt x="40" y="167"/>
                      <a:pt x="40" y="179"/>
                    </a:cubicBezTo>
                    <a:cubicBezTo>
                      <a:pt x="40" y="190"/>
                      <a:pt x="61" y="174"/>
                      <a:pt x="70" y="169"/>
                    </a:cubicBezTo>
                    <a:cubicBezTo>
                      <a:pt x="81" y="164"/>
                      <a:pt x="89" y="154"/>
                      <a:pt x="100" y="149"/>
                    </a:cubicBezTo>
                    <a:cubicBezTo>
                      <a:pt x="140" y="129"/>
                      <a:pt x="181" y="114"/>
                      <a:pt x="219" y="89"/>
                    </a:cubicBezTo>
                    <a:cubicBezTo>
                      <a:pt x="222" y="79"/>
                      <a:pt x="222" y="67"/>
                      <a:pt x="229" y="59"/>
                    </a:cubicBezTo>
                    <a:cubicBezTo>
                      <a:pt x="234" y="53"/>
                      <a:pt x="287" y="29"/>
                      <a:pt x="278" y="10"/>
                    </a:cubicBezTo>
                    <a:cubicBezTo>
                      <a:pt x="273" y="1"/>
                      <a:pt x="258" y="17"/>
                      <a:pt x="248" y="20"/>
                    </a:cubicBezTo>
                    <a:cubicBezTo>
                      <a:pt x="184" y="117"/>
                      <a:pt x="240" y="59"/>
                      <a:pt x="179" y="89"/>
                    </a:cubicBezTo>
                    <a:cubicBezTo>
                      <a:pt x="101" y="128"/>
                      <a:pt x="194" y="94"/>
                      <a:pt x="119" y="119"/>
                    </a:cubicBezTo>
                    <a:cubicBezTo>
                      <a:pt x="83" y="175"/>
                      <a:pt x="70" y="198"/>
                      <a:pt x="0" y="198"/>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6" name="Freeform 245"/>
              <p:cNvSpPr>
                <a:spLocks/>
              </p:cNvSpPr>
              <p:nvPr/>
            </p:nvSpPr>
            <p:spPr bwMode="auto">
              <a:xfrm>
                <a:off x="1420" y="3130"/>
                <a:ext cx="230" cy="127"/>
              </a:xfrm>
              <a:custGeom>
                <a:avLst/>
                <a:gdLst>
                  <a:gd name="T0" fmla="*/ 0 w 230"/>
                  <a:gd name="T1" fmla="*/ 127 h 127"/>
                  <a:gd name="T2" fmla="*/ 80 w 230"/>
                  <a:gd name="T3" fmla="*/ 58 h 127"/>
                  <a:gd name="T4" fmla="*/ 80 w 230"/>
                  <a:gd name="T5" fmla="*/ 48 h 127"/>
                  <a:gd name="T6" fmla="*/ 20 w 230"/>
                  <a:gd name="T7" fmla="*/ 88 h 127"/>
                  <a:gd name="T8" fmla="*/ 60 w 230"/>
                  <a:gd name="T9" fmla="*/ 78 h 127"/>
                  <a:gd name="T10" fmla="*/ 90 w 230"/>
                  <a:gd name="T11" fmla="*/ 68 h 127"/>
                  <a:gd name="T12" fmla="*/ 119 w 230"/>
                  <a:gd name="T13" fmla="*/ 48 h 127"/>
                  <a:gd name="T14" fmla="*/ 119 w 230"/>
                  <a:gd name="T15" fmla="*/ 18 h 127"/>
                  <a:gd name="T16" fmla="*/ 90 w 230"/>
                  <a:gd name="T17" fmla="*/ 38 h 127"/>
                  <a:gd name="T18" fmla="*/ 50 w 230"/>
                  <a:gd name="T19" fmla="*/ 78 h 127"/>
                  <a:gd name="T20" fmla="*/ 40 w 230"/>
                  <a:gd name="T21" fmla="*/ 108 h 127"/>
                  <a:gd name="T22" fmla="*/ 99 w 230"/>
                  <a:gd name="T23" fmla="*/ 88 h 127"/>
                  <a:gd name="T24" fmla="*/ 219 w 230"/>
                  <a:gd name="T25" fmla="*/ 8 h 127"/>
                  <a:gd name="T26" fmla="*/ 179 w 230"/>
                  <a:gd name="T27" fmla="*/ 18 h 127"/>
                  <a:gd name="T28" fmla="*/ 149 w 230"/>
                  <a:gd name="T29" fmla="*/ 28 h 127"/>
                  <a:gd name="T30" fmla="*/ 0 w 230"/>
                  <a:gd name="T31" fmla="*/ 127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
                  <a:gd name="T49" fmla="*/ 0 h 127"/>
                  <a:gd name="T50" fmla="*/ 230 w 230"/>
                  <a:gd name="T51" fmla="*/ 127 h 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 h="127">
                    <a:moveTo>
                      <a:pt x="0" y="127"/>
                    </a:moveTo>
                    <a:cubicBezTo>
                      <a:pt x="34" y="78"/>
                      <a:pt x="10" y="105"/>
                      <a:pt x="80" y="58"/>
                    </a:cubicBezTo>
                    <a:cubicBezTo>
                      <a:pt x="119" y="32"/>
                      <a:pt x="119" y="35"/>
                      <a:pt x="80" y="48"/>
                    </a:cubicBezTo>
                    <a:cubicBezTo>
                      <a:pt x="57" y="56"/>
                      <a:pt x="40" y="75"/>
                      <a:pt x="20" y="88"/>
                    </a:cubicBezTo>
                    <a:cubicBezTo>
                      <a:pt x="9" y="96"/>
                      <a:pt x="47" y="82"/>
                      <a:pt x="60" y="78"/>
                    </a:cubicBezTo>
                    <a:cubicBezTo>
                      <a:pt x="70" y="75"/>
                      <a:pt x="80" y="71"/>
                      <a:pt x="90" y="68"/>
                    </a:cubicBezTo>
                    <a:cubicBezTo>
                      <a:pt x="100" y="61"/>
                      <a:pt x="109" y="53"/>
                      <a:pt x="119" y="48"/>
                    </a:cubicBezTo>
                    <a:cubicBezTo>
                      <a:pt x="154" y="30"/>
                      <a:pt x="165" y="49"/>
                      <a:pt x="119" y="18"/>
                    </a:cubicBezTo>
                    <a:cubicBezTo>
                      <a:pt x="109" y="25"/>
                      <a:pt x="97" y="29"/>
                      <a:pt x="90" y="38"/>
                    </a:cubicBezTo>
                    <a:cubicBezTo>
                      <a:pt x="53" y="86"/>
                      <a:pt x="114" y="57"/>
                      <a:pt x="50" y="78"/>
                    </a:cubicBezTo>
                    <a:cubicBezTo>
                      <a:pt x="47" y="88"/>
                      <a:pt x="30" y="106"/>
                      <a:pt x="40" y="108"/>
                    </a:cubicBezTo>
                    <a:cubicBezTo>
                      <a:pt x="60" y="112"/>
                      <a:pt x="82" y="100"/>
                      <a:pt x="99" y="88"/>
                    </a:cubicBezTo>
                    <a:cubicBezTo>
                      <a:pt x="139" y="61"/>
                      <a:pt x="179" y="35"/>
                      <a:pt x="219" y="8"/>
                    </a:cubicBezTo>
                    <a:cubicBezTo>
                      <a:pt x="230" y="0"/>
                      <a:pt x="192" y="14"/>
                      <a:pt x="179" y="18"/>
                    </a:cubicBezTo>
                    <a:cubicBezTo>
                      <a:pt x="169" y="21"/>
                      <a:pt x="158" y="23"/>
                      <a:pt x="149" y="28"/>
                    </a:cubicBezTo>
                    <a:cubicBezTo>
                      <a:pt x="98" y="57"/>
                      <a:pt x="50" y="95"/>
                      <a:pt x="0" y="127"/>
                    </a:cubicBezTo>
                    <a:close/>
                  </a:path>
                </a:pathLst>
              </a:custGeom>
              <a:solidFill>
                <a:schemeClr val="accent1"/>
              </a:solid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7" name="Freeform 246"/>
              <p:cNvSpPr>
                <a:spLocks/>
              </p:cNvSpPr>
              <p:nvPr/>
            </p:nvSpPr>
            <p:spPr bwMode="auto">
              <a:xfrm>
                <a:off x="1847" y="1956"/>
                <a:ext cx="248" cy="457"/>
              </a:xfrm>
              <a:custGeom>
                <a:avLst/>
                <a:gdLst>
                  <a:gd name="T0" fmla="*/ 0 w 248"/>
                  <a:gd name="T1" fmla="*/ 0 h 457"/>
                  <a:gd name="T2" fmla="*/ 99 w 248"/>
                  <a:gd name="T3" fmla="*/ 169 h 457"/>
                  <a:gd name="T4" fmla="*/ 149 w 248"/>
                  <a:gd name="T5" fmla="*/ 259 h 457"/>
                  <a:gd name="T6" fmla="*/ 239 w 248"/>
                  <a:gd name="T7" fmla="*/ 427 h 457"/>
                  <a:gd name="T8" fmla="*/ 248 w 248"/>
                  <a:gd name="T9" fmla="*/ 457 h 457"/>
                  <a:gd name="T10" fmla="*/ 0 60000 65536"/>
                  <a:gd name="T11" fmla="*/ 0 60000 65536"/>
                  <a:gd name="T12" fmla="*/ 0 60000 65536"/>
                  <a:gd name="T13" fmla="*/ 0 60000 65536"/>
                  <a:gd name="T14" fmla="*/ 0 60000 65536"/>
                  <a:gd name="T15" fmla="*/ 0 w 248"/>
                  <a:gd name="T16" fmla="*/ 0 h 457"/>
                  <a:gd name="T17" fmla="*/ 248 w 248"/>
                  <a:gd name="T18" fmla="*/ 457 h 457"/>
                </a:gdLst>
                <a:ahLst/>
                <a:cxnLst>
                  <a:cxn ang="T10">
                    <a:pos x="T0" y="T1"/>
                  </a:cxn>
                  <a:cxn ang="T11">
                    <a:pos x="T2" y="T3"/>
                  </a:cxn>
                  <a:cxn ang="T12">
                    <a:pos x="T4" y="T5"/>
                  </a:cxn>
                  <a:cxn ang="T13">
                    <a:pos x="T6" y="T7"/>
                  </a:cxn>
                  <a:cxn ang="T14">
                    <a:pos x="T8" y="T9"/>
                  </a:cxn>
                </a:cxnLst>
                <a:rect l="T15" t="T16" r="T17" b="T18"/>
                <a:pathLst>
                  <a:path w="248" h="457">
                    <a:moveTo>
                      <a:pt x="0" y="0"/>
                    </a:moveTo>
                    <a:cubicBezTo>
                      <a:pt x="58" y="39"/>
                      <a:pt x="70" y="109"/>
                      <a:pt x="99" y="169"/>
                    </a:cubicBezTo>
                    <a:cubicBezTo>
                      <a:pt x="114" y="200"/>
                      <a:pt x="135" y="228"/>
                      <a:pt x="149" y="259"/>
                    </a:cubicBezTo>
                    <a:cubicBezTo>
                      <a:pt x="179" y="326"/>
                      <a:pt x="174" y="386"/>
                      <a:pt x="239" y="427"/>
                    </a:cubicBezTo>
                    <a:cubicBezTo>
                      <a:pt x="242" y="437"/>
                      <a:pt x="248" y="457"/>
                      <a:pt x="248" y="457"/>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8" name="Freeform 247"/>
              <p:cNvSpPr>
                <a:spLocks/>
              </p:cNvSpPr>
              <p:nvPr/>
            </p:nvSpPr>
            <p:spPr bwMode="auto">
              <a:xfrm>
                <a:off x="2525" y="796"/>
                <a:ext cx="239" cy="214"/>
              </a:xfrm>
              <a:custGeom>
                <a:avLst/>
                <a:gdLst>
                  <a:gd name="T0" fmla="*/ 7 w 239"/>
                  <a:gd name="T1" fmla="*/ 207 h 214"/>
                  <a:gd name="T2" fmla="*/ 27 w 239"/>
                  <a:gd name="T3" fmla="*/ 177 h 214"/>
                  <a:gd name="T4" fmla="*/ 57 w 239"/>
                  <a:gd name="T5" fmla="*/ 167 h 214"/>
                  <a:gd name="T6" fmla="*/ 77 w 239"/>
                  <a:gd name="T7" fmla="*/ 138 h 214"/>
                  <a:gd name="T8" fmla="*/ 47 w 239"/>
                  <a:gd name="T9" fmla="*/ 157 h 214"/>
                  <a:gd name="T10" fmla="*/ 27 w 239"/>
                  <a:gd name="T11" fmla="*/ 187 h 214"/>
                  <a:gd name="T12" fmla="*/ 87 w 239"/>
                  <a:gd name="T13" fmla="*/ 167 h 214"/>
                  <a:gd name="T14" fmla="*/ 97 w 239"/>
                  <a:gd name="T15" fmla="*/ 138 h 214"/>
                  <a:gd name="T16" fmla="*/ 137 w 239"/>
                  <a:gd name="T17" fmla="*/ 78 h 214"/>
                  <a:gd name="T18" fmla="*/ 156 w 239"/>
                  <a:gd name="T19" fmla="*/ 48 h 214"/>
                  <a:gd name="T20" fmla="*/ 186 w 239"/>
                  <a:gd name="T21" fmla="*/ 18 h 214"/>
                  <a:gd name="T22" fmla="*/ 166 w 239"/>
                  <a:gd name="T23" fmla="*/ 48 h 214"/>
                  <a:gd name="T24" fmla="*/ 137 w 239"/>
                  <a:gd name="T25" fmla="*/ 58 h 214"/>
                  <a:gd name="T26" fmla="*/ 17 w 239"/>
                  <a:gd name="T27" fmla="*/ 177 h 214"/>
                  <a:gd name="T28" fmla="*/ 7 w 239"/>
                  <a:gd name="T29" fmla="*/ 207 h 214"/>
                  <a:gd name="T30" fmla="*/ 37 w 239"/>
                  <a:gd name="T31" fmla="*/ 197 h 214"/>
                  <a:gd name="T32" fmla="*/ 7 w 239"/>
                  <a:gd name="T33" fmla="*/ 207 h 2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9"/>
                  <a:gd name="T52" fmla="*/ 0 h 214"/>
                  <a:gd name="T53" fmla="*/ 239 w 239"/>
                  <a:gd name="T54" fmla="*/ 214 h 2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9" h="214">
                    <a:moveTo>
                      <a:pt x="7" y="207"/>
                    </a:moveTo>
                    <a:cubicBezTo>
                      <a:pt x="14" y="197"/>
                      <a:pt x="18" y="185"/>
                      <a:pt x="27" y="177"/>
                    </a:cubicBezTo>
                    <a:cubicBezTo>
                      <a:pt x="35" y="170"/>
                      <a:pt x="49" y="173"/>
                      <a:pt x="57" y="167"/>
                    </a:cubicBezTo>
                    <a:cubicBezTo>
                      <a:pt x="66" y="160"/>
                      <a:pt x="85" y="146"/>
                      <a:pt x="77" y="138"/>
                    </a:cubicBezTo>
                    <a:cubicBezTo>
                      <a:pt x="69" y="130"/>
                      <a:pt x="57" y="151"/>
                      <a:pt x="47" y="157"/>
                    </a:cubicBezTo>
                    <a:cubicBezTo>
                      <a:pt x="40" y="167"/>
                      <a:pt x="15" y="184"/>
                      <a:pt x="27" y="187"/>
                    </a:cubicBezTo>
                    <a:cubicBezTo>
                      <a:pt x="47" y="192"/>
                      <a:pt x="87" y="167"/>
                      <a:pt x="87" y="167"/>
                    </a:cubicBezTo>
                    <a:cubicBezTo>
                      <a:pt x="90" y="157"/>
                      <a:pt x="97" y="138"/>
                      <a:pt x="97" y="138"/>
                    </a:cubicBezTo>
                    <a:cubicBezTo>
                      <a:pt x="110" y="118"/>
                      <a:pt x="124" y="98"/>
                      <a:pt x="137" y="78"/>
                    </a:cubicBezTo>
                    <a:cubicBezTo>
                      <a:pt x="143" y="68"/>
                      <a:pt x="146" y="55"/>
                      <a:pt x="156" y="48"/>
                    </a:cubicBezTo>
                    <a:cubicBezTo>
                      <a:pt x="225" y="2"/>
                      <a:pt x="239" y="0"/>
                      <a:pt x="186" y="18"/>
                    </a:cubicBezTo>
                    <a:cubicBezTo>
                      <a:pt x="179" y="28"/>
                      <a:pt x="175" y="40"/>
                      <a:pt x="166" y="48"/>
                    </a:cubicBezTo>
                    <a:cubicBezTo>
                      <a:pt x="158" y="54"/>
                      <a:pt x="144" y="51"/>
                      <a:pt x="137" y="58"/>
                    </a:cubicBezTo>
                    <a:cubicBezTo>
                      <a:pt x="74" y="121"/>
                      <a:pt x="104" y="148"/>
                      <a:pt x="17" y="177"/>
                    </a:cubicBezTo>
                    <a:cubicBezTo>
                      <a:pt x="14" y="187"/>
                      <a:pt x="0" y="200"/>
                      <a:pt x="7" y="207"/>
                    </a:cubicBezTo>
                    <a:cubicBezTo>
                      <a:pt x="14" y="214"/>
                      <a:pt x="37" y="197"/>
                      <a:pt x="37" y="197"/>
                    </a:cubicBezTo>
                    <a:cubicBezTo>
                      <a:pt x="37" y="197"/>
                      <a:pt x="17" y="204"/>
                      <a:pt x="7" y="207"/>
                    </a:cubicBezTo>
                    <a:close/>
                  </a:path>
                </a:pathLst>
              </a:custGeom>
              <a:solidFill>
                <a:schemeClr val="accent1"/>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9" name="Freeform 248"/>
              <p:cNvSpPr>
                <a:spLocks/>
              </p:cNvSpPr>
              <p:nvPr/>
            </p:nvSpPr>
            <p:spPr bwMode="auto">
              <a:xfrm>
                <a:off x="2830" y="755"/>
                <a:ext cx="348" cy="309"/>
              </a:xfrm>
              <a:custGeom>
                <a:avLst/>
                <a:gdLst>
                  <a:gd name="T0" fmla="*/ 348 w 348"/>
                  <a:gd name="T1" fmla="*/ 0 h 309"/>
                  <a:gd name="T2" fmla="*/ 338 w 348"/>
                  <a:gd name="T3" fmla="*/ 39 h 309"/>
                  <a:gd name="T4" fmla="*/ 308 w 348"/>
                  <a:gd name="T5" fmla="*/ 49 h 309"/>
                  <a:gd name="T6" fmla="*/ 189 w 348"/>
                  <a:gd name="T7" fmla="*/ 119 h 309"/>
                  <a:gd name="T8" fmla="*/ 169 w 348"/>
                  <a:gd name="T9" fmla="*/ 149 h 309"/>
                  <a:gd name="T10" fmla="*/ 139 w 348"/>
                  <a:gd name="T11" fmla="*/ 159 h 309"/>
                  <a:gd name="T12" fmla="*/ 100 w 348"/>
                  <a:gd name="T13" fmla="*/ 198 h 309"/>
                  <a:gd name="T14" fmla="*/ 50 w 348"/>
                  <a:gd name="T15" fmla="*/ 278 h 309"/>
                  <a:gd name="T16" fmla="*/ 70 w 348"/>
                  <a:gd name="T17" fmla="*/ 248 h 309"/>
                  <a:gd name="T18" fmla="*/ 120 w 348"/>
                  <a:gd name="T19" fmla="*/ 198 h 309"/>
                  <a:gd name="T20" fmla="*/ 70 w 348"/>
                  <a:gd name="T21" fmla="*/ 248 h 309"/>
                  <a:gd name="T22" fmla="*/ 50 w 348"/>
                  <a:gd name="T23" fmla="*/ 278 h 309"/>
                  <a:gd name="T24" fmla="*/ 60 w 348"/>
                  <a:gd name="T25" fmla="*/ 248 h 309"/>
                  <a:gd name="T26" fmla="*/ 90 w 348"/>
                  <a:gd name="T27" fmla="*/ 228 h 309"/>
                  <a:gd name="T28" fmla="*/ 120 w 348"/>
                  <a:gd name="T29" fmla="*/ 169 h 309"/>
                  <a:gd name="T30" fmla="*/ 179 w 348"/>
                  <a:gd name="T31" fmla="*/ 129 h 309"/>
                  <a:gd name="T32" fmla="*/ 100 w 348"/>
                  <a:gd name="T33" fmla="*/ 188 h 309"/>
                  <a:gd name="T34" fmla="*/ 60 w 348"/>
                  <a:gd name="T35" fmla="*/ 248 h 309"/>
                  <a:gd name="T36" fmla="*/ 0 w 348"/>
                  <a:gd name="T37" fmla="*/ 288 h 309"/>
                  <a:gd name="T38" fmla="*/ 30 w 348"/>
                  <a:gd name="T39" fmla="*/ 288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309"/>
                  <a:gd name="T62" fmla="*/ 348 w 348"/>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309">
                    <a:moveTo>
                      <a:pt x="348" y="0"/>
                    </a:moveTo>
                    <a:cubicBezTo>
                      <a:pt x="345" y="13"/>
                      <a:pt x="346" y="29"/>
                      <a:pt x="338" y="39"/>
                    </a:cubicBezTo>
                    <a:cubicBezTo>
                      <a:pt x="331" y="47"/>
                      <a:pt x="317" y="44"/>
                      <a:pt x="308" y="49"/>
                    </a:cubicBezTo>
                    <a:cubicBezTo>
                      <a:pt x="264" y="74"/>
                      <a:pt x="236" y="103"/>
                      <a:pt x="189" y="119"/>
                    </a:cubicBezTo>
                    <a:cubicBezTo>
                      <a:pt x="182" y="129"/>
                      <a:pt x="178" y="141"/>
                      <a:pt x="169" y="149"/>
                    </a:cubicBezTo>
                    <a:cubicBezTo>
                      <a:pt x="161" y="156"/>
                      <a:pt x="147" y="152"/>
                      <a:pt x="139" y="159"/>
                    </a:cubicBezTo>
                    <a:cubicBezTo>
                      <a:pt x="85" y="212"/>
                      <a:pt x="179" y="171"/>
                      <a:pt x="100" y="198"/>
                    </a:cubicBezTo>
                    <a:cubicBezTo>
                      <a:pt x="76" y="269"/>
                      <a:pt x="98" y="246"/>
                      <a:pt x="50" y="278"/>
                    </a:cubicBezTo>
                    <a:cubicBezTo>
                      <a:pt x="50" y="278"/>
                      <a:pt x="63" y="258"/>
                      <a:pt x="70" y="248"/>
                    </a:cubicBezTo>
                    <a:cubicBezTo>
                      <a:pt x="97" y="208"/>
                      <a:pt x="80" y="225"/>
                      <a:pt x="120" y="198"/>
                    </a:cubicBezTo>
                    <a:cubicBezTo>
                      <a:pt x="67" y="278"/>
                      <a:pt x="137" y="181"/>
                      <a:pt x="70" y="248"/>
                    </a:cubicBezTo>
                    <a:cubicBezTo>
                      <a:pt x="62" y="256"/>
                      <a:pt x="62" y="278"/>
                      <a:pt x="50" y="278"/>
                    </a:cubicBezTo>
                    <a:cubicBezTo>
                      <a:pt x="39" y="278"/>
                      <a:pt x="53" y="256"/>
                      <a:pt x="60" y="248"/>
                    </a:cubicBezTo>
                    <a:cubicBezTo>
                      <a:pt x="68" y="239"/>
                      <a:pt x="80" y="235"/>
                      <a:pt x="90" y="228"/>
                    </a:cubicBezTo>
                    <a:cubicBezTo>
                      <a:pt x="97" y="206"/>
                      <a:pt x="101" y="186"/>
                      <a:pt x="120" y="169"/>
                    </a:cubicBezTo>
                    <a:cubicBezTo>
                      <a:pt x="138" y="153"/>
                      <a:pt x="179" y="129"/>
                      <a:pt x="179" y="129"/>
                    </a:cubicBezTo>
                    <a:cubicBezTo>
                      <a:pt x="152" y="169"/>
                      <a:pt x="139" y="162"/>
                      <a:pt x="100" y="188"/>
                    </a:cubicBezTo>
                    <a:cubicBezTo>
                      <a:pt x="87" y="208"/>
                      <a:pt x="80" y="235"/>
                      <a:pt x="60" y="248"/>
                    </a:cubicBezTo>
                    <a:cubicBezTo>
                      <a:pt x="40" y="261"/>
                      <a:pt x="0" y="288"/>
                      <a:pt x="0" y="288"/>
                    </a:cubicBezTo>
                    <a:cubicBezTo>
                      <a:pt x="33" y="299"/>
                      <a:pt x="30" y="309"/>
                      <a:pt x="30" y="288"/>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0" name="Freeform 249"/>
              <p:cNvSpPr>
                <a:spLocks/>
              </p:cNvSpPr>
              <p:nvPr/>
            </p:nvSpPr>
            <p:spPr bwMode="auto">
              <a:xfrm>
                <a:off x="3049" y="844"/>
                <a:ext cx="318" cy="251"/>
              </a:xfrm>
              <a:custGeom>
                <a:avLst/>
                <a:gdLst>
                  <a:gd name="T0" fmla="*/ 318 w 318"/>
                  <a:gd name="T1" fmla="*/ 0 h 251"/>
                  <a:gd name="T2" fmla="*/ 228 w 318"/>
                  <a:gd name="T3" fmla="*/ 40 h 251"/>
                  <a:gd name="T4" fmla="*/ 169 w 318"/>
                  <a:gd name="T5" fmla="*/ 70 h 251"/>
                  <a:gd name="T6" fmla="*/ 149 w 318"/>
                  <a:gd name="T7" fmla="*/ 99 h 251"/>
                  <a:gd name="T8" fmla="*/ 119 w 318"/>
                  <a:gd name="T9" fmla="*/ 109 h 251"/>
                  <a:gd name="T10" fmla="*/ 109 w 318"/>
                  <a:gd name="T11" fmla="*/ 139 h 251"/>
                  <a:gd name="T12" fmla="*/ 79 w 318"/>
                  <a:gd name="T13" fmla="*/ 159 h 251"/>
                  <a:gd name="T14" fmla="*/ 30 w 318"/>
                  <a:gd name="T15" fmla="*/ 238 h 251"/>
                  <a:gd name="T16" fmla="*/ 0 w 318"/>
                  <a:gd name="T17" fmla="*/ 229 h 251"/>
                  <a:gd name="T18" fmla="*/ 30 w 318"/>
                  <a:gd name="T19" fmla="*/ 209 h 251"/>
                  <a:gd name="T20" fmla="*/ 10 w 318"/>
                  <a:gd name="T21" fmla="*/ 238 h 251"/>
                  <a:gd name="T22" fmla="*/ 20 w 318"/>
                  <a:gd name="T23" fmla="*/ 209 h 251"/>
                  <a:gd name="T24" fmla="*/ 49 w 318"/>
                  <a:gd name="T25" fmla="*/ 199 h 251"/>
                  <a:gd name="T26" fmla="*/ 79 w 318"/>
                  <a:gd name="T27" fmla="*/ 179 h 251"/>
                  <a:gd name="T28" fmla="*/ 59 w 318"/>
                  <a:gd name="T29" fmla="*/ 209 h 251"/>
                  <a:gd name="T30" fmla="*/ 49 w 318"/>
                  <a:gd name="T31" fmla="*/ 229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8"/>
                  <a:gd name="T49" fmla="*/ 0 h 251"/>
                  <a:gd name="T50" fmla="*/ 318 w 318"/>
                  <a:gd name="T51" fmla="*/ 251 h 2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8" h="251">
                    <a:moveTo>
                      <a:pt x="318" y="0"/>
                    </a:moveTo>
                    <a:cubicBezTo>
                      <a:pt x="270" y="32"/>
                      <a:pt x="299" y="16"/>
                      <a:pt x="228" y="40"/>
                    </a:cubicBezTo>
                    <a:cubicBezTo>
                      <a:pt x="207" y="47"/>
                      <a:pt x="190" y="63"/>
                      <a:pt x="169" y="70"/>
                    </a:cubicBezTo>
                    <a:cubicBezTo>
                      <a:pt x="162" y="80"/>
                      <a:pt x="158" y="92"/>
                      <a:pt x="149" y="99"/>
                    </a:cubicBezTo>
                    <a:cubicBezTo>
                      <a:pt x="141" y="105"/>
                      <a:pt x="126" y="102"/>
                      <a:pt x="119" y="109"/>
                    </a:cubicBezTo>
                    <a:cubicBezTo>
                      <a:pt x="112" y="116"/>
                      <a:pt x="116" y="131"/>
                      <a:pt x="109" y="139"/>
                    </a:cubicBezTo>
                    <a:cubicBezTo>
                      <a:pt x="101" y="148"/>
                      <a:pt x="89" y="152"/>
                      <a:pt x="79" y="159"/>
                    </a:cubicBezTo>
                    <a:cubicBezTo>
                      <a:pt x="64" y="203"/>
                      <a:pt x="45" y="195"/>
                      <a:pt x="30" y="238"/>
                    </a:cubicBezTo>
                    <a:cubicBezTo>
                      <a:pt x="20" y="235"/>
                      <a:pt x="0" y="239"/>
                      <a:pt x="0" y="229"/>
                    </a:cubicBezTo>
                    <a:cubicBezTo>
                      <a:pt x="0" y="217"/>
                      <a:pt x="37" y="199"/>
                      <a:pt x="30" y="209"/>
                    </a:cubicBezTo>
                    <a:cubicBezTo>
                      <a:pt x="23" y="219"/>
                      <a:pt x="6" y="249"/>
                      <a:pt x="10" y="238"/>
                    </a:cubicBezTo>
                    <a:cubicBezTo>
                      <a:pt x="13" y="228"/>
                      <a:pt x="13" y="216"/>
                      <a:pt x="20" y="209"/>
                    </a:cubicBezTo>
                    <a:cubicBezTo>
                      <a:pt x="27" y="202"/>
                      <a:pt x="40" y="204"/>
                      <a:pt x="49" y="199"/>
                    </a:cubicBezTo>
                    <a:cubicBezTo>
                      <a:pt x="60" y="194"/>
                      <a:pt x="69" y="186"/>
                      <a:pt x="79" y="179"/>
                    </a:cubicBezTo>
                    <a:cubicBezTo>
                      <a:pt x="72" y="189"/>
                      <a:pt x="64" y="198"/>
                      <a:pt x="59" y="209"/>
                    </a:cubicBezTo>
                    <a:cubicBezTo>
                      <a:pt x="48" y="231"/>
                      <a:pt x="49" y="251"/>
                      <a:pt x="49" y="22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1" name="Freeform 250"/>
              <p:cNvSpPr>
                <a:spLocks/>
              </p:cNvSpPr>
              <p:nvPr/>
            </p:nvSpPr>
            <p:spPr bwMode="auto">
              <a:xfrm>
                <a:off x="3208" y="953"/>
                <a:ext cx="357" cy="199"/>
              </a:xfrm>
              <a:custGeom>
                <a:avLst/>
                <a:gdLst>
                  <a:gd name="T0" fmla="*/ 357 w 357"/>
                  <a:gd name="T1" fmla="*/ 0 h 199"/>
                  <a:gd name="T2" fmla="*/ 327 w 357"/>
                  <a:gd name="T3" fmla="*/ 20 h 199"/>
                  <a:gd name="T4" fmla="*/ 268 w 357"/>
                  <a:gd name="T5" fmla="*/ 40 h 199"/>
                  <a:gd name="T6" fmla="*/ 248 w 357"/>
                  <a:gd name="T7" fmla="*/ 70 h 199"/>
                  <a:gd name="T8" fmla="*/ 188 w 357"/>
                  <a:gd name="T9" fmla="*/ 90 h 199"/>
                  <a:gd name="T10" fmla="*/ 159 w 357"/>
                  <a:gd name="T11" fmla="*/ 110 h 199"/>
                  <a:gd name="T12" fmla="*/ 99 w 357"/>
                  <a:gd name="T13" fmla="*/ 129 h 199"/>
                  <a:gd name="T14" fmla="*/ 39 w 357"/>
                  <a:gd name="T15" fmla="*/ 169 h 199"/>
                  <a:gd name="T16" fmla="*/ 99 w 357"/>
                  <a:gd name="T17" fmla="*/ 129 h 199"/>
                  <a:gd name="T18" fmla="*/ 10 w 357"/>
                  <a:gd name="T19" fmla="*/ 169 h 199"/>
                  <a:gd name="T20" fmla="*/ 39 w 357"/>
                  <a:gd name="T21" fmla="*/ 159 h 199"/>
                  <a:gd name="T22" fmla="*/ 79 w 357"/>
                  <a:gd name="T23" fmla="*/ 149 h 199"/>
                  <a:gd name="T24" fmla="*/ 139 w 357"/>
                  <a:gd name="T25" fmla="*/ 120 h 199"/>
                  <a:gd name="T26" fmla="*/ 238 w 357"/>
                  <a:gd name="T27" fmla="*/ 90 h 199"/>
                  <a:gd name="T28" fmla="*/ 268 w 357"/>
                  <a:gd name="T29" fmla="*/ 70 h 199"/>
                  <a:gd name="T30" fmla="*/ 288 w 357"/>
                  <a:gd name="T31" fmla="*/ 40 h 199"/>
                  <a:gd name="T32" fmla="*/ 278 w 357"/>
                  <a:gd name="T33" fmla="*/ 70 h 199"/>
                  <a:gd name="T34" fmla="*/ 248 w 357"/>
                  <a:gd name="T35" fmla="*/ 80 h 199"/>
                  <a:gd name="T36" fmla="*/ 129 w 357"/>
                  <a:gd name="T37" fmla="*/ 129 h 199"/>
                  <a:gd name="T38" fmla="*/ 109 w 357"/>
                  <a:gd name="T39" fmla="*/ 159 h 199"/>
                  <a:gd name="T40" fmla="*/ 49 w 357"/>
                  <a:gd name="T41" fmla="*/ 199 h 199"/>
                  <a:gd name="T42" fmla="*/ 59 w 357"/>
                  <a:gd name="T43" fmla="*/ 179 h 1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7"/>
                  <a:gd name="T67" fmla="*/ 0 h 199"/>
                  <a:gd name="T68" fmla="*/ 357 w 357"/>
                  <a:gd name="T69" fmla="*/ 199 h 1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7" h="199">
                    <a:moveTo>
                      <a:pt x="357" y="0"/>
                    </a:moveTo>
                    <a:cubicBezTo>
                      <a:pt x="347" y="7"/>
                      <a:pt x="338" y="15"/>
                      <a:pt x="327" y="20"/>
                    </a:cubicBezTo>
                    <a:cubicBezTo>
                      <a:pt x="308" y="29"/>
                      <a:pt x="268" y="40"/>
                      <a:pt x="268" y="40"/>
                    </a:cubicBezTo>
                    <a:cubicBezTo>
                      <a:pt x="261" y="50"/>
                      <a:pt x="258" y="64"/>
                      <a:pt x="248" y="70"/>
                    </a:cubicBezTo>
                    <a:cubicBezTo>
                      <a:pt x="230" y="81"/>
                      <a:pt x="188" y="90"/>
                      <a:pt x="188" y="90"/>
                    </a:cubicBezTo>
                    <a:cubicBezTo>
                      <a:pt x="178" y="97"/>
                      <a:pt x="170" y="105"/>
                      <a:pt x="159" y="110"/>
                    </a:cubicBezTo>
                    <a:cubicBezTo>
                      <a:pt x="140" y="118"/>
                      <a:pt x="99" y="129"/>
                      <a:pt x="99" y="129"/>
                    </a:cubicBezTo>
                    <a:cubicBezTo>
                      <a:pt x="79" y="142"/>
                      <a:pt x="16" y="177"/>
                      <a:pt x="39" y="169"/>
                    </a:cubicBezTo>
                    <a:cubicBezTo>
                      <a:pt x="63" y="161"/>
                      <a:pt x="187" y="103"/>
                      <a:pt x="99" y="129"/>
                    </a:cubicBezTo>
                    <a:cubicBezTo>
                      <a:pt x="52" y="160"/>
                      <a:pt x="79" y="146"/>
                      <a:pt x="10" y="169"/>
                    </a:cubicBezTo>
                    <a:cubicBezTo>
                      <a:pt x="0" y="172"/>
                      <a:pt x="29" y="161"/>
                      <a:pt x="39" y="159"/>
                    </a:cubicBezTo>
                    <a:cubicBezTo>
                      <a:pt x="52" y="156"/>
                      <a:pt x="66" y="153"/>
                      <a:pt x="79" y="149"/>
                    </a:cubicBezTo>
                    <a:cubicBezTo>
                      <a:pt x="152" y="128"/>
                      <a:pt x="65" y="153"/>
                      <a:pt x="139" y="120"/>
                    </a:cubicBezTo>
                    <a:cubicBezTo>
                      <a:pt x="173" y="105"/>
                      <a:pt x="203" y="99"/>
                      <a:pt x="238" y="90"/>
                    </a:cubicBezTo>
                    <a:cubicBezTo>
                      <a:pt x="248" y="83"/>
                      <a:pt x="260" y="78"/>
                      <a:pt x="268" y="70"/>
                    </a:cubicBezTo>
                    <a:cubicBezTo>
                      <a:pt x="276" y="62"/>
                      <a:pt x="276" y="40"/>
                      <a:pt x="288" y="40"/>
                    </a:cubicBezTo>
                    <a:cubicBezTo>
                      <a:pt x="299" y="40"/>
                      <a:pt x="285" y="63"/>
                      <a:pt x="278" y="70"/>
                    </a:cubicBezTo>
                    <a:cubicBezTo>
                      <a:pt x="271" y="77"/>
                      <a:pt x="257" y="75"/>
                      <a:pt x="248" y="80"/>
                    </a:cubicBezTo>
                    <a:cubicBezTo>
                      <a:pt x="209" y="100"/>
                      <a:pt x="171" y="116"/>
                      <a:pt x="129" y="129"/>
                    </a:cubicBezTo>
                    <a:cubicBezTo>
                      <a:pt x="122" y="139"/>
                      <a:pt x="118" y="151"/>
                      <a:pt x="109" y="159"/>
                    </a:cubicBezTo>
                    <a:cubicBezTo>
                      <a:pt x="91" y="175"/>
                      <a:pt x="49" y="199"/>
                      <a:pt x="49" y="199"/>
                    </a:cubicBezTo>
                    <a:cubicBezTo>
                      <a:pt x="60" y="166"/>
                      <a:pt x="59" y="158"/>
                      <a:pt x="59" y="179"/>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2" name="Freeform 251"/>
              <p:cNvSpPr>
                <a:spLocks/>
              </p:cNvSpPr>
              <p:nvPr/>
            </p:nvSpPr>
            <p:spPr bwMode="auto">
              <a:xfrm>
                <a:off x="3446" y="1112"/>
                <a:ext cx="268" cy="130"/>
              </a:xfrm>
              <a:custGeom>
                <a:avLst/>
                <a:gdLst>
                  <a:gd name="T0" fmla="*/ 268 w 268"/>
                  <a:gd name="T1" fmla="*/ 0 h 130"/>
                  <a:gd name="T2" fmla="*/ 99 w 268"/>
                  <a:gd name="T3" fmla="*/ 60 h 130"/>
                  <a:gd name="T4" fmla="*/ 30 w 268"/>
                  <a:gd name="T5" fmla="*/ 129 h 130"/>
                  <a:gd name="T6" fmla="*/ 0 w 268"/>
                  <a:gd name="T7" fmla="*/ 119 h 130"/>
                  <a:gd name="T8" fmla="*/ 30 w 268"/>
                  <a:gd name="T9" fmla="*/ 110 h 130"/>
                  <a:gd name="T10" fmla="*/ 0 w 268"/>
                  <a:gd name="T11" fmla="*/ 119 h 130"/>
                  <a:gd name="T12" fmla="*/ 30 w 268"/>
                  <a:gd name="T13" fmla="*/ 110 h 130"/>
                  <a:gd name="T14" fmla="*/ 89 w 268"/>
                  <a:gd name="T15" fmla="*/ 70 h 130"/>
                  <a:gd name="T16" fmla="*/ 119 w 268"/>
                  <a:gd name="T17" fmla="*/ 5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8"/>
                  <a:gd name="T28" fmla="*/ 0 h 130"/>
                  <a:gd name="T29" fmla="*/ 268 w 268"/>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8" h="130">
                    <a:moveTo>
                      <a:pt x="268" y="0"/>
                    </a:moveTo>
                    <a:cubicBezTo>
                      <a:pt x="200" y="9"/>
                      <a:pt x="155" y="23"/>
                      <a:pt x="99" y="60"/>
                    </a:cubicBezTo>
                    <a:cubicBezTo>
                      <a:pt x="54" y="128"/>
                      <a:pt x="82" y="112"/>
                      <a:pt x="30" y="129"/>
                    </a:cubicBezTo>
                    <a:cubicBezTo>
                      <a:pt x="20" y="126"/>
                      <a:pt x="0" y="130"/>
                      <a:pt x="0" y="119"/>
                    </a:cubicBezTo>
                    <a:cubicBezTo>
                      <a:pt x="0" y="109"/>
                      <a:pt x="40" y="107"/>
                      <a:pt x="30" y="110"/>
                    </a:cubicBezTo>
                    <a:lnTo>
                      <a:pt x="0" y="119"/>
                    </a:lnTo>
                    <a:cubicBezTo>
                      <a:pt x="0" y="119"/>
                      <a:pt x="30" y="110"/>
                      <a:pt x="30" y="110"/>
                    </a:cubicBezTo>
                    <a:cubicBezTo>
                      <a:pt x="50" y="97"/>
                      <a:pt x="69" y="83"/>
                      <a:pt x="89" y="70"/>
                    </a:cubicBezTo>
                    <a:cubicBezTo>
                      <a:pt x="99" y="63"/>
                      <a:pt x="119" y="50"/>
                      <a:pt x="119" y="50"/>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3" name="Freeform 252"/>
              <p:cNvSpPr>
                <a:spLocks/>
              </p:cNvSpPr>
              <p:nvPr/>
            </p:nvSpPr>
            <p:spPr bwMode="auto">
              <a:xfrm>
                <a:off x="3547" y="1214"/>
                <a:ext cx="237" cy="107"/>
              </a:xfrm>
              <a:custGeom>
                <a:avLst/>
                <a:gdLst>
                  <a:gd name="T0" fmla="*/ 237 w 237"/>
                  <a:gd name="T1" fmla="*/ 17 h 107"/>
                  <a:gd name="T2" fmla="*/ 68 w 237"/>
                  <a:gd name="T3" fmla="*/ 77 h 107"/>
                  <a:gd name="T4" fmla="*/ 88 w 237"/>
                  <a:gd name="T5" fmla="*/ 47 h 107"/>
                  <a:gd name="T6" fmla="*/ 78 w 237"/>
                  <a:gd name="T7" fmla="*/ 77 h 107"/>
                  <a:gd name="T8" fmla="*/ 38 w 237"/>
                  <a:gd name="T9" fmla="*/ 107 h 107"/>
                  <a:gd name="T10" fmla="*/ 0 60000 65536"/>
                  <a:gd name="T11" fmla="*/ 0 60000 65536"/>
                  <a:gd name="T12" fmla="*/ 0 60000 65536"/>
                  <a:gd name="T13" fmla="*/ 0 60000 65536"/>
                  <a:gd name="T14" fmla="*/ 0 60000 65536"/>
                  <a:gd name="T15" fmla="*/ 0 w 237"/>
                  <a:gd name="T16" fmla="*/ 0 h 107"/>
                  <a:gd name="T17" fmla="*/ 237 w 237"/>
                  <a:gd name="T18" fmla="*/ 107 h 107"/>
                </a:gdLst>
                <a:ahLst/>
                <a:cxnLst>
                  <a:cxn ang="T10">
                    <a:pos x="T0" y="T1"/>
                  </a:cxn>
                  <a:cxn ang="T11">
                    <a:pos x="T2" y="T3"/>
                  </a:cxn>
                  <a:cxn ang="T12">
                    <a:pos x="T4" y="T5"/>
                  </a:cxn>
                  <a:cxn ang="T13">
                    <a:pos x="T6" y="T7"/>
                  </a:cxn>
                  <a:cxn ang="T14">
                    <a:pos x="T8" y="T9"/>
                  </a:cxn>
                </a:cxnLst>
                <a:rect l="T15" t="T16" r="T17" b="T18"/>
                <a:pathLst>
                  <a:path w="237" h="107">
                    <a:moveTo>
                      <a:pt x="237" y="17"/>
                    </a:moveTo>
                    <a:cubicBezTo>
                      <a:pt x="0" y="35"/>
                      <a:pt x="183" y="0"/>
                      <a:pt x="68" y="77"/>
                    </a:cubicBezTo>
                    <a:cubicBezTo>
                      <a:pt x="68" y="77"/>
                      <a:pt x="76" y="47"/>
                      <a:pt x="88" y="47"/>
                    </a:cubicBezTo>
                    <a:cubicBezTo>
                      <a:pt x="99" y="47"/>
                      <a:pt x="85" y="69"/>
                      <a:pt x="78" y="77"/>
                    </a:cubicBezTo>
                    <a:cubicBezTo>
                      <a:pt x="68" y="90"/>
                      <a:pt x="50" y="95"/>
                      <a:pt x="38" y="107"/>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4" name="Freeform 253"/>
              <p:cNvSpPr>
                <a:spLocks/>
              </p:cNvSpPr>
              <p:nvPr/>
            </p:nvSpPr>
            <p:spPr bwMode="auto">
              <a:xfrm>
                <a:off x="3724" y="1408"/>
                <a:ext cx="159" cy="42"/>
              </a:xfrm>
              <a:custGeom>
                <a:avLst/>
                <a:gdLst>
                  <a:gd name="T0" fmla="*/ 159 w 159"/>
                  <a:gd name="T1" fmla="*/ 2 h 42"/>
                  <a:gd name="T2" fmla="*/ 0 w 159"/>
                  <a:gd name="T3" fmla="*/ 42 h 42"/>
                  <a:gd name="T4" fmla="*/ 0 60000 65536"/>
                  <a:gd name="T5" fmla="*/ 0 60000 65536"/>
                  <a:gd name="T6" fmla="*/ 0 w 159"/>
                  <a:gd name="T7" fmla="*/ 0 h 42"/>
                  <a:gd name="T8" fmla="*/ 159 w 159"/>
                  <a:gd name="T9" fmla="*/ 42 h 42"/>
                </a:gdLst>
                <a:ahLst/>
                <a:cxnLst>
                  <a:cxn ang="T4">
                    <a:pos x="T0" y="T1"/>
                  </a:cxn>
                  <a:cxn ang="T5">
                    <a:pos x="T2" y="T3"/>
                  </a:cxn>
                </a:cxnLst>
                <a:rect l="T6" t="T7" r="T8" b="T9"/>
                <a:pathLst>
                  <a:path w="159" h="42">
                    <a:moveTo>
                      <a:pt x="159" y="2"/>
                    </a:moveTo>
                    <a:cubicBezTo>
                      <a:pt x="102" y="8"/>
                      <a:pt x="42" y="0"/>
                      <a:pt x="0" y="42"/>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5" name="Freeform 254"/>
              <p:cNvSpPr>
                <a:spLocks/>
              </p:cNvSpPr>
              <p:nvPr/>
            </p:nvSpPr>
            <p:spPr bwMode="auto">
              <a:xfrm>
                <a:off x="3883" y="1569"/>
                <a:ext cx="99" cy="50"/>
              </a:xfrm>
              <a:custGeom>
                <a:avLst/>
                <a:gdLst>
                  <a:gd name="T0" fmla="*/ 99 w 99"/>
                  <a:gd name="T1" fmla="*/ 0 h 50"/>
                  <a:gd name="T2" fmla="*/ 0 w 99"/>
                  <a:gd name="T3" fmla="*/ 50 h 50"/>
                  <a:gd name="T4" fmla="*/ 0 60000 65536"/>
                  <a:gd name="T5" fmla="*/ 0 60000 65536"/>
                  <a:gd name="T6" fmla="*/ 0 w 99"/>
                  <a:gd name="T7" fmla="*/ 0 h 50"/>
                  <a:gd name="T8" fmla="*/ 99 w 99"/>
                  <a:gd name="T9" fmla="*/ 50 h 50"/>
                </a:gdLst>
                <a:ahLst/>
                <a:cxnLst>
                  <a:cxn ang="T4">
                    <a:pos x="T0" y="T1"/>
                  </a:cxn>
                  <a:cxn ang="T5">
                    <a:pos x="T2" y="T3"/>
                  </a:cxn>
                </a:cxnLst>
                <a:rect l="T6" t="T7" r="T8" b="T9"/>
                <a:pathLst>
                  <a:path w="99" h="50">
                    <a:moveTo>
                      <a:pt x="99" y="0"/>
                    </a:moveTo>
                    <a:cubicBezTo>
                      <a:pt x="60" y="13"/>
                      <a:pt x="19" y="13"/>
                      <a:pt x="0" y="50"/>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6" name="Freeform 255"/>
              <p:cNvSpPr>
                <a:spLocks/>
              </p:cNvSpPr>
              <p:nvPr/>
            </p:nvSpPr>
            <p:spPr bwMode="auto">
              <a:xfrm>
                <a:off x="3456" y="2832"/>
                <a:ext cx="864" cy="432"/>
              </a:xfrm>
              <a:custGeom>
                <a:avLst/>
                <a:gdLst>
                  <a:gd name="T0" fmla="*/ 480 w 864"/>
                  <a:gd name="T1" fmla="*/ 0 h 432"/>
                  <a:gd name="T2" fmla="*/ 528 w 864"/>
                  <a:gd name="T3" fmla="*/ 48 h 432"/>
                  <a:gd name="T4" fmla="*/ 624 w 864"/>
                  <a:gd name="T5" fmla="*/ 48 h 432"/>
                  <a:gd name="T6" fmla="*/ 864 w 864"/>
                  <a:gd name="T7" fmla="*/ 48 h 432"/>
                  <a:gd name="T8" fmla="*/ 720 w 864"/>
                  <a:gd name="T9" fmla="*/ 144 h 432"/>
                  <a:gd name="T10" fmla="*/ 624 w 864"/>
                  <a:gd name="T11" fmla="*/ 240 h 432"/>
                  <a:gd name="T12" fmla="*/ 576 w 864"/>
                  <a:gd name="T13" fmla="*/ 336 h 432"/>
                  <a:gd name="T14" fmla="*/ 480 w 864"/>
                  <a:gd name="T15" fmla="*/ 384 h 432"/>
                  <a:gd name="T16" fmla="*/ 336 w 864"/>
                  <a:gd name="T17" fmla="*/ 432 h 432"/>
                  <a:gd name="T18" fmla="*/ 240 w 864"/>
                  <a:gd name="T19" fmla="*/ 432 h 432"/>
                  <a:gd name="T20" fmla="*/ 96 w 864"/>
                  <a:gd name="T21" fmla="*/ 384 h 432"/>
                  <a:gd name="T22" fmla="*/ 0 w 864"/>
                  <a:gd name="T23" fmla="*/ 288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4"/>
                  <a:gd name="T37" fmla="*/ 0 h 432"/>
                  <a:gd name="T38" fmla="*/ 864 w 864"/>
                  <a:gd name="T39" fmla="*/ 432 h 4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4" h="432">
                    <a:moveTo>
                      <a:pt x="480" y="0"/>
                    </a:moveTo>
                    <a:lnTo>
                      <a:pt x="528" y="48"/>
                    </a:lnTo>
                    <a:lnTo>
                      <a:pt x="624" y="48"/>
                    </a:lnTo>
                    <a:lnTo>
                      <a:pt x="864" y="48"/>
                    </a:lnTo>
                    <a:lnTo>
                      <a:pt x="720" y="144"/>
                    </a:lnTo>
                    <a:lnTo>
                      <a:pt x="624" y="240"/>
                    </a:lnTo>
                    <a:lnTo>
                      <a:pt x="576" y="336"/>
                    </a:lnTo>
                    <a:lnTo>
                      <a:pt x="480" y="384"/>
                    </a:lnTo>
                    <a:lnTo>
                      <a:pt x="336" y="432"/>
                    </a:lnTo>
                    <a:lnTo>
                      <a:pt x="240" y="432"/>
                    </a:lnTo>
                    <a:lnTo>
                      <a:pt x="96" y="384"/>
                    </a:lnTo>
                    <a:lnTo>
                      <a:pt x="0" y="288"/>
                    </a:lnTo>
                  </a:path>
                </a:pathLst>
              </a:custGeom>
              <a:solidFill>
                <a:srgbClr val="FF0000"/>
              </a:solid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7" name="Freeform 256"/>
              <p:cNvSpPr>
                <a:spLocks/>
              </p:cNvSpPr>
              <p:nvPr/>
            </p:nvSpPr>
            <p:spPr bwMode="auto">
              <a:xfrm>
                <a:off x="3585" y="3069"/>
                <a:ext cx="268" cy="59"/>
              </a:xfrm>
              <a:custGeom>
                <a:avLst/>
                <a:gdLst>
                  <a:gd name="T0" fmla="*/ 0 w 268"/>
                  <a:gd name="T1" fmla="*/ 0 h 59"/>
                  <a:gd name="T2" fmla="*/ 129 w 268"/>
                  <a:gd name="T3" fmla="*/ 29 h 59"/>
                  <a:gd name="T4" fmla="*/ 268 w 268"/>
                  <a:gd name="T5" fmla="*/ 59 h 59"/>
                  <a:gd name="T6" fmla="*/ 0 60000 65536"/>
                  <a:gd name="T7" fmla="*/ 0 60000 65536"/>
                  <a:gd name="T8" fmla="*/ 0 60000 65536"/>
                  <a:gd name="T9" fmla="*/ 0 w 268"/>
                  <a:gd name="T10" fmla="*/ 0 h 59"/>
                  <a:gd name="T11" fmla="*/ 268 w 268"/>
                  <a:gd name="T12" fmla="*/ 59 h 59"/>
                </a:gdLst>
                <a:ahLst/>
                <a:cxnLst>
                  <a:cxn ang="T6">
                    <a:pos x="T0" y="T1"/>
                  </a:cxn>
                  <a:cxn ang="T7">
                    <a:pos x="T2" y="T3"/>
                  </a:cxn>
                  <a:cxn ang="T8">
                    <a:pos x="T4" y="T5"/>
                  </a:cxn>
                </a:cxnLst>
                <a:rect l="T9" t="T10" r="T11" b="T12"/>
                <a:pathLst>
                  <a:path w="268" h="59">
                    <a:moveTo>
                      <a:pt x="0" y="0"/>
                    </a:moveTo>
                    <a:cubicBezTo>
                      <a:pt x="43" y="14"/>
                      <a:pt x="84" y="22"/>
                      <a:pt x="129" y="29"/>
                    </a:cubicBezTo>
                    <a:cubicBezTo>
                      <a:pt x="187" y="48"/>
                      <a:pt x="210" y="59"/>
                      <a:pt x="268" y="59"/>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8" name="Freeform 257"/>
              <p:cNvSpPr>
                <a:spLocks/>
              </p:cNvSpPr>
              <p:nvPr/>
            </p:nvSpPr>
            <p:spPr bwMode="auto">
              <a:xfrm>
                <a:off x="3754" y="2950"/>
                <a:ext cx="278" cy="61"/>
              </a:xfrm>
              <a:custGeom>
                <a:avLst/>
                <a:gdLst>
                  <a:gd name="T0" fmla="*/ 0 w 278"/>
                  <a:gd name="T1" fmla="*/ 0 h 61"/>
                  <a:gd name="T2" fmla="*/ 189 w 278"/>
                  <a:gd name="T3" fmla="*/ 59 h 61"/>
                  <a:gd name="T4" fmla="*/ 278 w 278"/>
                  <a:gd name="T5" fmla="*/ 59 h 61"/>
                  <a:gd name="T6" fmla="*/ 0 60000 65536"/>
                  <a:gd name="T7" fmla="*/ 0 60000 65536"/>
                  <a:gd name="T8" fmla="*/ 0 60000 65536"/>
                  <a:gd name="T9" fmla="*/ 0 w 278"/>
                  <a:gd name="T10" fmla="*/ 0 h 61"/>
                  <a:gd name="T11" fmla="*/ 278 w 278"/>
                  <a:gd name="T12" fmla="*/ 61 h 61"/>
                </a:gdLst>
                <a:ahLst/>
                <a:cxnLst>
                  <a:cxn ang="T6">
                    <a:pos x="T0" y="T1"/>
                  </a:cxn>
                  <a:cxn ang="T7">
                    <a:pos x="T2" y="T3"/>
                  </a:cxn>
                  <a:cxn ang="T8">
                    <a:pos x="T4" y="T5"/>
                  </a:cxn>
                </a:cxnLst>
                <a:rect l="T9" t="T10" r="T11" b="T12"/>
                <a:pathLst>
                  <a:path w="278" h="61">
                    <a:moveTo>
                      <a:pt x="0" y="0"/>
                    </a:moveTo>
                    <a:cubicBezTo>
                      <a:pt x="57" y="17"/>
                      <a:pt x="128" y="54"/>
                      <a:pt x="189" y="59"/>
                    </a:cubicBezTo>
                    <a:cubicBezTo>
                      <a:pt x="219" y="61"/>
                      <a:pt x="248" y="59"/>
                      <a:pt x="278" y="5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9" name="Freeform 258"/>
              <p:cNvSpPr>
                <a:spLocks/>
              </p:cNvSpPr>
              <p:nvPr/>
            </p:nvSpPr>
            <p:spPr bwMode="auto">
              <a:xfrm>
                <a:off x="1680" y="1920"/>
                <a:ext cx="288" cy="672"/>
              </a:xfrm>
              <a:custGeom>
                <a:avLst/>
                <a:gdLst>
                  <a:gd name="T0" fmla="*/ 0 w 288"/>
                  <a:gd name="T1" fmla="*/ 0 h 672"/>
                  <a:gd name="T2" fmla="*/ 144 w 288"/>
                  <a:gd name="T3" fmla="*/ 192 h 672"/>
                  <a:gd name="T4" fmla="*/ 192 w 288"/>
                  <a:gd name="T5" fmla="*/ 288 h 672"/>
                  <a:gd name="T6" fmla="*/ 288 w 288"/>
                  <a:gd name="T7" fmla="*/ 432 h 672"/>
                  <a:gd name="T8" fmla="*/ 288 w 288"/>
                  <a:gd name="T9" fmla="*/ 528 h 672"/>
                  <a:gd name="T10" fmla="*/ 240 w 288"/>
                  <a:gd name="T11" fmla="*/ 624 h 672"/>
                  <a:gd name="T12" fmla="*/ 192 w 288"/>
                  <a:gd name="T13" fmla="*/ 672 h 672"/>
                  <a:gd name="T14" fmla="*/ 144 w 288"/>
                  <a:gd name="T15" fmla="*/ 576 h 672"/>
                  <a:gd name="T16" fmla="*/ 144 w 288"/>
                  <a:gd name="T17" fmla="*/ 432 h 672"/>
                  <a:gd name="T18" fmla="*/ 96 w 288"/>
                  <a:gd name="T19" fmla="*/ 288 h 672"/>
                  <a:gd name="T20" fmla="*/ 48 w 288"/>
                  <a:gd name="T21" fmla="*/ 144 h 672"/>
                  <a:gd name="T22" fmla="*/ 0 w 288"/>
                  <a:gd name="T23" fmla="*/ 0 h 6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672"/>
                  <a:gd name="T38" fmla="*/ 288 w 288"/>
                  <a:gd name="T39" fmla="*/ 672 h 6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672">
                    <a:moveTo>
                      <a:pt x="0" y="0"/>
                    </a:moveTo>
                    <a:lnTo>
                      <a:pt x="144" y="192"/>
                    </a:lnTo>
                    <a:lnTo>
                      <a:pt x="192" y="288"/>
                    </a:lnTo>
                    <a:lnTo>
                      <a:pt x="288" y="432"/>
                    </a:lnTo>
                    <a:lnTo>
                      <a:pt x="288" y="528"/>
                    </a:lnTo>
                    <a:lnTo>
                      <a:pt x="240" y="624"/>
                    </a:lnTo>
                    <a:lnTo>
                      <a:pt x="192" y="672"/>
                    </a:lnTo>
                    <a:lnTo>
                      <a:pt x="144" y="576"/>
                    </a:lnTo>
                    <a:lnTo>
                      <a:pt x="144" y="432"/>
                    </a:lnTo>
                    <a:lnTo>
                      <a:pt x="96" y="288"/>
                    </a:lnTo>
                    <a:lnTo>
                      <a:pt x="48" y="144"/>
                    </a:lnTo>
                    <a:lnTo>
                      <a:pt x="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0" name="Freeform 259"/>
              <p:cNvSpPr>
                <a:spLocks/>
              </p:cNvSpPr>
              <p:nvPr/>
            </p:nvSpPr>
            <p:spPr bwMode="auto">
              <a:xfrm>
                <a:off x="2064" y="1296"/>
                <a:ext cx="528" cy="432"/>
              </a:xfrm>
              <a:custGeom>
                <a:avLst/>
                <a:gdLst>
                  <a:gd name="T0" fmla="*/ 48 w 528"/>
                  <a:gd name="T1" fmla="*/ 192 h 432"/>
                  <a:gd name="T2" fmla="*/ 144 w 528"/>
                  <a:gd name="T3" fmla="*/ 96 h 432"/>
                  <a:gd name="T4" fmla="*/ 240 w 528"/>
                  <a:gd name="T5" fmla="*/ 48 h 432"/>
                  <a:gd name="T6" fmla="*/ 336 w 528"/>
                  <a:gd name="T7" fmla="*/ 0 h 432"/>
                  <a:gd name="T8" fmla="*/ 432 w 528"/>
                  <a:gd name="T9" fmla="*/ 48 h 432"/>
                  <a:gd name="T10" fmla="*/ 528 w 528"/>
                  <a:gd name="T11" fmla="*/ 144 h 432"/>
                  <a:gd name="T12" fmla="*/ 528 w 528"/>
                  <a:gd name="T13" fmla="*/ 288 h 432"/>
                  <a:gd name="T14" fmla="*/ 384 w 528"/>
                  <a:gd name="T15" fmla="*/ 432 h 432"/>
                  <a:gd name="T16" fmla="*/ 288 w 528"/>
                  <a:gd name="T17" fmla="*/ 432 h 432"/>
                  <a:gd name="T18" fmla="*/ 192 w 528"/>
                  <a:gd name="T19" fmla="*/ 432 h 432"/>
                  <a:gd name="T20" fmla="*/ 48 w 528"/>
                  <a:gd name="T21" fmla="*/ 432 h 432"/>
                  <a:gd name="T22" fmla="*/ 0 w 528"/>
                  <a:gd name="T23" fmla="*/ 336 h 432"/>
                  <a:gd name="T24" fmla="*/ 0 w 528"/>
                  <a:gd name="T25" fmla="*/ 240 h 432"/>
                  <a:gd name="T26" fmla="*/ 48 w 528"/>
                  <a:gd name="T27" fmla="*/ 192 h 4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8"/>
                  <a:gd name="T43" fmla="*/ 0 h 432"/>
                  <a:gd name="T44" fmla="*/ 528 w 528"/>
                  <a:gd name="T45" fmla="*/ 432 h 4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8" h="432">
                    <a:moveTo>
                      <a:pt x="48" y="192"/>
                    </a:moveTo>
                    <a:lnTo>
                      <a:pt x="144" y="96"/>
                    </a:lnTo>
                    <a:lnTo>
                      <a:pt x="240" y="48"/>
                    </a:lnTo>
                    <a:lnTo>
                      <a:pt x="336" y="0"/>
                    </a:lnTo>
                    <a:lnTo>
                      <a:pt x="432" y="48"/>
                    </a:lnTo>
                    <a:lnTo>
                      <a:pt x="528" y="144"/>
                    </a:lnTo>
                    <a:lnTo>
                      <a:pt x="528" y="288"/>
                    </a:lnTo>
                    <a:lnTo>
                      <a:pt x="384" y="432"/>
                    </a:lnTo>
                    <a:lnTo>
                      <a:pt x="288" y="432"/>
                    </a:lnTo>
                    <a:lnTo>
                      <a:pt x="192" y="432"/>
                    </a:lnTo>
                    <a:lnTo>
                      <a:pt x="48" y="432"/>
                    </a:lnTo>
                    <a:lnTo>
                      <a:pt x="0" y="336"/>
                    </a:lnTo>
                    <a:lnTo>
                      <a:pt x="0" y="240"/>
                    </a:lnTo>
                    <a:lnTo>
                      <a:pt x="48" y="192"/>
                    </a:lnTo>
                    <a:close/>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1" name="Freeform 260"/>
              <p:cNvSpPr>
                <a:spLocks/>
              </p:cNvSpPr>
              <p:nvPr/>
            </p:nvSpPr>
            <p:spPr bwMode="auto">
              <a:xfrm>
                <a:off x="2064" y="1440"/>
                <a:ext cx="240" cy="288"/>
              </a:xfrm>
              <a:custGeom>
                <a:avLst/>
                <a:gdLst>
                  <a:gd name="T0" fmla="*/ 96 w 240"/>
                  <a:gd name="T1" fmla="*/ 0 h 288"/>
                  <a:gd name="T2" fmla="*/ 192 w 240"/>
                  <a:gd name="T3" fmla="*/ 48 h 288"/>
                  <a:gd name="T4" fmla="*/ 240 w 240"/>
                  <a:gd name="T5" fmla="*/ 96 h 288"/>
                  <a:gd name="T6" fmla="*/ 240 w 240"/>
                  <a:gd name="T7" fmla="*/ 192 h 288"/>
                  <a:gd name="T8" fmla="*/ 192 w 240"/>
                  <a:gd name="T9" fmla="*/ 288 h 288"/>
                  <a:gd name="T10" fmla="*/ 48 w 240"/>
                  <a:gd name="T11" fmla="*/ 288 h 288"/>
                  <a:gd name="T12" fmla="*/ 0 w 240"/>
                  <a:gd name="T13" fmla="*/ 192 h 288"/>
                  <a:gd name="T14" fmla="*/ 0 w 240"/>
                  <a:gd name="T15" fmla="*/ 96 h 288"/>
                  <a:gd name="T16" fmla="*/ 96 w 24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288"/>
                  <a:gd name="T29" fmla="*/ 240 w 24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288">
                    <a:moveTo>
                      <a:pt x="96" y="0"/>
                    </a:moveTo>
                    <a:lnTo>
                      <a:pt x="192" y="48"/>
                    </a:lnTo>
                    <a:lnTo>
                      <a:pt x="240" y="96"/>
                    </a:lnTo>
                    <a:lnTo>
                      <a:pt x="240" y="192"/>
                    </a:lnTo>
                    <a:lnTo>
                      <a:pt x="192" y="288"/>
                    </a:lnTo>
                    <a:lnTo>
                      <a:pt x="48" y="288"/>
                    </a:lnTo>
                    <a:lnTo>
                      <a:pt x="0" y="192"/>
                    </a:lnTo>
                    <a:lnTo>
                      <a:pt x="0" y="96"/>
                    </a:lnTo>
                    <a:lnTo>
                      <a:pt x="96"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2" name="Freeform 261"/>
              <p:cNvSpPr>
                <a:spLocks/>
              </p:cNvSpPr>
              <p:nvPr/>
            </p:nvSpPr>
            <p:spPr bwMode="auto">
              <a:xfrm>
                <a:off x="2168" y="2215"/>
                <a:ext cx="1021" cy="1141"/>
              </a:xfrm>
              <a:custGeom>
                <a:avLst/>
                <a:gdLst>
                  <a:gd name="T0" fmla="*/ 980 w 1021"/>
                  <a:gd name="T1" fmla="*/ 0 h 1141"/>
                  <a:gd name="T2" fmla="*/ 930 w 1021"/>
                  <a:gd name="T3" fmla="*/ 327 h 1141"/>
                  <a:gd name="T4" fmla="*/ 881 w 1021"/>
                  <a:gd name="T5" fmla="*/ 417 h 1141"/>
                  <a:gd name="T6" fmla="*/ 821 w 1021"/>
                  <a:gd name="T7" fmla="*/ 456 h 1141"/>
                  <a:gd name="T8" fmla="*/ 752 w 1021"/>
                  <a:gd name="T9" fmla="*/ 526 h 1141"/>
                  <a:gd name="T10" fmla="*/ 702 w 1021"/>
                  <a:gd name="T11" fmla="*/ 566 h 1141"/>
                  <a:gd name="T12" fmla="*/ 642 w 1021"/>
                  <a:gd name="T13" fmla="*/ 605 h 1141"/>
                  <a:gd name="T14" fmla="*/ 593 w 1021"/>
                  <a:gd name="T15" fmla="*/ 655 h 1141"/>
                  <a:gd name="T16" fmla="*/ 573 w 1021"/>
                  <a:gd name="T17" fmla="*/ 685 h 1141"/>
                  <a:gd name="T18" fmla="*/ 513 w 1021"/>
                  <a:gd name="T19" fmla="*/ 725 h 1141"/>
                  <a:gd name="T20" fmla="*/ 464 w 1021"/>
                  <a:gd name="T21" fmla="*/ 764 h 1141"/>
                  <a:gd name="T22" fmla="*/ 444 w 1021"/>
                  <a:gd name="T23" fmla="*/ 794 h 1141"/>
                  <a:gd name="T24" fmla="*/ 414 w 1021"/>
                  <a:gd name="T25" fmla="*/ 814 h 1141"/>
                  <a:gd name="T26" fmla="*/ 345 w 1021"/>
                  <a:gd name="T27" fmla="*/ 883 h 1141"/>
                  <a:gd name="T28" fmla="*/ 265 w 1021"/>
                  <a:gd name="T29" fmla="*/ 943 h 1141"/>
                  <a:gd name="T30" fmla="*/ 215 w 1021"/>
                  <a:gd name="T31" fmla="*/ 983 h 1141"/>
                  <a:gd name="T32" fmla="*/ 126 w 1021"/>
                  <a:gd name="T33" fmla="*/ 1032 h 1141"/>
                  <a:gd name="T34" fmla="*/ 96 w 1021"/>
                  <a:gd name="T35" fmla="*/ 1052 h 1141"/>
                  <a:gd name="T36" fmla="*/ 76 w 1021"/>
                  <a:gd name="T37" fmla="*/ 1082 h 1141"/>
                  <a:gd name="T38" fmla="*/ 17 w 1021"/>
                  <a:gd name="T39" fmla="*/ 1102 h 1141"/>
                  <a:gd name="T40" fmla="*/ 7 w 1021"/>
                  <a:gd name="T41" fmla="*/ 1132 h 1141"/>
                  <a:gd name="T42" fmla="*/ 66 w 1021"/>
                  <a:gd name="T43" fmla="*/ 1102 h 1141"/>
                  <a:gd name="T44" fmla="*/ 215 w 1021"/>
                  <a:gd name="T45" fmla="*/ 1042 h 1141"/>
                  <a:gd name="T46" fmla="*/ 275 w 1021"/>
                  <a:gd name="T47" fmla="*/ 1003 h 1141"/>
                  <a:gd name="T48" fmla="*/ 325 w 1021"/>
                  <a:gd name="T49" fmla="*/ 963 h 1141"/>
                  <a:gd name="T50" fmla="*/ 374 w 1021"/>
                  <a:gd name="T51" fmla="*/ 923 h 1141"/>
                  <a:gd name="T52" fmla="*/ 444 w 1021"/>
                  <a:gd name="T53" fmla="*/ 844 h 1141"/>
                  <a:gd name="T54" fmla="*/ 494 w 1021"/>
                  <a:gd name="T55" fmla="*/ 794 h 1141"/>
                  <a:gd name="T56" fmla="*/ 513 w 1021"/>
                  <a:gd name="T57" fmla="*/ 764 h 1141"/>
                  <a:gd name="T58" fmla="*/ 573 w 1021"/>
                  <a:gd name="T59" fmla="*/ 725 h 1141"/>
                  <a:gd name="T60" fmla="*/ 652 w 1021"/>
                  <a:gd name="T61" fmla="*/ 655 h 1141"/>
                  <a:gd name="T62" fmla="*/ 682 w 1021"/>
                  <a:gd name="T63" fmla="*/ 635 h 1141"/>
                  <a:gd name="T64" fmla="*/ 692 w 1021"/>
                  <a:gd name="T65" fmla="*/ 605 h 1141"/>
                  <a:gd name="T66" fmla="*/ 752 w 1021"/>
                  <a:gd name="T67" fmla="*/ 566 h 1141"/>
                  <a:gd name="T68" fmla="*/ 762 w 1021"/>
                  <a:gd name="T69" fmla="*/ 536 h 1141"/>
                  <a:gd name="T70" fmla="*/ 782 w 1021"/>
                  <a:gd name="T71" fmla="*/ 506 h 1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1"/>
                  <a:gd name="T109" fmla="*/ 0 h 1141"/>
                  <a:gd name="T110" fmla="*/ 1021 w 1021"/>
                  <a:gd name="T111" fmla="*/ 1141 h 1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1" h="1141">
                    <a:moveTo>
                      <a:pt x="980" y="0"/>
                    </a:moveTo>
                    <a:cubicBezTo>
                      <a:pt x="1021" y="121"/>
                      <a:pt x="983" y="220"/>
                      <a:pt x="930" y="327"/>
                    </a:cubicBezTo>
                    <a:cubicBezTo>
                      <a:pt x="918" y="351"/>
                      <a:pt x="901" y="399"/>
                      <a:pt x="881" y="417"/>
                    </a:cubicBezTo>
                    <a:cubicBezTo>
                      <a:pt x="863" y="433"/>
                      <a:pt x="821" y="456"/>
                      <a:pt x="821" y="456"/>
                    </a:cubicBezTo>
                    <a:cubicBezTo>
                      <a:pt x="776" y="525"/>
                      <a:pt x="805" y="508"/>
                      <a:pt x="752" y="526"/>
                    </a:cubicBezTo>
                    <a:cubicBezTo>
                      <a:pt x="716" y="580"/>
                      <a:pt x="753" y="538"/>
                      <a:pt x="702" y="566"/>
                    </a:cubicBezTo>
                    <a:cubicBezTo>
                      <a:pt x="681" y="577"/>
                      <a:pt x="642" y="605"/>
                      <a:pt x="642" y="605"/>
                    </a:cubicBezTo>
                    <a:cubicBezTo>
                      <a:pt x="594" y="681"/>
                      <a:pt x="656" y="592"/>
                      <a:pt x="593" y="655"/>
                    </a:cubicBezTo>
                    <a:cubicBezTo>
                      <a:pt x="585" y="663"/>
                      <a:pt x="582" y="677"/>
                      <a:pt x="573" y="685"/>
                    </a:cubicBezTo>
                    <a:cubicBezTo>
                      <a:pt x="555" y="701"/>
                      <a:pt x="513" y="725"/>
                      <a:pt x="513" y="725"/>
                    </a:cubicBezTo>
                    <a:cubicBezTo>
                      <a:pt x="459" y="807"/>
                      <a:pt x="531" y="710"/>
                      <a:pt x="464" y="764"/>
                    </a:cubicBezTo>
                    <a:cubicBezTo>
                      <a:pt x="455" y="772"/>
                      <a:pt x="452" y="786"/>
                      <a:pt x="444" y="794"/>
                    </a:cubicBezTo>
                    <a:cubicBezTo>
                      <a:pt x="436" y="802"/>
                      <a:pt x="424" y="807"/>
                      <a:pt x="414" y="814"/>
                    </a:cubicBezTo>
                    <a:cubicBezTo>
                      <a:pt x="368" y="882"/>
                      <a:pt x="397" y="867"/>
                      <a:pt x="345" y="883"/>
                    </a:cubicBezTo>
                    <a:cubicBezTo>
                      <a:pt x="318" y="923"/>
                      <a:pt x="304" y="917"/>
                      <a:pt x="265" y="943"/>
                    </a:cubicBezTo>
                    <a:cubicBezTo>
                      <a:pt x="228" y="999"/>
                      <a:pt x="266" y="954"/>
                      <a:pt x="215" y="983"/>
                    </a:cubicBezTo>
                    <a:cubicBezTo>
                      <a:pt x="117" y="1038"/>
                      <a:pt x="192" y="1012"/>
                      <a:pt x="126" y="1032"/>
                    </a:cubicBezTo>
                    <a:cubicBezTo>
                      <a:pt x="116" y="1039"/>
                      <a:pt x="104" y="1044"/>
                      <a:pt x="96" y="1052"/>
                    </a:cubicBezTo>
                    <a:cubicBezTo>
                      <a:pt x="88" y="1060"/>
                      <a:pt x="86" y="1076"/>
                      <a:pt x="76" y="1082"/>
                    </a:cubicBezTo>
                    <a:cubicBezTo>
                      <a:pt x="58" y="1093"/>
                      <a:pt x="17" y="1102"/>
                      <a:pt x="17" y="1102"/>
                    </a:cubicBezTo>
                    <a:cubicBezTo>
                      <a:pt x="14" y="1112"/>
                      <a:pt x="0" y="1125"/>
                      <a:pt x="7" y="1132"/>
                    </a:cubicBezTo>
                    <a:cubicBezTo>
                      <a:pt x="16" y="1141"/>
                      <a:pt x="64" y="1103"/>
                      <a:pt x="66" y="1102"/>
                    </a:cubicBezTo>
                    <a:cubicBezTo>
                      <a:pt x="109" y="1083"/>
                      <a:pt x="172" y="1057"/>
                      <a:pt x="215" y="1042"/>
                    </a:cubicBezTo>
                    <a:cubicBezTo>
                      <a:pt x="238" y="1034"/>
                      <a:pt x="275" y="1003"/>
                      <a:pt x="275" y="1003"/>
                    </a:cubicBezTo>
                    <a:cubicBezTo>
                      <a:pt x="332" y="917"/>
                      <a:pt x="256" y="1018"/>
                      <a:pt x="325" y="963"/>
                    </a:cubicBezTo>
                    <a:cubicBezTo>
                      <a:pt x="390" y="911"/>
                      <a:pt x="300" y="949"/>
                      <a:pt x="374" y="923"/>
                    </a:cubicBezTo>
                    <a:cubicBezTo>
                      <a:pt x="421" y="854"/>
                      <a:pt x="394" y="877"/>
                      <a:pt x="444" y="844"/>
                    </a:cubicBezTo>
                    <a:cubicBezTo>
                      <a:pt x="500" y="760"/>
                      <a:pt x="424" y="865"/>
                      <a:pt x="494" y="794"/>
                    </a:cubicBezTo>
                    <a:cubicBezTo>
                      <a:pt x="502" y="786"/>
                      <a:pt x="504" y="772"/>
                      <a:pt x="513" y="764"/>
                    </a:cubicBezTo>
                    <a:cubicBezTo>
                      <a:pt x="531" y="748"/>
                      <a:pt x="573" y="725"/>
                      <a:pt x="573" y="725"/>
                    </a:cubicBezTo>
                    <a:cubicBezTo>
                      <a:pt x="606" y="675"/>
                      <a:pt x="583" y="701"/>
                      <a:pt x="652" y="655"/>
                    </a:cubicBezTo>
                    <a:cubicBezTo>
                      <a:pt x="662" y="648"/>
                      <a:pt x="682" y="635"/>
                      <a:pt x="682" y="635"/>
                    </a:cubicBezTo>
                    <a:cubicBezTo>
                      <a:pt x="685" y="625"/>
                      <a:pt x="684" y="612"/>
                      <a:pt x="692" y="605"/>
                    </a:cubicBezTo>
                    <a:cubicBezTo>
                      <a:pt x="709" y="588"/>
                      <a:pt x="752" y="566"/>
                      <a:pt x="752" y="566"/>
                    </a:cubicBezTo>
                    <a:cubicBezTo>
                      <a:pt x="755" y="556"/>
                      <a:pt x="757" y="545"/>
                      <a:pt x="762" y="536"/>
                    </a:cubicBezTo>
                    <a:cubicBezTo>
                      <a:pt x="767" y="525"/>
                      <a:pt x="782" y="506"/>
                      <a:pt x="782" y="506"/>
                    </a:cubicBezTo>
                  </a:path>
                </a:pathLst>
              </a:custGeom>
              <a:noFill/>
              <a:ln w="571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3" name="Freeform 262"/>
              <p:cNvSpPr>
                <a:spLocks/>
              </p:cNvSpPr>
              <p:nvPr/>
            </p:nvSpPr>
            <p:spPr bwMode="auto">
              <a:xfrm>
                <a:off x="3125" y="1917"/>
                <a:ext cx="291" cy="986"/>
              </a:xfrm>
              <a:custGeom>
                <a:avLst/>
                <a:gdLst>
                  <a:gd name="T0" fmla="*/ 73 w 291"/>
                  <a:gd name="T1" fmla="*/ 0 h 986"/>
                  <a:gd name="T2" fmla="*/ 152 w 291"/>
                  <a:gd name="T3" fmla="*/ 59 h 986"/>
                  <a:gd name="T4" fmla="*/ 271 w 291"/>
                  <a:gd name="T5" fmla="*/ 228 h 986"/>
                  <a:gd name="T6" fmla="*/ 291 w 291"/>
                  <a:gd name="T7" fmla="*/ 298 h 986"/>
                  <a:gd name="T8" fmla="*/ 202 w 291"/>
                  <a:gd name="T9" fmla="*/ 754 h 986"/>
                  <a:gd name="T10" fmla="*/ 162 w 291"/>
                  <a:gd name="T11" fmla="*/ 794 h 986"/>
                  <a:gd name="T12" fmla="*/ 152 w 291"/>
                  <a:gd name="T13" fmla="*/ 824 h 986"/>
                  <a:gd name="T14" fmla="*/ 103 w 291"/>
                  <a:gd name="T15" fmla="*/ 874 h 986"/>
                  <a:gd name="T16" fmla="*/ 53 w 291"/>
                  <a:gd name="T17" fmla="*/ 923 h 986"/>
                  <a:gd name="T18" fmla="*/ 33 w 291"/>
                  <a:gd name="T19" fmla="*/ 953 h 986"/>
                  <a:gd name="T20" fmla="*/ 3 w 291"/>
                  <a:gd name="T21" fmla="*/ 983 h 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1"/>
                  <a:gd name="T34" fmla="*/ 0 h 986"/>
                  <a:gd name="T35" fmla="*/ 291 w 291"/>
                  <a:gd name="T36" fmla="*/ 986 h 9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1" h="986">
                    <a:moveTo>
                      <a:pt x="73" y="0"/>
                    </a:moveTo>
                    <a:cubicBezTo>
                      <a:pt x="111" y="13"/>
                      <a:pt x="119" y="37"/>
                      <a:pt x="152" y="59"/>
                    </a:cubicBezTo>
                    <a:cubicBezTo>
                      <a:pt x="172" y="120"/>
                      <a:pt x="217" y="191"/>
                      <a:pt x="271" y="228"/>
                    </a:cubicBezTo>
                    <a:cubicBezTo>
                      <a:pt x="277" y="252"/>
                      <a:pt x="291" y="274"/>
                      <a:pt x="291" y="298"/>
                    </a:cubicBezTo>
                    <a:cubicBezTo>
                      <a:pt x="291" y="438"/>
                      <a:pt x="289" y="628"/>
                      <a:pt x="202" y="754"/>
                    </a:cubicBezTo>
                    <a:cubicBezTo>
                      <a:pt x="175" y="834"/>
                      <a:pt x="215" y="741"/>
                      <a:pt x="162" y="794"/>
                    </a:cubicBezTo>
                    <a:cubicBezTo>
                      <a:pt x="155" y="801"/>
                      <a:pt x="157" y="815"/>
                      <a:pt x="152" y="824"/>
                    </a:cubicBezTo>
                    <a:cubicBezTo>
                      <a:pt x="136" y="857"/>
                      <a:pt x="132" y="854"/>
                      <a:pt x="103" y="874"/>
                    </a:cubicBezTo>
                    <a:cubicBezTo>
                      <a:pt x="47" y="955"/>
                      <a:pt x="122" y="854"/>
                      <a:pt x="53" y="923"/>
                    </a:cubicBezTo>
                    <a:cubicBezTo>
                      <a:pt x="45" y="931"/>
                      <a:pt x="41" y="945"/>
                      <a:pt x="33" y="953"/>
                    </a:cubicBezTo>
                    <a:cubicBezTo>
                      <a:pt x="0" y="986"/>
                      <a:pt x="3" y="958"/>
                      <a:pt x="3" y="983"/>
                    </a:cubicBezTo>
                  </a:path>
                </a:pathLst>
              </a:custGeom>
              <a:noFill/>
              <a:ln w="603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4" name="Freeform 263"/>
              <p:cNvSpPr>
                <a:spLocks/>
              </p:cNvSpPr>
              <p:nvPr/>
            </p:nvSpPr>
            <p:spPr bwMode="auto">
              <a:xfrm>
                <a:off x="3322" y="2270"/>
                <a:ext cx="761" cy="570"/>
              </a:xfrm>
              <a:custGeom>
                <a:avLst/>
                <a:gdLst>
                  <a:gd name="T0" fmla="*/ 104 w 761"/>
                  <a:gd name="T1" fmla="*/ 44 h 570"/>
                  <a:gd name="T2" fmla="*/ 432 w 761"/>
                  <a:gd name="T3" fmla="*/ 64 h 570"/>
                  <a:gd name="T4" fmla="*/ 650 w 761"/>
                  <a:gd name="T5" fmla="*/ 24 h 570"/>
                  <a:gd name="T6" fmla="*/ 750 w 761"/>
                  <a:gd name="T7" fmla="*/ 4 h 570"/>
                  <a:gd name="T8" fmla="*/ 720 w 761"/>
                  <a:gd name="T9" fmla="*/ 24 h 570"/>
                  <a:gd name="T10" fmla="*/ 660 w 761"/>
                  <a:gd name="T11" fmla="*/ 44 h 570"/>
                  <a:gd name="T12" fmla="*/ 621 w 761"/>
                  <a:gd name="T13" fmla="*/ 104 h 570"/>
                  <a:gd name="T14" fmla="*/ 601 w 761"/>
                  <a:gd name="T15" fmla="*/ 133 h 570"/>
                  <a:gd name="T16" fmla="*/ 601 w 761"/>
                  <a:gd name="T17" fmla="*/ 262 h 570"/>
                  <a:gd name="T18" fmla="*/ 640 w 761"/>
                  <a:gd name="T19" fmla="*/ 322 h 570"/>
                  <a:gd name="T20" fmla="*/ 631 w 761"/>
                  <a:gd name="T21" fmla="*/ 392 h 570"/>
                  <a:gd name="T22" fmla="*/ 571 w 761"/>
                  <a:gd name="T23" fmla="*/ 431 h 570"/>
                  <a:gd name="T24" fmla="*/ 541 w 761"/>
                  <a:gd name="T25" fmla="*/ 451 h 570"/>
                  <a:gd name="T26" fmla="*/ 442 w 761"/>
                  <a:gd name="T27" fmla="*/ 531 h 570"/>
                  <a:gd name="T28" fmla="*/ 382 w 761"/>
                  <a:gd name="T29" fmla="*/ 570 h 570"/>
                  <a:gd name="T30" fmla="*/ 124 w 761"/>
                  <a:gd name="T31" fmla="*/ 540 h 570"/>
                  <a:gd name="T32" fmla="*/ 64 w 761"/>
                  <a:gd name="T33" fmla="*/ 511 h 570"/>
                  <a:gd name="T34" fmla="*/ 15 w 761"/>
                  <a:gd name="T35" fmla="*/ 471 h 570"/>
                  <a:gd name="T36" fmla="*/ 5 w 761"/>
                  <a:gd name="T37" fmla="*/ 441 h 5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570"/>
                  <a:gd name="T59" fmla="*/ 761 w 761"/>
                  <a:gd name="T60" fmla="*/ 570 h 5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570">
                    <a:moveTo>
                      <a:pt x="104" y="44"/>
                    </a:moveTo>
                    <a:cubicBezTo>
                      <a:pt x="209" y="114"/>
                      <a:pt x="270" y="70"/>
                      <a:pt x="432" y="64"/>
                    </a:cubicBezTo>
                    <a:cubicBezTo>
                      <a:pt x="500" y="41"/>
                      <a:pt x="579" y="32"/>
                      <a:pt x="650" y="24"/>
                    </a:cubicBezTo>
                    <a:cubicBezTo>
                      <a:pt x="667" y="20"/>
                      <a:pt x="739" y="0"/>
                      <a:pt x="750" y="4"/>
                    </a:cubicBezTo>
                    <a:cubicBezTo>
                      <a:pt x="761" y="8"/>
                      <a:pt x="731" y="19"/>
                      <a:pt x="720" y="24"/>
                    </a:cubicBezTo>
                    <a:cubicBezTo>
                      <a:pt x="701" y="33"/>
                      <a:pt x="660" y="44"/>
                      <a:pt x="660" y="44"/>
                    </a:cubicBezTo>
                    <a:cubicBezTo>
                      <a:pt x="647" y="64"/>
                      <a:pt x="634" y="84"/>
                      <a:pt x="621" y="104"/>
                    </a:cubicBezTo>
                    <a:cubicBezTo>
                      <a:pt x="615" y="114"/>
                      <a:pt x="601" y="133"/>
                      <a:pt x="601" y="133"/>
                    </a:cubicBezTo>
                    <a:cubicBezTo>
                      <a:pt x="583" y="186"/>
                      <a:pt x="572" y="210"/>
                      <a:pt x="601" y="262"/>
                    </a:cubicBezTo>
                    <a:cubicBezTo>
                      <a:pt x="613" y="283"/>
                      <a:pt x="640" y="322"/>
                      <a:pt x="640" y="322"/>
                    </a:cubicBezTo>
                    <a:cubicBezTo>
                      <a:pt x="637" y="345"/>
                      <a:pt x="644" y="372"/>
                      <a:pt x="631" y="392"/>
                    </a:cubicBezTo>
                    <a:cubicBezTo>
                      <a:pt x="618" y="412"/>
                      <a:pt x="591" y="418"/>
                      <a:pt x="571" y="431"/>
                    </a:cubicBezTo>
                    <a:cubicBezTo>
                      <a:pt x="561" y="438"/>
                      <a:pt x="541" y="451"/>
                      <a:pt x="541" y="451"/>
                    </a:cubicBezTo>
                    <a:cubicBezTo>
                      <a:pt x="521" y="512"/>
                      <a:pt x="486" y="507"/>
                      <a:pt x="442" y="531"/>
                    </a:cubicBezTo>
                    <a:cubicBezTo>
                      <a:pt x="421" y="542"/>
                      <a:pt x="382" y="570"/>
                      <a:pt x="382" y="570"/>
                    </a:cubicBezTo>
                    <a:cubicBezTo>
                      <a:pt x="243" y="563"/>
                      <a:pt x="225" y="565"/>
                      <a:pt x="124" y="540"/>
                    </a:cubicBezTo>
                    <a:cubicBezTo>
                      <a:pt x="105" y="528"/>
                      <a:pt x="81" y="525"/>
                      <a:pt x="64" y="511"/>
                    </a:cubicBezTo>
                    <a:cubicBezTo>
                      <a:pt x="0" y="459"/>
                      <a:pt x="91" y="496"/>
                      <a:pt x="15" y="471"/>
                    </a:cubicBezTo>
                    <a:cubicBezTo>
                      <a:pt x="12" y="461"/>
                      <a:pt x="5" y="441"/>
                      <a:pt x="5" y="441"/>
                    </a:cubicBezTo>
                  </a:path>
                </a:pathLst>
              </a:custGeom>
              <a:noFill/>
              <a:ln w="444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5" name="Freeform 264"/>
              <p:cNvSpPr>
                <a:spLocks/>
              </p:cNvSpPr>
              <p:nvPr/>
            </p:nvSpPr>
            <p:spPr bwMode="auto">
              <a:xfrm>
                <a:off x="3357" y="2602"/>
                <a:ext cx="466" cy="179"/>
              </a:xfrm>
              <a:custGeom>
                <a:avLst/>
                <a:gdLst>
                  <a:gd name="T0" fmla="*/ 0 w 466"/>
                  <a:gd name="T1" fmla="*/ 0 h 179"/>
                  <a:gd name="T2" fmla="*/ 59 w 466"/>
                  <a:gd name="T3" fmla="*/ 20 h 179"/>
                  <a:gd name="T4" fmla="*/ 69 w 466"/>
                  <a:gd name="T5" fmla="*/ 50 h 179"/>
                  <a:gd name="T6" fmla="*/ 99 w 466"/>
                  <a:gd name="T7" fmla="*/ 60 h 179"/>
                  <a:gd name="T8" fmla="*/ 218 w 466"/>
                  <a:gd name="T9" fmla="*/ 129 h 179"/>
                  <a:gd name="T10" fmla="*/ 308 w 466"/>
                  <a:gd name="T11" fmla="*/ 159 h 179"/>
                  <a:gd name="T12" fmla="*/ 367 w 466"/>
                  <a:gd name="T13" fmla="*/ 179 h 179"/>
                  <a:gd name="T14" fmla="*/ 466 w 466"/>
                  <a:gd name="T15" fmla="*/ 109 h 179"/>
                  <a:gd name="T16" fmla="*/ 0 60000 65536"/>
                  <a:gd name="T17" fmla="*/ 0 60000 65536"/>
                  <a:gd name="T18" fmla="*/ 0 60000 65536"/>
                  <a:gd name="T19" fmla="*/ 0 60000 65536"/>
                  <a:gd name="T20" fmla="*/ 0 60000 65536"/>
                  <a:gd name="T21" fmla="*/ 0 60000 65536"/>
                  <a:gd name="T22" fmla="*/ 0 60000 65536"/>
                  <a:gd name="T23" fmla="*/ 0 60000 65536"/>
                  <a:gd name="T24" fmla="*/ 0 w 466"/>
                  <a:gd name="T25" fmla="*/ 0 h 179"/>
                  <a:gd name="T26" fmla="*/ 466 w 466"/>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6" h="179">
                    <a:moveTo>
                      <a:pt x="0" y="0"/>
                    </a:moveTo>
                    <a:cubicBezTo>
                      <a:pt x="20" y="7"/>
                      <a:pt x="52" y="0"/>
                      <a:pt x="59" y="20"/>
                    </a:cubicBezTo>
                    <a:cubicBezTo>
                      <a:pt x="62" y="30"/>
                      <a:pt x="62" y="43"/>
                      <a:pt x="69" y="50"/>
                    </a:cubicBezTo>
                    <a:cubicBezTo>
                      <a:pt x="76" y="57"/>
                      <a:pt x="90" y="55"/>
                      <a:pt x="99" y="60"/>
                    </a:cubicBezTo>
                    <a:cubicBezTo>
                      <a:pt x="140" y="82"/>
                      <a:pt x="176" y="110"/>
                      <a:pt x="218" y="129"/>
                    </a:cubicBezTo>
                    <a:cubicBezTo>
                      <a:pt x="220" y="130"/>
                      <a:pt x="292" y="154"/>
                      <a:pt x="308" y="159"/>
                    </a:cubicBezTo>
                    <a:cubicBezTo>
                      <a:pt x="328" y="166"/>
                      <a:pt x="367" y="179"/>
                      <a:pt x="367" y="179"/>
                    </a:cubicBezTo>
                    <a:cubicBezTo>
                      <a:pt x="408" y="165"/>
                      <a:pt x="448" y="150"/>
                      <a:pt x="466" y="109"/>
                    </a:cubicBezTo>
                  </a:path>
                </a:pathLst>
              </a:custGeom>
              <a:noFill/>
              <a:ln w="222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6" name="Freeform 265"/>
              <p:cNvSpPr>
                <a:spLocks/>
              </p:cNvSpPr>
              <p:nvPr/>
            </p:nvSpPr>
            <p:spPr bwMode="auto">
              <a:xfrm>
                <a:off x="3406" y="2503"/>
                <a:ext cx="427" cy="79"/>
              </a:xfrm>
              <a:custGeom>
                <a:avLst/>
                <a:gdLst>
                  <a:gd name="T0" fmla="*/ 0 w 427"/>
                  <a:gd name="T1" fmla="*/ 0 h 79"/>
                  <a:gd name="T2" fmla="*/ 149 w 427"/>
                  <a:gd name="T3" fmla="*/ 59 h 79"/>
                  <a:gd name="T4" fmla="*/ 179 w 427"/>
                  <a:gd name="T5" fmla="*/ 69 h 79"/>
                  <a:gd name="T6" fmla="*/ 209 w 427"/>
                  <a:gd name="T7" fmla="*/ 79 h 79"/>
                  <a:gd name="T8" fmla="*/ 338 w 427"/>
                  <a:gd name="T9" fmla="*/ 69 h 79"/>
                  <a:gd name="T10" fmla="*/ 427 w 427"/>
                  <a:gd name="T11" fmla="*/ 29 h 79"/>
                  <a:gd name="T12" fmla="*/ 0 60000 65536"/>
                  <a:gd name="T13" fmla="*/ 0 60000 65536"/>
                  <a:gd name="T14" fmla="*/ 0 60000 65536"/>
                  <a:gd name="T15" fmla="*/ 0 60000 65536"/>
                  <a:gd name="T16" fmla="*/ 0 60000 65536"/>
                  <a:gd name="T17" fmla="*/ 0 60000 65536"/>
                  <a:gd name="T18" fmla="*/ 0 w 427"/>
                  <a:gd name="T19" fmla="*/ 0 h 79"/>
                  <a:gd name="T20" fmla="*/ 427 w 427"/>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427" h="79">
                    <a:moveTo>
                      <a:pt x="0" y="0"/>
                    </a:moveTo>
                    <a:cubicBezTo>
                      <a:pt x="54" y="17"/>
                      <a:pt x="95" y="41"/>
                      <a:pt x="149" y="59"/>
                    </a:cubicBezTo>
                    <a:cubicBezTo>
                      <a:pt x="159" y="62"/>
                      <a:pt x="169" y="66"/>
                      <a:pt x="179" y="69"/>
                    </a:cubicBezTo>
                    <a:cubicBezTo>
                      <a:pt x="189" y="72"/>
                      <a:pt x="209" y="79"/>
                      <a:pt x="209" y="79"/>
                    </a:cubicBezTo>
                    <a:cubicBezTo>
                      <a:pt x="252" y="76"/>
                      <a:pt x="295" y="76"/>
                      <a:pt x="338" y="69"/>
                    </a:cubicBezTo>
                    <a:cubicBezTo>
                      <a:pt x="345" y="68"/>
                      <a:pt x="427" y="53"/>
                      <a:pt x="427" y="29"/>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7" name="Freeform 266"/>
              <p:cNvSpPr>
                <a:spLocks/>
              </p:cNvSpPr>
              <p:nvPr/>
            </p:nvSpPr>
            <p:spPr bwMode="auto">
              <a:xfrm>
                <a:off x="2205" y="1619"/>
                <a:ext cx="437" cy="198"/>
              </a:xfrm>
              <a:custGeom>
                <a:avLst/>
                <a:gdLst>
                  <a:gd name="T0" fmla="*/ 0 w 437"/>
                  <a:gd name="T1" fmla="*/ 169 h 198"/>
                  <a:gd name="T2" fmla="*/ 109 w 437"/>
                  <a:gd name="T3" fmla="*/ 198 h 198"/>
                  <a:gd name="T4" fmla="*/ 278 w 437"/>
                  <a:gd name="T5" fmla="*/ 149 h 198"/>
                  <a:gd name="T6" fmla="*/ 337 w 437"/>
                  <a:gd name="T7" fmla="*/ 109 h 198"/>
                  <a:gd name="T8" fmla="*/ 417 w 437"/>
                  <a:gd name="T9" fmla="*/ 49 h 198"/>
                  <a:gd name="T10" fmla="*/ 437 w 437"/>
                  <a:gd name="T11" fmla="*/ 0 h 198"/>
                  <a:gd name="T12" fmla="*/ 0 60000 65536"/>
                  <a:gd name="T13" fmla="*/ 0 60000 65536"/>
                  <a:gd name="T14" fmla="*/ 0 60000 65536"/>
                  <a:gd name="T15" fmla="*/ 0 60000 65536"/>
                  <a:gd name="T16" fmla="*/ 0 60000 65536"/>
                  <a:gd name="T17" fmla="*/ 0 60000 65536"/>
                  <a:gd name="T18" fmla="*/ 0 w 437"/>
                  <a:gd name="T19" fmla="*/ 0 h 198"/>
                  <a:gd name="T20" fmla="*/ 437 w 437"/>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437" h="198">
                    <a:moveTo>
                      <a:pt x="0" y="169"/>
                    </a:moveTo>
                    <a:cubicBezTo>
                      <a:pt x="37" y="182"/>
                      <a:pt x="71" y="190"/>
                      <a:pt x="109" y="198"/>
                    </a:cubicBezTo>
                    <a:cubicBezTo>
                      <a:pt x="175" y="190"/>
                      <a:pt x="221" y="181"/>
                      <a:pt x="278" y="149"/>
                    </a:cubicBezTo>
                    <a:cubicBezTo>
                      <a:pt x="299" y="137"/>
                      <a:pt x="337" y="109"/>
                      <a:pt x="337" y="109"/>
                    </a:cubicBezTo>
                    <a:cubicBezTo>
                      <a:pt x="364" y="69"/>
                      <a:pt x="378" y="75"/>
                      <a:pt x="417" y="49"/>
                    </a:cubicBezTo>
                    <a:cubicBezTo>
                      <a:pt x="429" y="13"/>
                      <a:pt x="422" y="29"/>
                      <a:pt x="437" y="0"/>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8" name="Freeform 267"/>
              <p:cNvSpPr>
                <a:spLocks/>
              </p:cNvSpPr>
              <p:nvPr/>
            </p:nvSpPr>
            <p:spPr bwMode="auto">
              <a:xfrm>
                <a:off x="4548" y="2016"/>
                <a:ext cx="110" cy="526"/>
              </a:xfrm>
              <a:custGeom>
                <a:avLst/>
                <a:gdLst>
                  <a:gd name="T0" fmla="*/ 0 w 110"/>
                  <a:gd name="T1" fmla="*/ 0 h 526"/>
                  <a:gd name="T2" fmla="*/ 70 w 110"/>
                  <a:gd name="T3" fmla="*/ 70 h 526"/>
                  <a:gd name="T4" fmla="*/ 90 w 110"/>
                  <a:gd name="T5" fmla="*/ 99 h 526"/>
                  <a:gd name="T6" fmla="*/ 80 w 110"/>
                  <a:gd name="T7" fmla="*/ 129 h 526"/>
                  <a:gd name="T8" fmla="*/ 60 w 110"/>
                  <a:gd name="T9" fmla="*/ 159 h 526"/>
                  <a:gd name="T10" fmla="*/ 110 w 110"/>
                  <a:gd name="T11" fmla="*/ 278 h 526"/>
                  <a:gd name="T12" fmla="*/ 50 w 110"/>
                  <a:gd name="T13" fmla="*/ 407 h 526"/>
                  <a:gd name="T14" fmla="*/ 30 w 110"/>
                  <a:gd name="T15" fmla="*/ 526 h 526"/>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526"/>
                  <a:gd name="T26" fmla="*/ 110 w 110"/>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526">
                    <a:moveTo>
                      <a:pt x="0" y="0"/>
                    </a:moveTo>
                    <a:cubicBezTo>
                      <a:pt x="53" y="18"/>
                      <a:pt x="23" y="1"/>
                      <a:pt x="70" y="70"/>
                    </a:cubicBezTo>
                    <a:cubicBezTo>
                      <a:pt x="77" y="80"/>
                      <a:pt x="90" y="99"/>
                      <a:pt x="90" y="99"/>
                    </a:cubicBezTo>
                    <a:cubicBezTo>
                      <a:pt x="87" y="109"/>
                      <a:pt x="85" y="120"/>
                      <a:pt x="80" y="129"/>
                    </a:cubicBezTo>
                    <a:cubicBezTo>
                      <a:pt x="75" y="140"/>
                      <a:pt x="60" y="147"/>
                      <a:pt x="60" y="159"/>
                    </a:cubicBezTo>
                    <a:cubicBezTo>
                      <a:pt x="60" y="196"/>
                      <a:pt x="89" y="247"/>
                      <a:pt x="110" y="278"/>
                    </a:cubicBezTo>
                    <a:cubicBezTo>
                      <a:pt x="101" y="352"/>
                      <a:pt x="107" y="369"/>
                      <a:pt x="50" y="407"/>
                    </a:cubicBezTo>
                    <a:cubicBezTo>
                      <a:pt x="39" y="513"/>
                      <a:pt x="55" y="476"/>
                      <a:pt x="30" y="526"/>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9" name="Line 268"/>
              <p:cNvSpPr>
                <a:spLocks noChangeShapeType="1"/>
              </p:cNvSpPr>
              <p:nvPr/>
            </p:nvSpPr>
            <p:spPr bwMode="auto">
              <a:xfrm flipV="1">
                <a:off x="4608" y="1776"/>
                <a:ext cx="288" cy="240"/>
              </a:xfrm>
              <a:prstGeom prst="line">
                <a:avLst/>
              </a:pr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0" name="Line 269"/>
              <p:cNvSpPr>
                <a:spLocks noChangeShapeType="1"/>
              </p:cNvSpPr>
              <p:nvPr/>
            </p:nvSpPr>
            <p:spPr bwMode="auto">
              <a:xfrm flipV="1">
                <a:off x="4608" y="1920"/>
                <a:ext cx="336" cy="144"/>
              </a:xfrm>
              <a:prstGeom prst="line">
                <a:avLst/>
              </a:pr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1" name="Freeform 270"/>
              <p:cNvSpPr>
                <a:spLocks/>
              </p:cNvSpPr>
              <p:nvPr/>
            </p:nvSpPr>
            <p:spPr bwMode="auto">
              <a:xfrm>
                <a:off x="4668" y="2243"/>
                <a:ext cx="377" cy="41"/>
              </a:xfrm>
              <a:custGeom>
                <a:avLst/>
                <a:gdLst>
                  <a:gd name="T0" fmla="*/ 0 w 377"/>
                  <a:gd name="T1" fmla="*/ 41 h 41"/>
                  <a:gd name="T2" fmla="*/ 377 w 377"/>
                  <a:gd name="T3" fmla="*/ 11 h 41"/>
                  <a:gd name="T4" fmla="*/ 0 60000 65536"/>
                  <a:gd name="T5" fmla="*/ 0 60000 65536"/>
                  <a:gd name="T6" fmla="*/ 0 w 377"/>
                  <a:gd name="T7" fmla="*/ 0 h 41"/>
                  <a:gd name="T8" fmla="*/ 377 w 377"/>
                  <a:gd name="T9" fmla="*/ 41 h 41"/>
                </a:gdLst>
                <a:ahLst/>
                <a:cxnLst>
                  <a:cxn ang="T4">
                    <a:pos x="T0" y="T1"/>
                  </a:cxn>
                  <a:cxn ang="T5">
                    <a:pos x="T2" y="T3"/>
                  </a:cxn>
                </a:cxnLst>
                <a:rect l="T6" t="T7" r="T8" b="T9"/>
                <a:pathLst>
                  <a:path w="377" h="41">
                    <a:moveTo>
                      <a:pt x="0" y="41"/>
                    </a:moveTo>
                    <a:cubicBezTo>
                      <a:pt x="122" y="0"/>
                      <a:pt x="250" y="11"/>
                      <a:pt x="377" y="11"/>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2" name="Freeform 271"/>
              <p:cNvSpPr>
                <a:spLocks/>
              </p:cNvSpPr>
              <p:nvPr/>
            </p:nvSpPr>
            <p:spPr bwMode="auto">
              <a:xfrm>
                <a:off x="4638" y="2393"/>
                <a:ext cx="427" cy="189"/>
              </a:xfrm>
              <a:custGeom>
                <a:avLst/>
                <a:gdLst>
                  <a:gd name="T0" fmla="*/ 0 w 427"/>
                  <a:gd name="T1" fmla="*/ 0 h 189"/>
                  <a:gd name="T2" fmla="*/ 129 w 427"/>
                  <a:gd name="T3" fmla="*/ 60 h 189"/>
                  <a:gd name="T4" fmla="*/ 337 w 427"/>
                  <a:gd name="T5" fmla="*/ 139 h 189"/>
                  <a:gd name="T6" fmla="*/ 427 w 427"/>
                  <a:gd name="T7" fmla="*/ 189 h 189"/>
                  <a:gd name="T8" fmla="*/ 0 60000 65536"/>
                  <a:gd name="T9" fmla="*/ 0 60000 65536"/>
                  <a:gd name="T10" fmla="*/ 0 60000 65536"/>
                  <a:gd name="T11" fmla="*/ 0 60000 65536"/>
                  <a:gd name="T12" fmla="*/ 0 w 427"/>
                  <a:gd name="T13" fmla="*/ 0 h 189"/>
                  <a:gd name="T14" fmla="*/ 427 w 427"/>
                  <a:gd name="T15" fmla="*/ 189 h 189"/>
                </a:gdLst>
                <a:ahLst/>
                <a:cxnLst>
                  <a:cxn ang="T8">
                    <a:pos x="T0" y="T1"/>
                  </a:cxn>
                  <a:cxn ang="T9">
                    <a:pos x="T2" y="T3"/>
                  </a:cxn>
                  <a:cxn ang="T10">
                    <a:pos x="T4" y="T5"/>
                  </a:cxn>
                  <a:cxn ang="T11">
                    <a:pos x="T6" y="T7"/>
                  </a:cxn>
                </a:cxnLst>
                <a:rect l="T12" t="T13" r="T14" b="T15"/>
                <a:pathLst>
                  <a:path w="427" h="189">
                    <a:moveTo>
                      <a:pt x="0" y="0"/>
                    </a:moveTo>
                    <a:cubicBezTo>
                      <a:pt x="48" y="16"/>
                      <a:pt x="79" y="48"/>
                      <a:pt x="129" y="60"/>
                    </a:cubicBezTo>
                    <a:cubicBezTo>
                      <a:pt x="190" y="101"/>
                      <a:pt x="268" y="115"/>
                      <a:pt x="337" y="139"/>
                    </a:cubicBezTo>
                    <a:cubicBezTo>
                      <a:pt x="365" y="160"/>
                      <a:pt x="391" y="189"/>
                      <a:pt x="427" y="189"/>
                    </a:cubicBezTo>
                  </a:path>
                </a:pathLst>
              </a:cu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3" name="Freeform 272"/>
              <p:cNvSpPr>
                <a:spLocks/>
              </p:cNvSpPr>
              <p:nvPr/>
            </p:nvSpPr>
            <p:spPr bwMode="auto">
              <a:xfrm>
                <a:off x="4598" y="2493"/>
                <a:ext cx="480" cy="450"/>
              </a:xfrm>
              <a:custGeom>
                <a:avLst/>
                <a:gdLst>
                  <a:gd name="T0" fmla="*/ 0 w 480"/>
                  <a:gd name="T1" fmla="*/ 0 h 450"/>
                  <a:gd name="T2" fmla="*/ 149 w 480"/>
                  <a:gd name="T3" fmla="*/ 109 h 450"/>
                  <a:gd name="T4" fmla="*/ 189 w 480"/>
                  <a:gd name="T5" fmla="*/ 149 h 450"/>
                  <a:gd name="T6" fmla="*/ 238 w 480"/>
                  <a:gd name="T7" fmla="*/ 188 h 450"/>
                  <a:gd name="T8" fmla="*/ 308 w 480"/>
                  <a:gd name="T9" fmla="*/ 258 h 450"/>
                  <a:gd name="T10" fmla="*/ 328 w 480"/>
                  <a:gd name="T11" fmla="*/ 288 h 450"/>
                  <a:gd name="T12" fmla="*/ 358 w 480"/>
                  <a:gd name="T13" fmla="*/ 308 h 450"/>
                  <a:gd name="T14" fmla="*/ 427 w 480"/>
                  <a:gd name="T15" fmla="*/ 387 h 450"/>
                  <a:gd name="T16" fmla="*/ 447 w 480"/>
                  <a:gd name="T17" fmla="*/ 417 h 450"/>
                  <a:gd name="T18" fmla="*/ 477 w 480"/>
                  <a:gd name="T19" fmla="*/ 447 h 4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450"/>
                  <a:gd name="T32" fmla="*/ 480 w 480"/>
                  <a:gd name="T33" fmla="*/ 450 h 4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450">
                    <a:moveTo>
                      <a:pt x="0" y="0"/>
                    </a:moveTo>
                    <a:cubicBezTo>
                      <a:pt x="53" y="34"/>
                      <a:pt x="97" y="75"/>
                      <a:pt x="149" y="109"/>
                    </a:cubicBezTo>
                    <a:cubicBezTo>
                      <a:pt x="170" y="173"/>
                      <a:pt x="141" y="112"/>
                      <a:pt x="189" y="149"/>
                    </a:cubicBezTo>
                    <a:cubicBezTo>
                      <a:pt x="255" y="200"/>
                      <a:pt x="163" y="162"/>
                      <a:pt x="238" y="188"/>
                    </a:cubicBezTo>
                    <a:cubicBezTo>
                      <a:pt x="284" y="257"/>
                      <a:pt x="255" y="240"/>
                      <a:pt x="308" y="258"/>
                    </a:cubicBezTo>
                    <a:cubicBezTo>
                      <a:pt x="315" y="268"/>
                      <a:pt x="320" y="280"/>
                      <a:pt x="328" y="288"/>
                    </a:cubicBezTo>
                    <a:cubicBezTo>
                      <a:pt x="336" y="296"/>
                      <a:pt x="350" y="299"/>
                      <a:pt x="358" y="308"/>
                    </a:cubicBezTo>
                    <a:cubicBezTo>
                      <a:pt x="439" y="400"/>
                      <a:pt x="359" y="342"/>
                      <a:pt x="427" y="387"/>
                    </a:cubicBezTo>
                    <a:cubicBezTo>
                      <a:pt x="434" y="397"/>
                      <a:pt x="439" y="409"/>
                      <a:pt x="447" y="417"/>
                    </a:cubicBezTo>
                    <a:cubicBezTo>
                      <a:pt x="480" y="450"/>
                      <a:pt x="477" y="422"/>
                      <a:pt x="477" y="447"/>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4" name="Freeform 273"/>
              <p:cNvSpPr>
                <a:spLocks/>
              </p:cNvSpPr>
              <p:nvPr/>
            </p:nvSpPr>
            <p:spPr bwMode="auto">
              <a:xfrm>
                <a:off x="2701" y="1182"/>
                <a:ext cx="158" cy="218"/>
              </a:xfrm>
              <a:custGeom>
                <a:avLst/>
                <a:gdLst>
                  <a:gd name="T0" fmla="*/ 0 w 158"/>
                  <a:gd name="T1" fmla="*/ 0 h 218"/>
                  <a:gd name="T2" fmla="*/ 80 w 158"/>
                  <a:gd name="T3" fmla="*/ 49 h 218"/>
                  <a:gd name="T4" fmla="*/ 80 w 158"/>
                  <a:gd name="T5" fmla="*/ 188 h 218"/>
                  <a:gd name="T6" fmla="*/ 50 w 158"/>
                  <a:gd name="T7" fmla="*/ 218 h 218"/>
                  <a:gd name="T8" fmla="*/ 0 60000 65536"/>
                  <a:gd name="T9" fmla="*/ 0 60000 65536"/>
                  <a:gd name="T10" fmla="*/ 0 60000 65536"/>
                  <a:gd name="T11" fmla="*/ 0 60000 65536"/>
                  <a:gd name="T12" fmla="*/ 0 w 158"/>
                  <a:gd name="T13" fmla="*/ 0 h 218"/>
                  <a:gd name="T14" fmla="*/ 158 w 158"/>
                  <a:gd name="T15" fmla="*/ 218 h 218"/>
                </a:gdLst>
                <a:ahLst/>
                <a:cxnLst>
                  <a:cxn ang="T8">
                    <a:pos x="T0" y="T1"/>
                  </a:cxn>
                  <a:cxn ang="T9">
                    <a:pos x="T2" y="T3"/>
                  </a:cxn>
                  <a:cxn ang="T10">
                    <a:pos x="T4" y="T5"/>
                  </a:cxn>
                  <a:cxn ang="T11">
                    <a:pos x="T6" y="T7"/>
                  </a:cxn>
                </a:cxnLst>
                <a:rect l="T12" t="T13" r="T14" b="T15"/>
                <a:pathLst>
                  <a:path w="158" h="218">
                    <a:moveTo>
                      <a:pt x="0" y="0"/>
                    </a:moveTo>
                    <a:cubicBezTo>
                      <a:pt x="45" y="15"/>
                      <a:pt x="34" y="35"/>
                      <a:pt x="80" y="49"/>
                    </a:cubicBezTo>
                    <a:cubicBezTo>
                      <a:pt x="128" y="82"/>
                      <a:pt x="158" y="164"/>
                      <a:pt x="80" y="188"/>
                    </a:cubicBezTo>
                    <a:cubicBezTo>
                      <a:pt x="47" y="210"/>
                      <a:pt x="50" y="196"/>
                      <a:pt x="50" y="21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5" name="Freeform 274"/>
              <p:cNvSpPr>
                <a:spLocks/>
              </p:cNvSpPr>
              <p:nvPr/>
            </p:nvSpPr>
            <p:spPr bwMode="auto">
              <a:xfrm>
                <a:off x="2940" y="1192"/>
                <a:ext cx="116" cy="278"/>
              </a:xfrm>
              <a:custGeom>
                <a:avLst/>
                <a:gdLst>
                  <a:gd name="T0" fmla="*/ 19 w 116"/>
                  <a:gd name="T1" fmla="*/ 0 h 278"/>
                  <a:gd name="T2" fmla="*/ 39 w 116"/>
                  <a:gd name="T3" fmla="*/ 30 h 278"/>
                  <a:gd name="T4" fmla="*/ 69 w 116"/>
                  <a:gd name="T5" fmla="*/ 49 h 278"/>
                  <a:gd name="T6" fmla="*/ 109 w 116"/>
                  <a:gd name="T7" fmla="*/ 109 h 278"/>
                  <a:gd name="T8" fmla="*/ 89 w 116"/>
                  <a:gd name="T9" fmla="*/ 238 h 278"/>
                  <a:gd name="T10" fmla="*/ 0 w 116"/>
                  <a:gd name="T11" fmla="*/ 278 h 278"/>
                  <a:gd name="T12" fmla="*/ 0 60000 65536"/>
                  <a:gd name="T13" fmla="*/ 0 60000 65536"/>
                  <a:gd name="T14" fmla="*/ 0 60000 65536"/>
                  <a:gd name="T15" fmla="*/ 0 60000 65536"/>
                  <a:gd name="T16" fmla="*/ 0 60000 65536"/>
                  <a:gd name="T17" fmla="*/ 0 60000 65536"/>
                  <a:gd name="T18" fmla="*/ 0 w 116"/>
                  <a:gd name="T19" fmla="*/ 0 h 278"/>
                  <a:gd name="T20" fmla="*/ 116 w 116"/>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116" h="278">
                    <a:moveTo>
                      <a:pt x="19" y="0"/>
                    </a:moveTo>
                    <a:cubicBezTo>
                      <a:pt x="26" y="10"/>
                      <a:pt x="30" y="22"/>
                      <a:pt x="39" y="30"/>
                    </a:cubicBezTo>
                    <a:cubicBezTo>
                      <a:pt x="47" y="38"/>
                      <a:pt x="61" y="40"/>
                      <a:pt x="69" y="49"/>
                    </a:cubicBezTo>
                    <a:cubicBezTo>
                      <a:pt x="85" y="67"/>
                      <a:pt x="109" y="109"/>
                      <a:pt x="109" y="109"/>
                    </a:cubicBezTo>
                    <a:cubicBezTo>
                      <a:pt x="105" y="152"/>
                      <a:pt x="116" y="204"/>
                      <a:pt x="89" y="238"/>
                    </a:cubicBezTo>
                    <a:cubicBezTo>
                      <a:pt x="69" y="263"/>
                      <a:pt x="0" y="278"/>
                      <a:pt x="0" y="27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6" name="Freeform 275"/>
              <p:cNvSpPr>
                <a:spLocks/>
              </p:cNvSpPr>
              <p:nvPr/>
            </p:nvSpPr>
            <p:spPr bwMode="auto">
              <a:xfrm>
                <a:off x="3168" y="1301"/>
                <a:ext cx="109" cy="233"/>
              </a:xfrm>
              <a:custGeom>
                <a:avLst/>
                <a:gdLst>
                  <a:gd name="T0" fmla="*/ 40 w 109"/>
                  <a:gd name="T1" fmla="*/ 0 h 233"/>
                  <a:gd name="T2" fmla="*/ 70 w 109"/>
                  <a:gd name="T3" fmla="*/ 10 h 233"/>
                  <a:gd name="T4" fmla="*/ 109 w 109"/>
                  <a:gd name="T5" fmla="*/ 69 h 233"/>
                  <a:gd name="T6" fmla="*/ 40 w 109"/>
                  <a:gd name="T7" fmla="*/ 199 h 233"/>
                  <a:gd name="T8" fmla="*/ 0 w 109"/>
                  <a:gd name="T9" fmla="*/ 228 h 233"/>
                  <a:gd name="T10" fmla="*/ 0 60000 65536"/>
                  <a:gd name="T11" fmla="*/ 0 60000 65536"/>
                  <a:gd name="T12" fmla="*/ 0 60000 65536"/>
                  <a:gd name="T13" fmla="*/ 0 60000 65536"/>
                  <a:gd name="T14" fmla="*/ 0 60000 65536"/>
                  <a:gd name="T15" fmla="*/ 0 w 109"/>
                  <a:gd name="T16" fmla="*/ 0 h 233"/>
                  <a:gd name="T17" fmla="*/ 109 w 109"/>
                  <a:gd name="T18" fmla="*/ 233 h 233"/>
                </a:gdLst>
                <a:ahLst/>
                <a:cxnLst>
                  <a:cxn ang="T10">
                    <a:pos x="T0" y="T1"/>
                  </a:cxn>
                  <a:cxn ang="T11">
                    <a:pos x="T2" y="T3"/>
                  </a:cxn>
                  <a:cxn ang="T12">
                    <a:pos x="T4" y="T5"/>
                  </a:cxn>
                  <a:cxn ang="T13">
                    <a:pos x="T6" y="T7"/>
                  </a:cxn>
                  <a:cxn ang="T14">
                    <a:pos x="T8" y="T9"/>
                  </a:cxn>
                </a:cxnLst>
                <a:rect l="T15" t="T16" r="T17" b="T18"/>
                <a:pathLst>
                  <a:path w="109" h="233">
                    <a:moveTo>
                      <a:pt x="40" y="0"/>
                    </a:moveTo>
                    <a:cubicBezTo>
                      <a:pt x="50" y="3"/>
                      <a:pt x="63" y="3"/>
                      <a:pt x="70" y="10"/>
                    </a:cubicBezTo>
                    <a:cubicBezTo>
                      <a:pt x="87" y="27"/>
                      <a:pt x="109" y="69"/>
                      <a:pt x="109" y="69"/>
                    </a:cubicBezTo>
                    <a:cubicBezTo>
                      <a:pt x="97" y="128"/>
                      <a:pt x="91" y="165"/>
                      <a:pt x="40" y="199"/>
                    </a:cubicBezTo>
                    <a:cubicBezTo>
                      <a:pt x="16" y="233"/>
                      <a:pt x="32" y="228"/>
                      <a:pt x="0" y="22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7" name="Freeform 276"/>
              <p:cNvSpPr>
                <a:spLocks/>
              </p:cNvSpPr>
              <p:nvPr/>
            </p:nvSpPr>
            <p:spPr bwMode="auto">
              <a:xfrm>
                <a:off x="3377" y="1410"/>
                <a:ext cx="74" cy="149"/>
              </a:xfrm>
              <a:custGeom>
                <a:avLst/>
                <a:gdLst>
                  <a:gd name="T0" fmla="*/ 29 w 74"/>
                  <a:gd name="T1" fmla="*/ 0 h 149"/>
                  <a:gd name="T2" fmla="*/ 39 w 74"/>
                  <a:gd name="T3" fmla="*/ 30 h 149"/>
                  <a:gd name="T4" fmla="*/ 69 w 74"/>
                  <a:gd name="T5" fmla="*/ 50 h 149"/>
                  <a:gd name="T6" fmla="*/ 59 w 74"/>
                  <a:gd name="T7" fmla="*/ 100 h 149"/>
                  <a:gd name="T8" fmla="*/ 49 w 74"/>
                  <a:gd name="T9" fmla="*/ 129 h 149"/>
                  <a:gd name="T10" fmla="*/ 0 w 74"/>
                  <a:gd name="T11" fmla="*/ 149 h 149"/>
                  <a:gd name="T12" fmla="*/ 0 60000 65536"/>
                  <a:gd name="T13" fmla="*/ 0 60000 65536"/>
                  <a:gd name="T14" fmla="*/ 0 60000 65536"/>
                  <a:gd name="T15" fmla="*/ 0 60000 65536"/>
                  <a:gd name="T16" fmla="*/ 0 60000 65536"/>
                  <a:gd name="T17" fmla="*/ 0 60000 65536"/>
                  <a:gd name="T18" fmla="*/ 0 w 74"/>
                  <a:gd name="T19" fmla="*/ 0 h 149"/>
                  <a:gd name="T20" fmla="*/ 74 w 74"/>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74" h="149">
                    <a:moveTo>
                      <a:pt x="29" y="0"/>
                    </a:moveTo>
                    <a:cubicBezTo>
                      <a:pt x="32" y="10"/>
                      <a:pt x="32" y="22"/>
                      <a:pt x="39" y="30"/>
                    </a:cubicBezTo>
                    <a:cubicBezTo>
                      <a:pt x="47" y="39"/>
                      <a:pt x="66" y="38"/>
                      <a:pt x="69" y="50"/>
                    </a:cubicBezTo>
                    <a:cubicBezTo>
                      <a:pt x="74" y="66"/>
                      <a:pt x="63" y="84"/>
                      <a:pt x="59" y="100"/>
                    </a:cubicBezTo>
                    <a:cubicBezTo>
                      <a:pt x="56" y="110"/>
                      <a:pt x="56" y="122"/>
                      <a:pt x="49" y="129"/>
                    </a:cubicBezTo>
                    <a:cubicBezTo>
                      <a:pt x="36" y="141"/>
                      <a:pt x="16" y="141"/>
                      <a:pt x="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8" name="Freeform 277"/>
              <p:cNvSpPr>
                <a:spLocks/>
              </p:cNvSpPr>
              <p:nvPr/>
            </p:nvSpPr>
            <p:spPr bwMode="auto">
              <a:xfrm>
                <a:off x="3456" y="1490"/>
                <a:ext cx="118" cy="159"/>
              </a:xfrm>
              <a:custGeom>
                <a:avLst/>
                <a:gdLst>
                  <a:gd name="T0" fmla="*/ 89 w 118"/>
                  <a:gd name="T1" fmla="*/ 0 h 159"/>
                  <a:gd name="T2" fmla="*/ 109 w 118"/>
                  <a:gd name="T3" fmla="*/ 29 h 159"/>
                  <a:gd name="T4" fmla="*/ 0 w 118"/>
                  <a:gd name="T5" fmla="*/ 159 h 159"/>
                  <a:gd name="T6" fmla="*/ 0 60000 65536"/>
                  <a:gd name="T7" fmla="*/ 0 60000 65536"/>
                  <a:gd name="T8" fmla="*/ 0 60000 65536"/>
                  <a:gd name="T9" fmla="*/ 0 w 118"/>
                  <a:gd name="T10" fmla="*/ 0 h 159"/>
                  <a:gd name="T11" fmla="*/ 118 w 118"/>
                  <a:gd name="T12" fmla="*/ 159 h 159"/>
                </a:gdLst>
                <a:ahLst/>
                <a:cxnLst>
                  <a:cxn ang="T6">
                    <a:pos x="T0" y="T1"/>
                  </a:cxn>
                  <a:cxn ang="T7">
                    <a:pos x="T2" y="T3"/>
                  </a:cxn>
                  <a:cxn ang="T8">
                    <a:pos x="T4" y="T5"/>
                  </a:cxn>
                </a:cxnLst>
                <a:rect l="T9" t="T10" r="T11" b="T12"/>
                <a:pathLst>
                  <a:path w="118" h="159">
                    <a:moveTo>
                      <a:pt x="89" y="0"/>
                    </a:moveTo>
                    <a:cubicBezTo>
                      <a:pt x="96" y="10"/>
                      <a:pt x="108" y="17"/>
                      <a:pt x="109" y="29"/>
                    </a:cubicBezTo>
                    <a:cubicBezTo>
                      <a:pt x="118" y="108"/>
                      <a:pt x="57" y="130"/>
                      <a:pt x="0" y="1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9" name="Freeform 278"/>
              <p:cNvSpPr>
                <a:spLocks/>
              </p:cNvSpPr>
              <p:nvPr/>
            </p:nvSpPr>
            <p:spPr bwMode="auto">
              <a:xfrm>
                <a:off x="3595" y="1589"/>
                <a:ext cx="102" cy="129"/>
              </a:xfrm>
              <a:custGeom>
                <a:avLst/>
                <a:gdLst>
                  <a:gd name="T0" fmla="*/ 99 w 102"/>
                  <a:gd name="T1" fmla="*/ 0 h 129"/>
                  <a:gd name="T2" fmla="*/ 89 w 102"/>
                  <a:gd name="T3" fmla="*/ 79 h 129"/>
                  <a:gd name="T4" fmla="*/ 30 w 102"/>
                  <a:gd name="T5" fmla="*/ 119 h 129"/>
                  <a:gd name="T6" fmla="*/ 0 w 102"/>
                  <a:gd name="T7" fmla="*/ 129 h 129"/>
                  <a:gd name="T8" fmla="*/ 0 60000 65536"/>
                  <a:gd name="T9" fmla="*/ 0 60000 65536"/>
                  <a:gd name="T10" fmla="*/ 0 60000 65536"/>
                  <a:gd name="T11" fmla="*/ 0 60000 65536"/>
                  <a:gd name="T12" fmla="*/ 0 w 102"/>
                  <a:gd name="T13" fmla="*/ 0 h 129"/>
                  <a:gd name="T14" fmla="*/ 102 w 102"/>
                  <a:gd name="T15" fmla="*/ 129 h 129"/>
                </a:gdLst>
                <a:ahLst/>
                <a:cxnLst>
                  <a:cxn ang="T8">
                    <a:pos x="T0" y="T1"/>
                  </a:cxn>
                  <a:cxn ang="T9">
                    <a:pos x="T2" y="T3"/>
                  </a:cxn>
                  <a:cxn ang="T10">
                    <a:pos x="T4" y="T5"/>
                  </a:cxn>
                  <a:cxn ang="T11">
                    <a:pos x="T6" y="T7"/>
                  </a:cxn>
                </a:cxnLst>
                <a:rect l="T12" t="T13" r="T14" b="T15"/>
                <a:pathLst>
                  <a:path w="102" h="129">
                    <a:moveTo>
                      <a:pt x="99" y="0"/>
                    </a:moveTo>
                    <a:cubicBezTo>
                      <a:pt x="96" y="26"/>
                      <a:pt x="102" y="56"/>
                      <a:pt x="89" y="79"/>
                    </a:cubicBezTo>
                    <a:cubicBezTo>
                      <a:pt x="77" y="100"/>
                      <a:pt x="53" y="111"/>
                      <a:pt x="30" y="119"/>
                    </a:cubicBezTo>
                    <a:cubicBezTo>
                      <a:pt x="20" y="122"/>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0" name="Freeform 279"/>
              <p:cNvSpPr>
                <a:spLocks/>
              </p:cNvSpPr>
              <p:nvPr/>
            </p:nvSpPr>
            <p:spPr bwMode="auto">
              <a:xfrm>
                <a:off x="3655" y="1698"/>
                <a:ext cx="159" cy="129"/>
              </a:xfrm>
              <a:custGeom>
                <a:avLst/>
                <a:gdLst>
                  <a:gd name="T0" fmla="*/ 159 w 159"/>
                  <a:gd name="T1" fmla="*/ 0 h 129"/>
                  <a:gd name="T2" fmla="*/ 99 w 159"/>
                  <a:gd name="T3" fmla="*/ 100 h 129"/>
                  <a:gd name="T4" fmla="*/ 69 w 159"/>
                  <a:gd name="T5" fmla="*/ 119 h 129"/>
                  <a:gd name="T6" fmla="*/ 0 w 159"/>
                  <a:gd name="T7" fmla="*/ 129 h 129"/>
                  <a:gd name="T8" fmla="*/ 0 60000 65536"/>
                  <a:gd name="T9" fmla="*/ 0 60000 65536"/>
                  <a:gd name="T10" fmla="*/ 0 60000 65536"/>
                  <a:gd name="T11" fmla="*/ 0 60000 65536"/>
                  <a:gd name="T12" fmla="*/ 0 w 159"/>
                  <a:gd name="T13" fmla="*/ 0 h 129"/>
                  <a:gd name="T14" fmla="*/ 159 w 159"/>
                  <a:gd name="T15" fmla="*/ 129 h 129"/>
                </a:gdLst>
                <a:ahLst/>
                <a:cxnLst>
                  <a:cxn ang="T8">
                    <a:pos x="T0" y="T1"/>
                  </a:cxn>
                  <a:cxn ang="T9">
                    <a:pos x="T2" y="T3"/>
                  </a:cxn>
                  <a:cxn ang="T10">
                    <a:pos x="T4" y="T5"/>
                  </a:cxn>
                  <a:cxn ang="T11">
                    <a:pos x="T6" y="T7"/>
                  </a:cxn>
                </a:cxnLst>
                <a:rect l="T12" t="T13" r="T14" b="T15"/>
                <a:pathLst>
                  <a:path w="159" h="129">
                    <a:moveTo>
                      <a:pt x="159" y="0"/>
                    </a:moveTo>
                    <a:cubicBezTo>
                      <a:pt x="147" y="70"/>
                      <a:pt x="158" y="72"/>
                      <a:pt x="99" y="100"/>
                    </a:cubicBezTo>
                    <a:cubicBezTo>
                      <a:pt x="88" y="105"/>
                      <a:pt x="80" y="116"/>
                      <a:pt x="69" y="119"/>
                    </a:cubicBezTo>
                    <a:cubicBezTo>
                      <a:pt x="47" y="126"/>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1" name="Freeform 280"/>
              <p:cNvSpPr>
                <a:spLocks/>
              </p:cNvSpPr>
              <p:nvPr/>
            </p:nvSpPr>
            <p:spPr bwMode="auto">
              <a:xfrm>
                <a:off x="3019" y="1609"/>
                <a:ext cx="79" cy="149"/>
              </a:xfrm>
              <a:custGeom>
                <a:avLst/>
                <a:gdLst>
                  <a:gd name="T0" fmla="*/ 0 w 79"/>
                  <a:gd name="T1" fmla="*/ 0 h 149"/>
                  <a:gd name="T2" fmla="*/ 79 w 79"/>
                  <a:gd name="T3" fmla="*/ 89 h 149"/>
                  <a:gd name="T4" fmla="*/ 70 w 79"/>
                  <a:gd name="T5" fmla="*/ 149 h 149"/>
                  <a:gd name="T6" fmla="*/ 0 60000 65536"/>
                  <a:gd name="T7" fmla="*/ 0 60000 65536"/>
                  <a:gd name="T8" fmla="*/ 0 60000 65536"/>
                  <a:gd name="T9" fmla="*/ 0 w 79"/>
                  <a:gd name="T10" fmla="*/ 0 h 149"/>
                  <a:gd name="T11" fmla="*/ 79 w 79"/>
                  <a:gd name="T12" fmla="*/ 149 h 149"/>
                </a:gdLst>
                <a:ahLst/>
                <a:cxnLst>
                  <a:cxn ang="T6">
                    <a:pos x="T0" y="T1"/>
                  </a:cxn>
                  <a:cxn ang="T7">
                    <a:pos x="T2" y="T3"/>
                  </a:cxn>
                  <a:cxn ang="T8">
                    <a:pos x="T4" y="T5"/>
                  </a:cxn>
                </a:cxnLst>
                <a:rect l="T9" t="T10" r="T11" b="T12"/>
                <a:pathLst>
                  <a:path w="79" h="149">
                    <a:moveTo>
                      <a:pt x="0" y="0"/>
                    </a:moveTo>
                    <a:cubicBezTo>
                      <a:pt x="62" y="21"/>
                      <a:pt x="61" y="30"/>
                      <a:pt x="79" y="89"/>
                    </a:cubicBezTo>
                    <a:cubicBezTo>
                      <a:pt x="76" y="109"/>
                      <a:pt x="70" y="149"/>
                      <a:pt x="7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2" name="Freeform 281"/>
              <p:cNvSpPr>
                <a:spLocks/>
              </p:cNvSpPr>
              <p:nvPr/>
            </p:nvSpPr>
            <p:spPr bwMode="auto">
              <a:xfrm>
                <a:off x="3225" y="1629"/>
                <a:ext cx="82" cy="274"/>
              </a:xfrm>
              <a:custGeom>
                <a:avLst/>
                <a:gdLst>
                  <a:gd name="T0" fmla="*/ 3 w 82"/>
                  <a:gd name="T1" fmla="*/ 0 h 274"/>
                  <a:gd name="T2" fmla="*/ 82 w 82"/>
                  <a:gd name="T3" fmla="*/ 119 h 274"/>
                  <a:gd name="T4" fmla="*/ 62 w 82"/>
                  <a:gd name="T5" fmla="*/ 198 h 274"/>
                  <a:gd name="T6" fmla="*/ 22 w 82"/>
                  <a:gd name="T7" fmla="*/ 238 h 274"/>
                  <a:gd name="T8" fmla="*/ 0 60000 65536"/>
                  <a:gd name="T9" fmla="*/ 0 60000 65536"/>
                  <a:gd name="T10" fmla="*/ 0 60000 65536"/>
                  <a:gd name="T11" fmla="*/ 0 60000 65536"/>
                  <a:gd name="T12" fmla="*/ 0 w 82"/>
                  <a:gd name="T13" fmla="*/ 0 h 274"/>
                  <a:gd name="T14" fmla="*/ 82 w 82"/>
                  <a:gd name="T15" fmla="*/ 274 h 274"/>
                </a:gdLst>
                <a:ahLst/>
                <a:cxnLst>
                  <a:cxn ang="T8">
                    <a:pos x="T0" y="T1"/>
                  </a:cxn>
                  <a:cxn ang="T9">
                    <a:pos x="T2" y="T3"/>
                  </a:cxn>
                  <a:cxn ang="T10">
                    <a:pos x="T4" y="T5"/>
                  </a:cxn>
                  <a:cxn ang="T11">
                    <a:pos x="T6" y="T7"/>
                  </a:cxn>
                </a:cxnLst>
                <a:rect l="T12" t="T13" r="T14" b="T15"/>
                <a:pathLst>
                  <a:path w="82" h="274">
                    <a:moveTo>
                      <a:pt x="3" y="0"/>
                    </a:moveTo>
                    <a:cubicBezTo>
                      <a:pt x="39" y="36"/>
                      <a:pt x="66" y="71"/>
                      <a:pt x="82" y="119"/>
                    </a:cubicBezTo>
                    <a:cubicBezTo>
                      <a:pt x="81" y="122"/>
                      <a:pt x="71" y="187"/>
                      <a:pt x="62" y="198"/>
                    </a:cubicBezTo>
                    <a:cubicBezTo>
                      <a:pt x="0" y="274"/>
                      <a:pt x="54" y="175"/>
                      <a:pt x="22" y="23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3" name="Freeform 282"/>
              <p:cNvSpPr>
                <a:spLocks/>
              </p:cNvSpPr>
              <p:nvPr/>
            </p:nvSpPr>
            <p:spPr bwMode="auto">
              <a:xfrm>
                <a:off x="3377" y="1718"/>
                <a:ext cx="79" cy="219"/>
              </a:xfrm>
              <a:custGeom>
                <a:avLst/>
                <a:gdLst>
                  <a:gd name="T0" fmla="*/ 19 w 79"/>
                  <a:gd name="T1" fmla="*/ 0 h 219"/>
                  <a:gd name="T2" fmla="*/ 79 w 79"/>
                  <a:gd name="T3" fmla="*/ 80 h 219"/>
                  <a:gd name="T4" fmla="*/ 59 w 79"/>
                  <a:gd name="T5" fmla="*/ 169 h 219"/>
                  <a:gd name="T6" fmla="*/ 0 w 79"/>
                  <a:gd name="T7" fmla="*/ 219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4" name="Freeform 283"/>
              <p:cNvSpPr>
                <a:spLocks/>
              </p:cNvSpPr>
              <p:nvPr/>
            </p:nvSpPr>
            <p:spPr bwMode="auto">
              <a:xfrm>
                <a:off x="2976" y="2976"/>
                <a:ext cx="164" cy="169"/>
              </a:xfrm>
              <a:custGeom>
                <a:avLst/>
                <a:gdLst>
                  <a:gd name="T0" fmla="*/ 69 w 164"/>
                  <a:gd name="T1" fmla="*/ 0 h 169"/>
                  <a:gd name="T2" fmla="*/ 119 w 164"/>
                  <a:gd name="T3" fmla="*/ 109 h 169"/>
                  <a:gd name="T4" fmla="*/ 59 w 164"/>
                  <a:gd name="T5" fmla="*/ 149 h 169"/>
                  <a:gd name="T6" fmla="*/ 0 w 164"/>
                  <a:gd name="T7" fmla="*/ 169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5" name="Freeform 284"/>
              <p:cNvSpPr>
                <a:spLocks/>
              </p:cNvSpPr>
              <p:nvPr/>
            </p:nvSpPr>
            <p:spPr bwMode="auto">
              <a:xfrm>
                <a:off x="3655" y="1976"/>
                <a:ext cx="91" cy="139"/>
              </a:xfrm>
              <a:custGeom>
                <a:avLst/>
                <a:gdLst>
                  <a:gd name="T0" fmla="*/ 49 w 91"/>
                  <a:gd name="T1" fmla="*/ 0 h 139"/>
                  <a:gd name="T2" fmla="*/ 0 w 91"/>
                  <a:gd name="T3" fmla="*/ 139 h 139"/>
                  <a:gd name="T4" fmla="*/ 0 60000 65536"/>
                  <a:gd name="T5" fmla="*/ 0 60000 65536"/>
                  <a:gd name="T6" fmla="*/ 0 w 91"/>
                  <a:gd name="T7" fmla="*/ 0 h 139"/>
                  <a:gd name="T8" fmla="*/ 91 w 91"/>
                  <a:gd name="T9" fmla="*/ 139 h 139"/>
                </a:gdLst>
                <a:ahLst/>
                <a:cxnLst>
                  <a:cxn ang="T4">
                    <a:pos x="T0" y="T1"/>
                  </a:cxn>
                  <a:cxn ang="T5">
                    <a:pos x="T2" y="T3"/>
                  </a:cxn>
                </a:cxnLst>
                <a:rect l="T6" t="T7" r="T8" b="T9"/>
                <a:pathLst>
                  <a:path w="91" h="139">
                    <a:moveTo>
                      <a:pt x="49" y="0"/>
                    </a:moveTo>
                    <a:cubicBezTo>
                      <a:pt x="68" y="57"/>
                      <a:pt x="91"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6" name="Freeform 285"/>
              <p:cNvSpPr>
                <a:spLocks/>
              </p:cNvSpPr>
              <p:nvPr/>
            </p:nvSpPr>
            <p:spPr bwMode="auto">
              <a:xfrm>
                <a:off x="3774" y="1807"/>
                <a:ext cx="159" cy="80"/>
              </a:xfrm>
              <a:custGeom>
                <a:avLst/>
                <a:gdLst>
                  <a:gd name="T0" fmla="*/ 159 w 159"/>
                  <a:gd name="T1" fmla="*/ 0 h 80"/>
                  <a:gd name="T2" fmla="*/ 0 w 159"/>
                  <a:gd name="T3" fmla="*/ 80 h 80"/>
                  <a:gd name="T4" fmla="*/ 0 60000 65536"/>
                  <a:gd name="T5" fmla="*/ 0 60000 65536"/>
                  <a:gd name="T6" fmla="*/ 0 w 159"/>
                  <a:gd name="T7" fmla="*/ 0 h 80"/>
                  <a:gd name="T8" fmla="*/ 159 w 159"/>
                  <a:gd name="T9" fmla="*/ 80 h 80"/>
                </a:gdLst>
                <a:ahLst/>
                <a:cxnLst>
                  <a:cxn ang="T4">
                    <a:pos x="T0" y="T1"/>
                  </a:cxn>
                  <a:cxn ang="T5">
                    <a:pos x="T2" y="T3"/>
                  </a:cxn>
                </a:cxnLst>
                <a:rect l="T6" t="T7" r="T8" b="T9"/>
                <a:pathLst>
                  <a:path w="159" h="80">
                    <a:moveTo>
                      <a:pt x="159" y="0"/>
                    </a:moveTo>
                    <a:cubicBezTo>
                      <a:pt x="102" y="38"/>
                      <a:pt x="67"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7" name="Freeform 286"/>
              <p:cNvSpPr>
                <a:spLocks/>
              </p:cNvSpPr>
              <p:nvPr/>
            </p:nvSpPr>
            <p:spPr bwMode="auto">
              <a:xfrm>
                <a:off x="3883" y="1887"/>
                <a:ext cx="123" cy="94"/>
              </a:xfrm>
              <a:custGeom>
                <a:avLst/>
                <a:gdLst>
                  <a:gd name="T0" fmla="*/ 119 w 123"/>
                  <a:gd name="T1" fmla="*/ 0 h 94"/>
                  <a:gd name="T2" fmla="*/ 109 w 123"/>
                  <a:gd name="T3" fmla="*/ 69 h 94"/>
                  <a:gd name="T4" fmla="*/ 0 w 123"/>
                  <a:gd name="T5" fmla="*/ 89 h 94"/>
                  <a:gd name="T6" fmla="*/ 0 60000 65536"/>
                  <a:gd name="T7" fmla="*/ 0 60000 65536"/>
                  <a:gd name="T8" fmla="*/ 0 60000 65536"/>
                  <a:gd name="T9" fmla="*/ 0 w 123"/>
                  <a:gd name="T10" fmla="*/ 0 h 94"/>
                  <a:gd name="T11" fmla="*/ 123 w 123"/>
                  <a:gd name="T12" fmla="*/ 94 h 94"/>
                </a:gdLst>
                <a:ahLst/>
                <a:cxnLst>
                  <a:cxn ang="T6">
                    <a:pos x="T0" y="T1"/>
                  </a:cxn>
                  <a:cxn ang="T7">
                    <a:pos x="T2" y="T3"/>
                  </a:cxn>
                  <a:cxn ang="T8">
                    <a:pos x="T4" y="T5"/>
                  </a:cxn>
                </a:cxnLst>
                <a:rect l="T9" t="T10" r="T11" b="T12"/>
                <a:pathLst>
                  <a:path w="123" h="94">
                    <a:moveTo>
                      <a:pt x="119" y="0"/>
                    </a:moveTo>
                    <a:cubicBezTo>
                      <a:pt x="116" y="23"/>
                      <a:pt x="123" y="51"/>
                      <a:pt x="109" y="69"/>
                    </a:cubicBezTo>
                    <a:cubicBezTo>
                      <a:pt x="89" y="94"/>
                      <a:pt x="27" y="89"/>
                      <a:pt x="0"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8" name="Freeform 287"/>
              <p:cNvSpPr>
                <a:spLocks/>
              </p:cNvSpPr>
              <p:nvPr/>
            </p:nvSpPr>
            <p:spPr bwMode="auto">
              <a:xfrm>
                <a:off x="4042" y="1966"/>
                <a:ext cx="79" cy="70"/>
              </a:xfrm>
              <a:custGeom>
                <a:avLst/>
                <a:gdLst>
                  <a:gd name="T0" fmla="*/ 79 w 79"/>
                  <a:gd name="T1" fmla="*/ 0 h 70"/>
                  <a:gd name="T2" fmla="*/ 0 w 79"/>
                  <a:gd name="T3" fmla="*/ 70 h 70"/>
                  <a:gd name="T4" fmla="*/ 0 60000 65536"/>
                  <a:gd name="T5" fmla="*/ 0 60000 65536"/>
                  <a:gd name="T6" fmla="*/ 0 w 79"/>
                  <a:gd name="T7" fmla="*/ 0 h 70"/>
                  <a:gd name="T8" fmla="*/ 79 w 79"/>
                  <a:gd name="T9" fmla="*/ 70 h 70"/>
                </a:gdLst>
                <a:ahLst/>
                <a:cxnLst>
                  <a:cxn ang="T4">
                    <a:pos x="T0" y="T1"/>
                  </a:cxn>
                  <a:cxn ang="T5">
                    <a:pos x="T2" y="T3"/>
                  </a:cxn>
                </a:cxnLst>
                <a:rect l="T6" t="T7" r="T8" b="T9"/>
                <a:pathLst>
                  <a:path w="79" h="70">
                    <a:moveTo>
                      <a:pt x="79" y="0"/>
                    </a:moveTo>
                    <a:cubicBezTo>
                      <a:pt x="59" y="59"/>
                      <a:pt x="7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9" name="Freeform 288"/>
              <p:cNvSpPr>
                <a:spLocks/>
              </p:cNvSpPr>
              <p:nvPr/>
            </p:nvSpPr>
            <p:spPr bwMode="auto">
              <a:xfrm>
                <a:off x="3794" y="2016"/>
                <a:ext cx="82" cy="139"/>
              </a:xfrm>
              <a:custGeom>
                <a:avLst/>
                <a:gdLst>
                  <a:gd name="T0" fmla="*/ 49 w 82"/>
                  <a:gd name="T1" fmla="*/ 0 h 139"/>
                  <a:gd name="T2" fmla="*/ 59 w 82"/>
                  <a:gd name="T3" fmla="*/ 99 h 139"/>
                  <a:gd name="T4" fmla="*/ 0 w 82"/>
                  <a:gd name="T5" fmla="*/ 139 h 139"/>
                  <a:gd name="T6" fmla="*/ 0 60000 65536"/>
                  <a:gd name="T7" fmla="*/ 0 60000 65536"/>
                  <a:gd name="T8" fmla="*/ 0 60000 65536"/>
                  <a:gd name="T9" fmla="*/ 0 w 82"/>
                  <a:gd name="T10" fmla="*/ 0 h 139"/>
                  <a:gd name="T11" fmla="*/ 82 w 82"/>
                  <a:gd name="T12" fmla="*/ 139 h 139"/>
                </a:gdLst>
                <a:ahLst/>
                <a:cxnLst>
                  <a:cxn ang="T6">
                    <a:pos x="T0" y="T1"/>
                  </a:cxn>
                  <a:cxn ang="T7">
                    <a:pos x="T2" y="T3"/>
                  </a:cxn>
                  <a:cxn ang="T8">
                    <a:pos x="T4" y="T5"/>
                  </a:cxn>
                </a:cxnLst>
                <a:rect l="T9" t="T10" r="T11" b="T12"/>
                <a:pathLst>
                  <a:path w="82" h="139">
                    <a:moveTo>
                      <a:pt x="49" y="0"/>
                    </a:moveTo>
                    <a:cubicBezTo>
                      <a:pt x="55" y="24"/>
                      <a:pt x="82" y="76"/>
                      <a:pt x="59" y="99"/>
                    </a:cubicBezTo>
                    <a:cubicBezTo>
                      <a:pt x="42" y="116"/>
                      <a:pt x="0"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0" name="Freeform 289"/>
              <p:cNvSpPr>
                <a:spLocks/>
              </p:cNvSpPr>
              <p:nvPr/>
            </p:nvSpPr>
            <p:spPr bwMode="auto">
              <a:xfrm>
                <a:off x="3913" y="2076"/>
                <a:ext cx="59" cy="99"/>
              </a:xfrm>
              <a:custGeom>
                <a:avLst/>
                <a:gdLst>
                  <a:gd name="T0" fmla="*/ 59 w 59"/>
                  <a:gd name="T1" fmla="*/ 0 h 99"/>
                  <a:gd name="T2" fmla="*/ 0 w 59"/>
                  <a:gd name="T3" fmla="*/ 99 h 99"/>
                  <a:gd name="T4" fmla="*/ 0 60000 65536"/>
                  <a:gd name="T5" fmla="*/ 0 60000 65536"/>
                  <a:gd name="T6" fmla="*/ 0 w 59"/>
                  <a:gd name="T7" fmla="*/ 0 h 99"/>
                  <a:gd name="T8" fmla="*/ 59 w 59"/>
                  <a:gd name="T9" fmla="*/ 99 h 99"/>
                </a:gdLst>
                <a:ahLst/>
                <a:cxnLst>
                  <a:cxn ang="T4">
                    <a:pos x="T0" y="T1"/>
                  </a:cxn>
                  <a:cxn ang="T5">
                    <a:pos x="T2" y="T3"/>
                  </a:cxn>
                </a:cxnLst>
                <a:rect l="T6" t="T7" r="T8" b="T9"/>
                <a:pathLst>
                  <a:path w="59" h="99">
                    <a:moveTo>
                      <a:pt x="59" y="0"/>
                    </a:moveTo>
                    <a:cubicBezTo>
                      <a:pt x="45" y="40"/>
                      <a:pt x="41" y="79"/>
                      <a:pt x="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1" name="Freeform 290"/>
              <p:cNvSpPr>
                <a:spLocks/>
              </p:cNvSpPr>
              <p:nvPr/>
            </p:nvSpPr>
            <p:spPr bwMode="auto">
              <a:xfrm>
                <a:off x="4092" y="2026"/>
                <a:ext cx="149" cy="110"/>
              </a:xfrm>
              <a:custGeom>
                <a:avLst/>
                <a:gdLst>
                  <a:gd name="T0" fmla="*/ 149 w 149"/>
                  <a:gd name="T1" fmla="*/ 0 h 110"/>
                  <a:gd name="T2" fmla="*/ 39 w 149"/>
                  <a:gd name="T3" fmla="*/ 99 h 110"/>
                  <a:gd name="T4" fmla="*/ 0 w 149"/>
                  <a:gd name="T5" fmla="*/ 109 h 110"/>
                  <a:gd name="T6" fmla="*/ 0 60000 65536"/>
                  <a:gd name="T7" fmla="*/ 0 60000 65536"/>
                  <a:gd name="T8" fmla="*/ 0 60000 65536"/>
                  <a:gd name="T9" fmla="*/ 0 w 149"/>
                  <a:gd name="T10" fmla="*/ 0 h 110"/>
                  <a:gd name="T11" fmla="*/ 149 w 149"/>
                  <a:gd name="T12" fmla="*/ 110 h 110"/>
                </a:gdLst>
                <a:ahLst/>
                <a:cxnLst>
                  <a:cxn ang="T6">
                    <a:pos x="T0" y="T1"/>
                  </a:cxn>
                  <a:cxn ang="T7">
                    <a:pos x="T2" y="T3"/>
                  </a:cxn>
                  <a:cxn ang="T8">
                    <a:pos x="T4" y="T5"/>
                  </a:cxn>
                </a:cxnLst>
                <a:rect l="T9" t="T10" r="T11" b="T12"/>
                <a:pathLst>
                  <a:path w="149" h="110">
                    <a:moveTo>
                      <a:pt x="149" y="0"/>
                    </a:moveTo>
                    <a:cubicBezTo>
                      <a:pt x="121" y="85"/>
                      <a:pt x="131" y="68"/>
                      <a:pt x="39" y="99"/>
                    </a:cubicBezTo>
                    <a:cubicBezTo>
                      <a:pt x="6" y="110"/>
                      <a:pt x="20" y="109"/>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2" name="Freeform 291"/>
              <p:cNvSpPr>
                <a:spLocks/>
              </p:cNvSpPr>
              <p:nvPr/>
            </p:nvSpPr>
            <p:spPr bwMode="auto">
              <a:xfrm>
                <a:off x="4288" y="2036"/>
                <a:ext cx="42" cy="99"/>
              </a:xfrm>
              <a:custGeom>
                <a:avLst/>
                <a:gdLst>
                  <a:gd name="T0" fmla="*/ 42 w 42"/>
                  <a:gd name="T1" fmla="*/ 0 h 99"/>
                  <a:gd name="T2" fmla="*/ 22 w 42"/>
                  <a:gd name="T3" fmla="*/ 59 h 99"/>
                  <a:gd name="T4" fmla="*/ 2 w 42"/>
                  <a:gd name="T5" fmla="*/ 99 h 99"/>
                  <a:gd name="T6" fmla="*/ 0 60000 65536"/>
                  <a:gd name="T7" fmla="*/ 0 60000 65536"/>
                  <a:gd name="T8" fmla="*/ 0 60000 65536"/>
                  <a:gd name="T9" fmla="*/ 0 w 42"/>
                  <a:gd name="T10" fmla="*/ 0 h 99"/>
                  <a:gd name="T11" fmla="*/ 42 w 42"/>
                  <a:gd name="T12" fmla="*/ 99 h 99"/>
                </a:gdLst>
                <a:ahLst/>
                <a:cxnLst>
                  <a:cxn ang="T6">
                    <a:pos x="T0" y="T1"/>
                  </a:cxn>
                  <a:cxn ang="T7">
                    <a:pos x="T2" y="T3"/>
                  </a:cxn>
                  <a:cxn ang="T8">
                    <a:pos x="T4" y="T5"/>
                  </a:cxn>
                </a:cxnLst>
                <a:rect l="T9" t="T10" r="T11" b="T12"/>
                <a:pathLst>
                  <a:path w="42" h="99">
                    <a:moveTo>
                      <a:pt x="42" y="0"/>
                    </a:moveTo>
                    <a:cubicBezTo>
                      <a:pt x="35" y="20"/>
                      <a:pt x="34" y="42"/>
                      <a:pt x="22" y="59"/>
                    </a:cubicBezTo>
                    <a:cubicBezTo>
                      <a:pt x="0" y="92"/>
                      <a:pt x="2" y="77"/>
                      <a:pt x="2"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3" name="Freeform 292"/>
              <p:cNvSpPr>
                <a:spLocks/>
              </p:cNvSpPr>
              <p:nvPr/>
            </p:nvSpPr>
            <p:spPr bwMode="auto">
              <a:xfrm>
                <a:off x="3466" y="2165"/>
                <a:ext cx="51" cy="99"/>
              </a:xfrm>
              <a:custGeom>
                <a:avLst/>
                <a:gdLst>
                  <a:gd name="T0" fmla="*/ 0 w 51"/>
                  <a:gd name="T1" fmla="*/ 0 h 99"/>
                  <a:gd name="T2" fmla="*/ 30 w 51"/>
                  <a:gd name="T3" fmla="*/ 10 h 99"/>
                  <a:gd name="T4" fmla="*/ 10 w 51"/>
                  <a:gd name="T5" fmla="*/ 99 h 99"/>
                  <a:gd name="T6" fmla="*/ 0 60000 65536"/>
                  <a:gd name="T7" fmla="*/ 0 60000 65536"/>
                  <a:gd name="T8" fmla="*/ 0 60000 65536"/>
                  <a:gd name="T9" fmla="*/ 0 w 51"/>
                  <a:gd name="T10" fmla="*/ 0 h 99"/>
                  <a:gd name="T11" fmla="*/ 51 w 51"/>
                  <a:gd name="T12" fmla="*/ 99 h 99"/>
                </a:gdLst>
                <a:ahLst/>
                <a:cxnLst>
                  <a:cxn ang="T6">
                    <a:pos x="T0" y="T1"/>
                  </a:cxn>
                  <a:cxn ang="T7">
                    <a:pos x="T2" y="T3"/>
                  </a:cxn>
                  <a:cxn ang="T8">
                    <a:pos x="T4" y="T5"/>
                  </a:cxn>
                </a:cxnLst>
                <a:rect l="T9" t="T10" r="T11" b="T12"/>
                <a:pathLst>
                  <a:path w="51" h="99">
                    <a:moveTo>
                      <a:pt x="0" y="0"/>
                    </a:moveTo>
                    <a:cubicBezTo>
                      <a:pt x="10" y="3"/>
                      <a:pt x="23" y="3"/>
                      <a:pt x="30" y="10"/>
                    </a:cubicBezTo>
                    <a:cubicBezTo>
                      <a:pt x="51" y="31"/>
                      <a:pt x="45" y="99"/>
                      <a:pt x="1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4" name="Freeform 293"/>
              <p:cNvSpPr>
                <a:spLocks/>
              </p:cNvSpPr>
              <p:nvPr/>
            </p:nvSpPr>
            <p:spPr bwMode="auto">
              <a:xfrm>
                <a:off x="3585" y="2185"/>
                <a:ext cx="29" cy="109"/>
              </a:xfrm>
              <a:custGeom>
                <a:avLst/>
                <a:gdLst>
                  <a:gd name="T0" fmla="*/ 0 w 29"/>
                  <a:gd name="T1" fmla="*/ 0 h 109"/>
                  <a:gd name="T2" fmla="*/ 0 w 29"/>
                  <a:gd name="T3" fmla="*/ 109 h 109"/>
                  <a:gd name="T4" fmla="*/ 0 60000 65536"/>
                  <a:gd name="T5" fmla="*/ 0 60000 65536"/>
                  <a:gd name="T6" fmla="*/ 0 w 29"/>
                  <a:gd name="T7" fmla="*/ 0 h 109"/>
                  <a:gd name="T8" fmla="*/ 29 w 29"/>
                  <a:gd name="T9" fmla="*/ 109 h 109"/>
                </a:gdLst>
                <a:ahLst/>
                <a:cxnLst>
                  <a:cxn ang="T4">
                    <a:pos x="T0" y="T1"/>
                  </a:cxn>
                  <a:cxn ang="T5">
                    <a:pos x="T2" y="T3"/>
                  </a:cxn>
                </a:cxnLst>
                <a:rect l="T6" t="T7" r="T8" b="T9"/>
                <a:pathLst>
                  <a:path w="29" h="109">
                    <a:moveTo>
                      <a:pt x="0" y="0"/>
                    </a:moveTo>
                    <a:cubicBezTo>
                      <a:pt x="23" y="67"/>
                      <a:pt x="29" y="51"/>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5" name="Freeform 294"/>
              <p:cNvSpPr>
                <a:spLocks/>
              </p:cNvSpPr>
              <p:nvPr/>
            </p:nvSpPr>
            <p:spPr bwMode="auto">
              <a:xfrm>
                <a:off x="3712" y="2205"/>
                <a:ext cx="45" cy="91"/>
              </a:xfrm>
              <a:custGeom>
                <a:avLst/>
                <a:gdLst>
                  <a:gd name="T0" fmla="*/ 12 w 45"/>
                  <a:gd name="T1" fmla="*/ 0 h 91"/>
                  <a:gd name="T2" fmla="*/ 2 w 45"/>
                  <a:gd name="T3" fmla="*/ 79 h 91"/>
                  <a:gd name="T4" fmla="*/ 2 w 45"/>
                  <a:gd name="T5" fmla="*/ 89 h 91"/>
                  <a:gd name="T6" fmla="*/ 0 60000 65536"/>
                  <a:gd name="T7" fmla="*/ 0 60000 65536"/>
                  <a:gd name="T8" fmla="*/ 0 60000 65536"/>
                  <a:gd name="T9" fmla="*/ 0 w 45"/>
                  <a:gd name="T10" fmla="*/ 0 h 91"/>
                  <a:gd name="T11" fmla="*/ 45 w 45"/>
                  <a:gd name="T12" fmla="*/ 91 h 91"/>
                </a:gdLst>
                <a:ahLst/>
                <a:cxnLst>
                  <a:cxn ang="T6">
                    <a:pos x="T0" y="T1"/>
                  </a:cxn>
                  <a:cxn ang="T7">
                    <a:pos x="T2" y="T3"/>
                  </a:cxn>
                  <a:cxn ang="T8">
                    <a:pos x="T4" y="T5"/>
                  </a:cxn>
                </a:cxnLst>
                <a:rect l="T9" t="T10" r="T11" b="T12"/>
                <a:pathLst>
                  <a:path w="45" h="91">
                    <a:moveTo>
                      <a:pt x="12" y="0"/>
                    </a:moveTo>
                    <a:cubicBezTo>
                      <a:pt x="43" y="91"/>
                      <a:pt x="45" y="36"/>
                      <a:pt x="2" y="79"/>
                    </a:cubicBezTo>
                    <a:cubicBezTo>
                      <a:pt x="0" y="81"/>
                      <a:pt x="2" y="86"/>
                      <a:pt x="2"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6" name="Freeform 295"/>
              <p:cNvSpPr>
                <a:spLocks/>
              </p:cNvSpPr>
              <p:nvPr/>
            </p:nvSpPr>
            <p:spPr bwMode="auto">
              <a:xfrm>
                <a:off x="4042" y="2175"/>
                <a:ext cx="69" cy="59"/>
              </a:xfrm>
              <a:custGeom>
                <a:avLst/>
                <a:gdLst>
                  <a:gd name="T0" fmla="*/ 69 w 69"/>
                  <a:gd name="T1" fmla="*/ 0 h 59"/>
                  <a:gd name="T2" fmla="*/ 30 w 69"/>
                  <a:gd name="T3" fmla="*/ 50 h 59"/>
                  <a:gd name="T4" fmla="*/ 0 w 69"/>
                  <a:gd name="T5" fmla="*/ 59 h 59"/>
                  <a:gd name="T6" fmla="*/ 0 60000 65536"/>
                  <a:gd name="T7" fmla="*/ 0 60000 65536"/>
                  <a:gd name="T8" fmla="*/ 0 60000 65536"/>
                  <a:gd name="T9" fmla="*/ 0 w 69"/>
                  <a:gd name="T10" fmla="*/ 0 h 59"/>
                  <a:gd name="T11" fmla="*/ 69 w 69"/>
                  <a:gd name="T12" fmla="*/ 59 h 59"/>
                </a:gdLst>
                <a:ahLst/>
                <a:cxnLst>
                  <a:cxn ang="T6">
                    <a:pos x="T0" y="T1"/>
                  </a:cxn>
                  <a:cxn ang="T7">
                    <a:pos x="T2" y="T3"/>
                  </a:cxn>
                  <a:cxn ang="T8">
                    <a:pos x="T4" y="T5"/>
                  </a:cxn>
                </a:cxnLst>
                <a:rect l="T9" t="T10" r="T11" b="T12"/>
                <a:pathLst>
                  <a:path w="69" h="59">
                    <a:moveTo>
                      <a:pt x="69" y="0"/>
                    </a:moveTo>
                    <a:cubicBezTo>
                      <a:pt x="59" y="34"/>
                      <a:pt x="66" y="33"/>
                      <a:pt x="30" y="50"/>
                    </a:cubicBezTo>
                    <a:cubicBezTo>
                      <a:pt x="21" y="55"/>
                      <a:pt x="0" y="59"/>
                      <a:pt x="0" y="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7" name="Freeform 296"/>
              <p:cNvSpPr>
                <a:spLocks/>
              </p:cNvSpPr>
              <p:nvPr/>
            </p:nvSpPr>
            <p:spPr bwMode="auto">
              <a:xfrm>
                <a:off x="4201" y="2234"/>
                <a:ext cx="24" cy="70"/>
              </a:xfrm>
              <a:custGeom>
                <a:avLst/>
                <a:gdLst>
                  <a:gd name="T0" fmla="*/ 10 w 24"/>
                  <a:gd name="T1" fmla="*/ 0 h 70"/>
                  <a:gd name="T2" fmla="*/ 0 w 24"/>
                  <a:gd name="T3" fmla="*/ 70 h 70"/>
                  <a:gd name="T4" fmla="*/ 0 60000 65536"/>
                  <a:gd name="T5" fmla="*/ 0 60000 65536"/>
                  <a:gd name="T6" fmla="*/ 0 w 24"/>
                  <a:gd name="T7" fmla="*/ 0 h 70"/>
                  <a:gd name="T8" fmla="*/ 24 w 24"/>
                  <a:gd name="T9" fmla="*/ 70 h 70"/>
                </a:gdLst>
                <a:ahLst/>
                <a:cxnLst>
                  <a:cxn ang="T4">
                    <a:pos x="T0" y="T1"/>
                  </a:cxn>
                  <a:cxn ang="T5">
                    <a:pos x="T2" y="T3"/>
                  </a:cxn>
                </a:cxnLst>
                <a:rect l="T6" t="T7" r="T8" b="T9"/>
                <a:pathLst>
                  <a:path w="24" h="70">
                    <a:moveTo>
                      <a:pt x="10" y="0"/>
                    </a:moveTo>
                    <a:cubicBezTo>
                      <a:pt x="20" y="30"/>
                      <a:pt x="24" y="46"/>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8" name="Freeform 297"/>
              <p:cNvSpPr>
                <a:spLocks/>
              </p:cNvSpPr>
              <p:nvPr/>
            </p:nvSpPr>
            <p:spPr bwMode="auto">
              <a:xfrm>
                <a:off x="4439" y="2026"/>
                <a:ext cx="35" cy="79"/>
              </a:xfrm>
              <a:custGeom>
                <a:avLst/>
                <a:gdLst>
                  <a:gd name="T0" fmla="*/ 0 w 35"/>
                  <a:gd name="T1" fmla="*/ 0 h 79"/>
                  <a:gd name="T2" fmla="*/ 0 w 35"/>
                  <a:gd name="T3" fmla="*/ 79 h 79"/>
                  <a:gd name="T4" fmla="*/ 0 60000 65536"/>
                  <a:gd name="T5" fmla="*/ 0 60000 65536"/>
                  <a:gd name="T6" fmla="*/ 0 w 35"/>
                  <a:gd name="T7" fmla="*/ 0 h 79"/>
                  <a:gd name="T8" fmla="*/ 35 w 35"/>
                  <a:gd name="T9" fmla="*/ 79 h 79"/>
                </a:gdLst>
                <a:ahLst/>
                <a:cxnLst>
                  <a:cxn ang="T4">
                    <a:pos x="T0" y="T1"/>
                  </a:cxn>
                  <a:cxn ang="T5">
                    <a:pos x="T2" y="T3"/>
                  </a:cxn>
                </a:cxnLst>
                <a:rect l="T6" t="T7" r="T8" b="T9"/>
                <a:pathLst>
                  <a:path w="35" h="79">
                    <a:moveTo>
                      <a:pt x="0" y="0"/>
                    </a:moveTo>
                    <a:cubicBezTo>
                      <a:pt x="23" y="69"/>
                      <a:pt x="35" y="45"/>
                      <a:pt x="0" y="7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9" name="Freeform 298"/>
              <p:cNvSpPr>
                <a:spLocks/>
              </p:cNvSpPr>
              <p:nvPr/>
            </p:nvSpPr>
            <p:spPr bwMode="auto">
              <a:xfrm>
                <a:off x="4002" y="2403"/>
                <a:ext cx="45" cy="90"/>
              </a:xfrm>
              <a:custGeom>
                <a:avLst/>
                <a:gdLst>
                  <a:gd name="T0" fmla="*/ 0 w 45"/>
                  <a:gd name="T1" fmla="*/ 0 h 90"/>
                  <a:gd name="T2" fmla="*/ 0 w 45"/>
                  <a:gd name="T3" fmla="*/ 90 h 90"/>
                  <a:gd name="T4" fmla="*/ 0 60000 65536"/>
                  <a:gd name="T5" fmla="*/ 0 60000 65536"/>
                  <a:gd name="T6" fmla="*/ 0 w 45"/>
                  <a:gd name="T7" fmla="*/ 0 h 90"/>
                  <a:gd name="T8" fmla="*/ 45 w 45"/>
                  <a:gd name="T9" fmla="*/ 90 h 90"/>
                </a:gdLst>
                <a:ahLst/>
                <a:cxnLst>
                  <a:cxn ang="T4">
                    <a:pos x="T0" y="T1"/>
                  </a:cxn>
                  <a:cxn ang="T5">
                    <a:pos x="T2" y="T3"/>
                  </a:cxn>
                </a:cxnLst>
                <a:rect l="T6" t="T7" r="T8" b="T9"/>
                <a:pathLst>
                  <a:path w="45" h="90">
                    <a:moveTo>
                      <a:pt x="0" y="0"/>
                    </a:moveTo>
                    <a:cubicBezTo>
                      <a:pt x="2" y="5"/>
                      <a:pt x="45" y="90"/>
                      <a:pt x="0" y="9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0" name="Freeform 299"/>
              <p:cNvSpPr>
                <a:spLocks/>
              </p:cNvSpPr>
              <p:nvPr/>
            </p:nvSpPr>
            <p:spPr bwMode="auto">
              <a:xfrm>
                <a:off x="4102" y="2383"/>
                <a:ext cx="49" cy="80"/>
              </a:xfrm>
              <a:custGeom>
                <a:avLst/>
                <a:gdLst>
                  <a:gd name="T0" fmla="*/ 0 w 49"/>
                  <a:gd name="T1" fmla="*/ 0 h 80"/>
                  <a:gd name="T2" fmla="*/ 0 w 49"/>
                  <a:gd name="T3" fmla="*/ 80 h 80"/>
                  <a:gd name="T4" fmla="*/ 0 60000 65536"/>
                  <a:gd name="T5" fmla="*/ 0 60000 65536"/>
                  <a:gd name="T6" fmla="*/ 0 w 49"/>
                  <a:gd name="T7" fmla="*/ 0 h 80"/>
                  <a:gd name="T8" fmla="*/ 49 w 49"/>
                  <a:gd name="T9" fmla="*/ 80 h 80"/>
                </a:gdLst>
                <a:ahLst/>
                <a:cxnLst>
                  <a:cxn ang="T4">
                    <a:pos x="T0" y="T1"/>
                  </a:cxn>
                  <a:cxn ang="T5">
                    <a:pos x="T2" y="T3"/>
                  </a:cxn>
                </a:cxnLst>
                <a:rect l="T6" t="T7" r="T8" b="T9"/>
                <a:pathLst>
                  <a:path w="49" h="80">
                    <a:moveTo>
                      <a:pt x="0" y="0"/>
                    </a:moveTo>
                    <a:cubicBezTo>
                      <a:pt x="9" y="15"/>
                      <a:pt x="49"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1" name="Freeform 300"/>
              <p:cNvSpPr>
                <a:spLocks/>
              </p:cNvSpPr>
              <p:nvPr/>
            </p:nvSpPr>
            <p:spPr bwMode="auto">
              <a:xfrm>
                <a:off x="4032" y="2562"/>
                <a:ext cx="35" cy="70"/>
              </a:xfrm>
              <a:custGeom>
                <a:avLst/>
                <a:gdLst>
                  <a:gd name="T0" fmla="*/ 0 w 35"/>
                  <a:gd name="T1" fmla="*/ 0 h 70"/>
                  <a:gd name="T2" fmla="*/ 10 w 35"/>
                  <a:gd name="T3" fmla="*/ 70 h 70"/>
                  <a:gd name="T4" fmla="*/ 0 60000 65536"/>
                  <a:gd name="T5" fmla="*/ 0 60000 65536"/>
                  <a:gd name="T6" fmla="*/ 0 w 35"/>
                  <a:gd name="T7" fmla="*/ 0 h 70"/>
                  <a:gd name="T8" fmla="*/ 35 w 35"/>
                  <a:gd name="T9" fmla="*/ 70 h 70"/>
                </a:gdLst>
                <a:ahLst/>
                <a:cxnLst>
                  <a:cxn ang="T4">
                    <a:pos x="T0" y="T1"/>
                  </a:cxn>
                  <a:cxn ang="T5">
                    <a:pos x="T2" y="T3"/>
                  </a:cxn>
                </a:cxnLst>
                <a:rect l="T6" t="T7" r="T8" b="T9"/>
                <a:pathLst>
                  <a:path w="35" h="70">
                    <a:moveTo>
                      <a:pt x="0" y="0"/>
                    </a:moveTo>
                    <a:cubicBezTo>
                      <a:pt x="35" y="52"/>
                      <a:pt x="10" y="15"/>
                      <a:pt x="1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2" name="Freeform 301"/>
              <p:cNvSpPr>
                <a:spLocks/>
              </p:cNvSpPr>
              <p:nvPr/>
            </p:nvSpPr>
            <p:spPr bwMode="auto">
              <a:xfrm>
                <a:off x="4310" y="2244"/>
                <a:ext cx="10" cy="70"/>
              </a:xfrm>
              <a:custGeom>
                <a:avLst/>
                <a:gdLst>
                  <a:gd name="T0" fmla="*/ 0 w 10"/>
                  <a:gd name="T1" fmla="*/ 0 h 70"/>
                  <a:gd name="T2" fmla="*/ 10 w 10"/>
                  <a:gd name="T3" fmla="*/ 30 h 70"/>
                  <a:gd name="T4" fmla="*/ 0 w 10"/>
                  <a:gd name="T5" fmla="*/ 70 h 70"/>
                  <a:gd name="T6" fmla="*/ 0 60000 65536"/>
                  <a:gd name="T7" fmla="*/ 0 60000 65536"/>
                  <a:gd name="T8" fmla="*/ 0 60000 65536"/>
                  <a:gd name="T9" fmla="*/ 0 w 10"/>
                  <a:gd name="T10" fmla="*/ 0 h 70"/>
                  <a:gd name="T11" fmla="*/ 10 w 10"/>
                  <a:gd name="T12" fmla="*/ 70 h 70"/>
                </a:gdLst>
                <a:ahLst/>
                <a:cxnLst>
                  <a:cxn ang="T6">
                    <a:pos x="T0" y="T1"/>
                  </a:cxn>
                  <a:cxn ang="T7">
                    <a:pos x="T2" y="T3"/>
                  </a:cxn>
                  <a:cxn ang="T8">
                    <a:pos x="T4" y="T5"/>
                  </a:cxn>
                </a:cxnLst>
                <a:rect l="T9" t="T10" r="T11" b="T12"/>
                <a:pathLst>
                  <a:path w="10" h="70">
                    <a:moveTo>
                      <a:pt x="0" y="0"/>
                    </a:moveTo>
                    <a:cubicBezTo>
                      <a:pt x="3" y="10"/>
                      <a:pt x="10" y="19"/>
                      <a:pt x="10" y="30"/>
                    </a:cubicBezTo>
                    <a:cubicBezTo>
                      <a:pt x="10" y="44"/>
                      <a:pt x="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3" name="Freeform 302"/>
              <p:cNvSpPr>
                <a:spLocks/>
              </p:cNvSpPr>
              <p:nvPr/>
            </p:nvSpPr>
            <p:spPr bwMode="auto">
              <a:xfrm>
                <a:off x="4419" y="2244"/>
                <a:ext cx="28" cy="70"/>
              </a:xfrm>
              <a:custGeom>
                <a:avLst/>
                <a:gdLst>
                  <a:gd name="T0" fmla="*/ 0 w 28"/>
                  <a:gd name="T1" fmla="*/ 0 h 70"/>
                  <a:gd name="T2" fmla="*/ 0 w 28"/>
                  <a:gd name="T3" fmla="*/ 7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4" name="Freeform 303"/>
              <p:cNvSpPr>
                <a:spLocks/>
              </p:cNvSpPr>
              <p:nvPr/>
            </p:nvSpPr>
            <p:spPr bwMode="auto">
              <a:xfrm>
                <a:off x="4191" y="2383"/>
                <a:ext cx="32" cy="70"/>
              </a:xfrm>
              <a:custGeom>
                <a:avLst/>
                <a:gdLst>
                  <a:gd name="T0" fmla="*/ 30 w 32"/>
                  <a:gd name="T1" fmla="*/ 0 h 70"/>
                  <a:gd name="T2" fmla="*/ 0 w 32"/>
                  <a:gd name="T3" fmla="*/ 70 h 70"/>
                  <a:gd name="T4" fmla="*/ 0 60000 65536"/>
                  <a:gd name="T5" fmla="*/ 0 60000 65536"/>
                  <a:gd name="T6" fmla="*/ 0 w 32"/>
                  <a:gd name="T7" fmla="*/ 0 h 70"/>
                  <a:gd name="T8" fmla="*/ 32 w 32"/>
                  <a:gd name="T9" fmla="*/ 70 h 70"/>
                </a:gdLst>
                <a:ahLst/>
                <a:cxnLst>
                  <a:cxn ang="T4">
                    <a:pos x="T0" y="T1"/>
                  </a:cxn>
                  <a:cxn ang="T5">
                    <a:pos x="T2" y="T3"/>
                  </a:cxn>
                </a:cxnLst>
                <a:rect l="T6" t="T7" r="T8" b="T9"/>
                <a:pathLst>
                  <a:path w="32" h="70">
                    <a:moveTo>
                      <a:pt x="30" y="0"/>
                    </a:moveTo>
                    <a:cubicBezTo>
                      <a:pt x="18" y="59"/>
                      <a:pt x="32" y="38"/>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5" name="Freeform 304"/>
              <p:cNvSpPr>
                <a:spLocks/>
              </p:cNvSpPr>
              <p:nvPr/>
            </p:nvSpPr>
            <p:spPr bwMode="auto">
              <a:xfrm>
                <a:off x="4515" y="2340"/>
                <a:ext cx="28" cy="70"/>
              </a:xfrm>
              <a:custGeom>
                <a:avLst/>
                <a:gdLst>
                  <a:gd name="T0" fmla="*/ 0 w 28"/>
                  <a:gd name="T1" fmla="*/ 0 h 70"/>
                  <a:gd name="T2" fmla="*/ 0 w 28"/>
                  <a:gd name="T3" fmla="*/ 7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6" name="Freeform 305"/>
              <p:cNvSpPr>
                <a:spLocks/>
              </p:cNvSpPr>
              <p:nvPr/>
            </p:nvSpPr>
            <p:spPr bwMode="auto">
              <a:xfrm>
                <a:off x="4368" y="2352"/>
                <a:ext cx="28" cy="70"/>
              </a:xfrm>
              <a:custGeom>
                <a:avLst/>
                <a:gdLst>
                  <a:gd name="T0" fmla="*/ 0 w 28"/>
                  <a:gd name="T1" fmla="*/ 0 h 70"/>
                  <a:gd name="T2" fmla="*/ 0 w 28"/>
                  <a:gd name="T3" fmla="*/ 7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7" name="Freeform 306"/>
              <p:cNvSpPr>
                <a:spLocks/>
              </p:cNvSpPr>
              <p:nvPr/>
            </p:nvSpPr>
            <p:spPr bwMode="auto">
              <a:xfrm>
                <a:off x="1738" y="3079"/>
                <a:ext cx="390" cy="228"/>
              </a:xfrm>
              <a:custGeom>
                <a:avLst/>
                <a:gdLst>
                  <a:gd name="T0" fmla="*/ 0 w 390"/>
                  <a:gd name="T1" fmla="*/ 228 h 228"/>
                  <a:gd name="T2" fmla="*/ 298 w 390"/>
                  <a:gd name="T3" fmla="*/ 79 h 228"/>
                  <a:gd name="T4" fmla="*/ 357 w 390"/>
                  <a:gd name="T5" fmla="*/ 29 h 228"/>
                  <a:gd name="T6" fmla="*/ 387 w 390"/>
                  <a:gd name="T7" fmla="*/ 0 h 228"/>
                  <a:gd name="T8" fmla="*/ 0 60000 65536"/>
                  <a:gd name="T9" fmla="*/ 0 60000 65536"/>
                  <a:gd name="T10" fmla="*/ 0 60000 65536"/>
                  <a:gd name="T11" fmla="*/ 0 60000 65536"/>
                  <a:gd name="T12" fmla="*/ 0 w 390"/>
                  <a:gd name="T13" fmla="*/ 0 h 228"/>
                  <a:gd name="T14" fmla="*/ 390 w 390"/>
                  <a:gd name="T15" fmla="*/ 228 h 228"/>
                </a:gdLst>
                <a:ahLst/>
                <a:cxnLst>
                  <a:cxn ang="T8">
                    <a:pos x="T0" y="T1"/>
                  </a:cxn>
                  <a:cxn ang="T9">
                    <a:pos x="T2" y="T3"/>
                  </a:cxn>
                  <a:cxn ang="T10">
                    <a:pos x="T4" y="T5"/>
                  </a:cxn>
                  <a:cxn ang="T11">
                    <a:pos x="T6" y="T7"/>
                  </a:cxn>
                </a:cxnLst>
                <a:rect l="T12" t="T13" r="T14" b="T15"/>
                <a:pathLst>
                  <a:path w="390" h="228">
                    <a:moveTo>
                      <a:pt x="0" y="228"/>
                    </a:moveTo>
                    <a:cubicBezTo>
                      <a:pt x="108" y="192"/>
                      <a:pt x="203" y="142"/>
                      <a:pt x="298" y="79"/>
                    </a:cubicBezTo>
                    <a:cubicBezTo>
                      <a:pt x="380" y="24"/>
                      <a:pt x="273" y="99"/>
                      <a:pt x="357" y="29"/>
                    </a:cubicBezTo>
                    <a:cubicBezTo>
                      <a:pt x="390" y="2"/>
                      <a:pt x="387" y="24"/>
                      <a:pt x="387" y="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8" name="Freeform 307"/>
              <p:cNvSpPr>
                <a:spLocks/>
              </p:cNvSpPr>
              <p:nvPr/>
            </p:nvSpPr>
            <p:spPr bwMode="auto">
              <a:xfrm>
                <a:off x="3473" y="1814"/>
                <a:ext cx="79" cy="219"/>
              </a:xfrm>
              <a:custGeom>
                <a:avLst/>
                <a:gdLst>
                  <a:gd name="T0" fmla="*/ 19 w 79"/>
                  <a:gd name="T1" fmla="*/ 0 h 219"/>
                  <a:gd name="T2" fmla="*/ 79 w 79"/>
                  <a:gd name="T3" fmla="*/ 80 h 219"/>
                  <a:gd name="T4" fmla="*/ 59 w 79"/>
                  <a:gd name="T5" fmla="*/ 169 h 219"/>
                  <a:gd name="T6" fmla="*/ 0 w 79"/>
                  <a:gd name="T7" fmla="*/ 219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9" name="Freeform 308"/>
              <p:cNvSpPr>
                <a:spLocks/>
              </p:cNvSpPr>
              <p:nvPr/>
            </p:nvSpPr>
            <p:spPr bwMode="auto">
              <a:xfrm>
                <a:off x="3216" y="2928"/>
                <a:ext cx="164" cy="169"/>
              </a:xfrm>
              <a:custGeom>
                <a:avLst/>
                <a:gdLst>
                  <a:gd name="T0" fmla="*/ 69 w 164"/>
                  <a:gd name="T1" fmla="*/ 0 h 169"/>
                  <a:gd name="T2" fmla="*/ 119 w 164"/>
                  <a:gd name="T3" fmla="*/ 109 h 169"/>
                  <a:gd name="T4" fmla="*/ 59 w 164"/>
                  <a:gd name="T5" fmla="*/ 149 h 169"/>
                  <a:gd name="T6" fmla="*/ 0 w 164"/>
                  <a:gd name="T7" fmla="*/ 169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500" name="Freeform 309"/>
              <p:cNvSpPr>
                <a:spLocks/>
              </p:cNvSpPr>
              <p:nvPr/>
            </p:nvSpPr>
            <p:spPr bwMode="auto">
              <a:xfrm>
                <a:off x="3476" y="2900"/>
                <a:ext cx="50" cy="122"/>
              </a:xfrm>
              <a:custGeom>
                <a:avLst/>
                <a:gdLst>
                  <a:gd name="T0" fmla="*/ 0 w 50"/>
                  <a:gd name="T1" fmla="*/ 0 h 122"/>
                  <a:gd name="T2" fmla="*/ 50 w 50"/>
                  <a:gd name="T3" fmla="*/ 89 h 122"/>
                  <a:gd name="T4" fmla="*/ 20 w 50"/>
                  <a:gd name="T5" fmla="*/ 119 h 122"/>
                  <a:gd name="T6" fmla="*/ 0 60000 65536"/>
                  <a:gd name="T7" fmla="*/ 0 60000 65536"/>
                  <a:gd name="T8" fmla="*/ 0 60000 65536"/>
                  <a:gd name="T9" fmla="*/ 0 w 50"/>
                  <a:gd name="T10" fmla="*/ 0 h 122"/>
                  <a:gd name="T11" fmla="*/ 50 w 50"/>
                  <a:gd name="T12" fmla="*/ 122 h 122"/>
                </a:gdLst>
                <a:ahLst/>
                <a:cxnLst>
                  <a:cxn ang="T6">
                    <a:pos x="T0" y="T1"/>
                  </a:cxn>
                  <a:cxn ang="T7">
                    <a:pos x="T2" y="T3"/>
                  </a:cxn>
                  <a:cxn ang="T8">
                    <a:pos x="T4" y="T5"/>
                  </a:cxn>
                </a:cxnLst>
                <a:rect l="T9" t="T10" r="T11" b="T12"/>
                <a:pathLst>
                  <a:path w="50" h="122">
                    <a:moveTo>
                      <a:pt x="0" y="0"/>
                    </a:moveTo>
                    <a:cubicBezTo>
                      <a:pt x="20" y="30"/>
                      <a:pt x="30" y="59"/>
                      <a:pt x="50" y="89"/>
                    </a:cubicBezTo>
                    <a:cubicBezTo>
                      <a:pt x="28" y="122"/>
                      <a:pt x="42" y="119"/>
                      <a:pt x="20" y="1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310"/>
            <p:cNvGrpSpPr>
              <a:grpSpLocks/>
            </p:cNvGrpSpPr>
            <p:nvPr/>
          </p:nvGrpSpPr>
          <p:grpSpPr bwMode="auto">
            <a:xfrm>
              <a:off x="2304" y="1200"/>
              <a:ext cx="1152" cy="720"/>
              <a:chOff x="2448" y="2064"/>
              <a:chExt cx="1152" cy="720"/>
            </a:xfrm>
          </p:grpSpPr>
          <p:sp>
            <p:nvSpPr>
              <p:cNvPr id="11359" name="Freeform 311"/>
              <p:cNvSpPr>
                <a:spLocks/>
              </p:cNvSpPr>
              <p:nvPr/>
            </p:nvSpPr>
            <p:spPr bwMode="auto">
              <a:xfrm>
                <a:off x="2795" y="2064"/>
                <a:ext cx="508" cy="342"/>
              </a:xfrm>
              <a:custGeom>
                <a:avLst/>
                <a:gdLst>
                  <a:gd name="T0" fmla="*/ 0 w 1968"/>
                  <a:gd name="T1" fmla="*/ 0 h 1392"/>
                  <a:gd name="T2" fmla="*/ 0 w 1968"/>
                  <a:gd name="T3" fmla="*/ 0 h 1392"/>
                  <a:gd name="T4" fmla="*/ 0 w 1968"/>
                  <a:gd name="T5" fmla="*/ 0 h 1392"/>
                  <a:gd name="T6" fmla="*/ 0 w 1968"/>
                  <a:gd name="T7" fmla="*/ 0 h 1392"/>
                  <a:gd name="T8" fmla="*/ 0 w 1968"/>
                  <a:gd name="T9" fmla="*/ 0 h 1392"/>
                  <a:gd name="T10" fmla="*/ 0 w 1968"/>
                  <a:gd name="T11" fmla="*/ 0 h 1392"/>
                  <a:gd name="T12" fmla="*/ 0 w 1968"/>
                  <a:gd name="T13" fmla="*/ 0 h 1392"/>
                  <a:gd name="T14" fmla="*/ 0 w 1968"/>
                  <a:gd name="T15" fmla="*/ 0 h 1392"/>
                  <a:gd name="T16" fmla="*/ 0 w 1968"/>
                  <a:gd name="T17" fmla="*/ 0 h 1392"/>
                  <a:gd name="T18" fmla="*/ 0 w 1968"/>
                  <a:gd name="T19" fmla="*/ 0 h 1392"/>
                  <a:gd name="T20" fmla="*/ 0 w 1968"/>
                  <a:gd name="T21" fmla="*/ 0 h 1392"/>
                  <a:gd name="T22" fmla="*/ 0 w 1968"/>
                  <a:gd name="T23" fmla="*/ 0 h 1392"/>
                  <a:gd name="T24" fmla="*/ 0 w 1968"/>
                  <a:gd name="T25" fmla="*/ 0 h 1392"/>
                  <a:gd name="T26" fmla="*/ 0 w 1968"/>
                  <a:gd name="T27" fmla="*/ 0 h 1392"/>
                  <a:gd name="T28" fmla="*/ 0 w 1968"/>
                  <a:gd name="T29" fmla="*/ 0 h 1392"/>
                  <a:gd name="T30" fmla="*/ 0 w 1968"/>
                  <a:gd name="T31" fmla="*/ 0 h 1392"/>
                  <a:gd name="T32" fmla="*/ 0 w 1968"/>
                  <a:gd name="T33" fmla="*/ 0 h 1392"/>
                  <a:gd name="T34" fmla="*/ 0 w 1968"/>
                  <a:gd name="T35" fmla="*/ 0 h 1392"/>
                  <a:gd name="T36" fmla="*/ 0 w 1968"/>
                  <a:gd name="T37" fmla="*/ 0 h 1392"/>
                  <a:gd name="T38" fmla="*/ 0 w 1968"/>
                  <a:gd name="T39" fmla="*/ 0 h 1392"/>
                  <a:gd name="T40" fmla="*/ 0 w 1968"/>
                  <a:gd name="T41" fmla="*/ 0 h 1392"/>
                  <a:gd name="T42" fmla="*/ 0 w 1968"/>
                  <a:gd name="T43" fmla="*/ 0 h 1392"/>
                  <a:gd name="T44" fmla="*/ 0 w 1968"/>
                  <a:gd name="T45" fmla="*/ 0 h 1392"/>
                  <a:gd name="T46" fmla="*/ 0 w 1968"/>
                  <a:gd name="T47" fmla="*/ 0 h 1392"/>
                  <a:gd name="T48" fmla="*/ 0 w 1968"/>
                  <a:gd name="T49" fmla="*/ 0 h 1392"/>
                  <a:gd name="T50" fmla="*/ 0 w 1968"/>
                  <a:gd name="T51" fmla="*/ 0 h 1392"/>
                  <a:gd name="T52" fmla="*/ 0 w 1968"/>
                  <a:gd name="T53" fmla="*/ 0 h 1392"/>
                  <a:gd name="T54" fmla="*/ 0 w 1968"/>
                  <a:gd name="T55" fmla="*/ 0 h 1392"/>
                  <a:gd name="T56" fmla="*/ 0 w 1968"/>
                  <a:gd name="T57" fmla="*/ 0 h 1392"/>
                  <a:gd name="T58" fmla="*/ 0 w 1968"/>
                  <a:gd name="T59" fmla="*/ 0 h 1392"/>
                  <a:gd name="T60" fmla="*/ 0 w 1968"/>
                  <a:gd name="T61" fmla="*/ 0 h 1392"/>
                  <a:gd name="T62" fmla="*/ 0 w 1968"/>
                  <a:gd name="T63" fmla="*/ 0 h 1392"/>
                  <a:gd name="T64" fmla="*/ 0 w 1968"/>
                  <a:gd name="T65" fmla="*/ 0 h 1392"/>
                  <a:gd name="T66" fmla="*/ 0 w 1968"/>
                  <a:gd name="T67" fmla="*/ 0 h 1392"/>
                  <a:gd name="T68" fmla="*/ 0 w 1968"/>
                  <a:gd name="T69" fmla="*/ 0 h 1392"/>
                  <a:gd name="T70" fmla="*/ 0 w 1968"/>
                  <a:gd name="T71" fmla="*/ 0 h 1392"/>
                  <a:gd name="T72" fmla="*/ 0 w 1968"/>
                  <a:gd name="T73" fmla="*/ 0 h 1392"/>
                  <a:gd name="T74" fmla="*/ 0 w 1968"/>
                  <a:gd name="T75" fmla="*/ 0 h 1392"/>
                  <a:gd name="T76" fmla="*/ 0 w 1968"/>
                  <a:gd name="T77" fmla="*/ 0 h 1392"/>
                  <a:gd name="T78" fmla="*/ 0 w 1968"/>
                  <a:gd name="T79" fmla="*/ 0 h 1392"/>
                  <a:gd name="T80" fmla="*/ 0 w 1968"/>
                  <a:gd name="T81" fmla="*/ 0 h 1392"/>
                  <a:gd name="T82" fmla="*/ 0 w 1968"/>
                  <a:gd name="T83" fmla="*/ 0 h 1392"/>
                  <a:gd name="T84" fmla="*/ 0 w 1968"/>
                  <a:gd name="T85" fmla="*/ 0 h 1392"/>
                  <a:gd name="T86" fmla="*/ 0 w 1968"/>
                  <a:gd name="T87" fmla="*/ 0 h 1392"/>
                  <a:gd name="T88" fmla="*/ 0 w 1968"/>
                  <a:gd name="T89" fmla="*/ 0 h 13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8"/>
                  <a:gd name="T136" fmla="*/ 0 h 1392"/>
                  <a:gd name="T137" fmla="*/ 1968 w 1968"/>
                  <a:gd name="T138" fmla="*/ 1392 h 13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8" h="1392">
                    <a:moveTo>
                      <a:pt x="0" y="528"/>
                    </a:moveTo>
                    <a:lnTo>
                      <a:pt x="240" y="336"/>
                    </a:lnTo>
                    <a:lnTo>
                      <a:pt x="528" y="144"/>
                    </a:lnTo>
                    <a:lnTo>
                      <a:pt x="624" y="48"/>
                    </a:lnTo>
                    <a:lnTo>
                      <a:pt x="384" y="288"/>
                    </a:lnTo>
                    <a:lnTo>
                      <a:pt x="384" y="384"/>
                    </a:lnTo>
                    <a:lnTo>
                      <a:pt x="528" y="336"/>
                    </a:lnTo>
                    <a:lnTo>
                      <a:pt x="576" y="288"/>
                    </a:lnTo>
                    <a:lnTo>
                      <a:pt x="720" y="288"/>
                    </a:lnTo>
                    <a:lnTo>
                      <a:pt x="864" y="192"/>
                    </a:lnTo>
                    <a:lnTo>
                      <a:pt x="1008" y="96"/>
                    </a:lnTo>
                    <a:lnTo>
                      <a:pt x="1152" y="48"/>
                    </a:lnTo>
                    <a:lnTo>
                      <a:pt x="1248" y="0"/>
                    </a:lnTo>
                    <a:lnTo>
                      <a:pt x="960" y="192"/>
                    </a:lnTo>
                    <a:lnTo>
                      <a:pt x="1008" y="288"/>
                    </a:lnTo>
                    <a:lnTo>
                      <a:pt x="1104" y="288"/>
                    </a:lnTo>
                    <a:lnTo>
                      <a:pt x="1248" y="240"/>
                    </a:lnTo>
                    <a:lnTo>
                      <a:pt x="1344" y="192"/>
                    </a:lnTo>
                    <a:lnTo>
                      <a:pt x="1200" y="288"/>
                    </a:lnTo>
                    <a:lnTo>
                      <a:pt x="1344" y="336"/>
                    </a:lnTo>
                    <a:lnTo>
                      <a:pt x="1440" y="336"/>
                    </a:lnTo>
                    <a:lnTo>
                      <a:pt x="1536" y="336"/>
                    </a:lnTo>
                    <a:lnTo>
                      <a:pt x="1392" y="384"/>
                    </a:lnTo>
                    <a:lnTo>
                      <a:pt x="1344" y="432"/>
                    </a:lnTo>
                    <a:lnTo>
                      <a:pt x="1392" y="480"/>
                    </a:lnTo>
                    <a:lnTo>
                      <a:pt x="1488" y="480"/>
                    </a:lnTo>
                    <a:lnTo>
                      <a:pt x="1632" y="432"/>
                    </a:lnTo>
                    <a:lnTo>
                      <a:pt x="1488" y="528"/>
                    </a:lnTo>
                    <a:lnTo>
                      <a:pt x="1536" y="624"/>
                    </a:lnTo>
                    <a:lnTo>
                      <a:pt x="1632" y="624"/>
                    </a:lnTo>
                    <a:lnTo>
                      <a:pt x="1776" y="624"/>
                    </a:lnTo>
                    <a:lnTo>
                      <a:pt x="1680" y="672"/>
                    </a:lnTo>
                    <a:lnTo>
                      <a:pt x="1728" y="720"/>
                    </a:lnTo>
                    <a:lnTo>
                      <a:pt x="1824" y="720"/>
                    </a:lnTo>
                    <a:lnTo>
                      <a:pt x="1680" y="768"/>
                    </a:lnTo>
                    <a:lnTo>
                      <a:pt x="1680" y="864"/>
                    </a:lnTo>
                    <a:lnTo>
                      <a:pt x="1776" y="960"/>
                    </a:lnTo>
                    <a:lnTo>
                      <a:pt x="1872" y="912"/>
                    </a:lnTo>
                    <a:lnTo>
                      <a:pt x="1776" y="1008"/>
                    </a:lnTo>
                    <a:lnTo>
                      <a:pt x="1824" y="1056"/>
                    </a:lnTo>
                    <a:lnTo>
                      <a:pt x="1872" y="1104"/>
                    </a:lnTo>
                    <a:lnTo>
                      <a:pt x="1968" y="1104"/>
                    </a:lnTo>
                    <a:lnTo>
                      <a:pt x="1872" y="1152"/>
                    </a:lnTo>
                    <a:lnTo>
                      <a:pt x="1920" y="1296"/>
                    </a:lnTo>
                    <a:lnTo>
                      <a:pt x="1920" y="1392"/>
                    </a:lnTo>
                  </a:path>
                </a:pathLst>
              </a:custGeom>
              <a:solidFill>
                <a:srgbClr val="FF6565"/>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0" name="Freeform 312"/>
              <p:cNvSpPr>
                <a:spLocks/>
              </p:cNvSpPr>
              <p:nvPr/>
            </p:nvSpPr>
            <p:spPr bwMode="auto">
              <a:xfrm>
                <a:off x="2448" y="2194"/>
                <a:ext cx="1152" cy="590"/>
              </a:xfrm>
              <a:custGeom>
                <a:avLst/>
                <a:gdLst>
                  <a:gd name="T0" fmla="*/ 0 w 4464"/>
                  <a:gd name="T1" fmla="*/ 0 h 2400"/>
                  <a:gd name="T2" fmla="*/ 0 w 4464"/>
                  <a:gd name="T3" fmla="*/ 0 h 2400"/>
                  <a:gd name="T4" fmla="*/ 0 w 4464"/>
                  <a:gd name="T5" fmla="*/ 0 h 2400"/>
                  <a:gd name="T6" fmla="*/ 0 w 4464"/>
                  <a:gd name="T7" fmla="*/ 0 h 2400"/>
                  <a:gd name="T8" fmla="*/ 0 w 4464"/>
                  <a:gd name="T9" fmla="*/ 0 h 2400"/>
                  <a:gd name="T10" fmla="*/ 0 w 4464"/>
                  <a:gd name="T11" fmla="*/ 0 h 2400"/>
                  <a:gd name="T12" fmla="*/ 0 w 4464"/>
                  <a:gd name="T13" fmla="*/ 0 h 2400"/>
                  <a:gd name="T14" fmla="*/ 0 w 4464"/>
                  <a:gd name="T15" fmla="*/ 0 h 2400"/>
                  <a:gd name="T16" fmla="*/ 0 w 4464"/>
                  <a:gd name="T17" fmla="*/ 0 h 2400"/>
                  <a:gd name="T18" fmla="*/ 0 w 4464"/>
                  <a:gd name="T19" fmla="*/ 0 h 2400"/>
                  <a:gd name="T20" fmla="*/ 0 w 4464"/>
                  <a:gd name="T21" fmla="*/ 0 h 2400"/>
                  <a:gd name="T22" fmla="*/ 0 w 4464"/>
                  <a:gd name="T23" fmla="*/ 0 h 2400"/>
                  <a:gd name="T24" fmla="*/ 0 w 4464"/>
                  <a:gd name="T25" fmla="*/ 0 h 2400"/>
                  <a:gd name="T26" fmla="*/ 0 w 4464"/>
                  <a:gd name="T27" fmla="*/ 0 h 2400"/>
                  <a:gd name="T28" fmla="*/ 0 w 4464"/>
                  <a:gd name="T29" fmla="*/ 0 h 2400"/>
                  <a:gd name="T30" fmla="*/ 0 w 4464"/>
                  <a:gd name="T31" fmla="*/ 0 h 2400"/>
                  <a:gd name="T32" fmla="*/ 0 w 4464"/>
                  <a:gd name="T33" fmla="*/ 0 h 2400"/>
                  <a:gd name="T34" fmla="*/ 0 w 4464"/>
                  <a:gd name="T35" fmla="*/ 0 h 2400"/>
                  <a:gd name="T36" fmla="*/ 0 w 4464"/>
                  <a:gd name="T37" fmla="*/ 0 h 2400"/>
                  <a:gd name="T38" fmla="*/ 0 w 4464"/>
                  <a:gd name="T39" fmla="*/ 0 h 2400"/>
                  <a:gd name="T40" fmla="*/ 0 w 4464"/>
                  <a:gd name="T41" fmla="*/ 0 h 2400"/>
                  <a:gd name="T42" fmla="*/ 0 w 4464"/>
                  <a:gd name="T43" fmla="*/ 0 h 2400"/>
                  <a:gd name="T44" fmla="*/ 0 w 4464"/>
                  <a:gd name="T45" fmla="*/ 0 h 2400"/>
                  <a:gd name="T46" fmla="*/ 0 w 4464"/>
                  <a:gd name="T47" fmla="*/ 0 h 2400"/>
                  <a:gd name="T48" fmla="*/ 0 w 4464"/>
                  <a:gd name="T49" fmla="*/ 0 h 2400"/>
                  <a:gd name="T50" fmla="*/ 0 w 4464"/>
                  <a:gd name="T51" fmla="*/ 0 h 2400"/>
                  <a:gd name="T52" fmla="*/ 0 w 4464"/>
                  <a:gd name="T53" fmla="*/ 0 h 2400"/>
                  <a:gd name="T54" fmla="*/ 0 w 4464"/>
                  <a:gd name="T55" fmla="*/ 0 h 2400"/>
                  <a:gd name="T56" fmla="*/ 0 w 4464"/>
                  <a:gd name="T57" fmla="*/ 0 h 2400"/>
                  <a:gd name="T58" fmla="*/ 0 w 4464"/>
                  <a:gd name="T59" fmla="*/ 0 h 2400"/>
                  <a:gd name="T60" fmla="*/ 0 w 4464"/>
                  <a:gd name="T61" fmla="*/ 0 h 2400"/>
                  <a:gd name="T62" fmla="*/ 0 w 4464"/>
                  <a:gd name="T63" fmla="*/ 0 h 2400"/>
                  <a:gd name="T64" fmla="*/ 0 w 4464"/>
                  <a:gd name="T65" fmla="*/ 0 h 2400"/>
                  <a:gd name="T66" fmla="*/ 0 w 4464"/>
                  <a:gd name="T67" fmla="*/ 0 h 2400"/>
                  <a:gd name="T68" fmla="*/ 0 w 4464"/>
                  <a:gd name="T69" fmla="*/ 0 h 24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64"/>
                  <a:gd name="T106" fmla="*/ 0 h 2400"/>
                  <a:gd name="T107" fmla="*/ 4464 w 4464"/>
                  <a:gd name="T108" fmla="*/ 2400 h 24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64" h="2400">
                    <a:moveTo>
                      <a:pt x="0" y="288"/>
                    </a:moveTo>
                    <a:lnTo>
                      <a:pt x="48" y="240"/>
                    </a:lnTo>
                    <a:lnTo>
                      <a:pt x="144" y="144"/>
                    </a:lnTo>
                    <a:lnTo>
                      <a:pt x="336" y="144"/>
                    </a:lnTo>
                    <a:lnTo>
                      <a:pt x="432" y="144"/>
                    </a:lnTo>
                    <a:lnTo>
                      <a:pt x="528" y="144"/>
                    </a:lnTo>
                    <a:lnTo>
                      <a:pt x="624" y="144"/>
                    </a:lnTo>
                    <a:lnTo>
                      <a:pt x="720" y="96"/>
                    </a:lnTo>
                    <a:lnTo>
                      <a:pt x="864" y="48"/>
                    </a:lnTo>
                    <a:lnTo>
                      <a:pt x="1104" y="48"/>
                    </a:lnTo>
                    <a:lnTo>
                      <a:pt x="1344" y="0"/>
                    </a:lnTo>
                    <a:lnTo>
                      <a:pt x="1680" y="48"/>
                    </a:lnTo>
                    <a:lnTo>
                      <a:pt x="1968" y="96"/>
                    </a:lnTo>
                    <a:lnTo>
                      <a:pt x="2304" y="144"/>
                    </a:lnTo>
                    <a:lnTo>
                      <a:pt x="2640" y="288"/>
                    </a:lnTo>
                    <a:lnTo>
                      <a:pt x="2880" y="480"/>
                    </a:lnTo>
                    <a:lnTo>
                      <a:pt x="3072" y="672"/>
                    </a:lnTo>
                    <a:lnTo>
                      <a:pt x="3216" y="816"/>
                    </a:lnTo>
                    <a:lnTo>
                      <a:pt x="3408" y="960"/>
                    </a:lnTo>
                    <a:lnTo>
                      <a:pt x="3552" y="1008"/>
                    </a:lnTo>
                    <a:lnTo>
                      <a:pt x="3648" y="1008"/>
                    </a:lnTo>
                    <a:lnTo>
                      <a:pt x="3744" y="960"/>
                    </a:lnTo>
                    <a:lnTo>
                      <a:pt x="3792" y="864"/>
                    </a:lnTo>
                    <a:lnTo>
                      <a:pt x="4080" y="528"/>
                    </a:lnTo>
                    <a:lnTo>
                      <a:pt x="4272" y="384"/>
                    </a:lnTo>
                    <a:lnTo>
                      <a:pt x="4464" y="240"/>
                    </a:lnTo>
                    <a:lnTo>
                      <a:pt x="4416" y="432"/>
                    </a:lnTo>
                    <a:lnTo>
                      <a:pt x="4320" y="672"/>
                    </a:lnTo>
                    <a:lnTo>
                      <a:pt x="4320" y="960"/>
                    </a:lnTo>
                    <a:lnTo>
                      <a:pt x="4368" y="1248"/>
                    </a:lnTo>
                    <a:lnTo>
                      <a:pt x="4416" y="1440"/>
                    </a:lnTo>
                    <a:lnTo>
                      <a:pt x="4416" y="1728"/>
                    </a:lnTo>
                    <a:lnTo>
                      <a:pt x="4416" y="2016"/>
                    </a:lnTo>
                    <a:lnTo>
                      <a:pt x="4368" y="2304"/>
                    </a:lnTo>
                    <a:lnTo>
                      <a:pt x="4272" y="2160"/>
                    </a:lnTo>
                    <a:lnTo>
                      <a:pt x="4032" y="2016"/>
                    </a:lnTo>
                    <a:lnTo>
                      <a:pt x="3840" y="1824"/>
                    </a:lnTo>
                    <a:lnTo>
                      <a:pt x="3696" y="1632"/>
                    </a:lnTo>
                    <a:lnTo>
                      <a:pt x="3552" y="1584"/>
                    </a:lnTo>
                    <a:lnTo>
                      <a:pt x="3408" y="1584"/>
                    </a:lnTo>
                    <a:lnTo>
                      <a:pt x="3264" y="1680"/>
                    </a:lnTo>
                    <a:lnTo>
                      <a:pt x="3168" y="1824"/>
                    </a:lnTo>
                    <a:lnTo>
                      <a:pt x="3024" y="1920"/>
                    </a:lnTo>
                    <a:lnTo>
                      <a:pt x="2832" y="2064"/>
                    </a:lnTo>
                    <a:lnTo>
                      <a:pt x="2592" y="2208"/>
                    </a:lnTo>
                    <a:lnTo>
                      <a:pt x="2352" y="2352"/>
                    </a:lnTo>
                    <a:lnTo>
                      <a:pt x="2112" y="2352"/>
                    </a:lnTo>
                    <a:lnTo>
                      <a:pt x="1680" y="2352"/>
                    </a:lnTo>
                    <a:lnTo>
                      <a:pt x="1392" y="2400"/>
                    </a:lnTo>
                    <a:lnTo>
                      <a:pt x="1152" y="2400"/>
                    </a:lnTo>
                    <a:lnTo>
                      <a:pt x="912" y="2352"/>
                    </a:lnTo>
                    <a:lnTo>
                      <a:pt x="768" y="2352"/>
                    </a:lnTo>
                    <a:lnTo>
                      <a:pt x="624" y="2304"/>
                    </a:lnTo>
                    <a:lnTo>
                      <a:pt x="432" y="2400"/>
                    </a:lnTo>
                    <a:lnTo>
                      <a:pt x="288" y="2352"/>
                    </a:lnTo>
                    <a:lnTo>
                      <a:pt x="240" y="2256"/>
                    </a:lnTo>
                    <a:lnTo>
                      <a:pt x="288" y="2160"/>
                    </a:lnTo>
                    <a:lnTo>
                      <a:pt x="432" y="2016"/>
                    </a:lnTo>
                    <a:lnTo>
                      <a:pt x="768" y="1824"/>
                    </a:lnTo>
                    <a:lnTo>
                      <a:pt x="1104" y="1632"/>
                    </a:lnTo>
                    <a:lnTo>
                      <a:pt x="1152" y="1440"/>
                    </a:lnTo>
                    <a:lnTo>
                      <a:pt x="1056" y="1200"/>
                    </a:lnTo>
                    <a:lnTo>
                      <a:pt x="912" y="1008"/>
                    </a:lnTo>
                    <a:lnTo>
                      <a:pt x="720" y="816"/>
                    </a:lnTo>
                    <a:lnTo>
                      <a:pt x="576" y="720"/>
                    </a:lnTo>
                    <a:lnTo>
                      <a:pt x="384" y="576"/>
                    </a:lnTo>
                    <a:lnTo>
                      <a:pt x="240" y="528"/>
                    </a:lnTo>
                    <a:lnTo>
                      <a:pt x="96" y="432"/>
                    </a:lnTo>
                    <a:lnTo>
                      <a:pt x="48" y="384"/>
                    </a:lnTo>
                    <a:lnTo>
                      <a:pt x="0" y="288"/>
                    </a:lnTo>
                    <a:close/>
                  </a:path>
                </a:pathLst>
              </a:custGeom>
              <a:solidFill>
                <a:srgbClr val="FF6565"/>
              </a:solid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1" name="Freeform 313"/>
              <p:cNvSpPr>
                <a:spLocks/>
              </p:cNvSpPr>
              <p:nvPr/>
            </p:nvSpPr>
            <p:spPr bwMode="auto">
              <a:xfrm>
                <a:off x="2563" y="2231"/>
                <a:ext cx="59" cy="32"/>
              </a:xfrm>
              <a:custGeom>
                <a:avLst/>
                <a:gdLst>
                  <a:gd name="T0" fmla="*/ 0 w 229"/>
                  <a:gd name="T1" fmla="*/ 0 h 129"/>
                  <a:gd name="T2" fmla="*/ 0 w 229"/>
                  <a:gd name="T3" fmla="*/ 0 h 129"/>
                  <a:gd name="T4" fmla="*/ 0 w 229"/>
                  <a:gd name="T5" fmla="*/ 0 h 129"/>
                  <a:gd name="T6" fmla="*/ 0 w 229"/>
                  <a:gd name="T7" fmla="*/ 0 h 129"/>
                  <a:gd name="T8" fmla="*/ 0 w 229"/>
                  <a:gd name="T9" fmla="*/ 0 h 129"/>
                  <a:gd name="T10" fmla="*/ 0 60000 65536"/>
                  <a:gd name="T11" fmla="*/ 0 60000 65536"/>
                  <a:gd name="T12" fmla="*/ 0 60000 65536"/>
                  <a:gd name="T13" fmla="*/ 0 60000 65536"/>
                  <a:gd name="T14" fmla="*/ 0 60000 65536"/>
                  <a:gd name="T15" fmla="*/ 0 w 229"/>
                  <a:gd name="T16" fmla="*/ 0 h 129"/>
                  <a:gd name="T17" fmla="*/ 229 w 229"/>
                  <a:gd name="T18" fmla="*/ 129 h 129"/>
                </a:gdLst>
                <a:ahLst/>
                <a:cxnLst>
                  <a:cxn ang="T10">
                    <a:pos x="T0" y="T1"/>
                  </a:cxn>
                  <a:cxn ang="T11">
                    <a:pos x="T2" y="T3"/>
                  </a:cxn>
                  <a:cxn ang="T12">
                    <a:pos x="T4" y="T5"/>
                  </a:cxn>
                  <a:cxn ang="T13">
                    <a:pos x="T6" y="T7"/>
                  </a:cxn>
                  <a:cxn ang="T14">
                    <a:pos x="T8" y="T9"/>
                  </a:cxn>
                </a:cxnLst>
                <a:rect l="T15" t="T16" r="T17" b="T18"/>
                <a:pathLst>
                  <a:path w="229" h="129">
                    <a:moveTo>
                      <a:pt x="0" y="0"/>
                    </a:moveTo>
                    <a:cubicBezTo>
                      <a:pt x="42" y="14"/>
                      <a:pt x="81" y="28"/>
                      <a:pt x="119" y="50"/>
                    </a:cubicBezTo>
                    <a:cubicBezTo>
                      <a:pt x="140" y="62"/>
                      <a:pt x="179" y="90"/>
                      <a:pt x="179" y="90"/>
                    </a:cubicBezTo>
                    <a:cubicBezTo>
                      <a:pt x="186" y="100"/>
                      <a:pt x="190" y="112"/>
                      <a:pt x="199" y="119"/>
                    </a:cubicBezTo>
                    <a:cubicBezTo>
                      <a:pt x="207" y="125"/>
                      <a:pt x="229" y="129"/>
                      <a:pt x="229" y="129"/>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2" name="Freeform 314"/>
              <p:cNvSpPr>
                <a:spLocks/>
              </p:cNvSpPr>
              <p:nvPr/>
            </p:nvSpPr>
            <p:spPr bwMode="auto">
              <a:xfrm>
                <a:off x="2658" y="2295"/>
                <a:ext cx="137" cy="137"/>
              </a:xfrm>
              <a:custGeom>
                <a:avLst/>
                <a:gdLst>
                  <a:gd name="T0" fmla="*/ 0 w 533"/>
                  <a:gd name="T1" fmla="*/ 0 h 559"/>
                  <a:gd name="T2" fmla="*/ 0 w 533"/>
                  <a:gd name="T3" fmla="*/ 0 h 559"/>
                  <a:gd name="T4" fmla="*/ 0 w 533"/>
                  <a:gd name="T5" fmla="*/ 0 h 559"/>
                  <a:gd name="T6" fmla="*/ 0 w 533"/>
                  <a:gd name="T7" fmla="*/ 0 h 559"/>
                  <a:gd name="T8" fmla="*/ 0 w 533"/>
                  <a:gd name="T9" fmla="*/ 0 h 559"/>
                  <a:gd name="T10" fmla="*/ 0 w 533"/>
                  <a:gd name="T11" fmla="*/ 0 h 559"/>
                  <a:gd name="T12" fmla="*/ 0 w 533"/>
                  <a:gd name="T13" fmla="*/ 0 h 559"/>
                  <a:gd name="T14" fmla="*/ 0 w 533"/>
                  <a:gd name="T15" fmla="*/ 0 h 559"/>
                  <a:gd name="T16" fmla="*/ 0 w 533"/>
                  <a:gd name="T17" fmla="*/ 0 h 559"/>
                  <a:gd name="T18" fmla="*/ 0 w 533"/>
                  <a:gd name="T19" fmla="*/ 0 h 559"/>
                  <a:gd name="T20" fmla="*/ 0 w 533"/>
                  <a:gd name="T21" fmla="*/ 0 h 559"/>
                  <a:gd name="T22" fmla="*/ 0 w 533"/>
                  <a:gd name="T23" fmla="*/ 0 h 559"/>
                  <a:gd name="T24" fmla="*/ 0 w 533"/>
                  <a:gd name="T25" fmla="*/ 0 h 559"/>
                  <a:gd name="T26" fmla="*/ 0 w 533"/>
                  <a:gd name="T27" fmla="*/ 0 h 559"/>
                  <a:gd name="T28" fmla="*/ 0 w 533"/>
                  <a:gd name="T29" fmla="*/ 0 h 559"/>
                  <a:gd name="T30" fmla="*/ 0 w 533"/>
                  <a:gd name="T31" fmla="*/ 0 h 559"/>
                  <a:gd name="T32" fmla="*/ 0 w 533"/>
                  <a:gd name="T33" fmla="*/ 0 h 559"/>
                  <a:gd name="T34" fmla="*/ 0 w 533"/>
                  <a:gd name="T35" fmla="*/ 0 h 559"/>
                  <a:gd name="T36" fmla="*/ 0 w 533"/>
                  <a:gd name="T37" fmla="*/ 0 h 559"/>
                  <a:gd name="T38" fmla="*/ 0 w 533"/>
                  <a:gd name="T39" fmla="*/ 0 h 559"/>
                  <a:gd name="T40" fmla="*/ 0 w 533"/>
                  <a:gd name="T41" fmla="*/ 0 h 559"/>
                  <a:gd name="T42" fmla="*/ 0 w 533"/>
                  <a:gd name="T43" fmla="*/ 0 h 559"/>
                  <a:gd name="T44" fmla="*/ 0 w 533"/>
                  <a:gd name="T45" fmla="*/ 0 h 559"/>
                  <a:gd name="T46" fmla="*/ 0 w 533"/>
                  <a:gd name="T47" fmla="*/ 0 h 559"/>
                  <a:gd name="T48" fmla="*/ 0 w 533"/>
                  <a:gd name="T49" fmla="*/ 0 h 559"/>
                  <a:gd name="T50" fmla="*/ 0 w 533"/>
                  <a:gd name="T51" fmla="*/ 0 h 559"/>
                  <a:gd name="T52" fmla="*/ 0 w 533"/>
                  <a:gd name="T53" fmla="*/ 0 h 559"/>
                  <a:gd name="T54" fmla="*/ 0 w 533"/>
                  <a:gd name="T55" fmla="*/ 0 h 559"/>
                  <a:gd name="T56" fmla="*/ 0 w 533"/>
                  <a:gd name="T57" fmla="*/ 0 h 559"/>
                  <a:gd name="T58" fmla="*/ 0 w 533"/>
                  <a:gd name="T59" fmla="*/ 0 h 559"/>
                  <a:gd name="T60" fmla="*/ 0 w 533"/>
                  <a:gd name="T61" fmla="*/ 0 h 559"/>
                  <a:gd name="T62" fmla="*/ 0 w 533"/>
                  <a:gd name="T63" fmla="*/ 0 h 559"/>
                  <a:gd name="T64" fmla="*/ 0 w 533"/>
                  <a:gd name="T65" fmla="*/ 0 h 5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559"/>
                  <a:gd name="T101" fmla="*/ 533 w 533"/>
                  <a:gd name="T102" fmla="*/ 559 h 5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559">
                    <a:moveTo>
                      <a:pt x="10" y="0"/>
                    </a:moveTo>
                    <a:cubicBezTo>
                      <a:pt x="10" y="0"/>
                      <a:pt x="3" y="20"/>
                      <a:pt x="0" y="30"/>
                    </a:cubicBezTo>
                    <a:cubicBezTo>
                      <a:pt x="0" y="30"/>
                      <a:pt x="33" y="37"/>
                      <a:pt x="49" y="40"/>
                    </a:cubicBezTo>
                    <a:cubicBezTo>
                      <a:pt x="106" y="126"/>
                      <a:pt x="30" y="25"/>
                      <a:pt x="99" y="80"/>
                    </a:cubicBezTo>
                    <a:cubicBezTo>
                      <a:pt x="164" y="132"/>
                      <a:pt x="74" y="95"/>
                      <a:pt x="149" y="120"/>
                    </a:cubicBezTo>
                    <a:cubicBezTo>
                      <a:pt x="152" y="130"/>
                      <a:pt x="169" y="151"/>
                      <a:pt x="159" y="149"/>
                    </a:cubicBezTo>
                    <a:cubicBezTo>
                      <a:pt x="127" y="143"/>
                      <a:pt x="60" y="85"/>
                      <a:pt x="129" y="120"/>
                    </a:cubicBezTo>
                    <a:cubicBezTo>
                      <a:pt x="140" y="125"/>
                      <a:pt x="149" y="133"/>
                      <a:pt x="159" y="140"/>
                    </a:cubicBezTo>
                    <a:cubicBezTo>
                      <a:pt x="159" y="140"/>
                      <a:pt x="142" y="118"/>
                      <a:pt x="149" y="110"/>
                    </a:cubicBezTo>
                    <a:cubicBezTo>
                      <a:pt x="156" y="103"/>
                      <a:pt x="169" y="115"/>
                      <a:pt x="178" y="120"/>
                    </a:cubicBezTo>
                    <a:cubicBezTo>
                      <a:pt x="189" y="125"/>
                      <a:pt x="208" y="128"/>
                      <a:pt x="208" y="140"/>
                    </a:cubicBezTo>
                    <a:cubicBezTo>
                      <a:pt x="208" y="151"/>
                      <a:pt x="188" y="133"/>
                      <a:pt x="178" y="130"/>
                    </a:cubicBezTo>
                    <a:cubicBezTo>
                      <a:pt x="185" y="140"/>
                      <a:pt x="198" y="159"/>
                      <a:pt x="198" y="159"/>
                    </a:cubicBezTo>
                    <a:cubicBezTo>
                      <a:pt x="225" y="199"/>
                      <a:pt x="208" y="182"/>
                      <a:pt x="248" y="209"/>
                    </a:cubicBezTo>
                    <a:cubicBezTo>
                      <a:pt x="274" y="248"/>
                      <a:pt x="267" y="262"/>
                      <a:pt x="308" y="288"/>
                    </a:cubicBezTo>
                    <a:cubicBezTo>
                      <a:pt x="314" y="298"/>
                      <a:pt x="319" y="310"/>
                      <a:pt x="327" y="318"/>
                    </a:cubicBezTo>
                    <a:cubicBezTo>
                      <a:pt x="335" y="327"/>
                      <a:pt x="349" y="329"/>
                      <a:pt x="357" y="338"/>
                    </a:cubicBezTo>
                    <a:cubicBezTo>
                      <a:pt x="396" y="386"/>
                      <a:pt x="332" y="356"/>
                      <a:pt x="397" y="378"/>
                    </a:cubicBezTo>
                    <a:cubicBezTo>
                      <a:pt x="424" y="458"/>
                      <a:pt x="384" y="365"/>
                      <a:pt x="437" y="418"/>
                    </a:cubicBezTo>
                    <a:cubicBezTo>
                      <a:pt x="454" y="435"/>
                      <a:pt x="483" y="499"/>
                      <a:pt x="476" y="477"/>
                    </a:cubicBezTo>
                    <a:cubicBezTo>
                      <a:pt x="450" y="395"/>
                      <a:pt x="474" y="429"/>
                      <a:pt x="397" y="378"/>
                    </a:cubicBezTo>
                    <a:cubicBezTo>
                      <a:pt x="387" y="371"/>
                      <a:pt x="367" y="358"/>
                      <a:pt x="367" y="358"/>
                    </a:cubicBezTo>
                    <a:cubicBezTo>
                      <a:pt x="348" y="300"/>
                      <a:pt x="372" y="353"/>
                      <a:pt x="327" y="308"/>
                    </a:cubicBezTo>
                    <a:cubicBezTo>
                      <a:pt x="261" y="242"/>
                      <a:pt x="360" y="313"/>
                      <a:pt x="278" y="259"/>
                    </a:cubicBezTo>
                    <a:cubicBezTo>
                      <a:pt x="278" y="259"/>
                      <a:pt x="298" y="272"/>
                      <a:pt x="308" y="279"/>
                    </a:cubicBezTo>
                    <a:cubicBezTo>
                      <a:pt x="314" y="289"/>
                      <a:pt x="319" y="300"/>
                      <a:pt x="327" y="308"/>
                    </a:cubicBezTo>
                    <a:cubicBezTo>
                      <a:pt x="335" y="316"/>
                      <a:pt x="349" y="319"/>
                      <a:pt x="357" y="328"/>
                    </a:cubicBezTo>
                    <a:cubicBezTo>
                      <a:pt x="412" y="397"/>
                      <a:pt x="311" y="321"/>
                      <a:pt x="397" y="378"/>
                    </a:cubicBezTo>
                    <a:cubicBezTo>
                      <a:pt x="420" y="446"/>
                      <a:pt x="388" y="372"/>
                      <a:pt x="437" y="428"/>
                    </a:cubicBezTo>
                    <a:cubicBezTo>
                      <a:pt x="518" y="520"/>
                      <a:pt x="438" y="462"/>
                      <a:pt x="506" y="507"/>
                    </a:cubicBezTo>
                    <a:cubicBezTo>
                      <a:pt x="513" y="517"/>
                      <a:pt x="519" y="527"/>
                      <a:pt x="526" y="537"/>
                    </a:cubicBezTo>
                    <a:cubicBezTo>
                      <a:pt x="533" y="547"/>
                      <a:pt x="496" y="517"/>
                      <a:pt x="496" y="517"/>
                    </a:cubicBezTo>
                    <a:cubicBezTo>
                      <a:pt x="518" y="550"/>
                      <a:pt x="516" y="559"/>
                      <a:pt x="516" y="537"/>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3" name="Freeform 315"/>
              <p:cNvSpPr>
                <a:spLocks/>
              </p:cNvSpPr>
              <p:nvPr/>
            </p:nvSpPr>
            <p:spPr bwMode="auto">
              <a:xfrm>
                <a:off x="2795" y="2442"/>
                <a:ext cx="72" cy="189"/>
              </a:xfrm>
              <a:custGeom>
                <a:avLst/>
                <a:gdLst>
                  <a:gd name="T0" fmla="*/ 0 w 280"/>
                  <a:gd name="T1" fmla="*/ 0 h 768"/>
                  <a:gd name="T2" fmla="*/ 0 w 280"/>
                  <a:gd name="T3" fmla="*/ 0 h 768"/>
                  <a:gd name="T4" fmla="*/ 0 w 280"/>
                  <a:gd name="T5" fmla="*/ 0 h 768"/>
                  <a:gd name="T6" fmla="*/ 0 w 280"/>
                  <a:gd name="T7" fmla="*/ 0 h 768"/>
                  <a:gd name="T8" fmla="*/ 0 w 280"/>
                  <a:gd name="T9" fmla="*/ 0 h 768"/>
                  <a:gd name="T10" fmla="*/ 0 60000 65536"/>
                  <a:gd name="T11" fmla="*/ 0 60000 65536"/>
                  <a:gd name="T12" fmla="*/ 0 60000 65536"/>
                  <a:gd name="T13" fmla="*/ 0 60000 65536"/>
                  <a:gd name="T14" fmla="*/ 0 60000 65536"/>
                  <a:gd name="T15" fmla="*/ 0 w 280"/>
                  <a:gd name="T16" fmla="*/ 0 h 768"/>
                  <a:gd name="T17" fmla="*/ 280 w 280"/>
                  <a:gd name="T18" fmla="*/ 768 h 768"/>
                </a:gdLst>
                <a:ahLst/>
                <a:cxnLst>
                  <a:cxn ang="T10">
                    <a:pos x="T0" y="T1"/>
                  </a:cxn>
                  <a:cxn ang="T11">
                    <a:pos x="T2" y="T3"/>
                  </a:cxn>
                  <a:cxn ang="T12">
                    <a:pos x="T4" y="T5"/>
                  </a:cxn>
                  <a:cxn ang="T13">
                    <a:pos x="T6" y="T7"/>
                  </a:cxn>
                  <a:cxn ang="T14">
                    <a:pos x="T8" y="T9"/>
                  </a:cxn>
                </a:cxnLst>
                <a:rect l="T15" t="T16" r="T17" b="T18"/>
                <a:pathLst>
                  <a:path w="280" h="768">
                    <a:moveTo>
                      <a:pt x="48" y="0"/>
                    </a:moveTo>
                    <a:cubicBezTo>
                      <a:pt x="80" y="64"/>
                      <a:pt x="112" y="128"/>
                      <a:pt x="144" y="192"/>
                    </a:cubicBezTo>
                    <a:cubicBezTo>
                      <a:pt x="176" y="256"/>
                      <a:pt x="224" y="328"/>
                      <a:pt x="240" y="384"/>
                    </a:cubicBezTo>
                    <a:cubicBezTo>
                      <a:pt x="256" y="440"/>
                      <a:pt x="280" y="464"/>
                      <a:pt x="240" y="528"/>
                    </a:cubicBezTo>
                    <a:cubicBezTo>
                      <a:pt x="200" y="592"/>
                      <a:pt x="100" y="680"/>
                      <a:pt x="0" y="768"/>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4" name="Freeform 316"/>
              <p:cNvSpPr>
                <a:spLocks/>
              </p:cNvSpPr>
              <p:nvPr/>
            </p:nvSpPr>
            <p:spPr bwMode="auto">
              <a:xfrm>
                <a:off x="2676" y="2673"/>
                <a:ext cx="74" cy="49"/>
              </a:xfrm>
              <a:custGeom>
                <a:avLst/>
                <a:gdLst>
                  <a:gd name="T0" fmla="*/ 0 w 287"/>
                  <a:gd name="T1" fmla="*/ 0 h 198"/>
                  <a:gd name="T2" fmla="*/ 0 w 287"/>
                  <a:gd name="T3" fmla="*/ 0 h 198"/>
                  <a:gd name="T4" fmla="*/ 0 w 287"/>
                  <a:gd name="T5" fmla="*/ 0 h 198"/>
                  <a:gd name="T6" fmla="*/ 0 w 287"/>
                  <a:gd name="T7" fmla="*/ 0 h 198"/>
                  <a:gd name="T8" fmla="*/ 0 w 287"/>
                  <a:gd name="T9" fmla="*/ 0 h 198"/>
                  <a:gd name="T10" fmla="*/ 0 w 287"/>
                  <a:gd name="T11" fmla="*/ 0 h 198"/>
                  <a:gd name="T12" fmla="*/ 0 w 287"/>
                  <a:gd name="T13" fmla="*/ 0 h 198"/>
                  <a:gd name="T14" fmla="*/ 0 w 287"/>
                  <a:gd name="T15" fmla="*/ 0 h 198"/>
                  <a:gd name="T16" fmla="*/ 0 w 287"/>
                  <a:gd name="T17" fmla="*/ 0 h 198"/>
                  <a:gd name="T18" fmla="*/ 0 w 287"/>
                  <a:gd name="T19" fmla="*/ 0 h 198"/>
                  <a:gd name="T20" fmla="*/ 0 w 287"/>
                  <a:gd name="T21" fmla="*/ 0 h 198"/>
                  <a:gd name="T22" fmla="*/ 0 w 287"/>
                  <a:gd name="T23" fmla="*/ 0 h 198"/>
                  <a:gd name="T24" fmla="*/ 0 w 287"/>
                  <a:gd name="T25" fmla="*/ 0 h 198"/>
                  <a:gd name="T26" fmla="*/ 0 w 287"/>
                  <a:gd name="T27" fmla="*/ 0 h 198"/>
                  <a:gd name="T28" fmla="*/ 0 w 287"/>
                  <a:gd name="T29" fmla="*/ 0 h 198"/>
                  <a:gd name="T30" fmla="*/ 0 w 287"/>
                  <a:gd name="T31" fmla="*/ 0 h 1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7"/>
                  <a:gd name="T49" fmla="*/ 0 h 198"/>
                  <a:gd name="T50" fmla="*/ 287 w 287"/>
                  <a:gd name="T51" fmla="*/ 198 h 1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7" h="198">
                    <a:moveTo>
                      <a:pt x="278" y="0"/>
                    </a:moveTo>
                    <a:cubicBezTo>
                      <a:pt x="258" y="13"/>
                      <a:pt x="239" y="27"/>
                      <a:pt x="219" y="40"/>
                    </a:cubicBezTo>
                    <a:cubicBezTo>
                      <a:pt x="209" y="47"/>
                      <a:pt x="189" y="59"/>
                      <a:pt x="189" y="59"/>
                    </a:cubicBezTo>
                    <a:cubicBezTo>
                      <a:pt x="186" y="69"/>
                      <a:pt x="188" y="83"/>
                      <a:pt x="179" y="89"/>
                    </a:cubicBezTo>
                    <a:cubicBezTo>
                      <a:pt x="162" y="101"/>
                      <a:pt x="119" y="109"/>
                      <a:pt x="119" y="109"/>
                    </a:cubicBezTo>
                    <a:cubicBezTo>
                      <a:pt x="38" y="165"/>
                      <a:pt x="139" y="90"/>
                      <a:pt x="70" y="159"/>
                    </a:cubicBezTo>
                    <a:cubicBezTo>
                      <a:pt x="62" y="167"/>
                      <a:pt x="40" y="167"/>
                      <a:pt x="40" y="179"/>
                    </a:cubicBezTo>
                    <a:cubicBezTo>
                      <a:pt x="40" y="190"/>
                      <a:pt x="61" y="174"/>
                      <a:pt x="70" y="169"/>
                    </a:cubicBezTo>
                    <a:cubicBezTo>
                      <a:pt x="81" y="164"/>
                      <a:pt x="89" y="154"/>
                      <a:pt x="100" y="149"/>
                    </a:cubicBezTo>
                    <a:cubicBezTo>
                      <a:pt x="140" y="129"/>
                      <a:pt x="181" y="114"/>
                      <a:pt x="219" y="89"/>
                    </a:cubicBezTo>
                    <a:cubicBezTo>
                      <a:pt x="222" y="79"/>
                      <a:pt x="222" y="67"/>
                      <a:pt x="229" y="59"/>
                    </a:cubicBezTo>
                    <a:cubicBezTo>
                      <a:pt x="234" y="53"/>
                      <a:pt x="287" y="29"/>
                      <a:pt x="278" y="10"/>
                    </a:cubicBezTo>
                    <a:cubicBezTo>
                      <a:pt x="273" y="1"/>
                      <a:pt x="258" y="17"/>
                      <a:pt x="248" y="20"/>
                    </a:cubicBezTo>
                    <a:cubicBezTo>
                      <a:pt x="184" y="117"/>
                      <a:pt x="240" y="59"/>
                      <a:pt x="179" y="89"/>
                    </a:cubicBezTo>
                    <a:cubicBezTo>
                      <a:pt x="101" y="128"/>
                      <a:pt x="194" y="94"/>
                      <a:pt x="119" y="119"/>
                    </a:cubicBezTo>
                    <a:cubicBezTo>
                      <a:pt x="83" y="175"/>
                      <a:pt x="70" y="198"/>
                      <a:pt x="0" y="198"/>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5" name="Freeform 317"/>
              <p:cNvSpPr>
                <a:spLocks/>
              </p:cNvSpPr>
              <p:nvPr/>
            </p:nvSpPr>
            <p:spPr bwMode="auto">
              <a:xfrm>
                <a:off x="2604" y="2727"/>
                <a:ext cx="59" cy="32"/>
              </a:xfrm>
              <a:custGeom>
                <a:avLst/>
                <a:gdLst>
                  <a:gd name="T0" fmla="*/ 0 w 230"/>
                  <a:gd name="T1" fmla="*/ 0 h 127"/>
                  <a:gd name="T2" fmla="*/ 0 w 230"/>
                  <a:gd name="T3" fmla="*/ 0 h 127"/>
                  <a:gd name="T4" fmla="*/ 0 w 230"/>
                  <a:gd name="T5" fmla="*/ 0 h 127"/>
                  <a:gd name="T6" fmla="*/ 0 w 230"/>
                  <a:gd name="T7" fmla="*/ 0 h 127"/>
                  <a:gd name="T8" fmla="*/ 0 w 230"/>
                  <a:gd name="T9" fmla="*/ 0 h 127"/>
                  <a:gd name="T10" fmla="*/ 0 w 230"/>
                  <a:gd name="T11" fmla="*/ 0 h 127"/>
                  <a:gd name="T12" fmla="*/ 0 w 230"/>
                  <a:gd name="T13" fmla="*/ 0 h 127"/>
                  <a:gd name="T14" fmla="*/ 0 w 230"/>
                  <a:gd name="T15" fmla="*/ 0 h 127"/>
                  <a:gd name="T16" fmla="*/ 0 w 230"/>
                  <a:gd name="T17" fmla="*/ 0 h 127"/>
                  <a:gd name="T18" fmla="*/ 0 w 230"/>
                  <a:gd name="T19" fmla="*/ 0 h 127"/>
                  <a:gd name="T20" fmla="*/ 0 w 230"/>
                  <a:gd name="T21" fmla="*/ 0 h 127"/>
                  <a:gd name="T22" fmla="*/ 0 w 230"/>
                  <a:gd name="T23" fmla="*/ 0 h 127"/>
                  <a:gd name="T24" fmla="*/ 0 w 230"/>
                  <a:gd name="T25" fmla="*/ 0 h 127"/>
                  <a:gd name="T26" fmla="*/ 0 w 230"/>
                  <a:gd name="T27" fmla="*/ 0 h 127"/>
                  <a:gd name="T28" fmla="*/ 0 w 230"/>
                  <a:gd name="T29" fmla="*/ 0 h 127"/>
                  <a:gd name="T30" fmla="*/ 0 w 230"/>
                  <a:gd name="T31" fmla="*/ 0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
                  <a:gd name="T49" fmla="*/ 0 h 127"/>
                  <a:gd name="T50" fmla="*/ 230 w 230"/>
                  <a:gd name="T51" fmla="*/ 127 h 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 h="127">
                    <a:moveTo>
                      <a:pt x="0" y="127"/>
                    </a:moveTo>
                    <a:cubicBezTo>
                      <a:pt x="34" y="78"/>
                      <a:pt x="10" y="105"/>
                      <a:pt x="80" y="58"/>
                    </a:cubicBezTo>
                    <a:cubicBezTo>
                      <a:pt x="119" y="32"/>
                      <a:pt x="119" y="35"/>
                      <a:pt x="80" y="48"/>
                    </a:cubicBezTo>
                    <a:cubicBezTo>
                      <a:pt x="57" y="56"/>
                      <a:pt x="40" y="75"/>
                      <a:pt x="20" y="88"/>
                    </a:cubicBezTo>
                    <a:cubicBezTo>
                      <a:pt x="9" y="96"/>
                      <a:pt x="47" y="82"/>
                      <a:pt x="60" y="78"/>
                    </a:cubicBezTo>
                    <a:cubicBezTo>
                      <a:pt x="70" y="75"/>
                      <a:pt x="80" y="71"/>
                      <a:pt x="90" y="68"/>
                    </a:cubicBezTo>
                    <a:cubicBezTo>
                      <a:pt x="100" y="61"/>
                      <a:pt x="109" y="53"/>
                      <a:pt x="119" y="48"/>
                    </a:cubicBezTo>
                    <a:cubicBezTo>
                      <a:pt x="154" y="30"/>
                      <a:pt x="165" y="49"/>
                      <a:pt x="119" y="18"/>
                    </a:cubicBezTo>
                    <a:cubicBezTo>
                      <a:pt x="109" y="25"/>
                      <a:pt x="97" y="29"/>
                      <a:pt x="90" y="38"/>
                    </a:cubicBezTo>
                    <a:cubicBezTo>
                      <a:pt x="53" y="86"/>
                      <a:pt x="114" y="57"/>
                      <a:pt x="50" y="78"/>
                    </a:cubicBezTo>
                    <a:cubicBezTo>
                      <a:pt x="47" y="88"/>
                      <a:pt x="30" y="106"/>
                      <a:pt x="40" y="108"/>
                    </a:cubicBezTo>
                    <a:cubicBezTo>
                      <a:pt x="60" y="112"/>
                      <a:pt x="82" y="100"/>
                      <a:pt x="99" y="88"/>
                    </a:cubicBezTo>
                    <a:cubicBezTo>
                      <a:pt x="139" y="61"/>
                      <a:pt x="179" y="35"/>
                      <a:pt x="219" y="8"/>
                    </a:cubicBezTo>
                    <a:cubicBezTo>
                      <a:pt x="230" y="0"/>
                      <a:pt x="192" y="14"/>
                      <a:pt x="179" y="18"/>
                    </a:cubicBezTo>
                    <a:cubicBezTo>
                      <a:pt x="169" y="21"/>
                      <a:pt x="158" y="23"/>
                      <a:pt x="149" y="28"/>
                    </a:cubicBezTo>
                    <a:cubicBezTo>
                      <a:pt x="98" y="57"/>
                      <a:pt x="50" y="95"/>
                      <a:pt x="0" y="127"/>
                    </a:cubicBezTo>
                    <a:close/>
                  </a:path>
                </a:pathLst>
              </a:custGeom>
              <a:solidFill>
                <a:schemeClr val="accent1"/>
              </a:solid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6" name="Freeform 318"/>
              <p:cNvSpPr>
                <a:spLocks/>
              </p:cNvSpPr>
              <p:nvPr/>
            </p:nvSpPr>
            <p:spPr bwMode="auto">
              <a:xfrm>
                <a:off x="2714" y="2439"/>
                <a:ext cx="64" cy="112"/>
              </a:xfrm>
              <a:custGeom>
                <a:avLst/>
                <a:gdLst>
                  <a:gd name="T0" fmla="*/ 0 w 248"/>
                  <a:gd name="T1" fmla="*/ 0 h 457"/>
                  <a:gd name="T2" fmla="*/ 0 w 248"/>
                  <a:gd name="T3" fmla="*/ 0 h 457"/>
                  <a:gd name="T4" fmla="*/ 0 w 248"/>
                  <a:gd name="T5" fmla="*/ 0 h 457"/>
                  <a:gd name="T6" fmla="*/ 0 w 248"/>
                  <a:gd name="T7" fmla="*/ 0 h 457"/>
                  <a:gd name="T8" fmla="*/ 0 w 248"/>
                  <a:gd name="T9" fmla="*/ 0 h 457"/>
                  <a:gd name="T10" fmla="*/ 0 60000 65536"/>
                  <a:gd name="T11" fmla="*/ 0 60000 65536"/>
                  <a:gd name="T12" fmla="*/ 0 60000 65536"/>
                  <a:gd name="T13" fmla="*/ 0 60000 65536"/>
                  <a:gd name="T14" fmla="*/ 0 60000 65536"/>
                  <a:gd name="T15" fmla="*/ 0 w 248"/>
                  <a:gd name="T16" fmla="*/ 0 h 457"/>
                  <a:gd name="T17" fmla="*/ 248 w 248"/>
                  <a:gd name="T18" fmla="*/ 457 h 457"/>
                </a:gdLst>
                <a:ahLst/>
                <a:cxnLst>
                  <a:cxn ang="T10">
                    <a:pos x="T0" y="T1"/>
                  </a:cxn>
                  <a:cxn ang="T11">
                    <a:pos x="T2" y="T3"/>
                  </a:cxn>
                  <a:cxn ang="T12">
                    <a:pos x="T4" y="T5"/>
                  </a:cxn>
                  <a:cxn ang="T13">
                    <a:pos x="T6" y="T7"/>
                  </a:cxn>
                  <a:cxn ang="T14">
                    <a:pos x="T8" y="T9"/>
                  </a:cxn>
                </a:cxnLst>
                <a:rect l="T15" t="T16" r="T17" b="T18"/>
                <a:pathLst>
                  <a:path w="248" h="457">
                    <a:moveTo>
                      <a:pt x="0" y="0"/>
                    </a:moveTo>
                    <a:cubicBezTo>
                      <a:pt x="58" y="39"/>
                      <a:pt x="70" y="109"/>
                      <a:pt x="99" y="169"/>
                    </a:cubicBezTo>
                    <a:cubicBezTo>
                      <a:pt x="114" y="200"/>
                      <a:pt x="135" y="228"/>
                      <a:pt x="149" y="259"/>
                    </a:cubicBezTo>
                    <a:cubicBezTo>
                      <a:pt x="179" y="326"/>
                      <a:pt x="174" y="386"/>
                      <a:pt x="239" y="427"/>
                    </a:cubicBezTo>
                    <a:cubicBezTo>
                      <a:pt x="242" y="437"/>
                      <a:pt x="248" y="457"/>
                      <a:pt x="248" y="457"/>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7" name="Freeform 319"/>
              <p:cNvSpPr>
                <a:spLocks/>
              </p:cNvSpPr>
              <p:nvPr/>
            </p:nvSpPr>
            <p:spPr bwMode="auto">
              <a:xfrm>
                <a:off x="2889" y="2154"/>
                <a:ext cx="62" cy="52"/>
              </a:xfrm>
              <a:custGeom>
                <a:avLst/>
                <a:gdLst>
                  <a:gd name="T0" fmla="*/ 0 w 239"/>
                  <a:gd name="T1" fmla="*/ 0 h 214"/>
                  <a:gd name="T2" fmla="*/ 0 w 239"/>
                  <a:gd name="T3" fmla="*/ 0 h 214"/>
                  <a:gd name="T4" fmla="*/ 0 w 239"/>
                  <a:gd name="T5" fmla="*/ 0 h 214"/>
                  <a:gd name="T6" fmla="*/ 0 w 239"/>
                  <a:gd name="T7" fmla="*/ 0 h 214"/>
                  <a:gd name="T8" fmla="*/ 0 w 239"/>
                  <a:gd name="T9" fmla="*/ 0 h 214"/>
                  <a:gd name="T10" fmla="*/ 0 w 239"/>
                  <a:gd name="T11" fmla="*/ 0 h 214"/>
                  <a:gd name="T12" fmla="*/ 0 w 239"/>
                  <a:gd name="T13" fmla="*/ 0 h 214"/>
                  <a:gd name="T14" fmla="*/ 0 w 239"/>
                  <a:gd name="T15" fmla="*/ 0 h 214"/>
                  <a:gd name="T16" fmla="*/ 0 w 239"/>
                  <a:gd name="T17" fmla="*/ 0 h 214"/>
                  <a:gd name="T18" fmla="*/ 0 w 239"/>
                  <a:gd name="T19" fmla="*/ 0 h 214"/>
                  <a:gd name="T20" fmla="*/ 0 w 239"/>
                  <a:gd name="T21" fmla="*/ 0 h 214"/>
                  <a:gd name="T22" fmla="*/ 0 w 239"/>
                  <a:gd name="T23" fmla="*/ 0 h 214"/>
                  <a:gd name="T24" fmla="*/ 0 w 239"/>
                  <a:gd name="T25" fmla="*/ 0 h 214"/>
                  <a:gd name="T26" fmla="*/ 0 w 239"/>
                  <a:gd name="T27" fmla="*/ 0 h 214"/>
                  <a:gd name="T28" fmla="*/ 0 w 239"/>
                  <a:gd name="T29" fmla="*/ 0 h 214"/>
                  <a:gd name="T30" fmla="*/ 0 w 239"/>
                  <a:gd name="T31" fmla="*/ 0 h 214"/>
                  <a:gd name="T32" fmla="*/ 0 w 239"/>
                  <a:gd name="T33" fmla="*/ 0 h 2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9"/>
                  <a:gd name="T52" fmla="*/ 0 h 214"/>
                  <a:gd name="T53" fmla="*/ 239 w 239"/>
                  <a:gd name="T54" fmla="*/ 214 h 2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9" h="214">
                    <a:moveTo>
                      <a:pt x="7" y="207"/>
                    </a:moveTo>
                    <a:cubicBezTo>
                      <a:pt x="14" y="197"/>
                      <a:pt x="18" y="185"/>
                      <a:pt x="27" y="177"/>
                    </a:cubicBezTo>
                    <a:cubicBezTo>
                      <a:pt x="35" y="170"/>
                      <a:pt x="49" y="173"/>
                      <a:pt x="57" y="167"/>
                    </a:cubicBezTo>
                    <a:cubicBezTo>
                      <a:pt x="66" y="160"/>
                      <a:pt x="85" y="146"/>
                      <a:pt x="77" y="138"/>
                    </a:cubicBezTo>
                    <a:cubicBezTo>
                      <a:pt x="69" y="130"/>
                      <a:pt x="57" y="151"/>
                      <a:pt x="47" y="157"/>
                    </a:cubicBezTo>
                    <a:cubicBezTo>
                      <a:pt x="40" y="167"/>
                      <a:pt x="15" y="184"/>
                      <a:pt x="27" y="187"/>
                    </a:cubicBezTo>
                    <a:cubicBezTo>
                      <a:pt x="47" y="192"/>
                      <a:pt x="87" y="167"/>
                      <a:pt x="87" y="167"/>
                    </a:cubicBezTo>
                    <a:cubicBezTo>
                      <a:pt x="90" y="157"/>
                      <a:pt x="97" y="138"/>
                      <a:pt x="97" y="138"/>
                    </a:cubicBezTo>
                    <a:cubicBezTo>
                      <a:pt x="110" y="118"/>
                      <a:pt x="124" y="98"/>
                      <a:pt x="137" y="78"/>
                    </a:cubicBezTo>
                    <a:cubicBezTo>
                      <a:pt x="143" y="68"/>
                      <a:pt x="146" y="55"/>
                      <a:pt x="156" y="48"/>
                    </a:cubicBezTo>
                    <a:cubicBezTo>
                      <a:pt x="225" y="2"/>
                      <a:pt x="239" y="0"/>
                      <a:pt x="186" y="18"/>
                    </a:cubicBezTo>
                    <a:cubicBezTo>
                      <a:pt x="179" y="28"/>
                      <a:pt x="175" y="40"/>
                      <a:pt x="166" y="48"/>
                    </a:cubicBezTo>
                    <a:cubicBezTo>
                      <a:pt x="158" y="54"/>
                      <a:pt x="144" y="51"/>
                      <a:pt x="137" y="58"/>
                    </a:cubicBezTo>
                    <a:cubicBezTo>
                      <a:pt x="74" y="121"/>
                      <a:pt x="104" y="148"/>
                      <a:pt x="17" y="177"/>
                    </a:cubicBezTo>
                    <a:cubicBezTo>
                      <a:pt x="14" y="187"/>
                      <a:pt x="0" y="200"/>
                      <a:pt x="7" y="207"/>
                    </a:cubicBezTo>
                    <a:cubicBezTo>
                      <a:pt x="14" y="214"/>
                      <a:pt x="37" y="197"/>
                      <a:pt x="37" y="197"/>
                    </a:cubicBezTo>
                    <a:cubicBezTo>
                      <a:pt x="37" y="197"/>
                      <a:pt x="17" y="204"/>
                      <a:pt x="7" y="207"/>
                    </a:cubicBezTo>
                    <a:close/>
                  </a:path>
                </a:pathLst>
              </a:custGeom>
              <a:solidFill>
                <a:schemeClr val="accent1"/>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8" name="Freeform 320"/>
              <p:cNvSpPr>
                <a:spLocks/>
              </p:cNvSpPr>
              <p:nvPr/>
            </p:nvSpPr>
            <p:spPr bwMode="auto">
              <a:xfrm>
                <a:off x="2968" y="2143"/>
                <a:ext cx="90" cy="76"/>
              </a:xfrm>
              <a:custGeom>
                <a:avLst/>
                <a:gdLst>
                  <a:gd name="T0" fmla="*/ 0 w 348"/>
                  <a:gd name="T1" fmla="*/ 0 h 309"/>
                  <a:gd name="T2" fmla="*/ 0 w 348"/>
                  <a:gd name="T3" fmla="*/ 0 h 309"/>
                  <a:gd name="T4" fmla="*/ 0 w 348"/>
                  <a:gd name="T5" fmla="*/ 0 h 309"/>
                  <a:gd name="T6" fmla="*/ 0 w 348"/>
                  <a:gd name="T7" fmla="*/ 0 h 309"/>
                  <a:gd name="T8" fmla="*/ 0 w 348"/>
                  <a:gd name="T9" fmla="*/ 0 h 309"/>
                  <a:gd name="T10" fmla="*/ 0 w 348"/>
                  <a:gd name="T11" fmla="*/ 0 h 309"/>
                  <a:gd name="T12" fmla="*/ 0 w 348"/>
                  <a:gd name="T13" fmla="*/ 0 h 309"/>
                  <a:gd name="T14" fmla="*/ 0 w 348"/>
                  <a:gd name="T15" fmla="*/ 0 h 309"/>
                  <a:gd name="T16" fmla="*/ 0 w 348"/>
                  <a:gd name="T17" fmla="*/ 0 h 309"/>
                  <a:gd name="T18" fmla="*/ 0 w 348"/>
                  <a:gd name="T19" fmla="*/ 0 h 309"/>
                  <a:gd name="T20" fmla="*/ 0 w 348"/>
                  <a:gd name="T21" fmla="*/ 0 h 309"/>
                  <a:gd name="T22" fmla="*/ 0 w 348"/>
                  <a:gd name="T23" fmla="*/ 0 h 309"/>
                  <a:gd name="T24" fmla="*/ 0 w 348"/>
                  <a:gd name="T25" fmla="*/ 0 h 309"/>
                  <a:gd name="T26" fmla="*/ 0 w 348"/>
                  <a:gd name="T27" fmla="*/ 0 h 309"/>
                  <a:gd name="T28" fmla="*/ 0 w 348"/>
                  <a:gd name="T29" fmla="*/ 0 h 309"/>
                  <a:gd name="T30" fmla="*/ 0 w 348"/>
                  <a:gd name="T31" fmla="*/ 0 h 309"/>
                  <a:gd name="T32" fmla="*/ 0 w 348"/>
                  <a:gd name="T33" fmla="*/ 0 h 309"/>
                  <a:gd name="T34" fmla="*/ 0 w 348"/>
                  <a:gd name="T35" fmla="*/ 0 h 309"/>
                  <a:gd name="T36" fmla="*/ 0 w 348"/>
                  <a:gd name="T37" fmla="*/ 0 h 309"/>
                  <a:gd name="T38" fmla="*/ 0 w 348"/>
                  <a:gd name="T39" fmla="*/ 0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309"/>
                  <a:gd name="T62" fmla="*/ 348 w 348"/>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309">
                    <a:moveTo>
                      <a:pt x="348" y="0"/>
                    </a:moveTo>
                    <a:cubicBezTo>
                      <a:pt x="345" y="13"/>
                      <a:pt x="346" y="29"/>
                      <a:pt x="338" y="39"/>
                    </a:cubicBezTo>
                    <a:cubicBezTo>
                      <a:pt x="331" y="47"/>
                      <a:pt x="317" y="44"/>
                      <a:pt x="308" y="49"/>
                    </a:cubicBezTo>
                    <a:cubicBezTo>
                      <a:pt x="264" y="74"/>
                      <a:pt x="236" y="103"/>
                      <a:pt x="189" y="119"/>
                    </a:cubicBezTo>
                    <a:cubicBezTo>
                      <a:pt x="182" y="129"/>
                      <a:pt x="178" y="141"/>
                      <a:pt x="169" y="149"/>
                    </a:cubicBezTo>
                    <a:cubicBezTo>
                      <a:pt x="161" y="156"/>
                      <a:pt x="147" y="152"/>
                      <a:pt x="139" y="159"/>
                    </a:cubicBezTo>
                    <a:cubicBezTo>
                      <a:pt x="85" y="212"/>
                      <a:pt x="179" y="171"/>
                      <a:pt x="100" y="198"/>
                    </a:cubicBezTo>
                    <a:cubicBezTo>
                      <a:pt x="76" y="269"/>
                      <a:pt x="98" y="246"/>
                      <a:pt x="50" y="278"/>
                    </a:cubicBezTo>
                    <a:cubicBezTo>
                      <a:pt x="50" y="278"/>
                      <a:pt x="63" y="258"/>
                      <a:pt x="70" y="248"/>
                    </a:cubicBezTo>
                    <a:cubicBezTo>
                      <a:pt x="97" y="208"/>
                      <a:pt x="80" y="225"/>
                      <a:pt x="120" y="198"/>
                    </a:cubicBezTo>
                    <a:cubicBezTo>
                      <a:pt x="67" y="278"/>
                      <a:pt x="137" y="181"/>
                      <a:pt x="70" y="248"/>
                    </a:cubicBezTo>
                    <a:cubicBezTo>
                      <a:pt x="62" y="256"/>
                      <a:pt x="62" y="278"/>
                      <a:pt x="50" y="278"/>
                    </a:cubicBezTo>
                    <a:cubicBezTo>
                      <a:pt x="39" y="278"/>
                      <a:pt x="53" y="256"/>
                      <a:pt x="60" y="248"/>
                    </a:cubicBezTo>
                    <a:cubicBezTo>
                      <a:pt x="68" y="239"/>
                      <a:pt x="80" y="235"/>
                      <a:pt x="90" y="228"/>
                    </a:cubicBezTo>
                    <a:cubicBezTo>
                      <a:pt x="97" y="206"/>
                      <a:pt x="101" y="186"/>
                      <a:pt x="120" y="169"/>
                    </a:cubicBezTo>
                    <a:cubicBezTo>
                      <a:pt x="138" y="153"/>
                      <a:pt x="179" y="129"/>
                      <a:pt x="179" y="129"/>
                    </a:cubicBezTo>
                    <a:cubicBezTo>
                      <a:pt x="152" y="169"/>
                      <a:pt x="139" y="162"/>
                      <a:pt x="100" y="188"/>
                    </a:cubicBezTo>
                    <a:cubicBezTo>
                      <a:pt x="87" y="208"/>
                      <a:pt x="80" y="235"/>
                      <a:pt x="60" y="248"/>
                    </a:cubicBezTo>
                    <a:cubicBezTo>
                      <a:pt x="40" y="261"/>
                      <a:pt x="0" y="288"/>
                      <a:pt x="0" y="288"/>
                    </a:cubicBezTo>
                    <a:cubicBezTo>
                      <a:pt x="33" y="299"/>
                      <a:pt x="30" y="309"/>
                      <a:pt x="30" y="288"/>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9" name="Freeform 321"/>
              <p:cNvSpPr>
                <a:spLocks/>
              </p:cNvSpPr>
              <p:nvPr/>
            </p:nvSpPr>
            <p:spPr bwMode="auto">
              <a:xfrm>
                <a:off x="3024" y="2165"/>
                <a:ext cx="82" cy="62"/>
              </a:xfrm>
              <a:custGeom>
                <a:avLst/>
                <a:gdLst>
                  <a:gd name="T0" fmla="*/ 0 w 318"/>
                  <a:gd name="T1" fmla="*/ 0 h 251"/>
                  <a:gd name="T2" fmla="*/ 0 w 318"/>
                  <a:gd name="T3" fmla="*/ 0 h 251"/>
                  <a:gd name="T4" fmla="*/ 0 w 318"/>
                  <a:gd name="T5" fmla="*/ 0 h 251"/>
                  <a:gd name="T6" fmla="*/ 0 w 318"/>
                  <a:gd name="T7" fmla="*/ 0 h 251"/>
                  <a:gd name="T8" fmla="*/ 0 w 318"/>
                  <a:gd name="T9" fmla="*/ 0 h 251"/>
                  <a:gd name="T10" fmla="*/ 0 w 318"/>
                  <a:gd name="T11" fmla="*/ 0 h 251"/>
                  <a:gd name="T12" fmla="*/ 0 w 318"/>
                  <a:gd name="T13" fmla="*/ 0 h 251"/>
                  <a:gd name="T14" fmla="*/ 0 w 318"/>
                  <a:gd name="T15" fmla="*/ 0 h 251"/>
                  <a:gd name="T16" fmla="*/ 0 w 318"/>
                  <a:gd name="T17" fmla="*/ 0 h 251"/>
                  <a:gd name="T18" fmla="*/ 0 w 318"/>
                  <a:gd name="T19" fmla="*/ 0 h 251"/>
                  <a:gd name="T20" fmla="*/ 0 w 318"/>
                  <a:gd name="T21" fmla="*/ 0 h 251"/>
                  <a:gd name="T22" fmla="*/ 0 w 318"/>
                  <a:gd name="T23" fmla="*/ 0 h 251"/>
                  <a:gd name="T24" fmla="*/ 0 w 318"/>
                  <a:gd name="T25" fmla="*/ 0 h 251"/>
                  <a:gd name="T26" fmla="*/ 0 w 318"/>
                  <a:gd name="T27" fmla="*/ 0 h 251"/>
                  <a:gd name="T28" fmla="*/ 0 w 318"/>
                  <a:gd name="T29" fmla="*/ 0 h 251"/>
                  <a:gd name="T30" fmla="*/ 0 w 318"/>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8"/>
                  <a:gd name="T49" fmla="*/ 0 h 251"/>
                  <a:gd name="T50" fmla="*/ 318 w 318"/>
                  <a:gd name="T51" fmla="*/ 251 h 2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8" h="251">
                    <a:moveTo>
                      <a:pt x="318" y="0"/>
                    </a:moveTo>
                    <a:cubicBezTo>
                      <a:pt x="270" y="32"/>
                      <a:pt x="299" y="16"/>
                      <a:pt x="228" y="40"/>
                    </a:cubicBezTo>
                    <a:cubicBezTo>
                      <a:pt x="207" y="47"/>
                      <a:pt x="190" y="63"/>
                      <a:pt x="169" y="70"/>
                    </a:cubicBezTo>
                    <a:cubicBezTo>
                      <a:pt x="162" y="80"/>
                      <a:pt x="158" y="92"/>
                      <a:pt x="149" y="99"/>
                    </a:cubicBezTo>
                    <a:cubicBezTo>
                      <a:pt x="141" y="105"/>
                      <a:pt x="126" y="102"/>
                      <a:pt x="119" y="109"/>
                    </a:cubicBezTo>
                    <a:cubicBezTo>
                      <a:pt x="112" y="116"/>
                      <a:pt x="116" y="131"/>
                      <a:pt x="109" y="139"/>
                    </a:cubicBezTo>
                    <a:cubicBezTo>
                      <a:pt x="101" y="148"/>
                      <a:pt x="89" y="152"/>
                      <a:pt x="79" y="159"/>
                    </a:cubicBezTo>
                    <a:cubicBezTo>
                      <a:pt x="64" y="203"/>
                      <a:pt x="45" y="195"/>
                      <a:pt x="30" y="238"/>
                    </a:cubicBezTo>
                    <a:cubicBezTo>
                      <a:pt x="20" y="235"/>
                      <a:pt x="0" y="239"/>
                      <a:pt x="0" y="229"/>
                    </a:cubicBezTo>
                    <a:cubicBezTo>
                      <a:pt x="0" y="217"/>
                      <a:pt x="37" y="199"/>
                      <a:pt x="30" y="209"/>
                    </a:cubicBezTo>
                    <a:cubicBezTo>
                      <a:pt x="23" y="219"/>
                      <a:pt x="6" y="249"/>
                      <a:pt x="10" y="238"/>
                    </a:cubicBezTo>
                    <a:cubicBezTo>
                      <a:pt x="13" y="228"/>
                      <a:pt x="13" y="216"/>
                      <a:pt x="20" y="209"/>
                    </a:cubicBezTo>
                    <a:cubicBezTo>
                      <a:pt x="27" y="202"/>
                      <a:pt x="40" y="204"/>
                      <a:pt x="49" y="199"/>
                    </a:cubicBezTo>
                    <a:cubicBezTo>
                      <a:pt x="60" y="194"/>
                      <a:pt x="69" y="186"/>
                      <a:pt x="79" y="179"/>
                    </a:cubicBezTo>
                    <a:cubicBezTo>
                      <a:pt x="72" y="189"/>
                      <a:pt x="64" y="198"/>
                      <a:pt x="59" y="209"/>
                    </a:cubicBezTo>
                    <a:cubicBezTo>
                      <a:pt x="48" y="231"/>
                      <a:pt x="49" y="251"/>
                      <a:pt x="49" y="22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0" name="Freeform 322"/>
              <p:cNvSpPr>
                <a:spLocks/>
              </p:cNvSpPr>
              <p:nvPr/>
            </p:nvSpPr>
            <p:spPr bwMode="auto">
              <a:xfrm>
                <a:off x="3065" y="2192"/>
                <a:ext cx="92" cy="49"/>
              </a:xfrm>
              <a:custGeom>
                <a:avLst/>
                <a:gdLst>
                  <a:gd name="T0" fmla="*/ 0 w 357"/>
                  <a:gd name="T1" fmla="*/ 0 h 199"/>
                  <a:gd name="T2" fmla="*/ 0 w 357"/>
                  <a:gd name="T3" fmla="*/ 0 h 199"/>
                  <a:gd name="T4" fmla="*/ 0 w 357"/>
                  <a:gd name="T5" fmla="*/ 0 h 199"/>
                  <a:gd name="T6" fmla="*/ 0 w 357"/>
                  <a:gd name="T7" fmla="*/ 0 h 199"/>
                  <a:gd name="T8" fmla="*/ 0 w 357"/>
                  <a:gd name="T9" fmla="*/ 0 h 199"/>
                  <a:gd name="T10" fmla="*/ 0 w 357"/>
                  <a:gd name="T11" fmla="*/ 0 h 199"/>
                  <a:gd name="T12" fmla="*/ 0 w 357"/>
                  <a:gd name="T13" fmla="*/ 0 h 199"/>
                  <a:gd name="T14" fmla="*/ 0 w 357"/>
                  <a:gd name="T15" fmla="*/ 0 h 199"/>
                  <a:gd name="T16" fmla="*/ 0 w 357"/>
                  <a:gd name="T17" fmla="*/ 0 h 199"/>
                  <a:gd name="T18" fmla="*/ 0 w 357"/>
                  <a:gd name="T19" fmla="*/ 0 h 199"/>
                  <a:gd name="T20" fmla="*/ 0 w 357"/>
                  <a:gd name="T21" fmla="*/ 0 h 199"/>
                  <a:gd name="T22" fmla="*/ 0 w 357"/>
                  <a:gd name="T23" fmla="*/ 0 h 199"/>
                  <a:gd name="T24" fmla="*/ 0 w 357"/>
                  <a:gd name="T25" fmla="*/ 0 h 199"/>
                  <a:gd name="T26" fmla="*/ 0 w 357"/>
                  <a:gd name="T27" fmla="*/ 0 h 199"/>
                  <a:gd name="T28" fmla="*/ 0 w 357"/>
                  <a:gd name="T29" fmla="*/ 0 h 199"/>
                  <a:gd name="T30" fmla="*/ 0 w 357"/>
                  <a:gd name="T31" fmla="*/ 0 h 199"/>
                  <a:gd name="T32" fmla="*/ 0 w 357"/>
                  <a:gd name="T33" fmla="*/ 0 h 199"/>
                  <a:gd name="T34" fmla="*/ 0 w 357"/>
                  <a:gd name="T35" fmla="*/ 0 h 199"/>
                  <a:gd name="T36" fmla="*/ 0 w 357"/>
                  <a:gd name="T37" fmla="*/ 0 h 199"/>
                  <a:gd name="T38" fmla="*/ 0 w 357"/>
                  <a:gd name="T39" fmla="*/ 0 h 199"/>
                  <a:gd name="T40" fmla="*/ 0 w 357"/>
                  <a:gd name="T41" fmla="*/ 0 h 199"/>
                  <a:gd name="T42" fmla="*/ 0 w 357"/>
                  <a:gd name="T43" fmla="*/ 0 h 1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7"/>
                  <a:gd name="T67" fmla="*/ 0 h 199"/>
                  <a:gd name="T68" fmla="*/ 357 w 357"/>
                  <a:gd name="T69" fmla="*/ 199 h 1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7" h="199">
                    <a:moveTo>
                      <a:pt x="357" y="0"/>
                    </a:moveTo>
                    <a:cubicBezTo>
                      <a:pt x="347" y="7"/>
                      <a:pt x="338" y="15"/>
                      <a:pt x="327" y="20"/>
                    </a:cubicBezTo>
                    <a:cubicBezTo>
                      <a:pt x="308" y="29"/>
                      <a:pt x="268" y="40"/>
                      <a:pt x="268" y="40"/>
                    </a:cubicBezTo>
                    <a:cubicBezTo>
                      <a:pt x="261" y="50"/>
                      <a:pt x="258" y="64"/>
                      <a:pt x="248" y="70"/>
                    </a:cubicBezTo>
                    <a:cubicBezTo>
                      <a:pt x="230" y="81"/>
                      <a:pt x="188" y="90"/>
                      <a:pt x="188" y="90"/>
                    </a:cubicBezTo>
                    <a:cubicBezTo>
                      <a:pt x="178" y="97"/>
                      <a:pt x="170" y="105"/>
                      <a:pt x="159" y="110"/>
                    </a:cubicBezTo>
                    <a:cubicBezTo>
                      <a:pt x="140" y="118"/>
                      <a:pt x="99" y="129"/>
                      <a:pt x="99" y="129"/>
                    </a:cubicBezTo>
                    <a:cubicBezTo>
                      <a:pt x="79" y="142"/>
                      <a:pt x="16" y="177"/>
                      <a:pt x="39" y="169"/>
                    </a:cubicBezTo>
                    <a:cubicBezTo>
                      <a:pt x="63" y="161"/>
                      <a:pt x="187" y="103"/>
                      <a:pt x="99" y="129"/>
                    </a:cubicBezTo>
                    <a:cubicBezTo>
                      <a:pt x="52" y="160"/>
                      <a:pt x="79" y="146"/>
                      <a:pt x="10" y="169"/>
                    </a:cubicBezTo>
                    <a:cubicBezTo>
                      <a:pt x="0" y="172"/>
                      <a:pt x="29" y="161"/>
                      <a:pt x="39" y="159"/>
                    </a:cubicBezTo>
                    <a:cubicBezTo>
                      <a:pt x="52" y="156"/>
                      <a:pt x="66" y="153"/>
                      <a:pt x="79" y="149"/>
                    </a:cubicBezTo>
                    <a:cubicBezTo>
                      <a:pt x="152" y="128"/>
                      <a:pt x="65" y="153"/>
                      <a:pt x="139" y="120"/>
                    </a:cubicBezTo>
                    <a:cubicBezTo>
                      <a:pt x="173" y="105"/>
                      <a:pt x="203" y="99"/>
                      <a:pt x="238" y="90"/>
                    </a:cubicBezTo>
                    <a:cubicBezTo>
                      <a:pt x="248" y="83"/>
                      <a:pt x="260" y="78"/>
                      <a:pt x="268" y="70"/>
                    </a:cubicBezTo>
                    <a:cubicBezTo>
                      <a:pt x="276" y="62"/>
                      <a:pt x="276" y="40"/>
                      <a:pt x="288" y="40"/>
                    </a:cubicBezTo>
                    <a:cubicBezTo>
                      <a:pt x="299" y="40"/>
                      <a:pt x="285" y="63"/>
                      <a:pt x="278" y="70"/>
                    </a:cubicBezTo>
                    <a:cubicBezTo>
                      <a:pt x="271" y="77"/>
                      <a:pt x="257" y="75"/>
                      <a:pt x="248" y="80"/>
                    </a:cubicBezTo>
                    <a:cubicBezTo>
                      <a:pt x="209" y="100"/>
                      <a:pt x="171" y="116"/>
                      <a:pt x="129" y="129"/>
                    </a:cubicBezTo>
                    <a:cubicBezTo>
                      <a:pt x="122" y="139"/>
                      <a:pt x="118" y="151"/>
                      <a:pt x="109" y="159"/>
                    </a:cubicBezTo>
                    <a:cubicBezTo>
                      <a:pt x="91" y="175"/>
                      <a:pt x="49" y="199"/>
                      <a:pt x="49" y="199"/>
                    </a:cubicBezTo>
                    <a:cubicBezTo>
                      <a:pt x="60" y="166"/>
                      <a:pt x="59" y="158"/>
                      <a:pt x="59" y="179"/>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1" name="Freeform 323"/>
              <p:cNvSpPr>
                <a:spLocks/>
              </p:cNvSpPr>
              <p:nvPr/>
            </p:nvSpPr>
            <p:spPr bwMode="auto">
              <a:xfrm>
                <a:off x="3127" y="2231"/>
                <a:ext cx="69" cy="32"/>
              </a:xfrm>
              <a:custGeom>
                <a:avLst/>
                <a:gdLst>
                  <a:gd name="T0" fmla="*/ 0 w 268"/>
                  <a:gd name="T1" fmla="*/ 0 h 130"/>
                  <a:gd name="T2" fmla="*/ 0 w 268"/>
                  <a:gd name="T3" fmla="*/ 0 h 130"/>
                  <a:gd name="T4" fmla="*/ 0 w 268"/>
                  <a:gd name="T5" fmla="*/ 0 h 130"/>
                  <a:gd name="T6" fmla="*/ 0 w 268"/>
                  <a:gd name="T7" fmla="*/ 0 h 130"/>
                  <a:gd name="T8" fmla="*/ 0 w 268"/>
                  <a:gd name="T9" fmla="*/ 0 h 130"/>
                  <a:gd name="T10" fmla="*/ 0 w 268"/>
                  <a:gd name="T11" fmla="*/ 0 h 130"/>
                  <a:gd name="T12" fmla="*/ 0 w 268"/>
                  <a:gd name="T13" fmla="*/ 0 h 130"/>
                  <a:gd name="T14" fmla="*/ 0 w 268"/>
                  <a:gd name="T15" fmla="*/ 0 h 130"/>
                  <a:gd name="T16" fmla="*/ 0 w 268"/>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8"/>
                  <a:gd name="T28" fmla="*/ 0 h 130"/>
                  <a:gd name="T29" fmla="*/ 268 w 268"/>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8" h="130">
                    <a:moveTo>
                      <a:pt x="268" y="0"/>
                    </a:moveTo>
                    <a:cubicBezTo>
                      <a:pt x="200" y="9"/>
                      <a:pt x="155" y="23"/>
                      <a:pt x="99" y="60"/>
                    </a:cubicBezTo>
                    <a:cubicBezTo>
                      <a:pt x="54" y="128"/>
                      <a:pt x="82" y="112"/>
                      <a:pt x="30" y="129"/>
                    </a:cubicBezTo>
                    <a:cubicBezTo>
                      <a:pt x="20" y="126"/>
                      <a:pt x="0" y="130"/>
                      <a:pt x="0" y="119"/>
                    </a:cubicBezTo>
                    <a:cubicBezTo>
                      <a:pt x="0" y="109"/>
                      <a:pt x="40" y="107"/>
                      <a:pt x="30" y="110"/>
                    </a:cubicBezTo>
                    <a:lnTo>
                      <a:pt x="0" y="119"/>
                    </a:lnTo>
                    <a:cubicBezTo>
                      <a:pt x="0" y="119"/>
                      <a:pt x="30" y="110"/>
                      <a:pt x="30" y="110"/>
                    </a:cubicBezTo>
                    <a:cubicBezTo>
                      <a:pt x="50" y="97"/>
                      <a:pt x="69" y="83"/>
                      <a:pt x="89" y="70"/>
                    </a:cubicBezTo>
                    <a:cubicBezTo>
                      <a:pt x="99" y="63"/>
                      <a:pt x="119" y="50"/>
                      <a:pt x="119" y="50"/>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2" name="Freeform 324"/>
              <p:cNvSpPr>
                <a:spLocks/>
              </p:cNvSpPr>
              <p:nvPr/>
            </p:nvSpPr>
            <p:spPr bwMode="auto">
              <a:xfrm>
                <a:off x="3153" y="2256"/>
                <a:ext cx="61" cy="27"/>
              </a:xfrm>
              <a:custGeom>
                <a:avLst/>
                <a:gdLst>
                  <a:gd name="T0" fmla="*/ 0 w 237"/>
                  <a:gd name="T1" fmla="*/ 0 h 107"/>
                  <a:gd name="T2" fmla="*/ 0 w 237"/>
                  <a:gd name="T3" fmla="*/ 0 h 107"/>
                  <a:gd name="T4" fmla="*/ 0 w 237"/>
                  <a:gd name="T5" fmla="*/ 0 h 107"/>
                  <a:gd name="T6" fmla="*/ 0 w 237"/>
                  <a:gd name="T7" fmla="*/ 0 h 107"/>
                  <a:gd name="T8" fmla="*/ 0 w 237"/>
                  <a:gd name="T9" fmla="*/ 0 h 107"/>
                  <a:gd name="T10" fmla="*/ 0 60000 65536"/>
                  <a:gd name="T11" fmla="*/ 0 60000 65536"/>
                  <a:gd name="T12" fmla="*/ 0 60000 65536"/>
                  <a:gd name="T13" fmla="*/ 0 60000 65536"/>
                  <a:gd name="T14" fmla="*/ 0 60000 65536"/>
                  <a:gd name="T15" fmla="*/ 0 w 237"/>
                  <a:gd name="T16" fmla="*/ 0 h 107"/>
                  <a:gd name="T17" fmla="*/ 237 w 237"/>
                  <a:gd name="T18" fmla="*/ 107 h 107"/>
                </a:gdLst>
                <a:ahLst/>
                <a:cxnLst>
                  <a:cxn ang="T10">
                    <a:pos x="T0" y="T1"/>
                  </a:cxn>
                  <a:cxn ang="T11">
                    <a:pos x="T2" y="T3"/>
                  </a:cxn>
                  <a:cxn ang="T12">
                    <a:pos x="T4" y="T5"/>
                  </a:cxn>
                  <a:cxn ang="T13">
                    <a:pos x="T6" y="T7"/>
                  </a:cxn>
                  <a:cxn ang="T14">
                    <a:pos x="T8" y="T9"/>
                  </a:cxn>
                </a:cxnLst>
                <a:rect l="T15" t="T16" r="T17" b="T18"/>
                <a:pathLst>
                  <a:path w="237" h="107">
                    <a:moveTo>
                      <a:pt x="237" y="17"/>
                    </a:moveTo>
                    <a:cubicBezTo>
                      <a:pt x="0" y="35"/>
                      <a:pt x="183" y="0"/>
                      <a:pt x="68" y="77"/>
                    </a:cubicBezTo>
                    <a:cubicBezTo>
                      <a:pt x="68" y="77"/>
                      <a:pt x="76" y="47"/>
                      <a:pt x="88" y="47"/>
                    </a:cubicBezTo>
                    <a:cubicBezTo>
                      <a:pt x="99" y="47"/>
                      <a:pt x="85" y="69"/>
                      <a:pt x="78" y="77"/>
                    </a:cubicBezTo>
                    <a:cubicBezTo>
                      <a:pt x="68" y="90"/>
                      <a:pt x="50" y="95"/>
                      <a:pt x="38" y="107"/>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3" name="Freeform 325"/>
              <p:cNvSpPr>
                <a:spLocks/>
              </p:cNvSpPr>
              <p:nvPr/>
            </p:nvSpPr>
            <p:spPr bwMode="auto">
              <a:xfrm>
                <a:off x="3198" y="2304"/>
                <a:ext cx="41" cy="10"/>
              </a:xfrm>
              <a:custGeom>
                <a:avLst/>
                <a:gdLst>
                  <a:gd name="T0" fmla="*/ 0 w 159"/>
                  <a:gd name="T1" fmla="*/ 0 h 42"/>
                  <a:gd name="T2" fmla="*/ 0 w 159"/>
                  <a:gd name="T3" fmla="*/ 0 h 42"/>
                  <a:gd name="T4" fmla="*/ 0 60000 65536"/>
                  <a:gd name="T5" fmla="*/ 0 60000 65536"/>
                  <a:gd name="T6" fmla="*/ 0 w 159"/>
                  <a:gd name="T7" fmla="*/ 0 h 42"/>
                  <a:gd name="T8" fmla="*/ 159 w 159"/>
                  <a:gd name="T9" fmla="*/ 42 h 42"/>
                </a:gdLst>
                <a:ahLst/>
                <a:cxnLst>
                  <a:cxn ang="T4">
                    <a:pos x="T0" y="T1"/>
                  </a:cxn>
                  <a:cxn ang="T5">
                    <a:pos x="T2" y="T3"/>
                  </a:cxn>
                </a:cxnLst>
                <a:rect l="T6" t="T7" r="T8" b="T9"/>
                <a:pathLst>
                  <a:path w="159" h="42">
                    <a:moveTo>
                      <a:pt x="159" y="2"/>
                    </a:moveTo>
                    <a:cubicBezTo>
                      <a:pt x="102" y="8"/>
                      <a:pt x="42" y="0"/>
                      <a:pt x="0" y="42"/>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4" name="Freeform 326"/>
              <p:cNvSpPr>
                <a:spLocks/>
              </p:cNvSpPr>
              <p:nvPr/>
            </p:nvSpPr>
            <p:spPr bwMode="auto">
              <a:xfrm>
                <a:off x="3239" y="2344"/>
                <a:ext cx="26" cy="12"/>
              </a:xfrm>
              <a:custGeom>
                <a:avLst/>
                <a:gdLst>
                  <a:gd name="T0" fmla="*/ 0 w 99"/>
                  <a:gd name="T1" fmla="*/ 0 h 50"/>
                  <a:gd name="T2" fmla="*/ 0 w 99"/>
                  <a:gd name="T3" fmla="*/ 0 h 50"/>
                  <a:gd name="T4" fmla="*/ 0 60000 65536"/>
                  <a:gd name="T5" fmla="*/ 0 60000 65536"/>
                  <a:gd name="T6" fmla="*/ 0 w 99"/>
                  <a:gd name="T7" fmla="*/ 0 h 50"/>
                  <a:gd name="T8" fmla="*/ 99 w 99"/>
                  <a:gd name="T9" fmla="*/ 50 h 50"/>
                </a:gdLst>
                <a:ahLst/>
                <a:cxnLst>
                  <a:cxn ang="T4">
                    <a:pos x="T0" y="T1"/>
                  </a:cxn>
                  <a:cxn ang="T5">
                    <a:pos x="T2" y="T3"/>
                  </a:cxn>
                </a:cxnLst>
                <a:rect l="T6" t="T7" r="T8" b="T9"/>
                <a:pathLst>
                  <a:path w="99" h="50">
                    <a:moveTo>
                      <a:pt x="99" y="0"/>
                    </a:moveTo>
                    <a:cubicBezTo>
                      <a:pt x="60" y="13"/>
                      <a:pt x="19" y="13"/>
                      <a:pt x="0" y="50"/>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5" name="Freeform 327"/>
              <p:cNvSpPr>
                <a:spLocks/>
              </p:cNvSpPr>
              <p:nvPr/>
            </p:nvSpPr>
            <p:spPr bwMode="auto">
              <a:xfrm>
                <a:off x="3129" y="2654"/>
                <a:ext cx="223" cy="106"/>
              </a:xfrm>
              <a:custGeom>
                <a:avLst/>
                <a:gdLst>
                  <a:gd name="T0" fmla="*/ 0 w 864"/>
                  <a:gd name="T1" fmla="*/ 0 h 432"/>
                  <a:gd name="T2" fmla="*/ 0 w 864"/>
                  <a:gd name="T3" fmla="*/ 0 h 432"/>
                  <a:gd name="T4" fmla="*/ 0 w 864"/>
                  <a:gd name="T5" fmla="*/ 0 h 432"/>
                  <a:gd name="T6" fmla="*/ 0 w 864"/>
                  <a:gd name="T7" fmla="*/ 0 h 432"/>
                  <a:gd name="T8" fmla="*/ 0 w 864"/>
                  <a:gd name="T9" fmla="*/ 0 h 432"/>
                  <a:gd name="T10" fmla="*/ 0 w 864"/>
                  <a:gd name="T11" fmla="*/ 0 h 432"/>
                  <a:gd name="T12" fmla="*/ 0 w 864"/>
                  <a:gd name="T13" fmla="*/ 0 h 432"/>
                  <a:gd name="T14" fmla="*/ 0 w 864"/>
                  <a:gd name="T15" fmla="*/ 0 h 432"/>
                  <a:gd name="T16" fmla="*/ 0 w 864"/>
                  <a:gd name="T17" fmla="*/ 0 h 432"/>
                  <a:gd name="T18" fmla="*/ 0 w 864"/>
                  <a:gd name="T19" fmla="*/ 0 h 432"/>
                  <a:gd name="T20" fmla="*/ 0 w 864"/>
                  <a:gd name="T21" fmla="*/ 0 h 432"/>
                  <a:gd name="T22" fmla="*/ 0 w 864"/>
                  <a:gd name="T23" fmla="*/ 0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4"/>
                  <a:gd name="T37" fmla="*/ 0 h 432"/>
                  <a:gd name="T38" fmla="*/ 864 w 864"/>
                  <a:gd name="T39" fmla="*/ 432 h 4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4" h="432">
                    <a:moveTo>
                      <a:pt x="480" y="0"/>
                    </a:moveTo>
                    <a:lnTo>
                      <a:pt x="528" y="48"/>
                    </a:lnTo>
                    <a:lnTo>
                      <a:pt x="624" y="48"/>
                    </a:lnTo>
                    <a:lnTo>
                      <a:pt x="864" y="48"/>
                    </a:lnTo>
                    <a:lnTo>
                      <a:pt x="720" y="144"/>
                    </a:lnTo>
                    <a:lnTo>
                      <a:pt x="624" y="240"/>
                    </a:lnTo>
                    <a:lnTo>
                      <a:pt x="576" y="336"/>
                    </a:lnTo>
                    <a:lnTo>
                      <a:pt x="480" y="384"/>
                    </a:lnTo>
                    <a:lnTo>
                      <a:pt x="336" y="432"/>
                    </a:lnTo>
                    <a:lnTo>
                      <a:pt x="240" y="432"/>
                    </a:lnTo>
                    <a:lnTo>
                      <a:pt x="96" y="384"/>
                    </a:lnTo>
                    <a:lnTo>
                      <a:pt x="0" y="288"/>
                    </a:lnTo>
                  </a:path>
                </a:pathLst>
              </a:custGeom>
              <a:solidFill>
                <a:srgbClr val="FF6565"/>
              </a:solid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6" name="Freeform 328"/>
              <p:cNvSpPr>
                <a:spLocks/>
              </p:cNvSpPr>
              <p:nvPr/>
            </p:nvSpPr>
            <p:spPr bwMode="auto">
              <a:xfrm>
                <a:off x="3163" y="2712"/>
                <a:ext cx="69" cy="15"/>
              </a:xfrm>
              <a:custGeom>
                <a:avLst/>
                <a:gdLst>
                  <a:gd name="T0" fmla="*/ 0 w 268"/>
                  <a:gd name="T1" fmla="*/ 0 h 59"/>
                  <a:gd name="T2" fmla="*/ 0 w 268"/>
                  <a:gd name="T3" fmla="*/ 0 h 59"/>
                  <a:gd name="T4" fmla="*/ 0 w 268"/>
                  <a:gd name="T5" fmla="*/ 0 h 59"/>
                  <a:gd name="T6" fmla="*/ 0 60000 65536"/>
                  <a:gd name="T7" fmla="*/ 0 60000 65536"/>
                  <a:gd name="T8" fmla="*/ 0 60000 65536"/>
                  <a:gd name="T9" fmla="*/ 0 w 268"/>
                  <a:gd name="T10" fmla="*/ 0 h 59"/>
                  <a:gd name="T11" fmla="*/ 268 w 268"/>
                  <a:gd name="T12" fmla="*/ 59 h 59"/>
                </a:gdLst>
                <a:ahLst/>
                <a:cxnLst>
                  <a:cxn ang="T6">
                    <a:pos x="T0" y="T1"/>
                  </a:cxn>
                  <a:cxn ang="T7">
                    <a:pos x="T2" y="T3"/>
                  </a:cxn>
                  <a:cxn ang="T8">
                    <a:pos x="T4" y="T5"/>
                  </a:cxn>
                </a:cxnLst>
                <a:rect l="T9" t="T10" r="T11" b="T12"/>
                <a:pathLst>
                  <a:path w="268" h="59">
                    <a:moveTo>
                      <a:pt x="0" y="0"/>
                    </a:moveTo>
                    <a:cubicBezTo>
                      <a:pt x="43" y="14"/>
                      <a:pt x="84" y="22"/>
                      <a:pt x="129" y="29"/>
                    </a:cubicBezTo>
                    <a:cubicBezTo>
                      <a:pt x="187" y="48"/>
                      <a:pt x="210" y="59"/>
                      <a:pt x="268" y="59"/>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7" name="Freeform 329"/>
              <p:cNvSpPr>
                <a:spLocks/>
              </p:cNvSpPr>
              <p:nvPr/>
            </p:nvSpPr>
            <p:spPr bwMode="auto">
              <a:xfrm>
                <a:off x="3206" y="2683"/>
                <a:ext cx="72" cy="15"/>
              </a:xfrm>
              <a:custGeom>
                <a:avLst/>
                <a:gdLst>
                  <a:gd name="T0" fmla="*/ 0 w 278"/>
                  <a:gd name="T1" fmla="*/ 0 h 61"/>
                  <a:gd name="T2" fmla="*/ 0 w 278"/>
                  <a:gd name="T3" fmla="*/ 0 h 61"/>
                  <a:gd name="T4" fmla="*/ 0 w 278"/>
                  <a:gd name="T5" fmla="*/ 0 h 61"/>
                  <a:gd name="T6" fmla="*/ 0 60000 65536"/>
                  <a:gd name="T7" fmla="*/ 0 60000 65536"/>
                  <a:gd name="T8" fmla="*/ 0 60000 65536"/>
                  <a:gd name="T9" fmla="*/ 0 w 278"/>
                  <a:gd name="T10" fmla="*/ 0 h 61"/>
                  <a:gd name="T11" fmla="*/ 278 w 278"/>
                  <a:gd name="T12" fmla="*/ 61 h 61"/>
                </a:gdLst>
                <a:ahLst/>
                <a:cxnLst>
                  <a:cxn ang="T6">
                    <a:pos x="T0" y="T1"/>
                  </a:cxn>
                  <a:cxn ang="T7">
                    <a:pos x="T2" y="T3"/>
                  </a:cxn>
                  <a:cxn ang="T8">
                    <a:pos x="T4" y="T5"/>
                  </a:cxn>
                </a:cxnLst>
                <a:rect l="T9" t="T10" r="T11" b="T12"/>
                <a:pathLst>
                  <a:path w="278" h="61">
                    <a:moveTo>
                      <a:pt x="0" y="0"/>
                    </a:moveTo>
                    <a:cubicBezTo>
                      <a:pt x="57" y="17"/>
                      <a:pt x="128" y="54"/>
                      <a:pt x="189" y="59"/>
                    </a:cubicBezTo>
                    <a:cubicBezTo>
                      <a:pt x="219" y="61"/>
                      <a:pt x="248" y="59"/>
                      <a:pt x="278" y="5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8" name="Freeform 330"/>
              <p:cNvSpPr>
                <a:spLocks/>
              </p:cNvSpPr>
              <p:nvPr/>
            </p:nvSpPr>
            <p:spPr bwMode="auto">
              <a:xfrm>
                <a:off x="2671" y="2430"/>
                <a:ext cx="74" cy="165"/>
              </a:xfrm>
              <a:custGeom>
                <a:avLst/>
                <a:gdLst>
                  <a:gd name="T0" fmla="*/ 0 w 288"/>
                  <a:gd name="T1" fmla="*/ 0 h 672"/>
                  <a:gd name="T2" fmla="*/ 0 w 288"/>
                  <a:gd name="T3" fmla="*/ 0 h 672"/>
                  <a:gd name="T4" fmla="*/ 0 w 288"/>
                  <a:gd name="T5" fmla="*/ 0 h 672"/>
                  <a:gd name="T6" fmla="*/ 0 w 288"/>
                  <a:gd name="T7" fmla="*/ 0 h 672"/>
                  <a:gd name="T8" fmla="*/ 0 w 288"/>
                  <a:gd name="T9" fmla="*/ 0 h 672"/>
                  <a:gd name="T10" fmla="*/ 0 w 288"/>
                  <a:gd name="T11" fmla="*/ 0 h 672"/>
                  <a:gd name="T12" fmla="*/ 0 w 288"/>
                  <a:gd name="T13" fmla="*/ 0 h 672"/>
                  <a:gd name="T14" fmla="*/ 0 w 288"/>
                  <a:gd name="T15" fmla="*/ 0 h 672"/>
                  <a:gd name="T16" fmla="*/ 0 w 288"/>
                  <a:gd name="T17" fmla="*/ 0 h 672"/>
                  <a:gd name="T18" fmla="*/ 0 w 288"/>
                  <a:gd name="T19" fmla="*/ 0 h 672"/>
                  <a:gd name="T20" fmla="*/ 0 w 288"/>
                  <a:gd name="T21" fmla="*/ 0 h 672"/>
                  <a:gd name="T22" fmla="*/ 0 w 288"/>
                  <a:gd name="T23" fmla="*/ 0 h 6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672"/>
                  <a:gd name="T38" fmla="*/ 288 w 288"/>
                  <a:gd name="T39" fmla="*/ 672 h 6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672">
                    <a:moveTo>
                      <a:pt x="0" y="0"/>
                    </a:moveTo>
                    <a:lnTo>
                      <a:pt x="144" y="192"/>
                    </a:lnTo>
                    <a:lnTo>
                      <a:pt x="192" y="288"/>
                    </a:lnTo>
                    <a:lnTo>
                      <a:pt x="288" y="432"/>
                    </a:lnTo>
                    <a:lnTo>
                      <a:pt x="288" y="528"/>
                    </a:lnTo>
                    <a:lnTo>
                      <a:pt x="240" y="624"/>
                    </a:lnTo>
                    <a:lnTo>
                      <a:pt x="192" y="672"/>
                    </a:lnTo>
                    <a:lnTo>
                      <a:pt x="144" y="576"/>
                    </a:lnTo>
                    <a:lnTo>
                      <a:pt x="144" y="432"/>
                    </a:lnTo>
                    <a:lnTo>
                      <a:pt x="96" y="288"/>
                    </a:lnTo>
                    <a:lnTo>
                      <a:pt x="48" y="144"/>
                    </a:lnTo>
                    <a:lnTo>
                      <a:pt x="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9" name="Freeform 331"/>
              <p:cNvSpPr>
                <a:spLocks/>
              </p:cNvSpPr>
              <p:nvPr/>
            </p:nvSpPr>
            <p:spPr bwMode="auto">
              <a:xfrm>
                <a:off x="2770" y="2276"/>
                <a:ext cx="136" cy="107"/>
              </a:xfrm>
              <a:custGeom>
                <a:avLst/>
                <a:gdLst>
                  <a:gd name="T0" fmla="*/ 0 w 528"/>
                  <a:gd name="T1" fmla="*/ 0 h 432"/>
                  <a:gd name="T2" fmla="*/ 0 w 528"/>
                  <a:gd name="T3" fmla="*/ 0 h 432"/>
                  <a:gd name="T4" fmla="*/ 0 w 528"/>
                  <a:gd name="T5" fmla="*/ 0 h 432"/>
                  <a:gd name="T6" fmla="*/ 0 w 528"/>
                  <a:gd name="T7" fmla="*/ 0 h 432"/>
                  <a:gd name="T8" fmla="*/ 0 w 528"/>
                  <a:gd name="T9" fmla="*/ 0 h 432"/>
                  <a:gd name="T10" fmla="*/ 0 w 528"/>
                  <a:gd name="T11" fmla="*/ 0 h 432"/>
                  <a:gd name="T12" fmla="*/ 0 w 528"/>
                  <a:gd name="T13" fmla="*/ 0 h 432"/>
                  <a:gd name="T14" fmla="*/ 0 w 528"/>
                  <a:gd name="T15" fmla="*/ 0 h 432"/>
                  <a:gd name="T16" fmla="*/ 0 w 528"/>
                  <a:gd name="T17" fmla="*/ 0 h 432"/>
                  <a:gd name="T18" fmla="*/ 0 w 528"/>
                  <a:gd name="T19" fmla="*/ 0 h 432"/>
                  <a:gd name="T20" fmla="*/ 0 w 528"/>
                  <a:gd name="T21" fmla="*/ 0 h 432"/>
                  <a:gd name="T22" fmla="*/ 0 w 528"/>
                  <a:gd name="T23" fmla="*/ 0 h 432"/>
                  <a:gd name="T24" fmla="*/ 0 w 528"/>
                  <a:gd name="T25" fmla="*/ 0 h 432"/>
                  <a:gd name="T26" fmla="*/ 0 w 528"/>
                  <a:gd name="T27" fmla="*/ 0 h 4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8"/>
                  <a:gd name="T43" fmla="*/ 0 h 432"/>
                  <a:gd name="T44" fmla="*/ 528 w 528"/>
                  <a:gd name="T45" fmla="*/ 432 h 4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8" h="432">
                    <a:moveTo>
                      <a:pt x="48" y="192"/>
                    </a:moveTo>
                    <a:lnTo>
                      <a:pt x="144" y="96"/>
                    </a:lnTo>
                    <a:lnTo>
                      <a:pt x="240" y="48"/>
                    </a:lnTo>
                    <a:lnTo>
                      <a:pt x="336" y="0"/>
                    </a:lnTo>
                    <a:lnTo>
                      <a:pt x="432" y="48"/>
                    </a:lnTo>
                    <a:lnTo>
                      <a:pt x="528" y="144"/>
                    </a:lnTo>
                    <a:lnTo>
                      <a:pt x="528" y="288"/>
                    </a:lnTo>
                    <a:lnTo>
                      <a:pt x="384" y="432"/>
                    </a:lnTo>
                    <a:lnTo>
                      <a:pt x="288" y="432"/>
                    </a:lnTo>
                    <a:lnTo>
                      <a:pt x="192" y="432"/>
                    </a:lnTo>
                    <a:lnTo>
                      <a:pt x="48" y="432"/>
                    </a:lnTo>
                    <a:lnTo>
                      <a:pt x="0" y="336"/>
                    </a:lnTo>
                    <a:lnTo>
                      <a:pt x="0" y="240"/>
                    </a:lnTo>
                    <a:lnTo>
                      <a:pt x="48" y="192"/>
                    </a:lnTo>
                    <a:close/>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0" name="Freeform 332"/>
              <p:cNvSpPr>
                <a:spLocks/>
              </p:cNvSpPr>
              <p:nvPr/>
            </p:nvSpPr>
            <p:spPr bwMode="auto">
              <a:xfrm>
                <a:off x="2770" y="2312"/>
                <a:ext cx="62" cy="71"/>
              </a:xfrm>
              <a:custGeom>
                <a:avLst/>
                <a:gdLst>
                  <a:gd name="T0" fmla="*/ 0 w 240"/>
                  <a:gd name="T1" fmla="*/ 0 h 288"/>
                  <a:gd name="T2" fmla="*/ 0 w 240"/>
                  <a:gd name="T3" fmla="*/ 0 h 288"/>
                  <a:gd name="T4" fmla="*/ 0 w 240"/>
                  <a:gd name="T5" fmla="*/ 0 h 288"/>
                  <a:gd name="T6" fmla="*/ 0 w 240"/>
                  <a:gd name="T7" fmla="*/ 0 h 288"/>
                  <a:gd name="T8" fmla="*/ 0 w 240"/>
                  <a:gd name="T9" fmla="*/ 0 h 288"/>
                  <a:gd name="T10" fmla="*/ 0 w 240"/>
                  <a:gd name="T11" fmla="*/ 0 h 288"/>
                  <a:gd name="T12" fmla="*/ 0 w 240"/>
                  <a:gd name="T13" fmla="*/ 0 h 288"/>
                  <a:gd name="T14" fmla="*/ 0 w 240"/>
                  <a:gd name="T15" fmla="*/ 0 h 288"/>
                  <a:gd name="T16" fmla="*/ 0 w 24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288"/>
                  <a:gd name="T29" fmla="*/ 240 w 24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288">
                    <a:moveTo>
                      <a:pt x="96" y="0"/>
                    </a:moveTo>
                    <a:lnTo>
                      <a:pt x="192" y="48"/>
                    </a:lnTo>
                    <a:lnTo>
                      <a:pt x="240" y="96"/>
                    </a:lnTo>
                    <a:lnTo>
                      <a:pt x="240" y="192"/>
                    </a:lnTo>
                    <a:lnTo>
                      <a:pt x="192" y="288"/>
                    </a:lnTo>
                    <a:lnTo>
                      <a:pt x="48" y="288"/>
                    </a:lnTo>
                    <a:lnTo>
                      <a:pt x="0" y="192"/>
                    </a:lnTo>
                    <a:lnTo>
                      <a:pt x="0" y="96"/>
                    </a:lnTo>
                    <a:lnTo>
                      <a:pt x="96"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1" name="Freeform 333"/>
              <p:cNvSpPr>
                <a:spLocks/>
              </p:cNvSpPr>
              <p:nvPr/>
            </p:nvSpPr>
            <p:spPr bwMode="auto">
              <a:xfrm>
                <a:off x="2797" y="2502"/>
                <a:ext cx="263" cy="281"/>
              </a:xfrm>
              <a:custGeom>
                <a:avLst/>
                <a:gdLst>
                  <a:gd name="T0" fmla="*/ 0 w 1021"/>
                  <a:gd name="T1" fmla="*/ 0 h 1141"/>
                  <a:gd name="T2" fmla="*/ 0 w 1021"/>
                  <a:gd name="T3" fmla="*/ 0 h 1141"/>
                  <a:gd name="T4" fmla="*/ 0 w 1021"/>
                  <a:gd name="T5" fmla="*/ 0 h 1141"/>
                  <a:gd name="T6" fmla="*/ 0 w 1021"/>
                  <a:gd name="T7" fmla="*/ 0 h 1141"/>
                  <a:gd name="T8" fmla="*/ 0 w 1021"/>
                  <a:gd name="T9" fmla="*/ 0 h 1141"/>
                  <a:gd name="T10" fmla="*/ 0 w 1021"/>
                  <a:gd name="T11" fmla="*/ 0 h 1141"/>
                  <a:gd name="T12" fmla="*/ 0 w 1021"/>
                  <a:gd name="T13" fmla="*/ 0 h 1141"/>
                  <a:gd name="T14" fmla="*/ 0 w 1021"/>
                  <a:gd name="T15" fmla="*/ 0 h 1141"/>
                  <a:gd name="T16" fmla="*/ 0 w 1021"/>
                  <a:gd name="T17" fmla="*/ 0 h 1141"/>
                  <a:gd name="T18" fmla="*/ 0 w 1021"/>
                  <a:gd name="T19" fmla="*/ 0 h 1141"/>
                  <a:gd name="T20" fmla="*/ 0 w 1021"/>
                  <a:gd name="T21" fmla="*/ 0 h 1141"/>
                  <a:gd name="T22" fmla="*/ 0 w 1021"/>
                  <a:gd name="T23" fmla="*/ 0 h 1141"/>
                  <a:gd name="T24" fmla="*/ 0 w 1021"/>
                  <a:gd name="T25" fmla="*/ 0 h 1141"/>
                  <a:gd name="T26" fmla="*/ 0 w 1021"/>
                  <a:gd name="T27" fmla="*/ 0 h 1141"/>
                  <a:gd name="T28" fmla="*/ 0 w 1021"/>
                  <a:gd name="T29" fmla="*/ 0 h 1141"/>
                  <a:gd name="T30" fmla="*/ 0 w 1021"/>
                  <a:gd name="T31" fmla="*/ 0 h 1141"/>
                  <a:gd name="T32" fmla="*/ 0 w 1021"/>
                  <a:gd name="T33" fmla="*/ 0 h 1141"/>
                  <a:gd name="T34" fmla="*/ 0 w 1021"/>
                  <a:gd name="T35" fmla="*/ 0 h 1141"/>
                  <a:gd name="T36" fmla="*/ 0 w 1021"/>
                  <a:gd name="T37" fmla="*/ 0 h 1141"/>
                  <a:gd name="T38" fmla="*/ 0 w 1021"/>
                  <a:gd name="T39" fmla="*/ 0 h 1141"/>
                  <a:gd name="T40" fmla="*/ 0 w 1021"/>
                  <a:gd name="T41" fmla="*/ 0 h 1141"/>
                  <a:gd name="T42" fmla="*/ 0 w 1021"/>
                  <a:gd name="T43" fmla="*/ 0 h 1141"/>
                  <a:gd name="T44" fmla="*/ 0 w 1021"/>
                  <a:gd name="T45" fmla="*/ 0 h 1141"/>
                  <a:gd name="T46" fmla="*/ 0 w 1021"/>
                  <a:gd name="T47" fmla="*/ 0 h 1141"/>
                  <a:gd name="T48" fmla="*/ 0 w 1021"/>
                  <a:gd name="T49" fmla="*/ 0 h 1141"/>
                  <a:gd name="T50" fmla="*/ 0 w 1021"/>
                  <a:gd name="T51" fmla="*/ 0 h 1141"/>
                  <a:gd name="T52" fmla="*/ 0 w 1021"/>
                  <a:gd name="T53" fmla="*/ 0 h 1141"/>
                  <a:gd name="T54" fmla="*/ 0 w 1021"/>
                  <a:gd name="T55" fmla="*/ 0 h 1141"/>
                  <a:gd name="T56" fmla="*/ 0 w 1021"/>
                  <a:gd name="T57" fmla="*/ 0 h 1141"/>
                  <a:gd name="T58" fmla="*/ 0 w 1021"/>
                  <a:gd name="T59" fmla="*/ 0 h 1141"/>
                  <a:gd name="T60" fmla="*/ 0 w 1021"/>
                  <a:gd name="T61" fmla="*/ 0 h 1141"/>
                  <a:gd name="T62" fmla="*/ 0 w 1021"/>
                  <a:gd name="T63" fmla="*/ 0 h 1141"/>
                  <a:gd name="T64" fmla="*/ 0 w 1021"/>
                  <a:gd name="T65" fmla="*/ 0 h 1141"/>
                  <a:gd name="T66" fmla="*/ 0 w 1021"/>
                  <a:gd name="T67" fmla="*/ 0 h 1141"/>
                  <a:gd name="T68" fmla="*/ 0 w 1021"/>
                  <a:gd name="T69" fmla="*/ 0 h 1141"/>
                  <a:gd name="T70" fmla="*/ 0 w 1021"/>
                  <a:gd name="T71" fmla="*/ 0 h 1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1"/>
                  <a:gd name="T109" fmla="*/ 0 h 1141"/>
                  <a:gd name="T110" fmla="*/ 1021 w 1021"/>
                  <a:gd name="T111" fmla="*/ 1141 h 1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1" h="1141">
                    <a:moveTo>
                      <a:pt x="980" y="0"/>
                    </a:moveTo>
                    <a:cubicBezTo>
                      <a:pt x="1021" y="121"/>
                      <a:pt x="983" y="220"/>
                      <a:pt x="930" y="327"/>
                    </a:cubicBezTo>
                    <a:cubicBezTo>
                      <a:pt x="918" y="351"/>
                      <a:pt x="901" y="399"/>
                      <a:pt x="881" y="417"/>
                    </a:cubicBezTo>
                    <a:cubicBezTo>
                      <a:pt x="863" y="433"/>
                      <a:pt x="821" y="456"/>
                      <a:pt x="821" y="456"/>
                    </a:cubicBezTo>
                    <a:cubicBezTo>
                      <a:pt x="776" y="525"/>
                      <a:pt x="805" y="508"/>
                      <a:pt x="752" y="526"/>
                    </a:cubicBezTo>
                    <a:cubicBezTo>
                      <a:pt x="716" y="580"/>
                      <a:pt x="753" y="538"/>
                      <a:pt x="702" y="566"/>
                    </a:cubicBezTo>
                    <a:cubicBezTo>
                      <a:pt x="681" y="577"/>
                      <a:pt x="642" y="605"/>
                      <a:pt x="642" y="605"/>
                    </a:cubicBezTo>
                    <a:cubicBezTo>
                      <a:pt x="594" y="681"/>
                      <a:pt x="656" y="592"/>
                      <a:pt x="593" y="655"/>
                    </a:cubicBezTo>
                    <a:cubicBezTo>
                      <a:pt x="585" y="663"/>
                      <a:pt x="582" y="677"/>
                      <a:pt x="573" y="685"/>
                    </a:cubicBezTo>
                    <a:cubicBezTo>
                      <a:pt x="555" y="701"/>
                      <a:pt x="513" y="725"/>
                      <a:pt x="513" y="725"/>
                    </a:cubicBezTo>
                    <a:cubicBezTo>
                      <a:pt x="459" y="807"/>
                      <a:pt x="531" y="710"/>
                      <a:pt x="464" y="764"/>
                    </a:cubicBezTo>
                    <a:cubicBezTo>
                      <a:pt x="455" y="772"/>
                      <a:pt x="452" y="786"/>
                      <a:pt x="444" y="794"/>
                    </a:cubicBezTo>
                    <a:cubicBezTo>
                      <a:pt x="436" y="802"/>
                      <a:pt x="424" y="807"/>
                      <a:pt x="414" y="814"/>
                    </a:cubicBezTo>
                    <a:cubicBezTo>
                      <a:pt x="368" y="882"/>
                      <a:pt x="397" y="867"/>
                      <a:pt x="345" y="883"/>
                    </a:cubicBezTo>
                    <a:cubicBezTo>
                      <a:pt x="318" y="923"/>
                      <a:pt x="304" y="917"/>
                      <a:pt x="265" y="943"/>
                    </a:cubicBezTo>
                    <a:cubicBezTo>
                      <a:pt x="228" y="999"/>
                      <a:pt x="266" y="954"/>
                      <a:pt x="215" y="983"/>
                    </a:cubicBezTo>
                    <a:cubicBezTo>
                      <a:pt x="117" y="1038"/>
                      <a:pt x="192" y="1012"/>
                      <a:pt x="126" y="1032"/>
                    </a:cubicBezTo>
                    <a:cubicBezTo>
                      <a:pt x="116" y="1039"/>
                      <a:pt x="104" y="1044"/>
                      <a:pt x="96" y="1052"/>
                    </a:cubicBezTo>
                    <a:cubicBezTo>
                      <a:pt x="88" y="1060"/>
                      <a:pt x="86" y="1076"/>
                      <a:pt x="76" y="1082"/>
                    </a:cubicBezTo>
                    <a:cubicBezTo>
                      <a:pt x="58" y="1093"/>
                      <a:pt x="17" y="1102"/>
                      <a:pt x="17" y="1102"/>
                    </a:cubicBezTo>
                    <a:cubicBezTo>
                      <a:pt x="14" y="1112"/>
                      <a:pt x="0" y="1125"/>
                      <a:pt x="7" y="1132"/>
                    </a:cubicBezTo>
                    <a:cubicBezTo>
                      <a:pt x="16" y="1141"/>
                      <a:pt x="64" y="1103"/>
                      <a:pt x="66" y="1102"/>
                    </a:cubicBezTo>
                    <a:cubicBezTo>
                      <a:pt x="109" y="1083"/>
                      <a:pt x="172" y="1057"/>
                      <a:pt x="215" y="1042"/>
                    </a:cubicBezTo>
                    <a:cubicBezTo>
                      <a:pt x="238" y="1034"/>
                      <a:pt x="275" y="1003"/>
                      <a:pt x="275" y="1003"/>
                    </a:cubicBezTo>
                    <a:cubicBezTo>
                      <a:pt x="332" y="917"/>
                      <a:pt x="256" y="1018"/>
                      <a:pt x="325" y="963"/>
                    </a:cubicBezTo>
                    <a:cubicBezTo>
                      <a:pt x="390" y="911"/>
                      <a:pt x="300" y="949"/>
                      <a:pt x="374" y="923"/>
                    </a:cubicBezTo>
                    <a:cubicBezTo>
                      <a:pt x="421" y="854"/>
                      <a:pt x="394" y="877"/>
                      <a:pt x="444" y="844"/>
                    </a:cubicBezTo>
                    <a:cubicBezTo>
                      <a:pt x="500" y="760"/>
                      <a:pt x="424" y="865"/>
                      <a:pt x="494" y="794"/>
                    </a:cubicBezTo>
                    <a:cubicBezTo>
                      <a:pt x="502" y="786"/>
                      <a:pt x="504" y="772"/>
                      <a:pt x="513" y="764"/>
                    </a:cubicBezTo>
                    <a:cubicBezTo>
                      <a:pt x="531" y="748"/>
                      <a:pt x="573" y="725"/>
                      <a:pt x="573" y="725"/>
                    </a:cubicBezTo>
                    <a:cubicBezTo>
                      <a:pt x="606" y="675"/>
                      <a:pt x="583" y="701"/>
                      <a:pt x="652" y="655"/>
                    </a:cubicBezTo>
                    <a:cubicBezTo>
                      <a:pt x="662" y="648"/>
                      <a:pt x="682" y="635"/>
                      <a:pt x="682" y="635"/>
                    </a:cubicBezTo>
                    <a:cubicBezTo>
                      <a:pt x="685" y="625"/>
                      <a:pt x="684" y="612"/>
                      <a:pt x="692" y="605"/>
                    </a:cubicBezTo>
                    <a:cubicBezTo>
                      <a:pt x="709" y="588"/>
                      <a:pt x="752" y="566"/>
                      <a:pt x="752" y="566"/>
                    </a:cubicBezTo>
                    <a:cubicBezTo>
                      <a:pt x="755" y="556"/>
                      <a:pt x="757" y="545"/>
                      <a:pt x="762" y="536"/>
                    </a:cubicBezTo>
                    <a:cubicBezTo>
                      <a:pt x="767" y="525"/>
                      <a:pt x="782" y="506"/>
                      <a:pt x="782" y="506"/>
                    </a:cubicBezTo>
                  </a:path>
                </a:pathLst>
              </a:custGeom>
              <a:noFill/>
              <a:ln w="571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2" name="Freeform 334"/>
              <p:cNvSpPr>
                <a:spLocks/>
              </p:cNvSpPr>
              <p:nvPr/>
            </p:nvSpPr>
            <p:spPr bwMode="auto">
              <a:xfrm>
                <a:off x="3044" y="2429"/>
                <a:ext cx="75" cy="243"/>
              </a:xfrm>
              <a:custGeom>
                <a:avLst/>
                <a:gdLst>
                  <a:gd name="T0" fmla="*/ 0 w 291"/>
                  <a:gd name="T1" fmla="*/ 0 h 986"/>
                  <a:gd name="T2" fmla="*/ 0 w 291"/>
                  <a:gd name="T3" fmla="*/ 0 h 986"/>
                  <a:gd name="T4" fmla="*/ 0 w 291"/>
                  <a:gd name="T5" fmla="*/ 0 h 986"/>
                  <a:gd name="T6" fmla="*/ 0 w 291"/>
                  <a:gd name="T7" fmla="*/ 0 h 986"/>
                  <a:gd name="T8" fmla="*/ 0 w 291"/>
                  <a:gd name="T9" fmla="*/ 0 h 986"/>
                  <a:gd name="T10" fmla="*/ 0 w 291"/>
                  <a:gd name="T11" fmla="*/ 0 h 986"/>
                  <a:gd name="T12" fmla="*/ 0 w 291"/>
                  <a:gd name="T13" fmla="*/ 0 h 986"/>
                  <a:gd name="T14" fmla="*/ 0 w 291"/>
                  <a:gd name="T15" fmla="*/ 0 h 986"/>
                  <a:gd name="T16" fmla="*/ 0 w 291"/>
                  <a:gd name="T17" fmla="*/ 0 h 986"/>
                  <a:gd name="T18" fmla="*/ 0 w 291"/>
                  <a:gd name="T19" fmla="*/ 0 h 986"/>
                  <a:gd name="T20" fmla="*/ 0 w 291"/>
                  <a:gd name="T21" fmla="*/ 0 h 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1"/>
                  <a:gd name="T34" fmla="*/ 0 h 986"/>
                  <a:gd name="T35" fmla="*/ 291 w 291"/>
                  <a:gd name="T36" fmla="*/ 986 h 9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1" h="986">
                    <a:moveTo>
                      <a:pt x="73" y="0"/>
                    </a:moveTo>
                    <a:cubicBezTo>
                      <a:pt x="111" y="13"/>
                      <a:pt x="119" y="37"/>
                      <a:pt x="152" y="59"/>
                    </a:cubicBezTo>
                    <a:cubicBezTo>
                      <a:pt x="172" y="120"/>
                      <a:pt x="217" y="191"/>
                      <a:pt x="271" y="228"/>
                    </a:cubicBezTo>
                    <a:cubicBezTo>
                      <a:pt x="277" y="252"/>
                      <a:pt x="291" y="274"/>
                      <a:pt x="291" y="298"/>
                    </a:cubicBezTo>
                    <a:cubicBezTo>
                      <a:pt x="291" y="438"/>
                      <a:pt x="289" y="628"/>
                      <a:pt x="202" y="754"/>
                    </a:cubicBezTo>
                    <a:cubicBezTo>
                      <a:pt x="175" y="834"/>
                      <a:pt x="215" y="741"/>
                      <a:pt x="162" y="794"/>
                    </a:cubicBezTo>
                    <a:cubicBezTo>
                      <a:pt x="155" y="801"/>
                      <a:pt x="157" y="815"/>
                      <a:pt x="152" y="824"/>
                    </a:cubicBezTo>
                    <a:cubicBezTo>
                      <a:pt x="136" y="857"/>
                      <a:pt x="132" y="854"/>
                      <a:pt x="103" y="874"/>
                    </a:cubicBezTo>
                    <a:cubicBezTo>
                      <a:pt x="47" y="955"/>
                      <a:pt x="122" y="854"/>
                      <a:pt x="53" y="923"/>
                    </a:cubicBezTo>
                    <a:cubicBezTo>
                      <a:pt x="45" y="931"/>
                      <a:pt x="41" y="945"/>
                      <a:pt x="33" y="953"/>
                    </a:cubicBezTo>
                    <a:cubicBezTo>
                      <a:pt x="0" y="986"/>
                      <a:pt x="3" y="958"/>
                      <a:pt x="3" y="983"/>
                    </a:cubicBezTo>
                  </a:path>
                </a:pathLst>
              </a:custGeom>
              <a:noFill/>
              <a:ln w="603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3" name="Freeform 335"/>
              <p:cNvSpPr>
                <a:spLocks/>
              </p:cNvSpPr>
              <p:nvPr/>
            </p:nvSpPr>
            <p:spPr bwMode="auto">
              <a:xfrm>
                <a:off x="3095" y="2516"/>
                <a:ext cx="196" cy="140"/>
              </a:xfrm>
              <a:custGeom>
                <a:avLst/>
                <a:gdLst>
                  <a:gd name="T0" fmla="*/ 0 w 761"/>
                  <a:gd name="T1" fmla="*/ 0 h 570"/>
                  <a:gd name="T2" fmla="*/ 0 w 761"/>
                  <a:gd name="T3" fmla="*/ 0 h 570"/>
                  <a:gd name="T4" fmla="*/ 0 w 761"/>
                  <a:gd name="T5" fmla="*/ 0 h 570"/>
                  <a:gd name="T6" fmla="*/ 0 w 761"/>
                  <a:gd name="T7" fmla="*/ 0 h 570"/>
                  <a:gd name="T8" fmla="*/ 0 w 761"/>
                  <a:gd name="T9" fmla="*/ 0 h 570"/>
                  <a:gd name="T10" fmla="*/ 0 w 761"/>
                  <a:gd name="T11" fmla="*/ 0 h 570"/>
                  <a:gd name="T12" fmla="*/ 0 w 761"/>
                  <a:gd name="T13" fmla="*/ 0 h 570"/>
                  <a:gd name="T14" fmla="*/ 0 w 761"/>
                  <a:gd name="T15" fmla="*/ 0 h 570"/>
                  <a:gd name="T16" fmla="*/ 0 w 761"/>
                  <a:gd name="T17" fmla="*/ 0 h 570"/>
                  <a:gd name="T18" fmla="*/ 0 w 761"/>
                  <a:gd name="T19" fmla="*/ 0 h 570"/>
                  <a:gd name="T20" fmla="*/ 0 w 761"/>
                  <a:gd name="T21" fmla="*/ 0 h 570"/>
                  <a:gd name="T22" fmla="*/ 0 w 761"/>
                  <a:gd name="T23" fmla="*/ 0 h 570"/>
                  <a:gd name="T24" fmla="*/ 0 w 761"/>
                  <a:gd name="T25" fmla="*/ 0 h 570"/>
                  <a:gd name="T26" fmla="*/ 0 w 761"/>
                  <a:gd name="T27" fmla="*/ 0 h 570"/>
                  <a:gd name="T28" fmla="*/ 0 w 761"/>
                  <a:gd name="T29" fmla="*/ 0 h 570"/>
                  <a:gd name="T30" fmla="*/ 0 w 761"/>
                  <a:gd name="T31" fmla="*/ 0 h 570"/>
                  <a:gd name="T32" fmla="*/ 0 w 761"/>
                  <a:gd name="T33" fmla="*/ 0 h 570"/>
                  <a:gd name="T34" fmla="*/ 0 w 761"/>
                  <a:gd name="T35" fmla="*/ 0 h 570"/>
                  <a:gd name="T36" fmla="*/ 0 w 761"/>
                  <a:gd name="T37" fmla="*/ 0 h 5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570"/>
                  <a:gd name="T59" fmla="*/ 761 w 761"/>
                  <a:gd name="T60" fmla="*/ 570 h 5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570">
                    <a:moveTo>
                      <a:pt x="104" y="44"/>
                    </a:moveTo>
                    <a:cubicBezTo>
                      <a:pt x="209" y="114"/>
                      <a:pt x="270" y="70"/>
                      <a:pt x="432" y="64"/>
                    </a:cubicBezTo>
                    <a:cubicBezTo>
                      <a:pt x="500" y="41"/>
                      <a:pt x="579" y="32"/>
                      <a:pt x="650" y="24"/>
                    </a:cubicBezTo>
                    <a:cubicBezTo>
                      <a:pt x="667" y="20"/>
                      <a:pt x="739" y="0"/>
                      <a:pt x="750" y="4"/>
                    </a:cubicBezTo>
                    <a:cubicBezTo>
                      <a:pt x="761" y="8"/>
                      <a:pt x="731" y="19"/>
                      <a:pt x="720" y="24"/>
                    </a:cubicBezTo>
                    <a:cubicBezTo>
                      <a:pt x="701" y="33"/>
                      <a:pt x="660" y="44"/>
                      <a:pt x="660" y="44"/>
                    </a:cubicBezTo>
                    <a:cubicBezTo>
                      <a:pt x="647" y="64"/>
                      <a:pt x="634" y="84"/>
                      <a:pt x="621" y="104"/>
                    </a:cubicBezTo>
                    <a:cubicBezTo>
                      <a:pt x="615" y="114"/>
                      <a:pt x="601" y="133"/>
                      <a:pt x="601" y="133"/>
                    </a:cubicBezTo>
                    <a:cubicBezTo>
                      <a:pt x="583" y="186"/>
                      <a:pt x="572" y="210"/>
                      <a:pt x="601" y="262"/>
                    </a:cubicBezTo>
                    <a:cubicBezTo>
                      <a:pt x="613" y="283"/>
                      <a:pt x="640" y="322"/>
                      <a:pt x="640" y="322"/>
                    </a:cubicBezTo>
                    <a:cubicBezTo>
                      <a:pt x="637" y="345"/>
                      <a:pt x="644" y="372"/>
                      <a:pt x="631" y="392"/>
                    </a:cubicBezTo>
                    <a:cubicBezTo>
                      <a:pt x="618" y="412"/>
                      <a:pt x="591" y="418"/>
                      <a:pt x="571" y="431"/>
                    </a:cubicBezTo>
                    <a:cubicBezTo>
                      <a:pt x="561" y="438"/>
                      <a:pt x="541" y="451"/>
                      <a:pt x="541" y="451"/>
                    </a:cubicBezTo>
                    <a:cubicBezTo>
                      <a:pt x="521" y="512"/>
                      <a:pt x="486" y="507"/>
                      <a:pt x="442" y="531"/>
                    </a:cubicBezTo>
                    <a:cubicBezTo>
                      <a:pt x="421" y="542"/>
                      <a:pt x="382" y="570"/>
                      <a:pt x="382" y="570"/>
                    </a:cubicBezTo>
                    <a:cubicBezTo>
                      <a:pt x="243" y="563"/>
                      <a:pt x="225" y="565"/>
                      <a:pt x="124" y="540"/>
                    </a:cubicBezTo>
                    <a:cubicBezTo>
                      <a:pt x="105" y="528"/>
                      <a:pt x="81" y="525"/>
                      <a:pt x="64" y="511"/>
                    </a:cubicBezTo>
                    <a:cubicBezTo>
                      <a:pt x="0" y="459"/>
                      <a:pt x="91" y="496"/>
                      <a:pt x="15" y="471"/>
                    </a:cubicBezTo>
                    <a:cubicBezTo>
                      <a:pt x="12" y="461"/>
                      <a:pt x="5" y="441"/>
                      <a:pt x="5" y="441"/>
                    </a:cubicBezTo>
                  </a:path>
                </a:pathLst>
              </a:custGeom>
              <a:noFill/>
              <a:ln w="444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4" name="Freeform 336"/>
              <p:cNvSpPr>
                <a:spLocks/>
              </p:cNvSpPr>
              <p:nvPr/>
            </p:nvSpPr>
            <p:spPr bwMode="auto">
              <a:xfrm>
                <a:off x="3104" y="2598"/>
                <a:ext cx="120" cy="44"/>
              </a:xfrm>
              <a:custGeom>
                <a:avLst/>
                <a:gdLst>
                  <a:gd name="T0" fmla="*/ 0 w 466"/>
                  <a:gd name="T1" fmla="*/ 0 h 179"/>
                  <a:gd name="T2" fmla="*/ 0 w 466"/>
                  <a:gd name="T3" fmla="*/ 0 h 179"/>
                  <a:gd name="T4" fmla="*/ 0 w 466"/>
                  <a:gd name="T5" fmla="*/ 0 h 179"/>
                  <a:gd name="T6" fmla="*/ 0 w 466"/>
                  <a:gd name="T7" fmla="*/ 0 h 179"/>
                  <a:gd name="T8" fmla="*/ 0 w 466"/>
                  <a:gd name="T9" fmla="*/ 0 h 179"/>
                  <a:gd name="T10" fmla="*/ 0 w 466"/>
                  <a:gd name="T11" fmla="*/ 0 h 179"/>
                  <a:gd name="T12" fmla="*/ 0 w 466"/>
                  <a:gd name="T13" fmla="*/ 0 h 179"/>
                  <a:gd name="T14" fmla="*/ 0 w 466"/>
                  <a:gd name="T15" fmla="*/ 0 h 179"/>
                  <a:gd name="T16" fmla="*/ 0 60000 65536"/>
                  <a:gd name="T17" fmla="*/ 0 60000 65536"/>
                  <a:gd name="T18" fmla="*/ 0 60000 65536"/>
                  <a:gd name="T19" fmla="*/ 0 60000 65536"/>
                  <a:gd name="T20" fmla="*/ 0 60000 65536"/>
                  <a:gd name="T21" fmla="*/ 0 60000 65536"/>
                  <a:gd name="T22" fmla="*/ 0 60000 65536"/>
                  <a:gd name="T23" fmla="*/ 0 60000 65536"/>
                  <a:gd name="T24" fmla="*/ 0 w 466"/>
                  <a:gd name="T25" fmla="*/ 0 h 179"/>
                  <a:gd name="T26" fmla="*/ 466 w 466"/>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6" h="179">
                    <a:moveTo>
                      <a:pt x="0" y="0"/>
                    </a:moveTo>
                    <a:cubicBezTo>
                      <a:pt x="20" y="7"/>
                      <a:pt x="52" y="0"/>
                      <a:pt x="59" y="20"/>
                    </a:cubicBezTo>
                    <a:cubicBezTo>
                      <a:pt x="62" y="30"/>
                      <a:pt x="62" y="43"/>
                      <a:pt x="69" y="50"/>
                    </a:cubicBezTo>
                    <a:cubicBezTo>
                      <a:pt x="76" y="57"/>
                      <a:pt x="90" y="55"/>
                      <a:pt x="99" y="60"/>
                    </a:cubicBezTo>
                    <a:cubicBezTo>
                      <a:pt x="140" y="82"/>
                      <a:pt x="176" y="110"/>
                      <a:pt x="218" y="129"/>
                    </a:cubicBezTo>
                    <a:cubicBezTo>
                      <a:pt x="220" y="130"/>
                      <a:pt x="292" y="154"/>
                      <a:pt x="308" y="159"/>
                    </a:cubicBezTo>
                    <a:cubicBezTo>
                      <a:pt x="328" y="166"/>
                      <a:pt x="367" y="179"/>
                      <a:pt x="367" y="179"/>
                    </a:cubicBezTo>
                    <a:cubicBezTo>
                      <a:pt x="408" y="165"/>
                      <a:pt x="448" y="150"/>
                      <a:pt x="466" y="109"/>
                    </a:cubicBezTo>
                  </a:path>
                </a:pathLst>
              </a:custGeom>
              <a:noFill/>
              <a:ln w="222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5" name="Freeform 337"/>
              <p:cNvSpPr>
                <a:spLocks/>
              </p:cNvSpPr>
              <p:nvPr/>
            </p:nvSpPr>
            <p:spPr bwMode="auto">
              <a:xfrm>
                <a:off x="3116" y="2573"/>
                <a:ext cx="111" cy="20"/>
              </a:xfrm>
              <a:custGeom>
                <a:avLst/>
                <a:gdLst>
                  <a:gd name="T0" fmla="*/ 0 w 427"/>
                  <a:gd name="T1" fmla="*/ 0 h 79"/>
                  <a:gd name="T2" fmla="*/ 0 w 427"/>
                  <a:gd name="T3" fmla="*/ 0 h 79"/>
                  <a:gd name="T4" fmla="*/ 0 w 427"/>
                  <a:gd name="T5" fmla="*/ 0 h 79"/>
                  <a:gd name="T6" fmla="*/ 0 w 427"/>
                  <a:gd name="T7" fmla="*/ 0 h 79"/>
                  <a:gd name="T8" fmla="*/ 0 w 427"/>
                  <a:gd name="T9" fmla="*/ 0 h 79"/>
                  <a:gd name="T10" fmla="*/ 0 w 427"/>
                  <a:gd name="T11" fmla="*/ 0 h 79"/>
                  <a:gd name="T12" fmla="*/ 0 60000 65536"/>
                  <a:gd name="T13" fmla="*/ 0 60000 65536"/>
                  <a:gd name="T14" fmla="*/ 0 60000 65536"/>
                  <a:gd name="T15" fmla="*/ 0 60000 65536"/>
                  <a:gd name="T16" fmla="*/ 0 60000 65536"/>
                  <a:gd name="T17" fmla="*/ 0 60000 65536"/>
                  <a:gd name="T18" fmla="*/ 0 w 427"/>
                  <a:gd name="T19" fmla="*/ 0 h 79"/>
                  <a:gd name="T20" fmla="*/ 427 w 427"/>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427" h="79">
                    <a:moveTo>
                      <a:pt x="0" y="0"/>
                    </a:moveTo>
                    <a:cubicBezTo>
                      <a:pt x="54" y="17"/>
                      <a:pt x="95" y="41"/>
                      <a:pt x="149" y="59"/>
                    </a:cubicBezTo>
                    <a:cubicBezTo>
                      <a:pt x="159" y="62"/>
                      <a:pt x="169" y="66"/>
                      <a:pt x="179" y="69"/>
                    </a:cubicBezTo>
                    <a:cubicBezTo>
                      <a:pt x="189" y="72"/>
                      <a:pt x="209" y="79"/>
                      <a:pt x="209" y="79"/>
                    </a:cubicBezTo>
                    <a:cubicBezTo>
                      <a:pt x="252" y="76"/>
                      <a:pt x="295" y="76"/>
                      <a:pt x="338" y="69"/>
                    </a:cubicBezTo>
                    <a:cubicBezTo>
                      <a:pt x="345" y="68"/>
                      <a:pt x="427" y="53"/>
                      <a:pt x="427" y="29"/>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6" name="Freeform 338"/>
              <p:cNvSpPr>
                <a:spLocks/>
              </p:cNvSpPr>
              <p:nvPr/>
            </p:nvSpPr>
            <p:spPr bwMode="auto">
              <a:xfrm>
                <a:off x="2806" y="2356"/>
                <a:ext cx="113" cy="49"/>
              </a:xfrm>
              <a:custGeom>
                <a:avLst/>
                <a:gdLst>
                  <a:gd name="T0" fmla="*/ 0 w 437"/>
                  <a:gd name="T1" fmla="*/ 0 h 198"/>
                  <a:gd name="T2" fmla="*/ 0 w 437"/>
                  <a:gd name="T3" fmla="*/ 0 h 198"/>
                  <a:gd name="T4" fmla="*/ 0 w 437"/>
                  <a:gd name="T5" fmla="*/ 0 h 198"/>
                  <a:gd name="T6" fmla="*/ 0 w 437"/>
                  <a:gd name="T7" fmla="*/ 0 h 198"/>
                  <a:gd name="T8" fmla="*/ 0 w 437"/>
                  <a:gd name="T9" fmla="*/ 0 h 198"/>
                  <a:gd name="T10" fmla="*/ 0 w 437"/>
                  <a:gd name="T11" fmla="*/ 0 h 198"/>
                  <a:gd name="T12" fmla="*/ 0 60000 65536"/>
                  <a:gd name="T13" fmla="*/ 0 60000 65536"/>
                  <a:gd name="T14" fmla="*/ 0 60000 65536"/>
                  <a:gd name="T15" fmla="*/ 0 60000 65536"/>
                  <a:gd name="T16" fmla="*/ 0 60000 65536"/>
                  <a:gd name="T17" fmla="*/ 0 60000 65536"/>
                  <a:gd name="T18" fmla="*/ 0 w 437"/>
                  <a:gd name="T19" fmla="*/ 0 h 198"/>
                  <a:gd name="T20" fmla="*/ 437 w 437"/>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437" h="198">
                    <a:moveTo>
                      <a:pt x="0" y="169"/>
                    </a:moveTo>
                    <a:cubicBezTo>
                      <a:pt x="37" y="182"/>
                      <a:pt x="71" y="190"/>
                      <a:pt x="109" y="198"/>
                    </a:cubicBezTo>
                    <a:cubicBezTo>
                      <a:pt x="175" y="190"/>
                      <a:pt x="221" y="181"/>
                      <a:pt x="278" y="149"/>
                    </a:cubicBezTo>
                    <a:cubicBezTo>
                      <a:pt x="299" y="137"/>
                      <a:pt x="337" y="109"/>
                      <a:pt x="337" y="109"/>
                    </a:cubicBezTo>
                    <a:cubicBezTo>
                      <a:pt x="364" y="69"/>
                      <a:pt x="378" y="75"/>
                      <a:pt x="417" y="49"/>
                    </a:cubicBezTo>
                    <a:cubicBezTo>
                      <a:pt x="429" y="13"/>
                      <a:pt x="422" y="29"/>
                      <a:pt x="437" y="0"/>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7" name="Freeform 339"/>
              <p:cNvSpPr>
                <a:spLocks/>
              </p:cNvSpPr>
              <p:nvPr/>
            </p:nvSpPr>
            <p:spPr bwMode="auto">
              <a:xfrm>
                <a:off x="3411" y="2454"/>
                <a:ext cx="28" cy="129"/>
              </a:xfrm>
              <a:custGeom>
                <a:avLst/>
                <a:gdLst>
                  <a:gd name="T0" fmla="*/ 0 w 110"/>
                  <a:gd name="T1" fmla="*/ 0 h 526"/>
                  <a:gd name="T2" fmla="*/ 0 w 110"/>
                  <a:gd name="T3" fmla="*/ 0 h 526"/>
                  <a:gd name="T4" fmla="*/ 0 w 110"/>
                  <a:gd name="T5" fmla="*/ 0 h 526"/>
                  <a:gd name="T6" fmla="*/ 0 w 110"/>
                  <a:gd name="T7" fmla="*/ 0 h 526"/>
                  <a:gd name="T8" fmla="*/ 0 w 110"/>
                  <a:gd name="T9" fmla="*/ 0 h 526"/>
                  <a:gd name="T10" fmla="*/ 0 w 110"/>
                  <a:gd name="T11" fmla="*/ 0 h 526"/>
                  <a:gd name="T12" fmla="*/ 0 w 110"/>
                  <a:gd name="T13" fmla="*/ 0 h 526"/>
                  <a:gd name="T14" fmla="*/ 0 w 110"/>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526"/>
                  <a:gd name="T26" fmla="*/ 110 w 110"/>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526">
                    <a:moveTo>
                      <a:pt x="0" y="0"/>
                    </a:moveTo>
                    <a:cubicBezTo>
                      <a:pt x="53" y="18"/>
                      <a:pt x="23" y="1"/>
                      <a:pt x="70" y="70"/>
                    </a:cubicBezTo>
                    <a:cubicBezTo>
                      <a:pt x="77" y="80"/>
                      <a:pt x="90" y="99"/>
                      <a:pt x="90" y="99"/>
                    </a:cubicBezTo>
                    <a:cubicBezTo>
                      <a:pt x="87" y="109"/>
                      <a:pt x="85" y="120"/>
                      <a:pt x="80" y="129"/>
                    </a:cubicBezTo>
                    <a:cubicBezTo>
                      <a:pt x="75" y="140"/>
                      <a:pt x="60" y="147"/>
                      <a:pt x="60" y="159"/>
                    </a:cubicBezTo>
                    <a:cubicBezTo>
                      <a:pt x="60" y="196"/>
                      <a:pt x="89" y="247"/>
                      <a:pt x="110" y="278"/>
                    </a:cubicBezTo>
                    <a:cubicBezTo>
                      <a:pt x="101" y="352"/>
                      <a:pt x="107" y="369"/>
                      <a:pt x="50" y="407"/>
                    </a:cubicBezTo>
                    <a:cubicBezTo>
                      <a:pt x="39" y="513"/>
                      <a:pt x="55" y="476"/>
                      <a:pt x="30" y="526"/>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8" name="Line 340"/>
              <p:cNvSpPr>
                <a:spLocks noChangeShapeType="1"/>
              </p:cNvSpPr>
              <p:nvPr/>
            </p:nvSpPr>
            <p:spPr bwMode="auto">
              <a:xfrm flipV="1">
                <a:off x="3427" y="2394"/>
                <a:ext cx="74" cy="60"/>
              </a:xfrm>
              <a:prstGeom prst="line">
                <a:avLst/>
              </a:pr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9" name="Line 341"/>
              <p:cNvSpPr>
                <a:spLocks noChangeShapeType="1"/>
              </p:cNvSpPr>
              <p:nvPr/>
            </p:nvSpPr>
            <p:spPr bwMode="auto">
              <a:xfrm flipV="1">
                <a:off x="3427" y="2430"/>
                <a:ext cx="86" cy="35"/>
              </a:xfrm>
              <a:prstGeom prst="line">
                <a:avLst/>
              </a:pr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0" name="Freeform 342"/>
              <p:cNvSpPr>
                <a:spLocks/>
              </p:cNvSpPr>
              <p:nvPr/>
            </p:nvSpPr>
            <p:spPr bwMode="auto">
              <a:xfrm>
                <a:off x="3442" y="2509"/>
                <a:ext cx="97" cy="10"/>
              </a:xfrm>
              <a:custGeom>
                <a:avLst/>
                <a:gdLst>
                  <a:gd name="T0" fmla="*/ 0 w 377"/>
                  <a:gd name="T1" fmla="*/ 0 h 41"/>
                  <a:gd name="T2" fmla="*/ 0 w 377"/>
                  <a:gd name="T3" fmla="*/ 0 h 41"/>
                  <a:gd name="T4" fmla="*/ 0 60000 65536"/>
                  <a:gd name="T5" fmla="*/ 0 60000 65536"/>
                  <a:gd name="T6" fmla="*/ 0 w 377"/>
                  <a:gd name="T7" fmla="*/ 0 h 41"/>
                  <a:gd name="T8" fmla="*/ 377 w 377"/>
                  <a:gd name="T9" fmla="*/ 41 h 41"/>
                </a:gdLst>
                <a:ahLst/>
                <a:cxnLst>
                  <a:cxn ang="T4">
                    <a:pos x="T0" y="T1"/>
                  </a:cxn>
                  <a:cxn ang="T5">
                    <a:pos x="T2" y="T3"/>
                  </a:cxn>
                </a:cxnLst>
                <a:rect l="T6" t="T7" r="T8" b="T9"/>
                <a:pathLst>
                  <a:path w="377" h="41">
                    <a:moveTo>
                      <a:pt x="0" y="41"/>
                    </a:moveTo>
                    <a:cubicBezTo>
                      <a:pt x="122" y="0"/>
                      <a:pt x="250" y="11"/>
                      <a:pt x="377" y="11"/>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1" name="Freeform 343"/>
              <p:cNvSpPr>
                <a:spLocks/>
              </p:cNvSpPr>
              <p:nvPr/>
            </p:nvSpPr>
            <p:spPr bwMode="auto">
              <a:xfrm>
                <a:off x="3434" y="2546"/>
                <a:ext cx="111" cy="47"/>
              </a:xfrm>
              <a:custGeom>
                <a:avLst/>
                <a:gdLst>
                  <a:gd name="T0" fmla="*/ 0 w 427"/>
                  <a:gd name="T1" fmla="*/ 0 h 189"/>
                  <a:gd name="T2" fmla="*/ 0 w 427"/>
                  <a:gd name="T3" fmla="*/ 0 h 189"/>
                  <a:gd name="T4" fmla="*/ 0 w 427"/>
                  <a:gd name="T5" fmla="*/ 0 h 189"/>
                  <a:gd name="T6" fmla="*/ 0 w 427"/>
                  <a:gd name="T7" fmla="*/ 0 h 189"/>
                  <a:gd name="T8" fmla="*/ 0 60000 65536"/>
                  <a:gd name="T9" fmla="*/ 0 60000 65536"/>
                  <a:gd name="T10" fmla="*/ 0 60000 65536"/>
                  <a:gd name="T11" fmla="*/ 0 60000 65536"/>
                  <a:gd name="T12" fmla="*/ 0 w 427"/>
                  <a:gd name="T13" fmla="*/ 0 h 189"/>
                  <a:gd name="T14" fmla="*/ 427 w 427"/>
                  <a:gd name="T15" fmla="*/ 189 h 189"/>
                </a:gdLst>
                <a:ahLst/>
                <a:cxnLst>
                  <a:cxn ang="T8">
                    <a:pos x="T0" y="T1"/>
                  </a:cxn>
                  <a:cxn ang="T9">
                    <a:pos x="T2" y="T3"/>
                  </a:cxn>
                  <a:cxn ang="T10">
                    <a:pos x="T4" y="T5"/>
                  </a:cxn>
                  <a:cxn ang="T11">
                    <a:pos x="T6" y="T7"/>
                  </a:cxn>
                </a:cxnLst>
                <a:rect l="T12" t="T13" r="T14" b="T15"/>
                <a:pathLst>
                  <a:path w="427" h="189">
                    <a:moveTo>
                      <a:pt x="0" y="0"/>
                    </a:moveTo>
                    <a:cubicBezTo>
                      <a:pt x="48" y="16"/>
                      <a:pt x="79" y="48"/>
                      <a:pt x="129" y="60"/>
                    </a:cubicBezTo>
                    <a:cubicBezTo>
                      <a:pt x="190" y="101"/>
                      <a:pt x="268" y="115"/>
                      <a:pt x="337" y="139"/>
                    </a:cubicBezTo>
                    <a:cubicBezTo>
                      <a:pt x="365" y="160"/>
                      <a:pt x="391" y="189"/>
                      <a:pt x="427" y="189"/>
                    </a:cubicBezTo>
                  </a:path>
                </a:pathLst>
              </a:cu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2" name="Freeform 344"/>
              <p:cNvSpPr>
                <a:spLocks/>
              </p:cNvSpPr>
              <p:nvPr/>
            </p:nvSpPr>
            <p:spPr bwMode="auto">
              <a:xfrm>
                <a:off x="3424" y="2571"/>
                <a:ext cx="124" cy="110"/>
              </a:xfrm>
              <a:custGeom>
                <a:avLst/>
                <a:gdLst>
                  <a:gd name="T0" fmla="*/ 0 w 480"/>
                  <a:gd name="T1" fmla="*/ 0 h 450"/>
                  <a:gd name="T2" fmla="*/ 0 w 480"/>
                  <a:gd name="T3" fmla="*/ 0 h 450"/>
                  <a:gd name="T4" fmla="*/ 0 w 480"/>
                  <a:gd name="T5" fmla="*/ 0 h 450"/>
                  <a:gd name="T6" fmla="*/ 0 w 480"/>
                  <a:gd name="T7" fmla="*/ 0 h 450"/>
                  <a:gd name="T8" fmla="*/ 0 w 480"/>
                  <a:gd name="T9" fmla="*/ 0 h 450"/>
                  <a:gd name="T10" fmla="*/ 0 w 480"/>
                  <a:gd name="T11" fmla="*/ 0 h 450"/>
                  <a:gd name="T12" fmla="*/ 0 w 480"/>
                  <a:gd name="T13" fmla="*/ 0 h 450"/>
                  <a:gd name="T14" fmla="*/ 0 w 480"/>
                  <a:gd name="T15" fmla="*/ 0 h 450"/>
                  <a:gd name="T16" fmla="*/ 0 w 480"/>
                  <a:gd name="T17" fmla="*/ 0 h 450"/>
                  <a:gd name="T18" fmla="*/ 0 w 480"/>
                  <a:gd name="T19" fmla="*/ 0 h 4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450"/>
                  <a:gd name="T32" fmla="*/ 480 w 480"/>
                  <a:gd name="T33" fmla="*/ 450 h 4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450">
                    <a:moveTo>
                      <a:pt x="0" y="0"/>
                    </a:moveTo>
                    <a:cubicBezTo>
                      <a:pt x="53" y="34"/>
                      <a:pt x="97" y="75"/>
                      <a:pt x="149" y="109"/>
                    </a:cubicBezTo>
                    <a:cubicBezTo>
                      <a:pt x="170" y="173"/>
                      <a:pt x="141" y="112"/>
                      <a:pt x="189" y="149"/>
                    </a:cubicBezTo>
                    <a:cubicBezTo>
                      <a:pt x="255" y="200"/>
                      <a:pt x="163" y="162"/>
                      <a:pt x="238" y="188"/>
                    </a:cubicBezTo>
                    <a:cubicBezTo>
                      <a:pt x="284" y="257"/>
                      <a:pt x="255" y="240"/>
                      <a:pt x="308" y="258"/>
                    </a:cubicBezTo>
                    <a:cubicBezTo>
                      <a:pt x="315" y="268"/>
                      <a:pt x="320" y="280"/>
                      <a:pt x="328" y="288"/>
                    </a:cubicBezTo>
                    <a:cubicBezTo>
                      <a:pt x="336" y="296"/>
                      <a:pt x="350" y="299"/>
                      <a:pt x="358" y="308"/>
                    </a:cubicBezTo>
                    <a:cubicBezTo>
                      <a:pt x="439" y="400"/>
                      <a:pt x="359" y="342"/>
                      <a:pt x="427" y="387"/>
                    </a:cubicBezTo>
                    <a:cubicBezTo>
                      <a:pt x="434" y="397"/>
                      <a:pt x="439" y="409"/>
                      <a:pt x="447" y="417"/>
                    </a:cubicBezTo>
                    <a:cubicBezTo>
                      <a:pt x="480" y="450"/>
                      <a:pt x="477" y="422"/>
                      <a:pt x="477" y="447"/>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3" name="Freeform 345"/>
              <p:cNvSpPr>
                <a:spLocks/>
              </p:cNvSpPr>
              <p:nvPr/>
            </p:nvSpPr>
            <p:spPr bwMode="auto">
              <a:xfrm>
                <a:off x="2934" y="2248"/>
                <a:ext cx="41" cy="54"/>
              </a:xfrm>
              <a:custGeom>
                <a:avLst/>
                <a:gdLst>
                  <a:gd name="T0" fmla="*/ 0 w 158"/>
                  <a:gd name="T1" fmla="*/ 0 h 218"/>
                  <a:gd name="T2" fmla="*/ 0 w 158"/>
                  <a:gd name="T3" fmla="*/ 0 h 218"/>
                  <a:gd name="T4" fmla="*/ 0 w 158"/>
                  <a:gd name="T5" fmla="*/ 0 h 218"/>
                  <a:gd name="T6" fmla="*/ 0 w 158"/>
                  <a:gd name="T7" fmla="*/ 0 h 218"/>
                  <a:gd name="T8" fmla="*/ 0 60000 65536"/>
                  <a:gd name="T9" fmla="*/ 0 60000 65536"/>
                  <a:gd name="T10" fmla="*/ 0 60000 65536"/>
                  <a:gd name="T11" fmla="*/ 0 60000 65536"/>
                  <a:gd name="T12" fmla="*/ 0 w 158"/>
                  <a:gd name="T13" fmla="*/ 0 h 218"/>
                  <a:gd name="T14" fmla="*/ 158 w 158"/>
                  <a:gd name="T15" fmla="*/ 218 h 218"/>
                </a:gdLst>
                <a:ahLst/>
                <a:cxnLst>
                  <a:cxn ang="T8">
                    <a:pos x="T0" y="T1"/>
                  </a:cxn>
                  <a:cxn ang="T9">
                    <a:pos x="T2" y="T3"/>
                  </a:cxn>
                  <a:cxn ang="T10">
                    <a:pos x="T4" y="T5"/>
                  </a:cxn>
                  <a:cxn ang="T11">
                    <a:pos x="T6" y="T7"/>
                  </a:cxn>
                </a:cxnLst>
                <a:rect l="T12" t="T13" r="T14" b="T15"/>
                <a:pathLst>
                  <a:path w="158" h="218">
                    <a:moveTo>
                      <a:pt x="0" y="0"/>
                    </a:moveTo>
                    <a:cubicBezTo>
                      <a:pt x="45" y="15"/>
                      <a:pt x="34" y="35"/>
                      <a:pt x="80" y="49"/>
                    </a:cubicBezTo>
                    <a:cubicBezTo>
                      <a:pt x="128" y="82"/>
                      <a:pt x="158" y="164"/>
                      <a:pt x="80" y="188"/>
                    </a:cubicBezTo>
                    <a:cubicBezTo>
                      <a:pt x="47" y="210"/>
                      <a:pt x="50" y="196"/>
                      <a:pt x="50" y="21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4" name="Freeform 346"/>
              <p:cNvSpPr>
                <a:spLocks/>
              </p:cNvSpPr>
              <p:nvPr/>
            </p:nvSpPr>
            <p:spPr bwMode="auto">
              <a:xfrm>
                <a:off x="2996" y="2251"/>
                <a:ext cx="30" cy="68"/>
              </a:xfrm>
              <a:custGeom>
                <a:avLst/>
                <a:gdLst>
                  <a:gd name="T0" fmla="*/ 0 w 116"/>
                  <a:gd name="T1" fmla="*/ 0 h 278"/>
                  <a:gd name="T2" fmla="*/ 0 w 116"/>
                  <a:gd name="T3" fmla="*/ 0 h 278"/>
                  <a:gd name="T4" fmla="*/ 0 w 116"/>
                  <a:gd name="T5" fmla="*/ 0 h 278"/>
                  <a:gd name="T6" fmla="*/ 0 w 116"/>
                  <a:gd name="T7" fmla="*/ 0 h 278"/>
                  <a:gd name="T8" fmla="*/ 0 w 116"/>
                  <a:gd name="T9" fmla="*/ 0 h 278"/>
                  <a:gd name="T10" fmla="*/ 0 w 116"/>
                  <a:gd name="T11" fmla="*/ 0 h 278"/>
                  <a:gd name="T12" fmla="*/ 0 60000 65536"/>
                  <a:gd name="T13" fmla="*/ 0 60000 65536"/>
                  <a:gd name="T14" fmla="*/ 0 60000 65536"/>
                  <a:gd name="T15" fmla="*/ 0 60000 65536"/>
                  <a:gd name="T16" fmla="*/ 0 60000 65536"/>
                  <a:gd name="T17" fmla="*/ 0 60000 65536"/>
                  <a:gd name="T18" fmla="*/ 0 w 116"/>
                  <a:gd name="T19" fmla="*/ 0 h 278"/>
                  <a:gd name="T20" fmla="*/ 116 w 116"/>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116" h="278">
                    <a:moveTo>
                      <a:pt x="19" y="0"/>
                    </a:moveTo>
                    <a:cubicBezTo>
                      <a:pt x="26" y="10"/>
                      <a:pt x="30" y="22"/>
                      <a:pt x="39" y="30"/>
                    </a:cubicBezTo>
                    <a:cubicBezTo>
                      <a:pt x="47" y="38"/>
                      <a:pt x="61" y="40"/>
                      <a:pt x="69" y="49"/>
                    </a:cubicBezTo>
                    <a:cubicBezTo>
                      <a:pt x="85" y="67"/>
                      <a:pt x="109" y="109"/>
                      <a:pt x="109" y="109"/>
                    </a:cubicBezTo>
                    <a:cubicBezTo>
                      <a:pt x="105" y="152"/>
                      <a:pt x="116" y="204"/>
                      <a:pt x="89" y="238"/>
                    </a:cubicBezTo>
                    <a:cubicBezTo>
                      <a:pt x="69" y="263"/>
                      <a:pt x="0" y="278"/>
                      <a:pt x="0" y="27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5" name="Freeform 347"/>
              <p:cNvSpPr>
                <a:spLocks/>
              </p:cNvSpPr>
              <p:nvPr/>
            </p:nvSpPr>
            <p:spPr bwMode="auto">
              <a:xfrm>
                <a:off x="3055" y="2278"/>
                <a:ext cx="28" cy="57"/>
              </a:xfrm>
              <a:custGeom>
                <a:avLst/>
                <a:gdLst>
                  <a:gd name="T0" fmla="*/ 0 w 109"/>
                  <a:gd name="T1" fmla="*/ 0 h 233"/>
                  <a:gd name="T2" fmla="*/ 0 w 109"/>
                  <a:gd name="T3" fmla="*/ 0 h 233"/>
                  <a:gd name="T4" fmla="*/ 0 w 109"/>
                  <a:gd name="T5" fmla="*/ 0 h 233"/>
                  <a:gd name="T6" fmla="*/ 0 w 109"/>
                  <a:gd name="T7" fmla="*/ 0 h 233"/>
                  <a:gd name="T8" fmla="*/ 0 w 109"/>
                  <a:gd name="T9" fmla="*/ 0 h 233"/>
                  <a:gd name="T10" fmla="*/ 0 60000 65536"/>
                  <a:gd name="T11" fmla="*/ 0 60000 65536"/>
                  <a:gd name="T12" fmla="*/ 0 60000 65536"/>
                  <a:gd name="T13" fmla="*/ 0 60000 65536"/>
                  <a:gd name="T14" fmla="*/ 0 60000 65536"/>
                  <a:gd name="T15" fmla="*/ 0 w 109"/>
                  <a:gd name="T16" fmla="*/ 0 h 233"/>
                  <a:gd name="T17" fmla="*/ 109 w 109"/>
                  <a:gd name="T18" fmla="*/ 233 h 233"/>
                </a:gdLst>
                <a:ahLst/>
                <a:cxnLst>
                  <a:cxn ang="T10">
                    <a:pos x="T0" y="T1"/>
                  </a:cxn>
                  <a:cxn ang="T11">
                    <a:pos x="T2" y="T3"/>
                  </a:cxn>
                  <a:cxn ang="T12">
                    <a:pos x="T4" y="T5"/>
                  </a:cxn>
                  <a:cxn ang="T13">
                    <a:pos x="T6" y="T7"/>
                  </a:cxn>
                  <a:cxn ang="T14">
                    <a:pos x="T8" y="T9"/>
                  </a:cxn>
                </a:cxnLst>
                <a:rect l="T15" t="T16" r="T17" b="T18"/>
                <a:pathLst>
                  <a:path w="109" h="233">
                    <a:moveTo>
                      <a:pt x="40" y="0"/>
                    </a:moveTo>
                    <a:cubicBezTo>
                      <a:pt x="50" y="3"/>
                      <a:pt x="63" y="3"/>
                      <a:pt x="70" y="10"/>
                    </a:cubicBezTo>
                    <a:cubicBezTo>
                      <a:pt x="87" y="27"/>
                      <a:pt x="109" y="69"/>
                      <a:pt x="109" y="69"/>
                    </a:cubicBezTo>
                    <a:cubicBezTo>
                      <a:pt x="97" y="128"/>
                      <a:pt x="91" y="165"/>
                      <a:pt x="40" y="199"/>
                    </a:cubicBezTo>
                    <a:cubicBezTo>
                      <a:pt x="16" y="233"/>
                      <a:pt x="32" y="228"/>
                      <a:pt x="0" y="22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6" name="Freeform 348"/>
              <p:cNvSpPr>
                <a:spLocks/>
              </p:cNvSpPr>
              <p:nvPr/>
            </p:nvSpPr>
            <p:spPr bwMode="auto">
              <a:xfrm>
                <a:off x="3109" y="2304"/>
                <a:ext cx="19" cy="37"/>
              </a:xfrm>
              <a:custGeom>
                <a:avLst/>
                <a:gdLst>
                  <a:gd name="T0" fmla="*/ 0 w 74"/>
                  <a:gd name="T1" fmla="*/ 0 h 149"/>
                  <a:gd name="T2" fmla="*/ 0 w 74"/>
                  <a:gd name="T3" fmla="*/ 0 h 149"/>
                  <a:gd name="T4" fmla="*/ 0 w 74"/>
                  <a:gd name="T5" fmla="*/ 0 h 149"/>
                  <a:gd name="T6" fmla="*/ 0 w 74"/>
                  <a:gd name="T7" fmla="*/ 0 h 149"/>
                  <a:gd name="T8" fmla="*/ 0 w 74"/>
                  <a:gd name="T9" fmla="*/ 0 h 149"/>
                  <a:gd name="T10" fmla="*/ 0 w 74"/>
                  <a:gd name="T11" fmla="*/ 0 h 149"/>
                  <a:gd name="T12" fmla="*/ 0 60000 65536"/>
                  <a:gd name="T13" fmla="*/ 0 60000 65536"/>
                  <a:gd name="T14" fmla="*/ 0 60000 65536"/>
                  <a:gd name="T15" fmla="*/ 0 60000 65536"/>
                  <a:gd name="T16" fmla="*/ 0 60000 65536"/>
                  <a:gd name="T17" fmla="*/ 0 60000 65536"/>
                  <a:gd name="T18" fmla="*/ 0 w 74"/>
                  <a:gd name="T19" fmla="*/ 0 h 149"/>
                  <a:gd name="T20" fmla="*/ 74 w 74"/>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74" h="149">
                    <a:moveTo>
                      <a:pt x="29" y="0"/>
                    </a:moveTo>
                    <a:cubicBezTo>
                      <a:pt x="32" y="10"/>
                      <a:pt x="32" y="22"/>
                      <a:pt x="39" y="30"/>
                    </a:cubicBezTo>
                    <a:cubicBezTo>
                      <a:pt x="47" y="39"/>
                      <a:pt x="66" y="38"/>
                      <a:pt x="69" y="50"/>
                    </a:cubicBezTo>
                    <a:cubicBezTo>
                      <a:pt x="74" y="66"/>
                      <a:pt x="63" y="84"/>
                      <a:pt x="59" y="100"/>
                    </a:cubicBezTo>
                    <a:cubicBezTo>
                      <a:pt x="56" y="110"/>
                      <a:pt x="56" y="122"/>
                      <a:pt x="49" y="129"/>
                    </a:cubicBezTo>
                    <a:cubicBezTo>
                      <a:pt x="36" y="141"/>
                      <a:pt x="16" y="141"/>
                      <a:pt x="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7" name="Freeform 349"/>
              <p:cNvSpPr>
                <a:spLocks/>
              </p:cNvSpPr>
              <p:nvPr/>
            </p:nvSpPr>
            <p:spPr bwMode="auto">
              <a:xfrm>
                <a:off x="3129" y="2324"/>
                <a:ext cx="31" cy="39"/>
              </a:xfrm>
              <a:custGeom>
                <a:avLst/>
                <a:gdLst>
                  <a:gd name="T0" fmla="*/ 0 w 118"/>
                  <a:gd name="T1" fmla="*/ 0 h 159"/>
                  <a:gd name="T2" fmla="*/ 0 w 118"/>
                  <a:gd name="T3" fmla="*/ 0 h 159"/>
                  <a:gd name="T4" fmla="*/ 0 w 118"/>
                  <a:gd name="T5" fmla="*/ 0 h 159"/>
                  <a:gd name="T6" fmla="*/ 0 60000 65536"/>
                  <a:gd name="T7" fmla="*/ 0 60000 65536"/>
                  <a:gd name="T8" fmla="*/ 0 60000 65536"/>
                  <a:gd name="T9" fmla="*/ 0 w 118"/>
                  <a:gd name="T10" fmla="*/ 0 h 159"/>
                  <a:gd name="T11" fmla="*/ 118 w 118"/>
                  <a:gd name="T12" fmla="*/ 159 h 159"/>
                </a:gdLst>
                <a:ahLst/>
                <a:cxnLst>
                  <a:cxn ang="T6">
                    <a:pos x="T0" y="T1"/>
                  </a:cxn>
                  <a:cxn ang="T7">
                    <a:pos x="T2" y="T3"/>
                  </a:cxn>
                  <a:cxn ang="T8">
                    <a:pos x="T4" y="T5"/>
                  </a:cxn>
                </a:cxnLst>
                <a:rect l="T9" t="T10" r="T11" b="T12"/>
                <a:pathLst>
                  <a:path w="118" h="159">
                    <a:moveTo>
                      <a:pt x="89" y="0"/>
                    </a:moveTo>
                    <a:cubicBezTo>
                      <a:pt x="96" y="10"/>
                      <a:pt x="108" y="17"/>
                      <a:pt x="109" y="29"/>
                    </a:cubicBezTo>
                    <a:cubicBezTo>
                      <a:pt x="118" y="108"/>
                      <a:pt x="57" y="130"/>
                      <a:pt x="0" y="1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8" name="Freeform 350"/>
              <p:cNvSpPr>
                <a:spLocks/>
              </p:cNvSpPr>
              <p:nvPr/>
            </p:nvSpPr>
            <p:spPr bwMode="auto">
              <a:xfrm>
                <a:off x="3165" y="2349"/>
                <a:ext cx="26" cy="31"/>
              </a:xfrm>
              <a:custGeom>
                <a:avLst/>
                <a:gdLst>
                  <a:gd name="T0" fmla="*/ 0 w 102"/>
                  <a:gd name="T1" fmla="*/ 0 h 129"/>
                  <a:gd name="T2" fmla="*/ 0 w 102"/>
                  <a:gd name="T3" fmla="*/ 0 h 129"/>
                  <a:gd name="T4" fmla="*/ 0 w 102"/>
                  <a:gd name="T5" fmla="*/ 0 h 129"/>
                  <a:gd name="T6" fmla="*/ 0 w 102"/>
                  <a:gd name="T7" fmla="*/ 0 h 129"/>
                  <a:gd name="T8" fmla="*/ 0 60000 65536"/>
                  <a:gd name="T9" fmla="*/ 0 60000 65536"/>
                  <a:gd name="T10" fmla="*/ 0 60000 65536"/>
                  <a:gd name="T11" fmla="*/ 0 60000 65536"/>
                  <a:gd name="T12" fmla="*/ 0 w 102"/>
                  <a:gd name="T13" fmla="*/ 0 h 129"/>
                  <a:gd name="T14" fmla="*/ 102 w 102"/>
                  <a:gd name="T15" fmla="*/ 129 h 129"/>
                </a:gdLst>
                <a:ahLst/>
                <a:cxnLst>
                  <a:cxn ang="T8">
                    <a:pos x="T0" y="T1"/>
                  </a:cxn>
                  <a:cxn ang="T9">
                    <a:pos x="T2" y="T3"/>
                  </a:cxn>
                  <a:cxn ang="T10">
                    <a:pos x="T4" y="T5"/>
                  </a:cxn>
                  <a:cxn ang="T11">
                    <a:pos x="T6" y="T7"/>
                  </a:cxn>
                </a:cxnLst>
                <a:rect l="T12" t="T13" r="T14" b="T15"/>
                <a:pathLst>
                  <a:path w="102" h="129">
                    <a:moveTo>
                      <a:pt x="99" y="0"/>
                    </a:moveTo>
                    <a:cubicBezTo>
                      <a:pt x="96" y="26"/>
                      <a:pt x="102" y="56"/>
                      <a:pt x="89" y="79"/>
                    </a:cubicBezTo>
                    <a:cubicBezTo>
                      <a:pt x="77" y="100"/>
                      <a:pt x="53" y="111"/>
                      <a:pt x="30" y="119"/>
                    </a:cubicBezTo>
                    <a:cubicBezTo>
                      <a:pt x="20" y="122"/>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9" name="Freeform 351"/>
              <p:cNvSpPr>
                <a:spLocks/>
              </p:cNvSpPr>
              <p:nvPr/>
            </p:nvSpPr>
            <p:spPr bwMode="auto">
              <a:xfrm>
                <a:off x="3181" y="2375"/>
                <a:ext cx="41" cy="32"/>
              </a:xfrm>
              <a:custGeom>
                <a:avLst/>
                <a:gdLst>
                  <a:gd name="T0" fmla="*/ 0 w 159"/>
                  <a:gd name="T1" fmla="*/ 0 h 129"/>
                  <a:gd name="T2" fmla="*/ 0 w 159"/>
                  <a:gd name="T3" fmla="*/ 0 h 129"/>
                  <a:gd name="T4" fmla="*/ 0 w 159"/>
                  <a:gd name="T5" fmla="*/ 0 h 129"/>
                  <a:gd name="T6" fmla="*/ 0 w 159"/>
                  <a:gd name="T7" fmla="*/ 0 h 129"/>
                  <a:gd name="T8" fmla="*/ 0 60000 65536"/>
                  <a:gd name="T9" fmla="*/ 0 60000 65536"/>
                  <a:gd name="T10" fmla="*/ 0 60000 65536"/>
                  <a:gd name="T11" fmla="*/ 0 60000 65536"/>
                  <a:gd name="T12" fmla="*/ 0 w 159"/>
                  <a:gd name="T13" fmla="*/ 0 h 129"/>
                  <a:gd name="T14" fmla="*/ 159 w 159"/>
                  <a:gd name="T15" fmla="*/ 129 h 129"/>
                </a:gdLst>
                <a:ahLst/>
                <a:cxnLst>
                  <a:cxn ang="T8">
                    <a:pos x="T0" y="T1"/>
                  </a:cxn>
                  <a:cxn ang="T9">
                    <a:pos x="T2" y="T3"/>
                  </a:cxn>
                  <a:cxn ang="T10">
                    <a:pos x="T4" y="T5"/>
                  </a:cxn>
                  <a:cxn ang="T11">
                    <a:pos x="T6" y="T7"/>
                  </a:cxn>
                </a:cxnLst>
                <a:rect l="T12" t="T13" r="T14" b="T15"/>
                <a:pathLst>
                  <a:path w="159" h="129">
                    <a:moveTo>
                      <a:pt x="159" y="0"/>
                    </a:moveTo>
                    <a:cubicBezTo>
                      <a:pt x="147" y="70"/>
                      <a:pt x="158" y="72"/>
                      <a:pt x="99" y="100"/>
                    </a:cubicBezTo>
                    <a:cubicBezTo>
                      <a:pt x="88" y="105"/>
                      <a:pt x="80" y="116"/>
                      <a:pt x="69" y="119"/>
                    </a:cubicBezTo>
                    <a:cubicBezTo>
                      <a:pt x="47" y="126"/>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0" name="Freeform 352"/>
              <p:cNvSpPr>
                <a:spLocks/>
              </p:cNvSpPr>
              <p:nvPr/>
            </p:nvSpPr>
            <p:spPr bwMode="auto">
              <a:xfrm>
                <a:off x="3017" y="2353"/>
                <a:ext cx="20" cy="37"/>
              </a:xfrm>
              <a:custGeom>
                <a:avLst/>
                <a:gdLst>
                  <a:gd name="T0" fmla="*/ 0 w 79"/>
                  <a:gd name="T1" fmla="*/ 0 h 149"/>
                  <a:gd name="T2" fmla="*/ 0 w 79"/>
                  <a:gd name="T3" fmla="*/ 0 h 149"/>
                  <a:gd name="T4" fmla="*/ 0 w 79"/>
                  <a:gd name="T5" fmla="*/ 0 h 149"/>
                  <a:gd name="T6" fmla="*/ 0 60000 65536"/>
                  <a:gd name="T7" fmla="*/ 0 60000 65536"/>
                  <a:gd name="T8" fmla="*/ 0 60000 65536"/>
                  <a:gd name="T9" fmla="*/ 0 w 79"/>
                  <a:gd name="T10" fmla="*/ 0 h 149"/>
                  <a:gd name="T11" fmla="*/ 79 w 79"/>
                  <a:gd name="T12" fmla="*/ 149 h 149"/>
                </a:gdLst>
                <a:ahLst/>
                <a:cxnLst>
                  <a:cxn ang="T6">
                    <a:pos x="T0" y="T1"/>
                  </a:cxn>
                  <a:cxn ang="T7">
                    <a:pos x="T2" y="T3"/>
                  </a:cxn>
                  <a:cxn ang="T8">
                    <a:pos x="T4" y="T5"/>
                  </a:cxn>
                </a:cxnLst>
                <a:rect l="T9" t="T10" r="T11" b="T12"/>
                <a:pathLst>
                  <a:path w="79" h="149">
                    <a:moveTo>
                      <a:pt x="0" y="0"/>
                    </a:moveTo>
                    <a:cubicBezTo>
                      <a:pt x="62" y="21"/>
                      <a:pt x="61" y="30"/>
                      <a:pt x="79" y="89"/>
                    </a:cubicBezTo>
                    <a:cubicBezTo>
                      <a:pt x="76" y="109"/>
                      <a:pt x="70" y="149"/>
                      <a:pt x="7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1" name="Freeform 353"/>
              <p:cNvSpPr>
                <a:spLocks/>
              </p:cNvSpPr>
              <p:nvPr/>
            </p:nvSpPr>
            <p:spPr bwMode="auto">
              <a:xfrm>
                <a:off x="3070" y="2358"/>
                <a:ext cx="21" cy="68"/>
              </a:xfrm>
              <a:custGeom>
                <a:avLst/>
                <a:gdLst>
                  <a:gd name="T0" fmla="*/ 0 w 82"/>
                  <a:gd name="T1" fmla="*/ 0 h 274"/>
                  <a:gd name="T2" fmla="*/ 0 w 82"/>
                  <a:gd name="T3" fmla="*/ 0 h 274"/>
                  <a:gd name="T4" fmla="*/ 0 w 82"/>
                  <a:gd name="T5" fmla="*/ 0 h 274"/>
                  <a:gd name="T6" fmla="*/ 0 w 82"/>
                  <a:gd name="T7" fmla="*/ 0 h 274"/>
                  <a:gd name="T8" fmla="*/ 0 60000 65536"/>
                  <a:gd name="T9" fmla="*/ 0 60000 65536"/>
                  <a:gd name="T10" fmla="*/ 0 60000 65536"/>
                  <a:gd name="T11" fmla="*/ 0 60000 65536"/>
                  <a:gd name="T12" fmla="*/ 0 w 82"/>
                  <a:gd name="T13" fmla="*/ 0 h 274"/>
                  <a:gd name="T14" fmla="*/ 82 w 82"/>
                  <a:gd name="T15" fmla="*/ 274 h 274"/>
                </a:gdLst>
                <a:ahLst/>
                <a:cxnLst>
                  <a:cxn ang="T8">
                    <a:pos x="T0" y="T1"/>
                  </a:cxn>
                  <a:cxn ang="T9">
                    <a:pos x="T2" y="T3"/>
                  </a:cxn>
                  <a:cxn ang="T10">
                    <a:pos x="T4" y="T5"/>
                  </a:cxn>
                  <a:cxn ang="T11">
                    <a:pos x="T6" y="T7"/>
                  </a:cxn>
                </a:cxnLst>
                <a:rect l="T12" t="T13" r="T14" b="T15"/>
                <a:pathLst>
                  <a:path w="82" h="274">
                    <a:moveTo>
                      <a:pt x="3" y="0"/>
                    </a:moveTo>
                    <a:cubicBezTo>
                      <a:pt x="39" y="36"/>
                      <a:pt x="66" y="71"/>
                      <a:pt x="82" y="119"/>
                    </a:cubicBezTo>
                    <a:cubicBezTo>
                      <a:pt x="81" y="122"/>
                      <a:pt x="71" y="187"/>
                      <a:pt x="62" y="198"/>
                    </a:cubicBezTo>
                    <a:cubicBezTo>
                      <a:pt x="0" y="274"/>
                      <a:pt x="54" y="175"/>
                      <a:pt x="22" y="23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2" name="Freeform 354"/>
              <p:cNvSpPr>
                <a:spLocks/>
              </p:cNvSpPr>
              <p:nvPr/>
            </p:nvSpPr>
            <p:spPr bwMode="auto">
              <a:xfrm>
                <a:off x="3109" y="2380"/>
                <a:ext cx="20" cy="54"/>
              </a:xfrm>
              <a:custGeom>
                <a:avLst/>
                <a:gdLst>
                  <a:gd name="T0" fmla="*/ 0 w 79"/>
                  <a:gd name="T1" fmla="*/ 0 h 219"/>
                  <a:gd name="T2" fmla="*/ 0 w 79"/>
                  <a:gd name="T3" fmla="*/ 0 h 219"/>
                  <a:gd name="T4" fmla="*/ 0 w 79"/>
                  <a:gd name="T5" fmla="*/ 0 h 219"/>
                  <a:gd name="T6" fmla="*/ 0 w 79"/>
                  <a:gd name="T7" fmla="*/ 0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3" name="Freeform 355"/>
              <p:cNvSpPr>
                <a:spLocks/>
              </p:cNvSpPr>
              <p:nvPr/>
            </p:nvSpPr>
            <p:spPr bwMode="auto">
              <a:xfrm>
                <a:off x="3005" y="2690"/>
                <a:ext cx="43" cy="41"/>
              </a:xfrm>
              <a:custGeom>
                <a:avLst/>
                <a:gdLst>
                  <a:gd name="T0" fmla="*/ 0 w 164"/>
                  <a:gd name="T1" fmla="*/ 0 h 169"/>
                  <a:gd name="T2" fmla="*/ 0 w 164"/>
                  <a:gd name="T3" fmla="*/ 0 h 169"/>
                  <a:gd name="T4" fmla="*/ 0 w 164"/>
                  <a:gd name="T5" fmla="*/ 0 h 169"/>
                  <a:gd name="T6" fmla="*/ 0 w 164"/>
                  <a:gd name="T7" fmla="*/ 0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4" name="Freeform 356"/>
              <p:cNvSpPr>
                <a:spLocks/>
              </p:cNvSpPr>
              <p:nvPr/>
            </p:nvSpPr>
            <p:spPr bwMode="auto">
              <a:xfrm>
                <a:off x="3181" y="2444"/>
                <a:ext cx="23" cy="34"/>
              </a:xfrm>
              <a:custGeom>
                <a:avLst/>
                <a:gdLst>
                  <a:gd name="T0" fmla="*/ 0 w 91"/>
                  <a:gd name="T1" fmla="*/ 0 h 139"/>
                  <a:gd name="T2" fmla="*/ 0 w 91"/>
                  <a:gd name="T3" fmla="*/ 0 h 139"/>
                  <a:gd name="T4" fmla="*/ 0 60000 65536"/>
                  <a:gd name="T5" fmla="*/ 0 60000 65536"/>
                  <a:gd name="T6" fmla="*/ 0 w 91"/>
                  <a:gd name="T7" fmla="*/ 0 h 139"/>
                  <a:gd name="T8" fmla="*/ 91 w 91"/>
                  <a:gd name="T9" fmla="*/ 139 h 139"/>
                </a:gdLst>
                <a:ahLst/>
                <a:cxnLst>
                  <a:cxn ang="T4">
                    <a:pos x="T0" y="T1"/>
                  </a:cxn>
                  <a:cxn ang="T5">
                    <a:pos x="T2" y="T3"/>
                  </a:cxn>
                </a:cxnLst>
                <a:rect l="T6" t="T7" r="T8" b="T9"/>
                <a:pathLst>
                  <a:path w="91" h="139">
                    <a:moveTo>
                      <a:pt x="49" y="0"/>
                    </a:moveTo>
                    <a:cubicBezTo>
                      <a:pt x="68" y="57"/>
                      <a:pt x="91"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5" name="Freeform 357"/>
              <p:cNvSpPr>
                <a:spLocks/>
              </p:cNvSpPr>
              <p:nvPr/>
            </p:nvSpPr>
            <p:spPr bwMode="auto">
              <a:xfrm>
                <a:off x="3211" y="2402"/>
                <a:ext cx="41" cy="20"/>
              </a:xfrm>
              <a:custGeom>
                <a:avLst/>
                <a:gdLst>
                  <a:gd name="T0" fmla="*/ 0 w 159"/>
                  <a:gd name="T1" fmla="*/ 0 h 80"/>
                  <a:gd name="T2" fmla="*/ 0 w 159"/>
                  <a:gd name="T3" fmla="*/ 0 h 80"/>
                  <a:gd name="T4" fmla="*/ 0 60000 65536"/>
                  <a:gd name="T5" fmla="*/ 0 60000 65536"/>
                  <a:gd name="T6" fmla="*/ 0 w 159"/>
                  <a:gd name="T7" fmla="*/ 0 h 80"/>
                  <a:gd name="T8" fmla="*/ 159 w 159"/>
                  <a:gd name="T9" fmla="*/ 80 h 80"/>
                </a:gdLst>
                <a:ahLst/>
                <a:cxnLst>
                  <a:cxn ang="T4">
                    <a:pos x="T0" y="T1"/>
                  </a:cxn>
                  <a:cxn ang="T5">
                    <a:pos x="T2" y="T3"/>
                  </a:cxn>
                </a:cxnLst>
                <a:rect l="T6" t="T7" r="T8" b="T9"/>
                <a:pathLst>
                  <a:path w="159" h="80">
                    <a:moveTo>
                      <a:pt x="159" y="0"/>
                    </a:moveTo>
                    <a:cubicBezTo>
                      <a:pt x="102" y="38"/>
                      <a:pt x="67"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6" name="Freeform 358"/>
              <p:cNvSpPr>
                <a:spLocks/>
              </p:cNvSpPr>
              <p:nvPr/>
            </p:nvSpPr>
            <p:spPr bwMode="auto">
              <a:xfrm>
                <a:off x="3239" y="2422"/>
                <a:ext cx="32" cy="23"/>
              </a:xfrm>
              <a:custGeom>
                <a:avLst/>
                <a:gdLst>
                  <a:gd name="T0" fmla="*/ 0 w 123"/>
                  <a:gd name="T1" fmla="*/ 0 h 94"/>
                  <a:gd name="T2" fmla="*/ 0 w 123"/>
                  <a:gd name="T3" fmla="*/ 0 h 94"/>
                  <a:gd name="T4" fmla="*/ 0 w 123"/>
                  <a:gd name="T5" fmla="*/ 0 h 94"/>
                  <a:gd name="T6" fmla="*/ 0 60000 65536"/>
                  <a:gd name="T7" fmla="*/ 0 60000 65536"/>
                  <a:gd name="T8" fmla="*/ 0 60000 65536"/>
                  <a:gd name="T9" fmla="*/ 0 w 123"/>
                  <a:gd name="T10" fmla="*/ 0 h 94"/>
                  <a:gd name="T11" fmla="*/ 123 w 123"/>
                  <a:gd name="T12" fmla="*/ 94 h 94"/>
                </a:gdLst>
                <a:ahLst/>
                <a:cxnLst>
                  <a:cxn ang="T6">
                    <a:pos x="T0" y="T1"/>
                  </a:cxn>
                  <a:cxn ang="T7">
                    <a:pos x="T2" y="T3"/>
                  </a:cxn>
                  <a:cxn ang="T8">
                    <a:pos x="T4" y="T5"/>
                  </a:cxn>
                </a:cxnLst>
                <a:rect l="T9" t="T10" r="T11" b="T12"/>
                <a:pathLst>
                  <a:path w="123" h="94">
                    <a:moveTo>
                      <a:pt x="119" y="0"/>
                    </a:moveTo>
                    <a:cubicBezTo>
                      <a:pt x="116" y="23"/>
                      <a:pt x="123" y="51"/>
                      <a:pt x="109" y="69"/>
                    </a:cubicBezTo>
                    <a:cubicBezTo>
                      <a:pt x="89" y="94"/>
                      <a:pt x="27" y="89"/>
                      <a:pt x="0"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7" name="Freeform 359"/>
              <p:cNvSpPr>
                <a:spLocks/>
              </p:cNvSpPr>
              <p:nvPr/>
            </p:nvSpPr>
            <p:spPr bwMode="auto">
              <a:xfrm>
                <a:off x="3281" y="2441"/>
                <a:ext cx="20" cy="17"/>
              </a:xfrm>
              <a:custGeom>
                <a:avLst/>
                <a:gdLst>
                  <a:gd name="T0" fmla="*/ 0 w 79"/>
                  <a:gd name="T1" fmla="*/ 0 h 70"/>
                  <a:gd name="T2" fmla="*/ 0 w 79"/>
                  <a:gd name="T3" fmla="*/ 0 h 70"/>
                  <a:gd name="T4" fmla="*/ 0 60000 65536"/>
                  <a:gd name="T5" fmla="*/ 0 60000 65536"/>
                  <a:gd name="T6" fmla="*/ 0 w 79"/>
                  <a:gd name="T7" fmla="*/ 0 h 70"/>
                  <a:gd name="T8" fmla="*/ 79 w 79"/>
                  <a:gd name="T9" fmla="*/ 70 h 70"/>
                </a:gdLst>
                <a:ahLst/>
                <a:cxnLst>
                  <a:cxn ang="T4">
                    <a:pos x="T0" y="T1"/>
                  </a:cxn>
                  <a:cxn ang="T5">
                    <a:pos x="T2" y="T3"/>
                  </a:cxn>
                </a:cxnLst>
                <a:rect l="T6" t="T7" r="T8" b="T9"/>
                <a:pathLst>
                  <a:path w="79" h="70">
                    <a:moveTo>
                      <a:pt x="79" y="0"/>
                    </a:moveTo>
                    <a:cubicBezTo>
                      <a:pt x="59" y="59"/>
                      <a:pt x="7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8" name="Freeform 360"/>
              <p:cNvSpPr>
                <a:spLocks/>
              </p:cNvSpPr>
              <p:nvPr/>
            </p:nvSpPr>
            <p:spPr bwMode="auto">
              <a:xfrm>
                <a:off x="3217" y="2454"/>
                <a:ext cx="21" cy="34"/>
              </a:xfrm>
              <a:custGeom>
                <a:avLst/>
                <a:gdLst>
                  <a:gd name="T0" fmla="*/ 0 w 82"/>
                  <a:gd name="T1" fmla="*/ 0 h 139"/>
                  <a:gd name="T2" fmla="*/ 0 w 82"/>
                  <a:gd name="T3" fmla="*/ 0 h 139"/>
                  <a:gd name="T4" fmla="*/ 0 w 82"/>
                  <a:gd name="T5" fmla="*/ 0 h 139"/>
                  <a:gd name="T6" fmla="*/ 0 60000 65536"/>
                  <a:gd name="T7" fmla="*/ 0 60000 65536"/>
                  <a:gd name="T8" fmla="*/ 0 60000 65536"/>
                  <a:gd name="T9" fmla="*/ 0 w 82"/>
                  <a:gd name="T10" fmla="*/ 0 h 139"/>
                  <a:gd name="T11" fmla="*/ 82 w 82"/>
                  <a:gd name="T12" fmla="*/ 139 h 139"/>
                </a:gdLst>
                <a:ahLst/>
                <a:cxnLst>
                  <a:cxn ang="T6">
                    <a:pos x="T0" y="T1"/>
                  </a:cxn>
                  <a:cxn ang="T7">
                    <a:pos x="T2" y="T3"/>
                  </a:cxn>
                  <a:cxn ang="T8">
                    <a:pos x="T4" y="T5"/>
                  </a:cxn>
                </a:cxnLst>
                <a:rect l="T9" t="T10" r="T11" b="T12"/>
                <a:pathLst>
                  <a:path w="82" h="139">
                    <a:moveTo>
                      <a:pt x="49" y="0"/>
                    </a:moveTo>
                    <a:cubicBezTo>
                      <a:pt x="55" y="24"/>
                      <a:pt x="82" y="76"/>
                      <a:pt x="59" y="99"/>
                    </a:cubicBezTo>
                    <a:cubicBezTo>
                      <a:pt x="42" y="116"/>
                      <a:pt x="0"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9" name="Freeform 361"/>
              <p:cNvSpPr>
                <a:spLocks/>
              </p:cNvSpPr>
              <p:nvPr/>
            </p:nvSpPr>
            <p:spPr bwMode="auto">
              <a:xfrm>
                <a:off x="3247" y="2468"/>
                <a:ext cx="15" cy="25"/>
              </a:xfrm>
              <a:custGeom>
                <a:avLst/>
                <a:gdLst>
                  <a:gd name="T0" fmla="*/ 0 w 59"/>
                  <a:gd name="T1" fmla="*/ 0 h 99"/>
                  <a:gd name="T2" fmla="*/ 0 w 59"/>
                  <a:gd name="T3" fmla="*/ 0 h 99"/>
                  <a:gd name="T4" fmla="*/ 0 60000 65536"/>
                  <a:gd name="T5" fmla="*/ 0 60000 65536"/>
                  <a:gd name="T6" fmla="*/ 0 w 59"/>
                  <a:gd name="T7" fmla="*/ 0 h 99"/>
                  <a:gd name="T8" fmla="*/ 59 w 59"/>
                  <a:gd name="T9" fmla="*/ 99 h 99"/>
                </a:gdLst>
                <a:ahLst/>
                <a:cxnLst>
                  <a:cxn ang="T4">
                    <a:pos x="T0" y="T1"/>
                  </a:cxn>
                  <a:cxn ang="T5">
                    <a:pos x="T2" y="T3"/>
                  </a:cxn>
                </a:cxnLst>
                <a:rect l="T6" t="T7" r="T8" b="T9"/>
                <a:pathLst>
                  <a:path w="59" h="99">
                    <a:moveTo>
                      <a:pt x="59" y="0"/>
                    </a:moveTo>
                    <a:cubicBezTo>
                      <a:pt x="45" y="40"/>
                      <a:pt x="41" y="79"/>
                      <a:pt x="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0" name="Freeform 362"/>
              <p:cNvSpPr>
                <a:spLocks/>
              </p:cNvSpPr>
              <p:nvPr/>
            </p:nvSpPr>
            <p:spPr bwMode="auto">
              <a:xfrm>
                <a:off x="3293" y="2456"/>
                <a:ext cx="39" cy="27"/>
              </a:xfrm>
              <a:custGeom>
                <a:avLst/>
                <a:gdLst>
                  <a:gd name="T0" fmla="*/ 0 w 149"/>
                  <a:gd name="T1" fmla="*/ 0 h 110"/>
                  <a:gd name="T2" fmla="*/ 0 w 149"/>
                  <a:gd name="T3" fmla="*/ 0 h 110"/>
                  <a:gd name="T4" fmla="*/ 0 w 149"/>
                  <a:gd name="T5" fmla="*/ 0 h 110"/>
                  <a:gd name="T6" fmla="*/ 0 60000 65536"/>
                  <a:gd name="T7" fmla="*/ 0 60000 65536"/>
                  <a:gd name="T8" fmla="*/ 0 60000 65536"/>
                  <a:gd name="T9" fmla="*/ 0 w 149"/>
                  <a:gd name="T10" fmla="*/ 0 h 110"/>
                  <a:gd name="T11" fmla="*/ 149 w 149"/>
                  <a:gd name="T12" fmla="*/ 110 h 110"/>
                </a:gdLst>
                <a:ahLst/>
                <a:cxnLst>
                  <a:cxn ang="T6">
                    <a:pos x="T0" y="T1"/>
                  </a:cxn>
                  <a:cxn ang="T7">
                    <a:pos x="T2" y="T3"/>
                  </a:cxn>
                  <a:cxn ang="T8">
                    <a:pos x="T4" y="T5"/>
                  </a:cxn>
                </a:cxnLst>
                <a:rect l="T9" t="T10" r="T11" b="T12"/>
                <a:pathLst>
                  <a:path w="149" h="110">
                    <a:moveTo>
                      <a:pt x="149" y="0"/>
                    </a:moveTo>
                    <a:cubicBezTo>
                      <a:pt x="121" y="85"/>
                      <a:pt x="131" y="68"/>
                      <a:pt x="39" y="99"/>
                    </a:cubicBezTo>
                    <a:cubicBezTo>
                      <a:pt x="6" y="110"/>
                      <a:pt x="20" y="109"/>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1" name="Freeform 363"/>
              <p:cNvSpPr>
                <a:spLocks/>
              </p:cNvSpPr>
              <p:nvPr/>
            </p:nvSpPr>
            <p:spPr bwMode="auto">
              <a:xfrm>
                <a:off x="3344" y="2458"/>
                <a:ext cx="11" cy="25"/>
              </a:xfrm>
              <a:custGeom>
                <a:avLst/>
                <a:gdLst>
                  <a:gd name="T0" fmla="*/ 0 w 42"/>
                  <a:gd name="T1" fmla="*/ 0 h 99"/>
                  <a:gd name="T2" fmla="*/ 0 w 42"/>
                  <a:gd name="T3" fmla="*/ 0 h 99"/>
                  <a:gd name="T4" fmla="*/ 0 w 42"/>
                  <a:gd name="T5" fmla="*/ 0 h 99"/>
                  <a:gd name="T6" fmla="*/ 0 60000 65536"/>
                  <a:gd name="T7" fmla="*/ 0 60000 65536"/>
                  <a:gd name="T8" fmla="*/ 0 60000 65536"/>
                  <a:gd name="T9" fmla="*/ 0 w 42"/>
                  <a:gd name="T10" fmla="*/ 0 h 99"/>
                  <a:gd name="T11" fmla="*/ 42 w 42"/>
                  <a:gd name="T12" fmla="*/ 99 h 99"/>
                </a:gdLst>
                <a:ahLst/>
                <a:cxnLst>
                  <a:cxn ang="T6">
                    <a:pos x="T0" y="T1"/>
                  </a:cxn>
                  <a:cxn ang="T7">
                    <a:pos x="T2" y="T3"/>
                  </a:cxn>
                  <a:cxn ang="T8">
                    <a:pos x="T4" y="T5"/>
                  </a:cxn>
                </a:cxnLst>
                <a:rect l="T9" t="T10" r="T11" b="T12"/>
                <a:pathLst>
                  <a:path w="42" h="99">
                    <a:moveTo>
                      <a:pt x="42" y="0"/>
                    </a:moveTo>
                    <a:cubicBezTo>
                      <a:pt x="35" y="20"/>
                      <a:pt x="34" y="42"/>
                      <a:pt x="22" y="59"/>
                    </a:cubicBezTo>
                    <a:cubicBezTo>
                      <a:pt x="0" y="92"/>
                      <a:pt x="2" y="77"/>
                      <a:pt x="2"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2" name="Freeform 364"/>
              <p:cNvSpPr>
                <a:spLocks/>
              </p:cNvSpPr>
              <p:nvPr/>
            </p:nvSpPr>
            <p:spPr bwMode="auto">
              <a:xfrm>
                <a:off x="3132" y="2490"/>
                <a:ext cx="13" cy="24"/>
              </a:xfrm>
              <a:custGeom>
                <a:avLst/>
                <a:gdLst>
                  <a:gd name="T0" fmla="*/ 0 w 51"/>
                  <a:gd name="T1" fmla="*/ 0 h 99"/>
                  <a:gd name="T2" fmla="*/ 0 w 51"/>
                  <a:gd name="T3" fmla="*/ 0 h 99"/>
                  <a:gd name="T4" fmla="*/ 0 w 51"/>
                  <a:gd name="T5" fmla="*/ 0 h 99"/>
                  <a:gd name="T6" fmla="*/ 0 60000 65536"/>
                  <a:gd name="T7" fmla="*/ 0 60000 65536"/>
                  <a:gd name="T8" fmla="*/ 0 60000 65536"/>
                  <a:gd name="T9" fmla="*/ 0 w 51"/>
                  <a:gd name="T10" fmla="*/ 0 h 99"/>
                  <a:gd name="T11" fmla="*/ 51 w 51"/>
                  <a:gd name="T12" fmla="*/ 99 h 99"/>
                </a:gdLst>
                <a:ahLst/>
                <a:cxnLst>
                  <a:cxn ang="T6">
                    <a:pos x="T0" y="T1"/>
                  </a:cxn>
                  <a:cxn ang="T7">
                    <a:pos x="T2" y="T3"/>
                  </a:cxn>
                  <a:cxn ang="T8">
                    <a:pos x="T4" y="T5"/>
                  </a:cxn>
                </a:cxnLst>
                <a:rect l="T9" t="T10" r="T11" b="T12"/>
                <a:pathLst>
                  <a:path w="51" h="99">
                    <a:moveTo>
                      <a:pt x="0" y="0"/>
                    </a:moveTo>
                    <a:cubicBezTo>
                      <a:pt x="10" y="3"/>
                      <a:pt x="23" y="3"/>
                      <a:pt x="30" y="10"/>
                    </a:cubicBezTo>
                    <a:cubicBezTo>
                      <a:pt x="51" y="31"/>
                      <a:pt x="45" y="99"/>
                      <a:pt x="1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3" name="Freeform 365"/>
              <p:cNvSpPr>
                <a:spLocks/>
              </p:cNvSpPr>
              <p:nvPr/>
            </p:nvSpPr>
            <p:spPr bwMode="auto">
              <a:xfrm>
                <a:off x="3163" y="2495"/>
                <a:ext cx="7" cy="27"/>
              </a:xfrm>
              <a:custGeom>
                <a:avLst/>
                <a:gdLst>
                  <a:gd name="T0" fmla="*/ 0 w 29"/>
                  <a:gd name="T1" fmla="*/ 0 h 109"/>
                  <a:gd name="T2" fmla="*/ 0 w 29"/>
                  <a:gd name="T3" fmla="*/ 0 h 109"/>
                  <a:gd name="T4" fmla="*/ 0 60000 65536"/>
                  <a:gd name="T5" fmla="*/ 0 60000 65536"/>
                  <a:gd name="T6" fmla="*/ 0 w 29"/>
                  <a:gd name="T7" fmla="*/ 0 h 109"/>
                  <a:gd name="T8" fmla="*/ 29 w 29"/>
                  <a:gd name="T9" fmla="*/ 109 h 109"/>
                </a:gdLst>
                <a:ahLst/>
                <a:cxnLst>
                  <a:cxn ang="T4">
                    <a:pos x="T0" y="T1"/>
                  </a:cxn>
                  <a:cxn ang="T5">
                    <a:pos x="T2" y="T3"/>
                  </a:cxn>
                </a:cxnLst>
                <a:rect l="T6" t="T7" r="T8" b="T9"/>
                <a:pathLst>
                  <a:path w="29" h="109">
                    <a:moveTo>
                      <a:pt x="0" y="0"/>
                    </a:moveTo>
                    <a:cubicBezTo>
                      <a:pt x="23" y="67"/>
                      <a:pt x="29" y="51"/>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4" name="Freeform 366"/>
              <p:cNvSpPr>
                <a:spLocks/>
              </p:cNvSpPr>
              <p:nvPr/>
            </p:nvSpPr>
            <p:spPr bwMode="auto">
              <a:xfrm>
                <a:off x="3195" y="2500"/>
                <a:ext cx="12" cy="22"/>
              </a:xfrm>
              <a:custGeom>
                <a:avLst/>
                <a:gdLst>
                  <a:gd name="T0" fmla="*/ 0 w 45"/>
                  <a:gd name="T1" fmla="*/ 0 h 91"/>
                  <a:gd name="T2" fmla="*/ 0 w 45"/>
                  <a:gd name="T3" fmla="*/ 0 h 91"/>
                  <a:gd name="T4" fmla="*/ 0 w 45"/>
                  <a:gd name="T5" fmla="*/ 0 h 91"/>
                  <a:gd name="T6" fmla="*/ 0 60000 65536"/>
                  <a:gd name="T7" fmla="*/ 0 60000 65536"/>
                  <a:gd name="T8" fmla="*/ 0 60000 65536"/>
                  <a:gd name="T9" fmla="*/ 0 w 45"/>
                  <a:gd name="T10" fmla="*/ 0 h 91"/>
                  <a:gd name="T11" fmla="*/ 45 w 45"/>
                  <a:gd name="T12" fmla="*/ 91 h 91"/>
                </a:gdLst>
                <a:ahLst/>
                <a:cxnLst>
                  <a:cxn ang="T6">
                    <a:pos x="T0" y="T1"/>
                  </a:cxn>
                  <a:cxn ang="T7">
                    <a:pos x="T2" y="T3"/>
                  </a:cxn>
                  <a:cxn ang="T8">
                    <a:pos x="T4" y="T5"/>
                  </a:cxn>
                </a:cxnLst>
                <a:rect l="T9" t="T10" r="T11" b="T12"/>
                <a:pathLst>
                  <a:path w="45" h="91">
                    <a:moveTo>
                      <a:pt x="12" y="0"/>
                    </a:moveTo>
                    <a:cubicBezTo>
                      <a:pt x="43" y="91"/>
                      <a:pt x="45" y="36"/>
                      <a:pt x="2" y="79"/>
                    </a:cubicBezTo>
                    <a:cubicBezTo>
                      <a:pt x="0" y="81"/>
                      <a:pt x="2" y="86"/>
                      <a:pt x="2"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5" name="Freeform 367"/>
              <p:cNvSpPr>
                <a:spLocks/>
              </p:cNvSpPr>
              <p:nvPr/>
            </p:nvSpPr>
            <p:spPr bwMode="auto">
              <a:xfrm>
                <a:off x="3281" y="2493"/>
                <a:ext cx="17" cy="14"/>
              </a:xfrm>
              <a:custGeom>
                <a:avLst/>
                <a:gdLst>
                  <a:gd name="T0" fmla="*/ 0 w 69"/>
                  <a:gd name="T1" fmla="*/ 0 h 59"/>
                  <a:gd name="T2" fmla="*/ 0 w 69"/>
                  <a:gd name="T3" fmla="*/ 0 h 59"/>
                  <a:gd name="T4" fmla="*/ 0 w 69"/>
                  <a:gd name="T5" fmla="*/ 0 h 59"/>
                  <a:gd name="T6" fmla="*/ 0 60000 65536"/>
                  <a:gd name="T7" fmla="*/ 0 60000 65536"/>
                  <a:gd name="T8" fmla="*/ 0 60000 65536"/>
                  <a:gd name="T9" fmla="*/ 0 w 69"/>
                  <a:gd name="T10" fmla="*/ 0 h 59"/>
                  <a:gd name="T11" fmla="*/ 69 w 69"/>
                  <a:gd name="T12" fmla="*/ 59 h 59"/>
                </a:gdLst>
                <a:ahLst/>
                <a:cxnLst>
                  <a:cxn ang="T6">
                    <a:pos x="T0" y="T1"/>
                  </a:cxn>
                  <a:cxn ang="T7">
                    <a:pos x="T2" y="T3"/>
                  </a:cxn>
                  <a:cxn ang="T8">
                    <a:pos x="T4" y="T5"/>
                  </a:cxn>
                </a:cxnLst>
                <a:rect l="T9" t="T10" r="T11" b="T12"/>
                <a:pathLst>
                  <a:path w="69" h="59">
                    <a:moveTo>
                      <a:pt x="69" y="0"/>
                    </a:moveTo>
                    <a:cubicBezTo>
                      <a:pt x="59" y="34"/>
                      <a:pt x="66" y="33"/>
                      <a:pt x="30" y="50"/>
                    </a:cubicBezTo>
                    <a:cubicBezTo>
                      <a:pt x="21" y="55"/>
                      <a:pt x="0" y="59"/>
                      <a:pt x="0" y="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6" name="Freeform 368"/>
              <p:cNvSpPr>
                <a:spLocks/>
              </p:cNvSpPr>
              <p:nvPr/>
            </p:nvSpPr>
            <p:spPr bwMode="auto">
              <a:xfrm>
                <a:off x="3322" y="2507"/>
                <a:ext cx="6" cy="17"/>
              </a:xfrm>
              <a:custGeom>
                <a:avLst/>
                <a:gdLst>
                  <a:gd name="T0" fmla="*/ 0 w 24"/>
                  <a:gd name="T1" fmla="*/ 0 h 70"/>
                  <a:gd name="T2" fmla="*/ 0 w 24"/>
                  <a:gd name="T3" fmla="*/ 0 h 70"/>
                  <a:gd name="T4" fmla="*/ 0 60000 65536"/>
                  <a:gd name="T5" fmla="*/ 0 60000 65536"/>
                  <a:gd name="T6" fmla="*/ 0 w 24"/>
                  <a:gd name="T7" fmla="*/ 0 h 70"/>
                  <a:gd name="T8" fmla="*/ 24 w 24"/>
                  <a:gd name="T9" fmla="*/ 70 h 70"/>
                </a:gdLst>
                <a:ahLst/>
                <a:cxnLst>
                  <a:cxn ang="T4">
                    <a:pos x="T0" y="T1"/>
                  </a:cxn>
                  <a:cxn ang="T5">
                    <a:pos x="T2" y="T3"/>
                  </a:cxn>
                </a:cxnLst>
                <a:rect l="T6" t="T7" r="T8" b="T9"/>
                <a:pathLst>
                  <a:path w="24" h="70">
                    <a:moveTo>
                      <a:pt x="10" y="0"/>
                    </a:moveTo>
                    <a:cubicBezTo>
                      <a:pt x="20" y="30"/>
                      <a:pt x="24" y="46"/>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7" name="Freeform 369"/>
              <p:cNvSpPr>
                <a:spLocks/>
              </p:cNvSpPr>
              <p:nvPr/>
            </p:nvSpPr>
            <p:spPr bwMode="auto">
              <a:xfrm>
                <a:off x="3383" y="2456"/>
                <a:ext cx="9" cy="19"/>
              </a:xfrm>
              <a:custGeom>
                <a:avLst/>
                <a:gdLst>
                  <a:gd name="T0" fmla="*/ 0 w 35"/>
                  <a:gd name="T1" fmla="*/ 0 h 79"/>
                  <a:gd name="T2" fmla="*/ 0 w 35"/>
                  <a:gd name="T3" fmla="*/ 0 h 79"/>
                  <a:gd name="T4" fmla="*/ 0 60000 65536"/>
                  <a:gd name="T5" fmla="*/ 0 60000 65536"/>
                  <a:gd name="T6" fmla="*/ 0 w 35"/>
                  <a:gd name="T7" fmla="*/ 0 h 79"/>
                  <a:gd name="T8" fmla="*/ 35 w 35"/>
                  <a:gd name="T9" fmla="*/ 79 h 79"/>
                </a:gdLst>
                <a:ahLst/>
                <a:cxnLst>
                  <a:cxn ang="T4">
                    <a:pos x="T0" y="T1"/>
                  </a:cxn>
                  <a:cxn ang="T5">
                    <a:pos x="T2" y="T3"/>
                  </a:cxn>
                </a:cxnLst>
                <a:rect l="T6" t="T7" r="T8" b="T9"/>
                <a:pathLst>
                  <a:path w="35" h="79">
                    <a:moveTo>
                      <a:pt x="0" y="0"/>
                    </a:moveTo>
                    <a:cubicBezTo>
                      <a:pt x="23" y="69"/>
                      <a:pt x="35" y="45"/>
                      <a:pt x="0" y="7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8" name="Freeform 370"/>
              <p:cNvSpPr>
                <a:spLocks/>
              </p:cNvSpPr>
              <p:nvPr/>
            </p:nvSpPr>
            <p:spPr bwMode="auto">
              <a:xfrm>
                <a:off x="3270" y="2549"/>
                <a:ext cx="12" cy="22"/>
              </a:xfrm>
              <a:custGeom>
                <a:avLst/>
                <a:gdLst>
                  <a:gd name="T0" fmla="*/ 0 w 45"/>
                  <a:gd name="T1" fmla="*/ 0 h 90"/>
                  <a:gd name="T2" fmla="*/ 0 w 45"/>
                  <a:gd name="T3" fmla="*/ 0 h 90"/>
                  <a:gd name="T4" fmla="*/ 0 60000 65536"/>
                  <a:gd name="T5" fmla="*/ 0 60000 65536"/>
                  <a:gd name="T6" fmla="*/ 0 w 45"/>
                  <a:gd name="T7" fmla="*/ 0 h 90"/>
                  <a:gd name="T8" fmla="*/ 45 w 45"/>
                  <a:gd name="T9" fmla="*/ 90 h 90"/>
                </a:gdLst>
                <a:ahLst/>
                <a:cxnLst>
                  <a:cxn ang="T4">
                    <a:pos x="T0" y="T1"/>
                  </a:cxn>
                  <a:cxn ang="T5">
                    <a:pos x="T2" y="T3"/>
                  </a:cxn>
                </a:cxnLst>
                <a:rect l="T6" t="T7" r="T8" b="T9"/>
                <a:pathLst>
                  <a:path w="45" h="90">
                    <a:moveTo>
                      <a:pt x="0" y="0"/>
                    </a:moveTo>
                    <a:cubicBezTo>
                      <a:pt x="2" y="5"/>
                      <a:pt x="45" y="90"/>
                      <a:pt x="0" y="9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9" name="Freeform 371"/>
              <p:cNvSpPr>
                <a:spLocks/>
              </p:cNvSpPr>
              <p:nvPr/>
            </p:nvSpPr>
            <p:spPr bwMode="auto">
              <a:xfrm>
                <a:off x="3296" y="2544"/>
                <a:ext cx="13" cy="19"/>
              </a:xfrm>
              <a:custGeom>
                <a:avLst/>
                <a:gdLst>
                  <a:gd name="T0" fmla="*/ 0 w 49"/>
                  <a:gd name="T1" fmla="*/ 0 h 80"/>
                  <a:gd name="T2" fmla="*/ 0 w 49"/>
                  <a:gd name="T3" fmla="*/ 0 h 80"/>
                  <a:gd name="T4" fmla="*/ 0 60000 65536"/>
                  <a:gd name="T5" fmla="*/ 0 60000 65536"/>
                  <a:gd name="T6" fmla="*/ 0 w 49"/>
                  <a:gd name="T7" fmla="*/ 0 h 80"/>
                  <a:gd name="T8" fmla="*/ 49 w 49"/>
                  <a:gd name="T9" fmla="*/ 80 h 80"/>
                </a:gdLst>
                <a:ahLst/>
                <a:cxnLst>
                  <a:cxn ang="T4">
                    <a:pos x="T0" y="T1"/>
                  </a:cxn>
                  <a:cxn ang="T5">
                    <a:pos x="T2" y="T3"/>
                  </a:cxn>
                </a:cxnLst>
                <a:rect l="T6" t="T7" r="T8" b="T9"/>
                <a:pathLst>
                  <a:path w="49" h="80">
                    <a:moveTo>
                      <a:pt x="0" y="0"/>
                    </a:moveTo>
                    <a:cubicBezTo>
                      <a:pt x="9" y="15"/>
                      <a:pt x="49"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0" name="Freeform 372"/>
              <p:cNvSpPr>
                <a:spLocks/>
              </p:cNvSpPr>
              <p:nvPr/>
            </p:nvSpPr>
            <p:spPr bwMode="auto">
              <a:xfrm>
                <a:off x="3278" y="2588"/>
                <a:ext cx="9" cy="17"/>
              </a:xfrm>
              <a:custGeom>
                <a:avLst/>
                <a:gdLst>
                  <a:gd name="T0" fmla="*/ 0 w 35"/>
                  <a:gd name="T1" fmla="*/ 0 h 70"/>
                  <a:gd name="T2" fmla="*/ 0 w 35"/>
                  <a:gd name="T3" fmla="*/ 0 h 70"/>
                  <a:gd name="T4" fmla="*/ 0 60000 65536"/>
                  <a:gd name="T5" fmla="*/ 0 60000 65536"/>
                  <a:gd name="T6" fmla="*/ 0 w 35"/>
                  <a:gd name="T7" fmla="*/ 0 h 70"/>
                  <a:gd name="T8" fmla="*/ 35 w 35"/>
                  <a:gd name="T9" fmla="*/ 70 h 70"/>
                </a:gdLst>
                <a:ahLst/>
                <a:cxnLst>
                  <a:cxn ang="T4">
                    <a:pos x="T0" y="T1"/>
                  </a:cxn>
                  <a:cxn ang="T5">
                    <a:pos x="T2" y="T3"/>
                  </a:cxn>
                </a:cxnLst>
                <a:rect l="T6" t="T7" r="T8" b="T9"/>
                <a:pathLst>
                  <a:path w="35" h="70">
                    <a:moveTo>
                      <a:pt x="0" y="0"/>
                    </a:moveTo>
                    <a:cubicBezTo>
                      <a:pt x="35" y="52"/>
                      <a:pt x="10" y="15"/>
                      <a:pt x="1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1" name="Freeform 373"/>
              <p:cNvSpPr>
                <a:spLocks/>
              </p:cNvSpPr>
              <p:nvPr/>
            </p:nvSpPr>
            <p:spPr bwMode="auto">
              <a:xfrm>
                <a:off x="3350" y="2510"/>
                <a:ext cx="2" cy="17"/>
              </a:xfrm>
              <a:custGeom>
                <a:avLst/>
                <a:gdLst>
                  <a:gd name="T0" fmla="*/ 0 w 10"/>
                  <a:gd name="T1" fmla="*/ 0 h 70"/>
                  <a:gd name="T2" fmla="*/ 0 w 10"/>
                  <a:gd name="T3" fmla="*/ 0 h 70"/>
                  <a:gd name="T4" fmla="*/ 0 w 10"/>
                  <a:gd name="T5" fmla="*/ 0 h 70"/>
                  <a:gd name="T6" fmla="*/ 0 60000 65536"/>
                  <a:gd name="T7" fmla="*/ 0 60000 65536"/>
                  <a:gd name="T8" fmla="*/ 0 60000 65536"/>
                  <a:gd name="T9" fmla="*/ 0 w 10"/>
                  <a:gd name="T10" fmla="*/ 0 h 70"/>
                  <a:gd name="T11" fmla="*/ 10 w 10"/>
                  <a:gd name="T12" fmla="*/ 70 h 70"/>
                </a:gdLst>
                <a:ahLst/>
                <a:cxnLst>
                  <a:cxn ang="T6">
                    <a:pos x="T0" y="T1"/>
                  </a:cxn>
                  <a:cxn ang="T7">
                    <a:pos x="T2" y="T3"/>
                  </a:cxn>
                  <a:cxn ang="T8">
                    <a:pos x="T4" y="T5"/>
                  </a:cxn>
                </a:cxnLst>
                <a:rect l="T9" t="T10" r="T11" b="T12"/>
                <a:pathLst>
                  <a:path w="10" h="70">
                    <a:moveTo>
                      <a:pt x="0" y="0"/>
                    </a:moveTo>
                    <a:cubicBezTo>
                      <a:pt x="3" y="10"/>
                      <a:pt x="10" y="19"/>
                      <a:pt x="10" y="30"/>
                    </a:cubicBezTo>
                    <a:cubicBezTo>
                      <a:pt x="10" y="44"/>
                      <a:pt x="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2" name="Freeform 374"/>
              <p:cNvSpPr>
                <a:spLocks/>
              </p:cNvSpPr>
              <p:nvPr/>
            </p:nvSpPr>
            <p:spPr bwMode="auto">
              <a:xfrm>
                <a:off x="3378" y="2510"/>
                <a:ext cx="7" cy="17"/>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3" name="Freeform 375"/>
              <p:cNvSpPr>
                <a:spLocks/>
              </p:cNvSpPr>
              <p:nvPr/>
            </p:nvSpPr>
            <p:spPr bwMode="auto">
              <a:xfrm>
                <a:off x="3319" y="2544"/>
                <a:ext cx="8" cy="17"/>
              </a:xfrm>
              <a:custGeom>
                <a:avLst/>
                <a:gdLst>
                  <a:gd name="T0" fmla="*/ 0 w 32"/>
                  <a:gd name="T1" fmla="*/ 0 h 70"/>
                  <a:gd name="T2" fmla="*/ 0 w 32"/>
                  <a:gd name="T3" fmla="*/ 0 h 70"/>
                  <a:gd name="T4" fmla="*/ 0 60000 65536"/>
                  <a:gd name="T5" fmla="*/ 0 60000 65536"/>
                  <a:gd name="T6" fmla="*/ 0 w 32"/>
                  <a:gd name="T7" fmla="*/ 0 h 70"/>
                  <a:gd name="T8" fmla="*/ 32 w 32"/>
                  <a:gd name="T9" fmla="*/ 70 h 70"/>
                </a:gdLst>
                <a:ahLst/>
                <a:cxnLst>
                  <a:cxn ang="T4">
                    <a:pos x="T0" y="T1"/>
                  </a:cxn>
                  <a:cxn ang="T5">
                    <a:pos x="T2" y="T3"/>
                  </a:cxn>
                </a:cxnLst>
                <a:rect l="T6" t="T7" r="T8" b="T9"/>
                <a:pathLst>
                  <a:path w="32" h="70">
                    <a:moveTo>
                      <a:pt x="30" y="0"/>
                    </a:moveTo>
                    <a:cubicBezTo>
                      <a:pt x="18" y="59"/>
                      <a:pt x="32" y="38"/>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4" name="Freeform 376"/>
              <p:cNvSpPr>
                <a:spLocks/>
              </p:cNvSpPr>
              <p:nvPr/>
            </p:nvSpPr>
            <p:spPr bwMode="auto">
              <a:xfrm>
                <a:off x="3403" y="2533"/>
                <a:ext cx="7" cy="17"/>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5" name="Freeform 377"/>
              <p:cNvSpPr>
                <a:spLocks/>
              </p:cNvSpPr>
              <p:nvPr/>
            </p:nvSpPr>
            <p:spPr bwMode="auto">
              <a:xfrm>
                <a:off x="3365" y="2536"/>
                <a:ext cx="7" cy="17"/>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6" name="Freeform 378"/>
              <p:cNvSpPr>
                <a:spLocks/>
              </p:cNvSpPr>
              <p:nvPr/>
            </p:nvSpPr>
            <p:spPr bwMode="auto">
              <a:xfrm>
                <a:off x="2686" y="2715"/>
                <a:ext cx="101" cy="56"/>
              </a:xfrm>
              <a:custGeom>
                <a:avLst/>
                <a:gdLst>
                  <a:gd name="T0" fmla="*/ 0 w 390"/>
                  <a:gd name="T1" fmla="*/ 0 h 228"/>
                  <a:gd name="T2" fmla="*/ 0 w 390"/>
                  <a:gd name="T3" fmla="*/ 0 h 228"/>
                  <a:gd name="T4" fmla="*/ 0 w 390"/>
                  <a:gd name="T5" fmla="*/ 0 h 228"/>
                  <a:gd name="T6" fmla="*/ 0 w 390"/>
                  <a:gd name="T7" fmla="*/ 0 h 228"/>
                  <a:gd name="T8" fmla="*/ 0 60000 65536"/>
                  <a:gd name="T9" fmla="*/ 0 60000 65536"/>
                  <a:gd name="T10" fmla="*/ 0 60000 65536"/>
                  <a:gd name="T11" fmla="*/ 0 60000 65536"/>
                  <a:gd name="T12" fmla="*/ 0 w 390"/>
                  <a:gd name="T13" fmla="*/ 0 h 228"/>
                  <a:gd name="T14" fmla="*/ 390 w 390"/>
                  <a:gd name="T15" fmla="*/ 228 h 228"/>
                </a:gdLst>
                <a:ahLst/>
                <a:cxnLst>
                  <a:cxn ang="T8">
                    <a:pos x="T0" y="T1"/>
                  </a:cxn>
                  <a:cxn ang="T9">
                    <a:pos x="T2" y="T3"/>
                  </a:cxn>
                  <a:cxn ang="T10">
                    <a:pos x="T4" y="T5"/>
                  </a:cxn>
                  <a:cxn ang="T11">
                    <a:pos x="T6" y="T7"/>
                  </a:cxn>
                </a:cxnLst>
                <a:rect l="T12" t="T13" r="T14" b="T15"/>
                <a:pathLst>
                  <a:path w="390" h="228">
                    <a:moveTo>
                      <a:pt x="0" y="228"/>
                    </a:moveTo>
                    <a:cubicBezTo>
                      <a:pt x="108" y="192"/>
                      <a:pt x="203" y="142"/>
                      <a:pt x="298" y="79"/>
                    </a:cubicBezTo>
                    <a:cubicBezTo>
                      <a:pt x="380" y="24"/>
                      <a:pt x="273" y="99"/>
                      <a:pt x="357" y="29"/>
                    </a:cubicBezTo>
                    <a:cubicBezTo>
                      <a:pt x="390" y="2"/>
                      <a:pt x="387" y="24"/>
                      <a:pt x="387" y="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7" name="Freeform 379"/>
              <p:cNvSpPr>
                <a:spLocks/>
              </p:cNvSpPr>
              <p:nvPr/>
            </p:nvSpPr>
            <p:spPr bwMode="auto">
              <a:xfrm>
                <a:off x="3134" y="2404"/>
                <a:ext cx="20" cy="54"/>
              </a:xfrm>
              <a:custGeom>
                <a:avLst/>
                <a:gdLst>
                  <a:gd name="T0" fmla="*/ 0 w 79"/>
                  <a:gd name="T1" fmla="*/ 0 h 219"/>
                  <a:gd name="T2" fmla="*/ 0 w 79"/>
                  <a:gd name="T3" fmla="*/ 0 h 219"/>
                  <a:gd name="T4" fmla="*/ 0 w 79"/>
                  <a:gd name="T5" fmla="*/ 0 h 219"/>
                  <a:gd name="T6" fmla="*/ 0 w 79"/>
                  <a:gd name="T7" fmla="*/ 0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8" name="Freeform 380"/>
              <p:cNvSpPr>
                <a:spLocks/>
              </p:cNvSpPr>
              <p:nvPr/>
            </p:nvSpPr>
            <p:spPr bwMode="auto">
              <a:xfrm>
                <a:off x="3067" y="2678"/>
                <a:ext cx="43" cy="41"/>
              </a:xfrm>
              <a:custGeom>
                <a:avLst/>
                <a:gdLst>
                  <a:gd name="T0" fmla="*/ 0 w 164"/>
                  <a:gd name="T1" fmla="*/ 0 h 169"/>
                  <a:gd name="T2" fmla="*/ 0 w 164"/>
                  <a:gd name="T3" fmla="*/ 0 h 169"/>
                  <a:gd name="T4" fmla="*/ 0 w 164"/>
                  <a:gd name="T5" fmla="*/ 0 h 169"/>
                  <a:gd name="T6" fmla="*/ 0 w 164"/>
                  <a:gd name="T7" fmla="*/ 0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9" name="Freeform 381"/>
              <p:cNvSpPr>
                <a:spLocks/>
              </p:cNvSpPr>
              <p:nvPr/>
            </p:nvSpPr>
            <p:spPr bwMode="auto">
              <a:xfrm>
                <a:off x="3134" y="2671"/>
                <a:ext cx="13" cy="30"/>
              </a:xfrm>
              <a:custGeom>
                <a:avLst/>
                <a:gdLst>
                  <a:gd name="T0" fmla="*/ 0 w 50"/>
                  <a:gd name="T1" fmla="*/ 0 h 122"/>
                  <a:gd name="T2" fmla="*/ 0 w 50"/>
                  <a:gd name="T3" fmla="*/ 0 h 122"/>
                  <a:gd name="T4" fmla="*/ 0 w 50"/>
                  <a:gd name="T5" fmla="*/ 0 h 122"/>
                  <a:gd name="T6" fmla="*/ 0 60000 65536"/>
                  <a:gd name="T7" fmla="*/ 0 60000 65536"/>
                  <a:gd name="T8" fmla="*/ 0 60000 65536"/>
                  <a:gd name="T9" fmla="*/ 0 w 50"/>
                  <a:gd name="T10" fmla="*/ 0 h 122"/>
                  <a:gd name="T11" fmla="*/ 50 w 50"/>
                  <a:gd name="T12" fmla="*/ 122 h 122"/>
                </a:gdLst>
                <a:ahLst/>
                <a:cxnLst>
                  <a:cxn ang="T6">
                    <a:pos x="T0" y="T1"/>
                  </a:cxn>
                  <a:cxn ang="T7">
                    <a:pos x="T2" y="T3"/>
                  </a:cxn>
                  <a:cxn ang="T8">
                    <a:pos x="T4" y="T5"/>
                  </a:cxn>
                </a:cxnLst>
                <a:rect l="T9" t="T10" r="T11" b="T12"/>
                <a:pathLst>
                  <a:path w="50" h="122">
                    <a:moveTo>
                      <a:pt x="0" y="0"/>
                    </a:moveTo>
                    <a:cubicBezTo>
                      <a:pt x="20" y="30"/>
                      <a:pt x="30" y="59"/>
                      <a:pt x="50" y="89"/>
                    </a:cubicBezTo>
                    <a:cubicBezTo>
                      <a:pt x="28" y="122"/>
                      <a:pt x="42" y="119"/>
                      <a:pt x="20" y="1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382"/>
            <p:cNvGrpSpPr>
              <a:grpSpLocks/>
            </p:cNvGrpSpPr>
            <p:nvPr/>
          </p:nvGrpSpPr>
          <p:grpSpPr bwMode="auto">
            <a:xfrm>
              <a:off x="1680" y="1392"/>
              <a:ext cx="672" cy="384"/>
              <a:chOff x="1680" y="1392"/>
              <a:chExt cx="672" cy="384"/>
            </a:xfrm>
          </p:grpSpPr>
          <p:sp>
            <p:nvSpPr>
              <p:cNvPr id="11288" name="Freeform 383"/>
              <p:cNvSpPr>
                <a:spLocks/>
              </p:cNvSpPr>
              <p:nvPr/>
            </p:nvSpPr>
            <p:spPr bwMode="auto">
              <a:xfrm>
                <a:off x="1882" y="1392"/>
                <a:ext cx="297" cy="183"/>
              </a:xfrm>
              <a:custGeom>
                <a:avLst/>
                <a:gdLst>
                  <a:gd name="T0" fmla="*/ 0 w 1968"/>
                  <a:gd name="T1" fmla="*/ 0 h 1392"/>
                  <a:gd name="T2" fmla="*/ 0 w 1968"/>
                  <a:gd name="T3" fmla="*/ 0 h 1392"/>
                  <a:gd name="T4" fmla="*/ 0 w 1968"/>
                  <a:gd name="T5" fmla="*/ 0 h 1392"/>
                  <a:gd name="T6" fmla="*/ 0 w 1968"/>
                  <a:gd name="T7" fmla="*/ 0 h 1392"/>
                  <a:gd name="T8" fmla="*/ 0 w 1968"/>
                  <a:gd name="T9" fmla="*/ 0 h 1392"/>
                  <a:gd name="T10" fmla="*/ 0 w 1968"/>
                  <a:gd name="T11" fmla="*/ 0 h 1392"/>
                  <a:gd name="T12" fmla="*/ 0 w 1968"/>
                  <a:gd name="T13" fmla="*/ 0 h 1392"/>
                  <a:gd name="T14" fmla="*/ 0 w 1968"/>
                  <a:gd name="T15" fmla="*/ 0 h 1392"/>
                  <a:gd name="T16" fmla="*/ 0 w 1968"/>
                  <a:gd name="T17" fmla="*/ 0 h 1392"/>
                  <a:gd name="T18" fmla="*/ 0 w 1968"/>
                  <a:gd name="T19" fmla="*/ 0 h 1392"/>
                  <a:gd name="T20" fmla="*/ 0 w 1968"/>
                  <a:gd name="T21" fmla="*/ 0 h 1392"/>
                  <a:gd name="T22" fmla="*/ 0 w 1968"/>
                  <a:gd name="T23" fmla="*/ 0 h 1392"/>
                  <a:gd name="T24" fmla="*/ 0 w 1968"/>
                  <a:gd name="T25" fmla="*/ 0 h 1392"/>
                  <a:gd name="T26" fmla="*/ 0 w 1968"/>
                  <a:gd name="T27" fmla="*/ 0 h 1392"/>
                  <a:gd name="T28" fmla="*/ 0 w 1968"/>
                  <a:gd name="T29" fmla="*/ 0 h 1392"/>
                  <a:gd name="T30" fmla="*/ 0 w 1968"/>
                  <a:gd name="T31" fmla="*/ 0 h 1392"/>
                  <a:gd name="T32" fmla="*/ 0 w 1968"/>
                  <a:gd name="T33" fmla="*/ 0 h 1392"/>
                  <a:gd name="T34" fmla="*/ 0 w 1968"/>
                  <a:gd name="T35" fmla="*/ 0 h 1392"/>
                  <a:gd name="T36" fmla="*/ 0 w 1968"/>
                  <a:gd name="T37" fmla="*/ 0 h 1392"/>
                  <a:gd name="T38" fmla="*/ 0 w 1968"/>
                  <a:gd name="T39" fmla="*/ 0 h 1392"/>
                  <a:gd name="T40" fmla="*/ 0 w 1968"/>
                  <a:gd name="T41" fmla="*/ 0 h 1392"/>
                  <a:gd name="T42" fmla="*/ 0 w 1968"/>
                  <a:gd name="T43" fmla="*/ 0 h 1392"/>
                  <a:gd name="T44" fmla="*/ 0 w 1968"/>
                  <a:gd name="T45" fmla="*/ 0 h 1392"/>
                  <a:gd name="T46" fmla="*/ 0 w 1968"/>
                  <a:gd name="T47" fmla="*/ 0 h 1392"/>
                  <a:gd name="T48" fmla="*/ 0 w 1968"/>
                  <a:gd name="T49" fmla="*/ 0 h 1392"/>
                  <a:gd name="T50" fmla="*/ 0 w 1968"/>
                  <a:gd name="T51" fmla="*/ 0 h 1392"/>
                  <a:gd name="T52" fmla="*/ 0 w 1968"/>
                  <a:gd name="T53" fmla="*/ 0 h 1392"/>
                  <a:gd name="T54" fmla="*/ 0 w 1968"/>
                  <a:gd name="T55" fmla="*/ 0 h 1392"/>
                  <a:gd name="T56" fmla="*/ 0 w 1968"/>
                  <a:gd name="T57" fmla="*/ 0 h 1392"/>
                  <a:gd name="T58" fmla="*/ 0 w 1968"/>
                  <a:gd name="T59" fmla="*/ 0 h 1392"/>
                  <a:gd name="T60" fmla="*/ 0 w 1968"/>
                  <a:gd name="T61" fmla="*/ 0 h 1392"/>
                  <a:gd name="T62" fmla="*/ 0 w 1968"/>
                  <a:gd name="T63" fmla="*/ 0 h 1392"/>
                  <a:gd name="T64" fmla="*/ 0 w 1968"/>
                  <a:gd name="T65" fmla="*/ 0 h 1392"/>
                  <a:gd name="T66" fmla="*/ 0 w 1968"/>
                  <a:gd name="T67" fmla="*/ 0 h 1392"/>
                  <a:gd name="T68" fmla="*/ 0 w 1968"/>
                  <a:gd name="T69" fmla="*/ 0 h 1392"/>
                  <a:gd name="T70" fmla="*/ 0 w 1968"/>
                  <a:gd name="T71" fmla="*/ 0 h 1392"/>
                  <a:gd name="T72" fmla="*/ 0 w 1968"/>
                  <a:gd name="T73" fmla="*/ 0 h 1392"/>
                  <a:gd name="T74" fmla="*/ 0 w 1968"/>
                  <a:gd name="T75" fmla="*/ 0 h 1392"/>
                  <a:gd name="T76" fmla="*/ 0 w 1968"/>
                  <a:gd name="T77" fmla="*/ 0 h 1392"/>
                  <a:gd name="T78" fmla="*/ 0 w 1968"/>
                  <a:gd name="T79" fmla="*/ 0 h 1392"/>
                  <a:gd name="T80" fmla="*/ 0 w 1968"/>
                  <a:gd name="T81" fmla="*/ 0 h 1392"/>
                  <a:gd name="T82" fmla="*/ 0 w 1968"/>
                  <a:gd name="T83" fmla="*/ 0 h 1392"/>
                  <a:gd name="T84" fmla="*/ 0 w 1968"/>
                  <a:gd name="T85" fmla="*/ 0 h 1392"/>
                  <a:gd name="T86" fmla="*/ 0 w 1968"/>
                  <a:gd name="T87" fmla="*/ 0 h 1392"/>
                  <a:gd name="T88" fmla="*/ 0 w 1968"/>
                  <a:gd name="T89" fmla="*/ 0 h 13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8"/>
                  <a:gd name="T136" fmla="*/ 0 h 1392"/>
                  <a:gd name="T137" fmla="*/ 1968 w 1968"/>
                  <a:gd name="T138" fmla="*/ 1392 h 13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8" h="1392">
                    <a:moveTo>
                      <a:pt x="0" y="528"/>
                    </a:moveTo>
                    <a:lnTo>
                      <a:pt x="240" y="336"/>
                    </a:lnTo>
                    <a:lnTo>
                      <a:pt x="528" y="144"/>
                    </a:lnTo>
                    <a:lnTo>
                      <a:pt x="624" y="48"/>
                    </a:lnTo>
                    <a:lnTo>
                      <a:pt x="384" y="288"/>
                    </a:lnTo>
                    <a:lnTo>
                      <a:pt x="384" y="384"/>
                    </a:lnTo>
                    <a:lnTo>
                      <a:pt x="528" y="336"/>
                    </a:lnTo>
                    <a:lnTo>
                      <a:pt x="576" y="288"/>
                    </a:lnTo>
                    <a:lnTo>
                      <a:pt x="720" y="288"/>
                    </a:lnTo>
                    <a:lnTo>
                      <a:pt x="864" y="192"/>
                    </a:lnTo>
                    <a:lnTo>
                      <a:pt x="1008" y="96"/>
                    </a:lnTo>
                    <a:lnTo>
                      <a:pt x="1152" y="48"/>
                    </a:lnTo>
                    <a:lnTo>
                      <a:pt x="1248" y="0"/>
                    </a:lnTo>
                    <a:lnTo>
                      <a:pt x="960" y="192"/>
                    </a:lnTo>
                    <a:lnTo>
                      <a:pt x="1008" y="288"/>
                    </a:lnTo>
                    <a:lnTo>
                      <a:pt x="1104" y="288"/>
                    </a:lnTo>
                    <a:lnTo>
                      <a:pt x="1248" y="240"/>
                    </a:lnTo>
                    <a:lnTo>
                      <a:pt x="1344" y="192"/>
                    </a:lnTo>
                    <a:lnTo>
                      <a:pt x="1200" y="288"/>
                    </a:lnTo>
                    <a:lnTo>
                      <a:pt x="1344" y="336"/>
                    </a:lnTo>
                    <a:lnTo>
                      <a:pt x="1440" y="336"/>
                    </a:lnTo>
                    <a:lnTo>
                      <a:pt x="1536" y="336"/>
                    </a:lnTo>
                    <a:lnTo>
                      <a:pt x="1392" y="384"/>
                    </a:lnTo>
                    <a:lnTo>
                      <a:pt x="1344" y="432"/>
                    </a:lnTo>
                    <a:lnTo>
                      <a:pt x="1392" y="480"/>
                    </a:lnTo>
                    <a:lnTo>
                      <a:pt x="1488" y="480"/>
                    </a:lnTo>
                    <a:lnTo>
                      <a:pt x="1632" y="432"/>
                    </a:lnTo>
                    <a:lnTo>
                      <a:pt x="1488" y="528"/>
                    </a:lnTo>
                    <a:lnTo>
                      <a:pt x="1536" y="624"/>
                    </a:lnTo>
                    <a:lnTo>
                      <a:pt x="1632" y="624"/>
                    </a:lnTo>
                    <a:lnTo>
                      <a:pt x="1776" y="624"/>
                    </a:lnTo>
                    <a:lnTo>
                      <a:pt x="1680" y="672"/>
                    </a:lnTo>
                    <a:lnTo>
                      <a:pt x="1728" y="720"/>
                    </a:lnTo>
                    <a:lnTo>
                      <a:pt x="1824" y="720"/>
                    </a:lnTo>
                    <a:lnTo>
                      <a:pt x="1680" y="768"/>
                    </a:lnTo>
                    <a:lnTo>
                      <a:pt x="1680" y="864"/>
                    </a:lnTo>
                    <a:lnTo>
                      <a:pt x="1776" y="960"/>
                    </a:lnTo>
                    <a:lnTo>
                      <a:pt x="1872" y="912"/>
                    </a:lnTo>
                    <a:lnTo>
                      <a:pt x="1776" y="1008"/>
                    </a:lnTo>
                    <a:lnTo>
                      <a:pt x="1824" y="1056"/>
                    </a:lnTo>
                    <a:lnTo>
                      <a:pt x="1872" y="1104"/>
                    </a:lnTo>
                    <a:lnTo>
                      <a:pt x="1968" y="1104"/>
                    </a:lnTo>
                    <a:lnTo>
                      <a:pt x="1872" y="1152"/>
                    </a:lnTo>
                    <a:lnTo>
                      <a:pt x="1920" y="1296"/>
                    </a:lnTo>
                    <a:lnTo>
                      <a:pt x="1920" y="1392"/>
                    </a:lnTo>
                  </a:path>
                </a:pathLst>
              </a:custGeom>
              <a:solidFill>
                <a:srgbClr val="FFADAD"/>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89" name="Freeform 384"/>
              <p:cNvSpPr>
                <a:spLocks/>
              </p:cNvSpPr>
              <p:nvPr/>
            </p:nvSpPr>
            <p:spPr bwMode="auto">
              <a:xfrm>
                <a:off x="1680" y="1461"/>
                <a:ext cx="672" cy="315"/>
              </a:xfrm>
              <a:custGeom>
                <a:avLst/>
                <a:gdLst>
                  <a:gd name="T0" fmla="*/ 0 w 4464"/>
                  <a:gd name="T1" fmla="*/ 0 h 2400"/>
                  <a:gd name="T2" fmla="*/ 0 w 4464"/>
                  <a:gd name="T3" fmla="*/ 0 h 2400"/>
                  <a:gd name="T4" fmla="*/ 0 w 4464"/>
                  <a:gd name="T5" fmla="*/ 0 h 2400"/>
                  <a:gd name="T6" fmla="*/ 0 w 4464"/>
                  <a:gd name="T7" fmla="*/ 0 h 2400"/>
                  <a:gd name="T8" fmla="*/ 0 w 4464"/>
                  <a:gd name="T9" fmla="*/ 0 h 2400"/>
                  <a:gd name="T10" fmla="*/ 0 w 4464"/>
                  <a:gd name="T11" fmla="*/ 0 h 2400"/>
                  <a:gd name="T12" fmla="*/ 0 w 4464"/>
                  <a:gd name="T13" fmla="*/ 0 h 2400"/>
                  <a:gd name="T14" fmla="*/ 0 w 4464"/>
                  <a:gd name="T15" fmla="*/ 0 h 2400"/>
                  <a:gd name="T16" fmla="*/ 0 w 4464"/>
                  <a:gd name="T17" fmla="*/ 0 h 2400"/>
                  <a:gd name="T18" fmla="*/ 0 w 4464"/>
                  <a:gd name="T19" fmla="*/ 0 h 2400"/>
                  <a:gd name="T20" fmla="*/ 0 w 4464"/>
                  <a:gd name="T21" fmla="*/ 0 h 2400"/>
                  <a:gd name="T22" fmla="*/ 0 w 4464"/>
                  <a:gd name="T23" fmla="*/ 0 h 2400"/>
                  <a:gd name="T24" fmla="*/ 0 w 4464"/>
                  <a:gd name="T25" fmla="*/ 0 h 2400"/>
                  <a:gd name="T26" fmla="*/ 0 w 4464"/>
                  <a:gd name="T27" fmla="*/ 0 h 2400"/>
                  <a:gd name="T28" fmla="*/ 0 w 4464"/>
                  <a:gd name="T29" fmla="*/ 0 h 2400"/>
                  <a:gd name="T30" fmla="*/ 0 w 4464"/>
                  <a:gd name="T31" fmla="*/ 0 h 2400"/>
                  <a:gd name="T32" fmla="*/ 0 w 4464"/>
                  <a:gd name="T33" fmla="*/ 0 h 2400"/>
                  <a:gd name="T34" fmla="*/ 0 w 4464"/>
                  <a:gd name="T35" fmla="*/ 0 h 2400"/>
                  <a:gd name="T36" fmla="*/ 0 w 4464"/>
                  <a:gd name="T37" fmla="*/ 0 h 2400"/>
                  <a:gd name="T38" fmla="*/ 0 w 4464"/>
                  <a:gd name="T39" fmla="*/ 0 h 2400"/>
                  <a:gd name="T40" fmla="*/ 0 w 4464"/>
                  <a:gd name="T41" fmla="*/ 0 h 2400"/>
                  <a:gd name="T42" fmla="*/ 0 w 4464"/>
                  <a:gd name="T43" fmla="*/ 0 h 2400"/>
                  <a:gd name="T44" fmla="*/ 0 w 4464"/>
                  <a:gd name="T45" fmla="*/ 0 h 2400"/>
                  <a:gd name="T46" fmla="*/ 0 w 4464"/>
                  <a:gd name="T47" fmla="*/ 0 h 2400"/>
                  <a:gd name="T48" fmla="*/ 0 w 4464"/>
                  <a:gd name="T49" fmla="*/ 0 h 2400"/>
                  <a:gd name="T50" fmla="*/ 0 w 4464"/>
                  <a:gd name="T51" fmla="*/ 0 h 2400"/>
                  <a:gd name="T52" fmla="*/ 0 w 4464"/>
                  <a:gd name="T53" fmla="*/ 0 h 2400"/>
                  <a:gd name="T54" fmla="*/ 0 w 4464"/>
                  <a:gd name="T55" fmla="*/ 0 h 2400"/>
                  <a:gd name="T56" fmla="*/ 0 w 4464"/>
                  <a:gd name="T57" fmla="*/ 0 h 2400"/>
                  <a:gd name="T58" fmla="*/ 0 w 4464"/>
                  <a:gd name="T59" fmla="*/ 0 h 2400"/>
                  <a:gd name="T60" fmla="*/ 0 w 4464"/>
                  <a:gd name="T61" fmla="*/ 0 h 2400"/>
                  <a:gd name="T62" fmla="*/ 0 w 4464"/>
                  <a:gd name="T63" fmla="*/ 0 h 2400"/>
                  <a:gd name="T64" fmla="*/ 0 w 4464"/>
                  <a:gd name="T65" fmla="*/ 0 h 2400"/>
                  <a:gd name="T66" fmla="*/ 0 w 4464"/>
                  <a:gd name="T67" fmla="*/ 0 h 2400"/>
                  <a:gd name="T68" fmla="*/ 0 w 4464"/>
                  <a:gd name="T69" fmla="*/ 0 h 24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64"/>
                  <a:gd name="T106" fmla="*/ 0 h 2400"/>
                  <a:gd name="T107" fmla="*/ 4464 w 4464"/>
                  <a:gd name="T108" fmla="*/ 2400 h 24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64" h="2400">
                    <a:moveTo>
                      <a:pt x="0" y="288"/>
                    </a:moveTo>
                    <a:lnTo>
                      <a:pt x="48" y="240"/>
                    </a:lnTo>
                    <a:lnTo>
                      <a:pt x="144" y="144"/>
                    </a:lnTo>
                    <a:lnTo>
                      <a:pt x="336" y="144"/>
                    </a:lnTo>
                    <a:lnTo>
                      <a:pt x="432" y="144"/>
                    </a:lnTo>
                    <a:lnTo>
                      <a:pt x="528" y="144"/>
                    </a:lnTo>
                    <a:lnTo>
                      <a:pt x="624" y="144"/>
                    </a:lnTo>
                    <a:lnTo>
                      <a:pt x="720" y="96"/>
                    </a:lnTo>
                    <a:lnTo>
                      <a:pt x="864" y="48"/>
                    </a:lnTo>
                    <a:lnTo>
                      <a:pt x="1104" y="48"/>
                    </a:lnTo>
                    <a:lnTo>
                      <a:pt x="1344" y="0"/>
                    </a:lnTo>
                    <a:lnTo>
                      <a:pt x="1680" y="48"/>
                    </a:lnTo>
                    <a:lnTo>
                      <a:pt x="1968" y="96"/>
                    </a:lnTo>
                    <a:lnTo>
                      <a:pt x="2304" y="144"/>
                    </a:lnTo>
                    <a:lnTo>
                      <a:pt x="2640" y="288"/>
                    </a:lnTo>
                    <a:lnTo>
                      <a:pt x="2880" y="480"/>
                    </a:lnTo>
                    <a:lnTo>
                      <a:pt x="3072" y="672"/>
                    </a:lnTo>
                    <a:lnTo>
                      <a:pt x="3216" y="816"/>
                    </a:lnTo>
                    <a:lnTo>
                      <a:pt x="3408" y="960"/>
                    </a:lnTo>
                    <a:lnTo>
                      <a:pt x="3552" y="1008"/>
                    </a:lnTo>
                    <a:lnTo>
                      <a:pt x="3648" y="1008"/>
                    </a:lnTo>
                    <a:lnTo>
                      <a:pt x="3744" y="960"/>
                    </a:lnTo>
                    <a:lnTo>
                      <a:pt x="3792" y="864"/>
                    </a:lnTo>
                    <a:lnTo>
                      <a:pt x="4080" y="528"/>
                    </a:lnTo>
                    <a:lnTo>
                      <a:pt x="4272" y="384"/>
                    </a:lnTo>
                    <a:lnTo>
                      <a:pt x="4464" y="240"/>
                    </a:lnTo>
                    <a:lnTo>
                      <a:pt x="4416" y="432"/>
                    </a:lnTo>
                    <a:lnTo>
                      <a:pt x="4320" y="672"/>
                    </a:lnTo>
                    <a:lnTo>
                      <a:pt x="4320" y="960"/>
                    </a:lnTo>
                    <a:lnTo>
                      <a:pt x="4368" y="1248"/>
                    </a:lnTo>
                    <a:lnTo>
                      <a:pt x="4416" y="1440"/>
                    </a:lnTo>
                    <a:lnTo>
                      <a:pt x="4416" y="1728"/>
                    </a:lnTo>
                    <a:lnTo>
                      <a:pt x="4416" y="2016"/>
                    </a:lnTo>
                    <a:lnTo>
                      <a:pt x="4368" y="2304"/>
                    </a:lnTo>
                    <a:lnTo>
                      <a:pt x="4272" y="2160"/>
                    </a:lnTo>
                    <a:lnTo>
                      <a:pt x="4032" y="2016"/>
                    </a:lnTo>
                    <a:lnTo>
                      <a:pt x="3840" y="1824"/>
                    </a:lnTo>
                    <a:lnTo>
                      <a:pt x="3696" y="1632"/>
                    </a:lnTo>
                    <a:lnTo>
                      <a:pt x="3552" y="1584"/>
                    </a:lnTo>
                    <a:lnTo>
                      <a:pt x="3408" y="1584"/>
                    </a:lnTo>
                    <a:lnTo>
                      <a:pt x="3264" y="1680"/>
                    </a:lnTo>
                    <a:lnTo>
                      <a:pt x="3168" y="1824"/>
                    </a:lnTo>
                    <a:lnTo>
                      <a:pt x="3024" y="1920"/>
                    </a:lnTo>
                    <a:lnTo>
                      <a:pt x="2832" y="2064"/>
                    </a:lnTo>
                    <a:lnTo>
                      <a:pt x="2592" y="2208"/>
                    </a:lnTo>
                    <a:lnTo>
                      <a:pt x="2352" y="2352"/>
                    </a:lnTo>
                    <a:lnTo>
                      <a:pt x="2112" y="2352"/>
                    </a:lnTo>
                    <a:lnTo>
                      <a:pt x="1680" y="2352"/>
                    </a:lnTo>
                    <a:lnTo>
                      <a:pt x="1392" y="2400"/>
                    </a:lnTo>
                    <a:lnTo>
                      <a:pt x="1152" y="2400"/>
                    </a:lnTo>
                    <a:lnTo>
                      <a:pt x="912" y="2352"/>
                    </a:lnTo>
                    <a:lnTo>
                      <a:pt x="768" y="2352"/>
                    </a:lnTo>
                    <a:lnTo>
                      <a:pt x="624" y="2304"/>
                    </a:lnTo>
                    <a:lnTo>
                      <a:pt x="432" y="2400"/>
                    </a:lnTo>
                    <a:lnTo>
                      <a:pt x="288" y="2352"/>
                    </a:lnTo>
                    <a:lnTo>
                      <a:pt x="240" y="2256"/>
                    </a:lnTo>
                    <a:lnTo>
                      <a:pt x="288" y="2160"/>
                    </a:lnTo>
                    <a:lnTo>
                      <a:pt x="432" y="2016"/>
                    </a:lnTo>
                    <a:lnTo>
                      <a:pt x="768" y="1824"/>
                    </a:lnTo>
                    <a:lnTo>
                      <a:pt x="1104" y="1632"/>
                    </a:lnTo>
                    <a:lnTo>
                      <a:pt x="1152" y="1440"/>
                    </a:lnTo>
                    <a:lnTo>
                      <a:pt x="1056" y="1200"/>
                    </a:lnTo>
                    <a:lnTo>
                      <a:pt x="912" y="1008"/>
                    </a:lnTo>
                    <a:lnTo>
                      <a:pt x="720" y="816"/>
                    </a:lnTo>
                    <a:lnTo>
                      <a:pt x="576" y="720"/>
                    </a:lnTo>
                    <a:lnTo>
                      <a:pt x="384" y="576"/>
                    </a:lnTo>
                    <a:lnTo>
                      <a:pt x="240" y="528"/>
                    </a:lnTo>
                    <a:lnTo>
                      <a:pt x="96" y="432"/>
                    </a:lnTo>
                    <a:lnTo>
                      <a:pt x="48" y="384"/>
                    </a:lnTo>
                    <a:lnTo>
                      <a:pt x="0" y="288"/>
                    </a:lnTo>
                    <a:close/>
                  </a:path>
                </a:pathLst>
              </a:custGeom>
              <a:solidFill>
                <a:srgbClr val="FF9999"/>
              </a:solid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0" name="Freeform 385"/>
              <p:cNvSpPr>
                <a:spLocks/>
              </p:cNvSpPr>
              <p:nvPr/>
            </p:nvSpPr>
            <p:spPr bwMode="auto">
              <a:xfrm>
                <a:off x="1747" y="1481"/>
                <a:ext cx="34" cy="17"/>
              </a:xfrm>
              <a:custGeom>
                <a:avLst/>
                <a:gdLst>
                  <a:gd name="T0" fmla="*/ 0 w 229"/>
                  <a:gd name="T1" fmla="*/ 0 h 129"/>
                  <a:gd name="T2" fmla="*/ 0 w 229"/>
                  <a:gd name="T3" fmla="*/ 0 h 129"/>
                  <a:gd name="T4" fmla="*/ 0 w 229"/>
                  <a:gd name="T5" fmla="*/ 0 h 129"/>
                  <a:gd name="T6" fmla="*/ 0 w 229"/>
                  <a:gd name="T7" fmla="*/ 0 h 129"/>
                  <a:gd name="T8" fmla="*/ 0 w 229"/>
                  <a:gd name="T9" fmla="*/ 0 h 129"/>
                  <a:gd name="T10" fmla="*/ 0 60000 65536"/>
                  <a:gd name="T11" fmla="*/ 0 60000 65536"/>
                  <a:gd name="T12" fmla="*/ 0 60000 65536"/>
                  <a:gd name="T13" fmla="*/ 0 60000 65536"/>
                  <a:gd name="T14" fmla="*/ 0 60000 65536"/>
                  <a:gd name="T15" fmla="*/ 0 w 229"/>
                  <a:gd name="T16" fmla="*/ 0 h 129"/>
                  <a:gd name="T17" fmla="*/ 229 w 229"/>
                  <a:gd name="T18" fmla="*/ 129 h 129"/>
                </a:gdLst>
                <a:ahLst/>
                <a:cxnLst>
                  <a:cxn ang="T10">
                    <a:pos x="T0" y="T1"/>
                  </a:cxn>
                  <a:cxn ang="T11">
                    <a:pos x="T2" y="T3"/>
                  </a:cxn>
                  <a:cxn ang="T12">
                    <a:pos x="T4" y="T5"/>
                  </a:cxn>
                  <a:cxn ang="T13">
                    <a:pos x="T6" y="T7"/>
                  </a:cxn>
                  <a:cxn ang="T14">
                    <a:pos x="T8" y="T9"/>
                  </a:cxn>
                </a:cxnLst>
                <a:rect l="T15" t="T16" r="T17" b="T18"/>
                <a:pathLst>
                  <a:path w="229" h="129">
                    <a:moveTo>
                      <a:pt x="0" y="0"/>
                    </a:moveTo>
                    <a:cubicBezTo>
                      <a:pt x="42" y="14"/>
                      <a:pt x="81" y="28"/>
                      <a:pt x="119" y="50"/>
                    </a:cubicBezTo>
                    <a:cubicBezTo>
                      <a:pt x="140" y="62"/>
                      <a:pt x="179" y="90"/>
                      <a:pt x="179" y="90"/>
                    </a:cubicBezTo>
                    <a:cubicBezTo>
                      <a:pt x="186" y="100"/>
                      <a:pt x="190" y="112"/>
                      <a:pt x="199" y="119"/>
                    </a:cubicBezTo>
                    <a:cubicBezTo>
                      <a:pt x="207" y="125"/>
                      <a:pt x="229" y="129"/>
                      <a:pt x="229" y="129"/>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1" name="Freeform 386"/>
              <p:cNvSpPr>
                <a:spLocks/>
              </p:cNvSpPr>
              <p:nvPr/>
            </p:nvSpPr>
            <p:spPr bwMode="auto">
              <a:xfrm>
                <a:off x="1802" y="1515"/>
                <a:ext cx="81" cy="73"/>
              </a:xfrm>
              <a:custGeom>
                <a:avLst/>
                <a:gdLst>
                  <a:gd name="T0" fmla="*/ 0 w 533"/>
                  <a:gd name="T1" fmla="*/ 0 h 559"/>
                  <a:gd name="T2" fmla="*/ 0 w 533"/>
                  <a:gd name="T3" fmla="*/ 0 h 559"/>
                  <a:gd name="T4" fmla="*/ 0 w 533"/>
                  <a:gd name="T5" fmla="*/ 0 h 559"/>
                  <a:gd name="T6" fmla="*/ 0 w 533"/>
                  <a:gd name="T7" fmla="*/ 0 h 559"/>
                  <a:gd name="T8" fmla="*/ 0 w 533"/>
                  <a:gd name="T9" fmla="*/ 0 h 559"/>
                  <a:gd name="T10" fmla="*/ 0 w 533"/>
                  <a:gd name="T11" fmla="*/ 0 h 559"/>
                  <a:gd name="T12" fmla="*/ 0 w 533"/>
                  <a:gd name="T13" fmla="*/ 0 h 559"/>
                  <a:gd name="T14" fmla="*/ 0 w 533"/>
                  <a:gd name="T15" fmla="*/ 0 h 559"/>
                  <a:gd name="T16" fmla="*/ 0 w 533"/>
                  <a:gd name="T17" fmla="*/ 0 h 559"/>
                  <a:gd name="T18" fmla="*/ 0 w 533"/>
                  <a:gd name="T19" fmla="*/ 0 h 559"/>
                  <a:gd name="T20" fmla="*/ 0 w 533"/>
                  <a:gd name="T21" fmla="*/ 0 h 559"/>
                  <a:gd name="T22" fmla="*/ 0 w 533"/>
                  <a:gd name="T23" fmla="*/ 0 h 559"/>
                  <a:gd name="T24" fmla="*/ 0 w 533"/>
                  <a:gd name="T25" fmla="*/ 0 h 559"/>
                  <a:gd name="T26" fmla="*/ 0 w 533"/>
                  <a:gd name="T27" fmla="*/ 0 h 559"/>
                  <a:gd name="T28" fmla="*/ 0 w 533"/>
                  <a:gd name="T29" fmla="*/ 0 h 559"/>
                  <a:gd name="T30" fmla="*/ 0 w 533"/>
                  <a:gd name="T31" fmla="*/ 0 h 559"/>
                  <a:gd name="T32" fmla="*/ 0 w 533"/>
                  <a:gd name="T33" fmla="*/ 0 h 559"/>
                  <a:gd name="T34" fmla="*/ 0 w 533"/>
                  <a:gd name="T35" fmla="*/ 0 h 559"/>
                  <a:gd name="T36" fmla="*/ 0 w 533"/>
                  <a:gd name="T37" fmla="*/ 0 h 559"/>
                  <a:gd name="T38" fmla="*/ 0 w 533"/>
                  <a:gd name="T39" fmla="*/ 0 h 559"/>
                  <a:gd name="T40" fmla="*/ 0 w 533"/>
                  <a:gd name="T41" fmla="*/ 0 h 559"/>
                  <a:gd name="T42" fmla="*/ 0 w 533"/>
                  <a:gd name="T43" fmla="*/ 0 h 559"/>
                  <a:gd name="T44" fmla="*/ 0 w 533"/>
                  <a:gd name="T45" fmla="*/ 0 h 559"/>
                  <a:gd name="T46" fmla="*/ 0 w 533"/>
                  <a:gd name="T47" fmla="*/ 0 h 559"/>
                  <a:gd name="T48" fmla="*/ 0 w 533"/>
                  <a:gd name="T49" fmla="*/ 0 h 559"/>
                  <a:gd name="T50" fmla="*/ 0 w 533"/>
                  <a:gd name="T51" fmla="*/ 0 h 559"/>
                  <a:gd name="T52" fmla="*/ 0 w 533"/>
                  <a:gd name="T53" fmla="*/ 0 h 559"/>
                  <a:gd name="T54" fmla="*/ 0 w 533"/>
                  <a:gd name="T55" fmla="*/ 0 h 559"/>
                  <a:gd name="T56" fmla="*/ 0 w 533"/>
                  <a:gd name="T57" fmla="*/ 0 h 559"/>
                  <a:gd name="T58" fmla="*/ 0 w 533"/>
                  <a:gd name="T59" fmla="*/ 0 h 559"/>
                  <a:gd name="T60" fmla="*/ 0 w 533"/>
                  <a:gd name="T61" fmla="*/ 0 h 559"/>
                  <a:gd name="T62" fmla="*/ 0 w 533"/>
                  <a:gd name="T63" fmla="*/ 0 h 559"/>
                  <a:gd name="T64" fmla="*/ 0 w 533"/>
                  <a:gd name="T65" fmla="*/ 0 h 5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3"/>
                  <a:gd name="T100" fmla="*/ 0 h 559"/>
                  <a:gd name="T101" fmla="*/ 533 w 533"/>
                  <a:gd name="T102" fmla="*/ 559 h 5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3" h="559">
                    <a:moveTo>
                      <a:pt x="10" y="0"/>
                    </a:moveTo>
                    <a:cubicBezTo>
                      <a:pt x="10" y="0"/>
                      <a:pt x="3" y="20"/>
                      <a:pt x="0" y="30"/>
                    </a:cubicBezTo>
                    <a:cubicBezTo>
                      <a:pt x="0" y="30"/>
                      <a:pt x="33" y="37"/>
                      <a:pt x="49" y="40"/>
                    </a:cubicBezTo>
                    <a:cubicBezTo>
                      <a:pt x="106" y="126"/>
                      <a:pt x="30" y="25"/>
                      <a:pt x="99" y="80"/>
                    </a:cubicBezTo>
                    <a:cubicBezTo>
                      <a:pt x="164" y="132"/>
                      <a:pt x="74" y="95"/>
                      <a:pt x="149" y="120"/>
                    </a:cubicBezTo>
                    <a:cubicBezTo>
                      <a:pt x="152" y="130"/>
                      <a:pt x="169" y="151"/>
                      <a:pt x="159" y="149"/>
                    </a:cubicBezTo>
                    <a:cubicBezTo>
                      <a:pt x="127" y="143"/>
                      <a:pt x="60" y="85"/>
                      <a:pt x="129" y="120"/>
                    </a:cubicBezTo>
                    <a:cubicBezTo>
                      <a:pt x="140" y="125"/>
                      <a:pt x="149" y="133"/>
                      <a:pt x="159" y="140"/>
                    </a:cubicBezTo>
                    <a:cubicBezTo>
                      <a:pt x="159" y="140"/>
                      <a:pt x="142" y="118"/>
                      <a:pt x="149" y="110"/>
                    </a:cubicBezTo>
                    <a:cubicBezTo>
                      <a:pt x="156" y="103"/>
                      <a:pt x="169" y="115"/>
                      <a:pt x="178" y="120"/>
                    </a:cubicBezTo>
                    <a:cubicBezTo>
                      <a:pt x="189" y="125"/>
                      <a:pt x="208" y="128"/>
                      <a:pt x="208" y="140"/>
                    </a:cubicBezTo>
                    <a:cubicBezTo>
                      <a:pt x="208" y="151"/>
                      <a:pt x="188" y="133"/>
                      <a:pt x="178" y="130"/>
                    </a:cubicBezTo>
                    <a:cubicBezTo>
                      <a:pt x="185" y="140"/>
                      <a:pt x="198" y="159"/>
                      <a:pt x="198" y="159"/>
                    </a:cubicBezTo>
                    <a:cubicBezTo>
                      <a:pt x="225" y="199"/>
                      <a:pt x="208" y="182"/>
                      <a:pt x="248" y="209"/>
                    </a:cubicBezTo>
                    <a:cubicBezTo>
                      <a:pt x="274" y="248"/>
                      <a:pt x="267" y="262"/>
                      <a:pt x="308" y="288"/>
                    </a:cubicBezTo>
                    <a:cubicBezTo>
                      <a:pt x="314" y="298"/>
                      <a:pt x="319" y="310"/>
                      <a:pt x="327" y="318"/>
                    </a:cubicBezTo>
                    <a:cubicBezTo>
                      <a:pt x="335" y="327"/>
                      <a:pt x="349" y="329"/>
                      <a:pt x="357" y="338"/>
                    </a:cubicBezTo>
                    <a:cubicBezTo>
                      <a:pt x="396" y="386"/>
                      <a:pt x="332" y="356"/>
                      <a:pt x="397" y="378"/>
                    </a:cubicBezTo>
                    <a:cubicBezTo>
                      <a:pt x="424" y="458"/>
                      <a:pt x="384" y="365"/>
                      <a:pt x="437" y="418"/>
                    </a:cubicBezTo>
                    <a:cubicBezTo>
                      <a:pt x="454" y="435"/>
                      <a:pt x="483" y="499"/>
                      <a:pt x="476" y="477"/>
                    </a:cubicBezTo>
                    <a:cubicBezTo>
                      <a:pt x="450" y="395"/>
                      <a:pt x="474" y="429"/>
                      <a:pt x="397" y="378"/>
                    </a:cubicBezTo>
                    <a:cubicBezTo>
                      <a:pt x="387" y="371"/>
                      <a:pt x="367" y="358"/>
                      <a:pt x="367" y="358"/>
                    </a:cubicBezTo>
                    <a:cubicBezTo>
                      <a:pt x="348" y="300"/>
                      <a:pt x="372" y="353"/>
                      <a:pt x="327" y="308"/>
                    </a:cubicBezTo>
                    <a:cubicBezTo>
                      <a:pt x="261" y="242"/>
                      <a:pt x="360" y="313"/>
                      <a:pt x="278" y="259"/>
                    </a:cubicBezTo>
                    <a:cubicBezTo>
                      <a:pt x="278" y="259"/>
                      <a:pt x="298" y="272"/>
                      <a:pt x="308" y="279"/>
                    </a:cubicBezTo>
                    <a:cubicBezTo>
                      <a:pt x="314" y="289"/>
                      <a:pt x="319" y="300"/>
                      <a:pt x="327" y="308"/>
                    </a:cubicBezTo>
                    <a:cubicBezTo>
                      <a:pt x="335" y="316"/>
                      <a:pt x="349" y="319"/>
                      <a:pt x="357" y="328"/>
                    </a:cubicBezTo>
                    <a:cubicBezTo>
                      <a:pt x="412" y="397"/>
                      <a:pt x="311" y="321"/>
                      <a:pt x="397" y="378"/>
                    </a:cubicBezTo>
                    <a:cubicBezTo>
                      <a:pt x="420" y="446"/>
                      <a:pt x="388" y="372"/>
                      <a:pt x="437" y="428"/>
                    </a:cubicBezTo>
                    <a:cubicBezTo>
                      <a:pt x="518" y="520"/>
                      <a:pt x="438" y="462"/>
                      <a:pt x="506" y="507"/>
                    </a:cubicBezTo>
                    <a:cubicBezTo>
                      <a:pt x="513" y="517"/>
                      <a:pt x="519" y="527"/>
                      <a:pt x="526" y="537"/>
                    </a:cubicBezTo>
                    <a:cubicBezTo>
                      <a:pt x="533" y="547"/>
                      <a:pt x="496" y="517"/>
                      <a:pt x="496" y="517"/>
                    </a:cubicBezTo>
                    <a:cubicBezTo>
                      <a:pt x="518" y="550"/>
                      <a:pt x="516" y="559"/>
                      <a:pt x="516" y="537"/>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2" name="Freeform 387"/>
              <p:cNvSpPr>
                <a:spLocks/>
              </p:cNvSpPr>
              <p:nvPr/>
            </p:nvSpPr>
            <p:spPr bwMode="auto">
              <a:xfrm>
                <a:off x="1882" y="1593"/>
                <a:ext cx="42" cy="101"/>
              </a:xfrm>
              <a:custGeom>
                <a:avLst/>
                <a:gdLst>
                  <a:gd name="T0" fmla="*/ 0 w 280"/>
                  <a:gd name="T1" fmla="*/ 0 h 768"/>
                  <a:gd name="T2" fmla="*/ 0 w 280"/>
                  <a:gd name="T3" fmla="*/ 0 h 768"/>
                  <a:gd name="T4" fmla="*/ 0 w 280"/>
                  <a:gd name="T5" fmla="*/ 0 h 768"/>
                  <a:gd name="T6" fmla="*/ 0 w 280"/>
                  <a:gd name="T7" fmla="*/ 0 h 768"/>
                  <a:gd name="T8" fmla="*/ 0 w 280"/>
                  <a:gd name="T9" fmla="*/ 0 h 768"/>
                  <a:gd name="T10" fmla="*/ 0 60000 65536"/>
                  <a:gd name="T11" fmla="*/ 0 60000 65536"/>
                  <a:gd name="T12" fmla="*/ 0 60000 65536"/>
                  <a:gd name="T13" fmla="*/ 0 60000 65536"/>
                  <a:gd name="T14" fmla="*/ 0 60000 65536"/>
                  <a:gd name="T15" fmla="*/ 0 w 280"/>
                  <a:gd name="T16" fmla="*/ 0 h 768"/>
                  <a:gd name="T17" fmla="*/ 280 w 280"/>
                  <a:gd name="T18" fmla="*/ 768 h 768"/>
                </a:gdLst>
                <a:ahLst/>
                <a:cxnLst>
                  <a:cxn ang="T10">
                    <a:pos x="T0" y="T1"/>
                  </a:cxn>
                  <a:cxn ang="T11">
                    <a:pos x="T2" y="T3"/>
                  </a:cxn>
                  <a:cxn ang="T12">
                    <a:pos x="T4" y="T5"/>
                  </a:cxn>
                  <a:cxn ang="T13">
                    <a:pos x="T6" y="T7"/>
                  </a:cxn>
                  <a:cxn ang="T14">
                    <a:pos x="T8" y="T9"/>
                  </a:cxn>
                </a:cxnLst>
                <a:rect l="T15" t="T16" r="T17" b="T18"/>
                <a:pathLst>
                  <a:path w="280" h="768">
                    <a:moveTo>
                      <a:pt x="48" y="0"/>
                    </a:moveTo>
                    <a:cubicBezTo>
                      <a:pt x="80" y="64"/>
                      <a:pt x="112" y="128"/>
                      <a:pt x="144" y="192"/>
                    </a:cubicBezTo>
                    <a:cubicBezTo>
                      <a:pt x="176" y="256"/>
                      <a:pt x="224" y="328"/>
                      <a:pt x="240" y="384"/>
                    </a:cubicBezTo>
                    <a:cubicBezTo>
                      <a:pt x="256" y="440"/>
                      <a:pt x="280" y="464"/>
                      <a:pt x="240" y="528"/>
                    </a:cubicBezTo>
                    <a:cubicBezTo>
                      <a:pt x="200" y="592"/>
                      <a:pt x="100" y="680"/>
                      <a:pt x="0" y="768"/>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3" name="Freeform 388"/>
              <p:cNvSpPr>
                <a:spLocks/>
              </p:cNvSpPr>
              <p:nvPr/>
            </p:nvSpPr>
            <p:spPr bwMode="auto">
              <a:xfrm>
                <a:off x="1813" y="1717"/>
                <a:ext cx="43" cy="26"/>
              </a:xfrm>
              <a:custGeom>
                <a:avLst/>
                <a:gdLst>
                  <a:gd name="T0" fmla="*/ 0 w 287"/>
                  <a:gd name="T1" fmla="*/ 0 h 198"/>
                  <a:gd name="T2" fmla="*/ 0 w 287"/>
                  <a:gd name="T3" fmla="*/ 0 h 198"/>
                  <a:gd name="T4" fmla="*/ 0 w 287"/>
                  <a:gd name="T5" fmla="*/ 0 h 198"/>
                  <a:gd name="T6" fmla="*/ 0 w 287"/>
                  <a:gd name="T7" fmla="*/ 0 h 198"/>
                  <a:gd name="T8" fmla="*/ 0 w 287"/>
                  <a:gd name="T9" fmla="*/ 0 h 198"/>
                  <a:gd name="T10" fmla="*/ 0 w 287"/>
                  <a:gd name="T11" fmla="*/ 0 h 198"/>
                  <a:gd name="T12" fmla="*/ 0 w 287"/>
                  <a:gd name="T13" fmla="*/ 0 h 198"/>
                  <a:gd name="T14" fmla="*/ 0 w 287"/>
                  <a:gd name="T15" fmla="*/ 0 h 198"/>
                  <a:gd name="T16" fmla="*/ 0 w 287"/>
                  <a:gd name="T17" fmla="*/ 0 h 198"/>
                  <a:gd name="T18" fmla="*/ 0 w 287"/>
                  <a:gd name="T19" fmla="*/ 0 h 198"/>
                  <a:gd name="T20" fmla="*/ 0 w 287"/>
                  <a:gd name="T21" fmla="*/ 0 h 198"/>
                  <a:gd name="T22" fmla="*/ 0 w 287"/>
                  <a:gd name="T23" fmla="*/ 0 h 198"/>
                  <a:gd name="T24" fmla="*/ 0 w 287"/>
                  <a:gd name="T25" fmla="*/ 0 h 198"/>
                  <a:gd name="T26" fmla="*/ 0 w 287"/>
                  <a:gd name="T27" fmla="*/ 0 h 198"/>
                  <a:gd name="T28" fmla="*/ 0 w 287"/>
                  <a:gd name="T29" fmla="*/ 0 h 198"/>
                  <a:gd name="T30" fmla="*/ 0 w 287"/>
                  <a:gd name="T31" fmla="*/ 0 h 1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7"/>
                  <a:gd name="T49" fmla="*/ 0 h 198"/>
                  <a:gd name="T50" fmla="*/ 287 w 287"/>
                  <a:gd name="T51" fmla="*/ 198 h 1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7" h="198">
                    <a:moveTo>
                      <a:pt x="278" y="0"/>
                    </a:moveTo>
                    <a:cubicBezTo>
                      <a:pt x="258" y="13"/>
                      <a:pt x="239" y="27"/>
                      <a:pt x="219" y="40"/>
                    </a:cubicBezTo>
                    <a:cubicBezTo>
                      <a:pt x="209" y="47"/>
                      <a:pt x="189" y="59"/>
                      <a:pt x="189" y="59"/>
                    </a:cubicBezTo>
                    <a:cubicBezTo>
                      <a:pt x="186" y="69"/>
                      <a:pt x="188" y="83"/>
                      <a:pt x="179" y="89"/>
                    </a:cubicBezTo>
                    <a:cubicBezTo>
                      <a:pt x="162" y="101"/>
                      <a:pt x="119" y="109"/>
                      <a:pt x="119" y="109"/>
                    </a:cubicBezTo>
                    <a:cubicBezTo>
                      <a:pt x="38" y="165"/>
                      <a:pt x="139" y="90"/>
                      <a:pt x="70" y="159"/>
                    </a:cubicBezTo>
                    <a:cubicBezTo>
                      <a:pt x="62" y="167"/>
                      <a:pt x="40" y="167"/>
                      <a:pt x="40" y="179"/>
                    </a:cubicBezTo>
                    <a:cubicBezTo>
                      <a:pt x="40" y="190"/>
                      <a:pt x="61" y="174"/>
                      <a:pt x="70" y="169"/>
                    </a:cubicBezTo>
                    <a:cubicBezTo>
                      <a:pt x="81" y="164"/>
                      <a:pt x="89" y="154"/>
                      <a:pt x="100" y="149"/>
                    </a:cubicBezTo>
                    <a:cubicBezTo>
                      <a:pt x="140" y="129"/>
                      <a:pt x="181" y="114"/>
                      <a:pt x="219" y="89"/>
                    </a:cubicBezTo>
                    <a:cubicBezTo>
                      <a:pt x="222" y="79"/>
                      <a:pt x="222" y="67"/>
                      <a:pt x="229" y="59"/>
                    </a:cubicBezTo>
                    <a:cubicBezTo>
                      <a:pt x="234" y="53"/>
                      <a:pt x="287" y="29"/>
                      <a:pt x="278" y="10"/>
                    </a:cubicBezTo>
                    <a:cubicBezTo>
                      <a:pt x="273" y="1"/>
                      <a:pt x="258" y="17"/>
                      <a:pt x="248" y="20"/>
                    </a:cubicBezTo>
                    <a:cubicBezTo>
                      <a:pt x="184" y="117"/>
                      <a:pt x="240" y="59"/>
                      <a:pt x="179" y="89"/>
                    </a:cubicBezTo>
                    <a:cubicBezTo>
                      <a:pt x="101" y="128"/>
                      <a:pt x="194" y="94"/>
                      <a:pt x="119" y="119"/>
                    </a:cubicBezTo>
                    <a:cubicBezTo>
                      <a:pt x="83" y="175"/>
                      <a:pt x="70" y="198"/>
                      <a:pt x="0" y="198"/>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4" name="Freeform 389"/>
              <p:cNvSpPr>
                <a:spLocks/>
              </p:cNvSpPr>
              <p:nvPr/>
            </p:nvSpPr>
            <p:spPr bwMode="auto">
              <a:xfrm>
                <a:off x="1771" y="1746"/>
                <a:ext cx="35" cy="16"/>
              </a:xfrm>
              <a:custGeom>
                <a:avLst/>
                <a:gdLst>
                  <a:gd name="T0" fmla="*/ 0 w 230"/>
                  <a:gd name="T1" fmla="*/ 0 h 127"/>
                  <a:gd name="T2" fmla="*/ 0 w 230"/>
                  <a:gd name="T3" fmla="*/ 0 h 127"/>
                  <a:gd name="T4" fmla="*/ 0 w 230"/>
                  <a:gd name="T5" fmla="*/ 0 h 127"/>
                  <a:gd name="T6" fmla="*/ 0 w 230"/>
                  <a:gd name="T7" fmla="*/ 0 h 127"/>
                  <a:gd name="T8" fmla="*/ 0 w 230"/>
                  <a:gd name="T9" fmla="*/ 0 h 127"/>
                  <a:gd name="T10" fmla="*/ 0 w 230"/>
                  <a:gd name="T11" fmla="*/ 0 h 127"/>
                  <a:gd name="T12" fmla="*/ 0 w 230"/>
                  <a:gd name="T13" fmla="*/ 0 h 127"/>
                  <a:gd name="T14" fmla="*/ 0 w 230"/>
                  <a:gd name="T15" fmla="*/ 0 h 127"/>
                  <a:gd name="T16" fmla="*/ 0 w 230"/>
                  <a:gd name="T17" fmla="*/ 0 h 127"/>
                  <a:gd name="T18" fmla="*/ 0 w 230"/>
                  <a:gd name="T19" fmla="*/ 0 h 127"/>
                  <a:gd name="T20" fmla="*/ 0 w 230"/>
                  <a:gd name="T21" fmla="*/ 0 h 127"/>
                  <a:gd name="T22" fmla="*/ 0 w 230"/>
                  <a:gd name="T23" fmla="*/ 0 h 127"/>
                  <a:gd name="T24" fmla="*/ 0 w 230"/>
                  <a:gd name="T25" fmla="*/ 0 h 127"/>
                  <a:gd name="T26" fmla="*/ 0 w 230"/>
                  <a:gd name="T27" fmla="*/ 0 h 127"/>
                  <a:gd name="T28" fmla="*/ 0 w 230"/>
                  <a:gd name="T29" fmla="*/ 0 h 127"/>
                  <a:gd name="T30" fmla="*/ 0 w 230"/>
                  <a:gd name="T31" fmla="*/ 0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0"/>
                  <a:gd name="T49" fmla="*/ 0 h 127"/>
                  <a:gd name="T50" fmla="*/ 230 w 230"/>
                  <a:gd name="T51" fmla="*/ 127 h 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0" h="127">
                    <a:moveTo>
                      <a:pt x="0" y="127"/>
                    </a:moveTo>
                    <a:cubicBezTo>
                      <a:pt x="34" y="78"/>
                      <a:pt x="10" y="105"/>
                      <a:pt x="80" y="58"/>
                    </a:cubicBezTo>
                    <a:cubicBezTo>
                      <a:pt x="119" y="32"/>
                      <a:pt x="119" y="35"/>
                      <a:pt x="80" y="48"/>
                    </a:cubicBezTo>
                    <a:cubicBezTo>
                      <a:pt x="57" y="56"/>
                      <a:pt x="40" y="75"/>
                      <a:pt x="20" y="88"/>
                    </a:cubicBezTo>
                    <a:cubicBezTo>
                      <a:pt x="9" y="96"/>
                      <a:pt x="47" y="82"/>
                      <a:pt x="60" y="78"/>
                    </a:cubicBezTo>
                    <a:cubicBezTo>
                      <a:pt x="70" y="75"/>
                      <a:pt x="80" y="71"/>
                      <a:pt x="90" y="68"/>
                    </a:cubicBezTo>
                    <a:cubicBezTo>
                      <a:pt x="100" y="61"/>
                      <a:pt x="109" y="53"/>
                      <a:pt x="119" y="48"/>
                    </a:cubicBezTo>
                    <a:cubicBezTo>
                      <a:pt x="154" y="30"/>
                      <a:pt x="165" y="49"/>
                      <a:pt x="119" y="18"/>
                    </a:cubicBezTo>
                    <a:cubicBezTo>
                      <a:pt x="109" y="25"/>
                      <a:pt x="97" y="29"/>
                      <a:pt x="90" y="38"/>
                    </a:cubicBezTo>
                    <a:cubicBezTo>
                      <a:pt x="53" y="86"/>
                      <a:pt x="114" y="57"/>
                      <a:pt x="50" y="78"/>
                    </a:cubicBezTo>
                    <a:cubicBezTo>
                      <a:pt x="47" y="88"/>
                      <a:pt x="30" y="106"/>
                      <a:pt x="40" y="108"/>
                    </a:cubicBezTo>
                    <a:cubicBezTo>
                      <a:pt x="60" y="112"/>
                      <a:pt x="82" y="100"/>
                      <a:pt x="99" y="88"/>
                    </a:cubicBezTo>
                    <a:cubicBezTo>
                      <a:pt x="139" y="61"/>
                      <a:pt x="179" y="35"/>
                      <a:pt x="219" y="8"/>
                    </a:cubicBezTo>
                    <a:cubicBezTo>
                      <a:pt x="230" y="0"/>
                      <a:pt x="192" y="14"/>
                      <a:pt x="179" y="18"/>
                    </a:cubicBezTo>
                    <a:cubicBezTo>
                      <a:pt x="169" y="21"/>
                      <a:pt x="158" y="23"/>
                      <a:pt x="149" y="28"/>
                    </a:cubicBezTo>
                    <a:cubicBezTo>
                      <a:pt x="98" y="57"/>
                      <a:pt x="50" y="95"/>
                      <a:pt x="0" y="127"/>
                    </a:cubicBezTo>
                    <a:close/>
                  </a:path>
                </a:pathLst>
              </a:custGeom>
              <a:solidFill>
                <a:schemeClr val="accent1"/>
              </a:solid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5" name="Freeform 390"/>
              <p:cNvSpPr>
                <a:spLocks/>
              </p:cNvSpPr>
              <p:nvPr/>
            </p:nvSpPr>
            <p:spPr bwMode="auto">
              <a:xfrm>
                <a:off x="1835" y="1592"/>
                <a:ext cx="38" cy="60"/>
              </a:xfrm>
              <a:custGeom>
                <a:avLst/>
                <a:gdLst>
                  <a:gd name="T0" fmla="*/ 0 w 248"/>
                  <a:gd name="T1" fmla="*/ 0 h 457"/>
                  <a:gd name="T2" fmla="*/ 0 w 248"/>
                  <a:gd name="T3" fmla="*/ 0 h 457"/>
                  <a:gd name="T4" fmla="*/ 0 w 248"/>
                  <a:gd name="T5" fmla="*/ 0 h 457"/>
                  <a:gd name="T6" fmla="*/ 0 w 248"/>
                  <a:gd name="T7" fmla="*/ 0 h 457"/>
                  <a:gd name="T8" fmla="*/ 0 w 248"/>
                  <a:gd name="T9" fmla="*/ 0 h 457"/>
                  <a:gd name="T10" fmla="*/ 0 60000 65536"/>
                  <a:gd name="T11" fmla="*/ 0 60000 65536"/>
                  <a:gd name="T12" fmla="*/ 0 60000 65536"/>
                  <a:gd name="T13" fmla="*/ 0 60000 65536"/>
                  <a:gd name="T14" fmla="*/ 0 60000 65536"/>
                  <a:gd name="T15" fmla="*/ 0 w 248"/>
                  <a:gd name="T16" fmla="*/ 0 h 457"/>
                  <a:gd name="T17" fmla="*/ 248 w 248"/>
                  <a:gd name="T18" fmla="*/ 457 h 457"/>
                </a:gdLst>
                <a:ahLst/>
                <a:cxnLst>
                  <a:cxn ang="T10">
                    <a:pos x="T0" y="T1"/>
                  </a:cxn>
                  <a:cxn ang="T11">
                    <a:pos x="T2" y="T3"/>
                  </a:cxn>
                  <a:cxn ang="T12">
                    <a:pos x="T4" y="T5"/>
                  </a:cxn>
                  <a:cxn ang="T13">
                    <a:pos x="T6" y="T7"/>
                  </a:cxn>
                  <a:cxn ang="T14">
                    <a:pos x="T8" y="T9"/>
                  </a:cxn>
                </a:cxnLst>
                <a:rect l="T15" t="T16" r="T17" b="T18"/>
                <a:pathLst>
                  <a:path w="248" h="457">
                    <a:moveTo>
                      <a:pt x="0" y="0"/>
                    </a:moveTo>
                    <a:cubicBezTo>
                      <a:pt x="58" y="39"/>
                      <a:pt x="70" y="109"/>
                      <a:pt x="99" y="169"/>
                    </a:cubicBezTo>
                    <a:cubicBezTo>
                      <a:pt x="114" y="200"/>
                      <a:pt x="135" y="228"/>
                      <a:pt x="149" y="259"/>
                    </a:cubicBezTo>
                    <a:cubicBezTo>
                      <a:pt x="179" y="326"/>
                      <a:pt x="174" y="386"/>
                      <a:pt x="239" y="427"/>
                    </a:cubicBezTo>
                    <a:cubicBezTo>
                      <a:pt x="242" y="437"/>
                      <a:pt x="248" y="457"/>
                      <a:pt x="248" y="457"/>
                    </a:cubicBezTo>
                  </a:path>
                </a:pathLst>
              </a:custGeom>
              <a:noFill/>
              <a:ln w="476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6" name="Freeform 391"/>
              <p:cNvSpPr>
                <a:spLocks/>
              </p:cNvSpPr>
              <p:nvPr/>
            </p:nvSpPr>
            <p:spPr bwMode="auto">
              <a:xfrm>
                <a:off x="1937" y="1440"/>
                <a:ext cx="36" cy="28"/>
              </a:xfrm>
              <a:custGeom>
                <a:avLst/>
                <a:gdLst>
                  <a:gd name="T0" fmla="*/ 0 w 239"/>
                  <a:gd name="T1" fmla="*/ 0 h 214"/>
                  <a:gd name="T2" fmla="*/ 0 w 239"/>
                  <a:gd name="T3" fmla="*/ 0 h 214"/>
                  <a:gd name="T4" fmla="*/ 0 w 239"/>
                  <a:gd name="T5" fmla="*/ 0 h 214"/>
                  <a:gd name="T6" fmla="*/ 0 w 239"/>
                  <a:gd name="T7" fmla="*/ 0 h 214"/>
                  <a:gd name="T8" fmla="*/ 0 w 239"/>
                  <a:gd name="T9" fmla="*/ 0 h 214"/>
                  <a:gd name="T10" fmla="*/ 0 w 239"/>
                  <a:gd name="T11" fmla="*/ 0 h 214"/>
                  <a:gd name="T12" fmla="*/ 0 w 239"/>
                  <a:gd name="T13" fmla="*/ 0 h 214"/>
                  <a:gd name="T14" fmla="*/ 0 w 239"/>
                  <a:gd name="T15" fmla="*/ 0 h 214"/>
                  <a:gd name="T16" fmla="*/ 0 w 239"/>
                  <a:gd name="T17" fmla="*/ 0 h 214"/>
                  <a:gd name="T18" fmla="*/ 0 w 239"/>
                  <a:gd name="T19" fmla="*/ 0 h 214"/>
                  <a:gd name="T20" fmla="*/ 0 w 239"/>
                  <a:gd name="T21" fmla="*/ 0 h 214"/>
                  <a:gd name="T22" fmla="*/ 0 w 239"/>
                  <a:gd name="T23" fmla="*/ 0 h 214"/>
                  <a:gd name="T24" fmla="*/ 0 w 239"/>
                  <a:gd name="T25" fmla="*/ 0 h 214"/>
                  <a:gd name="T26" fmla="*/ 0 w 239"/>
                  <a:gd name="T27" fmla="*/ 0 h 214"/>
                  <a:gd name="T28" fmla="*/ 0 w 239"/>
                  <a:gd name="T29" fmla="*/ 0 h 214"/>
                  <a:gd name="T30" fmla="*/ 0 w 239"/>
                  <a:gd name="T31" fmla="*/ 0 h 214"/>
                  <a:gd name="T32" fmla="*/ 0 w 239"/>
                  <a:gd name="T33" fmla="*/ 0 h 2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9"/>
                  <a:gd name="T52" fmla="*/ 0 h 214"/>
                  <a:gd name="T53" fmla="*/ 239 w 239"/>
                  <a:gd name="T54" fmla="*/ 214 h 2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9" h="214">
                    <a:moveTo>
                      <a:pt x="7" y="207"/>
                    </a:moveTo>
                    <a:cubicBezTo>
                      <a:pt x="14" y="197"/>
                      <a:pt x="18" y="185"/>
                      <a:pt x="27" y="177"/>
                    </a:cubicBezTo>
                    <a:cubicBezTo>
                      <a:pt x="35" y="170"/>
                      <a:pt x="49" y="173"/>
                      <a:pt x="57" y="167"/>
                    </a:cubicBezTo>
                    <a:cubicBezTo>
                      <a:pt x="66" y="160"/>
                      <a:pt x="85" y="146"/>
                      <a:pt x="77" y="138"/>
                    </a:cubicBezTo>
                    <a:cubicBezTo>
                      <a:pt x="69" y="130"/>
                      <a:pt x="57" y="151"/>
                      <a:pt x="47" y="157"/>
                    </a:cubicBezTo>
                    <a:cubicBezTo>
                      <a:pt x="40" y="167"/>
                      <a:pt x="15" y="184"/>
                      <a:pt x="27" y="187"/>
                    </a:cubicBezTo>
                    <a:cubicBezTo>
                      <a:pt x="47" y="192"/>
                      <a:pt x="87" y="167"/>
                      <a:pt x="87" y="167"/>
                    </a:cubicBezTo>
                    <a:cubicBezTo>
                      <a:pt x="90" y="157"/>
                      <a:pt x="97" y="138"/>
                      <a:pt x="97" y="138"/>
                    </a:cubicBezTo>
                    <a:cubicBezTo>
                      <a:pt x="110" y="118"/>
                      <a:pt x="124" y="98"/>
                      <a:pt x="137" y="78"/>
                    </a:cubicBezTo>
                    <a:cubicBezTo>
                      <a:pt x="143" y="68"/>
                      <a:pt x="146" y="55"/>
                      <a:pt x="156" y="48"/>
                    </a:cubicBezTo>
                    <a:cubicBezTo>
                      <a:pt x="225" y="2"/>
                      <a:pt x="239" y="0"/>
                      <a:pt x="186" y="18"/>
                    </a:cubicBezTo>
                    <a:cubicBezTo>
                      <a:pt x="179" y="28"/>
                      <a:pt x="175" y="40"/>
                      <a:pt x="166" y="48"/>
                    </a:cubicBezTo>
                    <a:cubicBezTo>
                      <a:pt x="158" y="54"/>
                      <a:pt x="144" y="51"/>
                      <a:pt x="137" y="58"/>
                    </a:cubicBezTo>
                    <a:cubicBezTo>
                      <a:pt x="74" y="121"/>
                      <a:pt x="104" y="148"/>
                      <a:pt x="17" y="177"/>
                    </a:cubicBezTo>
                    <a:cubicBezTo>
                      <a:pt x="14" y="187"/>
                      <a:pt x="0" y="200"/>
                      <a:pt x="7" y="207"/>
                    </a:cubicBezTo>
                    <a:cubicBezTo>
                      <a:pt x="14" y="214"/>
                      <a:pt x="37" y="197"/>
                      <a:pt x="37" y="197"/>
                    </a:cubicBezTo>
                    <a:cubicBezTo>
                      <a:pt x="37" y="197"/>
                      <a:pt x="17" y="204"/>
                      <a:pt x="7" y="207"/>
                    </a:cubicBezTo>
                    <a:close/>
                  </a:path>
                </a:pathLst>
              </a:custGeom>
              <a:solidFill>
                <a:schemeClr val="accent1"/>
              </a:solid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7" name="Freeform 392"/>
              <p:cNvSpPr>
                <a:spLocks/>
              </p:cNvSpPr>
              <p:nvPr/>
            </p:nvSpPr>
            <p:spPr bwMode="auto">
              <a:xfrm>
                <a:off x="1983" y="1434"/>
                <a:ext cx="53" cy="41"/>
              </a:xfrm>
              <a:custGeom>
                <a:avLst/>
                <a:gdLst>
                  <a:gd name="T0" fmla="*/ 0 w 348"/>
                  <a:gd name="T1" fmla="*/ 0 h 309"/>
                  <a:gd name="T2" fmla="*/ 0 w 348"/>
                  <a:gd name="T3" fmla="*/ 0 h 309"/>
                  <a:gd name="T4" fmla="*/ 0 w 348"/>
                  <a:gd name="T5" fmla="*/ 0 h 309"/>
                  <a:gd name="T6" fmla="*/ 0 w 348"/>
                  <a:gd name="T7" fmla="*/ 0 h 309"/>
                  <a:gd name="T8" fmla="*/ 0 w 348"/>
                  <a:gd name="T9" fmla="*/ 0 h 309"/>
                  <a:gd name="T10" fmla="*/ 0 w 348"/>
                  <a:gd name="T11" fmla="*/ 0 h 309"/>
                  <a:gd name="T12" fmla="*/ 0 w 348"/>
                  <a:gd name="T13" fmla="*/ 0 h 309"/>
                  <a:gd name="T14" fmla="*/ 0 w 348"/>
                  <a:gd name="T15" fmla="*/ 0 h 309"/>
                  <a:gd name="T16" fmla="*/ 0 w 348"/>
                  <a:gd name="T17" fmla="*/ 0 h 309"/>
                  <a:gd name="T18" fmla="*/ 0 w 348"/>
                  <a:gd name="T19" fmla="*/ 0 h 309"/>
                  <a:gd name="T20" fmla="*/ 0 w 348"/>
                  <a:gd name="T21" fmla="*/ 0 h 309"/>
                  <a:gd name="T22" fmla="*/ 0 w 348"/>
                  <a:gd name="T23" fmla="*/ 0 h 309"/>
                  <a:gd name="T24" fmla="*/ 0 w 348"/>
                  <a:gd name="T25" fmla="*/ 0 h 309"/>
                  <a:gd name="T26" fmla="*/ 0 w 348"/>
                  <a:gd name="T27" fmla="*/ 0 h 309"/>
                  <a:gd name="T28" fmla="*/ 0 w 348"/>
                  <a:gd name="T29" fmla="*/ 0 h 309"/>
                  <a:gd name="T30" fmla="*/ 0 w 348"/>
                  <a:gd name="T31" fmla="*/ 0 h 309"/>
                  <a:gd name="T32" fmla="*/ 0 w 348"/>
                  <a:gd name="T33" fmla="*/ 0 h 309"/>
                  <a:gd name="T34" fmla="*/ 0 w 348"/>
                  <a:gd name="T35" fmla="*/ 0 h 309"/>
                  <a:gd name="T36" fmla="*/ 0 w 348"/>
                  <a:gd name="T37" fmla="*/ 0 h 309"/>
                  <a:gd name="T38" fmla="*/ 0 w 348"/>
                  <a:gd name="T39" fmla="*/ 0 h 3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309"/>
                  <a:gd name="T62" fmla="*/ 348 w 348"/>
                  <a:gd name="T63" fmla="*/ 309 h 3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309">
                    <a:moveTo>
                      <a:pt x="348" y="0"/>
                    </a:moveTo>
                    <a:cubicBezTo>
                      <a:pt x="345" y="13"/>
                      <a:pt x="346" y="29"/>
                      <a:pt x="338" y="39"/>
                    </a:cubicBezTo>
                    <a:cubicBezTo>
                      <a:pt x="331" y="47"/>
                      <a:pt x="317" y="44"/>
                      <a:pt x="308" y="49"/>
                    </a:cubicBezTo>
                    <a:cubicBezTo>
                      <a:pt x="264" y="74"/>
                      <a:pt x="236" y="103"/>
                      <a:pt x="189" y="119"/>
                    </a:cubicBezTo>
                    <a:cubicBezTo>
                      <a:pt x="182" y="129"/>
                      <a:pt x="178" y="141"/>
                      <a:pt x="169" y="149"/>
                    </a:cubicBezTo>
                    <a:cubicBezTo>
                      <a:pt x="161" y="156"/>
                      <a:pt x="147" y="152"/>
                      <a:pt x="139" y="159"/>
                    </a:cubicBezTo>
                    <a:cubicBezTo>
                      <a:pt x="85" y="212"/>
                      <a:pt x="179" y="171"/>
                      <a:pt x="100" y="198"/>
                    </a:cubicBezTo>
                    <a:cubicBezTo>
                      <a:pt x="76" y="269"/>
                      <a:pt x="98" y="246"/>
                      <a:pt x="50" y="278"/>
                    </a:cubicBezTo>
                    <a:cubicBezTo>
                      <a:pt x="50" y="278"/>
                      <a:pt x="63" y="258"/>
                      <a:pt x="70" y="248"/>
                    </a:cubicBezTo>
                    <a:cubicBezTo>
                      <a:pt x="97" y="208"/>
                      <a:pt x="80" y="225"/>
                      <a:pt x="120" y="198"/>
                    </a:cubicBezTo>
                    <a:cubicBezTo>
                      <a:pt x="67" y="278"/>
                      <a:pt x="137" y="181"/>
                      <a:pt x="70" y="248"/>
                    </a:cubicBezTo>
                    <a:cubicBezTo>
                      <a:pt x="62" y="256"/>
                      <a:pt x="62" y="278"/>
                      <a:pt x="50" y="278"/>
                    </a:cubicBezTo>
                    <a:cubicBezTo>
                      <a:pt x="39" y="278"/>
                      <a:pt x="53" y="256"/>
                      <a:pt x="60" y="248"/>
                    </a:cubicBezTo>
                    <a:cubicBezTo>
                      <a:pt x="68" y="239"/>
                      <a:pt x="80" y="235"/>
                      <a:pt x="90" y="228"/>
                    </a:cubicBezTo>
                    <a:cubicBezTo>
                      <a:pt x="97" y="206"/>
                      <a:pt x="101" y="186"/>
                      <a:pt x="120" y="169"/>
                    </a:cubicBezTo>
                    <a:cubicBezTo>
                      <a:pt x="138" y="153"/>
                      <a:pt x="179" y="129"/>
                      <a:pt x="179" y="129"/>
                    </a:cubicBezTo>
                    <a:cubicBezTo>
                      <a:pt x="152" y="169"/>
                      <a:pt x="139" y="162"/>
                      <a:pt x="100" y="188"/>
                    </a:cubicBezTo>
                    <a:cubicBezTo>
                      <a:pt x="87" y="208"/>
                      <a:pt x="80" y="235"/>
                      <a:pt x="60" y="248"/>
                    </a:cubicBezTo>
                    <a:cubicBezTo>
                      <a:pt x="40" y="261"/>
                      <a:pt x="0" y="288"/>
                      <a:pt x="0" y="288"/>
                    </a:cubicBezTo>
                    <a:cubicBezTo>
                      <a:pt x="33" y="299"/>
                      <a:pt x="30" y="309"/>
                      <a:pt x="30" y="288"/>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8" name="Freeform 393"/>
              <p:cNvSpPr>
                <a:spLocks/>
              </p:cNvSpPr>
              <p:nvPr/>
            </p:nvSpPr>
            <p:spPr bwMode="auto">
              <a:xfrm>
                <a:off x="2016" y="1446"/>
                <a:ext cx="48" cy="33"/>
              </a:xfrm>
              <a:custGeom>
                <a:avLst/>
                <a:gdLst>
                  <a:gd name="T0" fmla="*/ 0 w 318"/>
                  <a:gd name="T1" fmla="*/ 0 h 251"/>
                  <a:gd name="T2" fmla="*/ 0 w 318"/>
                  <a:gd name="T3" fmla="*/ 0 h 251"/>
                  <a:gd name="T4" fmla="*/ 0 w 318"/>
                  <a:gd name="T5" fmla="*/ 0 h 251"/>
                  <a:gd name="T6" fmla="*/ 0 w 318"/>
                  <a:gd name="T7" fmla="*/ 0 h 251"/>
                  <a:gd name="T8" fmla="*/ 0 w 318"/>
                  <a:gd name="T9" fmla="*/ 0 h 251"/>
                  <a:gd name="T10" fmla="*/ 0 w 318"/>
                  <a:gd name="T11" fmla="*/ 0 h 251"/>
                  <a:gd name="T12" fmla="*/ 0 w 318"/>
                  <a:gd name="T13" fmla="*/ 0 h 251"/>
                  <a:gd name="T14" fmla="*/ 0 w 318"/>
                  <a:gd name="T15" fmla="*/ 0 h 251"/>
                  <a:gd name="T16" fmla="*/ 0 w 318"/>
                  <a:gd name="T17" fmla="*/ 0 h 251"/>
                  <a:gd name="T18" fmla="*/ 0 w 318"/>
                  <a:gd name="T19" fmla="*/ 0 h 251"/>
                  <a:gd name="T20" fmla="*/ 0 w 318"/>
                  <a:gd name="T21" fmla="*/ 0 h 251"/>
                  <a:gd name="T22" fmla="*/ 0 w 318"/>
                  <a:gd name="T23" fmla="*/ 0 h 251"/>
                  <a:gd name="T24" fmla="*/ 0 w 318"/>
                  <a:gd name="T25" fmla="*/ 0 h 251"/>
                  <a:gd name="T26" fmla="*/ 0 w 318"/>
                  <a:gd name="T27" fmla="*/ 0 h 251"/>
                  <a:gd name="T28" fmla="*/ 0 w 318"/>
                  <a:gd name="T29" fmla="*/ 0 h 251"/>
                  <a:gd name="T30" fmla="*/ 0 w 318"/>
                  <a:gd name="T31" fmla="*/ 0 h 2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8"/>
                  <a:gd name="T49" fmla="*/ 0 h 251"/>
                  <a:gd name="T50" fmla="*/ 318 w 318"/>
                  <a:gd name="T51" fmla="*/ 251 h 2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8" h="251">
                    <a:moveTo>
                      <a:pt x="318" y="0"/>
                    </a:moveTo>
                    <a:cubicBezTo>
                      <a:pt x="270" y="32"/>
                      <a:pt x="299" y="16"/>
                      <a:pt x="228" y="40"/>
                    </a:cubicBezTo>
                    <a:cubicBezTo>
                      <a:pt x="207" y="47"/>
                      <a:pt x="190" y="63"/>
                      <a:pt x="169" y="70"/>
                    </a:cubicBezTo>
                    <a:cubicBezTo>
                      <a:pt x="162" y="80"/>
                      <a:pt x="158" y="92"/>
                      <a:pt x="149" y="99"/>
                    </a:cubicBezTo>
                    <a:cubicBezTo>
                      <a:pt x="141" y="105"/>
                      <a:pt x="126" y="102"/>
                      <a:pt x="119" y="109"/>
                    </a:cubicBezTo>
                    <a:cubicBezTo>
                      <a:pt x="112" y="116"/>
                      <a:pt x="116" y="131"/>
                      <a:pt x="109" y="139"/>
                    </a:cubicBezTo>
                    <a:cubicBezTo>
                      <a:pt x="101" y="148"/>
                      <a:pt x="89" y="152"/>
                      <a:pt x="79" y="159"/>
                    </a:cubicBezTo>
                    <a:cubicBezTo>
                      <a:pt x="64" y="203"/>
                      <a:pt x="45" y="195"/>
                      <a:pt x="30" y="238"/>
                    </a:cubicBezTo>
                    <a:cubicBezTo>
                      <a:pt x="20" y="235"/>
                      <a:pt x="0" y="239"/>
                      <a:pt x="0" y="229"/>
                    </a:cubicBezTo>
                    <a:cubicBezTo>
                      <a:pt x="0" y="217"/>
                      <a:pt x="37" y="199"/>
                      <a:pt x="30" y="209"/>
                    </a:cubicBezTo>
                    <a:cubicBezTo>
                      <a:pt x="23" y="219"/>
                      <a:pt x="6" y="249"/>
                      <a:pt x="10" y="238"/>
                    </a:cubicBezTo>
                    <a:cubicBezTo>
                      <a:pt x="13" y="228"/>
                      <a:pt x="13" y="216"/>
                      <a:pt x="20" y="209"/>
                    </a:cubicBezTo>
                    <a:cubicBezTo>
                      <a:pt x="27" y="202"/>
                      <a:pt x="40" y="204"/>
                      <a:pt x="49" y="199"/>
                    </a:cubicBezTo>
                    <a:cubicBezTo>
                      <a:pt x="60" y="194"/>
                      <a:pt x="69" y="186"/>
                      <a:pt x="79" y="179"/>
                    </a:cubicBezTo>
                    <a:cubicBezTo>
                      <a:pt x="72" y="189"/>
                      <a:pt x="64" y="198"/>
                      <a:pt x="59" y="209"/>
                    </a:cubicBezTo>
                    <a:cubicBezTo>
                      <a:pt x="48" y="231"/>
                      <a:pt x="49" y="251"/>
                      <a:pt x="49" y="22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9" name="Freeform 394"/>
              <p:cNvSpPr>
                <a:spLocks/>
              </p:cNvSpPr>
              <p:nvPr/>
            </p:nvSpPr>
            <p:spPr bwMode="auto">
              <a:xfrm>
                <a:off x="2040" y="1460"/>
                <a:ext cx="54" cy="26"/>
              </a:xfrm>
              <a:custGeom>
                <a:avLst/>
                <a:gdLst>
                  <a:gd name="T0" fmla="*/ 0 w 357"/>
                  <a:gd name="T1" fmla="*/ 0 h 199"/>
                  <a:gd name="T2" fmla="*/ 0 w 357"/>
                  <a:gd name="T3" fmla="*/ 0 h 199"/>
                  <a:gd name="T4" fmla="*/ 0 w 357"/>
                  <a:gd name="T5" fmla="*/ 0 h 199"/>
                  <a:gd name="T6" fmla="*/ 0 w 357"/>
                  <a:gd name="T7" fmla="*/ 0 h 199"/>
                  <a:gd name="T8" fmla="*/ 0 w 357"/>
                  <a:gd name="T9" fmla="*/ 0 h 199"/>
                  <a:gd name="T10" fmla="*/ 0 w 357"/>
                  <a:gd name="T11" fmla="*/ 0 h 199"/>
                  <a:gd name="T12" fmla="*/ 0 w 357"/>
                  <a:gd name="T13" fmla="*/ 0 h 199"/>
                  <a:gd name="T14" fmla="*/ 0 w 357"/>
                  <a:gd name="T15" fmla="*/ 0 h 199"/>
                  <a:gd name="T16" fmla="*/ 0 w 357"/>
                  <a:gd name="T17" fmla="*/ 0 h 199"/>
                  <a:gd name="T18" fmla="*/ 0 w 357"/>
                  <a:gd name="T19" fmla="*/ 0 h 199"/>
                  <a:gd name="T20" fmla="*/ 0 w 357"/>
                  <a:gd name="T21" fmla="*/ 0 h 199"/>
                  <a:gd name="T22" fmla="*/ 0 w 357"/>
                  <a:gd name="T23" fmla="*/ 0 h 199"/>
                  <a:gd name="T24" fmla="*/ 0 w 357"/>
                  <a:gd name="T25" fmla="*/ 0 h 199"/>
                  <a:gd name="T26" fmla="*/ 0 w 357"/>
                  <a:gd name="T27" fmla="*/ 0 h 199"/>
                  <a:gd name="T28" fmla="*/ 0 w 357"/>
                  <a:gd name="T29" fmla="*/ 0 h 199"/>
                  <a:gd name="T30" fmla="*/ 0 w 357"/>
                  <a:gd name="T31" fmla="*/ 0 h 199"/>
                  <a:gd name="T32" fmla="*/ 0 w 357"/>
                  <a:gd name="T33" fmla="*/ 0 h 199"/>
                  <a:gd name="T34" fmla="*/ 0 w 357"/>
                  <a:gd name="T35" fmla="*/ 0 h 199"/>
                  <a:gd name="T36" fmla="*/ 0 w 357"/>
                  <a:gd name="T37" fmla="*/ 0 h 199"/>
                  <a:gd name="T38" fmla="*/ 0 w 357"/>
                  <a:gd name="T39" fmla="*/ 0 h 199"/>
                  <a:gd name="T40" fmla="*/ 0 w 357"/>
                  <a:gd name="T41" fmla="*/ 0 h 199"/>
                  <a:gd name="T42" fmla="*/ 0 w 357"/>
                  <a:gd name="T43" fmla="*/ 0 h 1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7"/>
                  <a:gd name="T67" fmla="*/ 0 h 199"/>
                  <a:gd name="T68" fmla="*/ 357 w 357"/>
                  <a:gd name="T69" fmla="*/ 199 h 1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7" h="199">
                    <a:moveTo>
                      <a:pt x="357" y="0"/>
                    </a:moveTo>
                    <a:cubicBezTo>
                      <a:pt x="347" y="7"/>
                      <a:pt x="338" y="15"/>
                      <a:pt x="327" y="20"/>
                    </a:cubicBezTo>
                    <a:cubicBezTo>
                      <a:pt x="308" y="29"/>
                      <a:pt x="268" y="40"/>
                      <a:pt x="268" y="40"/>
                    </a:cubicBezTo>
                    <a:cubicBezTo>
                      <a:pt x="261" y="50"/>
                      <a:pt x="258" y="64"/>
                      <a:pt x="248" y="70"/>
                    </a:cubicBezTo>
                    <a:cubicBezTo>
                      <a:pt x="230" y="81"/>
                      <a:pt x="188" y="90"/>
                      <a:pt x="188" y="90"/>
                    </a:cubicBezTo>
                    <a:cubicBezTo>
                      <a:pt x="178" y="97"/>
                      <a:pt x="170" y="105"/>
                      <a:pt x="159" y="110"/>
                    </a:cubicBezTo>
                    <a:cubicBezTo>
                      <a:pt x="140" y="118"/>
                      <a:pt x="99" y="129"/>
                      <a:pt x="99" y="129"/>
                    </a:cubicBezTo>
                    <a:cubicBezTo>
                      <a:pt x="79" y="142"/>
                      <a:pt x="16" y="177"/>
                      <a:pt x="39" y="169"/>
                    </a:cubicBezTo>
                    <a:cubicBezTo>
                      <a:pt x="63" y="161"/>
                      <a:pt x="187" y="103"/>
                      <a:pt x="99" y="129"/>
                    </a:cubicBezTo>
                    <a:cubicBezTo>
                      <a:pt x="52" y="160"/>
                      <a:pt x="79" y="146"/>
                      <a:pt x="10" y="169"/>
                    </a:cubicBezTo>
                    <a:cubicBezTo>
                      <a:pt x="0" y="172"/>
                      <a:pt x="29" y="161"/>
                      <a:pt x="39" y="159"/>
                    </a:cubicBezTo>
                    <a:cubicBezTo>
                      <a:pt x="52" y="156"/>
                      <a:pt x="66" y="153"/>
                      <a:pt x="79" y="149"/>
                    </a:cubicBezTo>
                    <a:cubicBezTo>
                      <a:pt x="152" y="128"/>
                      <a:pt x="65" y="153"/>
                      <a:pt x="139" y="120"/>
                    </a:cubicBezTo>
                    <a:cubicBezTo>
                      <a:pt x="173" y="105"/>
                      <a:pt x="203" y="99"/>
                      <a:pt x="238" y="90"/>
                    </a:cubicBezTo>
                    <a:cubicBezTo>
                      <a:pt x="248" y="83"/>
                      <a:pt x="260" y="78"/>
                      <a:pt x="268" y="70"/>
                    </a:cubicBezTo>
                    <a:cubicBezTo>
                      <a:pt x="276" y="62"/>
                      <a:pt x="276" y="40"/>
                      <a:pt x="288" y="40"/>
                    </a:cubicBezTo>
                    <a:cubicBezTo>
                      <a:pt x="299" y="40"/>
                      <a:pt x="285" y="63"/>
                      <a:pt x="278" y="70"/>
                    </a:cubicBezTo>
                    <a:cubicBezTo>
                      <a:pt x="271" y="77"/>
                      <a:pt x="257" y="75"/>
                      <a:pt x="248" y="80"/>
                    </a:cubicBezTo>
                    <a:cubicBezTo>
                      <a:pt x="209" y="100"/>
                      <a:pt x="171" y="116"/>
                      <a:pt x="129" y="129"/>
                    </a:cubicBezTo>
                    <a:cubicBezTo>
                      <a:pt x="122" y="139"/>
                      <a:pt x="118" y="151"/>
                      <a:pt x="109" y="159"/>
                    </a:cubicBezTo>
                    <a:cubicBezTo>
                      <a:pt x="91" y="175"/>
                      <a:pt x="49" y="199"/>
                      <a:pt x="49" y="199"/>
                    </a:cubicBezTo>
                    <a:cubicBezTo>
                      <a:pt x="60" y="166"/>
                      <a:pt x="59" y="158"/>
                      <a:pt x="59" y="179"/>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0" name="Freeform 395"/>
              <p:cNvSpPr>
                <a:spLocks/>
              </p:cNvSpPr>
              <p:nvPr/>
            </p:nvSpPr>
            <p:spPr bwMode="auto">
              <a:xfrm>
                <a:off x="2076" y="1481"/>
                <a:ext cx="40" cy="17"/>
              </a:xfrm>
              <a:custGeom>
                <a:avLst/>
                <a:gdLst>
                  <a:gd name="T0" fmla="*/ 0 w 268"/>
                  <a:gd name="T1" fmla="*/ 0 h 130"/>
                  <a:gd name="T2" fmla="*/ 0 w 268"/>
                  <a:gd name="T3" fmla="*/ 0 h 130"/>
                  <a:gd name="T4" fmla="*/ 0 w 268"/>
                  <a:gd name="T5" fmla="*/ 0 h 130"/>
                  <a:gd name="T6" fmla="*/ 0 w 268"/>
                  <a:gd name="T7" fmla="*/ 0 h 130"/>
                  <a:gd name="T8" fmla="*/ 0 w 268"/>
                  <a:gd name="T9" fmla="*/ 0 h 130"/>
                  <a:gd name="T10" fmla="*/ 0 w 268"/>
                  <a:gd name="T11" fmla="*/ 0 h 130"/>
                  <a:gd name="T12" fmla="*/ 0 w 268"/>
                  <a:gd name="T13" fmla="*/ 0 h 130"/>
                  <a:gd name="T14" fmla="*/ 0 w 268"/>
                  <a:gd name="T15" fmla="*/ 0 h 130"/>
                  <a:gd name="T16" fmla="*/ 0 w 268"/>
                  <a:gd name="T17" fmla="*/ 0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8"/>
                  <a:gd name="T28" fmla="*/ 0 h 130"/>
                  <a:gd name="T29" fmla="*/ 268 w 268"/>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8" h="130">
                    <a:moveTo>
                      <a:pt x="268" y="0"/>
                    </a:moveTo>
                    <a:cubicBezTo>
                      <a:pt x="200" y="9"/>
                      <a:pt x="155" y="23"/>
                      <a:pt x="99" y="60"/>
                    </a:cubicBezTo>
                    <a:cubicBezTo>
                      <a:pt x="54" y="128"/>
                      <a:pt x="82" y="112"/>
                      <a:pt x="30" y="129"/>
                    </a:cubicBezTo>
                    <a:cubicBezTo>
                      <a:pt x="20" y="126"/>
                      <a:pt x="0" y="130"/>
                      <a:pt x="0" y="119"/>
                    </a:cubicBezTo>
                    <a:cubicBezTo>
                      <a:pt x="0" y="109"/>
                      <a:pt x="40" y="107"/>
                      <a:pt x="30" y="110"/>
                    </a:cubicBezTo>
                    <a:lnTo>
                      <a:pt x="0" y="119"/>
                    </a:lnTo>
                    <a:cubicBezTo>
                      <a:pt x="0" y="119"/>
                      <a:pt x="30" y="110"/>
                      <a:pt x="30" y="110"/>
                    </a:cubicBezTo>
                    <a:cubicBezTo>
                      <a:pt x="50" y="97"/>
                      <a:pt x="69" y="83"/>
                      <a:pt x="89" y="70"/>
                    </a:cubicBezTo>
                    <a:cubicBezTo>
                      <a:pt x="99" y="63"/>
                      <a:pt x="119" y="50"/>
                      <a:pt x="119" y="50"/>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1" name="Freeform 396"/>
              <p:cNvSpPr>
                <a:spLocks/>
              </p:cNvSpPr>
              <p:nvPr/>
            </p:nvSpPr>
            <p:spPr bwMode="auto">
              <a:xfrm>
                <a:off x="2091" y="1495"/>
                <a:ext cx="36" cy="14"/>
              </a:xfrm>
              <a:custGeom>
                <a:avLst/>
                <a:gdLst>
                  <a:gd name="T0" fmla="*/ 0 w 237"/>
                  <a:gd name="T1" fmla="*/ 0 h 107"/>
                  <a:gd name="T2" fmla="*/ 0 w 237"/>
                  <a:gd name="T3" fmla="*/ 0 h 107"/>
                  <a:gd name="T4" fmla="*/ 0 w 237"/>
                  <a:gd name="T5" fmla="*/ 0 h 107"/>
                  <a:gd name="T6" fmla="*/ 0 w 237"/>
                  <a:gd name="T7" fmla="*/ 0 h 107"/>
                  <a:gd name="T8" fmla="*/ 0 w 237"/>
                  <a:gd name="T9" fmla="*/ 0 h 107"/>
                  <a:gd name="T10" fmla="*/ 0 60000 65536"/>
                  <a:gd name="T11" fmla="*/ 0 60000 65536"/>
                  <a:gd name="T12" fmla="*/ 0 60000 65536"/>
                  <a:gd name="T13" fmla="*/ 0 60000 65536"/>
                  <a:gd name="T14" fmla="*/ 0 60000 65536"/>
                  <a:gd name="T15" fmla="*/ 0 w 237"/>
                  <a:gd name="T16" fmla="*/ 0 h 107"/>
                  <a:gd name="T17" fmla="*/ 237 w 237"/>
                  <a:gd name="T18" fmla="*/ 107 h 107"/>
                </a:gdLst>
                <a:ahLst/>
                <a:cxnLst>
                  <a:cxn ang="T10">
                    <a:pos x="T0" y="T1"/>
                  </a:cxn>
                  <a:cxn ang="T11">
                    <a:pos x="T2" y="T3"/>
                  </a:cxn>
                  <a:cxn ang="T12">
                    <a:pos x="T4" y="T5"/>
                  </a:cxn>
                  <a:cxn ang="T13">
                    <a:pos x="T6" y="T7"/>
                  </a:cxn>
                  <a:cxn ang="T14">
                    <a:pos x="T8" y="T9"/>
                  </a:cxn>
                </a:cxnLst>
                <a:rect l="T15" t="T16" r="T17" b="T18"/>
                <a:pathLst>
                  <a:path w="237" h="107">
                    <a:moveTo>
                      <a:pt x="237" y="17"/>
                    </a:moveTo>
                    <a:cubicBezTo>
                      <a:pt x="0" y="35"/>
                      <a:pt x="183" y="0"/>
                      <a:pt x="68" y="77"/>
                    </a:cubicBezTo>
                    <a:cubicBezTo>
                      <a:pt x="68" y="77"/>
                      <a:pt x="76" y="47"/>
                      <a:pt x="88" y="47"/>
                    </a:cubicBezTo>
                    <a:cubicBezTo>
                      <a:pt x="99" y="47"/>
                      <a:pt x="85" y="69"/>
                      <a:pt x="78" y="77"/>
                    </a:cubicBezTo>
                    <a:cubicBezTo>
                      <a:pt x="68" y="90"/>
                      <a:pt x="50" y="95"/>
                      <a:pt x="38" y="107"/>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2" name="Freeform 397"/>
              <p:cNvSpPr>
                <a:spLocks/>
              </p:cNvSpPr>
              <p:nvPr/>
            </p:nvSpPr>
            <p:spPr bwMode="auto">
              <a:xfrm>
                <a:off x="2118" y="1520"/>
                <a:ext cx="24" cy="6"/>
              </a:xfrm>
              <a:custGeom>
                <a:avLst/>
                <a:gdLst>
                  <a:gd name="T0" fmla="*/ 0 w 159"/>
                  <a:gd name="T1" fmla="*/ 0 h 42"/>
                  <a:gd name="T2" fmla="*/ 0 w 159"/>
                  <a:gd name="T3" fmla="*/ 0 h 42"/>
                  <a:gd name="T4" fmla="*/ 0 60000 65536"/>
                  <a:gd name="T5" fmla="*/ 0 60000 65536"/>
                  <a:gd name="T6" fmla="*/ 0 w 159"/>
                  <a:gd name="T7" fmla="*/ 0 h 42"/>
                  <a:gd name="T8" fmla="*/ 159 w 159"/>
                  <a:gd name="T9" fmla="*/ 42 h 42"/>
                </a:gdLst>
                <a:ahLst/>
                <a:cxnLst>
                  <a:cxn ang="T4">
                    <a:pos x="T0" y="T1"/>
                  </a:cxn>
                  <a:cxn ang="T5">
                    <a:pos x="T2" y="T3"/>
                  </a:cxn>
                </a:cxnLst>
                <a:rect l="T6" t="T7" r="T8" b="T9"/>
                <a:pathLst>
                  <a:path w="159" h="42">
                    <a:moveTo>
                      <a:pt x="159" y="2"/>
                    </a:moveTo>
                    <a:cubicBezTo>
                      <a:pt x="102" y="8"/>
                      <a:pt x="42" y="0"/>
                      <a:pt x="0" y="42"/>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3" name="Freeform 398"/>
              <p:cNvSpPr>
                <a:spLocks/>
              </p:cNvSpPr>
              <p:nvPr/>
            </p:nvSpPr>
            <p:spPr bwMode="auto">
              <a:xfrm>
                <a:off x="2142" y="1541"/>
                <a:ext cx="15" cy="7"/>
              </a:xfrm>
              <a:custGeom>
                <a:avLst/>
                <a:gdLst>
                  <a:gd name="T0" fmla="*/ 0 w 99"/>
                  <a:gd name="T1" fmla="*/ 0 h 50"/>
                  <a:gd name="T2" fmla="*/ 0 w 99"/>
                  <a:gd name="T3" fmla="*/ 0 h 50"/>
                  <a:gd name="T4" fmla="*/ 0 60000 65536"/>
                  <a:gd name="T5" fmla="*/ 0 60000 65536"/>
                  <a:gd name="T6" fmla="*/ 0 w 99"/>
                  <a:gd name="T7" fmla="*/ 0 h 50"/>
                  <a:gd name="T8" fmla="*/ 99 w 99"/>
                  <a:gd name="T9" fmla="*/ 50 h 50"/>
                </a:gdLst>
                <a:ahLst/>
                <a:cxnLst>
                  <a:cxn ang="T4">
                    <a:pos x="T0" y="T1"/>
                  </a:cxn>
                  <a:cxn ang="T5">
                    <a:pos x="T2" y="T3"/>
                  </a:cxn>
                </a:cxnLst>
                <a:rect l="T6" t="T7" r="T8" b="T9"/>
                <a:pathLst>
                  <a:path w="99" h="50">
                    <a:moveTo>
                      <a:pt x="99" y="0"/>
                    </a:moveTo>
                    <a:cubicBezTo>
                      <a:pt x="60" y="13"/>
                      <a:pt x="19" y="13"/>
                      <a:pt x="0" y="50"/>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4" name="Freeform 399"/>
              <p:cNvSpPr>
                <a:spLocks/>
              </p:cNvSpPr>
              <p:nvPr/>
            </p:nvSpPr>
            <p:spPr bwMode="auto">
              <a:xfrm>
                <a:off x="2077" y="1707"/>
                <a:ext cx="130" cy="56"/>
              </a:xfrm>
              <a:custGeom>
                <a:avLst/>
                <a:gdLst>
                  <a:gd name="T0" fmla="*/ 0 w 864"/>
                  <a:gd name="T1" fmla="*/ 0 h 432"/>
                  <a:gd name="T2" fmla="*/ 0 w 864"/>
                  <a:gd name="T3" fmla="*/ 0 h 432"/>
                  <a:gd name="T4" fmla="*/ 0 w 864"/>
                  <a:gd name="T5" fmla="*/ 0 h 432"/>
                  <a:gd name="T6" fmla="*/ 0 w 864"/>
                  <a:gd name="T7" fmla="*/ 0 h 432"/>
                  <a:gd name="T8" fmla="*/ 0 w 864"/>
                  <a:gd name="T9" fmla="*/ 0 h 432"/>
                  <a:gd name="T10" fmla="*/ 0 w 864"/>
                  <a:gd name="T11" fmla="*/ 0 h 432"/>
                  <a:gd name="T12" fmla="*/ 0 w 864"/>
                  <a:gd name="T13" fmla="*/ 0 h 432"/>
                  <a:gd name="T14" fmla="*/ 0 w 864"/>
                  <a:gd name="T15" fmla="*/ 0 h 432"/>
                  <a:gd name="T16" fmla="*/ 0 w 864"/>
                  <a:gd name="T17" fmla="*/ 0 h 432"/>
                  <a:gd name="T18" fmla="*/ 0 w 864"/>
                  <a:gd name="T19" fmla="*/ 0 h 432"/>
                  <a:gd name="T20" fmla="*/ 0 w 864"/>
                  <a:gd name="T21" fmla="*/ 0 h 432"/>
                  <a:gd name="T22" fmla="*/ 0 w 864"/>
                  <a:gd name="T23" fmla="*/ 0 h 4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4"/>
                  <a:gd name="T37" fmla="*/ 0 h 432"/>
                  <a:gd name="T38" fmla="*/ 864 w 864"/>
                  <a:gd name="T39" fmla="*/ 432 h 4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4" h="432">
                    <a:moveTo>
                      <a:pt x="480" y="0"/>
                    </a:moveTo>
                    <a:lnTo>
                      <a:pt x="528" y="48"/>
                    </a:lnTo>
                    <a:lnTo>
                      <a:pt x="624" y="48"/>
                    </a:lnTo>
                    <a:lnTo>
                      <a:pt x="864" y="48"/>
                    </a:lnTo>
                    <a:lnTo>
                      <a:pt x="720" y="144"/>
                    </a:lnTo>
                    <a:lnTo>
                      <a:pt x="624" y="240"/>
                    </a:lnTo>
                    <a:lnTo>
                      <a:pt x="576" y="336"/>
                    </a:lnTo>
                    <a:lnTo>
                      <a:pt x="480" y="384"/>
                    </a:lnTo>
                    <a:lnTo>
                      <a:pt x="336" y="432"/>
                    </a:lnTo>
                    <a:lnTo>
                      <a:pt x="240" y="432"/>
                    </a:lnTo>
                    <a:lnTo>
                      <a:pt x="96" y="384"/>
                    </a:lnTo>
                    <a:lnTo>
                      <a:pt x="0" y="288"/>
                    </a:lnTo>
                  </a:path>
                </a:pathLst>
              </a:custGeom>
              <a:solidFill>
                <a:srgbClr val="FFCCCC"/>
              </a:solid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5" name="Freeform 400"/>
              <p:cNvSpPr>
                <a:spLocks/>
              </p:cNvSpPr>
              <p:nvPr/>
            </p:nvSpPr>
            <p:spPr bwMode="auto">
              <a:xfrm>
                <a:off x="2097" y="1738"/>
                <a:ext cx="40" cy="8"/>
              </a:xfrm>
              <a:custGeom>
                <a:avLst/>
                <a:gdLst>
                  <a:gd name="T0" fmla="*/ 0 w 268"/>
                  <a:gd name="T1" fmla="*/ 0 h 59"/>
                  <a:gd name="T2" fmla="*/ 0 w 268"/>
                  <a:gd name="T3" fmla="*/ 0 h 59"/>
                  <a:gd name="T4" fmla="*/ 0 w 268"/>
                  <a:gd name="T5" fmla="*/ 0 h 59"/>
                  <a:gd name="T6" fmla="*/ 0 60000 65536"/>
                  <a:gd name="T7" fmla="*/ 0 60000 65536"/>
                  <a:gd name="T8" fmla="*/ 0 60000 65536"/>
                  <a:gd name="T9" fmla="*/ 0 w 268"/>
                  <a:gd name="T10" fmla="*/ 0 h 59"/>
                  <a:gd name="T11" fmla="*/ 268 w 268"/>
                  <a:gd name="T12" fmla="*/ 59 h 59"/>
                </a:gdLst>
                <a:ahLst/>
                <a:cxnLst>
                  <a:cxn ang="T6">
                    <a:pos x="T0" y="T1"/>
                  </a:cxn>
                  <a:cxn ang="T7">
                    <a:pos x="T2" y="T3"/>
                  </a:cxn>
                  <a:cxn ang="T8">
                    <a:pos x="T4" y="T5"/>
                  </a:cxn>
                </a:cxnLst>
                <a:rect l="T9" t="T10" r="T11" b="T12"/>
                <a:pathLst>
                  <a:path w="268" h="59">
                    <a:moveTo>
                      <a:pt x="0" y="0"/>
                    </a:moveTo>
                    <a:cubicBezTo>
                      <a:pt x="43" y="14"/>
                      <a:pt x="84" y="22"/>
                      <a:pt x="129" y="29"/>
                    </a:cubicBezTo>
                    <a:cubicBezTo>
                      <a:pt x="187" y="48"/>
                      <a:pt x="210" y="59"/>
                      <a:pt x="268" y="59"/>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6" name="Freeform 401"/>
              <p:cNvSpPr>
                <a:spLocks/>
              </p:cNvSpPr>
              <p:nvPr/>
            </p:nvSpPr>
            <p:spPr bwMode="auto">
              <a:xfrm>
                <a:off x="2122" y="1722"/>
                <a:ext cx="42" cy="8"/>
              </a:xfrm>
              <a:custGeom>
                <a:avLst/>
                <a:gdLst>
                  <a:gd name="T0" fmla="*/ 0 w 278"/>
                  <a:gd name="T1" fmla="*/ 0 h 61"/>
                  <a:gd name="T2" fmla="*/ 0 w 278"/>
                  <a:gd name="T3" fmla="*/ 0 h 61"/>
                  <a:gd name="T4" fmla="*/ 0 w 278"/>
                  <a:gd name="T5" fmla="*/ 0 h 61"/>
                  <a:gd name="T6" fmla="*/ 0 60000 65536"/>
                  <a:gd name="T7" fmla="*/ 0 60000 65536"/>
                  <a:gd name="T8" fmla="*/ 0 60000 65536"/>
                  <a:gd name="T9" fmla="*/ 0 w 278"/>
                  <a:gd name="T10" fmla="*/ 0 h 61"/>
                  <a:gd name="T11" fmla="*/ 278 w 278"/>
                  <a:gd name="T12" fmla="*/ 61 h 61"/>
                </a:gdLst>
                <a:ahLst/>
                <a:cxnLst>
                  <a:cxn ang="T6">
                    <a:pos x="T0" y="T1"/>
                  </a:cxn>
                  <a:cxn ang="T7">
                    <a:pos x="T2" y="T3"/>
                  </a:cxn>
                  <a:cxn ang="T8">
                    <a:pos x="T4" y="T5"/>
                  </a:cxn>
                </a:cxnLst>
                <a:rect l="T9" t="T10" r="T11" b="T12"/>
                <a:pathLst>
                  <a:path w="278" h="61">
                    <a:moveTo>
                      <a:pt x="0" y="0"/>
                    </a:moveTo>
                    <a:cubicBezTo>
                      <a:pt x="57" y="17"/>
                      <a:pt x="128" y="54"/>
                      <a:pt x="189" y="59"/>
                    </a:cubicBezTo>
                    <a:cubicBezTo>
                      <a:pt x="219" y="61"/>
                      <a:pt x="248" y="59"/>
                      <a:pt x="278" y="59"/>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7" name="Freeform 402"/>
              <p:cNvSpPr>
                <a:spLocks/>
              </p:cNvSpPr>
              <p:nvPr/>
            </p:nvSpPr>
            <p:spPr bwMode="auto">
              <a:xfrm>
                <a:off x="1810" y="1587"/>
                <a:ext cx="43" cy="88"/>
              </a:xfrm>
              <a:custGeom>
                <a:avLst/>
                <a:gdLst>
                  <a:gd name="T0" fmla="*/ 0 w 288"/>
                  <a:gd name="T1" fmla="*/ 0 h 672"/>
                  <a:gd name="T2" fmla="*/ 0 w 288"/>
                  <a:gd name="T3" fmla="*/ 0 h 672"/>
                  <a:gd name="T4" fmla="*/ 0 w 288"/>
                  <a:gd name="T5" fmla="*/ 0 h 672"/>
                  <a:gd name="T6" fmla="*/ 0 w 288"/>
                  <a:gd name="T7" fmla="*/ 0 h 672"/>
                  <a:gd name="T8" fmla="*/ 0 w 288"/>
                  <a:gd name="T9" fmla="*/ 0 h 672"/>
                  <a:gd name="T10" fmla="*/ 0 w 288"/>
                  <a:gd name="T11" fmla="*/ 0 h 672"/>
                  <a:gd name="T12" fmla="*/ 0 w 288"/>
                  <a:gd name="T13" fmla="*/ 0 h 672"/>
                  <a:gd name="T14" fmla="*/ 0 w 288"/>
                  <a:gd name="T15" fmla="*/ 0 h 672"/>
                  <a:gd name="T16" fmla="*/ 0 w 288"/>
                  <a:gd name="T17" fmla="*/ 0 h 672"/>
                  <a:gd name="T18" fmla="*/ 0 w 288"/>
                  <a:gd name="T19" fmla="*/ 0 h 672"/>
                  <a:gd name="T20" fmla="*/ 0 w 288"/>
                  <a:gd name="T21" fmla="*/ 0 h 672"/>
                  <a:gd name="T22" fmla="*/ 0 w 288"/>
                  <a:gd name="T23" fmla="*/ 0 h 6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8"/>
                  <a:gd name="T37" fmla="*/ 0 h 672"/>
                  <a:gd name="T38" fmla="*/ 288 w 288"/>
                  <a:gd name="T39" fmla="*/ 672 h 6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8" h="672">
                    <a:moveTo>
                      <a:pt x="0" y="0"/>
                    </a:moveTo>
                    <a:lnTo>
                      <a:pt x="144" y="192"/>
                    </a:lnTo>
                    <a:lnTo>
                      <a:pt x="192" y="288"/>
                    </a:lnTo>
                    <a:lnTo>
                      <a:pt x="288" y="432"/>
                    </a:lnTo>
                    <a:lnTo>
                      <a:pt x="288" y="528"/>
                    </a:lnTo>
                    <a:lnTo>
                      <a:pt x="240" y="624"/>
                    </a:lnTo>
                    <a:lnTo>
                      <a:pt x="192" y="672"/>
                    </a:lnTo>
                    <a:lnTo>
                      <a:pt x="144" y="576"/>
                    </a:lnTo>
                    <a:lnTo>
                      <a:pt x="144" y="432"/>
                    </a:lnTo>
                    <a:lnTo>
                      <a:pt x="96" y="288"/>
                    </a:lnTo>
                    <a:lnTo>
                      <a:pt x="48" y="144"/>
                    </a:lnTo>
                    <a:lnTo>
                      <a:pt x="0"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8" name="Freeform 403"/>
              <p:cNvSpPr>
                <a:spLocks/>
              </p:cNvSpPr>
              <p:nvPr/>
            </p:nvSpPr>
            <p:spPr bwMode="auto">
              <a:xfrm>
                <a:off x="1868" y="1505"/>
                <a:ext cx="79" cy="57"/>
              </a:xfrm>
              <a:custGeom>
                <a:avLst/>
                <a:gdLst>
                  <a:gd name="T0" fmla="*/ 0 w 528"/>
                  <a:gd name="T1" fmla="*/ 0 h 432"/>
                  <a:gd name="T2" fmla="*/ 0 w 528"/>
                  <a:gd name="T3" fmla="*/ 0 h 432"/>
                  <a:gd name="T4" fmla="*/ 0 w 528"/>
                  <a:gd name="T5" fmla="*/ 0 h 432"/>
                  <a:gd name="T6" fmla="*/ 0 w 528"/>
                  <a:gd name="T7" fmla="*/ 0 h 432"/>
                  <a:gd name="T8" fmla="*/ 0 w 528"/>
                  <a:gd name="T9" fmla="*/ 0 h 432"/>
                  <a:gd name="T10" fmla="*/ 0 w 528"/>
                  <a:gd name="T11" fmla="*/ 0 h 432"/>
                  <a:gd name="T12" fmla="*/ 0 w 528"/>
                  <a:gd name="T13" fmla="*/ 0 h 432"/>
                  <a:gd name="T14" fmla="*/ 0 w 528"/>
                  <a:gd name="T15" fmla="*/ 0 h 432"/>
                  <a:gd name="T16" fmla="*/ 0 w 528"/>
                  <a:gd name="T17" fmla="*/ 0 h 432"/>
                  <a:gd name="T18" fmla="*/ 0 w 528"/>
                  <a:gd name="T19" fmla="*/ 0 h 432"/>
                  <a:gd name="T20" fmla="*/ 0 w 528"/>
                  <a:gd name="T21" fmla="*/ 0 h 432"/>
                  <a:gd name="T22" fmla="*/ 0 w 528"/>
                  <a:gd name="T23" fmla="*/ 0 h 432"/>
                  <a:gd name="T24" fmla="*/ 0 w 528"/>
                  <a:gd name="T25" fmla="*/ 0 h 432"/>
                  <a:gd name="T26" fmla="*/ 0 w 528"/>
                  <a:gd name="T27" fmla="*/ 0 h 4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8"/>
                  <a:gd name="T43" fmla="*/ 0 h 432"/>
                  <a:gd name="T44" fmla="*/ 528 w 528"/>
                  <a:gd name="T45" fmla="*/ 432 h 4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8" h="432">
                    <a:moveTo>
                      <a:pt x="48" y="192"/>
                    </a:moveTo>
                    <a:lnTo>
                      <a:pt x="144" y="96"/>
                    </a:lnTo>
                    <a:lnTo>
                      <a:pt x="240" y="48"/>
                    </a:lnTo>
                    <a:lnTo>
                      <a:pt x="336" y="0"/>
                    </a:lnTo>
                    <a:lnTo>
                      <a:pt x="432" y="48"/>
                    </a:lnTo>
                    <a:lnTo>
                      <a:pt x="528" y="144"/>
                    </a:lnTo>
                    <a:lnTo>
                      <a:pt x="528" y="288"/>
                    </a:lnTo>
                    <a:lnTo>
                      <a:pt x="384" y="432"/>
                    </a:lnTo>
                    <a:lnTo>
                      <a:pt x="288" y="432"/>
                    </a:lnTo>
                    <a:lnTo>
                      <a:pt x="192" y="432"/>
                    </a:lnTo>
                    <a:lnTo>
                      <a:pt x="48" y="432"/>
                    </a:lnTo>
                    <a:lnTo>
                      <a:pt x="0" y="336"/>
                    </a:lnTo>
                    <a:lnTo>
                      <a:pt x="0" y="240"/>
                    </a:lnTo>
                    <a:lnTo>
                      <a:pt x="48" y="192"/>
                    </a:lnTo>
                    <a:close/>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9" name="Freeform 404"/>
              <p:cNvSpPr>
                <a:spLocks/>
              </p:cNvSpPr>
              <p:nvPr/>
            </p:nvSpPr>
            <p:spPr bwMode="auto">
              <a:xfrm>
                <a:off x="1868" y="1524"/>
                <a:ext cx="36" cy="38"/>
              </a:xfrm>
              <a:custGeom>
                <a:avLst/>
                <a:gdLst>
                  <a:gd name="T0" fmla="*/ 0 w 240"/>
                  <a:gd name="T1" fmla="*/ 0 h 288"/>
                  <a:gd name="T2" fmla="*/ 0 w 240"/>
                  <a:gd name="T3" fmla="*/ 0 h 288"/>
                  <a:gd name="T4" fmla="*/ 0 w 240"/>
                  <a:gd name="T5" fmla="*/ 0 h 288"/>
                  <a:gd name="T6" fmla="*/ 0 w 240"/>
                  <a:gd name="T7" fmla="*/ 0 h 288"/>
                  <a:gd name="T8" fmla="*/ 0 w 240"/>
                  <a:gd name="T9" fmla="*/ 0 h 288"/>
                  <a:gd name="T10" fmla="*/ 0 w 240"/>
                  <a:gd name="T11" fmla="*/ 0 h 288"/>
                  <a:gd name="T12" fmla="*/ 0 w 240"/>
                  <a:gd name="T13" fmla="*/ 0 h 288"/>
                  <a:gd name="T14" fmla="*/ 0 w 240"/>
                  <a:gd name="T15" fmla="*/ 0 h 288"/>
                  <a:gd name="T16" fmla="*/ 0 w 24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288"/>
                  <a:gd name="T29" fmla="*/ 240 w 24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288">
                    <a:moveTo>
                      <a:pt x="96" y="0"/>
                    </a:moveTo>
                    <a:lnTo>
                      <a:pt x="192" y="48"/>
                    </a:lnTo>
                    <a:lnTo>
                      <a:pt x="240" y="96"/>
                    </a:lnTo>
                    <a:lnTo>
                      <a:pt x="240" y="192"/>
                    </a:lnTo>
                    <a:lnTo>
                      <a:pt x="192" y="288"/>
                    </a:lnTo>
                    <a:lnTo>
                      <a:pt x="48" y="288"/>
                    </a:lnTo>
                    <a:lnTo>
                      <a:pt x="0" y="192"/>
                    </a:lnTo>
                    <a:lnTo>
                      <a:pt x="0" y="96"/>
                    </a:lnTo>
                    <a:lnTo>
                      <a:pt x="96" y="0"/>
                    </a:lnTo>
                    <a:close/>
                  </a:path>
                </a:pathLst>
              </a:custGeom>
              <a:solidFill>
                <a:schemeClr val="tx1"/>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0" name="Freeform 405"/>
              <p:cNvSpPr>
                <a:spLocks/>
              </p:cNvSpPr>
              <p:nvPr/>
            </p:nvSpPr>
            <p:spPr bwMode="auto">
              <a:xfrm>
                <a:off x="1884" y="1626"/>
                <a:ext cx="153" cy="149"/>
              </a:xfrm>
              <a:custGeom>
                <a:avLst/>
                <a:gdLst>
                  <a:gd name="T0" fmla="*/ 0 w 1021"/>
                  <a:gd name="T1" fmla="*/ 0 h 1141"/>
                  <a:gd name="T2" fmla="*/ 0 w 1021"/>
                  <a:gd name="T3" fmla="*/ 0 h 1141"/>
                  <a:gd name="T4" fmla="*/ 0 w 1021"/>
                  <a:gd name="T5" fmla="*/ 0 h 1141"/>
                  <a:gd name="T6" fmla="*/ 0 w 1021"/>
                  <a:gd name="T7" fmla="*/ 0 h 1141"/>
                  <a:gd name="T8" fmla="*/ 0 w 1021"/>
                  <a:gd name="T9" fmla="*/ 0 h 1141"/>
                  <a:gd name="T10" fmla="*/ 0 w 1021"/>
                  <a:gd name="T11" fmla="*/ 0 h 1141"/>
                  <a:gd name="T12" fmla="*/ 0 w 1021"/>
                  <a:gd name="T13" fmla="*/ 0 h 1141"/>
                  <a:gd name="T14" fmla="*/ 0 w 1021"/>
                  <a:gd name="T15" fmla="*/ 0 h 1141"/>
                  <a:gd name="T16" fmla="*/ 0 w 1021"/>
                  <a:gd name="T17" fmla="*/ 0 h 1141"/>
                  <a:gd name="T18" fmla="*/ 0 w 1021"/>
                  <a:gd name="T19" fmla="*/ 0 h 1141"/>
                  <a:gd name="T20" fmla="*/ 0 w 1021"/>
                  <a:gd name="T21" fmla="*/ 0 h 1141"/>
                  <a:gd name="T22" fmla="*/ 0 w 1021"/>
                  <a:gd name="T23" fmla="*/ 0 h 1141"/>
                  <a:gd name="T24" fmla="*/ 0 w 1021"/>
                  <a:gd name="T25" fmla="*/ 0 h 1141"/>
                  <a:gd name="T26" fmla="*/ 0 w 1021"/>
                  <a:gd name="T27" fmla="*/ 0 h 1141"/>
                  <a:gd name="T28" fmla="*/ 0 w 1021"/>
                  <a:gd name="T29" fmla="*/ 0 h 1141"/>
                  <a:gd name="T30" fmla="*/ 0 w 1021"/>
                  <a:gd name="T31" fmla="*/ 0 h 1141"/>
                  <a:gd name="T32" fmla="*/ 0 w 1021"/>
                  <a:gd name="T33" fmla="*/ 0 h 1141"/>
                  <a:gd name="T34" fmla="*/ 0 w 1021"/>
                  <a:gd name="T35" fmla="*/ 0 h 1141"/>
                  <a:gd name="T36" fmla="*/ 0 w 1021"/>
                  <a:gd name="T37" fmla="*/ 0 h 1141"/>
                  <a:gd name="T38" fmla="*/ 0 w 1021"/>
                  <a:gd name="T39" fmla="*/ 0 h 1141"/>
                  <a:gd name="T40" fmla="*/ 0 w 1021"/>
                  <a:gd name="T41" fmla="*/ 0 h 1141"/>
                  <a:gd name="T42" fmla="*/ 0 w 1021"/>
                  <a:gd name="T43" fmla="*/ 0 h 1141"/>
                  <a:gd name="T44" fmla="*/ 0 w 1021"/>
                  <a:gd name="T45" fmla="*/ 0 h 1141"/>
                  <a:gd name="T46" fmla="*/ 0 w 1021"/>
                  <a:gd name="T47" fmla="*/ 0 h 1141"/>
                  <a:gd name="T48" fmla="*/ 0 w 1021"/>
                  <a:gd name="T49" fmla="*/ 0 h 1141"/>
                  <a:gd name="T50" fmla="*/ 0 w 1021"/>
                  <a:gd name="T51" fmla="*/ 0 h 1141"/>
                  <a:gd name="T52" fmla="*/ 0 w 1021"/>
                  <a:gd name="T53" fmla="*/ 0 h 1141"/>
                  <a:gd name="T54" fmla="*/ 0 w 1021"/>
                  <a:gd name="T55" fmla="*/ 0 h 1141"/>
                  <a:gd name="T56" fmla="*/ 0 w 1021"/>
                  <a:gd name="T57" fmla="*/ 0 h 1141"/>
                  <a:gd name="T58" fmla="*/ 0 w 1021"/>
                  <a:gd name="T59" fmla="*/ 0 h 1141"/>
                  <a:gd name="T60" fmla="*/ 0 w 1021"/>
                  <a:gd name="T61" fmla="*/ 0 h 1141"/>
                  <a:gd name="T62" fmla="*/ 0 w 1021"/>
                  <a:gd name="T63" fmla="*/ 0 h 1141"/>
                  <a:gd name="T64" fmla="*/ 0 w 1021"/>
                  <a:gd name="T65" fmla="*/ 0 h 1141"/>
                  <a:gd name="T66" fmla="*/ 0 w 1021"/>
                  <a:gd name="T67" fmla="*/ 0 h 1141"/>
                  <a:gd name="T68" fmla="*/ 0 w 1021"/>
                  <a:gd name="T69" fmla="*/ 0 h 1141"/>
                  <a:gd name="T70" fmla="*/ 0 w 1021"/>
                  <a:gd name="T71" fmla="*/ 0 h 11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1"/>
                  <a:gd name="T109" fmla="*/ 0 h 1141"/>
                  <a:gd name="T110" fmla="*/ 1021 w 1021"/>
                  <a:gd name="T111" fmla="*/ 1141 h 11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1" h="1141">
                    <a:moveTo>
                      <a:pt x="980" y="0"/>
                    </a:moveTo>
                    <a:cubicBezTo>
                      <a:pt x="1021" y="121"/>
                      <a:pt x="983" y="220"/>
                      <a:pt x="930" y="327"/>
                    </a:cubicBezTo>
                    <a:cubicBezTo>
                      <a:pt x="918" y="351"/>
                      <a:pt x="901" y="399"/>
                      <a:pt x="881" y="417"/>
                    </a:cubicBezTo>
                    <a:cubicBezTo>
                      <a:pt x="863" y="433"/>
                      <a:pt x="821" y="456"/>
                      <a:pt x="821" y="456"/>
                    </a:cubicBezTo>
                    <a:cubicBezTo>
                      <a:pt x="776" y="525"/>
                      <a:pt x="805" y="508"/>
                      <a:pt x="752" y="526"/>
                    </a:cubicBezTo>
                    <a:cubicBezTo>
                      <a:pt x="716" y="580"/>
                      <a:pt x="753" y="538"/>
                      <a:pt x="702" y="566"/>
                    </a:cubicBezTo>
                    <a:cubicBezTo>
                      <a:pt x="681" y="577"/>
                      <a:pt x="642" y="605"/>
                      <a:pt x="642" y="605"/>
                    </a:cubicBezTo>
                    <a:cubicBezTo>
                      <a:pt x="594" y="681"/>
                      <a:pt x="656" y="592"/>
                      <a:pt x="593" y="655"/>
                    </a:cubicBezTo>
                    <a:cubicBezTo>
                      <a:pt x="585" y="663"/>
                      <a:pt x="582" y="677"/>
                      <a:pt x="573" y="685"/>
                    </a:cubicBezTo>
                    <a:cubicBezTo>
                      <a:pt x="555" y="701"/>
                      <a:pt x="513" y="725"/>
                      <a:pt x="513" y="725"/>
                    </a:cubicBezTo>
                    <a:cubicBezTo>
                      <a:pt x="459" y="807"/>
                      <a:pt x="531" y="710"/>
                      <a:pt x="464" y="764"/>
                    </a:cubicBezTo>
                    <a:cubicBezTo>
                      <a:pt x="455" y="772"/>
                      <a:pt x="452" y="786"/>
                      <a:pt x="444" y="794"/>
                    </a:cubicBezTo>
                    <a:cubicBezTo>
                      <a:pt x="436" y="802"/>
                      <a:pt x="424" y="807"/>
                      <a:pt x="414" y="814"/>
                    </a:cubicBezTo>
                    <a:cubicBezTo>
                      <a:pt x="368" y="882"/>
                      <a:pt x="397" y="867"/>
                      <a:pt x="345" y="883"/>
                    </a:cubicBezTo>
                    <a:cubicBezTo>
                      <a:pt x="318" y="923"/>
                      <a:pt x="304" y="917"/>
                      <a:pt x="265" y="943"/>
                    </a:cubicBezTo>
                    <a:cubicBezTo>
                      <a:pt x="228" y="999"/>
                      <a:pt x="266" y="954"/>
                      <a:pt x="215" y="983"/>
                    </a:cubicBezTo>
                    <a:cubicBezTo>
                      <a:pt x="117" y="1038"/>
                      <a:pt x="192" y="1012"/>
                      <a:pt x="126" y="1032"/>
                    </a:cubicBezTo>
                    <a:cubicBezTo>
                      <a:pt x="116" y="1039"/>
                      <a:pt x="104" y="1044"/>
                      <a:pt x="96" y="1052"/>
                    </a:cubicBezTo>
                    <a:cubicBezTo>
                      <a:pt x="88" y="1060"/>
                      <a:pt x="86" y="1076"/>
                      <a:pt x="76" y="1082"/>
                    </a:cubicBezTo>
                    <a:cubicBezTo>
                      <a:pt x="58" y="1093"/>
                      <a:pt x="17" y="1102"/>
                      <a:pt x="17" y="1102"/>
                    </a:cubicBezTo>
                    <a:cubicBezTo>
                      <a:pt x="14" y="1112"/>
                      <a:pt x="0" y="1125"/>
                      <a:pt x="7" y="1132"/>
                    </a:cubicBezTo>
                    <a:cubicBezTo>
                      <a:pt x="16" y="1141"/>
                      <a:pt x="64" y="1103"/>
                      <a:pt x="66" y="1102"/>
                    </a:cubicBezTo>
                    <a:cubicBezTo>
                      <a:pt x="109" y="1083"/>
                      <a:pt x="172" y="1057"/>
                      <a:pt x="215" y="1042"/>
                    </a:cubicBezTo>
                    <a:cubicBezTo>
                      <a:pt x="238" y="1034"/>
                      <a:pt x="275" y="1003"/>
                      <a:pt x="275" y="1003"/>
                    </a:cubicBezTo>
                    <a:cubicBezTo>
                      <a:pt x="332" y="917"/>
                      <a:pt x="256" y="1018"/>
                      <a:pt x="325" y="963"/>
                    </a:cubicBezTo>
                    <a:cubicBezTo>
                      <a:pt x="390" y="911"/>
                      <a:pt x="300" y="949"/>
                      <a:pt x="374" y="923"/>
                    </a:cubicBezTo>
                    <a:cubicBezTo>
                      <a:pt x="421" y="854"/>
                      <a:pt x="394" y="877"/>
                      <a:pt x="444" y="844"/>
                    </a:cubicBezTo>
                    <a:cubicBezTo>
                      <a:pt x="500" y="760"/>
                      <a:pt x="424" y="865"/>
                      <a:pt x="494" y="794"/>
                    </a:cubicBezTo>
                    <a:cubicBezTo>
                      <a:pt x="502" y="786"/>
                      <a:pt x="504" y="772"/>
                      <a:pt x="513" y="764"/>
                    </a:cubicBezTo>
                    <a:cubicBezTo>
                      <a:pt x="531" y="748"/>
                      <a:pt x="573" y="725"/>
                      <a:pt x="573" y="725"/>
                    </a:cubicBezTo>
                    <a:cubicBezTo>
                      <a:pt x="606" y="675"/>
                      <a:pt x="583" y="701"/>
                      <a:pt x="652" y="655"/>
                    </a:cubicBezTo>
                    <a:cubicBezTo>
                      <a:pt x="662" y="648"/>
                      <a:pt x="682" y="635"/>
                      <a:pt x="682" y="635"/>
                    </a:cubicBezTo>
                    <a:cubicBezTo>
                      <a:pt x="685" y="625"/>
                      <a:pt x="684" y="612"/>
                      <a:pt x="692" y="605"/>
                    </a:cubicBezTo>
                    <a:cubicBezTo>
                      <a:pt x="709" y="588"/>
                      <a:pt x="752" y="566"/>
                      <a:pt x="752" y="566"/>
                    </a:cubicBezTo>
                    <a:cubicBezTo>
                      <a:pt x="755" y="556"/>
                      <a:pt x="757" y="545"/>
                      <a:pt x="762" y="536"/>
                    </a:cubicBezTo>
                    <a:cubicBezTo>
                      <a:pt x="767" y="525"/>
                      <a:pt x="782" y="506"/>
                      <a:pt x="782" y="506"/>
                    </a:cubicBezTo>
                  </a:path>
                </a:pathLst>
              </a:custGeom>
              <a:noFill/>
              <a:ln w="571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1" name="Freeform 406"/>
              <p:cNvSpPr>
                <a:spLocks/>
              </p:cNvSpPr>
              <p:nvPr/>
            </p:nvSpPr>
            <p:spPr bwMode="auto">
              <a:xfrm>
                <a:off x="2028" y="1587"/>
                <a:ext cx="43" cy="129"/>
              </a:xfrm>
              <a:custGeom>
                <a:avLst/>
                <a:gdLst>
                  <a:gd name="T0" fmla="*/ 0 w 291"/>
                  <a:gd name="T1" fmla="*/ 0 h 986"/>
                  <a:gd name="T2" fmla="*/ 0 w 291"/>
                  <a:gd name="T3" fmla="*/ 0 h 986"/>
                  <a:gd name="T4" fmla="*/ 0 w 291"/>
                  <a:gd name="T5" fmla="*/ 0 h 986"/>
                  <a:gd name="T6" fmla="*/ 0 w 291"/>
                  <a:gd name="T7" fmla="*/ 0 h 986"/>
                  <a:gd name="T8" fmla="*/ 0 w 291"/>
                  <a:gd name="T9" fmla="*/ 0 h 986"/>
                  <a:gd name="T10" fmla="*/ 0 w 291"/>
                  <a:gd name="T11" fmla="*/ 0 h 986"/>
                  <a:gd name="T12" fmla="*/ 0 w 291"/>
                  <a:gd name="T13" fmla="*/ 0 h 986"/>
                  <a:gd name="T14" fmla="*/ 0 w 291"/>
                  <a:gd name="T15" fmla="*/ 0 h 986"/>
                  <a:gd name="T16" fmla="*/ 0 w 291"/>
                  <a:gd name="T17" fmla="*/ 0 h 986"/>
                  <a:gd name="T18" fmla="*/ 0 w 291"/>
                  <a:gd name="T19" fmla="*/ 0 h 986"/>
                  <a:gd name="T20" fmla="*/ 0 w 291"/>
                  <a:gd name="T21" fmla="*/ 0 h 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1"/>
                  <a:gd name="T34" fmla="*/ 0 h 986"/>
                  <a:gd name="T35" fmla="*/ 291 w 291"/>
                  <a:gd name="T36" fmla="*/ 986 h 9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1" h="986">
                    <a:moveTo>
                      <a:pt x="73" y="0"/>
                    </a:moveTo>
                    <a:cubicBezTo>
                      <a:pt x="111" y="13"/>
                      <a:pt x="119" y="37"/>
                      <a:pt x="152" y="59"/>
                    </a:cubicBezTo>
                    <a:cubicBezTo>
                      <a:pt x="172" y="120"/>
                      <a:pt x="217" y="191"/>
                      <a:pt x="271" y="228"/>
                    </a:cubicBezTo>
                    <a:cubicBezTo>
                      <a:pt x="277" y="252"/>
                      <a:pt x="291" y="274"/>
                      <a:pt x="291" y="298"/>
                    </a:cubicBezTo>
                    <a:cubicBezTo>
                      <a:pt x="291" y="438"/>
                      <a:pt x="289" y="628"/>
                      <a:pt x="202" y="754"/>
                    </a:cubicBezTo>
                    <a:cubicBezTo>
                      <a:pt x="175" y="834"/>
                      <a:pt x="215" y="741"/>
                      <a:pt x="162" y="794"/>
                    </a:cubicBezTo>
                    <a:cubicBezTo>
                      <a:pt x="155" y="801"/>
                      <a:pt x="157" y="815"/>
                      <a:pt x="152" y="824"/>
                    </a:cubicBezTo>
                    <a:cubicBezTo>
                      <a:pt x="136" y="857"/>
                      <a:pt x="132" y="854"/>
                      <a:pt x="103" y="874"/>
                    </a:cubicBezTo>
                    <a:cubicBezTo>
                      <a:pt x="47" y="955"/>
                      <a:pt x="122" y="854"/>
                      <a:pt x="53" y="923"/>
                    </a:cubicBezTo>
                    <a:cubicBezTo>
                      <a:pt x="45" y="931"/>
                      <a:pt x="41" y="945"/>
                      <a:pt x="33" y="953"/>
                    </a:cubicBezTo>
                    <a:cubicBezTo>
                      <a:pt x="0" y="986"/>
                      <a:pt x="3" y="958"/>
                      <a:pt x="3" y="983"/>
                    </a:cubicBezTo>
                  </a:path>
                </a:pathLst>
              </a:custGeom>
              <a:noFill/>
              <a:ln w="603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2" name="Freeform 407"/>
              <p:cNvSpPr>
                <a:spLocks/>
              </p:cNvSpPr>
              <p:nvPr/>
            </p:nvSpPr>
            <p:spPr bwMode="auto">
              <a:xfrm>
                <a:off x="2057" y="1633"/>
                <a:ext cx="115" cy="75"/>
              </a:xfrm>
              <a:custGeom>
                <a:avLst/>
                <a:gdLst>
                  <a:gd name="T0" fmla="*/ 0 w 761"/>
                  <a:gd name="T1" fmla="*/ 0 h 570"/>
                  <a:gd name="T2" fmla="*/ 0 w 761"/>
                  <a:gd name="T3" fmla="*/ 0 h 570"/>
                  <a:gd name="T4" fmla="*/ 0 w 761"/>
                  <a:gd name="T5" fmla="*/ 0 h 570"/>
                  <a:gd name="T6" fmla="*/ 0 w 761"/>
                  <a:gd name="T7" fmla="*/ 0 h 570"/>
                  <a:gd name="T8" fmla="*/ 0 w 761"/>
                  <a:gd name="T9" fmla="*/ 0 h 570"/>
                  <a:gd name="T10" fmla="*/ 0 w 761"/>
                  <a:gd name="T11" fmla="*/ 0 h 570"/>
                  <a:gd name="T12" fmla="*/ 0 w 761"/>
                  <a:gd name="T13" fmla="*/ 0 h 570"/>
                  <a:gd name="T14" fmla="*/ 0 w 761"/>
                  <a:gd name="T15" fmla="*/ 0 h 570"/>
                  <a:gd name="T16" fmla="*/ 0 w 761"/>
                  <a:gd name="T17" fmla="*/ 0 h 570"/>
                  <a:gd name="T18" fmla="*/ 0 w 761"/>
                  <a:gd name="T19" fmla="*/ 0 h 570"/>
                  <a:gd name="T20" fmla="*/ 0 w 761"/>
                  <a:gd name="T21" fmla="*/ 0 h 570"/>
                  <a:gd name="T22" fmla="*/ 0 w 761"/>
                  <a:gd name="T23" fmla="*/ 0 h 570"/>
                  <a:gd name="T24" fmla="*/ 0 w 761"/>
                  <a:gd name="T25" fmla="*/ 0 h 570"/>
                  <a:gd name="T26" fmla="*/ 0 w 761"/>
                  <a:gd name="T27" fmla="*/ 0 h 570"/>
                  <a:gd name="T28" fmla="*/ 0 w 761"/>
                  <a:gd name="T29" fmla="*/ 0 h 570"/>
                  <a:gd name="T30" fmla="*/ 0 w 761"/>
                  <a:gd name="T31" fmla="*/ 0 h 570"/>
                  <a:gd name="T32" fmla="*/ 0 w 761"/>
                  <a:gd name="T33" fmla="*/ 0 h 570"/>
                  <a:gd name="T34" fmla="*/ 0 w 761"/>
                  <a:gd name="T35" fmla="*/ 0 h 570"/>
                  <a:gd name="T36" fmla="*/ 0 w 761"/>
                  <a:gd name="T37" fmla="*/ 0 h 5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1"/>
                  <a:gd name="T58" fmla="*/ 0 h 570"/>
                  <a:gd name="T59" fmla="*/ 761 w 761"/>
                  <a:gd name="T60" fmla="*/ 570 h 5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1" h="570">
                    <a:moveTo>
                      <a:pt x="104" y="44"/>
                    </a:moveTo>
                    <a:cubicBezTo>
                      <a:pt x="209" y="114"/>
                      <a:pt x="270" y="70"/>
                      <a:pt x="432" y="64"/>
                    </a:cubicBezTo>
                    <a:cubicBezTo>
                      <a:pt x="500" y="41"/>
                      <a:pt x="579" y="32"/>
                      <a:pt x="650" y="24"/>
                    </a:cubicBezTo>
                    <a:cubicBezTo>
                      <a:pt x="667" y="20"/>
                      <a:pt x="739" y="0"/>
                      <a:pt x="750" y="4"/>
                    </a:cubicBezTo>
                    <a:cubicBezTo>
                      <a:pt x="761" y="8"/>
                      <a:pt x="731" y="19"/>
                      <a:pt x="720" y="24"/>
                    </a:cubicBezTo>
                    <a:cubicBezTo>
                      <a:pt x="701" y="33"/>
                      <a:pt x="660" y="44"/>
                      <a:pt x="660" y="44"/>
                    </a:cubicBezTo>
                    <a:cubicBezTo>
                      <a:pt x="647" y="64"/>
                      <a:pt x="634" y="84"/>
                      <a:pt x="621" y="104"/>
                    </a:cubicBezTo>
                    <a:cubicBezTo>
                      <a:pt x="615" y="114"/>
                      <a:pt x="601" y="133"/>
                      <a:pt x="601" y="133"/>
                    </a:cubicBezTo>
                    <a:cubicBezTo>
                      <a:pt x="583" y="186"/>
                      <a:pt x="572" y="210"/>
                      <a:pt x="601" y="262"/>
                    </a:cubicBezTo>
                    <a:cubicBezTo>
                      <a:pt x="613" y="283"/>
                      <a:pt x="640" y="322"/>
                      <a:pt x="640" y="322"/>
                    </a:cubicBezTo>
                    <a:cubicBezTo>
                      <a:pt x="637" y="345"/>
                      <a:pt x="644" y="372"/>
                      <a:pt x="631" y="392"/>
                    </a:cubicBezTo>
                    <a:cubicBezTo>
                      <a:pt x="618" y="412"/>
                      <a:pt x="591" y="418"/>
                      <a:pt x="571" y="431"/>
                    </a:cubicBezTo>
                    <a:cubicBezTo>
                      <a:pt x="561" y="438"/>
                      <a:pt x="541" y="451"/>
                      <a:pt x="541" y="451"/>
                    </a:cubicBezTo>
                    <a:cubicBezTo>
                      <a:pt x="521" y="512"/>
                      <a:pt x="486" y="507"/>
                      <a:pt x="442" y="531"/>
                    </a:cubicBezTo>
                    <a:cubicBezTo>
                      <a:pt x="421" y="542"/>
                      <a:pt x="382" y="570"/>
                      <a:pt x="382" y="570"/>
                    </a:cubicBezTo>
                    <a:cubicBezTo>
                      <a:pt x="243" y="563"/>
                      <a:pt x="225" y="565"/>
                      <a:pt x="124" y="540"/>
                    </a:cubicBezTo>
                    <a:cubicBezTo>
                      <a:pt x="105" y="528"/>
                      <a:pt x="81" y="525"/>
                      <a:pt x="64" y="511"/>
                    </a:cubicBezTo>
                    <a:cubicBezTo>
                      <a:pt x="0" y="459"/>
                      <a:pt x="91" y="496"/>
                      <a:pt x="15" y="471"/>
                    </a:cubicBezTo>
                    <a:cubicBezTo>
                      <a:pt x="12" y="461"/>
                      <a:pt x="5" y="441"/>
                      <a:pt x="5" y="441"/>
                    </a:cubicBezTo>
                  </a:path>
                </a:pathLst>
              </a:custGeom>
              <a:noFill/>
              <a:ln w="444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3" name="Freeform 408"/>
              <p:cNvSpPr>
                <a:spLocks/>
              </p:cNvSpPr>
              <p:nvPr/>
            </p:nvSpPr>
            <p:spPr bwMode="auto">
              <a:xfrm>
                <a:off x="2063" y="1677"/>
                <a:ext cx="70" cy="23"/>
              </a:xfrm>
              <a:custGeom>
                <a:avLst/>
                <a:gdLst>
                  <a:gd name="T0" fmla="*/ 0 w 466"/>
                  <a:gd name="T1" fmla="*/ 0 h 179"/>
                  <a:gd name="T2" fmla="*/ 0 w 466"/>
                  <a:gd name="T3" fmla="*/ 0 h 179"/>
                  <a:gd name="T4" fmla="*/ 0 w 466"/>
                  <a:gd name="T5" fmla="*/ 0 h 179"/>
                  <a:gd name="T6" fmla="*/ 0 w 466"/>
                  <a:gd name="T7" fmla="*/ 0 h 179"/>
                  <a:gd name="T8" fmla="*/ 0 w 466"/>
                  <a:gd name="T9" fmla="*/ 0 h 179"/>
                  <a:gd name="T10" fmla="*/ 0 w 466"/>
                  <a:gd name="T11" fmla="*/ 0 h 179"/>
                  <a:gd name="T12" fmla="*/ 0 w 466"/>
                  <a:gd name="T13" fmla="*/ 0 h 179"/>
                  <a:gd name="T14" fmla="*/ 0 w 466"/>
                  <a:gd name="T15" fmla="*/ 0 h 179"/>
                  <a:gd name="T16" fmla="*/ 0 60000 65536"/>
                  <a:gd name="T17" fmla="*/ 0 60000 65536"/>
                  <a:gd name="T18" fmla="*/ 0 60000 65536"/>
                  <a:gd name="T19" fmla="*/ 0 60000 65536"/>
                  <a:gd name="T20" fmla="*/ 0 60000 65536"/>
                  <a:gd name="T21" fmla="*/ 0 60000 65536"/>
                  <a:gd name="T22" fmla="*/ 0 60000 65536"/>
                  <a:gd name="T23" fmla="*/ 0 60000 65536"/>
                  <a:gd name="T24" fmla="*/ 0 w 466"/>
                  <a:gd name="T25" fmla="*/ 0 h 179"/>
                  <a:gd name="T26" fmla="*/ 466 w 466"/>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6" h="179">
                    <a:moveTo>
                      <a:pt x="0" y="0"/>
                    </a:moveTo>
                    <a:cubicBezTo>
                      <a:pt x="20" y="7"/>
                      <a:pt x="52" y="0"/>
                      <a:pt x="59" y="20"/>
                    </a:cubicBezTo>
                    <a:cubicBezTo>
                      <a:pt x="62" y="30"/>
                      <a:pt x="62" y="43"/>
                      <a:pt x="69" y="50"/>
                    </a:cubicBezTo>
                    <a:cubicBezTo>
                      <a:pt x="76" y="57"/>
                      <a:pt x="90" y="55"/>
                      <a:pt x="99" y="60"/>
                    </a:cubicBezTo>
                    <a:cubicBezTo>
                      <a:pt x="140" y="82"/>
                      <a:pt x="176" y="110"/>
                      <a:pt x="218" y="129"/>
                    </a:cubicBezTo>
                    <a:cubicBezTo>
                      <a:pt x="220" y="130"/>
                      <a:pt x="292" y="154"/>
                      <a:pt x="308" y="159"/>
                    </a:cubicBezTo>
                    <a:cubicBezTo>
                      <a:pt x="328" y="166"/>
                      <a:pt x="367" y="179"/>
                      <a:pt x="367" y="179"/>
                    </a:cubicBezTo>
                    <a:cubicBezTo>
                      <a:pt x="408" y="165"/>
                      <a:pt x="448" y="150"/>
                      <a:pt x="466" y="109"/>
                    </a:cubicBezTo>
                  </a:path>
                </a:pathLst>
              </a:custGeom>
              <a:noFill/>
              <a:ln w="222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4" name="Freeform 409"/>
              <p:cNvSpPr>
                <a:spLocks/>
              </p:cNvSpPr>
              <p:nvPr/>
            </p:nvSpPr>
            <p:spPr bwMode="auto">
              <a:xfrm>
                <a:off x="2070" y="1664"/>
                <a:ext cx="64" cy="10"/>
              </a:xfrm>
              <a:custGeom>
                <a:avLst/>
                <a:gdLst>
                  <a:gd name="T0" fmla="*/ 0 w 427"/>
                  <a:gd name="T1" fmla="*/ 0 h 79"/>
                  <a:gd name="T2" fmla="*/ 0 w 427"/>
                  <a:gd name="T3" fmla="*/ 0 h 79"/>
                  <a:gd name="T4" fmla="*/ 0 w 427"/>
                  <a:gd name="T5" fmla="*/ 0 h 79"/>
                  <a:gd name="T6" fmla="*/ 0 w 427"/>
                  <a:gd name="T7" fmla="*/ 0 h 79"/>
                  <a:gd name="T8" fmla="*/ 0 w 427"/>
                  <a:gd name="T9" fmla="*/ 0 h 79"/>
                  <a:gd name="T10" fmla="*/ 0 w 427"/>
                  <a:gd name="T11" fmla="*/ 0 h 79"/>
                  <a:gd name="T12" fmla="*/ 0 60000 65536"/>
                  <a:gd name="T13" fmla="*/ 0 60000 65536"/>
                  <a:gd name="T14" fmla="*/ 0 60000 65536"/>
                  <a:gd name="T15" fmla="*/ 0 60000 65536"/>
                  <a:gd name="T16" fmla="*/ 0 60000 65536"/>
                  <a:gd name="T17" fmla="*/ 0 60000 65536"/>
                  <a:gd name="T18" fmla="*/ 0 w 427"/>
                  <a:gd name="T19" fmla="*/ 0 h 79"/>
                  <a:gd name="T20" fmla="*/ 427 w 427"/>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427" h="79">
                    <a:moveTo>
                      <a:pt x="0" y="0"/>
                    </a:moveTo>
                    <a:cubicBezTo>
                      <a:pt x="54" y="17"/>
                      <a:pt x="95" y="41"/>
                      <a:pt x="149" y="59"/>
                    </a:cubicBezTo>
                    <a:cubicBezTo>
                      <a:pt x="159" y="62"/>
                      <a:pt x="169" y="66"/>
                      <a:pt x="179" y="69"/>
                    </a:cubicBezTo>
                    <a:cubicBezTo>
                      <a:pt x="189" y="72"/>
                      <a:pt x="209" y="79"/>
                      <a:pt x="209" y="79"/>
                    </a:cubicBezTo>
                    <a:cubicBezTo>
                      <a:pt x="252" y="76"/>
                      <a:pt x="295" y="76"/>
                      <a:pt x="338" y="69"/>
                    </a:cubicBezTo>
                    <a:cubicBezTo>
                      <a:pt x="345" y="68"/>
                      <a:pt x="427" y="53"/>
                      <a:pt x="427" y="29"/>
                    </a:cubicBezTo>
                  </a:path>
                </a:pathLst>
              </a:cu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5" name="Freeform 410"/>
              <p:cNvSpPr>
                <a:spLocks/>
              </p:cNvSpPr>
              <p:nvPr/>
            </p:nvSpPr>
            <p:spPr bwMode="auto">
              <a:xfrm>
                <a:off x="1889" y="1548"/>
                <a:ext cx="66" cy="26"/>
              </a:xfrm>
              <a:custGeom>
                <a:avLst/>
                <a:gdLst>
                  <a:gd name="T0" fmla="*/ 0 w 437"/>
                  <a:gd name="T1" fmla="*/ 0 h 198"/>
                  <a:gd name="T2" fmla="*/ 0 w 437"/>
                  <a:gd name="T3" fmla="*/ 0 h 198"/>
                  <a:gd name="T4" fmla="*/ 0 w 437"/>
                  <a:gd name="T5" fmla="*/ 0 h 198"/>
                  <a:gd name="T6" fmla="*/ 0 w 437"/>
                  <a:gd name="T7" fmla="*/ 0 h 198"/>
                  <a:gd name="T8" fmla="*/ 0 w 437"/>
                  <a:gd name="T9" fmla="*/ 0 h 198"/>
                  <a:gd name="T10" fmla="*/ 0 w 437"/>
                  <a:gd name="T11" fmla="*/ 0 h 198"/>
                  <a:gd name="T12" fmla="*/ 0 60000 65536"/>
                  <a:gd name="T13" fmla="*/ 0 60000 65536"/>
                  <a:gd name="T14" fmla="*/ 0 60000 65536"/>
                  <a:gd name="T15" fmla="*/ 0 60000 65536"/>
                  <a:gd name="T16" fmla="*/ 0 60000 65536"/>
                  <a:gd name="T17" fmla="*/ 0 60000 65536"/>
                  <a:gd name="T18" fmla="*/ 0 w 437"/>
                  <a:gd name="T19" fmla="*/ 0 h 198"/>
                  <a:gd name="T20" fmla="*/ 437 w 437"/>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437" h="198">
                    <a:moveTo>
                      <a:pt x="0" y="169"/>
                    </a:moveTo>
                    <a:cubicBezTo>
                      <a:pt x="37" y="182"/>
                      <a:pt x="71" y="190"/>
                      <a:pt x="109" y="198"/>
                    </a:cubicBezTo>
                    <a:cubicBezTo>
                      <a:pt x="175" y="190"/>
                      <a:pt x="221" y="181"/>
                      <a:pt x="278" y="149"/>
                    </a:cubicBezTo>
                    <a:cubicBezTo>
                      <a:pt x="299" y="137"/>
                      <a:pt x="337" y="109"/>
                      <a:pt x="337" y="109"/>
                    </a:cubicBezTo>
                    <a:cubicBezTo>
                      <a:pt x="364" y="69"/>
                      <a:pt x="378" y="75"/>
                      <a:pt x="417" y="49"/>
                    </a:cubicBezTo>
                    <a:cubicBezTo>
                      <a:pt x="429" y="13"/>
                      <a:pt x="422" y="29"/>
                      <a:pt x="437" y="0"/>
                    </a:cubicBezTo>
                  </a:path>
                </a:pathLst>
              </a:custGeom>
              <a:noFill/>
              <a:ln w="285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6" name="Freeform 411"/>
              <p:cNvSpPr>
                <a:spLocks/>
              </p:cNvSpPr>
              <p:nvPr/>
            </p:nvSpPr>
            <p:spPr bwMode="auto">
              <a:xfrm>
                <a:off x="2242" y="1600"/>
                <a:ext cx="16" cy="69"/>
              </a:xfrm>
              <a:custGeom>
                <a:avLst/>
                <a:gdLst>
                  <a:gd name="T0" fmla="*/ 0 w 110"/>
                  <a:gd name="T1" fmla="*/ 0 h 526"/>
                  <a:gd name="T2" fmla="*/ 0 w 110"/>
                  <a:gd name="T3" fmla="*/ 0 h 526"/>
                  <a:gd name="T4" fmla="*/ 0 w 110"/>
                  <a:gd name="T5" fmla="*/ 0 h 526"/>
                  <a:gd name="T6" fmla="*/ 0 w 110"/>
                  <a:gd name="T7" fmla="*/ 0 h 526"/>
                  <a:gd name="T8" fmla="*/ 0 w 110"/>
                  <a:gd name="T9" fmla="*/ 0 h 526"/>
                  <a:gd name="T10" fmla="*/ 0 w 110"/>
                  <a:gd name="T11" fmla="*/ 0 h 526"/>
                  <a:gd name="T12" fmla="*/ 0 w 110"/>
                  <a:gd name="T13" fmla="*/ 0 h 526"/>
                  <a:gd name="T14" fmla="*/ 0 w 110"/>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526"/>
                  <a:gd name="T26" fmla="*/ 110 w 110"/>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526">
                    <a:moveTo>
                      <a:pt x="0" y="0"/>
                    </a:moveTo>
                    <a:cubicBezTo>
                      <a:pt x="53" y="18"/>
                      <a:pt x="23" y="1"/>
                      <a:pt x="70" y="70"/>
                    </a:cubicBezTo>
                    <a:cubicBezTo>
                      <a:pt x="77" y="80"/>
                      <a:pt x="90" y="99"/>
                      <a:pt x="90" y="99"/>
                    </a:cubicBezTo>
                    <a:cubicBezTo>
                      <a:pt x="87" y="109"/>
                      <a:pt x="85" y="120"/>
                      <a:pt x="80" y="129"/>
                    </a:cubicBezTo>
                    <a:cubicBezTo>
                      <a:pt x="75" y="140"/>
                      <a:pt x="60" y="147"/>
                      <a:pt x="60" y="159"/>
                    </a:cubicBezTo>
                    <a:cubicBezTo>
                      <a:pt x="60" y="196"/>
                      <a:pt x="89" y="247"/>
                      <a:pt x="110" y="278"/>
                    </a:cubicBezTo>
                    <a:cubicBezTo>
                      <a:pt x="101" y="352"/>
                      <a:pt x="107" y="369"/>
                      <a:pt x="50" y="407"/>
                    </a:cubicBezTo>
                    <a:cubicBezTo>
                      <a:pt x="39" y="513"/>
                      <a:pt x="55" y="476"/>
                      <a:pt x="30" y="526"/>
                    </a:cubicBezTo>
                  </a:path>
                </a:pathLst>
              </a:custGeom>
              <a:noFill/>
              <a:ln w="381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7" name="Line 412"/>
              <p:cNvSpPr>
                <a:spLocks noChangeShapeType="1"/>
              </p:cNvSpPr>
              <p:nvPr/>
            </p:nvSpPr>
            <p:spPr bwMode="auto">
              <a:xfrm flipV="1">
                <a:off x="2251" y="1568"/>
                <a:ext cx="43" cy="32"/>
              </a:xfrm>
              <a:prstGeom prst="line">
                <a:avLst/>
              </a:prstGeom>
              <a:noFill/>
              <a:ln w="2540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8" name="Line 413"/>
              <p:cNvSpPr>
                <a:spLocks noChangeShapeType="1"/>
              </p:cNvSpPr>
              <p:nvPr/>
            </p:nvSpPr>
            <p:spPr bwMode="auto">
              <a:xfrm flipV="1">
                <a:off x="2251" y="1587"/>
                <a:ext cx="50" cy="19"/>
              </a:xfrm>
              <a:prstGeom prst="line">
                <a:avLst/>
              </a:pr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9" name="Freeform 414"/>
              <p:cNvSpPr>
                <a:spLocks/>
              </p:cNvSpPr>
              <p:nvPr/>
            </p:nvSpPr>
            <p:spPr bwMode="auto">
              <a:xfrm>
                <a:off x="2260" y="1630"/>
                <a:ext cx="57" cy="5"/>
              </a:xfrm>
              <a:custGeom>
                <a:avLst/>
                <a:gdLst>
                  <a:gd name="T0" fmla="*/ 0 w 377"/>
                  <a:gd name="T1" fmla="*/ 0 h 41"/>
                  <a:gd name="T2" fmla="*/ 0 w 377"/>
                  <a:gd name="T3" fmla="*/ 0 h 41"/>
                  <a:gd name="T4" fmla="*/ 0 60000 65536"/>
                  <a:gd name="T5" fmla="*/ 0 60000 65536"/>
                  <a:gd name="T6" fmla="*/ 0 w 377"/>
                  <a:gd name="T7" fmla="*/ 0 h 41"/>
                  <a:gd name="T8" fmla="*/ 377 w 377"/>
                  <a:gd name="T9" fmla="*/ 41 h 41"/>
                </a:gdLst>
                <a:ahLst/>
                <a:cxnLst>
                  <a:cxn ang="T4">
                    <a:pos x="T0" y="T1"/>
                  </a:cxn>
                  <a:cxn ang="T5">
                    <a:pos x="T2" y="T3"/>
                  </a:cxn>
                </a:cxnLst>
                <a:rect l="T6" t="T7" r="T8" b="T9"/>
                <a:pathLst>
                  <a:path w="377" h="41">
                    <a:moveTo>
                      <a:pt x="0" y="41"/>
                    </a:moveTo>
                    <a:cubicBezTo>
                      <a:pt x="122" y="0"/>
                      <a:pt x="250" y="11"/>
                      <a:pt x="377" y="11"/>
                    </a:cubicBezTo>
                  </a:path>
                </a:pathLst>
              </a:custGeom>
              <a:noFill/>
              <a:ln w="349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0" name="Freeform 415"/>
              <p:cNvSpPr>
                <a:spLocks/>
              </p:cNvSpPr>
              <p:nvPr/>
            </p:nvSpPr>
            <p:spPr bwMode="auto">
              <a:xfrm>
                <a:off x="2255" y="1649"/>
                <a:ext cx="65" cy="25"/>
              </a:xfrm>
              <a:custGeom>
                <a:avLst/>
                <a:gdLst>
                  <a:gd name="T0" fmla="*/ 0 w 427"/>
                  <a:gd name="T1" fmla="*/ 0 h 189"/>
                  <a:gd name="T2" fmla="*/ 0 w 427"/>
                  <a:gd name="T3" fmla="*/ 0 h 189"/>
                  <a:gd name="T4" fmla="*/ 0 w 427"/>
                  <a:gd name="T5" fmla="*/ 0 h 189"/>
                  <a:gd name="T6" fmla="*/ 0 w 427"/>
                  <a:gd name="T7" fmla="*/ 0 h 189"/>
                  <a:gd name="T8" fmla="*/ 0 60000 65536"/>
                  <a:gd name="T9" fmla="*/ 0 60000 65536"/>
                  <a:gd name="T10" fmla="*/ 0 60000 65536"/>
                  <a:gd name="T11" fmla="*/ 0 60000 65536"/>
                  <a:gd name="T12" fmla="*/ 0 w 427"/>
                  <a:gd name="T13" fmla="*/ 0 h 189"/>
                  <a:gd name="T14" fmla="*/ 427 w 427"/>
                  <a:gd name="T15" fmla="*/ 189 h 189"/>
                </a:gdLst>
                <a:ahLst/>
                <a:cxnLst>
                  <a:cxn ang="T8">
                    <a:pos x="T0" y="T1"/>
                  </a:cxn>
                  <a:cxn ang="T9">
                    <a:pos x="T2" y="T3"/>
                  </a:cxn>
                  <a:cxn ang="T10">
                    <a:pos x="T4" y="T5"/>
                  </a:cxn>
                  <a:cxn ang="T11">
                    <a:pos x="T6" y="T7"/>
                  </a:cxn>
                </a:cxnLst>
                <a:rect l="T12" t="T13" r="T14" b="T15"/>
                <a:pathLst>
                  <a:path w="427" h="189">
                    <a:moveTo>
                      <a:pt x="0" y="0"/>
                    </a:moveTo>
                    <a:cubicBezTo>
                      <a:pt x="48" y="16"/>
                      <a:pt x="79" y="48"/>
                      <a:pt x="129" y="60"/>
                    </a:cubicBezTo>
                    <a:cubicBezTo>
                      <a:pt x="190" y="101"/>
                      <a:pt x="268" y="115"/>
                      <a:pt x="337" y="139"/>
                    </a:cubicBezTo>
                    <a:cubicBezTo>
                      <a:pt x="365" y="160"/>
                      <a:pt x="391" y="189"/>
                      <a:pt x="427" y="189"/>
                    </a:cubicBezTo>
                  </a:path>
                </a:pathLst>
              </a:custGeom>
              <a:noFill/>
              <a:ln w="4127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1" name="Freeform 416"/>
              <p:cNvSpPr>
                <a:spLocks/>
              </p:cNvSpPr>
              <p:nvPr/>
            </p:nvSpPr>
            <p:spPr bwMode="auto">
              <a:xfrm>
                <a:off x="2249" y="1662"/>
                <a:ext cx="73" cy="59"/>
              </a:xfrm>
              <a:custGeom>
                <a:avLst/>
                <a:gdLst>
                  <a:gd name="T0" fmla="*/ 0 w 480"/>
                  <a:gd name="T1" fmla="*/ 0 h 450"/>
                  <a:gd name="T2" fmla="*/ 0 w 480"/>
                  <a:gd name="T3" fmla="*/ 0 h 450"/>
                  <a:gd name="T4" fmla="*/ 0 w 480"/>
                  <a:gd name="T5" fmla="*/ 0 h 450"/>
                  <a:gd name="T6" fmla="*/ 0 w 480"/>
                  <a:gd name="T7" fmla="*/ 0 h 450"/>
                  <a:gd name="T8" fmla="*/ 0 w 480"/>
                  <a:gd name="T9" fmla="*/ 0 h 450"/>
                  <a:gd name="T10" fmla="*/ 0 w 480"/>
                  <a:gd name="T11" fmla="*/ 0 h 450"/>
                  <a:gd name="T12" fmla="*/ 0 w 480"/>
                  <a:gd name="T13" fmla="*/ 0 h 450"/>
                  <a:gd name="T14" fmla="*/ 0 w 480"/>
                  <a:gd name="T15" fmla="*/ 0 h 450"/>
                  <a:gd name="T16" fmla="*/ 0 w 480"/>
                  <a:gd name="T17" fmla="*/ 0 h 450"/>
                  <a:gd name="T18" fmla="*/ 0 w 480"/>
                  <a:gd name="T19" fmla="*/ 0 h 4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0"/>
                  <a:gd name="T31" fmla="*/ 0 h 450"/>
                  <a:gd name="T32" fmla="*/ 480 w 480"/>
                  <a:gd name="T33" fmla="*/ 450 h 4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0" h="450">
                    <a:moveTo>
                      <a:pt x="0" y="0"/>
                    </a:moveTo>
                    <a:cubicBezTo>
                      <a:pt x="53" y="34"/>
                      <a:pt x="97" y="75"/>
                      <a:pt x="149" y="109"/>
                    </a:cubicBezTo>
                    <a:cubicBezTo>
                      <a:pt x="170" y="173"/>
                      <a:pt x="141" y="112"/>
                      <a:pt x="189" y="149"/>
                    </a:cubicBezTo>
                    <a:cubicBezTo>
                      <a:pt x="255" y="200"/>
                      <a:pt x="163" y="162"/>
                      <a:pt x="238" y="188"/>
                    </a:cubicBezTo>
                    <a:cubicBezTo>
                      <a:pt x="284" y="257"/>
                      <a:pt x="255" y="240"/>
                      <a:pt x="308" y="258"/>
                    </a:cubicBezTo>
                    <a:cubicBezTo>
                      <a:pt x="315" y="268"/>
                      <a:pt x="320" y="280"/>
                      <a:pt x="328" y="288"/>
                    </a:cubicBezTo>
                    <a:cubicBezTo>
                      <a:pt x="336" y="296"/>
                      <a:pt x="350" y="299"/>
                      <a:pt x="358" y="308"/>
                    </a:cubicBezTo>
                    <a:cubicBezTo>
                      <a:pt x="439" y="400"/>
                      <a:pt x="359" y="342"/>
                      <a:pt x="427" y="387"/>
                    </a:cubicBezTo>
                    <a:cubicBezTo>
                      <a:pt x="434" y="397"/>
                      <a:pt x="439" y="409"/>
                      <a:pt x="447" y="417"/>
                    </a:cubicBezTo>
                    <a:cubicBezTo>
                      <a:pt x="480" y="450"/>
                      <a:pt x="477" y="422"/>
                      <a:pt x="477" y="447"/>
                    </a:cubicBezTo>
                  </a:path>
                </a:pathLst>
              </a:custGeom>
              <a:noFill/>
              <a:ln w="31750">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2" name="Freeform 417"/>
              <p:cNvSpPr>
                <a:spLocks/>
              </p:cNvSpPr>
              <p:nvPr/>
            </p:nvSpPr>
            <p:spPr bwMode="auto">
              <a:xfrm>
                <a:off x="1964" y="1490"/>
                <a:ext cx="24" cy="29"/>
              </a:xfrm>
              <a:custGeom>
                <a:avLst/>
                <a:gdLst>
                  <a:gd name="T0" fmla="*/ 0 w 158"/>
                  <a:gd name="T1" fmla="*/ 0 h 218"/>
                  <a:gd name="T2" fmla="*/ 0 w 158"/>
                  <a:gd name="T3" fmla="*/ 0 h 218"/>
                  <a:gd name="T4" fmla="*/ 0 w 158"/>
                  <a:gd name="T5" fmla="*/ 0 h 218"/>
                  <a:gd name="T6" fmla="*/ 0 w 158"/>
                  <a:gd name="T7" fmla="*/ 0 h 218"/>
                  <a:gd name="T8" fmla="*/ 0 60000 65536"/>
                  <a:gd name="T9" fmla="*/ 0 60000 65536"/>
                  <a:gd name="T10" fmla="*/ 0 60000 65536"/>
                  <a:gd name="T11" fmla="*/ 0 60000 65536"/>
                  <a:gd name="T12" fmla="*/ 0 w 158"/>
                  <a:gd name="T13" fmla="*/ 0 h 218"/>
                  <a:gd name="T14" fmla="*/ 158 w 158"/>
                  <a:gd name="T15" fmla="*/ 218 h 218"/>
                </a:gdLst>
                <a:ahLst/>
                <a:cxnLst>
                  <a:cxn ang="T8">
                    <a:pos x="T0" y="T1"/>
                  </a:cxn>
                  <a:cxn ang="T9">
                    <a:pos x="T2" y="T3"/>
                  </a:cxn>
                  <a:cxn ang="T10">
                    <a:pos x="T4" y="T5"/>
                  </a:cxn>
                  <a:cxn ang="T11">
                    <a:pos x="T6" y="T7"/>
                  </a:cxn>
                </a:cxnLst>
                <a:rect l="T12" t="T13" r="T14" b="T15"/>
                <a:pathLst>
                  <a:path w="158" h="218">
                    <a:moveTo>
                      <a:pt x="0" y="0"/>
                    </a:moveTo>
                    <a:cubicBezTo>
                      <a:pt x="45" y="15"/>
                      <a:pt x="34" y="35"/>
                      <a:pt x="80" y="49"/>
                    </a:cubicBezTo>
                    <a:cubicBezTo>
                      <a:pt x="128" y="82"/>
                      <a:pt x="158" y="164"/>
                      <a:pt x="80" y="188"/>
                    </a:cubicBezTo>
                    <a:cubicBezTo>
                      <a:pt x="47" y="210"/>
                      <a:pt x="50" y="196"/>
                      <a:pt x="50" y="21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3" name="Freeform 418"/>
              <p:cNvSpPr>
                <a:spLocks/>
              </p:cNvSpPr>
              <p:nvPr/>
            </p:nvSpPr>
            <p:spPr bwMode="auto">
              <a:xfrm>
                <a:off x="2000" y="1492"/>
                <a:ext cx="17" cy="36"/>
              </a:xfrm>
              <a:custGeom>
                <a:avLst/>
                <a:gdLst>
                  <a:gd name="T0" fmla="*/ 0 w 116"/>
                  <a:gd name="T1" fmla="*/ 0 h 278"/>
                  <a:gd name="T2" fmla="*/ 0 w 116"/>
                  <a:gd name="T3" fmla="*/ 0 h 278"/>
                  <a:gd name="T4" fmla="*/ 0 w 116"/>
                  <a:gd name="T5" fmla="*/ 0 h 278"/>
                  <a:gd name="T6" fmla="*/ 0 w 116"/>
                  <a:gd name="T7" fmla="*/ 0 h 278"/>
                  <a:gd name="T8" fmla="*/ 0 w 116"/>
                  <a:gd name="T9" fmla="*/ 0 h 278"/>
                  <a:gd name="T10" fmla="*/ 0 w 116"/>
                  <a:gd name="T11" fmla="*/ 0 h 278"/>
                  <a:gd name="T12" fmla="*/ 0 60000 65536"/>
                  <a:gd name="T13" fmla="*/ 0 60000 65536"/>
                  <a:gd name="T14" fmla="*/ 0 60000 65536"/>
                  <a:gd name="T15" fmla="*/ 0 60000 65536"/>
                  <a:gd name="T16" fmla="*/ 0 60000 65536"/>
                  <a:gd name="T17" fmla="*/ 0 60000 65536"/>
                  <a:gd name="T18" fmla="*/ 0 w 116"/>
                  <a:gd name="T19" fmla="*/ 0 h 278"/>
                  <a:gd name="T20" fmla="*/ 116 w 116"/>
                  <a:gd name="T21" fmla="*/ 278 h 278"/>
                </a:gdLst>
                <a:ahLst/>
                <a:cxnLst>
                  <a:cxn ang="T12">
                    <a:pos x="T0" y="T1"/>
                  </a:cxn>
                  <a:cxn ang="T13">
                    <a:pos x="T2" y="T3"/>
                  </a:cxn>
                  <a:cxn ang="T14">
                    <a:pos x="T4" y="T5"/>
                  </a:cxn>
                  <a:cxn ang="T15">
                    <a:pos x="T6" y="T7"/>
                  </a:cxn>
                  <a:cxn ang="T16">
                    <a:pos x="T8" y="T9"/>
                  </a:cxn>
                  <a:cxn ang="T17">
                    <a:pos x="T10" y="T11"/>
                  </a:cxn>
                </a:cxnLst>
                <a:rect l="T18" t="T19" r="T20" b="T21"/>
                <a:pathLst>
                  <a:path w="116" h="278">
                    <a:moveTo>
                      <a:pt x="19" y="0"/>
                    </a:moveTo>
                    <a:cubicBezTo>
                      <a:pt x="26" y="10"/>
                      <a:pt x="30" y="22"/>
                      <a:pt x="39" y="30"/>
                    </a:cubicBezTo>
                    <a:cubicBezTo>
                      <a:pt x="47" y="38"/>
                      <a:pt x="61" y="40"/>
                      <a:pt x="69" y="49"/>
                    </a:cubicBezTo>
                    <a:cubicBezTo>
                      <a:pt x="85" y="67"/>
                      <a:pt x="109" y="109"/>
                      <a:pt x="109" y="109"/>
                    </a:cubicBezTo>
                    <a:cubicBezTo>
                      <a:pt x="105" y="152"/>
                      <a:pt x="116" y="204"/>
                      <a:pt x="89" y="238"/>
                    </a:cubicBezTo>
                    <a:cubicBezTo>
                      <a:pt x="69" y="263"/>
                      <a:pt x="0" y="278"/>
                      <a:pt x="0" y="27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4" name="Freeform 419"/>
              <p:cNvSpPr>
                <a:spLocks/>
              </p:cNvSpPr>
              <p:nvPr/>
            </p:nvSpPr>
            <p:spPr bwMode="auto">
              <a:xfrm>
                <a:off x="2034" y="1506"/>
                <a:ext cx="16" cy="31"/>
              </a:xfrm>
              <a:custGeom>
                <a:avLst/>
                <a:gdLst>
                  <a:gd name="T0" fmla="*/ 0 w 109"/>
                  <a:gd name="T1" fmla="*/ 0 h 233"/>
                  <a:gd name="T2" fmla="*/ 0 w 109"/>
                  <a:gd name="T3" fmla="*/ 0 h 233"/>
                  <a:gd name="T4" fmla="*/ 0 w 109"/>
                  <a:gd name="T5" fmla="*/ 0 h 233"/>
                  <a:gd name="T6" fmla="*/ 0 w 109"/>
                  <a:gd name="T7" fmla="*/ 0 h 233"/>
                  <a:gd name="T8" fmla="*/ 0 w 109"/>
                  <a:gd name="T9" fmla="*/ 0 h 233"/>
                  <a:gd name="T10" fmla="*/ 0 60000 65536"/>
                  <a:gd name="T11" fmla="*/ 0 60000 65536"/>
                  <a:gd name="T12" fmla="*/ 0 60000 65536"/>
                  <a:gd name="T13" fmla="*/ 0 60000 65536"/>
                  <a:gd name="T14" fmla="*/ 0 60000 65536"/>
                  <a:gd name="T15" fmla="*/ 0 w 109"/>
                  <a:gd name="T16" fmla="*/ 0 h 233"/>
                  <a:gd name="T17" fmla="*/ 109 w 109"/>
                  <a:gd name="T18" fmla="*/ 233 h 233"/>
                </a:gdLst>
                <a:ahLst/>
                <a:cxnLst>
                  <a:cxn ang="T10">
                    <a:pos x="T0" y="T1"/>
                  </a:cxn>
                  <a:cxn ang="T11">
                    <a:pos x="T2" y="T3"/>
                  </a:cxn>
                  <a:cxn ang="T12">
                    <a:pos x="T4" y="T5"/>
                  </a:cxn>
                  <a:cxn ang="T13">
                    <a:pos x="T6" y="T7"/>
                  </a:cxn>
                  <a:cxn ang="T14">
                    <a:pos x="T8" y="T9"/>
                  </a:cxn>
                </a:cxnLst>
                <a:rect l="T15" t="T16" r="T17" b="T18"/>
                <a:pathLst>
                  <a:path w="109" h="233">
                    <a:moveTo>
                      <a:pt x="40" y="0"/>
                    </a:moveTo>
                    <a:cubicBezTo>
                      <a:pt x="50" y="3"/>
                      <a:pt x="63" y="3"/>
                      <a:pt x="70" y="10"/>
                    </a:cubicBezTo>
                    <a:cubicBezTo>
                      <a:pt x="87" y="27"/>
                      <a:pt x="109" y="69"/>
                      <a:pt x="109" y="69"/>
                    </a:cubicBezTo>
                    <a:cubicBezTo>
                      <a:pt x="97" y="128"/>
                      <a:pt x="91" y="165"/>
                      <a:pt x="40" y="199"/>
                    </a:cubicBezTo>
                    <a:cubicBezTo>
                      <a:pt x="16" y="233"/>
                      <a:pt x="32" y="228"/>
                      <a:pt x="0" y="22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5" name="Freeform 420"/>
              <p:cNvSpPr>
                <a:spLocks/>
              </p:cNvSpPr>
              <p:nvPr/>
            </p:nvSpPr>
            <p:spPr bwMode="auto">
              <a:xfrm>
                <a:off x="2066" y="1520"/>
                <a:ext cx="11" cy="20"/>
              </a:xfrm>
              <a:custGeom>
                <a:avLst/>
                <a:gdLst>
                  <a:gd name="T0" fmla="*/ 0 w 74"/>
                  <a:gd name="T1" fmla="*/ 0 h 149"/>
                  <a:gd name="T2" fmla="*/ 0 w 74"/>
                  <a:gd name="T3" fmla="*/ 0 h 149"/>
                  <a:gd name="T4" fmla="*/ 0 w 74"/>
                  <a:gd name="T5" fmla="*/ 0 h 149"/>
                  <a:gd name="T6" fmla="*/ 0 w 74"/>
                  <a:gd name="T7" fmla="*/ 0 h 149"/>
                  <a:gd name="T8" fmla="*/ 0 w 74"/>
                  <a:gd name="T9" fmla="*/ 0 h 149"/>
                  <a:gd name="T10" fmla="*/ 0 w 74"/>
                  <a:gd name="T11" fmla="*/ 0 h 149"/>
                  <a:gd name="T12" fmla="*/ 0 60000 65536"/>
                  <a:gd name="T13" fmla="*/ 0 60000 65536"/>
                  <a:gd name="T14" fmla="*/ 0 60000 65536"/>
                  <a:gd name="T15" fmla="*/ 0 60000 65536"/>
                  <a:gd name="T16" fmla="*/ 0 60000 65536"/>
                  <a:gd name="T17" fmla="*/ 0 60000 65536"/>
                  <a:gd name="T18" fmla="*/ 0 w 74"/>
                  <a:gd name="T19" fmla="*/ 0 h 149"/>
                  <a:gd name="T20" fmla="*/ 74 w 74"/>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74" h="149">
                    <a:moveTo>
                      <a:pt x="29" y="0"/>
                    </a:moveTo>
                    <a:cubicBezTo>
                      <a:pt x="32" y="10"/>
                      <a:pt x="32" y="22"/>
                      <a:pt x="39" y="30"/>
                    </a:cubicBezTo>
                    <a:cubicBezTo>
                      <a:pt x="47" y="39"/>
                      <a:pt x="66" y="38"/>
                      <a:pt x="69" y="50"/>
                    </a:cubicBezTo>
                    <a:cubicBezTo>
                      <a:pt x="74" y="66"/>
                      <a:pt x="63" y="84"/>
                      <a:pt x="59" y="100"/>
                    </a:cubicBezTo>
                    <a:cubicBezTo>
                      <a:pt x="56" y="110"/>
                      <a:pt x="56" y="122"/>
                      <a:pt x="49" y="129"/>
                    </a:cubicBezTo>
                    <a:cubicBezTo>
                      <a:pt x="36" y="141"/>
                      <a:pt x="16" y="141"/>
                      <a:pt x="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6" name="Freeform 421"/>
              <p:cNvSpPr>
                <a:spLocks/>
              </p:cNvSpPr>
              <p:nvPr/>
            </p:nvSpPr>
            <p:spPr bwMode="auto">
              <a:xfrm>
                <a:off x="2077" y="1531"/>
                <a:ext cx="18" cy="21"/>
              </a:xfrm>
              <a:custGeom>
                <a:avLst/>
                <a:gdLst>
                  <a:gd name="T0" fmla="*/ 0 w 118"/>
                  <a:gd name="T1" fmla="*/ 0 h 159"/>
                  <a:gd name="T2" fmla="*/ 0 w 118"/>
                  <a:gd name="T3" fmla="*/ 0 h 159"/>
                  <a:gd name="T4" fmla="*/ 0 w 118"/>
                  <a:gd name="T5" fmla="*/ 0 h 159"/>
                  <a:gd name="T6" fmla="*/ 0 60000 65536"/>
                  <a:gd name="T7" fmla="*/ 0 60000 65536"/>
                  <a:gd name="T8" fmla="*/ 0 60000 65536"/>
                  <a:gd name="T9" fmla="*/ 0 w 118"/>
                  <a:gd name="T10" fmla="*/ 0 h 159"/>
                  <a:gd name="T11" fmla="*/ 118 w 118"/>
                  <a:gd name="T12" fmla="*/ 159 h 159"/>
                </a:gdLst>
                <a:ahLst/>
                <a:cxnLst>
                  <a:cxn ang="T6">
                    <a:pos x="T0" y="T1"/>
                  </a:cxn>
                  <a:cxn ang="T7">
                    <a:pos x="T2" y="T3"/>
                  </a:cxn>
                  <a:cxn ang="T8">
                    <a:pos x="T4" y="T5"/>
                  </a:cxn>
                </a:cxnLst>
                <a:rect l="T9" t="T10" r="T11" b="T12"/>
                <a:pathLst>
                  <a:path w="118" h="159">
                    <a:moveTo>
                      <a:pt x="89" y="0"/>
                    </a:moveTo>
                    <a:cubicBezTo>
                      <a:pt x="96" y="10"/>
                      <a:pt x="108" y="17"/>
                      <a:pt x="109" y="29"/>
                    </a:cubicBezTo>
                    <a:cubicBezTo>
                      <a:pt x="118" y="108"/>
                      <a:pt x="57" y="130"/>
                      <a:pt x="0" y="1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7" name="Freeform 422"/>
              <p:cNvSpPr>
                <a:spLocks/>
              </p:cNvSpPr>
              <p:nvPr/>
            </p:nvSpPr>
            <p:spPr bwMode="auto">
              <a:xfrm>
                <a:off x="2098" y="1544"/>
                <a:ext cx="16" cy="17"/>
              </a:xfrm>
              <a:custGeom>
                <a:avLst/>
                <a:gdLst>
                  <a:gd name="T0" fmla="*/ 0 w 102"/>
                  <a:gd name="T1" fmla="*/ 0 h 129"/>
                  <a:gd name="T2" fmla="*/ 0 w 102"/>
                  <a:gd name="T3" fmla="*/ 0 h 129"/>
                  <a:gd name="T4" fmla="*/ 0 w 102"/>
                  <a:gd name="T5" fmla="*/ 0 h 129"/>
                  <a:gd name="T6" fmla="*/ 0 w 102"/>
                  <a:gd name="T7" fmla="*/ 0 h 129"/>
                  <a:gd name="T8" fmla="*/ 0 60000 65536"/>
                  <a:gd name="T9" fmla="*/ 0 60000 65536"/>
                  <a:gd name="T10" fmla="*/ 0 60000 65536"/>
                  <a:gd name="T11" fmla="*/ 0 60000 65536"/>
                  <a:gd name="T12" fmla="*/ 0 w 102"/>
                  <a:gd name="T13" fmla="*/ 0 h 129"/>
                  <a:gd name="T14" fmla="*/ 102 w 102"/>
                  <a:gd name="T15" fmla="*/ 129 h 129"/>
                </a:gdLst>
                <a:ahLst/>
                <a:cxnLst>
                  <a:cxn ang="T8">
                    <a:pos x="T0" y="T1"/>
                  </a:cxn>
                  <a:cxn ang="T9">
                    <a:pos x="T2" y="T3"/>
                  </a:cxn>
                  <a:cxn ang="T10">
                    <a:pos x="T4" y="T5"/>
                  </a:cxn>
                  <a:cxn ang="T11">
                    <a:pos x="T6" y="T7"/>
                  </a:cxn>
                </a:cxnLst>
                <a:rect l="T12" t="T13" r="T14" b="T15"/>
                <a:pathLst>
                  <a:path w="102" h="129">
                    <a:moveTo>
                      <a:pt x="99" y="0"/>
                    </a:moveTo>
                    <a:cubicBezTo>
                      <a:pt x="96" y="26"/>
                      <a:pt x="102" y="56"/>
                      <a:pt x="89" y="79"/>
                    </a:cubicBezTo>
                    <a:cubicBezTo>
                      <a:pt x="77" y="100"/>
                      <a:pt x="53" y="111"/>
                      <a:pt x="30" y="119"/>
                    </a:cubicBezTo>
                    <a:cubicBezTo>
                      <a:pt x="20" y="122"/>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8" name="Freeform 423"/>
              <p:cNvSpPr>
                <a:spLocks/>
              </p:cNvSpPr>
              <p:nvPr/>
            </p:nvSpPr>
            <p:spPr bwMode="auto">
              <a:xfrm>
                <a:off x="2107" y="1558"/>
                <a:ext cx="24" cy="17"/>
              </a:xfrm>
              <a:custGeom>
                <a:avLst/>
                <a:gdLst>
                  <a:gd name="T0" fmla="*/ 0 w 159"/>
                  <a:gd name="T1" fmla="*/ 0 h 129"/>
                  <a:gd name="T2" fmla="*/ 0 w 159"/>
                  <a:gd name="T3" fmla="*/ 0 h 129"/>
                  <a:gd name="T4" fmla="*/ 0 w 159"/>
                  <a:gd name="T5" fmla="*/ 0 h 129"/>
                  <a:gd name="T6" fmla="*/ 0 w 159"/>
                  <a:gd name="T7" fmla="*/ 0 h 129"/>
                  <a:gd name="T8" fmla="*/ 0 60000 65536"/>
                  <a:gd name="T9" fmla="*/ 0 60000 65536"/>
                  <a:gd name="T10" fmla="*/ 0 60000 65536"/>
                  <a:gd name="T11" fmla="*/ 0 60000 65536"/>
                  <a:gd name="T12" fmla="*/ 0 w 159"/>
                  <a:gd name="T13" fmla="*/ 0 h 129"/>
                  <a:gd name="T14" fmla="*/ 159 w 159"/>
                  <a:gd name="T15" fmla="*/ 129 h 129"/>
                </a:gdLst>
                <a:ahLst/>
                <a:cxnLst>
                  <a:cxn ang="T8">
                    <a:pos x="T0" y="T1"/>
                  </a:cxn>
                  <a:cxn ang="T9">
                    <a:pos x="T2" y="T3"/>
                  </a:cxn>
                  <a:cxn ang="T10">
                    <a:pos x="T4" y="T5"/>
                  </a:cxn>
                  <a:cxn ang="T11">
                    <a:pos x="T6" y="T7"/>
                  </a:cxn>
                </a:cxnLst>
                <a:rect l="T12" t="T13" r="T14" b="T15"/>
                <a:pathLst>
                  <a:path w="159" h="129">
                    <a:moveTo>
                      <a:pt x="159" y="0"/>
                    </a:moveTo>
                    <a:cubicBezTo>
                      <a:pt x="147" y="70"/>
                      <a:pt x="158" y="72"/>
                      <a:pt x="99" y="100"/>
                    </a:cubicBezTo>
                    <a:cubicBezTo>
                      <a:pt x="88" y="105"/>
                      <a:pt x="80" y="116"/>
                      <a:pt x="69" y="119"/>
                    </a:cubicBezTo>
                    <a:cubicBezTo>
                      <a:pt x="47" y="126"/>
                      <a:pt x="0" y="129"/>
                      <a:pt x="0" y="12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9" name="Freeform 424"/>
              <p:cNvSpPr>
                <a:spLocks/>
              </p:cNvSpPr>
              <p:nvPr/>
            </p:nvSpPr>
            <p:spPr bwMode="auto">
              <a:xfrm>
                <a:off x="2012" y="1546"/>
                <a:ext cx="12" cy="20"/>
              </a:xfrm>
              <a:custGeom>
                <a:avLst/>
                <a:gdLst>
                  <a:gd name="T0" fmla="*/ 0 w 79"/>
                  <a:gd name="T1" fmla="*/ 0 h 149"/>
                  <a:gd name="T2" fmla="*/ 0 w 79"/>
                  <a:gd name="T3" fmla="*/ 0 h 149"/>
                  <a:gd name="T4" fmla="*/ 0 w 79"/>
                  <a:gd name="T5" fmla="*/ 0 h 149"/>
                  <a:gd name="T6" fmla="*/ 0 60000 65536"/>
                  <a:gd name="T7" fmla="*/ 0 60000 65536"/>
                  <a:gd name="T8" fmla="*/ 0 60000 65536"/>
                  <a:gd name="T9" fmla="*/ 0 w 79"/>
                  <a:gd name="T10" fmla="*/ 0 h 149"/>
                  <a:gd name="T11" fmla="*/ 79 w 79"/>
                  <a:gd name="T12" fmla="*/ 149 h 149"/>
                </a:gdLst>
                <a:ahLst/>
                <a:cxnLst>
                  <a:cxn ang="T6">
                    <a:pos x="T0" y="T1"/>
                  </a:cxn>
                  <a:cxn ang="T7">
                    <a:pos x="T2" y="T3"/>
                  </a:cxn>
                  <a:cxn ang="T8">
                    <a:pos x="T4" y="T5"/>
                  </a:cxn>
                </a:cxnLst>
                <a:rect l="T9" t="T10" r="T11" b="T12"/>
                <a:pathLst>
                  <a:path w="79" h="149">
                    <a:moveTo>
                      <a:pt x="0" y="0"/>
                    </a:moveTo>
                    <a:cubicBezTo>
                      <a:pt x="62" y="21"/>
                      <a:pt x="61" y="30"/>
                      <a:pt x="79" y="89"/>
                    </a:cubicBezTo>
                    <a:cubicBezTo>
                      <a:pt x="76" y="109"/>
                      <a:pt x="70" y="149"/>
                      <a:pt x="70" y="14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0" name="Freeform 425"/>
              <p:cNvSpPr>
                <a:spLocks/>
              </p:cNvSpPr>
              <p:nvPr/>
            </p:nvSpPr>
            <p:spPr bwMode="auto">
              <a:xfrm>
                <a:off x="2043" y="1549"/>
                <a:ext cx="12" cy="36"/>
              </a:xfrm>
              <a:custGeom>
                <a:avLst/>
                <a:gdLst>
                  <a:gd name="T0" fmla="*/ 0 w 82"/>
                  <a:gd name="T1" fmla="*/ 0 h 274"/>
                  <a:gd name="T2" fmla="*/ 0 w 82"/>
                  <a:gd name="T3" fmla="*/ 0 h 274"/>
                  <a:gd name="T4" fmla="*/ 0 w 82"/>
                  <a:gd name="T5" fmla="*/ 0 h 274"/>
                  <a:gd name="T6" fmla="*/ 0 w 82"/>
                  <a:gd name="T7" fmla="*/ 0 h 274"/>
                  <a:gd name="T8" fmla="*/ 0 60000 65536"/>
                  <a:gd name="T9" fmla="*/ 0 60000 65536"/>
                  <a:gd name="T10" fmla="*/ 0 60000 65536"/>
                  <a:gd name="T11" fmla="*/ 0 60000 65536"/>
                  <a:gd name="T12" fmla="*/ 0 w 82"/>
                  <a:gd name="T13" fmla="*/ 0 h 274"/>
                  <a:gd name="T14" fmla="*/ 82 w 82"/>
                  <a:gd name="T15" fmla="*/ 274 h 274"/>
                </a:gdLst>
                <a:ahLst/>
                <a:cxnLst>
                  <a:cxn ang="T8">
                    <a:pos x="T0" y="T1"/>
                  </a:cxn>
                  <a:cxn ang="T9">
                    <a:pos x="T2" y="T3"/>
                  </a:cxn>
                  <a:cxn ang="T10">
                    <a:pos x="T4" y="T5"/>
                  </a:cxn>
                  <a:cxn ang="T11">
                    <a:pos x="T6" y="T7"/>
                  </a:cxn>
                </a:cxnLst>
                <a:rect l="T12" t="T13" r="T14" b="T15"/>
                <a:pathLst>
                  <a:path w="82" h="274">
                    <a:moveTo>
                      <a:pt x="3" y="0"/>
                    </a:moveTo>
                    <a:cubicBezTo>
                      <a:pt x="39" y="36"/>
                      <a:pt x="66" y="71"/>
                      <a:pt x="82" y="119"/>
                    </a:cubicBezTo>
                    <a:cubicBezTo>
                      <a:pt x="81" y="122"/>
                      <a:pt x="71" y="187"/>
                      <a:pt x="62" y="198"/>
                    </a:cubicBezTo>
                    <a:cubicBezTo>
                      <a:pt x="0" y="274"/>
                      <a:pt x="54" y="175"/>
                      <a:pt x="22" y="238"/>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1" name="Freeform 426"/>
              <p:cNvSpPr>
                <a:spLocks/>
              </p:cNvSpPr>
              <p:nvPr/>
            </p:nvSpPr>
            <p:spPr bwMode="auto">
              <a:xfrm>
                <a:off x="2066" y="1561"/>
                <a:ext cx="11" cy="28"/>
              </a:xfrm>
              <a:custGeom>
                <a:avLst/>
                <a:gdLst>
                  <a:gd name="T0" fmla="*/ 0 w 79"/>
                  <a:gd name="T1" fmla="*/ 0 h 219"/>
                  <a:gd name="T2" fmla="*/ 0 w 79"/>
                  <a:gd name="T3" fmla="*/ 0 h 219"/>
                  <a:gd name="T4" fmla="*/ 0 w 79"/>
                  <a:gd name="T5" fmla="*/ 0 h 219"/>
                  <a:gd name="T6" fmla="*/ 0 w 79"/>
                  <a:gd name="T7" fmla="*/ 0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2" name="Freeform 427"/>
              <p:cNvSpPr>
                <a:spLocks/>
              </p:cNvSpPr>
              <p:nvPr/>
            </p:nvSpPr>
            <p:spPr bwMode="auto">
              <a:xfrm>
                <a:off x="2005" y="1726"/>
                <a:ext cx="25" cy="22"/>
              </a:xfrm>
              <a:custGeom>
                <a:avLst/>
                <a:gdLst>
                  <a:gd name="T0" fmla="*/ 0 w 164"/>
                  <a:gd name="T1" fmla="*/ 0 h 169"/>
                  <a:gd name="T2" fmla="*/ 0 w 164"/>
                  <a:gd name="T3" fmla="*/ 0 h 169"/>
                  <a:gd name="T4" fmla="*/ 0 w 164"/>
                  <a:gd name="T5" fmla="*/ 0 h 169"/>
                  <a:gd name="T6" fmla="*/ 0 w 164"/>
                  <a:gd name="T7" fmla="*/ 0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3" name="Freeform 428"/>
              <p:cNvSpPr>
                <a:spLocks/>
              </p:cNvSpPr>
              <p:nvPr/>
            </p:nvSpPr>
            <p:spPr bwMode="auto">
              <a:xfrm>
                <a:off x="2107" y="1594"/>
                <a:ext cx="14" cy="19"/>
              </a:xfrm>
              <a:custGeom>
                <a:avLst/>
                <a:gdLst>
                  <a:gd name="T0" fmla="*/ 0 w 91"/>
                  <a:gd name="T1" fmla="*/ 0 h 139"/>
                  <a:gd name="T2" fmla="*/ 0 w 91"/>
                  <a:gd name="T3" fmla="*/ 0 h 139"/>
                  <a:gd name="T4" fmla="*/ 0 60000 65536"/>
                  <a:gd name="T5" fmla="*/ 0 60000 65536"/>
                  <a:gd name="T6" fmla="*/ 0 w 91"/>
                  <a:gd name="T7" fmla="*/ 0 h 139"/>
                  <a:gd name="T8" fmla="*/ 91 w 91"/>
                  <a:gd name="T9" fmla="*/ 139 h 139"/>
                </a:gdLst>
                <a:ahLst/>
                <a:cxnLst>
                  <a:cxn ang="T4">
                    <a:pos x="T0" y="T1"/>
                  </a:cxn>
                  <a:cxn ang="T5">
                    <a:pos x="T2" y="T3"/>
                  </a:cxn>
                </a:cxnLst>
                <a:rect l="T6" t="T7" r="T8" b="T9"/>
                <a:pathLst>
                  <a:path w="91" h="139">
                    <a:moveTo>
                      <a:pt x="49" y="0"/>
                    </a:moveTo>
                    <a:cubicBezTo>
                      <a:pt x="68" y="57"/>
                      <a:pt x="91"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4" name="Freeform 429"/>
              <p:cNvSpPr>
                <a:spLocks/>
              </p:cNvSpPr>
              <p:nvPr/>
            </p:nvSpPr>
            <p:spPr bwMode="auto">
              <a:xfrm>
                <a:off x="2125" y="1572"/>
                <a:ext cx="24" cy="11"/>
              </a:xfrm>
              <a:custGeom>
                <a:avLst/>
                <a:gdLst>
                  <a:gd name="T0" fmla="*/ 0 w 159"/>
                  <a:gd name="T1" fmla="*/ 0 h 80"/>
                  <a:gd name="T2" fmla="*/ 0 w 159"/>
                  <a:gd name="T3" fmla="*/ 0 h 80"/>
                  <a:gd name="T4" fmla="*/ 0 60000 65536"/>
                  <a:gd name="T5" fmla="*/ 0 60000 65536"/>
                  <a:gd name="T6" fmla="*/ 0 w 159"/>
                  <a:gd name="T7" fmla="*/ 0 h 80"/>
                  <a:gd name="T8" fmla="*/ 159 w 159"/>
                  <a:gd name="T9" fmla="*/ 80 h 80"/>
                </a:gdLst>
                <a:ahLst/>
                <a:cxnLst>
                  <a:cxn ang="T4">
                    <a:pos x="T0" y="T1"/>
                  </a:cxn>
                  <a:cxn ang="T5">
                    <a:pos x="T2" y="T3"/>
                  </a:cxn>
                </a:cxnLst>
                <a:rect l="T6" t="T7" r="T8" b="T9"/>
                <a:pathLst>
                  <a:path w="159" h="80">
                    <a:moveTo>
                      <a:pt x="159" y="0"/>
                    </a:moveTo>
                    <a:cubicBezTo>
                      <a:pt x="102" y="38"/>
                      <a:pt x="67"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5" name="Freeform 430"/>
              <p:cNvSpPr>
                <a:spLocks/>
              </p:cNvSpPr>
              <p:nvPr/>
            </p:nvSpPr>
            <p:spPr bwMode="auto">
              <a:xfrm>
                <a:off x="2142" y="1583"/>
                <a:ext cx="18" cy="12"/>
              </a:xfrm>
              <a:custGeom>
                <a:avLst/>
                <a:gdLst>
                  <a:gd name="T0" fmla="*/ 0 w 123"/>
                  <a:gd name="T1" fmla="*/ 0 h 94"/>
                  <a:gd name="T2" fmla="*/ 0 w 123"/>
                  <a:gd name="T3" fmla="*/ 0 h 94"/>
                  <a:gd name="T4" fmla="*/ 0 w 123"/>
                  <a:gd name="T5" fmla="*/ 0 h 94"/>
                  <a:gd name="T6" fmla="*/ 0 60000 65536"/>
                  <a:gd name="T7" fmla="*/ 0 60000 65536"/>
                  <a:gd name="T8" fmla="*/ 0 60000 65536"/>
                  <a:gd name="T9" fmla="*/ 0 w 123"/>
                  <a:gd name="T10" fmla="*/ 0 h 94"/>
                  <a:gd name="T11" fmla="*/ 123 w 123"/>
                  <a:gd name="T12" fmla="*/ 94 h 94"/>
                </a:gdLst>
                <a:ahLst/>
                <a:cxnLst>
                  <a:cxn ang="T6">
                    <a:pos x="T0" y="T1"/>
                  </a:cxn>
                  <a:cxn ang="T7">
                    <a:pos x="T2" y="T3"/>
                  </a:cxn>
                  <a:cxn ang="T8">
                    <a:pos x="T4" y="T5"/>
                  </a:cxn>
                </a:cxnLst>
                <a:rect l="T9" t="T10" r="T11" b="T12"/>
                <a:pathLst>
                  <a:path w="123" h="94">
                    <a:moveTo>
                      <a:pt x="119" y="0"/>
                    </a:moveTo>
                    <a:cubicBezTo>
                      <a:pt x="116" y="23"/>
                      <a:pt x="123" y="51"/>
                      <a:pt x="109" y="69"/>
                    </a:cubicBezTo>
                    <a:cubicBezTo>
                      <a:pt x="89" y="94"/>
                      <a:pt x="27" y="89"/>
                      <a:pt x="0"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6" name="Freeform 431"/>
              <p:cNvSpPr>
                <a:spLocks/>
              </p:cNvSpPr>
              <p:nvPr/>
            </p:nvSpPr>
            <p:spPr bwMode="auto">
              <a:xfrm>
                <a:off x="2166" y="1593"/>
                <a:ext cx="12" cy="9"/>
              </a:xfrm>
              <a:custGeom>
                <a:avLst/>
                <a:gdLst>
                  <a:gd name="T0" fmla="*/ 0 w 79"/>
                  <a:gd name="T1" fmla="*/ 0 h 70"/>
                  <a:gd name="T2" fmla="*/ 0 w 79"/>
                  <a:gd name="T3" fmla="*/ 0 h 70"/>
                  <a:gd name="T4" fmla="*/ 0 60000 65536"/>
                  <a:gd name="T5" fmla="*/ 0 60000 65536"/>
                  <a:gd name="T6" fmla="*/ 0 w 79"/>
                  <a:gd name="T7" fmla="*/ 0 h 70"/>
                  <a:gd name="T8" fmla="*/ 79 w 79"/>
                  <a:gd name="T9" fmla="*/ 70 h 70"/>
                </a:gdLst>
                <a:ahLst/>
                <a:cxnLst>
                  <a:cxn ang="T4">
                    <a:pos x="T0" y="T1"/>
                  </a:cxn>
                  <a:cxn ang="T5">
                    <a:pos x="T2" y="T3"/>
                  </a:cxn>
                </a:cxnLst>
                <a:rect l="T6" t="T7" r="T8" b="T9"/>
                <a:pathLst>
                  <a:path w="79" h="70">
                    <a:moveTo>
                      <a:pt x="79" y="0"/>
                    </a:moveTo>
                    <a:cubicBezTo>
                      <a:pt x="59" y="59"/>
                      <a:pt x="7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7" name="Freeform 432"/>
              <p:cNvSpPr>
                <a:spLocks/>
              </p:cNvSpPr>
              <p:nvPr/>
            </p:nvSpPr>
            <p:spPr bwMode="auto">
              <a:xfrm>
                <a:off x="2128" y="1600"/>
                <a:ext cx="13" cy="18"/>
              </a:xfrm>
              <a:custGeom>
                <a:avLst/>
                <a:gdLst>
                  <a:gd name="T0" fmla="*/ 0 w 82"/>
                  <a:gd name="T1" fmla="*/ 0 h 139"/>
                  <a:gd name="T2" fmla="*/ 0 w 82"/>
                  <a:gd name="T3" fmla="*/ 0 h 139"/>
                  <a:gd name="T4" fmla="*/ 0 w 82"/>
                  <a:gd name="T5" fmla="*/ 0 h 139"/>
                  <a:gd name="T6" fmla="*/ 0 60000 65536"/>
                  <a:gd name="T7" fmla="*/ 0 60000 65536"/>
                  <a:gd name="T8" fmla="*/ 0 60000 65536"/>
                  <a:gd name="T9" fmla="*/ 0 w 82"/>
                  <a:gd name="T10" fmla="*/ 0 h 139"/>
                  <a:gd name="T11" fmla="*/ 82 w 82"/>
                  <a:gd name="T12" fmla="*/ 139 h 139"/>
                </a:gdLst>
                <a:ahLst/>
                <a:cxnLst>
                  <a:cxn ang="T6">
                    <a:pos x="T0" y="T1"/>
                  </a:cxn>
                  <a:cxn ang="T7">
                    <a:pos x="T2" y="T3"/>
                  </a:cxn>
                  <a:cxn ang="T8">
                    <a:pos x="T4" y="T5"/>
                  </a:cxn>
                </a:cxnLst>
                <a:rect l="T9" t="T10" r="T11" b="T12"/>
                <a:pathLst>
                  <a:path w="82" h="139">
                    <a:moveTo>
                      <a:pt x="49" y="0"/>
                    </a:moveTo>
                    <a:cubicBezTo>
                      <a:pt x="55" y="24"/>
                      <a:pt x="82" y="76"/>
                      <a:pt x="59" y="99"/>
                    </a:cubicBezTo>
                    <a:cubicBezTo>
                      <a:pt x="42" y="116"/>
                      <a:pt x="0" y="139"/>
                      <a:pt x="0" y="13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8" name="Freeform 433"/>
              <p:cNvSpPr>
                <a:spLocks/>
              </p:cNvSpPr>
              <p:nvPr/>
            </p:nvSpPr>
            <p:spPr bwMode="auto">
              <a:xfrm>
                <a:off x="2146" y="1608"/>
                <a:ext cx="9" cy="13"/>
              </a:xfrm>
              <a:custGeom>
                <a:avLst/>
                <a:gdLst>
                  <a:gd name="T0" fmla="*/ 0 w 59"/>
                  <a:gd name="T1" fmla="*/ 0 h 99"/>
                  <a:gd name="T2" fmla="*/ 0 w 59"/>
                  <a:gd name="T3" fmla="*/ 0 h 99"/>
                  <a:gd name="T4" fmla="*/ 0 60000 65536"/>
                  <a:gd name="T5" fmla="*/ 0 60000 65536"/>
                  <a:gd name="T6" fmla="*/ 0 w 59"/>
                  <a:gd name="T7" fmla="*/ 0 h 99"/>
                  <a:gd name="T8" fmla="*/ 59 w 59"/>
                  <a:gd name="T9" fmla="*/ 99 h 99"/>
                </a:gdLst>
                <a:ahLst/>
                <a:cxnLst>
                  <a:cxn ang="T4">
                    <a:pos x="T0" y="T1"/>
                  </a:cxn>
                  <a:cxn ang="T5">
                    <a:pos x="T2" y="T3"/>
                  </a:cxn>
                </a:cxnLst>
                <a:rect l="T6" t="T7" r="T8" b="T9"/>
                <a:pathLst>
                  <a:path w="59" h="99">
                    <a:moveTo>
                      <a:pt x="59" y="0"/>
                    </a:moveTo>
                    <a:cubicBezTo>
                      <a:pt x="45" y="40"/>
                      <a:pt x="41" y="79"/>
                      <a:pt x="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9" name="Freeform 434"/>
              <p:cNvSpPr>
                <a:spLocks/>
              </p:cNvSpPr>
              <p:nvPr/>
            </p:nvSpPr>
            <p:spPr bwMode="auto">
              <a:xfrm>
                <a:off x="2173" y="1601"/>
                <a:ext cx="23" cy="14"/>
              </a:xfrm>
              <a:custGeom>
                <a:avLst/>
                <a:gdLst>
                  <a:gd name="T0" fmla="*/ 0 w 149"/>
                  <a:gd name="T1" fmla="*/ 0 h 110"/>
                  <a:gd name="T2" fmla="*/ 0 w 149"/>
                  <a:gd name="T3" fmla="*/ 0 h 110"/>
                  <a:gd name="T4" fmla="*/ 0 w 149"/>
                  <a:gd name="T5" fmla="*/ 0 h 110"/>
                  <a:gd name="T6" fmla="*/ 0 60000 65536"/>
                  <a:gd name="T7" fmla="*/ 0 60000 65536"/>
                  <a:gd name="T8" fmla="*/ 0 60000 65536"/>
                  <a:gd name="T9" fmla="*/ 0 w 149"/>
                  <a:gd name="T10" fmla="*/ 0 h 110"/>
                  <a:gd name="T11" fmla="*/ 149 w 149"/>
                  <a:gd name="T12" fmla="*/ 110 h 110"/>
                </a:gdLst>
                <a:ahLst/>
                <a:cxnLst>
                  <a:cxn ang="T6">
                    <a:pos x="T0" y="T1"/>
                  </a:cxn>
                  <a:cxn ang="T7">
                    <a:pos x="T2" y="T3"/>
                  </a:cxn>
                  <a:cxn ang="T8">
                    <a:pos x="T4" y="T5"/>
                  </a:cxn>
                </a:cxnLst>
                <a:rect l="T9" t="T10" r="T11" b="T12"/>
                <a:pathLst>
                  <a:path w="149" h="110">
                    <a:moveTo>
                      <a:pt x="149" y="0"/>
                    </a:moveTo>
                    <a:cubicBezTo>
                      <a:pt x="121" y="85"/>
                      <a:pt x="131" y="68"/>
                      <a:pt x="39" y="99"/>
                    </a:cubicBezTo>
                    <a:cubicBezTo>
                      <a:pt x="6" y="110"/>
                      <a:pt x="20" y="109"/>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0" name="Freeform 435"/>
              <p:cNvSpPr>
                <a:spLocks/>
              </p:cNvSpPr>
              <p:nvPr/>
            </p:nvSpPr>
            <p:spPr bwMode="auto">
              <a:xfrm>
                <a:off x="2203" y="1602"/>
                <a:ext cx="6" cy="13"/>
              </a:xfrm>
              <a:custGeom>
                <a:avLst/>
                <a:gdLst>
                  <a:gd name="T0" fmla="*/ 0 w 42"/>
                  <a:gd name="T1" fmla="*/ 0 h 99"/>
                  <a:gd name="T2" fmla="*/ 0 w 42"/>
                  <a:gd name="T3" fmla="*/ 0 h 99"/>
                  <a:gd name="T4" fmla="*/ 0 w 42"/>
                  <a:gd name="T5" fmla="*/ 0 h 99"/>
                  <a:gd name="T6" fmla="*/ 0 60000 65536"/>
                  <a:gd name="T7" fmla="*/ 0 60000 65536"/>
                  <a:gd name="T8" fmla="*/ 0 60000 65536"/>
                  <a:gd name="T9" fmla="*/ 0 w 42"/>
                  <a:gd name="T10" fmla="*/ 0 h 99"/>
                  <a:gd name="T11" fmla="*/ 42 w 42"/>
                  <a:gd name="T12" fmla="*/ 99 h 99"/>
                </a:gdLst>
                <a:ahLst/>
                <a:cxnLst>
                  <a:cxn ang="T6">
                    <a:pos x="T0" y="T1"/>
                  </a:cxn>
                  <a:cxn ang="T7">
                    <a:pos x="T2" y="T3"/>
                  </a:cxn>
                  <a:cxn ang="T8">
                    <a:pos x="T4" y="T5"/>
                  </a:cxn>
                </a:cxnLst>
                <a:rect l="T9" t="T10" r="T11" b="T12"/>
                <a:pathLst>
                  <a:path w="42" h="99">
                    <a:moveTo>
                      <a:pt x="42" y="0"/>
                    </a:moveTo>
                    <a:cubicBezTo>
                      <a:pt x="35" y="20"/>
                      <a:pt x="34" y="42"/>
                      <a:pt x="22" y="59"/>
                    </a:cubicBezTo>
                    <a:cubicBezTo>
                      <a:pt x="0" y="92"/>
                      <a:pt x="2" y="77"/>
                      <a:pt x="2"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1" name="Freeform 436"/>
              <p:cNvSpPr>
                <a:spLocks/>
              </p:cNvSpPr>
              <p:nvPr/>
            </p:nvSpPr>
            <p:spPr bwMode="auto">
              <a:xfrm>
                <a:off x="2079" y="1619"/>
                <a:ext cx="8" cy="13"/>
              </a:xfrm>
              <a:custGeom>
                <a:avLst/>
                <a:gdLst>
                  <a:gd name="T0" fmla="*/ 0 w 51"/>
                  <a:gd name="T1" fmla="*/ 0 h 99"/>
                  <a:gd name="T2" fmla="*/ 0 w 51"/>
                  <a:gd name="T3" fmla="*/ 0 h 99"/>
                  <a:gd name="T4" fmla="*/ 0 w 51"/>
                  <a:gd name="T5" fmla="*/ 0 h 99"/>
                  <a:gd name="T6" fmla="*/ 0 60000 65536"/>
                  <a:gd name="T7" fmla="*/ 0 60000 65536"/>
                  <a:gd name="T8" fmla="*/ 0 60000 65536"/>
                  <a:gd name="T9" fmla="*/ 0 w 51"/>
                  <a:gd name="T10" fmla="*/ 0 h 99"/>
                  <a:gd name="T11" fmla="*/ 51 w 51"/>
                  <a:gd name="T12" fmla="*/ 99 h 99"/>
                </a:gdLst>
                <a:ahLst/>
                <a:cxnLst>
                  <a:cxn ang="T6">
                    <a:pos x="T0" y="T1"/>
                  </a:cxn>
                  <a:cxn ang="T7">
                    <a:pos x="T2" y="T3"/>
                  </a:cxn>
                  <a:cxn ang="T8">
                    <a:pos x="T4" y="T5"/>
                  </a:cxn>
                </a:cxnLst>
                <a:rect l="T9" t="T10" r="T11" b="T12"/>
                <a:pathLst>
                  <a:path w="51" h="99">
                    <a:moveTo>
                      <a:pt x="0" y="0"/>
                    </a:moveTo>
                    <a:cubicBezTo>
                      <a:pt x="10" y="3"/>
                      <a:pt x="23" y="3"/>
                      <a:pt x="30" y="10"/>
                    </a:cubicBezTo>
                    <a:cubicBezTo>
                      <a:pt x="51" y="31"/>
                      <a:pt x="45" y="99"/>
                      <a:pt x="10" y="9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2" name="Freeform 437"/>
              <p:cNvSpPr>
                <a:spLocks/>
              </p:cNvSpPr>
              <p:nvPr/>
            </p:nvSpPr>
            <p:spPr bwMode="auto">
              <a:xfrm>
                <a:off x="2097" y="1622"/>
                <a:ext cx="4" cy="14"/>
              </a:xfrm>
              <a:custGeom>
                <a:avLst/>
                <a:gdLst>
                  <a:gd name="T0" fmla="*/ 0 w 29"/>
                  <a:gd name="T1" fmla="*/ 0 h 109"/>
                  <a:gd name="T2" fmla="*/ 0 w 29"/>
                  <a:gd name="T3" fmla="*/ 0 h 109"/>
                  <a:gd name="T4" fmla="*/ 0 60000 65536"/>
                  <a:gd name="T5" fmla="*/ 0 60000 65536"/>
                  <a:gd name="T6" fmla="*/ 0 w 29"/>
                  <a:gd name="T7" fmla="*/ 0 h 109"/>
                  <a:gd name="T8" fmla="*/ 29 w 29"/>
                  <a:gd name="T9" fmla="*/ 109 h 109"/>
                </a:gdLst>
                <a:ahLst/>
                <a:cxnLst>
                  <a:cxn ang="T4">
                    <a:pos x="T0" y="T1"/>
                  </a:cxn>
                  <a:cxn ang="T5">
                    <a:pos x="T2" y="T3"/>
                  </a:cxn>
                </a:cxnLst>
                <a:rect l="T6" t="T7" r="T8" b="T9"/>
                <a:pathLst>
                  <a:path w="29" h="109">
                    <a:moveTo>
                      <a:pt x="0" y="0"/>
                    </a:moveTo>
                    <a:cubicBezTo>
                      <a:pt x="23" y="67"/>
                      <a:pt x="29" y="51"/>
                      <a:pt x="0" y="10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3" name="Freeform 438"/>
              <p:cNvSpPr>
                <a:spLocks/>
              </p:cNvSpPr>
              <p:nvPr/>
            </p:nvSpPr>
            <p:spPr bwMode="auto">
              <a:xfrm>
                <a:off x="2116" y="1625"/>
                <a:ext cx="7" cy="11"/>
              </a:xfrm>
              <a:custGeom>
                <a:avLst/>
                <a:gdLst>
                  <a:gd name="T0" fmla="*/ 0 w 45"/>
                  <a:gd name="T1" fmla="*/ 0 h 91"/>
                  <a:gd name="T2" fmla="*/ 0 w 45"/>
                  <a:gd name="T3" fmla="*/ 0 h 91"/>
                  <a:gd name="T4" fmla="*/ 0 w 45"/>
                  <a:gd name="T5" fmla="*/ 0 h 91"/>
                  <a:gd name="T6" fmla="*/ 0 60000 65536"/>
                  <a:gd name="T7" fmla="*/ 0 60000 65536"/>
                  <a:gd name="T8" fmla="*/ 0 60000 65536"/>
                  <a:gd name="T9" fmla="*/ 0 w 45"/>
                  <a:gd name="T10" fmla="*/ 0 h 91"/>
                  <a:gd name="T11" fmla="*/ 45 w 45"/>
                  <a:gd name="T12" fmla="*/ 91 h 91"/>
                </a:gdLst>
                <a:ahLst/>
                <a:cxnLst>
                  <a:cxn ang="T6">
                    <a:pos x="T0" y="T1"/>
                  </a:cxn>
                  <a:cxn ang="T7">
                    <a:pos x="T2" y="T3"/>
                  </a:cxn>
                  <a:cxn ang="T8">
                    <a:pos x="T4" y="T5"/>
                  </a:cxn>
                </a:cxnLst>
                <a:rect l="T9" t="T10" r="T11" b="T12"/>
                <a:pathLst>
                  <a:path w="45" h="91">
                    <a:moveTo>
                      <a:pt x="12" y="0"/>
                    </a:moveTo>
                    <a:cubicBezTo>
                      <a:pt x="43" y="91"/>
                      <a:pt x="45" y="36"/>
                      <a:pt x="2" y="79"/>
                    </a:cubicBezTo>
                    <a:cubicBezTo>
                      <a:pt x="0" y="81"/>
                      <a:pt x="2" y="86"/>
                      <a:pt x="2" y="8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4" name="Freeform 439"/>
              <p:cNvSpPr>
                <a:spLocks/>
              </p:cNvSpPr>
              <p:nvPr/>
            </p:nvSpPr>
            <p:spPr bwMode="auto">
              <a:xfrm>
                <a:off x="2166" y="1621"/>
                <a:ext cx="10" cy="7"/>
              </a:xfrm>
              <a:custGeom>
                <a:avLst/>
                <a:gdLst>
                  <a:gd name="T0" fmla="*/ 0 w 69"/>
                  <a:gd name="T1" fmla="*/ 0 h 59"/>
                  <a:gd name="T2" fmla="*/ 0 w 69"/>
                  <a:gd name="T3" fmla="*/ 0 h 59"/>
                  <a:gd name="T4" fmla="*/ 0 w 69"/>
                  <a:gd name="T5" fmla="*/ 0 h 59"/>
                  <a:gd name="T6" fmla="*/ 0 60000 65536"/>
                  <a:gd name="T7" fmla="*/ 0 60000 65536"/>
                  <a:gd name="T8" fmla="*/ 0 60000 65536"/>
                  <a:gd name="T9" fmla="*/ 0 w 69"/>
                  <a:gd name="T10" fmla="*/ 0 h 59"/>
                  <a:gd name="T11" fmla="*/ 69 w 69"/>
                  <a:gd name="T12" fmla="*/ 59 h 59"/>
                </a:gdLst>
                <a:ahLst/>
                <a:cxnLst>
                  <a:cxn ang="T6">
                    <a:pos x="T0" y="T1"/>
                  </a:cxn>
                  <a:cxn ang="T7">
                    <a:pos x="T2" y="T3"/>
                  </a:cxn>
                  <a:cxn ang="T8">
                    <a:pos x="T4" y="T5"/>
                  </a:cxn>
                </a:cxnLst>
                <a:rect l="T9" t="T10" r="T11" b="T12"/>
                <a:pathLst>
                  <a:path w="69" h="59">
                    <a:moveTo>
                      <a:pt x="69" y="0"/>
                    </a:moveTo>
                    <a:cubicBezTo>
                      <a:pt x="59" y="34"/>
                      <a:pt x="66" y="33"/>
                      <a:pt x="30" y="50"/>
                    </a:cubicBezTo>
                    <a:cubicBezTo>
                      <a:pt x="21" y="55"/>
                      <a:pt x="0" y="59"/>
                      <a:pt x="0" y="5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5" name="Freeform 440"/>
              <p:cNvSpPr>
                <a:spLocks/>
              </p:cNvSpPr>
              <p:nvPr/>
            </p:nvSpPr>
            <p:spPr bwMode="auto">
              <a:xfrm>
                <a:off x="2190" y="1628"/>
                <a:ext cx="3" cy="10"/>
              </a:xfrm>
              <a:custGeom>
                <a:avLst/>
                <a:gdLst>
                  <a:gd name="T0" fmla="*/ 0 w 24"/>
                  <a:gd name="T1" fmla="*/ 0 h 70"/>
                  <a:gd name="T2" fmla="*/ 0 w 24"/>
                  <a:gd name="T3" fmla="*/ 0 h 70"/>
                  <a:gd name="T4" fmla="*/ 0 60000 65536"/>
                  <a:gd name="T5" fmla="*/ 0 60000 65536"/>
                  <a:gd name="T6" fmla="*/ 0 w 24"/>
                  <a:gd name="T7" fmla="*/ 0 h 70"/>
                  <a:gd name="T8" fmla="*/ 24 w 24"/>
                  <a:gd name="T9" fmla="*/ 70 h 70"/>
                </a:gdLst>
                <a:ahLst/>
                <a:cxnLst>
                  <a:cxn ang="T4">
                    <a:pos x="T0" y="T1"/>
                  </a:cxn>
                  <a:cxn ang="T5">
                    <a:pos x="T2" y="T3"/>
                  </a:cxn>
                </a:cxnLst>
                <a:rect l="T6" t="T7" r="T8" b="T9"/>
                <a:pathLst>
                  <a:path w="24" h="70">
                    <a:moveTo>
                      <a:pt x="10" y="0"/>
                    </a:moveTo>
                    <a:cubicBezTo>
                      <a:pt x="20" y="30"/>
                      <a:pt x="24" y="46"/>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6" name="Freeform 441"/>
              <p:cNvSpPr>
                <a:spLocks/>
              </p:cNvSpPr>
              <p:nvPr/>
            </p:nvSpPr>
            <p:spPr bwMode="auto">
              <a:xfrm>
                <a:off x="2225" y="1601"/>
                <a:ext cx="6" cy="10"/>
              </a:xfrm>
              <a:custGeom>
                <a:avLst/>
                <a:gdLst>
                  <a:gd name="T0" fmla="*/ 0 w 35"/>
                  <a:gd name="T1" fmla="*/ 0 h 79"/>
                  <a:gd name="T2" fmla="*/ 0 w 35"/>
                  <a:gd name="T3" fmla="*/ 0 h 79"/>
                  <a:gd name="T4" fmla="*/ 0 60000 65536"/>
                  <a:gd name="T5" fmla="*/ 0 60000 65536"/>
                  <a:gd name="T6" fmla="*/ 0 w 35"/>
                  <a:gd name="T7" fmla="*/ 0 h 79"/>
                  <a:gd name="T8" fmla="*/ 35 w 35"/>
                  <a:gd name="T9" fmla="*/ 79 h 79"/>
                </a:gdLst>
                <a:ahLst/>
                <a:cxnLst>
                  <a:cxn ang="T4">
                    <a:pos x="T0" y="T1"/>
                  </a:cxn>
                  <a:cxn ang="T5">
                    <a:pos x="T2" y="T3"/>
                  </a:cxn>
                </a:cxnLst>
                <a:rect l="T6" t="T7" r="T8" b="T9"/>
                <a:pathLst>
                  <a:path w="35" h="79">
                    <a:moveTo>
                      <a:pt x="0" y="0"/>
                    </a:moveTo>
                    <a:cubicBezTo>
                      <a:pt x="23" y="69"/>
                      <a:pt x="35" y="45"/>
                      <a:pt x="0" y="7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7" name="Freeform 442"/>
              <p:cNvSpPr>
                <a:spLocks/>
              </p:cNvSpPr>
              <p:nvPr/>
            </p:nvSpPr>
            <p:spPr bwMode="auto">
              <a:xfrm>
                <a:off x="2160" y="1650"/>
                <a:ext cx="6" cy="12"/>
              </a:xfrm>
              <a:custGeom>
                <a:avLst/>
                <a:gdLst>
                  <a:gd name="T0" fmla="*/ 0 w 45"/>
                  <a:gd name="T1" fmla="*/ 0 h 90"/>
                  <a:gd name="T2" fmla="*/ 0 w 45"/>
                  <a:gd name="T3" fmla="*/ 0 h 90"/>
                  <a:gd name="T4" fmla="*/ 0 60000 65536"/>
                  <a:gd name="T5" fmla="*/ 0 60000 65536"/>
                  <a:gd name="T6" fmla="*/ 0 w 45"/>
                  <a:gd name="T7" fmla="*/ 0 h 90"/>
                  <a:gd name="T8" fmla="*/ 45 w 45"/>
                  <a:gd name="T9" fmla="*/ 90 h 90"/>
                </a:gdLst>
                <a:ahLst/>
                <a:cxnLst>
                  <a:cxn ang="T4">
                    <a:pos x="T0" y="T1"/>
                  </a:cxn>
                  <a:cxn ang="T5">
                    <a:pos x="T2" y="T3"/>
                  </a:cxn>
                </a:cxnLst>
                <a:rect l="T6" t="T7" r="T8" b="T9"/>
                <a:pathLst>
                  <a:path w="45" h="90">
                    <a:moveTo>
                      <a:pt x="0" y="0"/>
                    </a:moveTo>
                    <a:cubicBezTo>
                      <a:pt x="2" y="5"/>
                      <a:pt x="45" y="90"/>
                      <a:pt x="0" y="9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8" name="Freeform 443"/>
              <p:cNvSpPr>
                <a:spLocks/>
              </p:cNvSpPr>
              <p:nvPr/>
            </p:nvSpPr>
            <p:spPr bwMode="auto">
              <a:xfrm>
                <a:off x="2175" y="1648"/>
                <a:ext cx="7" cy="10"/>
              </a:xfrm>
              <a:custGeom>
                <a:avLst/>
                <a:gdLst>
                  <a:gd name="T0" fmla="*/ 0 w 49"/>
                  <a:gd name="T1" fmla="*/ 0 h 80"/>
                  <a:gd name="T2" fmla="*/ 0 w 49"/>
                  <a:gd name="T3" fmla="*/ 0 h 80"/>
                  <a:gd name="T4" fmla="*/ 0 60000 65536"/>
                  <a:gd name="T5" fmla="*/ 0 60000 65536"/>
                  <a:gd name="T6" fmla="*/ 0 w 49"/>
                  <a:gd name="T7" fmla="*/ 0 h 80"/>
                  <a:gd name="T8" fmla="*/ 49 w 49"/>
                  <a:gd name="T9" fmla="*/ 80 h 80"/>
                </a:gdLst>
                <a:ahLst/>
                <a:cxnLst>
                  <a:cxn ang="T4">
                    <a:pos x="T0" y="T1"/>
                  </a:cxn>
                  <a:cxn ang="T5">
                    <a:pos x="T2" y="T3"/>
                  </a:cxn>
                </a:cxnLst>
                <a:rect l="T6" t="T7" r="T8" b="T9"/>
                <a:pathLst>
                  <a:path w="49" h="80">
                    <a:moveTo>
                      <a:pt x="0" y="0"/>
                    </a:moveTo>
                    <a:cubicBezTo>
                      <a:pt x="9" y="15"/>
                      <a:pt x="49" y="80"/>
                      <a:pt x="0" y="8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9" name="Freeform 444"/>
              <p:cNvSpPr>
                <a:spLocks/>
              </p:cNvSpPr>
              <p:nvPr/>
            </p:nvSpPr>
            <p:spPr bwMode="auto">
              <a:xfrm>
                <a:off x="2164" y="1671"/>
                <a:ext cx="5" cy="10"/>
              </a:xfrm>
              <a:custGeom>
                <a:avLst/>
                <a:gdLst>
                  <a:gd name="T0" fmla="*/ 0 w 35"/>
                  <a:gd name="T1" fmla="*/ 0 h 70"/>
                  <a:gd name="T2" fmla="*/ 0 w 35"/>
                  <a:gd name="T3" fmla="*/ 0 h 70"/>
                  <a:gd name="T4" fmla="*/ 0 60000 65536"/>
                  <a:gd name="T5" fmla="*/ 0 60000 65536"/>
                  <a:gd name="T6" fmla="*/ 0 w 35"/>
                  <a:gd name="T7" fmla="*/ 0 h 70"/>
                  <a:gd name="T8" fmla="*/ 35 w 35"/>
                  <a:gd name="T9" fmla="*/ 70 h 70"/>
                </a:gdLst>
                <a:ahLst/>
                <a:cxnLst>
                  <a:cxn ang="T4">
                    <a:pos x="T0" y="T1"/>
                  </a:cxn>
                  <a:cxn ang="T5">
                    <a:pos x="T2" y="T3"/>
                  </a:cxn>
                </a:cxnLst>
                <a:rect l="T6" t="T7" r="T8" b="T9"/>
                <a:pathLst>
                  <a:path w="35" h="70">
                    <a:moveTo>
                      <a:pt x="0" y="0"/>
                    </a:moveTo>
                    <a:cubicBezTo>
                      <a:pt x="35" y="52"/>
                      <a:pt x="10" y="15"/>
                      <a:pt x="1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0" name="Freeform 445"/>
              <p:cNvSpPr>
                <a:spLocks/>
              </p:cNvSpPr>
              <p:nvPr/>
            </p:nvSpPr>
            <p:spPr bwMode="auto">
              <a:xfrm>
                <a:off x="2206" y="1630"/>
                <a:ext cx="1" cy="9"/>
              </a:xfrm>
              <a:custGeom>
                <a:avLst/>
                <a:gdLst>
                  <a:gd name="T0" fmla="*/ 0 w 10"/>
                  <a:gd name="T1" fmla="*/ 0 h 70"/>
                  <a:gd name="T2" fmla="*/ 0 w 10"/>
                  <a:gd name="T3" fmla="*/ 0 h 70"/>
                  <a:gd name="T4" fmla="*/ 0 w 10"/>
                  <a:gd name="T5" fmla="*/ 0 h 70"/>
                  <a:gd name="T6" fmla="*/ 0 60000 65536"/>
                  <a:gd name="T7" fmla="*/ 0 60000 65536"/>
                  <a:gd name="T8" fmla="*/ 0 60000 65536"/>
                  <a:gd name="T9" fmla="*/ 0 w 10"/>
                  <a:gd name="T10" fmla="*/ 0 h 70"/>
                  <a:gd name="T11" fmla="*/ 10 w 10"/>
                  <a:gd name="T12" fmla="*/ 70 h 70"/>
                </a:gdLst>
                <a:ahLst/>
                <a:cxnLst>
                  <a:cxn ang="T6">
                    <a:pos x="T0" y="T1"/>
                  </a:cxn>
                  <a:cxn ang="T7">
                    <a:pos x="T2" y="T3"/>
                  </a:cxn>
                  <a:cxn ang="T8">
                    <a:pos x="T4" y="T5"/>
                  </a:cxn>
                </a:cxnLst>
                <a:rect l="T9" t="T10" r="T11" b="T12"/>
                <a:pathLst>
                  <a:path w="10" h="70">
                    <a:moveTo>
                      <a:pt x="0" y="0"/>
                    </a:moveTo>
                    <a:cubicBezTo>
                      <a:pt x="3" y="10"/>
                      <a:pt x="10" y="19"/>
                      <a:pt x="10" y="30"/>
                    </a:cubicBezTo>
                    <a:cubicBezTo>
                      <a:pt x="10" y="44"/>
                      <a:pt x="0" y="70"/>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1" name="Freeform 446"/>
              <p:cNvSpPr>
                <a:spLocks/>
              </p:cNvSpPr>
              <p:nvPr/>
            </p:nvSpPr>
            <p:spPr bwMode="auto">
              <a:xfrm>
                <a:off x="2222" y="1630"/>
                <a:ext cx="5" cy="9"/>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2" name="Freeform 447"/>
              <p:cNvSpPr>
                <a:spLocks/>
              </p:cNvSpPr>
              <p:nvPr/>
            </p:nvSpPr>
            <p:spPr bwMode="auto">
              <a:xfrm>
                <a:off x="2188" y="1648"/>
                <a:ext cx="5" cy="9"/>
              </a:xfrm>
              <a:custGeom>
                <a:avLst/>
                <a:gdLst>
                  <a:gd name="T0" fmla="*/ 0 w 32"/>
                  <a:gd name="T1" fmla="*/ 0 h 70"/>
                  <a:gd name="T2" fmla="*/ 0 w 32"/>
                  <a:gd name="T3" fmla="*/ 0 h 70"/>
                  <a:gd name="T4" fmla="*/ 0 60000 65536"/>
                  <a:gd name="T5" fmla="*/ 0 60000 65536"/>
                  <a:gd name="T6" fmla="*/ 0 w 32"/>
                  <a:gd name="T7" fmla="*/ 0 h 70"/>
                  <a:gd name="T8" fmla="*/ 32 w 32"/>
                  <a:gd name="T9" fmla="*/ 70 h 70"/>
                </a:gdLst>
                <a:ahLst/>
                <a:cxnLst>
                  <a:cxn ang="T4">
                    <a:pos x="T0" y="T1"/>
                  </a:cxn>
                  <a:cxn ang="T5">
                    <a:pos x="T2" y="T3"/>
                  </a:cxn>
                </a:cxnLst>
                <a:rect l="T6" t="T7" r="T8" b="T9"/>
                <a:pathLst>
                  <a:path w="32" h="70">
                    <a:moveTo>
                      <a:pt x="30" y="0"/>
                    </a:moveTo>
                    <a:cubicBezTo>
                      <a:pt x="18" y="59"/>
                      <a:pt x="32" y="38"/>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3" name="Freeform 448"/>
              <p:cNvSpPr>
                <a:spLocks/>
              </p:cNvSpPr>
              <p:nvPr/>
            </p:nvSpPr>
            <p:spPr bwMode="auto">
              <a:xfrm>
                <a:off x="2237" y="1642"/>
                <a:ext cx="4" cy="9"/>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4" name="Freeform 449"/>
              <p:cNvSpPr>
                <a:spLocks/>
              </p:cNvSpPr>
              <p:nvPr/>
            </p:nvSpPr>
            <p:spPr bwMode="auto">
              <a:xfrm>
                <a:off x="2215" y="1644"/>
                <a:ext cx="4" cy="9"/>
              </a:xfrm>
              <a:custGeom>
                <a:avLst/>
                <a:gdLst>
                  <a:gd name="T0" fmla="*/ 0 w 28"/>
                  <a:gd name="T1" fmla="*/ 0 h 70"/>
                  <a:gd name="T2" fmla="*/ 0 w 28"/>
                  <a:gd name="T3" fmla="*/ 0 h 70"/>
                  <a:gd name="T4" fmla="*/ 0 60000 65536"/>
                  <a:gd name="T5" fmla="*/ 0 60000 65536"/>
                  <a:gd name="T6" fmla="*/ 0 w 28"/>
                  <a:gd name="T7" fmla="*/ 0 h 70"/>
                  <a:gd name="T8" fmla="*/ 28 w 28"/>
                  <a:gd name="T9" fmla="*/ 70 h 70"/>
                </a:gdLst>
                <a:ahLst/>
                <a:cxnLst>
                  <a:cxn ang="T4">
                    <a:pos x="T0" y="T1"/>
                  </a:cxn>
                  <a:cxn ang="T5">
                    <a:pos x="T2" y="T3"/>
                  </a:cxn>
                </a:cxnLst>
                <a:rect l="T6" t="T7" r="T8" b="T9"/>
                <a:pathLst>
                  <a:path w="28" h="70">
                    <a:moveTo>
                      <a:pt x="0" y="0"/>
                    </a:moveTo>
                    <a:cubicBezTo>
                      <a:pt x="20" y="30"/>
                      <a:pt x="28" y="42"/>
                      <a:pt x="0" y="7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5" name="Freeform 450"/>
              <p:cNvSpPr>
                <a:spLocks/>
              </p:cNvSpPr>
              <p:nvPr/>
            </p:nvSpPr>
            <p:spPr bwMode="auto">
              <a:xfrm>
                <a:off x="1819" y="1739"/>
                <a:ext cx="59" cy="30"/>
              </a:xfrm>
              <a:custGeom>
                <a:avLst/>
                <a:gdLst>
                  <a:gd name="T0" fmla="*/ 0 w 390"/>
                  <a:gd name="T1" fmla="*/ 0 h 228"/>
                  <a:gd name="T2" fmla="*/ 0 w 390"/>
                  <a:gd name="T3" fmla="*/ 0 h 228"/>
                  <a:gd name="T4" fmla="*/ 0 w 390"/>
                  <a:gd name="T5" fmla="*/ 0 h 228"/>
                  <a:gd name="T6" fmla="*/ 0 w 390"/>
                  <a:gd name="T7" fmla="*/ 0 h 228"/>
                  <a:gd name="T8" fmla="*/ 0 60000 65536"/>
                  <a:gd name="T9" fmla="*/ 0 60000 65536"/>
                  <a:gd name="T10" fmla="*/ 0 60000 65536"/>
                  <a:gd name="T11" fmla="*/ 0 60000 65536"/>
                  <a:gd name="T12" fmla="*/ 0 w 390"/>
                  <a:gd name="T13" fmla="*/ 0 h 228"/>
                  <a:gd name="T14" fmla="*/ 390 w 390"/>
                  <a:gd name="T15" fmla="*/ 228 h 228"/>
                </a:gdLst>
                <a:ahLst/>
                <a:cxnLst>
                  <a:cxn ang="T8">
                    <a:pos x="T0" y="T1"/>
                  </a:cxn>
                  <a:cxn ang="T9">
                    <a:pos x="T2" y="T3"/>
                  </a:cxn>
                  <a:cxn ang="T10">
                    <a:pos x="T4" y="T5"/>
                  </a:cxn>
                  <a:cxn ang="T11">
                    <a:pos x="T6" y="T7"/>
                  </a:cxn>
                </a:cxnLst>
                <a:rect l="T12" t="T13" r="T14" b="T15"/>
                <a:pathLst>
                  <a:path w="390" h="228">
                    <a:moveTo>
                      <a:pt x="0" y="228"/>
                    </a:moveTo>
                    <a:cubicBezTo>
                      <a:pt x="108" y="192"/>
                      <a:pt x="203" y="142"/>
                      <a:pt x="298" y="79"/>
                    </a:cubicBezTo>
                    <a:cubicBezTo>
                      <a:pt x="380" y="24"/>
                      <a:pt x="273" y="99"/>
                      <a:pt x="357" y="29"/>
                    </a:cubicBezTo>
                    <a:cubicBezTo>
                      <a:pt x="390" y="2"/>
                      <a:pt x="387" y="24"/>
                      <a:pt x="387" y="0"/>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6" name="Freeform 451"/>
              <p:cNvSpPr>
                <a:spLocks/>
              </p:cNvSpPr>
              <p:nvPr/>
            </p:nvSpPr>
            <p:spPr bwMode="auto">
              <a:xfrm>
                <a:off x="2080" y="1573"/>
                <a:ext cx="12" cy="29"/>
              </a:xfrm>
              <a:custGeom>
                <a:avLst/>
                <a:gdLst>
                  <a:gd name="T0" fmla="*/ 0 w 79"/>
                  <a:gd name="T1" fmla="*/ 0 h 219"/>
                  <a:gd name="T2" fmla="*/ 0 w 79"/>
                  <a:gd name="T3" fmla="*/ 0 h 219"/>
                  <a:gd name="T4" fmla="*/ 0 w 79"/>
                  <a:gd name="T5" fmla="*/ 0 h 219"/>
                  <a:gd name="T6" fmla="*/ 0 w 79"/>
                  <a:gd name="T7" fmla="*/ 0 h 219"/>
                  <a:gd name="T8" fmla="*/ 0 60000 65536"/>
                  <a:gd name="T9" fmla="*/ 0 60000 65536"/>
                  <a:gd name="T10" fmla="*/ 0 60000 65536"/>
                  <a:gd name="T11" fmla="*/ 0 60000 65536"/>
                  <a:gd name="T12" fmla="*/ 0 w 79"/>
                  <a:gd name="T13" fmla="*/ 0 h 219"/>
                  <a:gd name="T14" fmla="*/ 79 w 79"/>
                  <a:gd name="T15" fmla="*/ 219 h 219"/>
                </a:gdLst>
                <a:ahLst/>
                <a:cxnLst>
                  <a:cxn ang="T8">
                    <a:pos x="T0" y="T1"/>
                  </a:cxn>
                  <a:cxn ang="T9">
                    <a:pos x="T2" y="T3"/>
                  </a:cxn>
                  <a:cxn ang="T10">
                    <a:pos x="T4" y="T5"/>
                  </a:cxn>
                  <a:cxn ang="T11">
                    <a:pos x="T6" y="T7"/>
                  </a:cxn>
                </a:cxnLst>
                <a:rect l="T12" t="T13" r="T14" b="T15"/>
                <a:pathLst>
                  <a:path w="79" h="219">
                    <a:moveTo>
                      <a:pt x="19" y="0"/>
                    </a:moveTo>
                    <a:cubicBezTo>
                      <a:pt x="54" y="23"/>
                      <a:pt x="66" y="40"/>
                      <a:pt x="79" y="80"/>
                    </a:cubicBezTo>
                    <a:cubicBezTo>
                      <a:pt x="79" y="81"/>
                      <a:pt x="69" y="156"/>
                      <a:pt x="59" y="169"/>
                    </a:cubicBezTo>
                    <a:cubicBezTo>
                      <a:pt x="35" y="199"/>
                      <a:pt x="0" y="179"/>
                      <a:pt x="0" y="2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7" name="Freeform 452"/>
              <p:cNvSpPr>
                <a:spLocks/>
              </p:cNvSpPr>
              <p:nvPr/>
            </p:nvSpPr>
            <p:spPr bwMode="auto">
              <a:xfrm>
                <a:off x="2041" y="1719"/>
                <a:ext cx="25" cy="23"/>
              </a:xfrm>
              <a:custGeom>
                <a:avLst/>
                <a:gdLst>
                  <a:gd name="T0" fmla="*/ 0 w 164"/>
                  <a:gd name="T1" fmla="*/ 0 h 169"/>
                  <a:gd name="T2" fmla="*/ 0 w 164"/>
                  <a:gd name="T3" fmla="*/ 0 h 169"/>
                  <a:gd name="T4" fmla="*/ 0 w 164"/>
                  <a:gd name="T5" fmla="*/ 0 h 169"/>
                  <a:gd name="T6" fmla="*/ 0 w 164"/>
                  <a:gd name="T7" fmla="*/ 0 h 169"/>
                  <a:gd name="T8" fmla="*/ 0 60000 65536"/>
                  <a:gd name="T9" fmla="*/ 0 60000 65536"/>
                  <a:gd name="T10" fmla="*/ 0 60000 65536"/>
                  <a:gd name="T11" fmla="*/ 0 60000 65536"/>
                  <a:gd name="T12" fmla="*/ 0 w 164"/>
                  <a:gd name="T13" fmla="*/ 0 h 169"/>
                  <a:gd name="T14" fmla="*/ 164 w 164"/>
                  <a:gd name="T15" fmla="*/ 169 h 169"/>
                </a:gdLst>
                <a:ahLst/>
                <a:cxnLst>
                  <a:cxn ang="T8">
                    <a:pos x="T0" y="T1"/>
                  </a:cxn>
                  <a:cxn ang="T9">
                    <a:pos x="T2" y="T3"/>
                  </a:cxn>
                  <a:cxn ang="T10">
                    <a:pos x="T4" y="T5"/>
                  </a:cxn>
                  <a:cxn ang="T11">
                    <a:pos x="T6" y="T7"/>
                  </a:cxn>
                </a:cxnLst>
                <a:rect l="T12" t="T13" r="T14" b="T15"/>
                <a:pathLst>
                  <a:path w="164" h="169">
                    <a:moveTo>
                      <a:pt x="69" y="0"/>
                    </a:moveTo>
                    <a:cubicBezTo>
                      <a:pt x="121" y="17"/>
                      <a:pt x="164" y="33"/>
                      <a:pt x="119" y="109"/>
                    </a:cubicBezTo>
                    <a:cubicBezTo>
                      <a:pt x="107" y="130"/>
                      <a:pt x="79" y="136"/>
                      <a:pt x="59" y="149"/>
                    </a:cubicBezTo>
                    <a:cubicBezTo>
                      <a:pt x="42" y="161"/>
                      <a:pt x="0" y="169"/>
                      <a:pt x="0" y="16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8" name="Freeform 453"/>
              <p:cNvSpPr>
                <a:spLocks/>
              </p:cNvSpPr>
              <p:nvPr/>
            </p:nvSpPr>
            <p:spPr bwMode="auto">
              <a:xfrm>
                <a:off x="2080" y="1716"/>
                <a:ext cx="8" cy="16"/>
              </a:xfrm>
              <a:custGeom>
                <a:avLst/>
                <a:gdLst>
                  <a:gd name="T0" fmla="*/ 0 w 50"/>
                  <a:gd name="T1" fmla="*/ 0 h 122"/>
                  <a:gd name="T2" fmla="*/ 0 w 50"/>
                  <a:gd name="T3" fmla="*/ 0 h 122"/>
                  <a:gd name="T4" fmla="*/ 0 w 50"/>
                  <a:gd name="T5" fmla="*/ 0 h 122"/>
                  <a:gd name="T6" fmla="*/ 0 60000 65536"/>
                  <a:gd name="T7" fmla="*/ 0 60000 65536"/>
                  <a:gd name="T8" fmla="*/ 0 60000 65536"/>
                  <a:gd name="T9" fmla="*/ 0 w 50"/>
                  <a:gd name="T10" fmla="*/ 0 h 122"/>
                  <a:gd name="T11" fmla="*/ 50 w 50"/>
                  <a:gd name="T12" fmla="*/ 122 h 122"/>
                </a:gdLst>
                <a:ahLst/>
                <a:cxnLst>
                  <a:cxn ang="T6">
                    <a:pos x="T0" y="T1"/>
                  </a:cxn>
                  <a:cxn ang="T7">
                    <a:pos x="T2" y="T3"/>
                  </a:cxn>
                  <a:cxn ang="T8">
                    <a:pos x="T4" y="T5"/>
                  </a:cxn>
                </a:cxnLst>
                <a:rect l="T9" t="T10" r="T11" b="T12"/>
                <a:pathLst>
                  <a:path w="50" h="122">
                    <a:moveTo>
                      <a:pt x="0" y="0"/>
                    </a:moveTo>
                    <a:cubicBezTo>
                      <a:pt x="20" y="30"/>
                      <a:pt x="30" y="59"/>
                      <a:pt x="50" y="89"/>
                    </a:cubicBezTo>
                    <a:cubicBezTo>
                      <a:pt x="28" y="122"/>
                      <a:pt x="42" y="119"/>
                      <a:pt x="20" y="119"/>
                    </a:cubicBezTo>
                  </a:path>
                </a:pathLst>
              </a:cu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454"/>
            <p:cNvGrpSpPr>
              <a:grpSpLocks/>
            </p:cNvGrpSpPr>
            <p:nvPr/>
          </p:nvGrpSpPr>
          <p:grpSpPr bwMode="auto">
            <a:xfrm>
              <a:off x="1056" y="1392"/>
              <a:ext cx="528" cy="489"/>
              <a:chOff x="1056" y="1392"/>
              <a:chExt cx="528" cy="489"/>
            </a:xfrm>
          </p:grpSpPr>
          <p:pic>
            <p:nvPicPr>
              <p:cNvPr id="11286" name="Picture 455" descr="Phytoplankton"/>
              <p:cNvPicPr>
                <a:picLocks noChangeAspect="1" noChangeArrowheads="1"/>
              </p:cNvPicPr>
              <p:nvPr/>
            </p:nvPicPr>
            <p:blipFill>
              <a:blip r:embed="rId2" cstate="print"/>
              <a:srcRect/>
              <a:stretch>
                <a:fillRect/>
              </a:stretch>
            </p:blipFill>
            <p:spPr bwMode="auto">
              <a:xfrm>
                <a:off x="1056" y="1392"/>
                <a:ext cx="528" cy="489"/>
              </a:xfrm>
              <a:prstGeom prst="rect">
                <a:avLst/>
              </a:prstGeom>
              <a:solidFill>
                <a:srgbClr val="FFADAD"/>
              </a:solidFill>
              <a:ln w="9525">
                <a:noFill/>
                <a:miter lim="800000"/>
                <a:headEnd/>
                <a:tailEnd/>
              </a:ln>
            </p:spPr>
          </p:pic>
          <p:sp>
            <p:nvSpPr>
              <p:cNvPr id="11287" name="Rectangle 456"/>
              <p:cNvSpPr>
                <a:spLocks noChangeArrowheads="1"/>
              </p:cNvSpPr>
              <p:nvPr/>
            </p:nvSpPr>
            <p:spPr bwMode="auto">
              <a:xfrm>
                <a:off x="1056" y="1392"/>
                <a:ext cx="528" cy="480"/>
              </a:xfrm>
              <a:prstGeom prst="rect">
                <a:avLst/>
              </a:prstGeom>
              <a:solidFill>
                <a:srgbClr val="FF6565">
                  <a:alpha val="30196"/>
                </a:srgbClr>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457"/>
            <p:cNvGrpSpPr>
              <a:grpSpLocks/>
            </p:cNvGrpSpPr>
            <p:nvPr/>
          </p:nvGrpSpPr>
          <p:grpSpPr bwMode="auto">
            <a:xfrm>
              <a:off x="300" y="1392"/>
              <a:ext cx="528" cy="480"/>
              <a:chOff x="300" y="1392"/>
              <a:chExt cx="528" cy="480"/>
            </a:xfrm>
          </p:grpSpPr>
          <p:sp>
            <p:nvSpPr>
              <p:cNvPr id="11284" name="Rectangle 458"/>
              <p:cNvSpPr>
                <a:spLocks noChangeArrowheads="1"/>
              </p:cNvSpPr>
              <p:nvPr/>
            </p:nvSpPr>
            <p:spPr bwMode="auto">
              <a:xfrm>
                <a:off x="300" y="1392"/>
                <a:ext cx="528" cy="480"/>
              </a:xfrm>
              <a:prstGeom prst="rect">
                <a:avLst/>
              </a:prstGeom>
              <a:solidFill>
                <a:srgbClr val="FFE7E7"/>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85" name="Text Box 459"/>
              <p:cNvSpPr txBox="1">
                <a:spLocks noChangeArrowheads="1"/>
              </p:cNvSpPr>
              <p:nvPr/>
            </p:nvSpPr>
            <p:spPr bwMode="auto">
              <a:xfrm>
                <a:off x="366" y="1488"/>
                <a:ext cx="378" cy="368"/>
              </a:xfrm>
              <a:prstGeom prst="rect">
                <a:avLst/>
              </a:prstGeom>
              <a:noFill/>
              <a:ln w="9525">
                <a:noFill/>
                <a:miter lim="800000"/>
                <a:headEnd/>
                <a:tailEnd/>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PCBs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 H</a:t>
                </a:r>
                <a:r>
                  <a:rPr kumimoji="0" lang="en-US" sz="1600" b="1" i="0" u="none" strike="noStrike" kern="1200" cap="none" spc="0" normalizeH="0" baseline="-25000" noProof="0" dirty="0">
                    <a:ln>
                      <a:noFill/>
                    </a:ln>
                    <a:solidFill>
                      <a:prstClr val="black"/>
                    </a:solidFill>
                    <a:effectLst/>
                    <a:uLnTx/>
                    <a:uFillTx/>
                    <a:latin typeface="Calibri"/>
                    <a:ea typeface="+mn-ea"/>
                    <a:cs typeface="+mn-cs"/>
                  </a:rPr>
                  <a:t>2</a:t>
                </a:r>
                <a:r>
                  <a:rPr kumimoji="0" lang="en-US" sz="1600" b="1" i="0" u="none" strike="noStrike" kern="1200" cap="none" spc="0" normalizeH="0" baseline="0" noProof="0" dirty="0">
                    <a:ln>
                      <a:noFill/>
                    </a:ln>
                    <a:solidFill>
                      <a:prstClr val="black"/>
                    </a:solidFill>
                    <a:effectLst/>
                    <a:uLnTx/>
                    <a:uFillTx/>
                    <a:latin typeface="Calibri"/>
                    <a:ea typeface="+mn-ea"/>
                    <a:cs typeface="+mn-cs"/>
                  </a:rPr>
                  <a:t>O</a:t>
                </a:r>
              </a:p>
            </p:txBody>
          </p:sp>
        </p:grpSp>
      </p:grpSp>
      <p:pic>
        <p:nvPicPr>
          <p:cNvPr id="9" name="Picture 8" title="Tech support phone number"/>
          <p:cNvPicPr>
            <a:picLocks noChangeAspect="1"/>
          </p:cNvPicPr>
          <p:nvPr/>
        </p:nvPicPr>
        <p:blipFill>
          <a:blip r:embed="rId3"/>
          <a:stretch>
            <a:fillRect/>
          </a:stretch>
        </p:blipFill>
        <p:spPr>
          <a:xfrm>
            <a:off x="140143" y="6433993"/>
            <a:ext cx="3883489" cy="432854"/>
          </a:xfrm>
          <a:prstGeom prst="rect">
            <a:avLst/>
          </a:prstGeom>
        </p:spPr>
      </p:pic>
    </p:spTree>
    <p:extLst>
      <p:ext uri="{BB962C8B-B14F-4D97-AF65-F5344CB8AC3E}">
        <p14:creationId xmlns:p14="http://schemas.microsoft.com/office/powerpoint/2010/main" val="1868155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PCB Endpoints</a:t>
            </a:r>
            <a:endParaRPr lang="en-US" sz="3600" dirty="0"/>
          </a:p>
        </p:txBody>
      </p:sp>
      <p:sp>
        <p:nvSpPr>
          <p:cNvPr id="3" name="Content Placeholder 2"/>
          <p:cNvSpPr>
            <a:spLocks noGrp="1"/>
          </p:cNvSpPr>
          <p:nvPr>
            <p:ph idx="1"/>
          </p:nvPr>
        </p:nvSpPr>
        <p:spPr>
          <a:xfrm>
            <a:off x="838200" y="2116053"/>
            <a:ext cx="10515600" cy="4741947"/>
          </a:xfrm>
        </p:spPr>
        <p:txBody>
          <a:bodyPr>
            <a:normAutofit lnSpcReduction="10000"/>
          </a:bodyPr>
          <a:lstStyle/>
          <a:p>
            <a:r>
              <a:rPr lang="en-US" dirty="0" smtClean="0"/>
              <a:t>Bioaccumulation and Bioconcentration Concepts</a:t>
            </a:r>
          </a:p>
          <a:p>
            <a:pPr lvl="1"/>
            <a:r>
              <a:rPr lang="en-US" sz="2400" b="1" u="sng" dirty="0" smtClean="0"/>
              <a:t>Bioaccumulation</a:t>
            </a:r>
            <a:r>
              <a:rPr lang="en-US" sz="2400" dirty="0" smtClean="0"/>
              <a:t> refers to </a:t>
            </a:r>
            <a:r>
              <a:rPr lang="en-US" sz="2400" i="1" dirty="0" smtClean="0"/>
              <a:t>“the uptake and retention of a chemical by an aquatic organism from all surrounding media </a:t>
            </a:r>
            <a:r>
              <a:rPr lang="en-US" sz="2400" i="1" dirty="0" smtClean="0">
                <a:solidFill>
                  <a:srgbClr val="FF0000"/>
                </a:solidFill>
              </a:rPr>
              <a:t>(e.g., water, food, sediment).”</a:t>
            </a:r>
          </a:p>
          <a:p>
            <a:pPr lvl="1"/>
            <a:r>
              <a:rPr lang="en-US" sz="2400" b="1" u="sng" dirty="0" smtClean="0"/>
              <a:t>Bioconcentration</a:t>
            </a:r>
            <a:r>
              <a:rPr lang="en-US" sz="2400" dirty="0" smtClean="0"/>
              <a:t> refers to </a:t>
            </a:r>
            <a:r>
              <a:rPr lang="en-US" sz="2400" i="1" dirty="0" smtClean="0"/>
              <a:t>“the uptake and retention of a chemical by an aquatic organism </a:t>
            </a:r>
            <a:r>
              <a:rPr lang="en-US" sz="2400" i="1" dirty="0" smtClean="0">
                <a:solidFill>
                  <a:srgbClr val="FF0000"/>
                </a:solidFill>
              </a:rPr>
              <a:t>from water only</a:t>
            </a:r>
            <a:r>
              <a:rPr lang="en-US" sz="2400" i="1" dirty="0" smtClean="0"/>
              <a:t>.”</a:t>
            </a:r>
          </a:p>
          <a:p>
            <a:r>
              <a:rPr lang="en-US" dirty="0" smtClean="0"/>
              <a:t>“For some chemicals (e.g., highly persistent and hydrophobic), the magnitude of bioaccumulation by aquatic organisms can be substantially greater than the magnitude of bioconcentration.”</a:t>
            </a:r>
          </a:p>
          <a:p>
            <a:r>
              <a:rPr lang="en-US" dirty="0" smtClean="0"/>
              <a:t>“…EPA encourages States and authorized Tribes to derive BAFs that are specific to certain regions or waterbodies, where appropriate.”</a:t>
            </a:r>
            <a:endParaRPr lang="en-US" dirty="0"/>
          </a:p>
        </p:txBody>
      </p:sp>
      <p:pic>
        <p:nvPicPr>
          <p:cNvPr id="5" name="Picture 4" descr="Snippet of title for BAF methods document from EPA"/>
          <p:cNvPicPr>
            <a:picLocks noChangeAspect="1"/>
          </p:cNvPicPr>
          <p:nvPr/>
        </p:nvPicPr>
        <p:blipFill>
          <a:blip r:embed="rId2"/>
          <a:stretch>
            <a:fillRect/>
          </a:stretch>
        </p:blipFill>
        <p:spPr>
          <a:xfrm>
            <a:off x="5807947" y="430993"/>
            <a:ext cx="5670620" cy="1548535"/>
          </a:xfrm>
          <a:prstGeom prst="rect">
            <a:avLst/>
          </a:prstGeom>
          <a:ln w="12700">
            <a:solidFill>
              <a:schemeClr val="tx1"/>
            </a:solidFill>
          </a:ln>
        </p:spPr>
      </p:pic>
      <p:pic>
        <p:nvPicPr>
          <p:cNvPr id="7" name="Picture 6" title="Tech support phone number"/>
          <p:cNvPicPr>
            <a:picLocks noChangeAspect="1"/>
          </p:cNvPicPr>
          <p:nvPr/>
        </p:nvPicPr>
        <p:blipFill>
          <a:blip r:embed="rId3"/>
          <a:stretch>
            <a:fillRect/>
          </a:stretch>
        </p:blipFill>
        <p:spPr>
          <a:xfrm>
            <a:off x="0" y="6425146"/>
            <a:ext cx="3883489" cy="432854"/>
          </a:xfrm>
          <a:prstGeom prst="rect">
            <a:avLst/>
          </a:prstGeom>
        </p:spPr>
      </p:pic>
    </p:spTree>
    <p:extLst>
      <p:ext uri="{BB962C8B-B14F-4D97-AF65-F5344CB8AC3E}">
        <p14:creationId xmlns:p14="http://schemas.microsoft.com/office/powerpoint/2010/main" val="37963377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descr="Chart showing the PCB content in fish tissue versus in the water column" title="Chart showing the PCB content in fish tissue versus in the water column"/>
          <p:cNvGraphicFramePr>
            <a:graphicFrameLocks/>
          </p:cNvGraphicFramePr>
          <p:nvPr>
            <p:extLst>
              <p:ext uri="{D42A27DB-BD31-4B8C-83A1-F6EECF244321}">
                <p14:modId xmlns:p14="http://schemas.microsoft.com/office/powerpoint/2010/main" val="344514854"/>
              </p:ext>
            </p:extLst>
          </p:nvPr>
        </p:nvGraphicFramePr>
        <p:xfrm>
          <a:off x="6172200" y="1825625"/>
          <a:ext cx="518426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title="Chart showing the PCB content in fish tissue versus in the water column for the Upper Tidal James Zone"/>
          <p:cNvGraphicFramePr>
            <a:graphicFrameLocks/>
          </p:cNvGraphicFramePr>
          <p:nvPr>
            <p:extLst>
              <p:ext uri="{D42A27DB-BD31-4B8C-83A1-F6EECF244321}">
                <p14:modId xmlns:p14="http://schemas.microsoft.com/office/powerpoint/2010/main" val="1587568237"/>
              </p:ext>
            </p:extLst>
          </p:nvPr>
        </p:nvGraphicFramePr>
        <p:xfrm>
          <a:off x="598884" y="1825625"/>
          <a:ext cx="5573316"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762000" y="77742"/>
            <a:ext cx="10515600" cy="1325563"/>
          </a:xfrm>
        </p:spPr>
        <p:txBody>
          <a:bodyPr/>
          <a:lstStyle/>
          <a:p>
            <a:r>
              <a:rPr lang="en-US" sz="2700" b="1" smtClean="0"/>
              <a:t>Average Fish Tissue Concentration vs. Average Water Concentrations</a:t>
            </a:r>
            <a:endParaRPr lang="en-US" b="1" dirty="0"/>
          </a:p>
        </p:txBody>
      </p:sp>
      <p:sp>
        <p:nvSpPr>
          <p:cNvPr id="10" name="TextBox 9"/>
          <p:cNvSpPr txBox="1"/>
          <p:nvPr/>
        </p:nvSpPr>
        <p:spPr>
          <a:xfrm rot="16200000">
            <a:off x="-799222" y="3291929"/>
            <a:ext cx="25259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mn-cs"/>
              </a:rPr>
              <a:t>Average H</a:t>
            </a:r>
            <a:r>
              <a:rPr kumimoji="0" lang="en-US" sz="1400" b="1" i="0" u="none" strike="noStrike" kern="1200" cap="none" spc="0" normalizeH="0" baseline="-25000" noProof="0" dirty="0" smtClean="0">
                <a:ln>
                  <a:noFill/>
                </a:ln>
                <a:solidFill>
                  <a:prstClr val="black"/>
                </a:solidFill>
                <a:effectLst/>
                <a:uLnTx/>
                <a:uFillTx/>
                <a:latin typeface="Arial" pitchFamily="34" charset="0"/>
                <a:ea typeface="+mn-ea"/>
                <a:cs typeface="+mn-cs"/>
              </a:rPr>
              <a:t>2</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mn-cs"/>
              </a:rPr>
              <a:t>O tPCB (pg/L)</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2" name="Table 11" title="Table that shows pass and fail for graph"/>
          <p:cNvGraphicFramePr>
            <a:graphicFrameLocks noGrp="1"/>
          </p:cNvGraphicFramePr>
          <p:nvPr>
            <p:extLst/>
          </p:nvPr>
        </p:nvGraphicFramePr>
        <p:xfrm>
          <a:off x="4959350" y="959451"/>
          <a:ext cx="2120900" cy="1150620"/>
        </p:xfrm>
        <a:graphic>
          <a:graphicData uri="http://schemas.openxmlformats.org/drawingml/2006/table">
            <a:tbl>
              <a:tblPr firstRow="1"/>
              <a:tblGrid>
                <a:gridCol w="901700">
                  <a:extLst>
                    <a:ext uri="{9D8B030D-6E8A-4147-A177-3AD203B41FA5}">
                      <a16:colId xmlns:a16="http://schemas.microsoft.com/office/drawing/2014/main" val="3147823233"/>
                    </a:ext>
                  </a:extLst>
                </a:gridCol>
                <a:gridCol w="609600">
                  <a:extLst>
                    <a:ext uri="{9D8B030D-6E8A-4147-A177-3AD203B41FA5}">
                      <a16:colId xmlns:a16="http://schemas.microsoft.com/office/drawing/2014/main" val="3395371552"/>
                    </a:ext>
                  </a:extLst>
                </a:gridCol>
                <a:gridCol w="609600">
                  <a:extLst>
                    <a:ext uri="{9D8B030D-6E8A-4147-A177-3AD203B41FA5}">
                      <a16:colId xmlns:a16="http://schemas.microsoft.com/office/drawing/2014/main" val="1385511883"/>
                    </a:ext>
                  </a:extLst>
                </a:gridCol>
              </a:tblGrid>
              <a:tr h="236220">
                <a:tc>
                  <a:txBody>
                    <a:bodyPr/>
                    <a:lstStyle/>
                    <a:p>
                      <a:pPr algn="ctr" fontAlgn="b"/>
                      <a:r>
                        <a:rPr lang="en-US" sz="1400" b="1" i="0" u="none" strike="noStrike" dirty="0">
                          <a:solidFill>
                            <a:srgbClr val="000000"/>
                          </a:solidFill>
                          <a:effectLst/>
                          <a:latin typeface="Calibri" panose="020F0502020204030204" pitchFamily="34" charset="0"/>
                        </a:rPr>
                        <a:t>Quadrant</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400" b="1" i="0" u="none" strike="noStrike" dirty="0">
                          <a:solidFill>
                            <a:srgbClr val="000000"/>
                          </a:solidFill>
                          <a:effectLst/>
                          <a:latin typeface="Calibri" panose="020F0502020204030204" pitchFamily="34" charset="0"/>
                        </a:rPr>
                        <a:t>Water</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rgbClr val="C4D79B"/>
                    </a:solidFill>
                  </a:tcPr>
                </a:tc>
                <a:tc>
                  <a:txBody>
                    <a:bodyPr/>
                    <a:lstStyle/>
                    <a:p>
                      <a:pPr algn="ctr" fontAlgn="b"/>
                      <a:r>
                        <a:rPr lang="en-US" sz="1400" b="1" i="0" u="none" strike="noStrike" dirty="0">
                          <a:solidFill>
                            <a:srgbClr val="000000"/>
                          </a:solidFill>
                          <a:effectLst/>
                          <a:latin typeface="Calibri" panose="020F0502020204030204" pitchFamily="34" charset="0"/>
                        </a:rPr>
                        <a:t>Fish</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solidFill>
                      <a:srgbClr val="C4D79B"/>
                    </a:solidFill>
                  </a:tcPr>
                </a:tc>
                <a:extLst>
                  <a:ext uri="{0D108BD9-81ED-4DB2-BD59-A6C34878D82A}">
                    <a16:rowId xmlns:a16="http://schemas.microsoft.com/office/drawing/2014/main" val="42198903"/>
                  </a:ext>
                </a:extLst>
              </a:tr>
              <a:tr h="228600">
                <a:tc>
                  <a:txBody>
                    <a:bodyPr/>
                    <a:lstStyle/>
                    <a:p>
                      <a:pPr algn="ctr" fontAlgn="b"/>
                      <a:r>
                        <a:rPr lang="en-US" sz="1400" b="1" i="0" u="none" strike="noStrike" dirty="0">
                          <a:solidFill>
                            <a:srgbClr val="000000"/>
                          </a:solidFill>
                          <a:effectLst/>
                          <a:latin typeface="Calibri" panose="020F0502020204030204" pitchFamily="34" charset="0"/>
                        </a:rPr>
                        <a:t>A</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C4D79B"/>
                    </a:solidFill>
                  </a:tcPr>
                </a:tc>
                <a:tc>
                  <a:txBody>
                    <a:bodyPr/>
                    <a:lstStyle/>
                    <a:p>
                      <a:pPr algn="ctr" fontAlgn="b"/>
                      <a:r>
                        <a:rPr lang="en-US" sz="1400" b="1" i="0" u="none" strike="noStrike">
                          <a:solidFill>
                            <a:srgbClr val="FF0000"/>
                          </a:solidFill>
                          <a:effectLst/>
                          <a:latin typeface="Calibri" panose="020F0502020204030204" pitchFamily="34" charset="0"/>
                        </a:rPr>
                        <a:t>Fail </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C4D79B"/>
                    </a:solidFill>
                  </a:tcPr>
                </a:tc>
                <a:tc>
                  <a:txBody>
                    <a:bodyPr/>
                    <a:lstStyle/>
                    <a:p>
                      <a:pPr algn="ctr" fontAlgn="b"/>
                      <a:r>
                        <a:rPr lang="en-US" sz="1400" b="1" i="0" u="none" strike="noStrike">
                          <a:solidFill>
                            <a:srgbClr val="000000"/>
                          </a:solidFill>
                          <a:effectLst/>
                          <a:latin typeface="Calibri" panose="020F0502020204030204" pitchFamily="34" charset="0"/>
                        </a:rPr>
                        <a:t>Pass</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solidFill>
                      <a:srgbClr val="C4D79B"/>
                    </a:solidFill>
                  </a:tcPr>
                </a:tc>
                <a:extLst>
                  <a:ext uri="{0D108BD9-81ED-4DB2-BD59-A6C34878D82A}">
                    <a16:rowId xmlns:a16="http://schemas.microsoft.com/office/drawing/2014/main" val="2739819532"/>
                  </a:ext>
                </a:extLst>
              </a:tr>
              <a:tr h="228600">
                <a:tc>
                  <a:txBody>
                    <a:bodyPr/>
                    <a:lstStyle/>
                    <a:p>
                      <a:pPr algn="ctr" fontAlgn="b"/>
                      <a:r>
                        <a:rPr lang="en-US" sz="1400" b="1" i="0" u="none" strike="noStrike" dirty="0">
                          <a:solidFill>
                            <a:srgbClr val="000000"/>
                          </a:solidFill>
                          <a:effectLst/>
                          <a:latin typeface="Calibri" panose="020F0502020204030204" pitchFamily="34" charset="0"/>
                        </a:rPr>
                        <a:t>B</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a:solidFill>
                            <a:srgbClr val="FF0000"/>
                          </a:solidFill>
                          <a:effectLst/>
                          <a:latin typeface="Calibri" panose="020F0502020204030204" pitchFamily="34" charset="0"/>
                        </a:rPr>
                        <a:t>Fail </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a:solidFill>
                            <a:srgbClr val="FF0000"/>
                          </a:solidFill>
                          <a:effectLst/>
                          <a:latin typeface="Calibri" panose="020F0502020204030204" pitchFamily="34" charset="0"/>
                        </a:rPr>
                        <a:t>Fail</a:t>
                      </a:r>
                    </a:p>
                  </a:txBody>
                  <a:tcPr marL="7620" marR="7620" marT="7620" marB="0" anchor="b">
                    <a:lnL>
                      <a:noFill/>
                    </a:lnL>
                    <a:lnR>
                      <a:noFill/>
                    </a:lnR>
                    <a:lnT>
                      <a:noFill/>
                    </a:lnT>
                    <a:lnB>
                      <a:noFill/>
                    </a:lnB>
                    <a:solidFill>
                      <a:srgbClr val="C4D79B"/>
                    </a:solidFill>
                  </a:tcPr>
                </a:tc>
                <a:extLst>
                  <a:ext uri="{0D108BD9-81ED-4DB2-BD59-A6C34878D82A}">
                    <a16:rowId xmlns:a16="http://schemas.microsoft.com/office/drawing/2014/main" val="1967155780"/>
                  </a:ext>
                </a:extLst>
              </a:tr>
              <a:tr h="228600">
                <a:tc>
                  <a:txBody>
                    <a:bodyPr/>
                    <a:lstStyle/>
                    <a:p>
                      <a:pPr algn="ctr" fontAlgn="b"/>
                      <a:r>
                        <a:rPr lang="en-US" sz="1400" b="1" i="0" u="none" strike="noStrike" dirty="0">
                          <a:solidFill>
                            <a:srgbClr val="000000"/>
                          </a:solidFill>
                          <a:effectLst/>
                          <a:latin typeface="Calibri" panose="020F0502020204030204" pitchFamily="34" charset="0"/>
                        </a:rPr>
                        <a:t>C</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a:solidFill>
                            <a:srgbClr val="000000"/>
                          </a:solidFill>
                          <a:effectLst/>
                          <a:latin typeface="Calibri" panose="020F0502020204030204" pitchFamily="34" charset="0"/>
                        </a:rPr>
                        <a:t>Pass</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a:solidFill>
                            <a:srgbClr val="000000"/>
                          </a:solidFill>
                          <a:effectLst/>
                          <a:latin typeface="Calibri" panose="020F0502020204030204" pitchFamily="34" charset="0"/>
                        </a:rPr>
                        <a:t>Pass</a:t>
                      </a:r>
                    </a:p>
                  </a:txBody>
                  <a:tcPr marL="7620" marR="7620" marT="7620" marB="0" anchor="b">
                    <a:lnL>
                      <a:noFill/>
                    </a:lnL>
                    <a:lnR>
                      <a:noFill/>
                    </a:lnR>
                    <a:lnT>
                      <a:noFill/>
                    </a:lnT>
                    <a:lnB>
                      <a:noFill/>
                    </a:lnB>
                    <a:solidFill>
                      <a:srgbClr val="C4D79B"/>
                    </a:solidFill>
                  </a:tcPr>
                </a:tc>
                <a:extLst>
                  <a:ext uri="{0D108BD9-81ED-4DB2-BD59-A6C34878D82A}">
                    <a16:rowId xmlns:a16="http://schemas.microsoft.com/office/drawing/2014/main" val="1997755558"/>
                  </a:ext>
                </a:extLst>
              </a:tr>
              <a:tr h="228600">
                <a:tc>
                  <a:txBody>
                    <a:bodyPr/>
                    <a:lstStyle/>
                    <a:p>
                      <a:pPr algn="ctr" fontAlgn="b"/>
                      <a:r>
                        <a:rPr lang="en-US" sz="1400" b="1" i="0" u="none" strike="noStrike">
                          <a:solidFill>
                            <a:srgbClr val="000000"/>
                          </a:solidFill>
                          <a:effectLst/>
                          <a:latin typeface="Calibri" panose="020F0502020204030204" pitchFamily="34" charset="0"/>
                        </a:rPr>
                        <a:t>D</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a:solidFill>
                            <a:srgbClr val="000000"/>
                          </a:solidFill>
                          <a:effectLst/>
                          <a:latin typeface="Calibri" panose="020F0502020204030204" pitchFamily="34" charset="0"/>
                        </a:rPr>
                        <a:t>Pass</a:t>
                      </a:r>
                    </a:p>
                  </a:txBody>
                  <a:tcPr marL="7620" marR="7620" marT="7620" marB="0" anchor="b">
                    <a:lnL>
                      <a:noFill/>
                    </a:lnL>
                    <a:lnR>
                      <a:noFill/>
                    </a:lnR>
                    <a:lnT>
                      <a:noFill/>
                    </a:lnT>
                    <a:lnB>
                      <a:noFill/>
                    </a:lnB>
                    <a:solidFill>
                      <a:srgbClr val="C4D79B"/>
                    </a:solidFill>
                  </a:tcPr>
                </a:tc>
                <a:tc>
                  <a:txBody>
                    <a:bodyPr/>
                    <a:lstStyle/>
                    <a:p>
                      <a:pPr algn="ctr" fontAlgn="b"/>
                      <a:r>
                        <a:rPr lang="en-US" sz="1400" b="1" i="0" u="none" strike="noStrike" dirty="0">
                          <a:solidFill>
                            <a:srgbClr val="FF0000"/>
                          </a:solidFill>
                          <a:effectLst/>
                          <a:latin typeface="Calibri" panose="020F0502020204030204" pitchFamily="34" charset="0"/>
                        </a:rPr>
                        <a:t>Fail</a:t>
                      </a:r>
                    </a:p>
                  </a:txBody>
                  <a:tcPr marL="7620" marR="7620" marT="7620" marB="0" anchor="b">
                    <a:lnL>
                      <a:noFill/>
                    </a:lnL>
                    <a:lnR>
                      <a:noFill/>
                    </a:lnR>
                    <a:lnT>
                      <a:noFill/>
                    </a:lnT>
                    <a:lnB>
                      <a:noFill/>
                    </a:lnB>
                    <a:solidFill>
                      <a:srgbClr val="C4D79B"/>
                    </a:solidFill>
                  </a:tcPr>
                </a:tc>
                <a:extLst>
                  <a:ext uri="{0D108BD9-81ED-4DB2-BD59-A6C34878D82A}">
                    <a16:rowId xmlns:a16="http://schemas.microsoft.com/office/drawing/2014/main" val="1052190983"/>
                  </a:ext>
                </a:extLst>
              </a:tr>
            </a:tbl>
          </a:graphicData>
        </a:graphic>
      </p:graphicFrame>
      <p:sp>
        <p:nvSpPr>
          <p:cNvPr id="13" name="TextBox 12"/>
          <p:cNvSpPr txBox="1"/>
          <p:nvPr/>
        </p:nvSpPr>
        <p:spPr>
          <a:xfrm>
            <a:off x="5471341" y="2360877"/>
            <a:ext cx="409303" cy="377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14" name="Rectangle 13"/>
          <p:cNvSpPr/>
          <p:nvPr/>
        </p:nvSpPr>
        <p:spPr>
          <a:xfrm>
            <a:off x="6308455" y="2263646"/>
            <a:ext cx="3241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5" name="Rectangle 14"/>
          <p:cNvSpPr/>
          <p:nvPr/>
        </p:nvSpPr>
        <p:spPr>
          <a:xfrm>
            <a:off x="5471341" y="5171555"/>
            <a:ext cx="3305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D</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762000" y="5171555"/>
            <a:ext cx="409303" cy="377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17" name="TextBox 16"/>
          <p:cNvSpPr txBox="1"/>
          <p:nvPr/>
        </p:nvSpPr>
        <p:spPr>
          <a:xfrm>
            <a:off x="693820" y="2360450"/>
            <a:ext cx="409303" cy="3776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A</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6326089" y="5171555"/>
            <a:ext cx="3064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C</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10777169" y="5171555"/>
            <a:ext cx="3305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D</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10786787" y="2243043"/>
            <a:ext cx="3145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title="tech support Number"/>
          <p:cNvPicPr>
            <a:picLocks noChangeAspect="1"/>
          </p:cNvPicPr>
          <p:nvPr/>
        </p:nvPicPr>
        <p:blipFill>
          <a:blip r:embed="rId4"/>
          <a:stretch>
            <a:fillRect/>
          </a:stretch>
        </p:blipFill>
        <p:spPr>
          <a:xfrm>
            <a:off x="77555" y="6425146"/>
            <a:ext cx="3883489" cy="432854"/>
          </a:xfrm>
          <a:prstGeom prst="rect">
            <a:avLst/>
          </a:prstGeom>
        </p:spPr>
      </p:pic>
    </p:spTree>
    <p:extLst>
      <p:ext uri="{BB962C8B-B14F-4D97-AF65-F5344CB8AC3E}">
        <p14:creationId xmlns:p14="http://schemas.microsoft.com/office/powerpoint/2010/main" val="101977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14" grpId="0"/>
      <p:bldP spid="18" grpId="0"/>
      <p:bldP spid="19"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of BAF process flow ch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8051" y="2971801"/>
            <a:ext cx="572113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365126"/>
            <a:ext cx="10515600" cy="799876"/>
          </a:xfrm>
        </p:spPr>
        <p:txBody>
          <a:bodyPr/>
          <a:lstStyle/>
          <a:p>
            <a:r>
              <a:rPr lang="en-US" dirty="0"/>
              <a:t>Bioaccumulation Factors (BAFs)</a:t>
            </a:r>
          </a:p>
        </p:txBody>
      </p:sp>
      <p:sp>
        <p:nvSpPr>
          <p:cNvPr id="3" name="Content Placeholder 2"/>
          <p:cNvSpPr>
            <a:spLocks noGrp="1"/>
          </p:cNvSpPr>
          <p:nvPr>
            <p:ph idx="1"/>
          </p:nvPr>
        </p:nvSpPr>
        <p:spPr>
          <a:xfrm>
            <a:off x="838200" y="1371601"/>
            <a:ext cx="9067800" cy="4525963"/>
          </a:xfrm>
        </p:spPr>
        <p:txBody>
          <a:bodyPr>
            <a:normAutofit fontScale="77500" lnSpcReduction="20000"/>
          </a:bodyPr>
          <a:lstStyle/>
          <a:p>
            <a:r>
              <a:rPr lang="en-US" dirty="0" smtClean="0"/>
              <a:t>EPA Method (EPA-822-03-030, 2003)</a:t>
            </a:r>
          </a:p>
          <a:p>
            <a:endParaRPr lang="en-US" dirty="0" smtClean="0"/>
          </a:p>
          <a:p>
            <a:r>
              <a:rPr lang="en-US" dirty="0" smtClean="0"/>
              <a:t>Utilize site specific data (i.e., water data) to reflect exposure of fish and their food</a:t>
            </a:r>
          </a:p>
          <a:p>
            <a:pPr lvl="1"/>
            <a:r>
              <a:rPr lang="en-US" dirty="0" smtClean="0"/>
              <a:t>Pathways of PCB exposure includes through gills, from food, and indirect ingestion of contaminated sediment</a:t>
            </a:r>
          </a:p>
          <a:p>
            <a:endParaRPr lang="en-US" dirty="0" smtClean="0"/>
          </a:p>
          <a:p>
            <a:r>
              <a:rPr lang="en-US" dirty="0" smtClean="0"/>
              <a:t>More realistic </a:t>
            </a:r>
          </a:p>
          <a:p>
            <a:endParaRPr lang="en-US" dirty="0" smtClean="0"/>
          </a:p>
          <a:p>
            <a:r>
              <a:rPr lang="en-US" dirty="0" smtClean="0"/>
              <a:t>Precedent (PCB TMDLs) </a:t>
            </a:r>
          </a:p>
          <a:p>
            <a:pPr lvl="1"/>
            <a:r>
              <a:rPr lang="en-US" dirty="0" smtClean="0"/>
              <a:t>Potomac River</a:t>
            </a:r>
          </a:p>
          <a:p>
            <a:pPr lvl="1"/>
            <a:r>
              <a:rPr lang="en-US" dirty="0" smtClean="0"/>
              <a:t>Roanoke River</a:t>
            </a:r>
          </a:p>
          <a:p>
            <a:pPr lvl="1"/>
            <a:r>
              <a:rPr lang="en-US" dirty="0" err="1" smtClean="0"/>
              <a:t>Levisa</a:t>
            </a:r>
            <a:r>
              <a:rPr lang="en-US" dirty="0" smtClean="0"/>
              <a:t> Fork</a:t>
            </a:r>
          </a:p>
          <a:p>
            <a:pPr lvl="1"/>
            <a:r>
              <a:rPr lang="en-US" dirty="0" smtClean="0"/>
              <a:t>New River</a:t>
            </a:r>
          </a:p>
        </p:txBody>
      </p:sp>
      <p:pic>
        <p:nvPicPr>
          <p:cNvPr id="5" name="Picture 4" title="Tech support phone number"/>
          <p:cNvPicPr>
            <a:picLocks noChangeAspect="1"/>
          </p:cNvPicPr>
          <p:nvPr/>
        </p:nvPicPr>
        <p:blipFill>
          <a:blip r:embed="rId4"/>
          <a:stretch>
            <a:fillRect/>
          </a:stretch>
        </p:blipFill>
        <p:spPr>
          <a:xfrm>
            <a:off x="8238843" y="45400"/>
            <a:ext cx="3883489" cy="432854"/>
          </a:xfrm>
          <a:prstGeom prst="rect">
            <a:avLst/>
          </a:prstGeom>
        </p:spPr>
      </p:pic>
    </p:spTree>
    <p:extLst>
      <p:ext uri="{BB962C8B-B14F-4D97-AF65-F5344CB8AC3E}">
        <p14:creationId xmlns:p14="http://schemas.microsoft.com/office/powerpoint/2010/main" val="27541279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BAF Process in a Nutshell</a:t>
            </a:r>
            <a:endParaRPr lang="en-US" dirty="0"/>
          </a:p>
        </p:txBody>
      </p:sp>
      <p:sp>
        <p:nvSpPr>
          <p:cNvPr id="35" name="Content Placeholder 34"/>
          <p:cNvSpPr>
            <a:spLocks noGrp="1"/>
          </p:cNvSpPr>
          <p:nvPr>
            <p:ph idx="1"/>
          </p:nvPr>
        </p:nvSpPr>
        <p:spPr>
          <a:xfrm>
            <a:off x="838200" y="4153243"/>
            <a:ext cx="7931466" cy="2023720"/>
          </a:xfrm>
        </p:spPr>
        <p:txBody>
          <a:bodyPr>
            <a:normAutofit fontScale="92500" lnSpcReduction="10000"/>
          </a:bodyPr>
          <a:lstStyle/>
          <a:p>
            <a:r>
              <a:rPr lang="en-US" dirty="0" smtClean="0"/>
              <a:t>BAF values are calculated for each fish species in a TMDL watershed</a:t>
            </a:r>
          </a:p>
          <a:p>
            <a:endParaRPr lang="en-US" dirty="0"/>
          </a:p>
          <a:p>
            <a:r>
              <a:rPr lang="en-US" dirty="0" smtClean="0"/>
              <a:t>The TMDL endpoint is based on some average of selected fish species BAF values</a:t>
            </a:r>
          </a:p>
        </p:txBody>
      </p:sp>
      <p:sp>
        <p:nvSpPr>
          <p:cNvPr id="5" name="Rounded Rectangle 4"/>
          <p:cNvSpPr/>
          <p:nvPr/>
        </p:nvSpPr>
        <p:spPr>
          <a:xfrm>
            <a:off x="634848" y="2572372"/>
            <a:ext cx="2451798" cy="1155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white"/>
                </a:solidFill>
                <a:effectLst/>
                <a:uLnTx/>
                <a:uFillTx/>
                <a:latin typeface="Calibri"/>
                <a:ea typeface="+mn-ea"/>
                <a:cs typeface="+mn-cs"/>
              </a:rPr>
              <a:t>For each fish species: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Ratio of Water PCBs and Fish Tissue PCBs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ounded Rectangle 5"/>
          <p:cNvSpPr/>
          <p:nvPr/>
        </p:nvSpPr>
        <p:spPr>
          <a:xfrm>
            <a:off x="634848" y="1788775"/>
            <a:ext cx="5283437" cy="572756"/>
          </a:xfrm>
          <a:prstGeom prst="roundRect">
            <a:avLst/>
          </a:prstGeom>
          <a:solidFill>
            <a:srgbClr val="256E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Within the </a:t>
            </a:r>
            <a:r>
              <a:rPr kumimoji="0" lang="en-US" sz="2400" b="1" i="0" u="sng" strike="noStrike" kern="1200" cap="none" spc="0" normalizeH="0" baseline="0" noProof="0" dirty="0" smtClean="0">
                <a:ln>
                  <a:noFill/>
                </a:ln>
                <a:solidFill>
                  <a:prstClr val="white"/>
                </a:solidFill>
                <a:effectLst/>
                <a:uLnTx/>
                <a:uFillTx/>
                <a:latin typeface="Calibri"/>
                <a:ea typeface="+mn-ea"/>
                <a:cs typeface="+mn-cs"/>
              </a:rPr>
              <a:t>home range </a:t>
            </a: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of a fish species</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ounded Rectangle 7"/>
          <p:cNvSpPr/>
          <p:nvPr/>
        </p:nvSpPr>
        <p:spPr>
          <a:xfrm>
            <a:off x="6317868" y="1788775"/>
            <a:ext cx="5293308" cy="572756"/>
          </a:xfrm>
          <a:prstGeom prst="roundRect">
            <a:avLst/>
          </a:prstGeom>
          <a:solidFill>
            <a:srgbClr val="256E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Calibri"/>
                <a:ea typeface="+mn-ea"/>
                <a:cs typeface="+mn-cs"/>
              </a:rPr>
              <a:t>Within a </a:t>
            </a:r>
            <a:r>
              <a:rPr kumimoji="0" lang="en-US" sz="2400" b="1" i="0" u="sng" strike="noStrike" kern="1200" cap="none" spc="0" normalizeH="0" baseline="0" noProof="0" dirty="0" smtClean="0">
                <a:ln>
                  <a:noFill/>
                </a:ln>
                <a:solidFill>
                  <a:prstClr val="white"/>
                </a:solidFill>
                <a:effectLst/>
                <a:uLnTx/>
                <a:uFillTx/>
                <a:latin typeface="Calibri"/>
                <a:ea typeface="+mn-ea"/>
                <a:cs typeface="+mn-cs"/>
              </a:rPr>
              <a:t>TMDL watershed</a:t>
            </a:r>
            <a:endParaRPr kumimoji="0" lang="en-US" sz="2400" b="1" i="0" u="sng" strike="noStrike" kern="1200" cap="none" spc="0" normalizeH="0" baseline="0" noProof="0" dirty="0">
              <a:ln>
                <a:noFill/>
              </a:ln>
              <a:solidFill>
                <a:prstClr val="white"/>
              </a:solidFill>
              <a:effectLst/>
              <a:uLnTx/>
              <a:uFillTx/>
              <a:latin typeface="Calibri"/>
              <a:ea typeface="+mn-ea"/>
              <a:cs typeface="+mn-cs"/>
            </a:endParaRPr>
          </a:p>
        </p:txBody>
      </p:sp>
      <p:sp>
        <p:nvSpPr>
          <p:cNvPr id="9" name="Rounded Rectangle 8"/>
          <p:cNvSpPr/>
          <p:nvPr/>
        </p:nvSpPr>
        <p:spPr>
          <a:xfrm>
            <a:off x="3476358" y="2572372"/>
            <a:ext cx="2451798" cy="1155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white"/>
                </a:solidFill>
                <a:effectLst/>
                <a:uLnTx/>
                <a:uFillTx/>
                <a:latin typeface="Calibri"/>
                <a:ea typeface="+mn-ea"/>
                <a:cs typeface="+mn-cs"/>
              </a:rPr>
              <a:t>For each fish species: </a:t>
            </a:r>
            <a:r>
              <a:rPr kumimoji="0" lang="en-US" sz="1800" b="0" i="0" u="none" strike="noStrike" kern="1200" cap="none" spc="0" normalizeH="0" baseline="0" noProof="0" dirty="0">
                <a:ln>
                  <a:noFill/>
                </a:ln>
                <a:solidFill>
                  <a:prstClr val="white"/>
                </a:solidFill>
                <a:effectLst/>
                <a:uLnTx/>
                <a:uFillTx/>
                <a:latin typeface="Calibri"/>
                <a:ea typeface="+mn-ea"/>
                <a:cs typeface="+mn-cs"/>
              </a:rPr>
              <a:t>N</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ormalized for freely dissolved PCBs and fish tissue lipid content</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ounded Rectangle 9"/>
          <p:cNvSpPr/>
          <p:nvPr/>
        </p:nvSpPr>
        <p:spPr>
          <a:xfrm>
            <a:off x="6317868" y="2572372"/>
            <a:ext cx="2451798" cy="1155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white"/>
                </a:solidFill>
                <a:effectLst/>
                <a:uLnTx/>
                <a:uFillTx/>
                <a:latin typeface="Calibri"/>
                <a:ea typeface="+mn-ea"/>
                <a:cs typeface="+mn-cs"/>
              </a:rPr>
              <a:t>For each fish species: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The median of home range values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descr="Arrow to the right"/>
          <p:cNvCxnSpPr>
            <a:stCxn id="5" idx="3"/>
            <a:endCxn id="9" idx="1"/>
          </p:cNvCxnSpPr>
          <p:nvPr/>
        </p:nvCxnSpPr>
        <p:spPr>
          <a:xfrm>
            <a:off x="3086646" y="3150155"/>
            <a:ext cx="389712" cy="0"/>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descr="Arrow to the right"/>
          <p:cNvCxnSpPr>
            <a:stCxn id="9" idx="3"/>
            <a:endCxn id="10" idx="1"/>
          </p:cNvCxnSpPr>
          <p:nvPr/>
        </p:nvCxnSpPr>
        <p:spPr>
          <a:xfrm>
            <a:off x="5928156" y="3150155"/>
            <a:ext cx="389712" cy="0"/>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to the right"/>
          <p:cNvCxnSpPr>
            <a:stCxn id="10" idx="3"/>
            <a:endCxn id="20" idx="1"/>
          </p:cNvCxnSpPr>
          <p:nvPr/>
        </p:nvCxnSpPr>
        <p:spPr>
          <a:xfrm flipV="1">
            <a:off x="8769666" y="3150154"/>
            <a:ext cx="389712" cy="1"/>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9159378" y="2572371"/>
            <a:ext cx="2451798" cy="1155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white"/>
                </a:solidFill>
                <a:effectLst/>
                <a:uLnTx/>
                <a:uFillTx/>
                <a:latin typeface="Calibri"/>
                <a:ea typeface="+mn-ea"/>
                <a:cs typeface="+mn-cs"/>
              </a:rPr>
              <a:t>For each fish species: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Normalized by median fish lipid content and freely dissolved PCBs</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ounded Rectangle 28"/>
          <p:cNvSpPr/>
          <p:nvPr/>
        </p:nvSpPr>
        <p:spPr>
          <a:xfrm>
            <a:off x="9149507" y="4153242"/>
            <a:ext cx="2451798" cy="13702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white"/>
                </a:solidFill>
                <a:effectLst/>
                <a:uLnTx/>
                <a:uFillTx/>
                <a:latin typeface="Calibri"/>
                <a:ea typeface="+mn-ea"/>
                <a:cs typeface="+mn-cs"/>
              </a:rPr>
              <a:t>For each fish species: </a:t>
            </a: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Normalized values divided by fish tissue threshold value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(18 ppb)</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Arrow Connector 29" descr="Arrow going down"/>
          <p:cNvCxnSpPr>
            <a:stCxn id="20" idx="2"/>
            <a:endCxn id="29" idx="0"/>
          </p:cNvCxnSpPr>
          <p:nvPr/>
        </p:nvCxnSpPr>
        <p:spPr>
          <a:xfrm flipH="1">
            <a:off x="10375406" y="3727937"/>
            <a:ext cx="9871" cy="425305"/>
          </a:xfrm>
          <a:prstGeom prst="straightConnector1">
            <a:avLst/>
          </a:prstGeom>
          <a:ln w="34925">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title="Tech support phone number"/>
          <p:cNvPicPr>
            <a:picLocks noChangeAspect="1"/>
          </p:cNvPicPr>
          <p:nvPr/>
        </p:nvPicPr>
        <p:blipFill>
          <a:blip r:embed="rId3"/>
          <a:stretch>
            <a:fillRect/>
          </a:stretch>
        </p:blipFill>
        <p:spPr>
          <a:xfrm>
            <a:off x="96060" y="6425146"/>
            <a:ext cx="3883489" cy="432854"/>
          </a:xfrm>
          <a:prstGeom prst="rect">
            <a:avLst/>
          </a:prstGeom>
        </p:spPr>
      </p:pic>
    </p:spTree>
    <p:extLst>
      <p:ext uri="{BB962C8B-B14F-4D97-AF65-F5344CB8AC3E}">
        <p14:creationId xmlns:p14="http://schemas.microsoft.com/office/powerpoint/2010/main" val="2239781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of Technical Advisory Subcommittee Members</a:t>
            </a:r>
            <a:endParaRPr lang="en-US" dirty="0"/>
          </a:p>
        </p:txBody>
      </p:sp>
      <p:sp>
        <p:nvSpPr>
          <p:cNvPr id="3" name="Content Placeholder 2"/>
          <p:cNvSpPr>
            <a:spLocks noGrp="1"/>
          </p:cNvSpPr>
          <p:nvPr>
            <p:ph idx="1"/>
          </p:nvPr>
        </p:nvSpPr>
        <p:spPr>
          <a:xfrm>
            <a:off x="838200" y="1377538"/>
            <a:ext cx="10515600" cy="4799425"/>
          </a:xfrm>
        </p:spPr>
        <p:txBody>
          <a:bodyPr>
            <a:normAutofit/>
          </a:bodyPr>
          <a:lstStyle/>
          <a:p>
            <a:r>
              <a:rPr lang="en-US" dirty="0" smtClean="0"/>
              <a:t>To play an </a:t>
            </a:r>
            <a:r>
              <a:rPr lang="en-US" b="1" dirty="0" smtClean="0"/>
              <a:t>advisory</a:t>
            </a:r>
            <a:r>
              <a:rPr lang="en-US" dirty="0" smtClean="0"/>
              <a:t> role on technical aspects of the TMDL to:</a:t>
            </a:r>
          </a:p>
          <a:p>
            <a:pPr lvl="1"/>
            <a:r>
              <a:rPr lang="en-US" dirty="0" smtClean="0"/>
              <a:t>Keep the TMDL:</a:t>
            </a:r>
          </a:p>
          <a:p>
            <a:pPr lvl="2"/>
            <a:r>
              <a:rPr lang="en-US" dirty="0"/>
              <a:t>Realistic</a:t>
            </a:r>
          </a:p>
          <a:p>
            <a:pPr lvl="2"/>
            <a:r>
              <a:rPr lang="en-US" dirty="0"/>
              <a:t>Reasonable</a:t>
            </a:r>
          </a:p>
          <a:p>
            <a:pPr lvl="2"/>
            <a:r>
              <a:rPr lang="en-US" dirty="0"/>
              <a:t>Reflective of local conditions</a:t>
            </a:r>
          </a:p>
          <a:p>
            <a:r>
              <a:rPr lang="en-US" dirty="0" smtClean="0"/>
              <a:t>Examples of things TAC members have influence over: </a:t>
            </a:r>
          </a:p>
          <a:p>
            <a:pPr lvl="1"/>
            <a:r>
              <a:rPr lang="en-US" dirty="0" smtClean="0"/>
              <a:t>Model assumptions (hydrology condition used for TMDL)</a:t>
            </a:r>
          </a:p>
          <a:p>
            <a:pPr lvl="1"/>
            <a:r>
              <a:rPr lang="en-US" dirty="0" smtClean="0"/>
              <a:t>Identification of missing sources</a:t>
            </a:r>
          </a:p>
          <a:p>
            <a:pPr lvl="1"/>
            <a:r>
              <a:rPr lang="en-US" dirty="0"/>
              <a:t>TMDL </a:t>
            </a:r>
            <a:r>
              <a:rPr lang="en-US" dirty="0" smtClean="0"/>
              <a:t>site-specific endpoint </a:t>
            </a:r>
            <a:r>
              <a:rPr lang="en-US" dirty="0"/>
              <a:t>concentrations</a:t>
            </a:r>
          </a:p>
          <a:p>
            <a:pPr lvl="1"/>
            <a:r>
              <a:rPr lang="en-US" dirty="0"/>
              <a:t>Allocations of the TMDL to the different sources</a:t>
            </a:r>
          </a:p>
          <a:p>
            <a:pPr lvl="1"/>
            <a:endParaRPr lang="en-US" dirty="0"/>
          </a:p>
          <a:p>
            <a:pPr lvl="1"/>
            <a:endParaRPr lang="en-US" dirty="0" smtClean="0"/>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200" b="0" i="0" u="none" strike="noStrike" kern="1200" cap="none" spc="0" normalizeH="0" baseline="0" noProof="0" dirty="0">
              <a:ln>
                <a:noFill/>
              </a:ln>
              <a:solidFill>
                <a:srgbClr val="256EAB"/>
              </a:solidFill>
              <a:effectLst/>
              <a:uLnTx/>
              <a:uFillTx/>
              <a:latin typeface="Calibri" panose="020F0502020204030204"/>
              <a:ea typeface="+mn-ea"/>
              <a:cs typeface="+mn-cs"/>
            </a:endParaRPr>
          </a:p>
        </p:txBody>
      </p:sp>
      <p:pic>
        <p:nvPicPr>
          <p:cNvPr id="6" name="Picture 5" title="For technical support call 804.527.5029"/>
          <p:cNvPicPr>
            <a:picLocks noChangeAspect="1"/>
          </p:cNvPicPr>
          <p:nvPr/>
        </p:nvPicPr>
        <p:blipFill>
          <a:blip r:embed="rId3"/>
          <a:stretch>
            <a:fillRect/>
          </a:stretch>
        </p:blipFill>
        <p:spPr>
          <a:xfrm>
            <a:off x="122186" y="6425146"/>
            <a:ext cx="3883489" cy="432854"/>
          </a:xfrm>
          <a:prstGeom prst="rect">
            <a:avLst/>
          </a:prstGeom>
        </p:spPr>
      </p:pic>
    </p:spTree>
    <p:extLst>
      <p:ext uri="{BB962C8B-B14F-4D97-AF65-F5344CB8AC3E}">
        <p14:creationId xmlns:p14="http://schemas.microsoft.com/office/powerpoint/2010/main" val="22839916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BAF Endpoint Selection</a:t>
            </a:r>
            <a:endParaRPr lang="en-US" dirty="0"/>
          </a:p>
        </p:txBody>
      </p:sp>
      <p:sp>
        <p:nvSpPr>
          <p:cNvPr id="3" name="Content Placeholder 2"/>
          <p:cNvSpPr>
            <a:spLocks noGrp="1"/>
          </p:cNvSpPr>
          <p:nvPr>
            <p:ph idx="1"/>
          </p:nvPr>
        </p:nvSpPr>
        <p:spPr>
          <a:xfrm>
            <a:off x="838198" y="1690687"/>
            <a:ext cx="10038808" cy="4753655"/>
          </a:xfrm>
        </p:spPr>
        <p:txBody>
          <a:bodyPr>
            <a:normAutofit fontScale="77500" lnSpcReduction="20000"/>
          </a:bodyPr>
          <a:lstStyle/>
          <a:p>
            <a:pPr>
              <a:lnSpc>
                <a:spcPct val="120000"/>
              </a:lnSpc>
            </a:pPr>
            <a:r>
              <a:rPr lang="en-US" dirty="0" smtClean="0"/>
              <a:t>BAFs are calculated for each fish species in the four TMDL watershed sections</a:t>
            </a:r>
          </a:p>
          <a:p>
            <a:pPr lvl="1">
              <a:lnSpc>
                <a:spcPct val="120000"/>
              </a:lnSpc>
            </a:pPr>
            <a:r>
              <a:rPr lang="en-US" dirty="0" smtClean="0"/>
              <a:t>Upper tidal JR, </a:t>
            </a:r>
            <a:r>
              <a:rPr lang="en-US" dirty="0"/>
              <a:t>m</a:t>
            </a:r>
            <a:r>
              <a:rPr lang="en-US" dirty="0" smtClean="0"/>
              <a:t>iddle </a:t>
            </a:r>
            <a:r>
              <a:rPr lang="en-US" dirty="0"/>
              <a:t>t</a:t>
            </a:r>
            <a:r>
              <a:rPr lang="en-US" dirty="0" smtClean="0"/>
              <a:t>idal JR, lower </a:t>
            </a:r>
            <a:r>
              <a:rPr lang="en-US" dirty="0"/>
              <a:t>t</a:t>
            </a:r>
            <a:r>
              <a:rPr lang="en-US" dirty="0" smtClean="0"/>
              <a:t>idal JR, and Elizabeth River </a:t>
            </a:r>
          </a:p>
          <a:p>
            <a:pPr lvl="1">
              <a:lnSpc>
                <a:spcPct val="120000"/>
              </a:lnSpc>
            </a:pPr>
            <a:r>
              <a:rPr lang="en-US" dirty="0" smtClean="0"/>
              <a:t>If select a site-specific endpoint, would be based on recreational/commercial interest, fish advisory, or as an example, use arithmetic mean of species</a:t>
            </a:r>
          </a:p>
          <a:p>
            <a:pPr>
              <a:lnSpc>
                <a:spcPct val="120000"/>
              </a:lnSpc>
            </a:pPr>
            <a:r>
              <a:rPr lang="en-US" dirty="0" smtClean="0"/>
              <a:t>Upstream reductions from the James, Jackson, Maury</a:t>
            </a:r>
            <a:r>
              <a:rPr lang="en-US" dirty="0"/>
              <a:t> </a:t>
            </a:r>
            <a:r>
              <a:rPr lang="en-US" dirty="0" smtClean="0"/>
              <a:t>River PCB TMDL will likely impact the fall-line load in upper tidal JR</a:t>
            </a:r>
          </a:p>
          <a:p>
            <a:pPr lvl="1">
              <a:lnSpc>
                <a:spcPct val="120000"/>
              </a:lnSpc>
            </a:pPr>
            <a:r>
              <a:rPr lang="en-US" dirty="0" smtClean="0"/>
              <a:t>Different modeled scenarios can be run to assist with endpoint selection</a:t>
            </a:r>
          </a:p>
          <a:p>
            <a:pPr>
              <a:lnSpc>
                <a:spcPct val="120000"/>
              </a:lnSpc>
            </a:pPr>
            <a:r>
              <a:rPr lang="en-US" dirty="0" smtClean="0"/>
              <a:t>DEQ exploring a draft endpoint revision based on comments received</a:t>
            </a:r>
          </a:p>
          <a:p>
            <a:pPr lvl="1">
              <a:lnSpc>
                <a:spcPct val="120000"/>
              </a:lnSpc>
            </a:pPr>
            <a:r>
              <a:rPr lang="en-US" dirty="0" smtClean="0"/>
              <a:t>Appropriate fish cutoff (year fish collected)</a:t>
            </a:r>
          </a:p>
          <a:p>
            <a:pPr lvl="1">
              <a:lnSpc>
                <a:spcPct val="120000"/>
              </a:lnSpc>
            </a:pPr>
            <a:r>
              <a:rPr lang="en-US" dirty="0" smtClean="0"/>
              <a:t>Changes in analytical methods</a:t>
            </a:r>
          </a:p>
          <a:p>
            <a:pPr marL="0" indent="0">
              <a:buNone/>
            </a:pPr>
            <a:endParaRPr lang="en-US" dirty="0" smtClean="0"/>
          </a:p>
          <a:p>
            <a:endParaRPr lang="en-US" dirty="0"/>
          </a:p>
          <a:p>
            <a:endParaRPr lang="en-US" dirty="0"/>
          </a:p>
        </p:txBody>
      </p:sp>
      <p:pic>
        <p:nvPicPr>
          <p:cNvPr id="8" name="Picture 7" title="Tech support phone number"/>
          <p:cNvPicPr>
            <a:picLocks noChangeAspect="1"/>
          </p:cNvPicPr>
          <p:nvPr/>
        </p:nvPicPr>
        <p:blipFill>
          <a:blip r:embed="rId2"/>
          <a:stretch>
            <a:fillRect/>
          </a:stretch>
        </p:blipFill>
        <p:spPr>
          <a:xfrm>
            <a:off x="8073112" y="81230"/>
            <a:ext cx="3883489" cy="432854"/>
          </a:xfrm>
          <a:prstGeom prst="rect">
            <a:avLst/>
          </a:prstGeom>
        </p:spPr>
      </p:pic>
    </p:spTree>
    <p:extLst>
      <p:ext uri="{BB962C8B-B14F-4D97-AF65-F5344CB8AC3E}">
        <p14:creationId xmlns:p14="http://schemas.microsoft.com/office/powerpoint/2010/main" val="39879716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Anticipated TAC Meeting Timeline</a:t>
            </a:r>
            <a:endParaRPr lang="en-US" dirty="0"/>
          </a:p>
        </p:txBody>
      </p:sp>
      <p:sp>
        <p:nvSpPr>
          <p:cNvPr id="5" name="Content Placeholder 4" descr="Block separated into sections including 2018, 2019, and 2020."/>
          <p:cNvSpPr>
            <a:spLocks noGrp="1"/>
          </p:cNvSpPr>
          <p:nvPr>
            <p:ph idx="1"/>
          </p:nvPr>
        </p:nvSpPr>
        <p:spPr>
          <a:xfrm>
            <a:off x="838200" y="3555999"/>
            <a:ext cx="10515600" cy="995363"/>
          </a:xfrm>
          <a:prstGeom prst="rightArrow">
            <a:avLst>
              <a:gd name="adj1" fmla="val 49507"/>
              <a:gd name="adj2" fmla="val 46731"/>
            </a:avLst>
          </a:prstGeom>
          <a:gradFill>
            <a:gsLst>
              <a:gs pos="0">
                <a:schemeClr val="bg1">
                  <a:lumMod val="85000"/>
                </a:schemeClr>
              </a:gs>
              <a:gs pos="31000">
                <a:schemeClr val="bg1">
                  <a:lumMod val="85000"/>
                </a:schemeClr>
              </a:gs>
              <a:gs pos="76000">
                <a:schemeClr val="accent3">
                  <a:lumMod val="100000"/>
                </a:schemeClr>
              </a:gs>
            </a:gsLst>
            <a:path path="circle">
              <a:fillToRect l="50000" t="-80000" r="50000" b="18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indent="0">
              <a:buNone/>
            </a:pPr>
            <a:r>
              <a:rPr lang="en-US" sz="2200" b="1" dirty="0">
                <a:solidFill>
                  <a:schemeClr val="tx1"/>
                </a:solidFill>
              </a:rPr>
              <a:t> </a:t>
            </a:r>
            <a:r>
              <a:rPr lang="en-US" sz="2200" b="1" dirty="0" smtClean="0">
                <a:solidFill>
                  <a:schemeClr val="tx1"/>
                </a:solidFill>
              </a:rPr>
              <a:t> 2021								 	2022</a:t>
            </a:r>
            <a:endParaRPr lang="en-US" sz="2200" b="1" dirty="0">
              <a:solidFill>
                <a:schemeClr val="tx1"/>
              </a:solidFill>
            </a:endParaRPr>
          </a:p>
        </p:txBody>
      </p:sp>
      <p:sp>
        <p:nvSpPr>
          <p:cNvPr id="6" name="Rounded Rectangle 5"/>
          <p:cNvSpPr/>
          <p:nvPr/>
        </p:nvSpPr>
        <p:spPr>
          <a:xfrm>
            <a:off x="1051560" y="4551362"/>
            <a:ext cx="1295400" cy="104667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1</a:t>
            </a:r>
            <a:r>
              <a:rPr kumimoji="0" lang="en-US" sz="2000" b="1" i="0" u="none" strike="noStrike" kern="1200" cap="none" spc="0" normalizeH="0" baseline="30000" noProof="0" dirty="0" smtClean="0">
                <a:ln>
                  <a:noFill/>
                </a:ln>
                <a:solidFill>
                  <a:prstClr val="white"/>
                </a:solidFill>
                <a:effectLst/>
                <a:uLnTx/>
                <a:uFillTx/>
                <a:latin typeface="Calibri"/>
                <a:ea typeface="+mn-ea"/>
                <a:cs typeface="+mn-cs"/>
              </a:rPr>
              <a:t>st</a:t>
            </a: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 Public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(Feb. ‘21)</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ounded Rectangle 6"/>
          <p:cNvSpPr/>
          <p:nvPr/>
        </p:nvSpPr>
        <p:spPr>
          <a:xfrm>
            <a:off x="966651" y="2501352"/>
            <a:ext cx="2760617" cy="1029797"/>
          </a:xfrm>
          <a:prstGeom prst="roundRect">
            <a:avLst/>
          </a:prstGeom>
          <a:solidFill>
            <a:schemeClr val="accent2">
              <a:lumMod val="40000"/>
              <a:lumOff val="60000"/>
            </a:schemeClr>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1</a:t>
            </a:r>
            <a:r>
              <a:rPr kumimoji="0" lang="en-US" sz="2000" b="0" i="0" u="none" strike="noStrike" kern="1200" cap="none" spc="0" normalizeH="0" baseline="30000" noProof="0" dirty="0" smtClean="0">
                <a:ln>
                  <a:noFill/>
                </a:ln>
                <a:solidFill>
                  <a:prstClr val="black"/>
                </a:solidFill>
                <a:effectLst/>
                <a:uLnTx/>
                <a:uFillTx/>
                <a:latin typeface="Calibri"/>
                <a:ea typeface="+mn-ea"/>
                <a:cs typeface="+mn-cs"/>
              </a:rPr>
              <a:t>st</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Technical</a:t>
            </a:r>
            <a:r>
              <a:rPr kumimoji="0" lang="en-US" sz="2000" b="1" i="0" u="none" strike="noStrike" kern="1200" cap="none" spc="0" normalizeH="0" noProof="0" dirty="0" smtClean="0">
                <a:ln>
                  <a:noFill/>
                </a:ln>
                <a:solidFill>
                  <a:prstClr val="black"/>
                </a:solidFill>
                <a:effectLst/>
                <a:uLnTx/>
                <a:uFillTx/>
                <a:latin typeface="Calibri"/>
                <a:ea typeface="+mn-ea"/>
                <a:cs typeface="+mn-cs"/>
              </a:rPr>
              <a:t> Advisory Subcommittee</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(Mar. ’21)</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ounded Rectangle 7"/>
          <p:cNvSpPr/>
          <p:nvPr/>
        </p:nvSpPr>
        <p:spPr>
          <a:xfrm>
            <a:off x="4258491" y="2526201"/>
            <a:ext cx="2753563" cy="1029798"/>
          </a:xfrm>
          <a:prstGeom prst="roundRect">
            <a:avLst/>
          </a:prstGeom>
          <a:solidFill>
            <a:schemeClr val="accent2">
              <a:lumMod val="40000"/>
              <a:lumOff val="60000"/>
            </a:schemeClr>
          </a:solidFill>
        </p:spPr>
        <p:style>
          <a:lnRef idx="1">
            <a:schemeClr val="accent2"/>
          </a:lnRef>
          <a:fillRef idx="3">
            <a:schemeClr val="accent2"/>
          </a:fillRef>
          <a:effectRef idx="2">
            <a:schemeClr val="accent2"/>
          </a:effectRef>
          <a:fontRef idx="minor">
            <a:schemeClr val="lt1"/>
          </a:fontRef>
        </p:style>
        <p:txBody>
          <a:bodyPr rtlCol="0" anchor="ctr"/>
          <a:lstStyle/>
          <a:p>
            <a:pPr lvl="0" algn="ctr" defTabSz="457200">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2</a:t>
            </a:r>
            <a:r>
              <a:rPr kumimoji="0" lang="en-US" sz="2000" b="0" i="0" u="none" strike="noStrike" kern="1200" cap="none" spc="0" normalizeH="0" baseline="30000" noProof="0" dirty="0" smtClean="0">
                <a:ln>
                  <a:noFill/>
                </a:ln>
                <a:solidFill>
                  <a:prstClr val="black"/>
                </a:solidFill>
                <a:effectLst/>
                <a:uLnTx/>
                <a:uFillTx/>
                <a:latin typeface="Calibri"/>
                <a:ea typeface="+mn-ea"/>
                <a:cs typeface="+mn-cs"/>
              </a:rPr>
              <a:t>nd</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lang="en-US" sz="2000" b="1" dirty="0">
                <a:solidFill>
                  <a:prstClr val="black"/>
                </a:solidFill>
              </a:rPr>
              <a:t>Technical Advisory </a:t>
            </a:r>
            <a:r>
              <a:rPr lang="en-US" sz="2000" b="1" dirty="0" smtClean="0">
                <a:solidFill>
                  <a:prstClr val="black"/>
                </a:solidFill>
              </a:rPr>
              <a:t>Subcommittee</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(Summer ’21)</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ounded Rectangle 8"/>
          <p:cNvSpPr/>
          <p:nvPr/>
        </p:nvSpPr>
        <p:spPr>
          <a:xfrm>
            <a:off x="7852330" y="2495785"/>
            <a:ext cx="3059510" cy="1029798"/>
          </a:xfrm>
          <a:prstGeom prst="roundRect">
            <a:avLst/>
          </a:prstGeom>
          <a:solidFill>
            <a:schemeClr val="accent2">
              <a:lumMod val="40000"/>
              <a:lumOff val="60000"/>
            </a:schemeClr>
          </a:solidFill>
        </p:spPr>
        <p:style>
          <a:lnRef idx="1">
            <a:schemeClr val="accent2"/>
          </a:lnRef>
          <a:fillRef idx="3">
            <a:schemeClr val="accent2"/>
          </a:fillRef>
          <a:effectRef idx="2">
            <a:schemeClr val="accent2"/>
          </a:effectRef>
          <a:fontRef idx="minor">
            <a:schemeClr val="lt1"/>
          </a:fontRef>
        </p:style>
        <p:txBody>
          <a:bodyPr rtlCol="0" anchor="ctr"/>
          <a:lstStyle/>
          <a:p>
            <a:pPr lvl="0" algn="ctr" defTabSz="457200">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3</a:t>
            </a:r>
            <a:r>
              <a:rPr kumimoji="0" lang="en-US" sz="2000" b="0" i="0" u="none" strike="noStrike" kern="1200" cap="none" spc="0" normalizeH="0" baseline="30000" noProof="0" dirty="0" smtClean="0">
                <a:ln>
                  <a:noFill/>
                </a:ln>
                <a:solidFill>
                  <a:prstClr val="black"/>
                </a:solidFill>
                <a:effectLst/>
                <a:uLnTx/>
                <a:uFillTx/>
                <a:latin typeface="Calibri"/>
                <a:ea typeface="+mn-ea"/>
                <a:cs typeface="+mn-cs"/>
              </a:rPr>
              <a:t>rd</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lang="en-US" sz="2000" b="1" dirty="0">
                <a:solidFill>
                  <a:prstClr val="black"/>
                </a:solidFill>
              </a:rPr>
              <a:t>Technical Advisory </a:t>
            </a:r>
            <a:r>
              <a:rPr lang="en-US" sz="2000" b="1" dirty="0" smtClean="0">
                <a:solidFill>
                  <a:prstClr val="black"/>
                </a:solidFill>
              </a:rPr>
              <a:t>Subcommittee</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(Winter ’21)</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ounded Rectangle 9"/>
          <p:cNvSpPr/>
          <p:nvPr/>
        </p:nvSpPr>
        <p:spPr>
          <a:xfrm>
            <a:off x="9164320" y="4581778"/>
            <a:ext cx="1615440" cy="101625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Final Public Meeting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(Winter ‘22)</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descr="TAC Meeting Topics"/>
          <p:cNvSpPr/>
          <p:nvPr/>
        </p:nvSpPr>
        <p:spPr>
          <a:xfrm>
            <a:off x="838200" y="1690688"/>
            <a:ext cx="10515600" cy="6156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p:cNvSpPr txBox="1"/>
          <p:nvPr/>
        </p:nvSpPr>
        <p:spPr>
          <a:xfrm>
            <a:off x="838200" y="1795461"/>
            <a:ext cx="26111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Sources and Endpoints</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309392" y="1804183"/>
            <a:ext cx="265176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Draft TMDL Allocations</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7680960" y="1795461"/>
            <a:ext cx="30988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mn-cs"/>
              </a:rPr>
              <a:t>Draft TMDL Report</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a:off x="86730" y="6519446"/>
            <a:ext cx="3849900" cy="338554"/>
          </a:xfrm>
          <a:prstGeom prst="rect">
            <a:avLst/>
          </a:prstGeom>
        </p:spPr>
        <p:txBody>
          <a:bodyPr wrap="none">
            <a:spAutoFit/>
          </a:bodyPr>
          <a:lstStyle/>
          <a:p>
            <a:pPr lvl="0" defTabSz="457200">
              <a:defRPr/>
            </a:pPr>
            <a:r>
              <a:rPr lang="en-US" sz="1600" dirty="0">
                <a:solidFill>
                  <a:prstClr val="white">
                    <a:lumMod val="50000"/>
                  </a:prstClr>
                </a:solidFill>
                <a:latin typeface="Arial" panose="020B0604020202020204" pitchFamily="34" charset="0"/>
                <a:cs typeface="Arial" panose="020B0604020202020204" pitchFamily="34" charset="0"/>
              </a:rPr>
              <a:t>For Technical Support call 804.527.5029</a:t>
            </a:r>
          </a:p>
        </p:txBody>
      </p:sp>
    </p:spTree>
    <p:extLst>
      <p:ext uri="{BB962C8B-B14F-4D97-AF65-F5344CB8AC3E}">
        <p14:creationId xmlns:p14="http://schemas.microsoft.com/office/powerpoint/2010/main" val="142472614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26477" y="68810"/>
            <a:ext cx="10515600" cy="1325563"/>
          </a:xfrm>
        </p:spPr>
        <p:txBody>
          <a:bodyPr>
            <a:normAutofit/>
          </a:bodyPr>
          <a:lstStyle/>
          <a:p>
            <a:pPr algn="ctr"/>
            <a:r>
              <a:rPr lang="en-US" sz="4800" dirty="0" smtClean="0">
                <a:latin typeface="Arial" panose="020B0604020202020204" pitchFamily="34" charset="0"/>
                <a:cs typeface="Arial" panose="020B0604020202020204" pitchFamily="34" charset="0"/>
              </a:rPr>
              <a:t>Next Steps</a:t>
            </a:r>
            <a:endParaRPr lang="en-US" sz="4800" dirty="0">
              <a:latin typeface="Arial" panose="020B0604020202020204" pitchFamily="34" charset="0"/>
              <a:cs typeface="Arial" panose="020B0604020202020204" pitchFamily="34" charset="0"/>
            </a:endParaRPr>
          </a:p>
        </p:txBody>
      </p:sp>
      <p:sp>
        <p:nvSpPr>
          <p:cNvPr id="3" name="Content Placeholder 2"/>
          <p:cNvSpPr>
            <a:spLocks noGrp="1"/>
          </p:cNvSpPr>
          <p:nvPr>
            <p:ph sz="half" idx="2"/>
          </p:nvPr>
        </p:nvSpPr>
        <p:spPr>
          <a:xfrm>
            <a:off x="470815" y="1063717"/>
            <a:ext cx="6245929" cy="5076765"/>
          </a:xfrm>
        </p:spPr>
        <p:txBody>
          <a:bodyPr>
            <a:normAutofit fontScale="70000" lnSpcReduction="20000"/>
          </a:bodyPr>
          <a:lstStyle/>
          <a:p>
            <a:pPr>
              <a:lnSpc>
                <a:spcPct val="120000"/>
              </a:lnSpc>
            </a:pPr>
            <a:r>
              <a:rPr lang="en-US" dirty="0" smtClean="0"/>
              <a:t>Public comment responses</a:t>
            </a:r>
          </a:p>
          <a:p>
            <a:pPr lvl="1">
              <a:lnSpc>
                <a:spcPct val="120000"/>
              </a:lnSpc>
            </a:pPr>
            <a:endParaRPr lang="en-US" dirty="0"/>
          </a:p>
          <a:p>
            <a:pPr>
              <a:lnSpc>
                <a:spcPct val="120000"/>
              </a:lnSpc>
            </a:pPr>
            <a:r>
              <a:rPr lang="en-US" dirty="0" smtClean="0"/>
              <a:t>TAC contact list</a:t>
            </a:r>
          </a:p>
          <a:p>
            <a:pPr lvl="1">
              <a:lnSpc>
                <a:spcPct val="120000"/>
              </a:lnSpc>
            </a:pPr>
            <a:endParaRPr lang="en-US" dirty="0"/>
          </a:p>
          <a:p>
            <a:pPr>
              <a:lnSpc>
                <a:spcPct val="120000"/>
              </a:lnSpc>
            </a:pPr>
            <a:r>
              <a:rPr lang="en-US" dirty="0" smtClean="0"/>
              <a:t>Watershed Modeling</a:t>
            </a:r>
          </a:p>
          <a:p>
            <a:pPr lvl="1">
              <a:lnSpc>
                <a:spcPct val="120000"/>
              </a:lnSpc>
            </a:pPr>
            <a:r>
              <a:rPr lang="en-US" sz="2900" dirty="0" smtClean="0"/>
              <a:t>Throughout 2021</a:t>
            </a:r>
          </a:p>
          <a:p>
            <a:pPr lvl="1">
              <a:lnSpc>
                <a:spcPct val="120000"/>
              </a:lnSpc>
            </a:pPr>
            <a:endParaRPr lang="en-US" dirty="0"/>
          </a:p>
          <a:p>
            <a:pPr>
              <a:lnSpc>
                <a:spcPct val="120000"/>
              </a:lnSpc>
            </a:pPr>
            <a:r>
              <a:rPr lang="en-US" dirty="0" smtClean="0"/>
              <a:t>Anticipated future TAC meetings</a:t>
            </a:r>
          </a:p>
          <a:p>
            <a:pPr lvl="1">
              <a:lnSpc>
                <a:spcPct val="120000"/>
              </a:lnSpc>
            </a:pPr>
            <a:r>
              <a:rPr lang="en-US" sz="2900" dirty="0" smtClean="0"/>
              <a:t>TAC 2 - Summer 2021</a:t>
            </a:r>
          </a:p>
          <a:p>
            <a:pPr lvl="1">
              <a:lnSpc>
                <a:spcPct val="120000"/>
              </a:lnSpc>
            </a:pPr>
            <a:r>
              <a:rPr lang="en-US" sz="2900" dirty="0" smtClean="0"/>
              <a:t>TAC 3 - Winter 2021</a:t>
            </a:r>
          </a:p>
          <a:p>
            <a:pPr lvl="1">
              <a:lnSpc>
                <a:spcPct val="120000"/>
              </a:lnSpc>
            </a:pPr>
            <a:endParaRPr lang="en-US" dirty="0"/>
          </a:p>
          <a:p>
            <a:r>
              <a:rPr lang="en-US" dirty="0" smtClean="0"/>
              <a:t>Meeting Feedback</a:t>
            </a:r>
          </a:p>
          <a:p>
            <a:pPr lvl="1"/>
            <a:r>
              <a:rPr lang="en-US" sz="2900" dirty="0" smtClean="0"/>
              <a:t>Virtual Meeting Comment Form</a:t>
            </a:r>
            <a:endParaRPr lang="en-US" sz="2900" dirty="0"/>
          </a:p>
          <a:p>
            <a:pPr lvl="1"/>
            <a:endParaRPr lang="en-US" dirty="0"/>
          </a:p>
          <a:p>
            <a:pPr marL="0" indent="0">
              <a:buNone/>
            </a:pPr>
            <a:endParaRPr lang="en-US" dirty="0"/>
          </a:p>
        </p:txBody>
      </p:sp>
      <p:sp>
        <p:nvSpPr>
          <p:cNvPr id="4" name="TextBox 3"/>
          <p:cNvSpPr txBox="1"/>
          <p:nvPr/>
        </p:nvSpPr>
        <p:spPr>
          <a:xfrm>
            <a:off x="6423970" y="4889520"/>
            <a:ext cx="548228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Overall: </a:t>
            </a:r>
            <a:r>
              <a:rPr lang="en-US" sz="2000" dirty="0" err="1" smtClean="0">
                <a:solidFill>
                  <a:prstClr val="black"/>
                </a:solidFill>
                <a:latin typeface="Arial" panose="020B0604020202020204" pitchFamily="34" charset="0"/>
                <a:cs typeface="Arial" panose="020B0604020202020204" pitchFamily="34" charset="0"/>
                <a:hlinkClick r:id="rId3"/>
              </a:rPr>
              <a:t>Mark.Richards</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hlinkClick r:id="rId3"/>
              </a:rPr>
              <a:t>@DEQ.Virginia.gov</a:t>
            </a:r>
            <a:endPar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Piedmont: </a:t>
            </a: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hlinkClick r:id="rId4"/>
              </a:rPr>
              <a:t>Jennifer.Rogers@DEQ.Virginia.gov</a:t>
            </a:r>
            <a:endPar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ooter Placeholder 6"/>
          <p:cNvSpPr txBox="1">
            <a:spLocks/>
          </p:cNvSpPr>
          <p:nvPr/>
        </p:nvSpPr>
        <p:spPr>
          <a:xfrm>
            <a:off x="80576" y="6437870"/>
            <a:ext cx="4992711" cy="420130"/>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cs typeface="Arial" panose="020B0604020202020204" pitchFamily="34" charset="0"/>
              </a:rPr>
              <a:t>For technical support issues call</a:t>
            </a:r>
            <a:r>
              <a:rPr kumimoji="0" lang="en-US"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cs typeface="Arial" panose="020B0604020202020204" pitchFamily="34" charset="0"/>
              </a:rPr>
              <a:t>: </a:t>
            </a:r>
            <a:r>
              <a:rPr lang="en-US" sz="1600" dirty="0" smtClean="0">
                <a:solidFill>
                  <a:prstClr val="black">
                    <a:lumMod val="65000"/>
                    <a:lumOff val="35000"/>
                  </a:prstClr>
                </a:solidFill>
                <a:latin typeface="Arial" panose="020B0604020202020204" pitchFamily="34" charset="0"/>
                <a:cs typeface="Arial" panose="020B0604020202020204" pitchFamily="34" charset="0"/>
              </a:rPr>
              <a:t>804-527-5029</a:t>
            </a:r>
            <a:endParaRPr kumimoji="0" lang="en-US" sz="1600" b="0" i="0" u="none" strike="noStrike" kern="1200" cap="none" spc="0" normalizeH="0" baseline="0" noProof="0" dirty="0">
              <a:ln>
                <a:noFill/>
              </a:ln>
              <a:solidFill>
                <a:srgbClr val="256EAB"/>
              </a:solidFill>
              <a:effectLst/>
              <a:uLnTx/>
              <a:uFillTx/>
              <a:latin typeface="Calibri"/>
            </a:endParaRPr>
          </a:p>
        </p:txBody>
      </p:sp>
      <p:pic>
        <p:nvPicPr>
          <p:cNvPr id="2" name="Picture 1" title="Picture of tidal James River bridge"/>
          <p:cNvPicPr>
            <a:picLocks noChangeAspect="1"/>
          </p:cNvPicPr>
          <p:nvPr/>
        </p:nvPicPr>
        <p:blipFill>
          <a:blip r:embed="rId5"/>
          <a:stretch>
            <a:fillRect/>
          </a:stretch>
        </p:blipFill>
        <p:spPr>
          <a:xfrm>
            <a:off x="6324601" y="1176382"/>
            <a:ext cx="4939188" cy="3353091"/>
          </a:xfrm>
          <a:prstGeom prst="rect">
            <a:avLst/>
          </a:prstGeom>
        </p:spPr>
      </p:pic>
    </p:spTree>
    <p:extLst>
      <p:ext uri="{BB962C8B-B14F-4D97-AF65-F5344CB8AC3E}">
        <p14:creationId xmlns:p14="http://schemas.microsoft.com/office/powerpoint/2010/main" val="881282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Technical Advisory Subcommittee</a:t>
            </a:r>
            <a:endParaRPr lang="en-US" sz="4000" dirty="0"/>
          </a:p>
        </p:txBody>
      </p:sp>
      <p:sp>
        <p:nvSpPr>
          <p:cNvPr id="3" name="Content Placeholder 2"/>
          <p:cNvSpPr>
            <a:spLocks noGrp="1"/>
          </p:cNvSpPr>
          <p:nvPr>
            <p:ph idx="1"/>
          </p:nvPr>
        </p:nvSpPr>
        <p:spPr>
          <a:xfrm>
            <a:off x="1010194" y="1802675"/>
            <a:ext cx="9196252" cy="4589416"/>
          </a:xfrm>
        </p:spPr>
        <p:txBody>
          <a:bodyPr>
            <a:normAutofit/>
          </a:bodyPr>
          <a:lstStyle/>
          <a:p>
            <a:pPr>
              <a:lnSpc>
                <a:spcPct val="100000"/>
              </a:lnSpc>
            </a:pPr>
            <a:r>
              <a:rPr lang="en-US" dirty="0" smtClean="0"/>
              <a:t>Due to spatial size of watershed, the Technical Advisory Committee is split into two Subcommittees</a:t>
            </a:r>
          </a:p>
          <a:p>
            <a:pPr lvl="1">
              <a:lnSpc>
                <a:spcPct val="100000"/>
              </a:lnSpc>
            </a:pPr>
            <a:r>
              <a:rPr lang="en-US" dirty="0" smtClean="0"/>
              <a:t>Piedmont Regional area (meeting March 25</a:t>
            </a:r>
            <a:r>
              <a:rPr lang="en-US" baseline="30000" dirty="0" smtClean="0"/>
              <a:t>th</a:t>
            </a:r>
            <a:r>
              <a:rPr lang="en-US" dirty="0"/>
              <a:t>)</a:t>
            </a:r>
            <a:endParaRPr lang="en-US" dirty="0" smtClean="0"/>
          </a:p>
          <a:p>
            <a:pPr lvl="1">
              <a:lnSpc>
                <a:spcPct val="100000"/>
              </a:lnSpc>
            </a:pPr>
            <a:r>
              <a:rPr lang="en-US" dirty="0" smtClean="0"/>
              <a:t>Tidewater Regional area (meeting March 30</a:t>
            </a:r>
            <a:r>
              <a:rPr lang="en-US" baseline="30000" dirty="0" smtClean="0"/>
              <a:t>th</a:t>
            </a:r>
            <a:r>
              <a:rPr lang="en-US" dirty="0" smtClean="0"/>
              <a:t>)</a:t>
            </a:r>
          </a:p>
          <a:p>
            <a:r>
              <a:rPr lang="en-US" dirty="0" smtClean="0"/>
              <a:t>If a decision is made at one of the tidal James River Subcommittee meetings, a follow-up TAC meeting will be held to ensure collective awareness.</a:t>
            </a:r>
          </a:p>
          <a:p>
            <a:r>
              <a:rPr lang="en-US" dirty="0" smtClean="0"/>
              <a:t>Every effort will be made to keep the meetings consistent.</a:t>
            </a:r>
          </a:p>
          <a:p>
            <a:endParaRPr lang="en-US" dirty="0" smtClean="0"/>
          </a:p>
        </p:txBody>
      </p:sp>
      <p:sp>
        <p:nvSpPr>
          <p:cNvPr id="6" name="Rectangle 5"/>
          <p:cNvSpPr/>
          <p:nvPr/>
        </p:nvSpPr>
        <p:spPr>
          <a:xfrm>
            <a:off x="136088" y="6513154"/>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789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665605"/>
            <a:ext cx="10515600" cy="1325563"/>
          </a:xfrm>
        </p:spPr>
        <p:txBody>
          <a:bodyPr/>
          <a:lstStyle/>
          <a:p>
            <a:pPr algn="ctr"/>
            <a:r>
              <a:rPr lang="en-US" b="1" dirty="0" smtClean="0">
                <a:latin typeface="Arial" panose="020B0604020202020204" pitchFamily="34" charset="0"/>
                <a:cs typeface="Arial" panose="020B0604020202020204" pitchFamily="34" charset="0"/>
              </a:rPr>
              <a:t>Overview of TMDL Development Process </a:t>
            </a:r>
            <a:endParaRPr lang="en-US" b="1" dirty="0">
              <a:latin typeface="Arial" panose="020B0604020202020204" pitchFamily="34" charset="0"/>
              <a:cs typeface="Arial" panose="020B0604020202020204" pitchFamily="34" charset="0"/>
            </a:endParaRPr>
          </a:p>
        </p:txBody>
      </p:sp>
      <p:sp>
        <p:nvSpPr>
          <p:cNvPr id="6" name="Rectangle 5" title="Line shape"/>
          <p:cNvSpPr/>
          <p:nvPr/>
        </p:nvSpPr>
        <p:spPr>
          <a:xfrm>
            <a:off x="2509520" y="4246880"/>
            <a:ext cx="7399251" cy="6238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title="DEQ insignia"/>
          <p:cNvPicPr>
            <a:picLocks noChangeAspect="1"/>
          </p:cNvPicPr>
          <p:nvPr/>
        </p:nvPicPr>
        <p:blipFill>
          <a:blip r:embed="rId2" cstate="print"/>
          <a:stretch>
            <a:fillRect/>
          </a:stretch>
        </p:blipFill>
        <p:spPr>
          <a:xfrm>
            <a:off x="11467245" y="6356350"/>
            <a:ext cx="579126" cy="313609"/>
          </a:xfrm>
          <a:prstGeom prst="rect">
            <a:avLst/>
          </a:prstGeom>
        </p:spPr>
      </p:pic>
      <p:sp>
        <p:nvSpPr>
          <p:cNvPr id="8" name="Rectangle 7"/>
          <p:cNvSpPr/>
          <p:nvPr/>
        </p:nvSpPr>
        <p:spPr>
          <a:xfrm>
            <a:off x="136088" y="6513154"/>
            <a:ext cx="384990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rPr>
              <a:t>For Technical Support call </a:t>
            </a:r>
            <a:r>
              <a:rPr kumimoji="0" lang="en-US" sz="1600" b="0" i="0" u="none" strike="noStrike" kern="1200" cap="none" spc="0" normalizeH="0" baseline="0" noProof="0" dirty="0" smtClean="0">
                <a:ln>
                  <a:noFill/>
                </a:ln>
                <a:solidFill>
                  <a:prstClr val="white">
                    <a:lumMod val="50000"/>
                  </a:prstClr>
                </a:solidFill>
                <a:effectLst/>
                <a:uLnTx/>
                <a:uFillTx/>
                <a:latin typeface="Arial" panose="020B0604020202020204" pitchFamily="34" charset="0"/>
                <a:cs typeface="Arial" panose="020B0604020202020204" pitchFamily="34" charset="0"/>
              </a:rPr>
              <a:t>804.527.5029</a:t>
            </a:r>
            <a:endParaRPr kumimoji="0" lang="en-US" sz="16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6632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PPTTemplate2020.potx" id="{1664F02D-C499-414F-8DEE-323EB17C958E}" vid="{356B561B-97DE-44DF-ACC5-F878F0208B5C}"/>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3008</TotalTime>
  <Words>4383</Words>
  <Application>Microsoft Office PowerPoint</Application>
  <PresentationFormat>Widescreen</PresentationFormat>
  <Paragraphs>790</Paragraphs>
  <Slides>72</Slides>
  <Notes>20</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3</vt:i4>
      </vt:variant>
      <vt:variant>
        <vt:lpstr>Slide Titles</vt:lpstr>
      </vt:variant>
      <vt:variant>
        <vt:i4>72</vt:i4>
      </vt:variant>
    </vt:vector>
  </HeadingPairs>
  <TitlesOfParts>
    <vt:vector size="93" baseType="lpstr">
      <vt:lpstr>SimSun</vt:lpstr>
      <vt:lpstr>Arial</vt:lpstr>
      <vt:lpstr>Arial Black</vt:lpstr>
      <vt:lpstr>Calibri</vt:lpstr>
      <vt:lpstr>Calibri Light</vt:lpstr>
      <vt:lpstr>Comic Sans MS</vt:lpstr>
      <vt:lpstr>Courier New</vt:lpstr>
      <vt:lpstr>等线</vt:lpstr>
      <vt:lpstr>Monotype Corsiva</vt:lpstr>
      <vt:lpstr>Tahoma</vt:lpstr>
      <vt:lpstr>Times New Roman</vt:lpstr>
      <vt:lpstr>Wingdings</vt:lpstr>
      <vt:lpstr>Office Theme</vt:lpstr>
      <vt:lpstr>4_Office Theme</vt:lpstr>
      <vt:lpstr>1_Office Theme</vt:lpstr>
      <vt:lpstr>2_Office Theme</vt:lpstr>
      <vt:lpstr>3_Office Theme</vt:lpstr>
      <vt:lpstr>7_Office Theme</vt:lpstr>
      <vt:lpstr>Clip</vt:lpstr>
      <vt:lpstr>Chart</vt:lpstr>
      <vt:lpstr>Equation</vt:lpstr>
      <vt:lpstr>Tidal James River, Elizabeth River, and Tidal Tributaries PCB Study Area</vt:lpstr>
      <vt:lpstr>Getting Familiar with GoToMeeting</vt:lpstr>
      <vt:lpstr>Introductions</vt:lpstr>
      <vt:lpstr>Tidal James River, Elizabeth River, and Tidal Tributaries PCB Water Quality (TMDL) Study:</vt:lpstr>
      <vt:lpstr>Meeting Agenda</vt:lpstr>
      <vt:lpstr>Meeting Objective and Technical Advisory Subcommittee Role</vt:lpstr>
      <vt:lpstr>Role of Technical Advisory Subcommittee Members</vt:lpstr>
      <vt:lpstr>Technical Advisory Subcommittee</vt:lpstr>
      <vt:lpstr>Overview of TMDL Development Process </vt:lpstr>
      <vt:lpstr>Continuous Planning Process</vt:lpstr>
      <vt:lpstr>VA Water Quality Criterion –Total PCBs</vt:lpstr>
      <vt:lpstr>Problem Identification - VDH Fish Consumption Advisory </vt:lpstr>
      <vt:lpstr>Problem Identification  PCB Impairments Included in 305(b)/303 (d) Integrated Report</vt:lpstr>
      <vt:lpstr>Tidal James River Impaired Watershed</vt:lpstr>
      <vt:lpstr>Contaminant of Interest - PCBs</vt:lpstr>
      <vt:lpstr>Total Maximum Daily Load (TMDL)</vt:lpstr>
      <vt:lpstr>The TMDL Process</vt:lpstr>
      <vt:lpstr>DEQ’s TMDL Sampling Approach 2009-2012, 2016, 2020</vt:lpstr>
      <vt:lpstr>Sources Considered in the PCB TMDL Development Study </vt:lpstr>
      <vt:lpstr>Sources considered in PCB TMDL</vt:lpstr>
      <vt:lpstr>TMDL Source Category – Point Sources</vt:lpstr>
      <vt:lpstr>TMDL Source Category – MS4s</vt:lpstr>
      <vt:lpstr>TMDL Source Category - Contaminated Sites</vt:lpstr>
      <vt:lpstr>TMDL Source Categories </vt:lpstr>
      <vt:lpstr>PCB TMDL Fate and Transport Model </vt:lpstr>
      <vt:lpstr>James River PCB TMDL Study</vt:lpstr>
      <vt:lpstr>Outline</vt:lpstr>
      <vt:lpstr>PCB Transport Processes in Watershed</vt:lpstr>
      <vt:lpstr>PCB Transport Processes in Estuary</vt:lpstr>
      <vt:lpstr>Estuarine Model</vt:lpstr>
      <vt:lpstr>Estuarine Model (biochemical processes)</vt:lpstr>
      <vt:lpstr>Estuarine Model Elements</vt:lpstr>
      <vt:lpstr>PCB Model Sorption Processes</vt:lpstr>
      <vt:lpstr>Storm Water Measurements</vt:lpstr>
      <vt:lpstr>Simulate PCB based on Selected Homologs</vt:lpstr>
      <vt:lpstr>Loading estimation</vt:lpstr>
      <vt:lpstr>Atmospheric Deposition</vt:lpstr>
      <vt:lpstr>Upstream Loading Estimation</vt:lpstr>
      <vt:lpstr>Watershed Model Approach</vt:lpstr>
      <vt:lpstr>Watershed model: Using land use </vt:lpstr>
      <vt:lpstr>Contaminated and Remediated Sites</vt:lpstr>
      <vt:lpstr>CSOs (Richmond)</vt:lpstr>
      <vt:lpstr>Watershed model: Point Sources</vt:lpstr>
      <vt:lpstr>MS4 Loading Estimation  </vt:lpstr>
      <vt:lpstr>Preliminary model results</vt:lpstr>
      <vt:lpstr>Preliminary model results: Example</vt:lpstr>
      <vt:lpstr>PCB budget</vt:lpstr>
      <vt:lpstr>TMDL Study</vt:lpstr>
      <vt:lpstr>Flow Distribution</vt:lpstr>
      <vt:lpstr>Proposed Procedure for Loading Allocation</vt:lpstr>
      <vt:lpstr>Climate Change Consideration</vt:lpstr>
      <vt:lpstr>Temperature Effect on Growth and Respiration Rates</vt:lpstr>
      <vt:lpstr>Evaluation Impact due to Transport or Temperature</vt:lpstr>
      <vt:lpstr>Climate Change Consideration</vt:lpstr>
      <vt:lpstr>VPDES Load Calculations</vt:lpstr>
      <vt:lpstr>General Approach to Point Source Loads</vt:lpstr>
      <vt:lpstr>PCB Concentrations Used for Establishing Point Source Loads</vt:lpstr>
      <vt:lpstr>Point Source Flow Matrix </vt:lpstr>
      <vt:lpstr>TMDL Endpoints</vt:lpstr>
      <vt:lpstr>State Water Quality Standards Has Two Values</vt:lpstr>
      <vt:lpstr>Narrative WQS</vt:lpstr>
      <vt:lpstr>VA Water Quality Criterion</vt:lpstr>
      <vt:lpstr>Biannual Water Quality Assessment Guidance</vt:lpstr>
      <vt:lpstr>PCBs and Water Partitioning</vt:lpstr>
      <vt:lpstr>Bio magnification</vt:lpstr>
      <vt:lpstr>PCB Endpoints</vt:lpstr>
      <vt:lpstr>Average Fish Tissue Concentration vs. Average Water Concentrations</vt:lpstr>
      <vt:lpstr>Bioaccumulation Factors (BAFs)</vt:lpstr>
      <vt:lpstr>BAF Process in a Nutshell</vt:lpstr>
      <vt:lpstr>BAF Endpoint Selection</vt:lpstr>
      <vt:lpstr>Anticipated TAC Meeting Timeline</vt:lpstr>
      <vt:lpstr>Next Steps</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 Mark (DEQ)</dc:creator>
  <cp:lastModifiedBy>Haley, Mary (DEQ)</cp:lastModifiedBy>
  <cp:revision>93</cp:revision>
  <dcterms:created xsi:type="dcterms:W3CDTF">2021-03-15T15:20:41Z</dcterms:created>
  <dcterms:modified xsi:type="dcterms:W3CDTF">2021-04-02T19:43:29Z</dcterms:modified>
</cp:coreProperties>
</file>