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7" r:id="rId2"/>
    <p:sldId id="262" r:id="rId3"/>
    <p:sldId id="293" r:id="rId4"/>
    <p:sldId id="261" r:id="rId5"/>
    <p:sldId id="292" r:id="rId6"/>
    <p:sldId id="278" r:id="rId7"/>
    <p:sldId id="266" r:id="rId8"/>
    <p:sldId id="297" r:id="rId9"/>
    <p:sldId id="299" r:id="rId10"/>
    <p:sldId id="298" r:id="rId11"/>
    <p:sldId id="300" r:id="rId12"/>
    <p:sldId id="301" r:id="rId13"/>
    <p:sldId id="302" r:id="rId14"/>
    <p:sldId id="303" r:id="rId15"/>
    <p:sldId id="304" r:id="rId16"/>
    <p:sldId id="268" r:id="rId17"/>
    <p:sldId id="269" r:id="rId18"/>
    <p:sldId id="274" r:id="rId19"/>
    <p:sldId id="275" r:id="rId20"/>
    <p:sldId id="280" r:id="rId21"/>
    <p:sldId id="281" r:id="rId22"/>
    <p:sldId id="277" r:id="rId23"/>
    <p:sldId id="283" r:id="rId24"/>
    <p:sldId id="284" r:id="rId25"/>
    <p:sldId id="285" r:id="rId26"/>
    <p:sldId id="286" r:id="rId27"/>
    <p:sldId id="287" r:id="rId28"/>
    <p:sldId id="288" r:id="rId29"/>
    <p:sldId id="289" r:id="rId30"/>
    <p:sldId id="290" r:id="rId31"/>
    <p:sldId id="291" r:id="rId32"/>
    <p:sldId id="270" r:id="rId33"/>
    <p:sldId id="271" r:id="rId34"/>
    <p:sldId id="272" r:id="rId35"/>
    <p:sldId id="295" r:id="rId36"/>
    <p:sldId id="29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8F0"/>
    <a:srgbClr val="198569"/>
    <a:srgbClr val="D4E9F8"/>
    <a:srgbClr val="256EAB"/>
    <a:srgbClr val="277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5" d="100"/>
          <a:sy n="85" d="100"/>
        </p:scale>
        <p:origin x="180"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20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9307BE-3DE0-4D5D-B071-E18072BDBCD1}" type="datetimeFigureOut">
              <a:rPr lang="en-US" smtClean="0"/>
              <a:t>2/19/2021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7EB6C3-5ECD-4C33-8186-F52195931771}" type="slidenum">
              <a:rPr lang="en-US" smtClean="0"/>
              <a:t>‹#›</a:t>
            </a:fld>
            <a:endParaRPr lang="en-US"/>
          </a:p>
        </p:txBody>
      </p:sp>
    </p:spTree>
    <p:extLst>
      <p:ext uri="{BB962C8B-B14F-4D97-AF65-F5344CB8AC3E}">
        <p14:creationId xmlns:p14="http://schemas.microsoft.com/office/powerpoint/2010/main" val="1188086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7AE0D-E4E7-41F3-8FEB-69AA94FE00AD}"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C4A1B-E3F4-440A-A1E4-007EA359E364}" type="slidenum">
              <a:rPr lang="en-US" smtClean="0"/>
              <a:t>‹#›</a:t>
            </a:fld>
            <a:endParaRPr lang="en-US"/>
          </a:p>
        </p:txBody>
      </p:sp>
    </p:spTree>
    <p:extLst>
      <p:ext uri="{BB962C8B-B14F-4D97-AF65-F5344CB8AC3E}">
        <p14:creationId xmlns:p14="http://schemas.microsoft.com/office/powerpoint/2010/main" val="411700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
    <p:spTree>
      <p:nvGrpSpPr>
        <p:cNvPr id="1" name=""/>
        <p:cNvGrpSpPr/>
        <p:nvPr/>
      </p:nvGrpSpPr>
      <p:grpSpPr>
        <a:xfrm>
          <a:off x="0" y="0"/>
          <a:ext cx="0" cy="0"/>
          <a:chOff x="0" y="0"/>
          <a:chExt cx="0" cy="0"/>
        </a:xfrm>
      </p:grpSpPr>
      <p:pic>
        <p:nvPicPr>
          <p:cNvPr id="5" name="Picture 4" title="DEQ logo"/>
          <p:cNvPicPr>
            <a:picLocks noChangeAspect="1"/>
          </p:cNvPicPr>
          <p:nvPr userDrawn="1"/>
        </p:nvPicPr>
        <p:blipFill>
          <a:blip r:embed="rId2"/>
          <a:stretch>
            <a:fillRect/>
          </a:stretch>
        </p:blipFill>
        <p:spPr>
          <a:xfrm>
            <a:off x="2395738" y="1494206"/>
            <a:ext cx="7484681" cy="3544947"/>
          </a:xfrm>
          <a:prstGeom prst="rect">
            <a:avLst/>
          </a:prstGeom>
        </p:spPr>
      </p:pic>
    </p:spTree>
    <p:extLst>
      <p:ext uri="{BB962C8B-B14F-4D97-AF65-F5344CB8AC3E}">
        <p14:creationId xmlns:p14="http://schemas.microsoft.com/office/powerpoint/2010/main" val="219607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45458"/>
            <a:ext cx="9144000" cy="964883"/>
          </a:xfrm>
        </p:spPr>
        <p:txBody>
          <a:bodyPr lIns="0" anchor="b">
            <a:normAutofit/>
          </a:bodyPr>
          <a:lstStyle>
            <a:lvl1pPr algn="l">
              <a:defRPr sz="4000" b="1" i="0" baseline="0">
                <a:ln>
                  <a:noFill/>
                </a:ln>
                <a:solidFill>
                  <a:srgbClr val="198569"/>
                </a:solidFill>
                <a:latin typeface="Arial" panose="020B0604020202020204" pitchFamily="34" charset="0"/>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524000" y="3153681"/>
            <a:ext cx="9144000" cy="451802"/>
          </a:xfrm>
        </p:spPr>
        <p:txBody>
          <a:bodyPr>
            <a:normAutofit/>
          </a:bodyPr>
          <a:lstStyle>
            <a:lvl1pPr marL="0" indent="0" algn="l">
              <a:buNone/>
              <a:defRPr sz="2800" b="1" i="0" baseline="0">
                <a:ln>
                  <a:noFill/>
                </a:ln>
                <a:solidFill>
                  <a:srgbClr val="277E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 </a:t>
            </a:r>
            <a:endParaRPr lang="en-US" dirty="0"/>
          </a:p>
        </p:txBody>
      </p:sp>
      <p:pic>
        <p:nvPicPr>
          <p:cNvPr id="7" name="Picture 6" title="DEQ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01" y="399732"/>
            <a:ext cx="1818499" cy="861291"/>
          </a:xfrm>
          <a:prstGeom prst="rect">
            <a:avLst/>
          </a:prstGeom>
        </p:spPr>
      </p:pic>
      <p:sp>
        <p:nvSpPr>
          <p:cNvPr id="11" name="Text Placeholder 10"/>
          <p:cNvSpPr>
            <a:spLocks noGrp="1"/>
          </p:cNvSpPr>
          <p:nvPr>
            <p:ph type="body" sz="quarter" idx="10" hasCustomPrompt="1"/>
          </p:nvPr>
        </p:nvSpPr>
        <p:spPr>
          <a:xfrm>
            <a:off x="1523999" y="503329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smtClean="0"/>
              <a:t>Name of Presenter</a:t>
            </a:r>
          </a:p>
          <a:p>
            <a:pPr lvl="0"/>
            <a:endParaRPr lang="en-US" dirty="0"/>
          </a:p>
        </p:txBody>
      </p:sp>
      <p:cxnSp>
        <p:nvCxnSpPr>
          <p:cNvPr id="5" name="Straight Connector 4"/>
          <p:cNvCxnSpPr/>
          <p:nvPr userDrawn="1"/>
        </p:nvCxnSpPr>
        <p:spPr>
          <a:xfrm>
            <a:off x="1524000" y="4396950"/>
            <a:ext cx="914400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1" hasCustomPrompt="1"/>
          </p:nvPr>
        </p:nvSpPr>
        <p:spPr>
          <a:xfrm>
            <a:off x="1523999" y="537331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smtClean="0"/>
              <a:t>Title</a:t>
            </a:r>
          </a:p>
          <a:p>
            <a:pPr lvl="0"/>
            <a:endParaRPr lang="en-US" dirty="0"/>
          </a:p>
        </p:txBody>
      </p:sp>
      <p:sp>
        <p:nvSpPr>
          <p:cNvPr id="15" name="Text Placeholder 10"/>
          <p:cNvSpPr>
            <a:spLocks noGrp="1"/>
          </p:cNvSpPr>
          <p:nvPr>
            <p:ph type="body" sz="quarter" idx="12" hasCustomPrompt="1"/>
          </p:nvPr>
        </p:nvSpPr>
        <p:spPr>
          <a:xfrm>
            <a:off x="1523999" y="6009663"/>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smtClean="0"/>
              <a:t>Date</a:t>
            </a:r>
          </a:p>
          <a:p>
            <a:pPr lvl="0"/>
            <a:endParaRPr lang="en-US" dirty="0"/>
          </a:p>
        </p:txBody>
      </p:sp>
      <p:sp>
        <p:nvSpPr>
          <p:cNvPr id="9" name="Footer Placeholder 4"/>
          <p:cNvSpPr>
            <a:spLocks noGrp="1"/>
          </p:cNvSpPr>
          <p:nvPr>
            <p:ph type="ftr" sz="quarter" idx="13"/>
          </p:nvPr>
        </p:nvSpPr>
        <p:spPr>
          <a:xfrm>
            <a:off x="1523998" y="5713336"/>
            <a:ext cx="4992711" cy="266548"/>
          </a:xfrm>
        </p:spPr>
        <p:txBody>
          <a:bodyPr/>
          <a:lstStyle>
            <a:lvl1pPr>
              <a:defRPr sz="1800"/>
            </a:lvl1pPr>
          </a:lstStyle>
          <a:p>
            <a:pPr algn="l"/>
            <a:r>
              <a:rPr lang="en-US" dirty="0" smtClean="0">
                <a:solidFill>
                  <a:schemeClr val="tx1">
                    <a:lumMod val="65000"/>
                    <a:lumOff val="35000"/>
                  </a:schemeClr>
                </a:solidFill>
                <a:latin typeface="Arial" panose="020B0604020202020204" pitchFamily="34" charset="0"/>
                <a:cs typeface="Arial" panose="020B0604020202020204" pitchFamily="34" charset="0"/>
              </a:rPr>
              <a:t>Virginia Department of Environmental Quality</a:t>
            </a:r>
            <a:endParaRPr lang="en-US" dirty="0">
              <a:solidFill>
                <a:srgbClr val="256EAB"/>
              </a:solidFill>
            </a:endParaRPr>
          </a:p>
        </p:txBody>
      </p:sp>
    </p:spTree>
    <p:extLst>
      <p:ext uri="{BB962C8B-B14F-4D97-AF65-F5344CB8AC3E}">
        <p14:creationId xmlns:p14="http://schemas.microsoft.com/office/powerpoint/2010/main" val="317324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n>
                  <a:noFill/>
                </a:ln>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sz="2600">
                <a:solidFill>
                  <a:srgbClr val="256EAB"/>
                </a:solidFill>
                <a:latin typeface="Arial" panose="020B0604020202020204" pitchFamily="34" charset="0"/>
                <a:cs typeface="Arial" panose="020B0604020202020204" pitchFamily="34" charset="0"/>
              </a:defRPr>
            </a:lvl2pPr>
            <a:lvl3pPr>
              <a:defRPr>
                <a:ln>
                  <a:noFill/>
                </a:ln>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838200" y="6311900"/>
            <a:ext cx="10515600" cy="409575"/>
          </a:xfrm>
        </p:spPr>
        <p:txBody>
          <a:bodyPr/>
          <a:lstStyle/>
          <a:p>
            <a:pPr algn="l"/>
            <a:fld id="{61C9B584-852F-4056-BF30-ABA66A23FD41}" type="slidenum">
              <a:rPr lang="en-US" smtClean="0"/>
              <a:t>‹#›</a:t>
            </a:fld>
            <a:r>
              <a:rPr lang="en-US" dirty="0" smtClean="0"/>
              <a:t>					</a:t>
            </a:r>
            <a:endParaRPr lang="en-US" dirty="0">
              <a:solidFill>
                <a:srgbClr val="256EAB"/>
              </a:solidFill>
            </a:endParaRPr>
          </a:p>
        </p:txBody>
      </p:sp>
      <p:pic>
        <p:nvPicPr>
          <p:cNvPr id="11" name="Picture 10"/>
          <p:cNvPicPr>
            <a:picLocks noChangeAspect="1"/>
          </p:cNvPicPr>
          <p:nvPr userDrawn="1"/>
        </p:nvPicPr>
        <p:blipFill>
          <a:blip r:embed="rId2"/>
          <a:stretch>
            <a:fillRect/>
          </a:stretch>
        </p:blipFill>
        <p:spPr>
          <a:xfrm>
            <a:off x="11428423" y="6387922"/>
            <a:ext cx="568392" cy="307796"/>
          </a:xfrm>
          <a:prstGeom prst="rect">
            <a:avLst/>
          </a:prstGeom>
        </p:spPr>
      </p:pic>
    </p:spTree>
    <p:extLst>
      <p:ext uri="{BB962C8B-B14F-4D97-AF65-F5344CB8AC3E}">
        <p14:creationId xmlns:p14="http://schemas.microsoft.com/office/powerpoint/2010/main" val="94839280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n>
                  <a:noFill/>
                </a:ln>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0"/>
            <a:ext cx="10515600" cy="365125"/>
          </a:xfrm>
        </p:spPr>
        <p:txBody>
          <a:bodyPr/>
          <a:lstStyle/>
          <a:p>
            <a:fld id="{F28DF1F0-458F-421F-8C1E-7C825BFF0FBB}"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11555569" y="6404180"/>
            <a:ext cx="490801" cy="265779"/>
          </a:xfrm>
          <a:prstGeom prst="rect">
            <a:avLst/>
          </a:prstGeom>
        </p:spPr>
      </p:pic>
    </p:spTree>
    <p:extLst>
      <p:ext uri="{BB962C8B-B14F-4D97-AF65-F5344CB8AC3E}">
        <p14:creationId xmlns:p14="http://schemas.microsoft.com/office/powerpoint/2010/main" val="1819909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703D6-DA4D-4660-AAE0-EB23950B7902}" type="datetime1">
              <a:rPr lang="en-US" smtClean="0"/>
              <a:t>2/19/2021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F13A4-4E19-41E2-A7F9-9D53F87954DC}" type="slidenum">
              <a:rPr lang="en-US" smtClean="0"/>
              <a:t>‹#›</a:t>
            </a:fld>
            <a:endParaRPr lang="en-US"/>
          </a:p>
        </p:txBody>
      </p:sp>
    </p:spTree>
    <p:extLst>
      <p:ext uri="{BB962C8B-B14F-4D97-AF65-F5344CB8AC3E}">
        <p14:creationId xmlns:p14="http://schemas.microsoft.com/office/powerpoint/2010/main" val="4049621675"/>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4" r:id="rId4"/>
  </p:sldLayoutIdLst>
  <p:hf sldNum="0" hdr="0" dt="0"/>
  <p:txStyles>
    <p:titleStyle>
      <a:lvl1pPr algn="l" defTabSz="914400" rtl="0" eaLnBrk="1" latinLnBrk="0" hangingPunct="1">
        <a:lnSpc>
          <a:spcPct val="90000"/>
        </a:lnSpc>
        <a:spcBef>
          <a:spcPct val="0"/>
        </a:spcBef>
        <a:buNone/>
        <a:defRPr sz="4400" kern="1200">
          <a:ln>
            <a:solidFill>
              <a:srgbClr val="198569"/>
            </a:solidFill>
          </a:ln>
          <a:solidFill>
            <a:srgbClr val="1985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256EAB"/>
            </a:solidFill>
          </a:ln>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w="0">
            <a:noFill/>
          </a:ln>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40000"/>
                <a:lumOff val="60000"/>
              </a:schemeClr>
            </a:solidFill>
          </a:ln>
          <a:solidFill>
            <a:schemeClr val="tx2">
              <a:lumMod val="40000"/>
              <a:lumOff val="6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20000"/>
                <a:lumOff val="80000"/>
              </a:schemeClr>
            </a:solidFill>
          </a:ln>
          <a:solidFill>
            <a:schemeClr val="bg2">
              <a:lumMod val="9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portal.deq.virginia.gov/"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Keith.Boisvert@DEQ.Virginia.gov" TargetMode="External"/><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hyperlink" Target="mailto:Morgan.Goodman@DEQ.Virginia.gov"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Morgan.Goodman@DEQ.Virginia.gov" TargetMode="External"/><Relationship Id="rId2" Type="http://schemas.openxmlformats.org/officeDocument/2006/relationships/hyperlink" Target="mailto:Keith.Boisvert@DEQ.Virginia.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meet.google.com/linkredirect?authuser=0&amp;dest=https%3A%2F%2Fportal.deq.virginia.gov%2F"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portal.deq.virginia.gov/"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Keith.Boisvert@DEQ.Virginia.gov" TargetMode="Externa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mailto:Morgan.Goodman@DEQ.Virgini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896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Access to VEEP Report Continued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555" y="1436914"/>
            <a:ext cx="9594118" cy="4740049"/>
          </a:xfrm>
        </p:spPr>
      </p:pic>
      <p:sp>
        <p:nvSpPr>
          <p:cNvPr id="4" name="Footer Placeholder 3"/>
          <p:cNvSpPr>
            <a:spLocks noGrp="1"/>
          </p:cNvSpPr>
          <p:nvPr>
            <p:ph type="ftr" sz="quarter" idx="11"/>
          </p:nvPr>
        </p:nvSpPr>
        <p:spPr/>
        <p:txBody>
          <a:bodyPr/>
          <a:lstStyle/>
          <a:p>
            <a:pPr algn="l"/>
            <a:fld id="{61C9B584-852F-4056-BF30-ABA66A23FD41}" type="slidenum">
              <a:rPr lang="en-US" smtClean="0"/>
              <a:t>10</a:t>
            </a:fld>
            <a:r>
              <a:rPr lang="en-US" smtClean="0"/>
              <a:t>					</a:t>
            </a:r>
            <a:endParaRPr lang="en-US" dirty="0">
              <a:solidFill>
                <a:srgbClr val="256EAB"/>
              </a:solidFill>
            </a:endParaRPr>
          </a:p>
        </p:txBody>
      </p:sp>
      <p:sp>
        <p:nvSpPr>
          <p:cNvPr id="6" name="TextBox 5"/>
          <p:cNvSpPr txBox="1"/>
          <p:nvPr/>
        </p:nvSpPr>
        <p:spPr>
          <a:xfrm>
            <a:off x="3108960" y="3806937"/>
            <a:ext cx="5416061" cy="525911"/>
          </a:xfrm>
          <a:prstGeom prst="rect">
            <a:avLst/>
          </a:prstGeom>
          <a:solidFill>
            <a:schemeClr val="bg1"/>
          </a:solidFill>
          <a:ln w="254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E3-123</a:t>
            </a:r>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1249682" y="5455565"/>
            <a:ext cx="3096540" cy="525911"/>
          </a:xfrm>
          <a:prstGeom prst="rect">
            <a:avLst/>
          </a:prstGeom>
          <a:solidFill>
            <a:schemeClr val="bg1"/>
          </a:solidFill>
          <a:ln w="254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Company XYZ</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5972255" y="2287005"/>
            <a:ext cx="5105531" cy="1169551"/>
          </a:xfrm>
          <a:prstGeom prst="rect">
            <a:avLst/>
          </a:prstGeom>
          <a:solidFill>
            <a:srgbClr val="D8F8F0"/>
          </a:solidFill>
          <a:ln w="63500">
            <a:solidFill>
              <a:schemeClr val="tx1"/>
            </a:solidFill>
          </a:ln>
        </p:spPr>
        <p:txBody>
          <a:bodyPr wrap="square" rtlCol="0">
            <a:spAutoFit/>
          </a:bodyPr>
          <a:lstStyle/>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The correct VEEP Membership # will generate your VEEP Membership name.  If the resulting name is accurate, hit ‘Select and Continue’</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2254833" y="4330588"/>
            <a:ext cx="1008872" cy="1261157"/>
          </a:xfrm>
          <a:prstGeom prst="straightConnector1">
            <a:avLst/>
          </a:prstGeom>
          <a:ln w="476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302325" y="5404638"/>
            <a:ext cx="1800665" cy="69712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932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Access to VEEP Report Continued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588" y="1639788"/>
            <a:ext cx="11256889" cy="4001993"/>
          </a:xfrm>
        </p:spPr>
      </p:pic>
      <p:sp>
        <p:nvSpPr>
          <p:cNvPr id="4" name="Footer Placeholder 3"/>
          <p:cNvSpPr>
            <a:spLocks noGrp="1"/>
          </p:cNvSpPr>
          <p:nvPr>
            <p:ph type="ftr" sz="quarter" idx="11"/>
          </p:nvPr>
        </p:nvSpPr>
        <p:spPr/>
        <p:txBody>
          <a:bodyPr/>
          <a:lstStyle/>
          <a:p>
            <a:pPr algn="l"/>
            <a:fld id="{61C9B584-852F-4056-BF30-ABA66A23FD41}" type="slidenum">
              <a:rPr lang="en-US" smtClean="0"/>
              <a:t>11</a:t>
            </a:fld>
            <a:r>
              <a:rPr lang="en-US" smtClean="0"/>
              <a:t>					</a:t>
            </a:r>
            <a:endParaRPr lang="en-US" dirty="0">
              <a:solidFill>
                <a:srgbClr val="256EAB"/>
              </a:solidFill>
            </a:endParaRPr>
          </a:p>
        </p:txBody>
      </p:sp>
      <p:sp>
        <p:nvSpPr>
          <p:cNvPr id="6" name="Oval 5"/>
          <p:cNvSpPr/>
          <p:nvPr/>
        </p:nvSpPr>
        <p:spPr>
          <a:xfrm>
            <a:off x="7793501" y="4752870"/>
            <a:ext cx="1659987" cy="62701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64082" y="2114585"/>
            <a:ext cx="1395045" cy="492443"/>
          </a:xfrm>
          <a:prstGeom prst="rect">
            <a:avLst/>
          </a:prstGeom>
          <a:solidFill>
            <a:schemeClr val="bg1"/>
          </a:solidFill>
          <a:ln w="25400">
            <a:noFill/>
          </a:ln>
        </p:spPr>
        <p:txBody>
          <a:bodyPr wrap="square" rtlCol="0">
            <a:spAutoFit/>
          </a:bodyPr>
          <a:lstStyle/>
          <a:p>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Company XYZ</a:t>
            </a:r>
            <a:endParaRPr lang="en-US" sz="1200" dirty="0">
              <a:latin typeface="Arial" panose="020B0604020202020204" pitchFamily="34" charset="0"/>
              <a:cs typeface="Arial" panose="020B0604020202020204" pitchFamily="34" charset="0"/>
            </a:endParaRPr>
          </a:p>
        </p:txBody>
      </p:sp>
      <p:sp>
        <p:nvSpPr>
          <p:cNvPr id="8" name="TextBox 7"/>
          <p:cNvSpPr txBox="1"/>
          <p:nvPr/>
        </p:nvSpPr>
        <p:spPr>
          <a:xfrm>
            <a:off x="1795978" y="2544243"/>
            <a:ext cx="1395045" cy="492443"/>
          </a:xfrm>
          <a:prstGeom prst="rect">
            <a:avLst/>
          </a:prstGeom>
          <a:solidFill>
            <a:schemeClr val="bg1"/>
          </a:solidFill>
          <a:ln w="25400">
            <a:noFill/>
          </a:ln>
        </p:spPr>
        <p:txBody>
          <a:bodyPr wrap="square" rtlCol="0">
            <a:spAutoFit/>
          </a:bodyPr>
          <a:lstStyle/>
          <a:p>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E3-123</a:t>
            </a:r>
            <a:endParaRPr lang="en-US" sz="1200" dirty="0">
              <a:latin typeface="Arial" panose="020B0604020202020204" pitchFamily="34" charset="0"/>
              <a:cs typeface="Arial" panose="020B0604020202020204" pitchFamily="34" charset="0"/>
            </a:endParaRPr>
          </a:p>
        </p:txBody>
      </p:sp>
      <p:sp>
        <p:nvSpPr>
          <p:cNvPr id="9" name="TextBox 8"/>
          <p:cNvSpPr txBox="1"/>
          <p:nvPr/>
        </p:nvSpPr>
        <p:spPr>
          <a:xfrm>
            <a:off x="6248269" y="1467452"/>
            <a:ext cx="5105531" cy="523220"/>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Be sure to assign yourself all access to your report</a:t>
            </a:r>
          </a:p>
          <a:p>
            <a:r>
              <a:rPr lang="en-US" sz="1400" dirty="0" smtClean="0">
                <a:latin typeface="Arial" panose="020B0604020202020204" pitchFamily="34" charset="0"/>
                <a:cs typeface="Arial" panose="020B0604020202020204" pitchFamily="34" charset="0"/>
              </a:rPr>
              <a:t>(View, Edit and Sign/Submit)</a:t>
            </a:r>
            <a:endParaRPr lang="en-US" sz="1400" dirty="0">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4527040" y="2163008"/>
            <a:ext cx="1568960" cy="94467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822831" y="2232168"/>
            <a:ext cx="970670" cy="88074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248270" y="2232168"/>
            <a:ext cx="225082" cy="88074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103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 Profile</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12</a:t>
            </a:fld>
            <a:r>
              <a:rPr lang="en-US" smtClean="0"/>
              <a:t>					</a:t>
            </a:r>
            <a:endParaRPr lang="en-US" dirty="0">
              <a:solidFill>
                <a:srgbClr val="256EAB"/>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019" y="1690688"/>
            <a:ext cx="10515600" cy="4153296"/>
          </a:xfrm>
        </p:spPr>
      </p:pic>
      <p:sp>
        <p:nvSpPr>
          <p:cNvPr id="9" name="TextBox 8"/>
          <p:cNvSpPr txBox="1"/>
          <p:nvPr/>
        </p:nvSpPr>
        <p:spPr>
          <a:xfrm>
            <a:off x="5814840" y="3244116"/>
            <a:ext cx="3556913" cy="523220"/>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On the next page you will be asked to make some basic additions to your Profile.</a:t>
            </a:r>
          </a:p>
        </p:txBody>
      </p:sp>
      <p:cxnSp>
        <p:nvCxnSpPr>
          <p:cNvPr id="10" name="Straight Arrow Connector 9"/>
          <p:cNvCxnSpPr/>
          <p:nvPr/>
        </p:nvCxnSpPr>
        <p:spPr>
          <a:xfrm flipH="1">
            <a:off x="3657600" y="3868615"/>
            <a:ext cx="2031219" cy="152768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626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 Profile Continued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533357"/>
            <a:ext cx="10515600" cy="2935874"/>
          </a:xfrm>
        </p:spPr>
      </p:pic>
      <p:sp>
        <p:nvSpPr>
          <p:cNvPr id="4" name="Footer Placeholder 3"/>
          <p:cNvSpPr>
            <a:spLocks noGrp="1"/>
          </p:cNvSpPr>
          <p:nvPr>
            <p:ph type="ftr" sz="quarter" idx="11"/>
          </p:nvPr>
        </p:nvSpPr>
        <p:spPr/>
        <p:txBody>
          <a:bodyPr/>
          <a:lstStyle/>
          <a:p>
            <a:pPr algn="l"/>
            <a:fld id="{61C9B584-852F-4056-BF30-ABA66A23FD41}" type="slidenum">
              <a:rPr lang="en-US" smtClean="0"/>
              <a:t>13</a:t>
            </a:fld>
            <a:r>
              <a:rPr lang="en-US" smtClean="0"/>
              <a:t>					</a:t>
            </a:r>
            <a:endParaRPr lang="en-US" dirty="0">
              <a:solidFill>
                <a:srgbClr val="256EAB"/>
              </a:solidFill>
            </a:endParaRPr>
          </a:p>
        </p:txBody>
      </p:sp>
      <p:sp>
        <p:nvSpPr>
          <p:cNvPr id="6" name="TextBox 5"/>
          <p:cNvSpPr txBox="1"/>
          <p:nvPr/>
        </p:nvSpPr>
        <p:spPr>
          <a:xfrm>
            <a:off x="7445195" y="1578352"/>
            <a:ext cx="3556913" cy="954107"/>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When your Profile is complete, at the bottom of the page you will see the status of you ‘User Access’ which will be ‘Pending DEQ Approval’.</a:t>
            </a:r>
          </a:p>
        </p:txBody>
      </p:sp>
      <p:sp>
        <p:nvSpPr>
          <p:cNvPr id="7" name="TextBox 6"/>
          <p:cNvSpPr txBox="1"/>
          <p:nvPr/>
        </p:nvSpPr>
        <p:spPr>
          <a:xfrm>
            <a:off x="2050366" y="1793795"/>
            <a:ext cx="2825261" cy="738664"/>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NOTE: ‘External Admin’ is not available for VEEP.  It is not needed.</a:t>
            </a:r>
          </a:p>
        </p:txBody>
      </p:sp>
      <p:cxnSp>
        <p:nvCxnSpPr>
          <p:cNvPr id="8" name="Straight Arrow Connector 7"/>
          <p:cNvCxnSpPr/>
          <p:nvPr/>
        </p:nvCxnSpPr>
        <p:spPr>
          <a:xfrm>
            <a:off x="9467557" y="2644795"/>
            <a:ext cx="42203" cy="223669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75627" y="2644795"/>
            <a:ext cx="2101948" cy="223669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48144" y="5469231"/>
            <a:ext cx="3556913" cy="1169551"/>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On the upper right of this screen (not shown) is the ‘Home’ button, allowing you to return to the Dashboard or log out while you await the approval of your access request.</a:t>
            </a:r>
          </a:p>
        </p:txBody>
      </p:sp>
    </p:spTree>
    <p:extLst>
      <p:ext uri="{BB962C8B-B14F-4D97-AF65-F5344CB8AC3E}">
        <p14:creationId xmlns:p14="http://schemas.microsoft.com/office/powerpoint/2010/main" val="3956612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Dashboard w/ VEEP Report Access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72494"/>
            <a:ext cx="9967629" cy="4604469"/>
          </a:xfrm>
        </p:spPr>
      </p:pic>
      <p:sp>
        <p:nvSpPr>
          <p:cNvPr id="4" name="Footer Placeholder 3"/>
          <p:cNvSpPr>
            <a:spLocks noGrp="1"/>
          </p:cNvSpPr>
          <p:nvPr>
            <p:ph type="ftr" sz="quarter" idx="11"/>
          </p:nvPr>
        </p:nvSpPr>
        <p:spPr/>
        <p:txBody>
          <a:bodyPr/>
          <a:lstStyle/>
          <a:p>
            <a:pPr algn="l"/>
            <a:fld id="{61C9B584-852F-4056-BF30-ABA66A23FD41}" type="slidenum">
              <a:rPr lang="en-US" smtClean="0"/>
              <a:t>14</a:t>
            </a:fld>
            <a:r>
              <a:rPr lang="en-US" dirty="0" smtClean="0"/>
              <a:t>					</a:t>
            </a:r>
            <a:endParaRPr lang="en-US" dirty="0">
              <a:solidFill>
                <a:srgbClr val="256EAB"/>
              </a:solidFill>
            </a:endParaRPr>
          </a:p>
        </p:txBody>
      </p:sp>
      <p:sp>
        <p:nvSpPr>
          <p:cNvPr id="6" name="TextBox 5"/>
          <p:cNvSpPr txBox="1"/>
          <p:nvPr/>
        </p:nvSpPr>
        <p:spPr>
          <a:xfrm>
            <a:off x="2585155" y="1564544"/>
            <a:ext cx="4786489" cy="1169551"/>
          </a:xfrm>
          <a:prstGeom prst="rect">
            <a:avLst/>
          </a:prstGeom>
          <a:solidFill>
            <a:srgbClr val="D8F8F0"/>
          </a:solidFill>
          <a:ln w="63500">
            <a:solidFill>
              <a:schemeClr val="tx1"/>
            </a:solidFill>
          </a:ln>
        </p:spPr>
        <p:txBody>
          <a:bodyPr wrap="square" rtlCol="0">
            <a:spAutoFit/>
          </a:bodyPr>
          <a:lstStyle/>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You will get an email when access to your report has been approved.  Log back in to </a:t>
            </a:r>
            <a:r>
              <a:rPr lang="en-US" sz="1400" u="sng" dirty="0">
                <a:latin typeface="Arial" panose="020B0604020202020204" pitchFamily="34" charset="0"/>
                <a:cs typeface="Arial" panose="020B0604020202020204" pitchFamily="34" charset="0"/>
                <a:hlinkClick r:id="rId3"/>
              </a:rPr>
              <a:t>https://portal.deq.virginia.gov</a:t>
            </a:r>
            <a:r>
              <a:rPr lang="en-US" sz="1400" u="sng" dirty="0" smtClean="0">
                <a:latin typeface="Arial" panose="020B0604020202020204" pitchFamily="34" charset="0"/>
                <a:cs typeface="Arial" panose="020B0604020202020204" pitchFamily="34" charset="0"/>
                <a:hlinkClick r:id="rId3"/>
              </a:rPr>
              <a:t>/</a:t>
            </a:r>
            <a:r>
              <a:rPr lang="en-US" sz="1400" u="sng"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and you will see your VEEP report or reports.</a:t>
            </a:r>
            <a:endParaRPr lang="en-US" sz="1400" dirty="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p:txBody>
      </p:sp>
      <p:sp>
        <p:nvSpPr>
          <p:cNvPr id="7" name="TextBox 6"/>
          <p:cNvSpPr txBox="1"/>
          <p:nvPr/>
        </p:nvSpPr>
        <p:spPr>
          <a:xfrm>
            <a:off x="5492043" y="3248966"/>
            <a:ext cx="5198535" cy="738664"/>
          </a:xfrm>
          <a:prstGeom prst="rect">
            <a:avLst/>
          </a:prstGeom>
          <a:solidFill>
            <a:srgbClr val="D8F8F0"/>
          </a:solidFill>
          <a:ln w="63500">
            <a:solidFill>
              <a:schemeClr val="tx1"/>
            </a:solidFill>
          </a:ln>
        </p:spPr>
        <p:txBody>
          <a:bodyPr wrap="square" rtlCol="0">
            <a:spAutoFit/>
          </a:bodyPr>
          <a:lstStyle/>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Click on the ‘Create Report’ button, to start filling out the report.</a:t>
            </a:r>
            <a:endParaRPr lang="en-US" sz="1400" dirty="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p:txBody>
      </p:sp>
      <p:sp>
        <p:nvSpPr>
          <p:cNvPr id="8" name="TextBox 7"/>
          <p:cNvSpPr txBox="1"/>
          <p:nvPr/>
        </p:nvSpPr>
        <p:spPr>
          <a:xfrm>
            <a:off x="1334436" y="4829118"/>
            <a:ext cx="1577577" cy="246221"/>
          </a:xfrm>
          <a:prstGeom prst="rect">
            <a:avLst/>
          </a:prstGeom>
          <a:solidFill>
            <a:schemeClr val="bg1"/>
          </a:solidFill>
          <a:ln w="12700">
            <a:solidFill>
              <a:schemeClr val="accent1">
                <a:lumMod val="20000"/>
                <a:lumOff val="80000"/>
              </a:schemeClr>
            </a:solidFill>
          </a:ln>
        </p:spPr>
        <p:txBody>
          <a:bodyPr wrap="square" rtlCol="0">
            <a:spAutoFit/>
          </a:bodyPr>
          <a:lstStyle/>
          <a:p>
            <a:r>
              <a:rPr lang="en-US" sz="900" dirty="0" smtClean="0">
                <a:latin typeface="Arial" panose="020B0604020202020204" pitchFamily="34" charset="0"/>
                <a:cs typeface="Arial" panose="020B0604020202020204" pitchFamily="34" charset="0"/>
              </a:rPr>
              <a:t>Company</a:t>
            </a:r>
            <a:r>
              <a:rPr lang="en-US" sz="1000" dirty="0" smtClean="0">
                <a:latin typeface="Arial" panose="020B0604020202020204" pitchFamily="34" charset="0"/>
                <a:cs typeface="Arial" panose="020B0604020202020204" pitchFamily="34" charset="0"/>
              </a:rPr>
              <a:t> XYZ, E3-123</a:t>
            </a:r>
            <a:endParaRPr lang="en-US" sz="1000" dirty="0">
              <a:latin typeface="Arial" panose="020B0604020202020204" pitchFamily="34" charset="0"/>
              <a:cs typeface="Arial" panose="020B0604020202020204" pitchFamily="34" charset="0"/>
            </a:endParaRPr>
          </a:p>
        </p:txBody>
      </p:sp>
      <p:cxnSp>
        <p:nvCxnSpPr>
          <p:cNvPr id="10" name="Straight Arrow Connector 9"/>
          <p:cNvCxnSpPr/>
          <p:nvPr/>
        </p:nvCxnSpPr>
        <p:spPr>
          <a:xfrm>
            <a:off x="6274191" y="4135902"/>
            <a:ext cx="14068" cy="10972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713871" y="2734095"/>
            <a:ext cx="5643" cy="119328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757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normAutofit/>
          </a:bodyPr>
          <a:lstStyle/>
          <a:p>
            <a:r>
              <a:rPr lang="en-US" sz="3200" dirty="0" smtClean="0"/>
              <a:t>The preceding slides represent an update to changes made to the </a:t>
            </a:r>
            <a:r>
              <a:rPr lang="en-US" sz="3200" dirty="0" err="1" smtClean="0"/>
              <a:t>myDEQ</a:t>
            </a:r>
            <a:r>
              <a:rPr lang="en-US" sz="3200" dirty="0" smtClean="0"/>
              <a:t> Portal VEEP registration process and changes to the layout of the Portal dashboard.</a:t>
            </a:r>
          </a:p>
          <a:p>
            <a:pPr marL="0" indent="0">
              <a:buNone/>
            </a:pPr>
            <a:endParaRPr lang="en-US" sz="3200" dirty="0" smtClean="0"/>
          </a:p>
          <a:p>
            <a:r>
              <a:rPr lang="en-US" sz="3200" dirty="0" smtClean="0"/>
              <a:t>The following slides provide an explanation of the VEEP reporting process. To avoid replicating this guidance annually, DEQ is using sample slides from 2019 reporting.</a:t>
            </a:r>
            <a:endParaRPr lang="en-US" sz="3200" dirty="0"/>
          </a:p>
        </p:txBody>
      </p:sp>
      <p:sp>
        <p:nvSpPr>
          <p:cNvPr id="4" name="Footer Placeholder 3"/>
          <p:cNvSpPr>
            <a:spLocks noGrp="1"/>
          </p:cNvSpPr>
          <p:nvPr>
            <p:ph type="ftr" sz="quarter" idx="11"/>
          </p:nvPr>
        </p:nvSpPr>
        <p:spPr/>
        <p:txBody>
          <a:bodyPr/>
          <a:lstStyle/>
          <a:p>
            <a:pPr algn="l"/>
            <a:fld id="{61C9B584-852F-4056-BF30-ABA66A23FD41}" type="slidenum">
              <a:rPr lang="en-US" smtClean="0"/>
              <a:t>15</a:t>
            </a:fld>
            <a:r>
              <a:rPr lang="en-US" smtClean="0"/>
              <a:t>					</a:t>
            </a:r>
            <a:endParaRPr lang="en-US" dirty="0">
              <a:solidFill>
                <a:srgbClr val="256EAB"/>
              </a:solidFill>
            </a:endParaRPr>
          </a:p>
        </p:txBody>
      </p:sp>
    </p:spTree>
    <p:extLst>
      <p:ext uri="{BB962C8B-B14F-4D97-AF65-F5344CB8AC3E}">
        <p14:creationId xmlns:p14="http://schemas.microsoft.com/office/powerpoint/2010/main" val="3072080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Report - General Information 1</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520" y="1362798"/>
            <a:ext cx="11004960" cy="5022005"/>
          </a:xfrm>
        </p:spPr>
      </p:pic>
      <p:sp>
        <p:nvSpPr>
          <p:cNvPr id="4" name="Footer Placeholder 3"/>
          <p:cNvSpPr>
            <a:spLocks noGrp="1"/>
          </p:cNvSpPr>
          <p:nvPr>
            <p:ph type="ftr" sz="quarter" idx="11"/>
          </p:nvPr>
        </p:nvSpPr>
        <p:spPr/>
        <p:txBody>
          <a:bodyPr/>
          <a:lstStyle/>
          <a:p>
            <a:pPr algn="l"/>
            <a:fld id="{61C9B584-852F-4056-BF30-ABA66A23FD41}" type="slidenum">
              <a:rPr lang="en-US" smtClean="0"/>
              <a:t>16</a:t>
            </a:fld>
            <a:r>
              <a:rPr lang="en-US" smtClean="0"/>
              <a:t>					</a:t>
            </a:r>
            <a:endParaRPr lang="en-US" dirty="0">
              <a:solidFill>
                <a:srgbClr val="256EAB"/>
              </a:solidFill>
            </a:endParaRPr>
          </a:p>
        </p:txBody>
      </p:sp>
      <p:sp>
        <p:nvSpPr>
          <p:cNvPr id="6" name="TextBox 5"/>
          <p:cNvSpPr txBox="1"/>
          <p:nvPr/>
        </p:nvSpPr>
        <p:spPr>
          <a:xfrm>
            <a:off x="5014967" y="4856267"/>
            <a:ext cx="5120639" cy="954107"/>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‘General Information’ items can be opened and reviewed, but not edited. </a:t>
            </a:r>
            <a:r>
              <a:rPr lang="en-US" sz="1400" dirty="0">
                <a:latin typeface="Arial" panose="020B0604020202020204" pitchFamily="34" charset="0"/>
                <a:cs typeface="Arial" panose="020B0604020202020204" pitchFamily="34" charset="0"/>
              </a:rPr>
              <a:t>I</a:t>
            </a:r>
            <a:r>
              <a:rPr lang="en-US" sz="1400" dirty="0" smtClean="0">
                <a:latin typeface="Arial" panose="020B0604020202020204" pitchFamily="34" charset="0"/>
                <a:cs typeface="Arial" panose="020B0604020202020204" pitchFamily="34" charset="0"/>
              </a:rPr>
              <a:t>f changes need to be made or you have questions contact Keith Boisvert, </a:t>
            </a:r>
            <a:r>
              <a:rPr lang="en-US" sz="1400" dirty="0" smtClean="0">
                <a:latin typeface="Arial" panose="020B0604020202020204" pitchFamily="34" charset="0"/>
                <a:cs typeface="Arial" panose="020B0604020202020204" pitchFamily="34" charset="0"/>
                <a:hlinkClick r:id="rId3"/>
              </a:rPr>
              <a:t>Keith.Boisvert@DEQ.Virginia.gov</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or Morgan Goodman </a:t>
            </a:r>
            <a:r>
              <a:rPr lang="en-US" sz="1400" dirty="0" smtClean="0">
                <a:latin typeface="Arial" panose="020B0604020202020204" pitchFamily="34" charset="0"/>
                <a:cs typeface="Arial" panose="020B0604020202020204" pitchFamily="34" charset="0"/>
                <a:hlinkClick r:id="rId4"/>
              </a:rPr>
              <a:t>Morgan.Goodman@DEQ.Virginia.gov</a:t>
            </a:r>
            <a:r>
              <a:rPr lang="en-US" sz="1400" dirty="0" smtClean="0">
                <a:latin typeface="Arial" panose="020B0604020202020204" pitchFamily="34" charset="0"/>
                <a:cs typeface="Arial" panose="020B0604020202020204" pitchFamily="34" charset="0"/>
              </a:rPr>
              <a:t> </a:t>
            </a:r>
          </a:p>
        </p:txBody>
      </p:sp>
      <p:sp>
        <p:nvSpPr>
          <p:cNvPr id="7" name="TextBox 6"/>
          <p:cNvSpPr txBox="1"/>
          <p:nvPr/>
        </p:nvSpPr>
        <p:spPr>
          <a:xfrm>
            <a:off x="5176821" y="3647847"/>
            <a:ext cx="2082859" cy="738664"/>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This tab takes you to the numerical reporting commitment section. </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8018584" y="3631962"/>
            <a:ext cx="1971821" cy="738664"/>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This tab that takes you to the narrative reporting questions.</a:t>
            </a:r>
            <a:endParaRPr lang="en-US" sz="1400" dirty="0">
              <a:latin typeface="Arial" panose="020B0604020202020204" pitchFamily="34" charset="0"/>
              <a:cs typeface="Arial" panose="020B0604020202020204" pitchFamily="34" charset="0"/>
            </a:endParaRPr>
          </a:p>
        </p:txBody>
      </p:sp>
      <p:cxnSp>
        <p:nvCxnSpPr>
          <p:cNvPr id="9" name="Straight Arrow Connector 8"/>
          <p:cNvCxnSpPr/>
          <p:nvPr/>
        </p:nvCxnSpPr>
        <p:spPr>
          <a:xfrm flipV="1">
            <a:off x="9004495" y="3052689"/>
            <a:ext cx="0" cy="45016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218251" y="3052689"/>
            <a:ext cx="0" cy="45016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1533379" y="3376246"/>
            <a:ext cx="2489982" cy="2598981"/>
          </a:xfrm>
          <a:prstGeom prst="wedgeEllipseCallout">
            <a:avLst>
              <a:gd name="adj1" fmla="val 78603"/>
              <a:gd name="adj2" fmla="val 21580"/>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509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Report – General Information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315" y="1477108"/>
            <a:ext cx="11425341" cy="4676043"/>
          </a:xfrm>
        </p:spPr>
      </p:pic>
      <p:sp>
        <p:nvSpPr>
          <p:cNvPr id="4" name="Footer Placeholder 3"/>
          <p:cNvSpPr>
            <a:spLocks noGrp="1"/>
          </p:cNvSpPr>
          <p:nvPr>
            <p:ph type="ftr" sz="quarter" idx="11"/>
          </p:nvPr>
        </p:nvSpPr>
        <p:spPr/>
        <p:txBody>
          <a:bodyPr/>
          <a:lstStyle/>
          <a:p>
            <a:pPr algn="l"/>
            <a:fld id="{61C9B584-852F-4056-BF30-ABA66A23FD41}" type="slidenum">
              <a:rPr lang="en-US" smtClean="0"/>
              <a:t>17</a:t>
            </a:fld>
            <a:r>
              <a:rPr lang="en-US" smtClean="0"/>
              <a:t>					</a:t>
            </a:r>
            <a:endParaRPr lang="en-US" dirty="0">
              <a:solidFill>
                <a:srgbClr val="256EAB"/>
              </a:solidFill>
            </a:endParaRPr>
          </a:p>
        </p:txBody>
      </p:sp>
      <p:sp>
        <p:nvSpPr>
          <p:cNvPr id="8" name="TextBox 7"/>
          <p:cNvSpPr txBox="1"/>
          <p:nvPr/>
        </p:nvSpPr>
        <p:spPr>
          <a:xfrm>
            <a:off x="1804271" y="5329883"/>
            <a:ext cx="5975163" cy="523220"/>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This is the only information that can be updated on the ‘General Information’ tab. This information is available in the previous year’s report.</a:t>
            </a:r>
            <a:endParaRPr lang="en-US" sz="1400" dirty="0">
              <a:latin typeface="Arial" panose="020B0604020202020204" pitchFamily="34" charset="0"/>
              <a:cs typeface="Arial" panose="020B0604020202020204" pitchFamily="34" charset="0"/>
            </a:endParaRPr>
          </a:p>
        </p:txBody>
      </p:sp>
      <p:sp>
        <p:nvSpPr>
          <p:cNvPr id="9" name="TextBox 8"/>
          <p:cNvSpPr txBox="1"/>
          <p:nvPr/>
        </p:nvSpPr>
        <p:spPr>
          <a:xfrm>
            <a:off x="5049131" y="2725455"/>
            <a:ext cx="3665892" cy="523220"/>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 Add any environmental voluntary </a:t>
            </a:r>
            <a:r>
              <a:rPr lang="en-US" sz="1400" dirty="0">
                <a:latin typeface="Arial" panose="020B0604020202020204" pitchFamily="34" charset="0"/>
                <a:cs typeface="Arial" panose="020B0604020202020204" pitchFamily="34" charset="0"/>
              </a:rPr>
              <a:t>p</a:t>
            </a:r>
            <a:r>
              <a:rPr lang="en-US" sz="1400" dirty="0" smtClean="0">
                <a:latin typeface="Arial" panose="020B0604020202020204" pitchFamily="34" charset="0"/>
                <a:cs typeface="Arial" panose="020B0604020202020204" pitchFamily="34" charset="0"/>
              </a:rPr>
              <a:t>rograms and/ or awards pertinent to the membership.</a:t>
            </a:r>
            <a:endParaRPr lang="en-US" sz="1400" dirty="0">
              <a:latin typeface="Arial" panose="020B0604020202020204" pitchFamily="34" charset="0"/>
              <a:cs typeface="Arial" panose="020B0604020202020204" pitchFamily="34" charset="0"/>
            </a:endParaRPr>
          </a:p>
        </p:txBody>
      </p:sp>
      <p:cxnSp>
        <p:nvCxnSpPr>
          <p:cNvPr id="10" name="Straight Arrow Connector 9"/>
          <p:cNvCxnSpPr/>
          <p:nvPr/>
        </p:nvCxnSpPr>
        <p:spPr>
          <a:xfrm flipH="1" flipV="1">
            <a:off x="4121834" y="2956559"/>
            <a:ext cx="653156" cy="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526215" y="4502250"/>
            <a:ext cx="253219" cy="63430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896749" y="4433343"/>
            <a:ext cx="41011" cy="7032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875060" y="4457467"/>
            <a:ext cx="309487" cy="65496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221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Commitment Reporting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1721" y="1825625"/>
            <a:ext cx="9548558" cy="4351338"/>
          </a:xfrm>
        </p:spPr>
      </p:pic>
      <p:sp>
        <p:nvSpPr>
          <p:cNvPr id="4" name="Footer Placeholder 3"/>
          <p:cNvSpPr>
            <a:spLocks noGrp="1"/>
          </p:cNvSpPr>
          <p:nvPr>
            <p:ph type="ftr" sz="quarter" idx="11"/>
          </p:nvPr>
        </p:nvSpPr>
        <p:spPr/>
        <p:txBody>
          <a:bodyPr/>
          <a:lstStyle/>
          <a:p>
            <a:pPr algn="l"/>
            <a:fld id="{61C9B584-852F-4056-BF30-ABA66A23FD41}" type="slidenum">
              <a:rPr lang="en-US" smtClean="0"/>
              <a:t>18</a:t>
            </a:fld>
            <a:r>
              <a:rPr lang="en-US" smtClean="0"/>
              <a:t>					</a:t>
            </a:r>
            <a:endParaRPr lang="en-US" dirty="0">
              <a:solidFill>
                <a:srgbClr val="256EAB"/>
              </a:solidFill>
            </a:endParaRPr>
          </a:p>
        </p:txBody>
      </p:sp>
      <p:sp>
        <p:nvSpPr>
          <p:cNvPr id="6" name="Oval 5"/>
          <p:cNvSpPr/>
          <p:nvPr/>
        </p:nvSpPr>
        <p:spPr>
          <a:xfrm>
            <a:off x="4656407" y="1690688"/>
            <a:ext cx="2658794" cy="59534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5742" y="3068420"/>
            <a:ext cx="1220282" cy="3108543"/>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The ‘</a:t>
            </a:r>
            <a:r>
              <a:rPr lang="en-US" sz="1400" b="1"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 is used when a commitment has run its three year cycle and you wish to continue to report on that commitment for another three year cycle.</a:t>
            </a:r>
            <a:endParaRPr lang="en-US" sz="1400" dirty="0">
              <a:latin typeface="Arial" panose="020B0604020202020204" pitchFamily="34" charset="0"/>
              <a:cs typeface="Arial" panose="020B0604020202020204" pitchFamily="34" charset="0"/>
            </a:endParaRPr>
          </a:p>
        </p:txBody>
      </p:sp>
      <p:cxnSp>
        <p:nvCxnSpPr>
          <p:cNvPr id="8" name="Straight Arrow Connector 7"/>
          <p:cNvCxnSpPr/>
          <p:nvPr/>
        </p:nvCxnSpPr>
        <p:spPr>
          <a:xfrm>
            <a:off x="1730326" y="4424120"/>
            <a:ext cx="351693" cy="1406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501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Commitment Reporting – </a:t>
            </a:r>
            <a:br>
              <a:rPr lang="en-US" dirty="0" smtClean="0"/>
            </a:br>
            <a:r>
              <a:rPr lang="en-US" dirty="0" smtClean="0"/>
              <a:t>Add a New Commitment</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19</a:t>
            </a:fld>
            <a:r>
              <a:rPr lang="en-US" smtClean="0"/>
              <a:t>					</a:t>
            </a:r>
            <a:endParaRPr lang="en-US" dirty="0">
              <a:solidFill>
                <a:srgbClr val="256EAB"/>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343" y="1536525"/>
            <a:ext cx="8668213" cy="4916526"/>
          </a:xfrm>
        </p:spPr>
      </p:pic>
      <p:sp>
        <p:nvSpPr>
          <p:cNvPr id="8" name="Oval 7"/>
          <p:cNvSpPr/>
          <p:nvPr/>
        </p:nvSpPr>
        <p:spPr>
          <a:xfrm>
            <a:off x="7837713" y="3245168"/>
            <a:ext cx="1572905" cy="59534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0" y="2772493"/>
            <a:ext cx="3966169" cy="307777"/>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If you wish to add a new reporting commitment.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41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Virginia Environmental Excellence Program - Reporting System</a:t>
            </a:r>
            <a:endParaRPr lang="en-US" dirty="0"/>
          </a:p>
        </p:txBody>
      </p:sp>
      <p:sp>
        <p:nvSpPr>
          <p:cNvPr id="3" name="Subtitle 2"/>
          <p:cNvSpPr>
            <a:spLocks noGrp="1"/>
          </p:cNvSpPr>
          <p:nvPr>
            <p:ph type="subTitle" idx="1"/>
          </p:nvPr>
        </p:nvSpPr>
        <p:spPr/>
        <p:txBody>
          <a:bodyPr>
            <a:normAutofit lnSpcReduction="10000"/>
          </a:bodyPr>
          <a:lstStyle/>
          <a:p>
            <a:r>
              <a:rPr lang="en-US" dirty="0" smtClean="0"/>
              <a:t>Tutorial</a:t>
            </a:r>
            <a:endParaRPr lang="en-US" dirty="0"/>
          </a:p>
        </p:txBody>
      </p:sp>
      <p:sp>
        <p:nvSpPr>
          <p:cNvPr id="4" name="Text Placeholder 3"/>
          <p:cNvSpPr>
            <a:spLocks noGrp="1"/>
          </p:cNvSpPr>
          <p:nvPr>
            <p:ph type="body" sz="quarter" idx="10"/>
          </p:nvPr>
        </p:nvSpPr>
        <p:spPr/>
        <p:txBody>
          <a:bodyPr/>
          <a:lstStyle/>
          <a:p>
            <a:r>
              <a:rPr lang="en-US" dirty="0" smtClean="0"/>
              <a:t>Office of Pollution Prevention</a:t>
            </a:r>
            <a:endParaRPr lang="en-US" dirty="0"/>
          </a:p>
        </p:txBody>
      </p:sp>
      <p:sp>
        <p:nvSpPr>
          <p:cNvPr id="5" name="Text Placeholder 4"/>
          <p:cNvSpPr>
            <a:spLocks noGrp="1"/>
          </p:cNvSpPr>
          <p:nvPr>
            <p:ph type="body" sz="quarter" idx="11"/>
          </p:nvPr>
        </p:nvSpPr>
        <p:spPr/>
        <p:txBody>
          <a:bodyPr/>
          <a:lstStyle/>
          <a:p>
            <a:r>
              <a:rPr lang="en-US" dirty="0"/>
              <a:t>VEEP EMS Track Annual Reporting</a:t>
            </a:r>
          </a:p>
        </p:txBody>
      </p:sp>
      <p:sp>
        <p:nvSpPr>
          <p:cNvPr id="6" name="Text Placeholder 5"/>
          <p:cNvSpPr>
            <a:spLocks noGrp="1"/>
          </p:cNvSpPr>
          <p:nvPr>
            <p:ph type="body" sz="quarter" idx="12"/>
          </p:nvPr>
        </p:nvSpPr>
        <p:spPr/>
        <p:txBody>
          <a:bodyPr/>
          <a:lstStyle/>
          <a:p>
            <a:r>
              <a:rPr lang="en-US" dirty="0" smtClean="0"/>
              <a:t>February, 2021</a:t>
            </a:r>
            <a:endParaRPr lang="en-US" dirty="0"/>
          </a:p>
        </p:txBody>
      </p:sp>
      <p:sp>
        <p:nvSpPr>
          <p:cNvPr id="7" name="Footer Placeholder 6"/>
          <p:cNvSpPr>
            <a:spLocks noGrp="1"/>
          </p:cNvSpPr>
          <p:nvPr>
            <p:ph type="ftr" sz="quarter" idx="13"/>
          </p:nvPr>
        </p:nvSpPr>
        <p:spPr/>
        <p:txBody>
          <a:bodyPr/>
          <a:lstStyle/>
          <a:p>
            <a:pPr algn="l"/>
            <a:r>
              <a:rPr lang="en-US" dirty="0">
                <a:solidFill>
                  <a:schemeClr val="tx1">
                    <a:lumMod val="65000"/>
                    <a:lumOff val="35000"/>
                  </a:schemeClr>
                </a:solidFill>
                <a:latin typeface="Arial" panose="020B0604020202020204" pitchFamily="34" charset="0"/>
                <a:cs typeface="Arial" panose="020B0604020202020204" pitchFamily="34" charset="0"/>
              </a:rPr>
              <a:t>Virginia Department of Environmental Quality</a:t>
            </a:r>
            <a:endParaRPr lang="en-US" dirty="0">
              <a:solidFill>
                <a:srgbClr val="256EAB"/>
              </a:solidFill>
            </a:endParaRPr>
          </a:p>
        </p:txBody>
      </p:sp>
      <p:sp>
        <p:nvSpPr>
          <p:cNvPr id="8" name="TextBox 7"/>
          <p:cNvSpPr txBox="1"/>
          <p:nvPr/>
        </p:nvSpPr>
        <p:spPr>
          <a:xfrm>
            <a:off x="6388925" y="4619501"/>
            <a:ext cx="5523014" cy="2031325"/>
          </a:xfrm>
          <a:prstGeom prst="rect">
            <a:avLst/>
          </a:prstGeom>
          <a:solidFill>
            <a:schemeClr val="accent6">
              <a:lumMod val="20000"/>
              <a:lumOff val="80000"/>
            </a:schemeClr>
          </a:solidFill>
          <a:ln w="63500">
            <a:solidFill>
              <a:schemeClr val="tx1"/>
            </a:solidFill>
          </a:ln>
        </p:spPr>
        <p:txBody>
          <a:bodyPr wrap="square" rtlCol="0">
            <a:spAutoFit/>
          </a:bodyPr>
          <a:lstStyle/>
          <a:p>
            <a:r>
              <a:rPr lang="en-US" dirty="0"/>
              <a:t>Disclaimer:</a:t>
            </a:r>
          </a:p>
          <a:p>
            <a:r>
              <a:rPr lang="en-US" dirty="0"/>
              <a:t>Some of the content may not be in an accessible format pursuant to Section 508 of the federal Rehabilitation Act of 1973, as amended (29 U.S.C. § 794 (d)). </a:t>
            </a:r>
            <a:r>
              <a:rPr lang="en-US" dirty="0" smtClean="0"/>
              <a:t>Please contact </a:t>
            </a:r>
            <a:r>
              <a:rPr lang="en-US" dirty="0"/>
              <a:t>Keith Boisvert, </a:t>
            </a:r>
            <a:r>
              <a:rPr lang="en-US" dirty="0">
                <a:hlinkClick r:id="rId2"/>
              </a:rPr>
              <a:t>Keith.Boisvert@DEQ.Virginia.gov</a:t>
            </a:r>
            <a:r>
              <a:rPr lang="en-US" dirty="0"/>
              <a:t> or Morgan Goodman, </a:t>
            </a:r>
            <a:r>
              <a:rPr lang="en-US" dirty="0" smtClean="0">
                <a:hlinkClick r:id="rId3"/>
              </a:rPr>
              <a:t>Morgan.Goodman@DEQ.Virginia.gov</a:t>
            </a:r>
            <a:r>
              <a:rPr lang="en-US" dirty="0" smtClean="0"/>
              <a:t> if </a:t>
            </a:r>
            <a:r>
              <a:rPr lang="en-US" dirty="0"/>
              <a:t>you need assistance.</a:t>
            </a:r>
          </a:p>
        </p:txBody>
      </p:sp>
    </p:spTree>
    <p:extLst>
      <p:ext uri="{BB962C8B-B14F-4D97-AF65-F5344CB8AC3E}">
        <p14:creationId xmlns:p14="http://schemas.microsoft.com/office/powerpoint/2010/main" val="2197890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Commitment Reporting – </a:t>
            </a:r>
            <a:br>
              <a:rPr lang="en-US" dirty="0"/>
            </a:br>
            <a:r>
              <a:rPr lang="en-US" dirty="0"/>
              <a:t>Add a </a:t>
            </a:r>
            <a:r>
              <a:rPr lang="en-US" dirty="0" smtClean="0"/>
              <a:t>New Commitment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933" y="2037806"/>
            <a:ext cx="11538709" cy="3958045"/>
          </a:xfrm>
        </p:spPr>
      </p:pic>
      <p:sp>
        <p:nvSpPr>
          <p:cNvPr id="4" name="Footer Placeholder 3"/>
          <p:cNvSpPr>
            <a:spLocks noGrp="1"/>
          </p:cNvSpPr>
          <p:nvPr>
            <p:ph type="ftr" sz="quarter" idx="11"/>
          </p:nvPr>
        </p:nvSpPr>
        <p:spPr/>
        <p:txBody>
          <a:bodyPr/>
          <a:lstStyle/>
          <a:p>
            <a:pPr algn="l"/>
            <a:fld id="{61C9B584-852F-4056-BF30-ABA66A23FD41}" type="slidenum">
              <a:rPr lang="en-US" smtClean="0"/>
              <a:t>20</a:t>
            </a:fld>
            <a:r>
              <a:rPr lang="en-US" smtClean="0"/>
              <a:t>					</a:t>
            </a:r>
            <a:endParaRPr lang="en-US" dirty="0">
              <a:solidFill>
                <a:srgbClr val="256EAB"/>
              </a:solidFill>
            </a:endParaRPr>
          </a:p>
        </p:txBody>
      </p:sp>
      <p:sp>
        <p:nvSpPr>
          <p:cNvPr id="6" name="TextBox 5"/>
          <p:cNvSpPr txBox="1"/>
          <p:nvPr/>
        </p:nvSpPr>
        <p:spPr>
          <a:xfrm>
            <a:off x="838200" y="2572031"/>
            <a:ext cx="3835185" cy="307777"/>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Name your new ‘Environmental Commitment’.</a:t>
            </a:r>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4964825" y="2464309"/>
            <a:ext cx="4584123" cy="523220"/>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Choose the ‘Category’, ‘Sub Category’ and ‘Normalizing Basis’ from the drop down lists and hit ‘Save’.</a:t>
            </a:r>
            <a:endParaRPr lang="en-US" sz="1400" dirty="0">
              <a:latin typeface="Arial" panose="020B0604020202020204" pitchFamily="34" charset="0"/>
              <a:cs typeface="Arial" panose="020B0604020202020204" pitchFamily="34" charset="0"/>
            </a:endParaRPr>
          </a:p>
        </p:txBody>
      </p:sp>
      <p:cxnSp>
        <p:nvCxnSpPr>
          <p:cNvPr id="8" name="Straight Arrow Connector 7"/>
          <p:cNvCxnSpPr/>
          <p:nvPr/>
        </p:nvCxnSpPr>
        <p:spPr>
          <a:xfrm flipH="1">
            <a:off x="1998617" y="3063513"/>
            <a:ext cx="2930010" cy="73777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603967" y="3063513"/>
            <a:ext cx="896520" cy="73777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850777" y="3063513"/>
            <a:ext cx="378823" cy="73777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0097589" y="4878025"/>
            <a:ext cx="1256212" cy="59534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1640553" y="2982605"/>
            <a:ext cx="141563" cy="42650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274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Commitment Reporting – </a:t>
            </a:r>
            <a:br>
              <a:rPr lang="en-US" dirty="0"/>
            </a:br>
            <a:r>
              <a:rPr lang="en-US" dirty="0"/>
              <a:t>Add a </a:t>
            </a:r>
            <a:r>
              <a:rPr lang="en-US" dirty="0" smtClean="0"/>
              <a:t>New Commitment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5293" y="1593374"/>
            <a:ext cx="7576456" cy="4984510"/>
          </a:xfrm>
        </p:spPr>
      </p:pic>
      <p:sp>
        <p:nvSpPr>
          <p:cNvPr id="4" name="Footer Placeholder 3"/>
          <p:cNvSpPr>
            <a:spLocks noGrp="1"/>
          </p:cNvSpPr>
          <p:nvPr>
            <p:ph type="ftr" sz="quarter" idx="11"/>
          </p:nvPr>
        </p:nvSpPr>
        <p:spPr/>
        <p:txBody>
          <a:bodyPr/>
          <a:lstStyle/>
          <a:p>
            <a:pPr algn="l"/>
            <a:fld id="{61C9B584-852F-4056-BF30-ABA66A23FD41}" type="slidenum">
              <a:rPr lang="en-US" smtClean="0"/>
              <a:t>21</a:t>
            </a:fld>
            <a:r>
              <a:rPr lang="en-US" smtClean="0"/>
              <a:t>					</a:t>
            </a:r>
            <a:endParaRPr lang="en-US" dirty="0">
              <a:solidFill>
                <a:srgbClr val="256EAB"/>
              </a:solidFill>
            </a:endParaRPr>
          </a:p>
        </p:txBody>
      </p:sp>
      <p:sp>
        <p:nvSpPr>
          <p:cNvPr id="7" name="Oval 6"/>
          <p:cNvSpPr/>
          <p:nvPr/>
        </p:nvSpPr>
        <p:spPr>
          <a:xfrm>
            <a:off x="1037409" y="5129694"/>
            <a:ext cx="8349344" cy="118220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32345" y="4340490"/>
            <a:ext cx="3448124" cy="523220"/>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The new reporting commitment appears with the other reporting commitments.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745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Commitment Reporting Update</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22</a:t>
            </a:fld>
            <a:r>
              <a:rPr lang="en-US" smtClean="0"/>
              <a:t>					</a:t>
            </a:r>
            <a:endParaRPr lang="en-US" dirty="0">
              <a:solidFill>
                <a:srgbClr val="256EAB"/>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2909" y="1825625"/>
            <a:ext cx="10366181" cy="4351338"/>
          </a:xfrm>
        </p:spPr>
      </p:pic>
      <p:sp>
        <p:nvSpPr>
          <p:cNvPr id="6" name="TextBox 5"/>
          <p:cNvSpPr txBox="1"/>
          <p:nvPr/>
        </p:nvSpPr>
        <p:spPr>
          <a:xfrm>
            <a:off x="3801762" y="2401167"/>
            <a:ext cx="3970638" cy="523220"/>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Each reporting commitment tells you how many years have been reported.</a:t>
            </a:r>
            <a:endParaRPr lang="en-US" sz="1400" dirty="0">
              <a:latin typeface="Arial" panose="020B0604020202020204" pitchFamily="34" charset="0"/>
              <a:cs typeface="Arial" panose="020B0604020202020204" pitchFamily="34" charset="0"/>
            </a:endParaRPr>
          </a:p>
        </p:txBody>
      </p:sp>
      <p:sp>
        <p:nvSpPr>
          <p:cNvPr id="7" name="Oval 6"/>
          <p:cNvSpPr/>
          <p:nvPr/>
        </p:nvSpPr>
        <p:spPr>
          <a:xfrm>
            <a:off x="5661661" y="3274768"/>
            <a:ext cx="2698568" cy="118220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99487" y="5438299"/>
            <a:ext cx="3382810" cy="738664"/>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‘Continued Commitment’ means that the reporting commitment has been reported on in a previous 3 year cycle.</a:t>
            </a:r>
            <a:endParaRPr lang="en-US" sz="1400" dirty="0">
              <a:latin typeface="Arial" panose="020B0604020202020204" pitchFamily="34" charset="0"/>
              <a:cs typeface="Arial" panose="020B0604020202020204" pitchFamily="34" charset="0"/>
            </a:endParaRPr>
          </a:p>
        </p:txBody>
      </p:sp>
      <p:sp>
        <p:nvSpPr>
          <p:cNvPr id="9" name="Oval 8"/>
          <p:cNvSpPr/>
          <p:nvPr/>
        </p:nvSpPr>
        <p:spPr>
          <a:xfrm>
            <a:off x="5956663" y="4588974"/>
            <a:ext cx="1567543" cy="50554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609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Commitment </a:t>
            </a:r>
            <a:r>
              <a:rPr lang="en-US" dirty="0" smtClean="0"/>
              <a:t>Reporting Update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623456"/>
            <a:ext cx="10366940" cy="4688443"/>
          </a:xfrm>
        </p:spPr>
      </p:pic>
      <p:sp>
        <p:nvSpPr>
          <p:cNvPr id="4" name="Footer Placeholder 3"/>
          <p:cNvSpPr>
            <a:spLocks noGrp="1"/>
          </p:cNvSpPr>
          <p:nvPr>
            <p:ph type="ftr" sz="quarter" idx="11"/>
          </p:nvPr>
        </p:nvSpPr>
        <p:spPr/>
        <p:txBody>
          <a:bodyPr/>
          <a:lstStyle/>
          <a:p>
            <a:pPr algn="l"/>
            <a:fld id="{61C9B584-852F-4056-BF30-ABA66A23FD41}" type="slidenum">
              <a:rPr lang="en-US" smtClean="0"/>
              <a:t>23</a:t>
            </a:fld>
            <a:r>
              <a:rPr lang="en-US" smtClean="0"/>
              <a:t>					</a:t>
            </a:r>
            <a:endParaRPr lang="en-US" dirty="0">
              <a:solidFill>
                <a:srgbClr val="256EAB"/>
              </a:solidFill>
            </a:endParaRPr>
          </a:p>
        </p:txBody>
      </p:sp>
      <p:sp>
        <p:nvSpPr>
          <p:cNvPr id="6" name="TextBox 5"/>
          <p:cNvSpPr txBox="1"/>
          <p:nvPr/>
        </p:nvSpPr>
        <p:spPr>
          <a:xfrm>
            <a:off x="8014227" y="5164688"/>
            <a:ext cx="3265244" cy="738664"/>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The ‘</a:t>
            </a:r>
            <a:r>
              <a:rPr lang="en-US" sz="1400" b="1"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 allows for an established reporting commitment to continue to be reported on for another 3 year cycle.</a:t>
            </a:r>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7939898" y="2213086"/>
            <a:ext cx="3413902" cy="523220"/>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The table symbol allows a reporter to update a report.</a:t>
            </a:r>
            <a:endParaRPr lang="en-US" sz="1400" dirty="0">
              <a:latin typeface="Arial" panose="020B0604020202020204" pitchFamily="34" charset="0"/>
              <a:cs typeface="Arial" panose="020B0604020202020204" pitchFamily="34" charset="0"/>
            </a:endParaRPr>
          </a:p>
        </p:txBody>
      </p:sp>
      <p:sp>
        <p:nvSpPr>
          <p:cNvPr id="8" name="Oval 7"/>
          <p:cNvSpPr/>
          <p:nvPr/>
        </p:nvSpPr>
        <p:spPr>
          <a:xfrm>
            <a:off x="9470569" y="3161211"/>
            <a:ext cx="561704" cy="457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470569" y="4320207"/>
            <a:ext cx="561704" cy="457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310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Commitment </a:t>
            </a:r>
            <a:r>
              <a:rPr lang="en-US" dirty="0" smtClean="0"/>
              <a:t>Reporting Update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220" y="1567542"/>
            <a:ext cx="10379649" cy="4783665"/>
          </a:xfrm>
        </p:spPr>
      </p:pic>
      <p:sp>
        <p:nvSpPr>
          <p:cNvPr id="4" name="Footer Placeholder 3"/>
          <p:cNvSpPr>
            <a:spLocks noGrp="1"/>
          </p:cNvSpPr>
          <p:nvPr>
            <p:ph type="ftr" sz="quarter" idx="11"/>
          </p:nvPr>
        </p:nvSpPr>
        <p:spPr/>
        <p:txBody>
          <a:bodyPr/>
          <a:lstStyle/>
          <a:p>
            <a:pPr algn="l"/>
            <a:fld id="{61C9B584-852F-4056-BF30-ABA66A23FD41}" type="slidenum">
              <a:rPr lang="en-US" smtClean="0"/>
              <a:t>24</a:t>
            </a:fld>
            <a:r>
              <a:rPr lang="en-US" smtClean="0"/>
              <a:t>					</a:t>
            </a:r>
            <a:endParaRPr lang="en-US" dirty="0">
              <a:solidFill>
                <a:srgbClr val="256EAB"/>
              </a:solidFill>
            </a:endParaRPr>
          </a:p>
        </p:txBody>
      </p:sp>
      <p:sp>
        <p:nvSpPr>
          <p:cNvPr id="6" name="TextBox 5"/>
          <p:cNvSpPr txBox="1"/>
          <p:nvPr/>
        </p:nvSpPr>
        <p:spPr>
          <a:xfrm>
            <a:off x="3545404" y="2727178"/>
            <a:ext cx="3329070" cy="523220"/>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A brief description of the environmental commitment is required.</a:t>
            </a:r>
            <a:endParaRPr lang="en-US" sz="1400" dirty="0">
              <a:latin typeface="Arial" panose="020B0604020202020204" pitchFamily="34" charset="0"/>
              <a:cs typeface="Arial" panose="020B0604020202020204" pitchFamily="34" charset="0"/>
            </a:endParaRPr>
          </a:p>
        </p:txBody>
      </p:sp>
      <p:sp>
        <p:nvSpPr>
          <p:cNvPr id="7" name="Oval 6"/>
          <p:cNvSpPr/>
          <p:nvPr/>
        </p:nvSpPr>
        <p:spPr>
          <a:xfrm>
            <a:off x="1254034" y="3435531"/>
            <a:ext cx="8778239" cy="95358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037070" y="2154441"/>
            <a:ext cx="3583093" cy="738664"/>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To update the information and/or populate this area with your previous year’s explanation click on ‘Edit Additional Info’.</a:t>
            </a:r>
            <a:endParaRPr lang="en-US" sz="1400" dirty="0">
              <a:latin typeface="Arial" panose="020B0604020202020204" pitchFamily="34" charset="0"/>
              <a:cs typeface="Arial" panose="020B0604020202020204" pitchFamily="34" charset="0"/>
            </a:endParaRPr>
          </a:p>
        </p:txBody>
      </p:sp>
      <p:sp>
        <p:nvSpPr>
          <p:cNvPr id="9" name="Oval 8"/>
          <p:cNvSpPr/>
          <p:nvPr/>
        </p:nvSpPr>
        <p:spPr>
          <a:xfrm>
            <a:off x="8791303" y="3065264"/>
            <a:ext cx="1679784" cy="6837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915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Commitment Reporting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3137" y="1463040"/>
            <a:ext cx="10369115" cy="5068389"/>
          </a:xfrm>
        </p:spPr>
      </p:pic>
      <p:sp>
        <p:nvSpPr>
          <p:cNvPr id="4" name="Footer Placeholder 3"/>
          <p:cNvSpPr>
            <a:spLocks noGrp="1"/>
          </p:cNvSpPr>
          <p:nvPr>
            <p:ph type="ftr" sz="quarter" idx="11"/>
          </p:nvPr>
        </p:nvSpPr>
        <p:spPr/>
        <p:txBody>
          <a:bodyPr/>
          <a:lstStyle/>
          <a:p>
            <a:pPr algn="l"/>
            <a:fld id="{61C9B584-852F-4056-BF30-ABA66A23FD41}" type="slidenum">
              <a:rPr lang="en-US" smtClean="0"/>
              <a:t>25</a:t>
            </a:fld>
            <a:r>
              <a:rPr lang="en-US" smtClean="0"/>
              <a:t>					</a:t>
            </a:r>
            <a:endParaRPr lang="en-US" dirty="0">
              <a:solidFill>
                <a:srgbClr val="256EAB"/>
              </a:solidFill>
            </a:endParaRPr>
          </a:p>
        </p:txBody>
      </p:sp>
      <p:sp>
        <p:nvSpPr>
          <p:cNvPr id="6" name="Oval 5"/>
          <p:cNvSpPr/>
          <p:nvPr/>
        </p:nvSpPr>
        <p:spPr>
          <a:xfrm>
            <a:off x="9117873" y="1371600"/>
            <a:ext cx="2480949" cy="164592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925" y="3258570"/>
            <a:ext cx="3415612" cy="738664"/>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One you click on the ‘Edit Additional Info’ button, you have the opportunity to use the previous year’s description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931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Commitment </a:t>
            </a:r>
            <a:r>
              <a:rPr lang="en-US" dirty="0" smtClean="0"/>
              <a:t>Reporting Update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583" y="1310068"/>
            <a:ext cx="10382509" cy="5221361"/>
          </a:xfrm>
        </p:spPr>
      </p:pic>
      <p:sp>
        <p:nvSpPr>
          <p:cNvPr id="4" name="Footer Placeholder 3"/>
          <p:cNvSpPr>
            <a:spLocks noGrp="1"/>
          </p:cNvSpPr>
          <p:nvPr>
            <p:ph type="ftr" sz="quarter" idx="11"/>
          </p:nvPr>
        </p:nvSpPr>
        <p:spPr/>
        <p:txBody>
          <a:bodyPr/>
          <a:lstStyle/>
          <a:p>
            <a:pPr algn="l"/>
            <a:fld id="{61C9B584-852F-4056-BF30-ABA66A23FD41}" type="slidenum">
              <a:rPr lang="en-US" smtClean="0"/>
              <a:t>26</a:t>
            </a:fld>
            <a:r>
              <a:rPr lang="en-US" smtClean="0"/>
              <a:t>					</a:t>
            </a:r>
            <a:endParaRPr lang="en-US" dirty="0">
              <a:solidFill>
                <a:srgbClr val="256EAB"/>
              </a:solidFill>
            </a:endParaRPr>
          </a:p>
        </p:txBody>
      </p:sp>
      <p:sp>
        <p:nvSpPr>
          <p:cNvPr id="6" name="Oval 5"/>
          <p:cNvSpPr/>
          <p:nvPr/>
        </p:nvSpPr>
        <p:spPr>
          <a:xfrm>
            <a:off x="779417" y="1815737"/>
            <a:ext cx="9731829" cy="270401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491098" y="1383881"/>
            <a:ext cx="3200159" cy="738664"/>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The previous year’s answer will populate unless you are reporting on the first year of new 3 year cycle.</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8491098" y="5002369"/>
            <a:ext cx="2420742" cy="523220"/>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As you complete a question hit ‘Save’ and move on.</a:t>
            </a:r>
            <a:endParaRPr lang="en-US" sz="1400" dirty="0">
              <a:latin typeface="Arial" panose="020B0604020202020204" pitchFamily="34" charset="0"/>
              <a:cs typeface="Arial" panose="020B0604020202020204" pitchFamily="34" charset="0"/>
            </a:endParaRPr>
          </a:p>
        </p:txBody>
      </p:sp>
      <p:sp>
        <p:nvSpPr>
          <p:cNvPr id="10" name="Oval 9"/>
          <p:cNvSpPr/>
          <p:nvPr/>
        </p:nvSpPr>
        <p:spPr>
          <a:xfrm>
            <a:off x="9562011" y="5880044"/>
            <a:ext cx="1045030" cy="65138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392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Commitment </a:t>
            </a:r>
            <a:r>
              <a:rPr lang="en-US" dirty="0" smtClean="0"/>
              <a:t>Reporting Update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605" y="2011679"/>
            <a:ext cx="11498789" cy="3328839"/>
          </a:xfrm>
        </p:spPr>
      </p:pic>
      <p:sp>
        <p:nvSpPr>
          <p:cNvPr id="4" name="Footer Placeholder 3"/>
          <p:cNvSpPr>
            <a:spLocks noGrp="1"/>
          </p:cNvSpPr>
          <p:nvPr>
            <p:ph type="ftr" sz="quarter" idx="11"/>
          </p:nvPr>
        </p:nvSpPr>
        <p:spPr/>
        <p:txBody>
          <a:bodyPr/>
          <a:lstStyle/>
          <a:p>
            <a:pPr algn="l"/>
            <a:fld id="{61C9B584-852F-4056-BF30-ABA66A23FD41}" type="slidenum">
              <a:rPr lang="en-US" smtClean="0"/>
              <a:t>27</a:t>
            </a:fld>
            <a:r>
              <a:rPr lang="en-US" smtClean="0"/>
              <a:t>					</a:t>
            </a:r>
            <a:endParaRPr lang="en-US" dirty="0">
              <a:solidFill>
                <a:srgbClr val="256EAB"/>
              </a:solidFill>
            </a:endParaRPr>
          </a:p>
        </p:txBody>
      </p:sp>
      <p:sp>
        <p:nvSpPr>
          <p:cNvPr id="6" name="TextBox 5"/>
          <p:cNvSpPr txBox="1"/>
          <p:nvPr/>
        </p:nvSpPr>
        <p:spPr>
          <a:xfrm>
            <a:off x="6581303" y="2872634"/>
            <a:ext cx="5264091" cy="523220"/>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The process for importing the previous year’s narrative is the same for the ‘Normalizing Basis’ and ‘Cost Savings Information’.</a:t>
            </a:r>
            <a:endParaRPr lang="en-US" sz="1400" dirty="0">
              <a:latin typeface="Arial" panose="020B0604020202020204" pitchFamily="34" charset="0"/>
              <a:cs typeface="Arial" panose="020B0604020202020204" pitchFamily="34" charset="0"/>
            </a:endParaRPr>
          </a:p>
        </p:txBody>
      </p:sp>
      <p:sp>
        <p:nvSpPr>
          <p:cNvPr id="9" name="Oval 8"/>
          <p:cNvSpPr/>
          <p:nvPr/>
        </p:nvSpPr>
        <p:spPr>
          <a:xfrm>
            <a:off x="8516982" y="2011679"/>
            <a:ext cx="2364377" cy="65138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166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Commitment </a:t>
            </a:r>
            <a:r>
              <a:rPr lang="en-US" dirty="0" smtClean="0"/>
              <a:t>Reporting Update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855" y="1690688"/>
            <a:ext cx="11673811" cy="4204104"/>
          </a:xfrm>
        </p:spPr>
      </p:pic>
      <p:sp>
        <p:nvSpPr>
          <p:cNvPr id="4" name="Footer Placeholder 3"/>
          <p:cNvSpPr>
            <a:spLocks noGrp="1"/>
          </p:cNvSpPr>
          <p:nvPr>
            <p:ph type="ftr" sz="quarter" idx="11"/>
          </p:nvPr>
        </p:nvSpPr>
        <p:spPr/>
        <p:txBody>
          <a:bodyPr/>
          <a:lstStyle/>
          <a:p>
            <a:pPr algn="l"/>
            <a:fld id="{61C9B584-852F-4056-BF30-ABA66A23FD41}" type="slidenum">
              <a:rPr lang="en-US" smtClean="0"/>
              <a:t>28</a:t>
            </a:fld>
            <a:r>
              <a:rPr lang="en-US" smtClean="0"/>
              <a:t>					</a:t>
            </a:r>
            <a:endParaRPr lang="en-US" dirty="0">
              <a:solidFill>
                <a:srgbClr val="256EAB"/>
              </a:solidFill>
            </a:endParaRPr>
          </a:p>
        </p:txBody>
      </p:sp>
      <p:sp>
        <p:nvSpPr>
          <p:cNvPr id="6" name="TextBox 5"/>
          <p:cNvSpPr txBox="1"/>
          <p:nvPr/>
        </p:nvSpPr>
        <p:spPr>
          <a:xfrm>
            <a:off x="2390743" y="1429078"/>
            <a:ext cx="5264091" cy="523220"/>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‘Unit Selection’ allows you to change the units that you are reporting.</a:t>
            </a:r>
            <a:endParaRPr lang="en-US" sz="1400" dirty="0">
              <a:latin typeface="Arial" panose="020B0604020202020204" pitchFamily="34" charset="0"/>
              <a:cs typeface="Arial" panose="020B0604020202020204" pitchFamily="34" charset="0"/>
            </a:endParaRPr>
          </a:p>
        </p:txBody>
      </p:sp>
      <p:cxnSp>
        <p:nvCxnSpPr>
          <p:cNvPr id="7" name="Straight Arrow Connector 6"/>
          <p:cNvCxnSpPr/>
          <p:nvPr/>
        </p:nvCxnSpPr>
        <p:spPr>
          <a:xfrm>
            <a:off x="7793710" y="1801544"/>
            <a:ext cx="357513" cy="9769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251868" y="2063154"/>
            <a:ext cx="5899355" cy="71923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029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Commitment Reporting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070" y="1959429"/>
            <a:ext cx="11395492" cy="4049485"/>
          </a:xfrm>
        </p:spPr>
      </p:pic>
      <p:sp>
        <p:nvSpPr>
          <p:cNvPr id="4" name="Footer Placeholder 3"/>
          <p:cNvSpPr>
            <a:spLocks noGrp="1"/>
          </p:cNvSpPr>
          <p:nvPr>
            <p:ph type="ftr" sz="quarter" idx="11"/>
          </p:nvPr>
        </p:nvSpPr>
        <p:spPr/>
        <p:txBody>
          <a:bodyPr/>
          <a:lstStyle/>
          <a:p>
            <a:pPr algn="l"/>
            <a:fld id="{61C9B584-852F-4056-BF30-ABA66A23FD41}" type="slidenum">
              <a:rPr lang="en-US" smtClean="0"/>
              <a:t>29</a:t>
            </a:fld>
            <a:r>
              <a:rPr lang="en-US" smtClean="0"/>
              <a:t>					</a:t>
            </a:r>
            <a:endParaRPr lang="en-US" dirty="0">
              <a:solidFill>
                <a:srgbClr val="256EAB"/>
              </a:solidFill>
            </a:endParaRPr>
          </a:p>
        </p:txBody>
      </p:sp>
      <p:sp>
        <p:nvSpPr>
          <p:cNvPr id="6" name="TextBox 5"/>
          <p:cNvSpPr txBox="1"/>
          <p:nvPr/>
        </p:nvSpPr>
        <p:spPr>
          <a:xfrm>
            <a:off x="7954921" y="1284716"/>
            <a:ext cx="3790641" cy="523220"/>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‘Edit Numeric Data’ allows you to enter numerical data for the current reporting year.  </a:t>
            </a:r>
            <a:endParaRPr lang="en-US" sz="1400" dirty="0">
              <a:latin typeface="Arial" panose="020B0604020202020204" pitchFamily="34" charset="0"/>
              <a:cs typeface="Arial" panose="020B0604020202020204" pitchFamily="34" charset="0"/>
            </a:endParaRPr>
          </a:p>
        </p:txBody>
      </p:sp>
      <p:sp>
        <p:nvSpPr>
          <p:cNvPr id="7" name="Oval 6"/>
          <p:cNvSpPr/>
          <p:nvPr/>
        </p:nvSpPr>
        <p:spPr>
          <a:xfrm>
            <a:off x="9196251" y="1980612"/>
            <a:ext cx="1802675" cy="65138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55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myDEQ</a:t>
            </a:r>
            <a:r>
              <a:rPr lang="en-US" dirty="0"/>
              <a:t> </a:t>
            </a:r>
            <a:r>
              <a:rPr lang="en-US" dirty="0" smtClean="0"/>
              <a:t>Portal</a:t>
            </a:r>
            <a:endParaRPr lang="en-US" dirty="0"/>
          </a:p>
        </p:txBody>
      </p:sp>
      <p:sp>
        <p:nvSpPr>
          <p:cNvPr id="3" name="Content Placeholder 2"/>
          <p:cNvSpPr>
            <a:spLocks noGrp="1"/>
          </p:cNvSpPr>
          <p:nvPr>
            <p:ph idx="1"/>
          </p:nvPr>
        </p:nvSpPr>
        <p:spPr/>
        <p:txBody>
          <a:bodyPr/>
          <a:lstStyle/>
          <a:p>
            <a:r>
              <a:rPr lang="en-US" dirty="0" smtClean="0"/>
              <a:t>VEEP Annual EMS Track reports are submitted through the </a:t>
            </a:r>
            <a:r>
              <a:rPr lang="en-US" dirty="0" err="1" smtClean="0"/>
              <a:t>myDEQ</a:t>
            </a:r>
            <a:r>
              <a:rPr lang="en-US" dirty="0" smtClean="0"/>
              <a:t> portal </a:t>
            </a:r>
            <a:r>
              <a:rPr lang="en-US" u="sng" dirty="0">
                <a:hlinkClick r:id="rId2"/>
              </a:rPr>
              <a:t>https://portal.deq.virginia.gov/</a:t>
            </a:r>
            <a:endParaRPr lang="en-US" dirty="0"/>
          </a:p>
          <a:p>
            <a:pPr marL="0" indent="0">
              <a:buNone/>
            </a:pPr>
            <a:endParaRPr lang="en-US" dirty="0" smtClean="0"/>
          </a:p>
          <a:p>
            <a:r>
              <a:rPr lang="en-US" dirty="0" err="1" smtClean="0"/>
              <a:t>myDEQ</a:t>
            </a:r>
            <a:r>
              <a:rPr lang="en-US" dirty="0" smtClean="0"/>
              <a:t> portal is part of DEQ’s technology plan. The portal will allow DEQ to receive &amp; share data with the regulated community and citizens. </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3</a:t>
            </a:fld>
            <a:r>
              <a:rPr lang="en-US" smtClean="0"/>
              <a:t>					</a:t>
            </a:r>
            <a:endParaRPr lang="en-US" dirty="0">
              <a:solidFill>
                <a:srgbClr val="256EAB"/>
              </a:solidFill>
            </a:endParaRPr>
          </a:p>
        </p:txBody>
      </p:sp>
    </p:spTree>
    <p:extLst>
      <p:ext uri="{BB962C8B-B14F-4D97-AF65-F5344CB8AC3E}">
        <p14:creationId xmlns:p14="http://schemas.microsoft.com/office/powerpoint/2010/main" val="1842398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Commitment </a:t>
            </a:r>
            <a:r>
              <a:rPr lang="en-US" dirty="0" smtClean="0"/>
              <a:t>Reporting Update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625" y="1449978"/>
            <a:ext cx="10453369" cy="5005250"/>
          </a:xfrm>
        </p:spPr>
      </p:pic>
      <p:sp>
        <p:nvSpPr>
          <p:cNvPr id="4" name="Footer Placeholder 3"/>
          <p:cNvSpPr>
            <a:spLocks noGrp="1"/>
          </p:cNvSpPr>
          <p:nvPr>
            <p:ph type="ftr" sz="quarter" idx="11"/>
          </p:nvPr>
        </p:nvSpPr>
        <p:spPr/>
        <p:txBody>
          <a:bodyPr/>
          <a:lstStyle/>
          <a:p>
            <a:pPr algn="l"/>
            <a:fld id="{61C9B584-852F-4056-BF30-ABA66A23FD41}" type="slidenum">
              <a:rPr lang="en-US" smtClean="0"/>
              <a:t>30</a:t>
            </a:fld>
            <a:r>
              <a:rPr lang="en-US" smtClean="0"/>
              <a:t>					</a:t>
            </a:r>
            <a:endParaRPr lang="en-US" dirty="0">
              <a:solidFill>
                <a:srgbClr val="256EAB"/>
              </a:solidFill>
            </a:endParaRPr>
          </a:p>
        </p:txBody>
      </p:sp>
      <p:sp>
        <p:nvSpPr>
          <p:cNvPr id="6" name="TextBox 5"/>
          <p:cNvSpPr txBox="1"/>
          <p:nvPr/>
        </p:nvSpPr>
        <p:spPr>
          <a:xfrm>
            <a:off x="8036626" y="3657600"/>
            <a:ext cx="3719946" cy="307777"/>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Add your ‘Actual’ and ‘Normalizing’ numbers.  </a:t>
            </a:r>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8109560" y="4776283"/>
            <a:ext cx="2565034" cy="738664"/>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Click anywhere on the page and the Normalized quantities are calculated for you.</a:t>
            </a:r>
            <a:endParaRPr lang="en-US" sz="1400" dirty="0">
              <a:latin typeface="Arial" panose="020B0604020202020204" pitchFamily="34" charset="0"/>
              <a:cs typeface="Arial" panose="020B0604020202020204" pitchFamily="34" charset="0"/>
            </a:endParaRPr>
          </a:p>
        </p:txBody>
      </p:sp>
      <p:cxnSp>
        <p:nvCxnSpPr>
          <p:cNvPr id="8" name="Straight Arrow Connector 7"/>
          <p:cNvCxnSpPr/>
          <p:nvPr/>
        </p:nvCxnSpPr>
        <p:spPr>
          <a:xfrm flipH="1">
            <a:off x="6824080" y="3965377"/>
            <a:ext cx="1078950" cy="21473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844937" y="3435531"/>
            <a:ext cx="1058093" cy="22207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923315" y="4899445"/>
            <a:ext cx="1113310" cy="9056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923314" y="5225143"/>
            <a:ext cx="1113311" cy="7851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208521" y="6004122"/>
            <a:ext cx="2050751" cy="307777"/>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Don’t forget to Save.</a:t>
            </a:r>
            <a:endParaRPr lang="en-US" sz="1400" dirty="0">
              <a:latin typeface="Arial" panose="020B0604020202020204" pitchFamily="34" charset="0"/>
              <a:cs typeface="Arial" panose="020B0604020202020204" pitchFamily="34" charset="0"/>
            </a:endParaRPr>
          </a:p>
        </p:txBody>
      </p:sp>
      <p:sp>
        <p:nvSpPr>
          <p:cNvPr id="24" name="Oval 23"/>
          <p:cNvSpPr/>
          <p:nvPr/>
        </p:nvSpPr>
        <p:spPr>
          <a:xfrm>
            <a:off x="9392078" y="5696188"/>
            <a:ext cx="927580" cy="61571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252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Commitment </a:t>
            </a:r>
            <a:r>
              <a:rPr lang="en-US" dirty="0" smtClean="0"/>
              <a:t>Reporting Update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275" y="1690688"/>
            <a:ext cx="10529451" cy="4621211"/>
          </a:xfrm>
        </p:spPr>
      </p:pic>
      <p:sp>
        <p:nvSpPr>
          <p:cNvPr id="4" name="Footer Placeholder 3"/>
          <p:cNvSpPr>
            <a:spLocks noGrp="1"/>
          </p:cNvSpPr>
          <p:nvPr>
            <p:ph type="ftr" sz="quarter" idx="11"/>
          </p:nvPr>
        </p:nvSpPr>
        <p:spPr/>
        <p:txBody>
          <a:bodyPr/>
          <a:lstStyle/>
          <a:p>
            <a:pPr algn="l"/>
            <a:fld id="{61C9B584-852F-4056-BF30-ABA66A23FD41}" type="slidenum">
              <a:rPr lang="en-US" smtClean="0"/>
              <a:t>31</a:t>
            </a:fld>
            <a:r>
              <a:rPr lang="en-US" smtClean="0"/>
              <a:t>					</a:t>
            </a:r>
            <a:endParaRPr lang="en-US" dirty="0">
              <a:solidFill>
                <a:srgbClr val="256EAB"/>
              </a:solidFill>
            </a:endParaRPr>
          </a:p>
        </p:txBody>
      </p:sp>
      <p:sp>
        <p:nvSpPr>
          <p:cNvPr id="6" name="TextBox 5"/>
          <p:cNvSpPr txBox="1"/>
          <p:nvPr/>
        </p:nvSpPr>
        <p:spPr>
          <a:xfrm>
            <a:off x="2521131" y="1523631"/>
            <a:ext cx="4284618" cy="307777"/>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A completed reporting commitment changes to blue. </a:t>
            </a:r>
            <a:endParaRPr lang="en-US" sz="1400" dirty="0">
              <a:latin typeface="Arial" panose="020B0604020202020204" pitchFamily="34" charset="0"/>
              <a:cs typeface="Arial" panose="020B0604020202020204" pitchFamily="34" charset="0"/>
            </a:endParaRPr>
          </a:p>
        </p:txBody>
      </p:sp>
      <p:sp>
        <p:nvSpPr>
          <p:cNvPr id="7" name="Oval 6"/>
          <p:cNvSpPr/>
          <p:nvPr/>
        </p:nvSpPr>
        <p:spPr>
          <a:xfrm>
            <a:off x="925286" y="2717075"/>
            <a:ext cx="9757955" cy="180521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86846" y="3302592"/>
            <a:ext cx="1469769" cy="40725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019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4902" y="1825625"/>
            <a:ext cx="9602196" cy="4351338"/>
          </a:xfrm>
        </p:spPr>
      </p:pic>
      <p:sp>
        <p:nvSpPr>
          <p:cNvPr id="4" name="Footer Placeholder 3"/>
          <p:cNvSpPr>
            <a:spLocks noGrp="1"/>
          </p:cNvSpPr>
          <p:nvPr>
            <p:ph type="ftr" sz="quarter" idx="11"/>
          </p:nvPr>
        </p:nvSpPr>
        <p:spPr/>
        <p:txBody>
          <a:bodyPr/>
          <a:lstStyle/>
          <a:p>
            <a:pPr algn="l"/>
            <a:fld id="{61C9B584-852F-4056-BF30-ABA66A23FD41}" type="slidenum">
              <a:rPr lang="en-US" smtClean="0"/>
              <a:t>32</a:t>
            </a:fld>
            <a:r>
              <a:rPr lang="en-US" smtClean="0"/>
              <a:t>					</a:t>
            </a:r>
            <a:endParaRPr lang="en-US" dirty="0">
              <a:solidFill>
                <a:srgbClr val="256EAB"/>
              </a:solidFill>
            </a:endParaRPr>
          </a:p>
        </p:txBody>
      </p:sp>
      <p:sp>
        <p:nvSpPr>
          <p:cNvPr id="6" name="TextBox 5"/>
          <p:cNvSpPr txBox="1"/>
          <p:nvPr/>
        </p:nvSpPr>
        <p:spPr>
          <a:xfrm>
            <a:off x="5261316" y="1456293"/>
            <a:ext cx="6795701" cy="738664"/>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‘Additional Information’ is a series of narrative questions that need to be answered.  </a:t>
            </a:r>
            <a:r>
              <a:rPr lang="en-US" sz="1400" u="sng" dirty="0" smtClean="0">
                <a:latin typeface="Arial" panose="020B0604020202020204" pitchFamily="34" charset="0"/>
                <a:cs typeface="Arial" panose="020B0604020202020204" pitchFamily="34" charset="0"/>
              </a:rPr>
              <a:t>All questions in the report need to be answered to submit the report</a:t>
            </a:r>
            <a:r>
              <a:rPr lang="en-US" sz="1400" dirty="0" smtClean="0">
                <a:latin typeface="Arial" panose="020B0604020202020204" pitchFamily="34" charset="0"/>
                <a:cs typeface="Arial" panose="020B0604020202020204" pitchFamily="34" charset="0"/>
              </a:rPr>
              <a:t>. The only exception is the narrative reporting question available to E4 Members</a:t>
            </a:r>
            <a:endParaRPr lang="en-US" sz="1400" dirty="0">
              <a:latin typeface="Arial" panose="020B0604020202020204" pitchFamily="34" charset="0"/>
              <a:cs typeface="Arial" panose="020B0604020202020204" pitchFamily="34" charset="0"/>
            </a:endParaRPr>
          </a:p>
        </p:txBody>
      </p:sp>
      <p:sp>
        <p:nvSpPr>
          <p:cNvPr id="7" name="Oval 6"/>
          <p:cNvSpPr/>
          <p:nvPr/>
        </p:nvSpPr>
        <p:spPr>
          <a:xfrm>
            <a:off x="7920109" y="2832411"/>
            <a:ext cx="1575581" cy="47830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12011" y="5136436"/>
            <a:ext cx="6433870" cy="523220"/>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Unlike in the ‘Environmental Commitments’ section, the questions in the ‘Additional Information’ section won’t populate with the previous year’s answer.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2389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10123"/>
            <a:ext cx="10373103" cy="5065546"/>
          </a:xfrm>
        </p:spPr>
      </p:pic>
      <p:sp>
        <p:nvSpPr>
          <p:cNvPr id="4" name="Footer Placeholder 3"/>
          <p:cNvSpPr>
            <a:spLocks noGrp="1"/>
          </p:cNvSpPr>
          <p:nvPr>
            <p:ph type="ftr" sz="quarter" idx="11"/>
          </p:nvPr>
        </p:nvSpPr>
        <p:spPr/>
        <p:txBody>
          <a:bodyPr/>
          <a:lstStyle/>
          <a:p>
            <a:pPr algn="l"/>
            <a:fld id="{61C9B584-852F-4056-BF30-ABA66A23FD41}" type="slidenum">
              <a:rPr lang="en-US" smtClean="0"/>
              <a:t>33</a:t>
            </a:fld>
            <a:r>
              <a:rPr lang="en-US" smtClean="0"/>
              <a:t>					</a:t>
            </a:r>
            <a:endParaRPr lang="en-US" dirty="0">
              <a:solidFill>
                <a:srgbClr val="256EAB"/>
              </a:solidFill>
            </a:endParaRPr>
          </a:p>
        </p:txBody>
      </p:sp>
      <p:sp>
        <p:nvSpPr>
          <p:cNvPr id="6" name="TextBox 5"/>
          <p:cNvSpPr txBox="1"/>
          <p:nvPr/>
        </p:nvSpPr>
        <p:spPr>
          <a:xfrm>
            <a:off x="3085513" y="3995225"/>
            <a:ext cx="5706794" cy="307777"/>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Once you answer a question, save and go on to the next question.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624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 Report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5134" y="1530477"/>
            <a:ext cx="10281732" cy="4351338"/>
          </a:xfrm>
        </p:spPr>
      </p:pic>
      <p:sp>
        <p:nvSpPr>
          <p:cNvPr id="4" name="Footer Placeholder 3"/>
          <p:cNvSpPr>
            <a:spLocks noGrp="1"/>
          </p:cNvSpPr>
          <p:nvPr>
            <p:ph type="ftr" sz="quarter" idx="11"/>
          </p:nvPr>
        </p:nvSpPr>
        <p:spPr/>
        <p:txBody>
          <a:bodyPr/>
          <a:lstStyle/>
          <a:p>
            <a:pPr algn="l"/>
            <a:fld id="{61C9B584-852F-4056-BF30-ABA66A23FD41}" type="slidenum">
              <a:rPr lang="en-US" smtClean="0"/>
              <a:t>34</a:t>
            </a:fld>
            <a:r>
              <a:rPr lang="en-US" smtClean="0"/>
              <a:t>					</a:t>
            </a:r>
            <a:endParaRPr lang="en-US" dirty="0">
              <a:solidFill>
                <a:srgbClr val="256EAB"/>
              </a:solidFill>
            </a:endParaRPr>
          </a:p>
        </p:txBody>
      </p:sp>
      <p:sp>
        <p:nvSpPr>
          <p:cNvPr id="6" name="Oval 5"/>
          <p:cNvSpPr/>
          <p:nvPr/>
        </p:nvSpPr>
        <p:spPr>
          <a:xfrm>
            <a:off x="8725989" y="2096681"/>
            <a:ext cx="1815737" cy="63345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03917" y="1565099"/>
            <a:ext cx="5132207" cy="307777"/>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When your report is complete you can click on ‘Submit Report’ </a:t>
            </a:r>
            <a:endParaRPr lang="en-US" sz="1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55" y="5247818"/>
            <a:ext cx="11707859" cy="466790"/>
          </a:xfrm>
          <a:prstGeom prst="rect">
            <a:avLst/>
          </a:prstGeom>
        </p:spPr>
      </p:pic>
      <p:sp>
        <p:nvSpPr>
          <p:cNvPr id="9" name="TextBox 8"/>
          <p:cNvSpPr txBox="1"/>
          <p:nvPr/>
        </p:nvSpPr>
        <p:spPr>
          <a:xfrm>
            <a:off x="4663275" y="4318605"/>
            <a:ext cx="6572849" cy="523220"/>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If your report is incomplete you will get an error message telling you what you need to fix. Fix the problems and try the ‘Submit Report’ button again. </a:t>
            </a:r>
            <a:endParaRPr lang="en-US" sz="1400" dirty="0">
              <a:latin typeface="Arial" panose="020B0604020202020204" pitchFamily="34" charset="0"/>
              <a:cs typeface="Arial" panose="020B0604020202020204" pitchFamily="34" charset="0"/>
            </a:endParaRPr>
          </a:p>
        </p:txBody>
      </p:sp>
      <p:sp>
        <p:nvSpPr>
          <p:cNvPr id="12" name="TextBox 11"/>
          <p:cNvSpPr txBox="1"/>
          <p:nvPr/>
        </p:nvSpPr>
        <p:spPr>
          <a:xfrm>
            <a:off x="2583901" y="6251851"/>
            <a:ext cx="6468659" cy="307777"/>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Once your report is complete and submitted you will get an email confirmation.  </a:t>
            </a:r>
            <a:endParaRPr lang="en-US" sz="1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090" y="5236255"/>
            <a:ext cx="11708024" cy="645559"/>
          </a:xfrm>
          <a:prstGeom prst="rect">
            <a:avLst/>
          </a:prstGeom>
        </p:spPr>
      </p:pic>
      <p:sp>
        <p:nvSpPr>
          <p:cNvPr id="13" name="Oval 12"/>
          <p:cNvSpPr/>
          <p:nvPr/>
        </p:nvSpPr>
        <p:spPr>
          <a:xfrm>
            <a:off x="80443" y="5101834"/>
            <a:ext cx="10983797" cy="914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081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Review </a:t>
            </a:r>
          </a:p>
        </p:txBody>
      </p:sp>
      <p:sp>
        <p:nvSpPr>
          <p:cNvPr id="3" name="Content Placeholder 2"/>
          <p:cNvSpPr>
            <a:spLocks noGrp="1"/>
          </p:cNvSpPr>
          <p:nvPr>
            <p:ph idx="1"/>
          </p:nvPr>
        </p:nvSpPr>
        <p:spPr/>
        <p:txBody>
          <a:bodyPr/>
          <a:lstStyle/>
          <a:p>
            <a:r>
              <a:rPr lang="en-US" dirty="0"/>
              <a:t>DEQ staff will review submitted reports.</a:t>
            </a:r>
          </a:p>
          <a:p>
            <a:r>
              <a:rPr lang="en-US" dirty="0"/>
              <a:t>If a completed report needs to be updated you will be contacted and asked to make updates or provide more information.</a:t>
            </a:r>
          </a:p>
          <a:p>
            <a:r>
              <a:rPr lang="en-US" dirty="0"/>
              <a:t>Once a report has been reviewed and approved by DEQ staff you will be notified via email.</a:t>
            </a:r>
          </a:p>
        </p:txBody>
      </p:sp>
      <p:sp>
        <p:nvSpPr>
          <p:cNvPr id="4" name="Footer Placeholder 3"/>
          <p:cNvSpPr>
            <a:spLocks noGrp="1"/>
          </p:cNvSpPr>
          <p:nvPr>
            <p:ph type="ftr" sz="quarter" idx="11"/>
          </p:nvPr>
        </p:nvSpPr>
        <p:spPr/>
        <p:txBody>
          <a:bodyPr/>
          <a:lstStyle/>
          <a:p>
            <a:pPr algn="l"/>
            <a:fld id="{61C9B584-852F-4056-BF30-ABA66A23FD41}" type="slidenum">
              <a:rPr lang="en-US" smtClean="0"/>
              <a:t>35</a:t>
            </a:fld>
            <a:r>
              <a:rPr lang="en-US" smtClean="0"/>
              <a:t>					</a:t>
            </a:r>
            <a:endParaRPr lang="en-US" dirty="0">
              <a:solidFill>
                <a:srgbClr val="256EAB"/>
              </a:solidFill>
            </a:endParaRPr>
          </a:p>
        </p:txBody>
      </p:sp>
    </p:spTree>
    <p:extLst>
      <p:ext uri="{BB962C8B-B14F-4D97-AF65-F5344CB8AC3E}">
        <p14:creationId xmlns:p14="http://schemas.microsoft.com/office/powerpoint/2010/main" val="1733677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marL="0" indent="0" algn="ctr">
              <a:buNone/>
            </a:pPr>
            <a:r>
              <a:rPr lang="en-US" dirty="0" smtClean="0"/>
              <a:t>Keith </a:t>
            </a:r>
            <a:r>
              <a:rPr lang="en-US" dirty="0"/>
              <a:t>Boisvert</a:t>
            </a:r>
          </a:p>
          <a:p>
            <a:pPr marL="0" indent="0" algn="ctr">
              <a:buNone/>
            </a:pPr>
            <a:r>
              <a:rPr lang="en-US" dirty="0"/>
              <a:t>Keith.Boisvert@DEQ.Virginia.gov</a:t>
            </a:r>
          </a:p>
          <a:p>
            <a:pPr marL="0" indent="0" algn="ctr">
              <a:buNone/>
            </a:pPr>
            <a:r>
              <a:rPr lang="en-US" dirty="0"/>
              <a:t>(804) 698-4225</a:t>
            </a:r>
          </a:p>
          <a:p>
            <a:pPr marL="0" indent="0" algn="ctr">
              <a:buNone/>
            </a:pPr>
            <a:r>
              <a:rPr lang="en-US" dirty="0"/>
              <a:t>Or </a:t>
            </a:r>
          </a:p>
          <a:p>
            <a:pPr marL="0" indent="0" algn="ctr">
              <a:buNone/>
            </a:pPr>
            <a:r>
              <a:rPr lang="en-US" dirty="0"/>
              <a:t>Morgan Goodman </a:t>
            </a:r>
          </a:p>
          <a:p>
            <a:pPr marL="0" indent="0" algn="ctr">
              <a:buNone/>
            </a:pPr>
            <a:r>
              <a:rPr lang="en-US" dirty="0"/>
              <a:t>Morgan.Goodman@DEQ.Virginia.gov</a:t>
            </a:r>
          </a:p>
          <a:p>
            <a:pPr marL="0" indent="0" algn="ctr">
              <a:buNone/>
            </a:pPr>
            <a:r>
              <a:rPr lang="en-US" dirty="0"/>
              <a:t>(804) 698-4122</a:t>
            </a:r>
          </a:p>
          <a:p>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36</a:t>
            </a:fld>
            <a:r>
              <a:rPr lang="en-US" smtClean="0"/>
              <a:t>					</a:t>
            </a:r>
            <a:endParaRPr lang="en-US" dirty="0">
              <a:solidFill>
                <a:srgbClr val="256EAB"/>
              </a:solidFill>
            </a:endParaRPr>
          </a:p>
        </p:txBody>
      </p:sp>
    </p:spTree>
    <p:extLst>
      <p:ext uri="{BB962C8B-B14F-4D97-AF65-F5344CB8AC3E}">
        <p14:creationId xmlns:p14="http://schemas.microsoft.com/office/powerpoint/2010/main" val="498499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for Access</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4</a:t>
            </a:fld>
            <a:r>
              <a:rPr lang="en-US" smtClean="0"/>
              <a:t>					</a:t>
            </a:r>
            <a:endParaRPr lang="en-US" dirty="0">
              <a:solidFill>
                <a:srgbClr val="256EAB"/>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8614" y="1975282"/>
            <a:ext cx="8977385" cy="4101736"/>
          </a:xfrm>
        </p:spPr>
      </p:pic>
      <p:sp>
        <p:nvSpPr>
          <p:cNvPr id="9" name="Oval 8"/>
          <p:cNvSpPr/>
          <p:nvPr/>
        </p:nvSpPr>
        <p:spPr>
          <a:xfrm>
            <a:off x="6096000" y="4640104"/>
            <a:ext cx="1899138" cy="914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47250" y="1252471"/>
            <a:ext cx="5227320" cy="954107"/>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“In order to submit your annual report you must first register for access to DEQ’s reporting portal </a:t>
            </a:r>
            <a:r>
              <a:rPr lang="en-US" sz="1400" u="sng" dirty="0" smtClean="0">
                <a:latin typeface="Arial" panose="020B0604020202020204" pitchFamily="34" charset="0"/>
                <a:cs typeface="Arial" panose="020B0604020202020204" pitchFamily="34" charset="0"/>
                <a:hlinkClick r:id="rId3"/>
              </a:rPr>
              <a:t>https</a:t>
            </a:r>
            <a:r>
              <a:rPr lang="en-US" sz="1400" u="sng" dirty="0">
                <a:latin typeface="Arial" panose="020B0604020202020204" pitchFamily="34" charset="0"/>
                <a:cs typeface="Arial" panose="020B0604020202020204" pitchFamily="34" charset="0"/>
                <a:hlinkClick r:id="rId3"/>
              </a:rPr>
              <a:t>://portal.deq.virginia.gov/</a:t>
            </a:r>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If you have previously registered for access you do no need to register again.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379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continued</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5</a:t>
            </a:fld>
            <a:r>
              <a:rPr lang="en-US" smtClean="0"/>
              <a:t>					</a:t>
            </a:r>
            <a:endParaRPr lang="en-US" dirty="0">
              <a:solidFill>
                <a:srgbClr val="256EAB"/>
              </a:solidFill>
            </a:endParaRPr>
          </a:p>
        </p:txBody>
      </p:sp>
      <p:sp>
        <p:nvSpPr>
          <p:cNvPr id="11" name="Content Placeholder 10"/>
          <p:cNvSpPr>
            <a:spLocks noGrp="1"/>
          </p:cNvSpPr>
          <p:nvPr>
            <p:ph idx="1"/>
          </p:nvPr>
        </p:nvSpPr>
        <p:spPr/>
        <p:txBody>
          <a:bodyPr/>
          <a:lstStyle/>
          <a:p>
            <a:r>
              <a:rPr lang="en-US" dirty="0" smtClean="0"/>
              <a:t>You will need to provide:</a:t>
            </a:r>
          </a:p>
          <a:p>
            <a:pPr lvl="1"/>
            <a:r>
              <a:rPr lang="en-US" dirty="0" smtClean="0"/>
              <a:t>Valid E-mail </a:t>
            </a:r>
          </a:p>
          <a:p>
            <a:pPr lvl="1"/>
            <a:r>
              <a:rPr lang="en-US" dirty="0" smtClean="0"/>
              <a:t>First and last name </a:t>
            </a:r>
          </a:p>
          <a:p>
            <a:pPr lvl="1"/>
            <a:r>
              <a:rPr lang="en-US" dirty="0" smtClean="0"/>
              <a:t>Organization name</a:t>
            </a:r>
          </a:p>
          <a:p>
            <a:pPr lvl="1"/>
            <a:r>
              <a:rPr lang="en-US" dirty="0" smtClean="0"/>
              <a:t>Phone number</a:t>
            </a:r>
          </a:p>
          <a:p>
            <a:pPr lvl="1"/>
            <a:r>
              <a:rPr lang="en-US" dirty="0" smtClean="0"/>
              <a:t>Password</a:t>
            </a:r>
          </a:p>
          <a:p>
            <a:pPr lvl="1"/>
            <a:r>
              <a:rPr lang="en-US" dirty="0" smtClean="0"/>
              <a:t>Confirm password</a:t>
            </a:r>
          </a:p>
          <a:p>
            <a:pPr lvl="1"/>
            <a:endParaRPr lang="en-US" dirty="0"/>
          </a:p>
        </p:txBody>
      </p:sp>
      <p:sp>
        <p:nvSpPr>
          <p:cNvPr id="12" name="TextBox 11"/>
          <p:cNvSpPr txBox="1"/>
          <p:nvPr/>
        </p:nvSpPr>
        <p:spPr>
          <a:xfrm>
            <a:off x="5760312" y="455389"/>
            <a:ext cx="5227320" cy="1169551"/>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On the registration page you will need to submit some preliminary information and then submit the form.  An automated email will be sent to  you so that you can validate your email address.  </a:t>
            </a:r>
            <a:r>
              <a:rPr lang="en-US" sz="1400" b="1" dirty="0" smtClean="0">
                <a:latin typeface="Arial" panose="020B0604020202020204" pitchFamily="34" charset="0"/>
                <a:cs typeface="Arial" panose="020B0604020202020204" pitchFamily="34" charset="0"/>
              </a:rPr>
              <a:t>You only have 30 minutes to validate.</a:t>
            </a:r>
            <a:endParaRPr lang="en-US" sz="1400"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244" y="1978370"/>
            <a:ext cx="4651599" cy="4743105"/>
          </a:xfrm>
          <a:prstGeom prst="rect">
            <a:avLst/>
          </a:prstGeom>
        </p:spPr>
      </p:pic>
    </p:spTree>
    <p:extLst>
      <p:ext uri="{BB962C8B-B14F-4D97-AF65-F5344CB8AC3E}">
        <p14:creationId xmlns:p14="http://schemas.microsoft.com/office/powerpoint/2010/main" val="376933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in</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6</a:t>
            </a:fld>
            <a:r>
              <a:rPr lang="en-US" smtClean="0"/>
              <a:t>					</a:t>
            </a:r>
            <a:endParaRPr lang="en-US" dirty="0">
              <a:solidFill>
                <a:srgbClr val="256EAB"/>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9165020" cy="4187466"/>
          </a:xfrm>
        </p:spPr>
      </p:pic>
      <p:sp>
        <p:nvSpPr>
          <p:cNvPr id="10" name="Oval 9"/>
          <p:cNvSpPr/>
          <p:nvPr/>
        </p:nvSpPr>
        <p:spPr>
          <a:xfrm>
            <a:off x="1201783" y="4444161"/>
            <a:ext cx="1515292" cy="914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60312" y="455389"/>
            <a:ext cx="5227320" cy="954107"/>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Once you validate your email address.  You can log in to the portal using your email address and password.  You will not have to reregister for access to the Portal from year to year.</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04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Dashboard</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7</a:t>
            </a:fld>
            <a:r>
              <a:rPr lang="en-US" smtClean="0"/>
              <a:t>					</a:t>
            </a:r>
            <a:endParaRPr lang="en-US" dirty="0">
              <a:solidFill>
                <a:srgbClr val="256EAB"/>
              </a:solidFill>
            </a:endParaRP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8592" y="1555636"/>
            <a:ext cx="10074815" cy="4891317"/>
          </a:xfrm>
        </p:spPr>
      </p:pic>
      <p:sp>
        <p:nvSpPr>
          <p:cNvPr id="12" name="TextBox 11"/>
          <p:cNvSpPr txBox="1"/>
          <p:nvPr/>
        </p:nvSpPr>
        <p:spPr>
          <a:xfrm>
            <a:off x="3082425" y="4583253"/>
            <a:ext cx="3697197" cy="1169551"/>
          </a:xfrm>
          <a:prstGeom prst="rect">
            <a:avLst/>
          </a:prstGeom>
          <a:solidFill>
            <a:srgbClr val="D8F8F0"/>
          </a:solidFill>
          <a:ln w="635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After logging in you will see the DEQ </a:t>
            </a:r>
            <a:r>
              <a:rPr lang="en-US" sz="1400" dirty="0" smtClean="0">
                <a:latin typeface="Arial" panose="020B0604020202020204" pitchFamily="34" charset="0"/>
                <a:cs typeface="Arial" panose="020B0604020202020204" pitchFamily="34" charset="0"/>
              </a:rPr>
              <a:t>Portal Dashboard.</a:t>
            </a:r>
            <a:endParaRPr lang="en-US" sz="1400" dirty="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‘Request Access’ </a:t>
            </a:r>
            <a:r>
              <a:rPr lang="en-US" sz="1400" dirty="0" smtClean="0">
                <a:latin typeface="Arial" panose="020B0604020202020204" pitchFamily="34" charset="0"/>
                <a:cs typeface="Arial" panose="020B0604020202020204" pitchFamily="34" charset="0"/>
              </a:rPr>
              <a:t>to the </a:t>
            </a:r>
            <a:r>
              <a:rPr lang="en-US" sz="1400" dirty="0" smtClean="0">
                <a:latin typeface="Arial" panose="020B0604020202020204" pitchFamily="34" charset="0"/>
                <a:cs typeface="Arial" panose="020B0604020202020204" pitchFamily="34" charset="0"/>
              </a:rPr>
              <a:t>VEEP Membership report </a:t>
            </a:r>
            <a:r>
              <a:rPr lang="en-US" sz="1400" dirty="0" smtClean="0">
                <a:latin typeface="Arial" panose="020B0604020202020204" pitchFamily="34" charset="0"/>
                <a:cs typeface="Arial" panose="020B0604020202020204" pitchFamily="34" charset="0"/>
              </a:rPr>
              <a:t>you wish to edit and submit. </a:t>
            </a:r>
            <a:endParaRPr lang="en-US" sz="1400" dirty="0">
              <a:latin typeface="Arial" panose="020B0604020202020204" pitchFamily="34" charset="0"/>
              <a:cs typeface="Arial" panose="020B0604020202020204" pitchFamily="34" charset="0"/>
            </a:endParaRPr>
          </a:p>
        </p:txBody>
      </p:sp>
      <p:cxnSp>
        <p:nvCxnSpPr>
          <p:cNvPr id="13" name="Straight Arrow Connector 12"/>
          <p:cNvCxnSpPr/>
          <p:nvPr/>
        </p:nvCxnSpPr>
        <p:spPr>
          <a:xfrm flipV="1">
            <a:off x="6897189" y="4689567"/>
            <a:ext cx="1058091" cy="58782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820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Access to VEEP Report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713" y="1815737"/>
            <a:ext cx="10789087" cy="4263051"/>
          </a:xfrm>
        </p:spPr>
      </p:pic>
      <p:sp>
        <p:nvSpPr>
          <p:cNvPr id="4" name="Footer Placeholder 3"/>
          <p:cNvSpPr>
            <a:spLocks noGrp="1"/>
          </p:cNvSpPr>
          <p:nvPr>
            <p:ph type="ftr" sz="quarter" idx="11"/>
          </p:nvPr>
        </p:nvSpPr>
        <p:spPr/>
        <p:txBody>
          <a:bodyPr/>
          <a:lstStyle/>
          <a:p>
            <a:pPr algn="l"/>
            <a:fld id="{61C9B584-852F-4056-BF30-ABA66A23FD41}" type="slidenum">
              <a:rPr lang="en-US" smtClean="0"/>
              <a:t>8</a:t>
            </a:fld>
            <a:r>
              <a:rPr lang="en-US" smtClean="0"/>
              <a:t>					</a:t>
            </a:r>
            <a:endParaRPr lang="en-US" dirty="0">
              <a:solidFill>
                <a:srgbClr val="256EAB"/>
              </a:solidFill>
            </a:endParaRPr>
          </a:p>
        </p:txBody>
      </p:sp>
      <p:sp>
        <p:nvSpPr>
          <p:cNvPr id="6" name="Oval 5"/>
          <p:cNvSpPr/>
          <p:nvPr/>
        </p:nvSpPr>
        <p:spPr>
          <a:xfrm>
            <a:off x="3409405" y="5569336"/>
            <a:ext cx="744584" cy="33507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59865" y="4896762"/>
            <a:ext cx="4402592" cy="738664"/>
          </a:xfrm>
          <a:prstGeom prst="rect">
            <a:avLst/>
          </a:prstGeom>
          <a:solidFill>
            <a:srgbClr val="D8F8F0"/>
          </a:solidFill>
          <a:ln w="63500">
            <a:solidFill>
              <a:schemeClr val="tx1"/>
            </a:solidFill>
          </a:ln>
        </p:spPr>
        <p:txBody>
          <a:bodyPr wrap="square" rtlCol="0">
            <a:spAutoFit/>
          </a:bodyPr>
          <a:lstStyle/>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Go to the drop down list, select VEEP and hit ‘next’.</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005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Access to VEEP Report Continued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492" y="1423851"/>
            <a:ext cx="11215015" cy="4139108"/>
          </a:xfrm>
        </p:spPr>
      </p:pic>
      <p:sp>
        <p:nvSpPr>
          <p:cNvPr id="4" name="Footer Placeholder 3"/>
          <p:cNvSpPr>
            <a:spLocks noGrp="1"/>
          </p:cNvSpPr>
          <p:nvPr>
            <p:ph type="ftr" sz="quarter" idx="11"/>
          </p:nvPr>
        </p:nvSpPr>
        <p:spPr/>
        <p:txBody>
          <a:bodyPr/>
          <a:lstStyle/>
          <a:p>
            <a:pPr algn="l"/>
            <a:fld id="{61C9B584-852F-4056-BF30-ABA66A23FD41}" type="slidenum">
              <a:rPr lang="en-US" smtClean="0"/>
              <a:t>9</a:t>
            </a:fld>
            <a:r>
              <a:rPr lang="en-US" smtClean="0"/>
              <a:t>					</a:t>
            </a:r>
            <a:endParaRPr lang="en-US" dirty="0">
              <a:solidFill>
                <a:srgbClr val="256EAB"/>
              </a:solidFill>
            </a:endParaRPr>
          </a:p>
        </p:txBody>
      </p:sp>
      <p:sp>
        <p:nvSpPr>
          <p:cNvPr id="7" name="TextBox 6"/>
          <p:cNvSpPr txBox="1"/>
          <p:nvPr/>
        </p:nvSpPr>
        <p:spPr>
          <a:xfrm>
            <a:off x="4831644" y="1690688"/>
            <a:ext cx="6697009" cy="2031325"/>
          </a:xfrm>
          <a:prstGeom prst="rect">
            <a:avLst/>
          </a:prstGeom>
          <a:solidFill>
            <a:srgbClr val="D8F8F0"/>
          </a:solidFill>
          <a:ln w="63500">
            <a:solidFill>
              <a:schemeClr val="tx1"/>
            </a:solidFill>
          </a:ln>
        </p:spPr>
        <p:txBody>
          <a:bodyPr wrap="square" rtlCol="0">
            <a:spAutoFit/>
          </a:bodyPr>
          <a:lstStyle/>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In order to request access to your VEEP report you must know your VEEP Membership </a:t>
            </a:r>
            <a:r>
              <a:rPr lang="en-US" sz="1400" dirty="0" smtClean="0">
                <a:latin typeface="Arial" panose="020B0604020202020204" pitchFamily="34" charset="0"/>
                <a:cs typeface="Arial" panose="020B0604020202020204" pitchFamily="34" charset="0"/>
              </a:rPr>
              <a:t>#. This can be found on your most recent VEEP acceptance letter.  </a:t>
            </a:r>
            <a:r>
              <a:rPr lang="en-US" sz="1400" dirty="0">
                <a:latin typeface="Arial" panose="020B0604020202020204" pitchFamily="34" charset="0"/>
                <a:cs typeface="Arial" panose="020B0604020202020204" pitchFamily="34" charset="0"/>
              </a:rPr>
              <a:t>C</a:t>
            </a:r>
            <a:r>
              <a:rPr lang="en-US" sz="1400" dirty="0" smtClean="0">
                <a:latin typeface="Arial" panose="020B0604020202020204" pitchFamily="34" charset="0"/>
                <a:cs typeface="Arial" panose="020B0604020202020204" pitchFamily="34" charset="0"/>
              </a:rPr>
              <a:t>ontact </a:t>
            </a:r>
            <a:r>
              <a:rPr lang="en-US" sz="1400" dirty="0">
                <a:latin typeface="Arial" panose="020B0604020202020204" pitchFamily="34" charset="0"/>
                <a:cs typeface="Arial" panose="020B0604020202020204" pitchFamily="34" charset="0"/>
              </a:rPr>
              <a:t>Keith Boisvert, </a:t>
            </a:r>
            <a:r>
              <a:rPr lang="en-US" sz="1400" dirty="0">
                <a:latin typeface="Arial" panose="020B0604020202020204" pitchFamily="34" charset="0"/>
                <a:cs typeface="Arial" panose="020B0604020202020204" pitchFamily="34" charset="0"/>
                <a:hlinkClick r:id="rId3"/>
              </a:rPr>
              <a:t>Keith.Boisvert@DEQ.Virginia.gov</a:t>
            </a:r>
            <a:r>
              <a:rPr lang="en-US" sz="1400" dirty="0">
                <a:latin typeface="Arial" panose="020B0604020202020204" pitchFamily="34" charset="0"/>
                <a:cs typeface="Arial" panose="020B0604020202020204" pitchFamily="34" charset="0"/>
              </a:rPr>
              <a:t> or Morgan Goodman, </a:t>
            </a:r>
            <a:r>
              <a:rPr lang="en-US" sz="1400" dirty="0">
                <a:latin typeface="Arial" panose="020B0604020202020204" pitchFamily="34" charset="0"/>
                <a:cs typeface="Arial" panose="020B0604020202020204" pitchFamily="34" charset="0"/>
                <a:hlinkClick r:id="rId4"/>
              </a:rPr>
              <a:t>Morgan.Goodman@DEQ.Virginia.gov</a:t>
            </a:r>
            <a:r>
              <a:rPr lang="en-US" sz="1400" dirty="0">
                <a:latin typeface="Arial" panose="020B0604020202020204" pitchFamily="34" charset="0"/>
                <a:cs typeface="Arial" panose="020B0604020202020204" pitchFamily="34" charset="0"/>
              </a:rPr>
              <a:t> if you need </a:t>
            </a:r>
            <a:r>
              <a:rPr lang="en-US" sz="1400" dirty="0" smtClean="0">
                <a:latin typeface="Arial" panose="020B0604020202020204" pitchFamily="34" charset="0"/>
                <a:cs typeface="Arial" panose="020B0604020202020204" pitchFamily="34" charset="0"/>
              </a:rPr>
              <a:t>assistance finding your VEEP #.</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Once you have the number, enter it and hit ‘Search’.  </a:t>
            </a:r>
            <a:r>
              <a:rPr lang="en-US" sz="1400" dirty="0" smtClean="0">
                <a:latin typeface="Arial" panose="020B0604020202020204" pitchFamily="34" charset="0"/>
                <a:cs typeface="Arial" panose="020B0604020202020204" pitchFamily="34" charset="0"/>
              </a:rPr>
              <a:t>Note: The system only allows  you to </a:t>
            </a:r>
            <a:r>
              <a:rPr lang="en-US" sz="1400" dirty="0" smtClean="0">
                <a:latin typeface="Arial" panose="020B0604020202020204" pitchFamily="34" charset="0"/>
                <a:cs typeface="Arial" panose="020B0604020202020204" pitchFamily="34" charset="0"/>
              </a:rPr>
              <a:t>request access to one report at a time.</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8" name="Oval 7"/>
          <p:cNvSpPr/>
          <p:nvPr/>
        </p:nvSpPr>
        <p:spPr>
          <a:xfrm>
            <a:off x="2886891" y="3866605"/>
            <a:ext cx="1240972" cy="62701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910354" y="3895238"/>
            <a:ext cx="1240972" cy="62701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6320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Q PPT Template2019.potx" id="{A6C04ACF-9990-4E55-BF95-93242254EF5D}" vid="{A771141E-8139-42B4-B0F6-FA1069C444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DEQPPTTemplate2019</Template>
  <TotalTime>1486</TotalTime>
  <Words>1599</Words>
  <Application>Microsoft Office PowerPoint</Application>
  <PresentationFormat>Widescreen</PresentationFormat>
  <Paragraphs>165</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PowerPoint Presentation</vt:lpstr>
      <vt:lpstr>The Virginia Environmental Excellence Program - Reporting System</vt:lpstr>
      <vt:lpstr>myDEQ Portal</vt:lpstr>
      <vt:lpstr>Registering for Access</vt:lpstr>
      <vt:lpstr>Registration continued</vt:lpstr>
      <vt:lpstr>Log in</vt:lpstr>
      <vt:lpstr>Portal Dashboard</vt:lpstr>
      <vt:lpstr>Request Access to VEEP Report</vt:lpstr>
      <vt:lpstr>Request Access to VEEP Report Continued</vt:lpstr>
      <vt:lpstr>Request Access to VEEP Report Continued</vt:lpstr>
      <vt:lpstr>Request Access to VEEP Report Continued</vt:lpstr>
      <vt:lpstr>Edit Profile</vt:lpstr>
      <vt:lpstr>Edit Profile Continued</vt:lpstr>
      <vt:lpstr>Portal Dashboard w/ VEEP Report Access</vt:lpstr>
      <vt:lpstr>NOTE</vt:lpstr>
      <vt:lpstr>Creating a Report - General Information 1</vt:lpstr>
      <vt:lpstr>Creating a Report – General Information </vt:lpstr>
      <vt:lpstr>Environmental Commitment Reporting</vt:lpstr>
      <vt:lpstr>Environmental Commitment Reporting –  Add a New Commitment</vt:lpstr>
      <vt:lpstr>Environmental Commitment Reporting –  Add a New Commitment</vt:lpstr>
      <vt:lpstr>Environmental Commitment Reporting –  Add a New Commitment</vt:lpstr>
      <vt:lpstr>Environmental Commitment Reporting Update</vt:lpstr>
      <vt:lpstr>Environmental Commitment Reporting Update</vt:lpstr>
      <vt:lpstr>Environmental Commitment Reporting Update</vt:lpstr>
      <vt:lpstr>Environmental Commitment Reporting</vt:lpstr>
      <vt:lpstr>Environmental Commitment Reporting Update</vt:lpstr>
      <vt:lpstr>Environmental Commitment Reporting Update</vt:lpstr>
      <vt:lpstr>Environmental Commitment Reporting Update</vt:lpstr>
      <vt:lpstr>Environmental Commitment Reporting</vt:lpstr>
      <vt:lpstr>Environmental Commitment Reporting Update</vt:lpstr>
      <vt:lpstr>Environmental Commitment Reporting Update</vt:lpstr>
      <vt:lpstr>Additional Information</vt:lpstr>
      <vt:lpstr>Additional Information</vt:lpstr>
      <vt:lpstr>Submit Report</vt:lpstr>
      <vt:lpstr>Report Review </vt:lpstr>
      <vt:lpstr>Questions?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Boisvert</dc:creator>
  <cp:lastModifiedBy>Keith Boisvert</cp:lastModifiedBy>
  <cp:revision>96</cp:revision>
  <dcterms:created xsi:type="dcterms:W3CDTF">2020-01-27T15:56:50Z</dcterms:created>
  <dcterms:modified xsi:type="dcterms:W3CDTF">2021-02-19T19:49:34Z</dcterms:modified>
</cp:coreProperties>
</file>