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8"/>
  </p:notesMasterIdLst>
  <p:sldIdLst>
    <p:sldId id="256" r:id="rId2"/>
    <p:sldId id="258" r:id="rId3"/>
    <p:sldId id="260" r:id="rId4"/>
    <p:sldId id="259" r:id="rId5"/>
    <p:sldId id="273" r:id="rId6"/>
    <p:sldId id="274" r:id="rId7"/>
    <p:sldId id="275" r:id="rId8"/>
    <p:sldId id="276" r:id="rId9"/>
    <p:sldId id="278" r:id="rId10"/>
    <p:sldId id="264" r:id="rId11"/>
    <p:sldId id="280" r:id="rId12"/>
    <p:sldId id="281" r:id="rId13"/>
    <p:sldId id="282" r:id="rId14"/>
    <p:sldId id="283" r:id="rId15"/>
    <p:sldId id="261" r:id="rId16"/>
    <p:sldId id="265" r:id="rId17"/>
    <p:sldId id="284" r:id="rId18"/>
    <p:sldId id="268" r:id="rId19"/>
    <p:sldId id="266" r:id="rId20"/>
    <p:sldId id="262" r:id="rId21"/>
    <p:sldId id="267" r:id="rId22"/>
    <p:sldId id="257" r:id="rId23"/>
    <p:sldId id="269" r:id="rId24"/>
    <p:sldId id="270" r:id="rId25"/>
    <p:sldId id="271" r:id="rId26"/>
    <p:sldId id="27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line, Karen" initials="KK" lastIdx="2" clrIdx="0">
    <p:extLst>
      <p:ext uri="{19B8F6BF-5375-455C-9EA6-DF929625EA0E}">
        <p15:presenceInfo xmlns:p15="http://schemas.microsoft.com/office/powerpoint/2012/main" userId="S-1-5-21-1824200278-923733676-1501187911-17683" providerId="AD"/>
      </p:ext>
    </p:extLst>
  </p:cmAuthor>
  <p:cmAuthor id="2" name="Wesley Tse" initials="WT" lastIdx="2" clrIdx="1">
    <p:extLst>
      <p:ext uri="{19B8F6BF-5375-455C-9EA6-DF929625EA0E}">
        <p15:presenceInfo xmlns:p15="http://schemas.microsoft.com/office/powerpoint/2012/main" userId="S-1-5-21-515967899-162531612-1801674531-196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6" autoAdjust="0"/>
    <p:restoredTop sz="87687" autoAdjust="0"/>
  </p:normalViewPr>
  <p:slideViewPr>
    <p:cSldViewPr snapToGrid="0">
      <p:cViewPr varScale="1">
        <p:scale>
          <a:sx n="77" d="100"/>
          <a:sy n="77" d="100"/>
        </p:scale>
        <p:origin x="1386" y="96"/>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5E702B-8368-4E51-9515-8532E14DB018}" type="datetimeFigureOut">
              <a:rPr lang="en-US" smtClean="0"/>
              <a:t>1/7/2021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90C6C3-EC41-497C-AB5C-9C2A62B49580}" type="slidenum">
              <a:rPr lang="en-US" smtClean="0"/>
              <a:t>‹#›</a:t>
            </a:fld>
            <a:endParaRPr lang="en-US"/>
          </a:p>
        </p:txBody>
      </p:sp>
    </p:spTree>
    <p:extLst>
      <p:ext uri="{BB962C8B-B14F-4D97-AF65-F5344CB8AC3E}">
        <p14:creationId xmlns:p14="http://schemas.microsoft.com/office/powerpoint/2010/main" val="2079032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90C6C3-EC41-497C-AB5C-9C2A62B49580}" type="slidenum">
              <a:rPr lang="en-US" smtClean="0"/>
              <a:t>1</a:t>
            </a:fld>
            <a:endParaRPr lang="en-US"/>
          </a:p>
        </p:txBody>
      </p:sp>
    </p:spTree>
    <p:extLst>
      <p:ext uri="{BB962C8B-B14F-4D97-AF65-F5344CB8AC3E}">
        <p14:creationId xmlns:p14="http://schemas.microsoft.com/office/powerpoint/2010/main" val="3976205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90C6C3-EC41-497C-AB5C-9C2A62B49580}" type="slidenum">
              <a:rPr lang="en-US" smtClean="0"/>
              <a:t>10</a:t>
            </a:fld>
            <a:endParaRPr lang="en-US"/>
          </a:p>
        </p:txBody>
      </p:sp>
    </p:spTree>
    <p:extLst>
      <p:ext uri="{BB962C8B-B14F-4D97-AF65-F5344CB8AC3E}">
        <p14:creationId xmlns:p14="http://schemas.microsoft.com/office/powerpoint/2010/main" val="4164503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90C6C3-EC41-497C-AB5C-9C2A62B49580}" type="slidenum">
              <a:rPr lang="en-US" smtClean="0"/>
              <a:t>11</a:t>
            </a:fld>
            <a:endParaRPr lang="en-US"/>
          </a:p>
        </p:txBody>
      </p:sp>
    </p:spTree>
    <p:extLst>
      <p:ext uri="{BB962C8B-B14F-4D97-AF65-F5344CB8AC3E}">
        <p14:creationId xmlns:p14="http://schemas.microsoft.com/office/powerpoint/2010/main" val="1956415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90C6C3-EC41-497C-AB5C-9C2A62B49580}" type="slidenum">
              <a:rPr lang="en-US" smtClean="0"/>
              <a:t>12</a:t>
            </a:fld>
            <a:endParaRPr lang="en-US"/>
          </a:p>
        </p:txBody>
      </p:sp>
    </p:spTree>
    <p:extLst>
      <p:ext uri="{BB962C8B-B14F-4D97-AF65-F5344CB8AC3E}">
        <p14:creationId xmlns:p14="http://schemas.microsoft.com/office/powerpoint/2010/main" val="506547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90C6C3-EC41-497C-AB5C-9C2A62B49580}" type="slidenum">
              <a:rPr lang="en-US" smtClean="0"/>
              <a:t>13</a:t>
            </a:fld>
            <a:endParaRPr lang="en-US"/>
          </a:p>
        </p:txBody>
      </p:sp>
    </p:spTree>
    <p:extLst>
      <p:ext uri="{BB962C8B-B14F-4D97-AF65-F5344CB8AC3E}">
        <p14:creationId xmlns:p14="http://schemas.microsoft.com/office/powerpoint/2010/main" val="3452537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90C6C3-EC41-497C-AB5C-9C2A62B49580}" type="slidenum">
              <a:rPr lang="en-US" smtClean="0"/>
              <a:t>14</a:t>
            </a:fld>
            <a:endParaRPr lang="en-US"/>
          </a:p>
        </p:txBody>
      </p:sp>
    </p:spTree>
    <p:extLst>
      <p:ext uri="{BB962C8B-B14F-4D97-AF65-F5344CB8AC3E}">
        <p14:creationId xmlns:p14="http://schemas.microsoft.com/office/powerpoint/2010/main" val="1137284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90C6C3-EC41-497C-AB5C-9C2A62B49580}" type="slidenum">
              <a:rPr lang="en-US" smtClean="0"/>
              <a:t>15</a:t>
            </a:fld>
            <a:endParaRPr lang="en-US"/>
          </a:p>
        </p:txBody>
      </p:sp>
    </p:spTree>
    <p:extLst>
      <p:ext uri="{BB962C8B-B14F-4D97-AF65-F5344CB8AC3E}">
        <p14:creationId xmlns:p14="http://schemas.microsoft.com/office/powerpoint/2010/main" val="1451916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90C6C3-EC41-497C-AB5C-9C2A62B49580}" type="slidenum">
              <a:rPr lang="en-US" smtClean="0"/>
              <a:t>16</a:t>
            </a:fld>
            <a:endParaRPr lang="en-US"/>
          </a:p>
        </p:txBody>
      </p:sp>
    </p:spTree>
    <p:extLst>
      <p:ext uri="{BB962C8B-B14F-4D97-AF65-F5344CB8AC3E}">
        <p14:creationId xmlns:p14="http://schemas.microsoft.com/office/powerpoint/2010/main" val="3966671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90C6C3-EC41-497C-AB5C-9C2A62B49580}" type="slidenum">
              <a:rPr lang="en-US" smtClean="0"/>
              <a:t>17</a:t>
            </a:fld>
            <a:endParaRPr lang="en-US"/>
          </a:p>
        </p:txBody>
      </p:sp>
    </p:spTree>
    <p:extLst>
      <p:ext uri="{BB962C8B-B14F-4D97-AF65-F5344CB8AC3E}">
        <p14:creationId xmlns:p14="http://schemas.microsoft.com/office/powerpoint/2010/main" val="785937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90C6C3-EC41-497C-AB5C-9C2A62B49580}" type="slidenum">
              <a:rPr lang="en-US" smtClean="0"/>
              <a:t>18</a:t>
            </a:fld>
            <a:endParaRPr lang="en-US"/>
          </a:p>
        </p:txBody>
      </p:sp>
    </p:spTree>
    <p:extLst>
      <p:ext uri="{BB962C8B-B14F-4D97-AF65-F5344CB8AC3E}">
        <p14:creationId xmlns:p14="http://schemas.microsoft.com/office/powerpoint/2010/main" val="2765134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atmospheric deposition</a:t>
            </a:r>
            <a:r>
              <a:rPr lang="en-US" baseline="0" dirty="0"/>
              <a:t> rate is an adopted value from the Chesapeake Bay Program Atmospheric Deposition Study. The rate from the Chesapeake Bay study is used in the Lewis Creek because no local data is available. 1.6 </a:t>
            </a:r>
            <a:r>
              <a:rPr lang="en-US" baseline="0" dirty="0" err="1"/>
              <a:t>ug</a:t>
            </a:r>
            <a:r>
              <a:rPr lang="en-US" baseline="0" dirty="0"/>
              <a:t>/m^2/</a:t>
            </a:r>
            <a:r>
              <a:rPr lang="en-US" baseline="0" dirty="0" err="1"/>
              <a:t>yr</a:t>
            </a:r>
            <a:endParaRPr lang="en-US" baseline="0" dirty="0"/>
          </a:p>
          <a:p>
            <a:endParaRPr lang="en-US" baseline="0" dirty="0"/>
          </a:p>
          <a:p>
            <a:r>
              <a:rPr lang="en-US" baseline="0" dirty="0"/>
              <a:t>The deposition is in the form of wet deposition or dry aerosol deposition. Gas exchange is also a factor (was a factor for Chesapeake Bay in which there was a net loss of PCBs to atmosphere.) but in the Lewis Creek watershed there isn’t as much surface area for PCBs to exchange and volatilize into the air.</a:t>
            </a:r>
            <a:endParaRPr lang="en-US" dirty="0"/>
          </a:p>
        </p:txBody>
      </p:sp>
      <p:sp>
        <p:nvSpPr>
          <p:cNvPr id="4" name="Slide Number Placeholder 3"/>
          <p:cNvSpPr>
            <a:spLocks noGrp="1"/>
          </p:cNvSpPr>
          <p:nvPr>
            <p:ph type="sldNum" sz="quarter" idx="10"/>
          </p:nvPr>
        </p:nvSpPr>
        <p:spPr/>
        <p:txBody>
          <a:bodyPr/>
          <a:lstStyle/>
          <a:p>
            <a:fld id="{C190C6C3-EC41-497C-AB5C-9C2A62B49580}" type="slidenum">
              <a:rPr lang="en-US" smtClean="0"/>
              <a:t>19</a:t>
            </a:fld>
            <a:endParaRPr lang="en-US"/>
          </a:p>
        </p:txBody>
      </p:sp>
    </p:spTree>
    <p:extLst>
      <p:ext uri="{BB962C8B-B14F-4D97-AF65-F5344CB8AC3E}">
        <p14:creationId xmlns:p14="http://schemas.microsoft.com/office/powerpoint/2010/main" val="65528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90C6C3-EC41-497C-AB5C-9C2A62B49580}" type="slidenum">
              <a:rPr lang="en-US" smtClean="0"/>
              <a:t>2</a:t>
            </a:fld>
            <a:endParaRPr lang="en-US"/>
          </a:p>
        </p:txBody>
      </p:sp>
    </p:spTree>
    <p:extLst>
      <p:ext uri="{BB962C8B-B14F-4D97-AF65-F5344CB8AC3E}">
        <p14:creationId xmlns:p14="http://schemas.microsoft.com/office/powerpoint/2010/main" val="1343337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90C6C3-EC41-497C-AB5C-9C2A62B49580}" type="slidenum">
              <a:rPr lang="en-US" smtClean="0"/>
              <a:t>20</a:t>
            </a:fld>
            <a:endParaRPr lang="en-US"/>
          </a:p>
        </p:txBody>
      </p:sp>
    </p:spTree>
    <p:extLst>
      <p:ext uri="{BB962C8B-B14F-4D97-AF65-F5344CB8AC3E}">
        <p14:creationId xmlns:p14="http://schemas.microsoft.com/office/powerpoint/2010/main" val="2411618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PCBs</a:t>
            </a:r>
            <a:r>
              <a:rPr lang="en-US" baseline="0" dirty="0"/>
              <a:t> are hydrophobic and tend to attach to sediment</a:t>
            </a:r>
            <a:endParaRPr lang="en-US" dirty="0"/>
          </a:p>
        </p:txBody>
      </p:sp>
      <p:sp>
        <p:nvSpPr>
          <p:cNvPr id="4" name="Slide Number Placeholder 3"/>
          <p:cNvSpPr>
            <a:spLocks noGrp="1"/>
          </p:cNvSpPr>
          <p:nvPr>
            <p:ph type="sldNum" sz="quarter" idx="10"/>
          </p:nvPr>
        </p:nvSpPr>
        <p:spPr/>
        <p:txBody>
          <a:bodyPr/>
          <a:lstStyle/>
          <a:p>
            <a:fld id="{C190C6C3-EC41-497C-AB5C-9C2A62B49580}" type="slidenum">
              <a:rPr lang="en-US" smtClean="0"/>
              <a:t>21</a:t>
            </a:fld>
            <a:endParaRPr lang="en-US"/>
          </a:p>
        </p:txBody>
      </p:sp>
    </p:spTree>
    <p:extLst>
      <p:ext uri="{BB962C8B-B14F-4D97-AF65-F5344CB8AC3E}">
        <p14:creationId xmlns:p14="http://schemas.microsoft.com/office/powerpoint/2010/main" val="2073250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90C6C3-EC41-497C-AB5C-9C2A62B49580}" type="slidenum">
              <a:rPr lang="en-US" smtClean="0"/>
              <a:t>22</a:t>
            </a:fld>
            <a:endParaRPr lang="en-US"/>
          </a:p>
        </p:txBody>
      </p:sp>
    </p:spTree>
    <p:extLst>
      <p:ext uri="{BB962C8B-B14F-4D97-AF65-F5344CB8AC3E}">
        <p14:creationId xmlns:p14="http://schemas.microsoft.com/office/powerpoint/2010/main" val="18609032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90C6C3-EC41-497C-AB5C-9C2A62B49580}" type="slidenum">
              <a:rPr lang="en-US" smtClean="0"/>
              <a:t>23</a:t>
            </a:fld>
            <a:endParaRPr lang="en-US"/>
          </a:p>
        </p:txBody>
      </p:sp>
    </p:spTree>
    <p:extLst>
      <p:ext uri="{BB962C8B-B14F-4D97-AF65-F5344CB8AC3E}">
        <p14:creationId xmlns:p14="http://schemas.microsoft.com/office/powerpoint/2010/main" val="696354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3 slides are optional</a:t>
            </a:r>
            <a:r>
              <a:rPr lang="en-US" baseline="0" dirty="0"/>
              <a:t> and can be reviewed if the attendees want more information on how the model works</a:t>
            </a:r>
            <a:endParaRPr lang="en-US" dirty="0"/>
          </a:p>
        </p:txBody>
      </p:sp>
      <p:sp>
        <p:nvSpPr>
          <p:cNvPr id="4" name="Slide Number Placeholder 3"/>
          <p:cNvSpPr>
            <a:spLocks noGrp="1"/>
          </p:cNvSpPr>
          <p:nvPr>
            <p:ph type="sldNum" sz="quarter" idx="10"/>
          </p:nvPr>
        </p:nvSpPr>
        <p:spPr/>
        <p:txBody>
          <a:bodyPr/>
          <a:lstStyle/>
          <a:p>
            <a:fld id="{C190C6C3-EC41-497C-AB5C-9C2A62B49580}" type="slidenum">
              <a:rPr lang="en-US" smtClean="0"/>
              <a:t>24</a:t>
            </a:fld>
            <a:endParaRPr lang="en-US"/>
          </a:p>
        </p:txBody>
      </p:sp>
    </p:spTree>
    <p:extLst>
      <p:ext uri="{BB962C8B-B14F-4D97-AF65-F5344CB8AC3E}">
        <p14:creationId xmlns:p14="http://schemas.microsoft.com/office/powerpoint/2010/main" val="30222445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90C6C3-EC41-497C-AB5C-9C2A62B49580}" type="slidenum">
              <a:rPr lang="en-US" smtClean="0"/>
              <a:t>25</a:t>
            </a:fld>
            <a:endParaRPr lang="en-US"/>
          </a:p>
        </p:txBody>
      </p:sp>
    </p:spTree>
    <p:extLst>
      <p:ext uri="{BB962C8B-B14F-4D97-AF65-F5344CB8AC3E}">
        <p14:creationId xmlns:p14="http://schemas.microsoft.com/office/powerpoint/2010/main" val="28138223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discussing this slide, then state</a:t>
            </a:r>
            <a:r>
              <a:rPr lang="en-US" baseline="0" dirty="0"/>
              <a:t> that the sources of PCB in the model are what is noted above</a:t>
            </a:r>
            <a:endParaRPr lang="en-US" dirty="0"/>
          </a:p>
        </p:txBody>
      </p:sp>
      <p:sp>
        <p:nvSpPr>
          <p:cNvPr id="4" name="Slide Number Placeholder 3"/>
          <p:cNvSpPr>
            <a:spLocks noGrp="1"/>
          </p:cNvSpPr>
          <p:nvPr>
            <p:ph type="sldNum" sz="quarter" idx="10"/>
          </p:nvPr>
        </p:nvSpPr>
        <p:spPr/>
        <p:txBody>
          <a:bodyPr/>
          <a:lstStyle/>
          <a:p>
            <a:fld id="{C190C6C3-EC41-497C-AB5C-9C2A62B49580}" type="slidenum">
              <a:rPr lang="en-US" smtClean="0"/>
              <a:t>26</a:t>
            </a:fld>
            <a:endParaRPr lang="en-US"/>
          </a:p>
        </p:txBody>
      </p:sp>
    </p:spTree>
    <p:extLst>
      <p:ext uri="{BB962C8B-B14F-4D97-AF65-F5344CB8AC3E}">
        <p14:creationId xmlns:p14="http://schemas.microsoft.com/office/powerpoint/2010/main" val="2147788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Hydrology is the critical foundation for the modeling process</a:t>
            </a:r>
          </a:p>
          <a:p>
            <a:pPr marL="171450" indent="-171450">
              <a:buFontTx/>
              <a:buChar char="-"/>
            </a:pPr>
            <a:r>
              <a:rPr lang="en-US" dirty="0"/>
              <a:t>Sediment is a function of the hydrology (runoff and in-stream scouring/deposition)</a:t>
            </a:r>
          </a:p>
          <a:p>
            <a:pPr marL="171450" indent="-171450">
              <a:buFontTx/>
              <a:buChar char="-"/>
            </a:pPr>
            <a:r>
              <a:rPr lang="en-US" dirty="0"/>
              <a:t>Sediment</a:t>
            </a:r>
            <a:r>
              <a:rPr lang="en-US" baseline="0" dirty="0"/>
              <a:t> is the main transport mechanism of PCBs</a:t>
            </a:r>
          </a:p>
          <a:p>
            <a:pPr marL="171450" indent="-171450">
              <a:buFontTx/>
              <a:buChar char="-"/>
            </a:pPr>
            <a:r>
              <a:rPr lang="en-US" baseline="0" dirty="0"/>
              <a:t>Model PCBs after modeling the sediment</a:t>
            </a:r>
          </a:p>
          <a:p>
            <a:pPr marL="171450" indent="-171450">
              <a:buFontTx/>
              <a:buChar char="-"/>
            </a:pPr>
            <a:r>
              <a:rPr lang="en-US" baseline="0" dirty="0"/>
              <a:t>It is a multi-step process in which each subsequent step builds off the results of the previous</a:t>
            </a:r>
            <a:endParaRPr lang="en-US"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C190C6C3-EC41-497C-AB5C-9C2A62B49580}" type="slidenum">
              <a:rPr lang="en-US" smtClean="0"/>
              <a:t>3</a:t>
            </a:fld>
            <a:endParaRPr lang="en-US"/>
          </a:p>
        </p:txBody>
      </p:sp>
    </p:spTree>
    <p:extLst>
      <p:ext uri="{BB962C8B-B14F-4D97-AF65-F5344CB8AC3E}">
        <p14:creationId xmlns:p14="http://schemas.microsoft.com/office/powerpoint/2010/main" val="2682080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90C6C3-EC41-497C-AB5C-9C2A62B49580}" type="slidenum">
              <a:rPr lang="en-US" smtClean="0"/>
              <a:t>4</a:t>
            </a:fld>
            <a:endParaRPr lang="en-US"/>
          </a:p>
        </p:txBody>
      </p:sp>
    </p:spTree>
    <p:extLst>
      <p:ext uri="{BB962C8B-B14F-4D97-AF65-F5344CB8AC3E}">
        <p14:creationId xmlns:p14="http://schemas.microsoft.com/office/powerpoint/2010/main" val="2247881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90C6C3-EC41-497C-AB5C-9C2A62B49580}" type="slidenum">
              <a:rPr lang="en-US" smtClean="0"/>
              <a:t>5</a:t>
            </a:fld>
            <a:endParaRPr lang="en-US"/>
          </a:p>
        </p:txBody>
      </p:sp>
    </p:spTree>
    <p:extLst>
      <p:ext uri="{BB962C8B-B14F-4D97-AF65-F5344CB8AC3E}">
        <p14:creationId xmlns:p14="http://schemas.microsoft.com/office/powerpoint/2010/main" val="3537946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90C6C3-EC41-497C-AB5C-9C2A62B49580}" type="slidenum">
              <a:rPr lang="en-US" smtClean="0"/>
              <a:t>6</a:t>
            </a:fld>
            <a:endParaRPr lang="en-US"/>
          </a:p>
        </p:txBody>
      </p:sp>
    </p:spTree>
    <p:extLst>
      <p:ext uri="{BB962C8B-B14F-4D97-AF65-F5344CB8AC3E}">
        <p14:creationId xmlns:p14="http://schemas.microsoft.com/office/powerpoint/2010/main" val="971088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90C6C3-EC41-497C-AB5C-9C2A62B49580}" type="slidenum">
              <a:rPr lang="en-US" smtClean="0"/>
              <a:t>7</a:t>
            </a:fld>
            <a:endParaRPr lang="en-US"/>
          </a:p>
        </p:txBody>
      </p:sp>
    </p:spTree>
    <p:extLst>
      <p:ext uri="{BB962C8B-B14F-4D97-AF65-F5344CB8AC3E}">
        <p14:creationId xmlns:p14="http://schemas.microsoft.com/office/powerpoint/2010/main" val="1212426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90C6C3-EC41-497C-AB5C-9C2A62B49580}" type="slidenum">
              <a:rPr lang="en-US" smtClean="0"/>
              <a:t>8</a:t>
            </a:fld>
            <a:endParaRPr lang="en-US"/>
          </a:p>
        </p:txBody>
      </p:sp>
    </p:spTree>
    <p:extLst>
      <p:ext uri="{BB962C8B-B14F-4D97-AF65-F5344CB8AC3E}">
        <p14:creationId xmlns:p14="http://schemas.microsoft.com/office/powerpoint/2010/main" val="1778260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90C6C3-EC41-497C-AB5C-9C2A62B49580}" type="slidenum">
              <a:rPr lang="en-US" smtClean="0"/>
              <a:t>9</a:t>
            </a:fld>
            <a:endParaRPr lang="en-US"/>
          </a:p>
        </p:txBody>
      </p:sp>
    </p:spTree>
    <p:extLst>
      <p:ext uri="{BB962C8B-B14F-4D97-AF65-F5344CB8AC3E}">
        <p14:creationId xmlns:p14="http://schemas.microsoft.com/office/powerpoint/2010/main" val="10301227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476AB49D-BE83-4C6A-A756-9417D102E7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05290" y="6419724"/>
            <a:ext cx="1708797" cy="301752"/>
          </a:xfrm>
          <a:prstGeom prst="rect">
            <a:avLst/>
          </a:prstGeom>
        </p:spPr>
      </p:pic>
      <p:pic>
        <p:nvPicPr>
          <p:cNvPr id="8" name="Picture 7">
            <a:extLst>
              <a:ext uri="{FF2B5EF4-FFF2-40B4-BE49-F238E27FC236}">
                <a16:creationId xmlns:a16="http://schemas.microsoft.com/office/drawing/2014/main" id="{F37953CC-3FF7-4BF1-AB7E-9F7D4E4F2A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14087" y="6430379"/>
            <a:ext cx="890093" cy="304826"/>
          </a:xfrm>
          <a:prstGeom prst="rect">
            <a:avLst/>
          </a:prstGeom>
        </p:spPr>
      </p:pic>
      <p:sp>
        <p:nvSpPr>
          <p:cNvPr id="5" name="Footer Placeholder 4"/>
          <p:cNvSpPr>
            <a:spLocks noGrp="1"/>
          </p:cNvSpPr>
          <p:nvPr>
            <p:ph type="ftr" sz="quarter" idx="11"/>
          </p:nvPr>
        </p:nvSpPr>
        <p:spPr>
          <a:xfrm>
            <a:off x="3028950" y="6356351"/>
            <a:ext cx="3086100" cy="365125"/>
          </a:xfrm>
        </p:spPr>
        <p:txBody>
          <a:bodyPr/>
          <a:lstStyle/>
          <a:p>
            <a:endParaRPr lang="en-US" dirty="0"/>
          </a:p>
        </p:txBody>
      </p:sp>
      <p:sp>
        <p:nvSpPr>
          <p:cNvPr id="6" name="Slide Number Placeholder 5"/>
          <p:cNvSpPr>
            <a:spLocks noGrp="1"/>
          </p:cNvSpPr>
          <p:nvPr>
            <p:ph type="sldNum" sz="quarter" idx="12"/>
          </p:nvPr>
        </p:nvSpPr>
        <p:spPr>
          <a:xfrm>
            <a:off x="6519134" y="115096"/>
            <a:ext cx="2485047" cy="365125"/>
          </a:xfrm>
        </p:spPr>
        <p:txBody>
          <a:bodyPr/>
          <a:lstStyle>
            <a:lvl1pPr>
              <a:defRPr/>
            </a:lvl1pPr>
          </a:lstStyle>
          <a:p>
            <a:r>
              <a:rPr lang="en-US" dirty="0"/>
              <a:t>For technical support: 703-583-3906 </a:t>
            </a:r>
          </a:p>
          <a:p>
            <a:endParaRPr lang="en-US" dirty="0"/>
          </a:p>
        </p:txBody>
      </p:sp>
      <p:cxnSp>
        <p:nvCxnSpPr>
          <p:cNvPr id="10" name="Straight Connector 9">
            <a:extLst>
              <a:ext uri="{FF2B5EF4-FFF2-40B4-BE49-F238E27FC236}">
                <a16:creationId xmlns:a16="http://schemas.microsoft.com/office/drawing/2014/main" id="{E3888EDA-632E-403F-8A1A-1EB02DA1C159}"/>
              </a:ext>
            </a:extLst>
          </p:cNvPr>
          <p:cNvCxnSpPr>
            <a:cxnSpLocks/>
          </p:cNvCxnSpPr>
          <p:nvPr userDrawn="1"/>
        </p:nvCxnSpPr>
        <p:spPr>
          <a:xfrm flipV="1">
            <a:off x="139820" y="6356351"/>
            <a:ext cx="8864360" cy="1"/>
          </a:xfrm>
          <a:prstGeom prst="line">
            <a:avLst/>
          </a:prstGeom>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2B157B2C-82B7-4C58-85DB-6C1B2C2084A4}"/>
              </a:ext>
            </a:extLst>
          </p:cNvPr>
          <p:cNvSpPr txBox="1">
            <a:spLocks/>
          </p:cNvSpPr>
          <p:nvPr userDrawn="1"/>
        </p:nvSpPr>
        <p:spPr>
          <a:xfrm>
            <a:off x="222198"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CAF5EEA-9156-40CB-928D-43E7C48D2FC3}" type="slidenum">
              <a:rPr lang="en-US" smtClean="0"/>
              <a:pPr algn="l"/>
              <a:t>‹#›</a:t>
            </a:fld>
            <a:endParaRPr lang="en-US" dirty="0"/>
          </a:p>
        </p:txBody>
      </p:sp>
    </p:spTree>
    <p:extLst>
      <p:ext uri="{BB962C8B-B14F-4D97-AF65-F5344CB8AC3E}">
        <p14:creationId xmlns:p14="http://schemas.microsoft.com/office/powerpoint/2010/main" val="818399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EF2D8C-0E6E-414D-8BDE-D224E4199678}" type="datetime1">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F5EEA-9156-40CB-928D-43E7C48D2FC3}" type="slidenum">
              <a:rPr lang="en-US" smtClean="0"/>
              <a:t>‹#›</a:t>
            </a:fld>
            <a:endParaRPr lang="en-US"/>
          </a:p>
        </p:txBody>
      </p:sp>
    </p:spTree>
    <p:extLst>
      <p:ext uri="{BB962C8B-B14F-4D97-AF65-F5344CB8AC3E}">
        <p14:creationId xmlns:p14="http://schemas.microsoft.com/office/powerpoint/2010/main" val="360592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BC04B3-2619-4AEF-8BD4-7116ABB3114B}" type="datetime1">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F5EEA-9156-40CB-928D-43E7C48D2FC3}" type="slidenum">
              <a:rPr lang="en-US" smtClean="0"/>
              <a:t>‹#›</a:t>
            </a:fld>
            <a:endParaRPr lang="en-US"/>
          </a:p>
        </p:txBody>
      </p:sp>
    </p:spTree>
    <p:extLst>
      <p:ext uri="{BB962C8B-B14F-4D97-AF65-F5344CB8AC3E}">
        <p14:creationId xmlns:p14="http://schemas.microsoft.com/office/powerpoint/2010/main" val="4121625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fld id="{3CAF5EEA-9156-40CB-928D-43E7C48D2FC3}" type="slidenum">
              <a:rPr lang="en-US" smtClean="0"/>
              <a:pPr/>
              <a:t>‹#›</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1407" y="115096"/>
            <a:ext cx="2452773" cy="365125"/>
          </a:xfrm>
        </p:spPr>
        <p:txBody>
          <a:bodyPr/>
          <a:lstStyle>
            <a:lvl1pPr>
              <a:defRPr/>
            </a:lvl1pPr>
          </a:lstStyle>
          <a:p>
            <a:r>
              <a:rPr lang="en-US" dirty="0"/>
              <a:t>For technical support: 703-583-3906 </a:t>
            </a:r>
          </a:p>
          <a:p>
            <a:endParaRPr lang="en-US" dirty="0"/>
          </a:p>
        </p:txBody>
      </p:sp>
      <p:pic>
        <p:nvPicPr>
          <p:cNvPr id="7" name="Picture 6">
            <a:extLst>
              <a:ext uri="{FF2B5EF4-FFF2-40B4-BE49-F238E27FC236}">
                <a16:creationId xmlns:a16="http://schemas.microsoft.com/office/drawing/2014/main" id="{D2736FC8-4E67-412D-84AB-438A58655C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03377" y="6441152"/>
            <a:ext cx="1708798" cy="301752"/>
          </a:xfrm>
          <a:prstGeom prst="rect">
            <a:avLst/>
          </a:prstGeom>
        </p:spPr>
      </p:pic>
      <p:pic>
        <p:nvPicPr>
          <p:cNvPr id="8" name="Picture 7">
            <a:extLst>
              <a:ext uri="{FF2B5EF4-FFF2-40B4-BE49-F238E27FC236}">
                <a16:creationId xmlns:a16="http://schemas.microsoft.com/office/drawing/2014/main" id="{73FC0FF6-0F6F-4B3F-B85A-A7D561B9649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12175" y="6438078"/>
            <a:ext cx="890093" cy="304826"/>
          </a:xfrm>
          <a:prstGeom prst="rect">
            <a:avLst/>
          </a:prstGeom>
        </p:spPr>
      </p:pic>
      <p:cxnSp>
        <p:nvCxnSpPr>
          <p:cNvPr id="9" name="Straight Connector 8">
            <a:extLst>
              <a:ext uri="{FF2B5EF4-FFF2-40B4-BE49-F238E27FC236}">
                <a16:creationId xmlns:a16="http://schemas.microsoft.com/office/drawing/2014/main" id="{1BC533CE-7B4A-42D4-95C2-73777757D425}"/>
              </a:ext>
            </a:extLst>
          </p:cNvPr>
          <p:cNvCxnSpPr>
            <a:cxnSpLocks/>
          </p:cNvCxnSpPr>
          <p:nvPr userDrawn="1"/>
        </p:nvCxnSpPr>
        <p:spPr>
          <a:xfrm flipV="1">
            <a:off x="141732" y="6353645"/>
            <a:ext cx="8860536" cy="270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3787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454588" y="115096"/>
            <a:ext cx="2549593" cy="365125"/>
          </a:xfrm>
        </p:spPr>
        <p:txBody>
          <a:bodyPr/>
          <a:lstStyle>
            <a:lvl1pPr>
              <a:defRPr/>
            </a:lvl1pPr>
          </a:lstStyle>
          <a:p>
            <a:r>
              <a:rPr lang="en-US" dirty="0"/>
              <a:t>For technical support: 703-583-3906 </a:t>
            </a:r>
          </a:p>
          <a:p>
            <a:endParaRPr lang="en-US" dirty="0"/>
          </a:p>
        </p:txBody>
      </p:sp>
      <p:sp>
        <p:nvSpPr>
          <p:cNvPr id="7" name="Slide Number Placeholder 5">
            <a:extLst>
              <a:ext uri="{FF2B5EF4-FFF2-40B4-BE49-F238E27FC236}">
                <a16:creationId xmlns:a16="http://schemas.microsoft.com/office/drawing/2014/main" id="{E59A63D2-5420-4B3D-AA24-4D2100F8C45D}"/>
              </a:ext>
            </a:extLst>
          </p:cNvPr>
          <p:cNvSpPr txBox="1">
            <a:spLocks/>
          </p:cNvSpPr>
          <p:nvPr userDrawn="1"/>
        </p:nvSpPr>
        <p:spPr>
          <a:xfrm>
            <a:off x="222198"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CAF5EEA-9156-40CB-928D-43E7C48D2FC3}" type="slidenum">
              <a:rPr lang="en-US" smtClean="0"/>
              <a:pPr algn="l"/>
              <a:t>‹#›</a:t>
            </a:fld>
            <a:endParaRPr lang="en-US" dirty="0"/>
          </a:p>
        </p:txBody>
      </p:sp>
    </p:spTree>
    <p:extLst>
      <p:ext uri="{BB962C8B-B14F-4D97-AF65-F5344CB8AC3E}">
        <p14:creationId xmlns:p14="http://schemas.microsoft.com/office/powerpoint/2010/main" val="1921638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C5E2C8-8153-4B08-8CD8-38F56E121A20}" type="datetime1">
              <a:rPr lang="en-US" smtClean="0"/>
              <a:t>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AF5EEA-9156-40CB-928D-43E7C48D2FC3}" type="slidenum">
              <a:rPr lang="en-US" smtClean="0"/>
              <a:t>‹#›</a:t>
            </a:fld>
            <a:endParaRPr lang="en-US" dirty="0"/>
          </a:p>
        </p:txBody>
      </p:sp>
    </p:spTree>
    <p:extLst>
      <p:ext uri="{BB962C8B-B14F-4D97-AF65-F5344CB8AC3E}">
        <p14:creationId xmlns:p14="http://schemas.microsoft.com/office/powerpoint/2010/main" val="1197994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4B6A20-EB26-4DA2-AA6F-DA1F443AE0FA}" type="datetime1">
              <a:rPr lang="en-US" smtClean="0"/>
              <a:t>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AF5EEA-9156-40CB-928D-43E7C48D2FC3}" type="slidenum">
              <a:rPr lang="en-US" smtClean="0"/>
              <a:t>‹#›</a:t>
            </a:fld>
            <a:endParaRPr lang="en-US"/>
          </a:p>
        </p:txBody>
      </p:sp>
    </p:spTree>
    <p:extLst>
      <p:ext uri="{BB962C8B-B14F-4D97-AF65-F5344CB8AC3E}">
        <p14:creationId xmlns:p14="http://schemas.microsoft.com/office/powerpoint/2010/main" val="3075319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7215C1-D684-4F3C-8175-BCEAE3A12F63}" type="datetime1">
              <a:rPr lang="en-US" smtClean="0"/>
              <a:t>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AF5EEA-9156-40CB-928D-43E7C48D2FC3}" type="slidenum">
              <a:rPr lang="en-US" smtClean="0"/>
              <a:t>‹#›</a:t>
            </a:fld>
            <a:endParaRPr lang="en-US"/>
          </a:p>
        </p:txBody>
      </p:sp>
    </p:spTree>
    <p:extLst>
      <p:ext uri="{BB962C8B-B14F-4D97-AF65-F5344CB8AC3E}">
        <p14:creationId xmlns:p14="http://schemas.microsoft.com/office/powerpoint/2010/main" val="3217115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650E50-640E-4607-97DA-48335E77E45D}" type="datetime1">
              <a:rPr lang="en-US" smtClean="0"/>
              <a:t>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AF5EEA-9156-40CB-928D-43E7C48D2FC3}" type="slidenum">
              <a:rPr lang="en-US" smtClean="0"/>
              <a:t>‹#›</a:t>
            </a:fld>
            <a:endParaRPr lang="en-US"/>
          </a:p>
        </p:txBody>
      </p:sp>
    </p:spTree>
    <p:extLst>
      <p:ext uri="{BB962C8B-B14F-4D97-AF65-F5344CB8AC3E}">
        <p14:creationId xmlns:p14="http://schemas.microsoft.com/office/powerpoint/2010/main" val="1795799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EA1DE3-3945-435F-8F2A-FF4B0C21BEEB}" type="datetime1">
              <a:rPr lang="en-US" smtClean="0"/>
              <a:t>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AF5EEA-9156-40CB-928D-43E7C48D2FC3}" type="slidenum">
              <a:rPr lang="en-US" smtClean="0"/>
              <a:t>‹#›</a:t>
            </a:fld>
            <a:endParaRPr lang="en-US"/>
          </a:p>
        </p:txBody>
      </p:sp>
    </p:spTree>
    <p:extLst>
      <p:ext uri="{BB962C8B-B14F-4D97-AF65-F5344CB8AC3E}">
        <p14:creationId xmlns:p14="http://schemas.microsoft.com/office/powerpoint/2010/main" val="3087753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A2FA6A-49E3-4591-9F1B-0B4E3207540B}" type="datetime1">
              <a:rPr lang="en-US" smtClean="0"/>
              <a:t>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AF5EEA-9156-40CB-928D-43E7C48D2FC3}" type="slidenum">
              <a:rPr lang="en-US" smtClean="0"/>
              <a:t>‹#›</a:t>
            </a:fld>
            <a:endParaRPr lang="en-US"/>
          </a:p>
        </p:txBody>
      </p:sp>
    </p:spTree>
    <p:extLst>
      <p:ext uri="{BB962C8B-B14F-4D97-AF65-F5344CB8AC3E}">
        <p14:creationId xmlns:p14="http://schemas.microsoft.com/office/powerpoint/2010/main" val="4258315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9C7D3-E67F-4954-AC2A-AF011907C899}" type="datetime1">
              <a:rPr lang="en-US" smtClean="0"/>
              <a:t>1/7/2021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46780" y="11509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AF5EEA-9156-40CB-928D-43E7C48D2FC3}" type="slidenum">
              <a:rPr lang="en-US" smtClean="0"/>
              <a:t>‹#›</a:t>
            </a:fld>
            <a:endParaRPr lang="en-US"/>
          </a:p>
        </p:txBody>
      </p:sp>
    </p:spTree>
    <p:extLst>
      <p:ext uri="{BB962C8B-B14F-4D97-AF65-F5344CB8AC3E}">
        <p14:creationId xmlns:p14="http://schemas.microsoft.com/office/powerpoint/2010/main" val="31424387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Modeling PCBs</a:t>
            </a:r>
          </a:p>
        </p:txBody>
      </p:sp>
      <p:sp>
        <p:nvSpPr>
          <p:cNvPr id="7" name="Subtitle 6"/>
          <p:cNvSpPr>
            <a:spLocks noGrp="1"/>
          </p:cNvSpPr>
          <p:nvPr>
            <p:ph type="subTitle" idx="1"/>
          </p:nvPr>
        </p:nvSpPr>
        <p:spPr/>
        <p:txBody>
          <a:bodyPr/>
          <a:lstStyle/>
          <a:p>
            <a:r>
              <a:rPr lang="en-US" dirty="0"/>
              <a:t>Mountain Run PCB TMDL TAC Meeting</a:t>
            </a:r>
          </a:p>
          <a:p>
            <a:r>
              <a:rPr lang="en-US" dirty="0"/>
              <a:t>January 12, 2021</a:t>
            </a:r>
          </a:p>
        </p:txBody>
      </p:sp>
      <p:sp>
        <p:nvSpPr>
          <p:cNvPr id="5" name="Slide Number Placeholder 1">
            <a:extLst>
              <a:ext uri="{FF2B5EF4-FFF2-40B4-BE49-F238E27FC236}">
                <a16:creationId xmlns:a16="http://schemas.microsoft.com/office/drawing/2014/main" id="{213B55E9-431A-48FC-A219-46CD3493953C}"/>
              </a:ext>
            </a:extLst>
          </p:cNvPr>
          <p:cNvSpPr>
            <a:spLocks noGrp="1"/>
          </p:cNvSpPr>
          <p:nvPr>
            <p:ph type="sldNum" sz="quarter" idx="12"/>
          </p:nvPr>
        </p:nvSpPr>
        <p:spPr>
          <a:xfrm>
            <a:off x="6551407" y="115096"/>
            <a:ext cx="2452773" cy="365125"/>
          </a:xfrm>
        </p:spPr>
        <p:txBody>
          <a:bodyPr/>
          <a:lstStyle/>
          <a:p>
            <a:r>
              <a:rPr lang="en-US" dirty="0"/>
              <a:t>For technical support: 703-583-3906 </a:t>
            </a:r>
          </a:p>
        </p:txBody>
      </p:sp>
    </p:spTree>
    <p:extLst>
      <p:ext uri="{BB962C8B-B14F-4D97-AF65-F5344CB8AC3E}">
        <p14:creationId xmlns:p14="http://schemas.microsoft.com/office/powerpoint/2010/main" val="2419142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Inputs</a:t>
            </a:r>
          </a:p>
        </p:txBody>
      </p:sp>
      <p:sp>
        <p:nvSpPr>
          <p:cNvPr id="3" name="Content Placeholder 2"/>
          <p:cNvSpPr>
            <a:spLocks noGrp="1"/>
          </p:cNvSpPr>
          <p:nvPr>
            <p:ph idx="1"/>
          </p:nvPr>
        </p:nvSpPr>
        <p:spPr/>
        <p:txBody>
          <a:bodyPr/>
          <a:lstStyle/>
          <a:p>
            <a:pPr>
              <a:lnSpc>
                <a:spcPct val="110000"/>
              </a:lnSpc>
              <a:spcBef>
                <a:spcPts val="600"/>
              </a:spcBef>
            </a:pPr>
            <a:r>
              <a:rPr lang="en-US" sz="2400" dirty="0"/>
              <a:t>Watershed Inputs</a:t>
            </a:r>
          </a:p>
          <a:p>
            <a:pPr lvl="1">
              <a:lnSpc>
                <a:spcPct val="110000"/>
              </a:lnSpc>
              <a:spcBef>
                <a:spcPts val="600"/>
              </a:spcBef>
            </a:pPr>
            <a:r>
              <a:rPr lang="en-US" sz="2000" dirty="0"/>
              <a:t>Meteorological Data</a:t>
            </a:r>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78386" y="974979"/>
            <a:ext cx="3330575" cy="4995862"/>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r>
              <a:rPr lang="en-US" dirty="0"/>
              <a:t>For technical support: 703-583-3906 </a:t>
            </a:r>
          </a:p>
        </p:txBody>
      </p:sp>
      <p:sp>
        <p:nvSpPr>
          <p:cNvPr id="5" name="Rectangle 4"/>
          <p:cNvSpPr/>
          <p:nvPr/>
        </p:nvSpPr>
        <p:spPr>
          <a:xfrm>
            <a:off x="4954366" y="5975902"/>
            <a:ext cx="3978613" cy="215444"/>
          </a:xfrm>
          <a:prstGeom prst="rect">
            <a:avLst/>
          </a:prstGeom>
        </p:spPr>
        <p:txBody>
          <a:bodyPr wrap="square" anchor="ctr">
            <a:spAutoFit/>
          </a:bodyPr>
          <a:lstStyle/>
          <a:p>
            <a:pPr algn="ctr"/>
            <a:r>
              <a:rPr lang="en-US" sz="800" dirty="0"/>
              <a:t>https://commons.wikimedia.org/wiki/File:Weather_vane_2748.JPG</a:t>
            </a:r>
          </a:p>
        </p:txBody>
      </p:sp>
      <p:sp>
        <p:nvSpPr>
          <p:cNvPr id="8" name="Slide Number Placeholder 12">
            <a:extLst>
              <a:ext uri="{FF2B5EF4-FFF2-40B4-BE49-F238E27FC236}">
                <a16:creationId xmlns:a16="http://schemas.microsoft.com/office/drawing/2014/main" id="{870988A3-3D8C-43A8-ABCD-3CE86F399D0A}"/>
              </a:ext>
            </a:extLst>
          </p:cNvPr>
          <p:cNvSpPr txBox="1">
            <a:spLocks/>
          </p:cNvSpPr>
          <p:nvPr/>
        </p:nvSpPr>
        <p:spPr>
          <a:xfrm>
            <a:off x="266259" y="6349382"/>
            <a:ext cx="245277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CAF5EEA-9156-40CB-928D-43E7C48D2FC3}" type="slidenum">
              <a:rPr lang="en-US" smtClean="0"/>
              <a:pPr algn="l"/>
              <a:t>10</a:t>
            </a:fld>
            <a:endParaRPr lang="en-US" dirty="0"/>
          </a:p>
        </p:txBody>
      </p:sp>
    </p:spTree>
    <p:extLst>
      <p:ext uri="{BB962C8B-B14F-4D97-AF65-F5344CB8AC3E}">
        <p14:creationId xmlns:p14="http://schemas.microsoft.com/office/powerpoint/2010/main" val="333663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65298A-A851-4471-BD70-C39FA70645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005402" y="1259977"/>
            <a:ext cx="4965192" cy="4334256"/>
          </a:xfrm>
          <a:prstGeom prst="rect">
            <a:avLst/>
          </a:prstGeom>
        </p:spPr>
      </p:pic>
      <p:sp>
        <p:nvSpPr>
          <p:cNvPr id="2" name="Title 1"/>
          <p:cNvSpPr>
            <a:spLocks noGrp="1"/>
          </p:cNvSpPr>
          <p:nvPr>
            <p:ph type="title"/>
          </p:nvPr>
        </p:nvSpPr>
        <p:spPr/>
        <p:txBody>
          <a:bodyPr/>
          <a:lstStyle/>
          <a:p>
            <a:r>
              <a:rPr lang="en-US" dirty="0"/>
              <a:t>Model Inputs</a:t>
            </a:r>
          </a:p>
        </p:txBody>
      </p:sp>
      <p:sp>
        <p:nvSpPr>
          <p:cNvPr id="3" name="Content Placeholder 2"/>
          <p:cNvSpPr>
            <a:spLocks noGrp="1"/>
          </p:cNvSpPr>
          <p:nvPr>
            <p:ph idx="1"/>
          </p:nvPr>
        </p:nvSpPr>
        <p:spPr/>
        <p:txBody>
          <a:bodyPr/>
          <a:lstStyle/>
          <a:p>
            <a:pPr>
              <a:lnSpc>
                <a:spcPct val="110000"/>
              </a:lnSpc>
              <a:spcBef>
                <a:spcPts val="600"/>
              </a:spcBef>
            </a:pPr>
            <a:r>
              <a:rPr lang="en-US" sz="2400" dirty="0"/>
              <a:t>Watershed Inputs</a:t>
            </a:r>
          </a:p>
          <a:p>
            <a:pPr lvl="1">
              <a:lnSpc>
                <a:spcPct val="110000"/>
              </a:lnSpc>
              <a:spcBef>
                <a:spcPts val="600"/>
              </a:spcBef>
            </a:pPr>
            <a:r>
              <a:rPr lang="en-US" sz="2000" dirty="0"/>
              <a:t>Meteorological Data</a:t>
            </a:r>
          </a:p>
          <a:p>
            <a:pPr lvl="1">
              <a:lnSpc>
                <a:spcPct val="110000"/>
              </a:lnSpc>
              <a:spcBef>
                <a:spcPts val="600"/>
              </a:spcBef>
            </a:pPr>
            <a:r>
              <a:rPr lang="en-US" sz="2000" dirty="0"/>
              <a:t>Watershed Topography</a:t>
            </a:r>
          </a:p>
        </p:txBody>
      </p:sp>
      <p:sp>
        <p:nvSpPr>
          <p:cNvPr id="7" name="Slide Number Placeholder 6"/>
          <p:cNvSpPr>
            <a:spLocks noGrp="1"/>
          </p:cNvSpPr>
          <p:nvPr>
            <p:ph type="sldNum" sz="quarter" idx="12"/>
          </p:nvPr>
        </p:nvSpPr>
        <p:spPr/>
        <p:txBody>
          <a:bodyPr/>
          <a:lstStyle/>
          <a:p>
            <a:r>
              <a:rPr lang="en-US" dirty="0"/>
              <a:t>For technical support: 703-583-3906 </a:t>
            </a:r>
          </a:p>
        </p:txBody>
      </p:sp>
      <p:sp>
        <p:nvSpPr>
          <p:cNvPr id="12" name="TextBox 11"/>
          <p:cNvSpPr txBox="1"/>
          <p:nvPr/>
        </p:nvSpPr>
        <p:spPr>
          <a:xfrm>
            <a:off x="4789553" y="5598023"/>
            <a:ext cx="3396891" cy="307777"/>
          </a:xfrm>
          <a:prstGeom prst="rect">
            <a:avLst/>
          </a:prstGeom>
          <a:noFill/>
        </p:spPr>
        <p:txBody>
          <a:bodyPr wrap="none" rtlCol="0" anchor="ctr">
            <a:spAutoFit/>
          </a:bodyPr>
          <a:lstStyle/>
          <a:p>
            <a:pPr algn="ctr"/>
            <a:r>
              <a:rPr lang="en-US" sz="1400" dirty="0"/>
              <a:t>Topo maps, Digital Elevation Models (DEMs)</a:t>
            </a:r>
          </a:p>
        </p:txBody>
      </p:sp>
      <p:sp>
        <p:nvSpPr>
          <p:cNvPr id="6" name="Rectangle 5"/>
          <p:cNvSpPr/>
          <p:nvPr/>
        </p:nvSpPr>
        <p:spPr>
          <a:xfrm>
            <a:off x="7511464" y="5423090"/>
            <a:ext cx="1492716" cy="215444"/>
          </a:xfrm>
          <a:prstGeom prst="rect">
            <a:avLst/>
          </a:prstGeom>
        </p:spPr>
        <p:txBody>
          <a:bodyPr wrap="none" anchor="ctr">
            <a:spAutoFit/>
          </a:bodyPr>
          <a:lstStyle/>
          <a:p>
            <a:pPr algn="ctr"/>
            <a:r>
              <a:rPr lang="en-US" sz="800" dirty="0"/>
              <a:t>http://topomaps.usgs.gov/drg/</a:t>
            </a:r>
          </a:p>
        </p:txBody>
      </p:sp>
      <p:sp>
        <p:nvSpPr>
          <p:cNvPr id="8" name="Slide Number Placeholder 12">
            <a:extLst>
              <a:ext uri="{FF2B5EF4-FFF2-40B4-BE49-F238E27FC236}">
                <a16:creationId xmlns:a16="http://schemas.microsoft.com/office/drawing/2014/main" id="{ADA5DDDC-5281-4E38-A50F-FB139FD801FC}"/>
              </a:ext>
            </a:extLst>
          </p:cNvPr>
          <p:cNvSpPr txBox="1">
            <a:spLocks/>
          </p:cNvSpPr>
          <p:nvPr/>
        </p:nvSpPr>
        <p:spPr>
          <a:xfrm>
            <a:off x="266259" y="6349382"/>
            <a:ext cx="245277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CAF5EEA-9156-40CB-928D-43E7C48D2FC3}" type="slidenum">
              <a:rPr lang="en-US" smtClean="0"/>
              <a:pPr algn="l"/>
              <a:t>11</a:t>
            </a:fld>
            <a:endParaRPr lang="en-US" dirty="0"/>
          </a:p>
        </p:txBody>
      </p:sp>
    </p:spTree>
    <p:extLst>
      <p:ext uri="{BB962C8B-B14F-4D97-AF65-F5344CB8AC3E}">
        <p14:creationId xmlns:p14="http://schemas.microsoft.com/office/powerpoint/2010/main" val="2535729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D32240-0A39-4886-8578-876508514A0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74324" y="2456194"/>
            <a:ext cx="5029200" cy="1905193"/>
          </a:xfrm>
          <a:prstGeom prst="rect">
            <a:avLst/>
          </a:prstGeom>
        </p:spPr>
      </p:pic>
      <p:sp>
        <p:nvSpPr>
          <p:cNvPr id="2" name="Title 1"/>
          <p:cNvSpPr>
            <a:spLocks noGrp="1"/>
          </p:cNvSpPr>
          <p:nvPr>
            <p:ph type="title"/>
          </p:nvPr>
        </p:nvSpPr>
        <p:spPr/>
        <p:txBody>
          <a:bodyPr/>
          <a:lstStyle/>
          <a:p>
            <a:r>
              <a:rPr lang="en-US" dirty="0"/>
              <a:t>Model Inputs</a:t>
            </a:r>
          </a:p>
        </p:txBody>
      </p:sp>
      <p:sp>
        <p:nvSpPr>
          <p:cNvPr id="3" name="Content Placeholder 2"/>
          <p:cNvSpPr>
            <a:spLocks noGrp="1"/>
          </p:cNvSpPr>
          <p:nvPr>
            <p:ph idx="1"/>
          </p:nvPr>
        </p:nvSpPr>
        <p:spPr/>
        <p:txBody>
          <a:bodyPr/>
          <a:lstStyle/>
          <a:p>
            <a:pPr>
              <a:lnSpc>
                <a:spcPct val="110000"/>
              </a:lnSpc>
              <a:spcBef>
                <a:spcPts val="600"/>
              </a:spcBef>
            </a:pPr>
            <a:r>
              <a:rPr lang="en-US" sz="2400" dirty="0"/>
              <a:t>Watershed Inputs</a:t>
            </a:r>
          </a:p>
          <a:p>
            <a:pPr lvl="1">
              <a:lnSpc>
                <a:spcPct val="110000"/>
              </a:lnSpc>
              <a:spcBef>
                <a:spcPts val="600"/>
              </a:spcBef>
            </a:pPr>
            <a:r>
              <a:rPr lang="en-US" sz="2000" dirty="0"/>
              <a:t>Meteorological Data</a:t>
            </a:r>
          </a:p>
          <a:p>
            <a:pPr lvl="1">
              <a:lnSpc>
                <a:spcPct val="110000"/>
              </a:lnSpc>
              <a:spcBef>
                <a:spcPts val="600"/>
              </a:spcBef>
            </a:pPr>
            <a:r>
              <a:rPr lang="en-US" sz="2000" dirty="0"/>
              <a:t>Watershed Topography</a:t>
            </a:r>
          </a:p>
          <a:p>
            <a:pPr lvl="1">
              <a:lnSpc>
                <a:spcPct val="110000"/>
              </a:lnSpc>
              <a:spcBef>
                <a:spcPts val="600"/>
              </a:spcBef>
            </a:pPr>
            <a:r>
              <a:rPr lang="en-US" sz="2000" dirty="0"/>
              <a:t>Stream Networks</a:t>
            </a:r>
          </a:p>
        </p:txBody>
      </p:sp>
      <p:sp>
        <p:nvSpPr>
          <p:cNvPr id="7" name="Slide Number Placeholder 6"/>
          <p:cNvSpPr>
            <a:spLocks noGrp="1"/>
          </p:cNvSpPr>
          <p:nvPr>
            <p:ph type="sldNum" sz="quarter" idx="12"/>
          </p:nvPr>
        </p:nvSpPr>
        <p:spPr/>
        <p:txBody>
          <a:bodyPr/>
          <a:lstStyle/>
          <a:p>
            <a:r>
              <a:rPr lang="en-US" dirty="0"/>
              <a:t>For technical support: 703-583-3906 </a:t>
            </a:r>
          </a:p>
        </p:txBody>
      </p:sp>
      <p:sp>
        <p:nvSpPr>
          <p:cNvPr id="13" name="TextBox 12"/>
          <p:cNvSpPr txBox="1"/>
          <p:nvPr/>
        </p:nvSpPr>
        <p:spPr>
          <a:xfrm>
            <a:off x="5103412" y="4207499"/>
            <a:ext cx="2872068" cy="307777"/>
          </a:xfrm>
          <a:prstGeom prst="rect">
            <a:avLst/>
          </a:prstGeom>
          <a:noFill/>
        </p:spPr>
        <p:txBody>
          <a:bodyPr wrap="none" rtlCol="0" anchor="ctr">
            <a:spAutoFit/>
          </a:bodyPr>
          <a:lstStyle/>
          <a:p>
            <a:pPr algn="ctr"/>
            <a:r>
              <a:rPr lang="en-US" sz="1400" dirty="0"/>
              <a:t>National Hydrography Dataset (NHD)</a:t>
            </a:r>
          </a:p>
        </p:txBody>
      </p:sp>
      <p:sp>
        <p:nvSpPr>
          <p:cNvPr id="8" name="Slide Number Placeholder 12">
            <a:extLst>
              <a:ext uri="{FF2B5EF4-FFF2-40B4-BE49-F238E27FC236}">
                <a16:creationId xmlns:a16="http://schemas.microsoft.com/office/drawing/2014/main" id="{4D77611A-3604-48F8-8662-40A376E14535}"/>
              </a:ext>
            </a:extLst>
          </p:cNvPr>
          <p:cNvSpPr txBox="1">
            <a:spLocks/>
          </p:cNvSpPr>
          <p:nvPr/>
        </p:nvSpPr>
        <p:spPr>
          <a:xfrm>
            <a:off x="266259" y="6349382"/>
            <a:ext cx="245277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CAF5EEA-9156-40CB-928D-43E7C48D2FC3}" type="slidenum">
              <a:rPr lang="en-US" smtClean="0"/>
              <a:pPr algn="l"/>
              <a:t>12</a:t>
            </a:fld>
            <a:endParaRPr lang="en-US" dirty="0"/>
          </a:p>
        </p:txBody>
      </p:sp>
    </p:spTree>
    <p:extLst>
      <p:ext uri="{BB962C8B-B14F-4D97-AF65-F5344CB8AC3E}">
        <p14:creationId xmlns:p14="http://schemas.microsoft.com/office/powerpoint/2010/main" val="206366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Inputs</a:t>
            </a:r>
          </a:p>
        </p:txBody>
      </p:sp>
      <p:sp>
        <p:nvSpPr>
          <p:cNvPr id="3" name="Content Placeholder 2"/>
          <p:cNvSpPr>
            <a:spLocks noGrp="1"/>
          </p:cNvSpPr>
          <p:nvPr>
            <p:ph idx="1"/>
          </p:nvPr>
        </p:nvSpPr>
        <p:spPr/>
        <p:txBody>
          <a:bodyPr/>
          <a:lstStyle/>
          <a:p>
            <a:pPr>
              <a:lnSpc>
                <a:spcPct val="110000"/>
              </a:lnSpc>
              <a:spcBef>
                <a:spcPts val="600"/>
              </a:spcBef>
            </a:pPr>
            <a:r>
              <a:rPr lang="en-US" sz="2400" dirty="0"/>
              <a:t>Watershed Inputs</a:t>
            </a:r>
          </a:p>
          <a:p>
            <a:pPr lvl="1">
              <a:lnSpc>
                <a:spcPct val="110000"/>
              </a:lnSpc>
              <a:spcBef>
                <a:spcPts val="600"/>
              </a:spcBef>
            </a:pPr>
            <a:r>
              <a:rPr lang="en-US" sz="2000" dirty="0"/>
              <a:t>Meteorological Data</a:t>
            </a:r>
          </a:p>
          <a:p>
            <a:pPr lvl="1">
              <a:lnSpc>
                <a:spcPct val="110000"/>
              </a:lnSpc>
              <a:spcBef>
                <a:spcPts val="600"/>
              </a:spcBef>
            </a:pPr>
            <a:r>
              <a:rPr lang="en-US" sz="2000" dirty="0"/>
              <a:t>Watershed Topography</a:t>
            </a:r>
          </a:p>
          <a:p>
            <a:pPr lvl="1">
              <a:lnSpc>
                <a:spcPct val="110000"/>
              </a:lnSpc>
              <a:spcBef>
                <a:spcPts val="600"/>
              </a:spcBef>
            </a:pPr>
            <a:r>
              <a:rPr lang="en-US" sz="2000" dirty="0"/>
              <a:t>Stream Networks</a:t>
            </a:r>
          </a:p>
          <a:p>
            <a:pPr lvl="1">
              <a:lnSpc>
                <a:spcPct val="110000"/>
              </a:lnSpc>
              <a:spcBef>
                <a:spcPts val="600"/>
              </a:spcBef>
            </a:pPr>
            <a:r>
              <a:rPr lang="en-US" sz="2000" dirty="0"/>
              <a:t>Land Use</a:t>
            </a:r>
          </a:p>
        </p:txBody>
      </p:sp>
      <p:sp>
        <p:nvSpPr>
          <p:cNvPr id="7" name="Slide Number Placeholder 6"/>
          <p:cNvSpPr>
            <a:spLocks noGrp="1"/>
          </p:cNvSpPr>
          <p:nvPr>
            <p:ph type="sldNum" sz="quarter" idx="12"/>
          </p:nvPr>
        </p:nvSpPr>
        <p:spPr/>
        <p:txBody>
          <a:bodyPr/>
          <a:lstStyle/>
          <a:p>
            <a:r>
              <a:rPr lang="en-US" dirty="0"/>
              <a:t>For technical support: 703-583-3906 </a:t>
            </a:r>
          </a:p>
        </p:txBody>
      </p:sp>
      <p:sp>
        <p:nvSpPr>
          <p:cNvPr id="4" name="Rectangle 3"/>
          <p:cNvSpPr/>
          <p:nvPr/>
        </p:nvSpPr>
        <p:spPr>
          <a:xfrm>
            <a:off x="5089118" y="4893671"/>
            <a:ext cx="1997662" cy="215444"/>
          </a:xfrm>
          <a:prstGeom prst="rect">
            <a:avLst/>
          </a:prstGeom>
        </p:spPr>
        <p:txBody>
          <a:bodyPr wrap="none">
            <a:spAutoFit/>
          </a:bodyPr>
          <a:lstStyle/>
          <a:p>
            <a:pPr algn="ctr"/>
            <a:r>
              <a:rPr lang="en-US" sz="800" dirty="0"/>
              <a:t>http://www. https://vgin.maps.arcgis.com/</a:t>
            </a:r>
          </a:p>
        </p:txBody>
      </p:sp>
      <p:pic>
        <p:nvPicPr>
          <p:cNvPr id="5" name="Picture 4">
            <a:extLst>
              <a:ext uri="{FF2B5EF4-FFF2-40B4-BE49-F238E27FC236}">
                <a16:creationId xmlns:a16="http://schemas.microsoft.com/office/drawing/2014/main" id="{01379E34-FD0D-497C-A979-B3981CC0F7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4749" y="3136131"/>
            <a:ext cx="5486400" cy="1730326"/>
          </a:xfrm>
          <a:prstGeom prst="rect">
            <a:avLst/>
          </a:prstGeom>
          <a:ln>
            <a:solidFill>
              <a:schemeClr val="accent1"/>
            </a:solidFill>
          </a:ln>
        </p:spPr>
      </p:pic>
      <p:sp>
        <p:nvSpPr>
          <p:cNvPr id="8" name="Slide Number Placeholder 12">
            <a:extLst>
              <a:ext uri="{FF2B5EF4-FFF2-40B4-BE49-F238E27FC236}">
                <a16:creationId xmlns:a16="http://schemas.microsoft.com/office/drawing/2014/main" id="{DCA56D13-3613-4E4A-81CB-42C6D59743CB}"/>
              </a:ext>
            </a:extLst>
          </p:cNvPr>
          <p:cNvSpPr txBox="1">
            <a:spLocks/>
          </p:cNvSpPr>
          <p:nvPr/>
        </p:nvSpPr>
        <p:spPr>
          <a:xfrm>
            <a:off x="266259" y="6349382"/>
            <a:ext cx="245277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CAF5EEA-9156-40CB-928D-43E7C48D2FC3}" type="slidenum">
              <a:rPr lang="en-US" smtClean="0"/>
              <a:pPr algn="l"/>
              <a:t>13</a:t>
            </a:fld>
            <a:endParaRPr lang="en-US" dirty="0"/>
          </a:p>
        </p:txBody>
      </p:sp>
    </p:spTree>
    <p:extLst>
      <p:ext uri="{BB962C8B-B14F-4D97-AF65-F5344CB8AC3E}">
        <p14:creationId xmlns:p14="http://schemas.microsoft.com/office/powerpoint/2010/main" val="2332017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Inputs</a:t>
            </a:r>
          </a:p>
        </p:txBody>
      </p:sp>
      <p:sp>
        <p:nvSpPr>
          <p:cNvPr id="3" name="Content Placeholder 2"/>
          <p:cNvSpPr>
            <a:spLocks noGrp="1"/>
          </p:cNvSpPr>
          <p:nvPr>
            <p:ph idx="1"/>
          </p:nvPr>
        </p:nvSpPr>
        <p:spPr/>
        <p:txBody>
          <a:bodyPr/>
          <a:lstStyle/>
          <a:p>
            <a:pPr>
              <a:lnSpc>
                <a:spcPct val="110000"/>
              </a:lnSpc>
              <a:spcBef>
                <a:spcPts val="600"/>
              </a:spcBef>
            </a:pPr>
            <a:r>
              <a:rPr lang="en-US" sz="2400" dirty="0"/>
              <a:t>Watershed Inputs</a:t>
            </a:r>
          </a:p>
          <a:p>
            <a:pPr lvl="1">
              <a:lnSpc>
                <a:spcPct val="110000"/>
              </a:lnSpc>
              <a:spcBef>
                <a:spcPts val="600"/>
              </a:spcBef>
            </a:pPr>
            <a:r>
              <a:rPr lang="en-US" sz="2000" dirty="0"/>
              <a:t>Meteorological Data</a:t>
            </a:r>
          </a:p>
          <a:p>
            <a:pPr lvl="1">
              <a:lnSpc>
                <a:spcPct val="110000"/>
              </a:lnSpc>
              <a:spcBef>
                <a:spcPts val="600"/>
              </a:spcBef>
            </a:pPr>
            <a:r>
              <a:rPr lang="en-US" sz="2000" dirty="0"/>
              <a:t>Watershed Topography</a:t>
            </a:r>
          </a:p>
          <a:p>
            <a:pPr lvl="1">
              <a:lnSpc>
                <a:spcPct val="110000"/>
              </a:lnSpc>
              <a:spcBef>
                <a:spcPts val="600"/>
              </a:spcBef>
            </a:pPr>
            <a:r>
              <a:rPr lang="en-US" sz="2000" dirty="0"/>
              <a:t>Stream Networks</a:t>
            </a:r>
          </a:p>
          <a:p>
            <a:pPr lvl="1">
              <a:lnSpc>
                <a:spcPct val="110000"/>
              </a:lnSpc>
              <a:spcBef>
                <a:spcPts val="600"/>
              </a:spcBef>
            </a:pPr>
            <a:r>
              <a:rPr lang="en-US" sz="2000" dirty="0"/>
              <a:t>Land Use</a:t>
            </a:r>
          </a:p>
          <a:p>
            <a:pPr lvl="1">
              <a:lnSpc>
                <a:spcPct val="110000"/>
              </a:lnSpc>
              <a:spcBef>
                <a:spcPts val="600"/>
              </a:spcBef>
            </a:pPr>
            <a:r>
              <a:rPr lang="en-US" sz="2000" dirty="0"/>
              <a:t>Soil Types</a:t>
            </a:r>
          </a:p>
        </p:txBody>
      </p:sp>
      <p:sp>
        <p:nvSpPr>
          <p:cNvPr id="7" name="Slide Number Placeholder 6"/>
          <p:cNvSpPr>
            <a:spLocks noGrp="1"/>
          </p:cNvSpPr>
          <p:nvPr>
            <p:ph type="sldNum" sz="quarter" idx="12"/>
          </p:nvPr>
        </p:nvSpPr>
        <p:spPr/>
        <p:txBody>
          <a:bodyPr/>
          <a:lstStyle/>
          <a:p>
            <a:r>
              <a:rPr lang="en-US" dirty="0"/>
              <a:t>For technical support: 703-583-3906</a:t>
            </a:r>
          </a:p>
        </p:txBody>
      </p:sp>
      <p:sp>
        <p:nvSpPr>
          <p:cNvPr id="9" name="Text Box 7"/>
          <p:cNvSpPr txBox="1">
            <a:spLocks noChangeArrowheads="1"/>
          </p:cNvSpPr>
          <p:nvPr/>
        </p:nvSpPr>
        <p:spPr bwMode="auto">
          <a:xfrm>
            <a:off x="5375344" y="4948112"/>
            <a:ext cx="20920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120000"/>
              </a:lnSpc>
              <a:spcBef>
                <a:spcPct val="35000"/>
              </a:spcBef>
              <a:buClr>
                <a:srgbClr val="3333FF"/>
              </a:buClr>
              <a:buSzPct val="50000"/>
              <a:buFont typeface="Wingdings" pitchFamily="2" charset="2"/>
              <a:buChar char="t"/>
              <a:defRPr sz="2800">
                <a:solidFill>
                  <a:srgbClr val="000000"/>
                </a:solidFill>
                <a:latin typeface="Arial" charset="0"/>
              </a:defRPr>
            </a:lvl1pPr>
            <a:lvl2pPr marL="742950" indent="-285750">
              <a:lnSpc>
                <a:spcPct val="120000"/>
              </a:lnSpc>
              <a:spcBef>
                <a:spcPct val="20000"/>
              </a:spcBef>
              <a:buClr>
                <a:srgbClr val="336600"/>
              </a:buClr>
              <a:buSzPct val="50000"/>
              <a:buFont typeface="Wingdings" pitchFamily="2" charset="2"/>
              <a:buChar char="t"/>
              <a:defRPr sz="2400">
                <a:solidFill>
                  <a:srgbClr val="000000"/>
                </a:solidFill>
                <a:latin typeface="Arial" charset="0"/>
              </a:defRPr>
            </a:lvl2pPr>
            <a:lvl3pPr marL="1143000" indent="-228600">
              <a:lnSpc>
                <a:spcPct val="120000"/>
              </a:lnSpc>
              <a:spcBef>
                <a:spcPct val="15000"/>
              </a:spcBef>
              <a:buClr>
                <a:srgbClr val="000000"/>
              </a:buClr>
              <a:buSzPct val="50000"/>
              <a:buFont typeface="Wingdings" pitchFamily="2" charset="2"/>
              <a:buChar char="t"/>
              <a:defRPr sz="2000">
                <a:solidFill>
                  <a:srgbClr val="000000"/>
                </a:solidFill>
                <a:latin typeface="Arial" charset="0"/>
              </a:defRPr>
            </a:lvl3pPr>
            <a:lvl4pPr marL="1600200" indent="-228600">
              <a:spcBef>
                <a:spcPct val="20000"/>
              </a:spcBef>
              <a:buClr>
                <a:schemeClr val="tx1"/>
              </a:buClr>
              <a:buSzPct val="50000"/>
              <a:buFont typeface="Wingdings" pitchFamily="2" charset="2"/>
              <a:buChar char="t"/>
              <a:defRPr sz="2000">
                <a:solidFill>
                  <a:srgbClr val="000000"/>
                </a:solidFill>
                <a:latin typeface="Arial" charset="0"/>
              </a:defRPr>
            </a:lvl4pPr>
            <a:lvl5pPr marL="2057400" indent="-228600">
              <a:spcBef>
                <a:spcPct val="20000"/>
              </a:spcBef>
              <a:buClr>
                <a:schemeClr val="hlink"/>
              </a:buClr>
              <a:buSzPct val="50000"/>
              <a:buFont typeface="Wingdings" pitchFamily="2" charset="2"/>
              <a:buChar char="t"/>
              <a:defRPr sz="2000">
                <a:solidFill>
                  <a:srgbClr val="000000"/>
                </a:solidFill>
                <a:latin typeface="Arial" charset="0"/>
              </a:defRPr>
            </a:lvl5pPr>
            <a:lvl6pPr marL="2514600" indent="-228600" eaLnBrk="0" fontAlgn="base" hangingPunct="0">
              <a:spcBef>
                <a:spcPct val="20000"/>
              </a:spcBef>
              <a:spcAft>
                <a:spcPct val="0"/>
              </a:spcAft>
              <a:buClr>
                <a:schemeClr val="hlink"/>
              </a:buClr>
              <a:buSzPct val="50000"/>
              <a:buFont typeface="Wingdings" pitchFamily="2" charset="2"/>
              <a:buChar char="t"/>
              <a:defRPr sz="2000">
                <a:solidFill>
                  <a:srgbClr val="000000"/>
                </a:solidFill>
                <a:latin typeface="Arial" charset="0"/>
              </a:defRPr>
            </a:lvl6pPr>
            <a:lvl7pPr marL="2971800" indent="-228600" eaLnBrk="0" fontAlgn="base" hangingPunct="0">
              <a:spcBef>
                <a:spcPct val="20000"/>
              </a:spcBef>
              <a:spcAft>
                <a:spcPct val="0"/>
              </a:spcAft>
              <a:buClr>
                <a:schemeClr val="hlink"/>
              </a:buClr>
              <a:buSzPct val="50000"/>
              <a:buFont typeface="Wingdings" pitchFamily="2" charset="2"/>
              <a:buChar char="t"/>
              <a:defRPr sz="2000">
                <a:solidFill>
                  <a:srgbClr val="000000"/>
                </a:solidFill>
                <a:latin typeface="Arial" charset="0"/>
              </a:defRPr>
            </a:lvl7pPr>
            <a:lvl8pPr marL="3429000" indent="-228600" eaLnBrk="0" fontAlgn="base" hangingPunct="0">
              <a:spcBef>
                <a:spcPct val="20000"/>
              </a:spcBef>
              <a:spcAft>
                <a:spcPct val="0"/>
              </a:spcAft>
              <a:buClr>
                <a:schemeClr val="hlink"/>
              </a:buClr>
              <a:buSzPct val="50000"/>
              <a:buFont typeface="Wingdings" pitchFamily="2" charset="2"/>
              <a:buChar char="t"/>
              <a:defRPr sz="2000">
                <a:solidFill>
                  <a:srgbClr val="000000"/>
                </a:solidFill>
                <a:latin typeface="Arial" charset="0"/>
              </a:defRPr>
            </a:lvl8pPr>
            <a:lvl9pPr marL="3886200" indent="-228600" eaLnBrk="0" fontAlgn="base" hangingPunct="0">
              <a:spcBef>
                <a:spcPct val="20000"/>
              </a:spcBef>
              <a:spcAft>
                <a:spcPct val="0"/>
              </a:spcAft>
              <a:buClr>
                <a:schemeClr val="hlink"/>
              </a:buClr>
              <a:buSzPct val="50000"/>
              <a:buFont typeface="Wingdings" pitchFamily="2" charset="2"/>
              <a:buChar char="t"/>
              <a:defRPr sz="2000">
                <a:solidFill>
                  <a:srgbClr val="000000"/>
                </a:solidFill>
                <a:latin typeface="Arial" charset="0"/>
              </a:defRPr>
            </a:lvl9pPr>
          </a:lstStyle>
          <a:p>
            <a:pPr algn="ctr">
              <a:lnSpc>
                <a:spcPct val="100000"/>
              </a:lnSpc>
              <a:spcBef>
                <a:spcPct val="0"/>
              </a:spcBef>
              <a:buClrTx/>
              <a:buSzTx/>
              <a:buNone/>
            </a:pPr>
            <a:r>
              <a:rPr lang="en-US" altLang="en-US" sz="1400" dirty="0">
                <a:solidFill>
                  <a:schemeClr val="tx1"/>
                </a:solidFill>
                <a:latin typeface="+mn-lt"/>
              </a:rPr>
              <a:t>SSURGO Data, </a:t>
            </a:r>
            <a:r>
              <a:rPr lang="en-US" sz="1400" dirty="0">
                <a:latin typeface="+mn-lt"/>
              </a:rPr>
              <a:t>USDA-NRCS</a:t>
            </a:r>
            <a:endParaRPr lang="en-US" altLang="en-US" sz="1400" dirty="0">
              <a:solidFill>
                <a:schemeClr val="tx1"/>
              </a:solidFill>
              <a:latin typeface="+mn-lt"/>
            </a:endParaRPr>
          </a:p>
        </p:txBody>
      </p:sp>
      <p:pic>
        <p:nvPicPr>
          <p:cNvPr id="5" name="Picture 4">
            <a:extLst>
              <a:ext uri="{FF2B5EF4-FFF2-40B4-BE49-F238E27FC236}">
                <a16:creationId xmlns:a16="http://schemas.microsoft.com/office/drawing/2014/main" id="{F47278DE-5B01-4D6F-8ED6-F6EFCC9FE6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7398" y="2084017"/>
            <a:ext cx="4187952" cy="2758992"/>
          </a:xfrm>
          <a:prstGeom prst="rect">
            <a:avLst/>
          </a:prstGeom>
          <a:ln>
            <a:solidFill>
              <a:schemeClr val="tx1"/>
            </a:solidFill>
          </a:ln>
        </p:spPr>
      </p:pic>
      <p:sp>
        <p:nvSpPr>
          <p:cNvPr id="8" name="Slide Number Placeholder 12">
            <a:extLst>
              <a:ext uri="{FF2B5EF4-FFF2-40B4-BE49-F238E27FC236}">
                <a16:creationId xmlns:a16="http://schemas.microsoft.com/office/drawing/2014/main" id="{6750D09C-CB1F-4213-B58C-869E761214EB}"/>
              </a:ext>
            </a:extLst>
          </p:cNvPr>
          <p:cNvSpPr txBox="1">
            <a:spLocks/>
          </p:cNvSpPr>
          <p:nvPr/>
        </p:nvSpPr>
        <p:spPr>
          <a:xfrm>
            <a:off x="266259" y="6349382"/>
            <a:ext cx="245277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CAF5EEA-9156-40CB-928D-43E7C48D2FC3}" type="slidenum">
              <a:rPr lang="en-US" smtClean="0"/>
              <a:pPr algn="l"/>
              <a:t>14</a:t>
            </a:fld>
            <a:endParaRPr lang="en-US" dirty="0"/>
          </a:p>
        </p:txBody>
      </p:sp>
    </p:spTree>
    <p:extLst>
      <p:ext uri="{BB962C8B-B14F-4D97-AF65-F5344CB8AC3E}">
        <p14:creationId xmlns:p14="http://schemas.microsoft.com/office/powerpoint/2010/main" val="3535498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Potential PCB Sources</a:t>
            </a:r>
          </a:p>
        </p:txBody>
      </p:sp>
      <p:sp>
        <p:nvSpPr>
          <p:cNvPr id="3" name="Slide Number Placeholder 2"/>
          <p:cNvSpPr>
            <a:spLocks noGrp="1"/>
          </p:cNvSpPr>
          <p:nvPr>
            <p:ph type="sldNum" sz="quarter" idx="12"/>
          </p:nvPr>
        </p:nvSpPr>
        <p:spPr/>
        <p:txBody>
          <a:bodyPr/>
          <a:lstStyle/>
          <a:p>
            <a:r>
              <a:rPr lang="en-US" dirty="0"/>
              <a:t>For technical support: 703-583-3906</a:t>
            </a:r>
          </a:p>
        </p:txBody>
      </p:sp>
      <p:sp>
        <p:nvSpPr>
          <p:cNvPr id="4" name="Slide Number Placeholder 12">
            <a:extLst>
              <a:ext uri="{FF2B5EF4-FFF2-40B4-BE49-F238E27FC236}">
                <a16:creationId xmlns:a16="http://schemas.microsoft.com/office/drawing/2014/main" id="{5244B1DB-5AA4-406F-8767-2F3343030AB9}"/>
              </a:ext>
            </a:extLst>
          </p:cNvPr>
          <p:cNvSpPr txBox="1">
            <a:spLocks/>
          </p:cNvSpPr>
          <p:nvPr/>
        </p:nvSpPr>
        <p:spPr>
          <a:xfrm>
            <a:off x="266259" y="6349382"/>
            <a:ext cx="245277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dirty="0"/>
          </a:p>
        </p:txBody>
      </p:sp>
    </p:spTree>
    <p:extLst>
      <p:ext uri="{BB962C8B-B14F-4D97-AF65-F5344CB8AC3E}">
        <p14:creationId xmlns:p14="http://schemas.microsoft.com/office/powerpoint/2010/main" val="3807593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148072" y="2057400"/>
            <a:ext cx="3729279" cy="2459831"/>
          </a:xfrm>
          <a:prstGeom prst="rect">
            <a:avLst/>
          </a:prstGeom>
        </p:spPr>
      </p:pic>
      <p:sp>
        <p:nvSpPr>
          <p:cNvPr id="2" name="Title 1"/>
          <p:cNvSpPr>
            <a:spLocks noGrp="1"/>
          </p:cNvSpPr>
          <p:nvPr>
            <p:ph type="title"/>
          </p:nvPr>
        </p:nvSpPr>
        <p:spPr/>
        <p:txBody>
          <a:bodyPr/>
          <a:lstStyle/>
          <a:p>
            <a:r>
              <a:rPr lang="en-US" dirty="0"/>
              <a:t>Contaminated Sites</a:t>
            </a:r>
          </a:p>
        </p:txBody>
      </p:sp>
      <p:sp>
        <p:nvSpPr>
          <p:cNvPr id="3" name="Content Placeholder 2"/>
          <p:cNvSpPr>
            <a:spLocks noGrp="1"/>
          </p:cNvSpPr>
          <p:nvPr>
            <p:ph idx="1"/>
          </p:nvPr>
        </p:nvSpPr>
        <p:spPr>
          <a:xfrm>
            <a:off x="628650" y="1825625"/>
            <a:ext cx="4572000" cy="4790712"/>
          </a:xfrm>
        </p:spPr>
        <p:txBody>
          <a:bodyPr>
            <a:normAutofit/>
          </a:bodyPr>
          <a:lstStyle/>
          <a:p>
            <a:pPr>
              <a:lnSpc>
                <a:spcPct val="100000"/>
              </a:lnSpc>
              <a:spcBef>
                <a:spcPts val="600"/>
              </a:spcBef>
            </a:pPr>
            <a:r>
              <a:rPr lang="en-US" sz="2400" dirty="0"/>
              <a:t>Former Manufacturing Facilities</a:t>
            </a:r>
          </a:p>
        </p:txBody>
      </p:sp>
      <p:sp>
        <p:nvSpPr>
          <p:cNvPr id="4" name="Slide Number Placeholder 3"/>
          <p:cNvSpPr>
            <a:spLocks noGrp="1"/>
          </p:cNvSpPr>
          <p:nvPr>
            <p:ph type="sldNum" sz="quarter" idx="12"/>
          </p:nvPr>
        </p:nvSpPr>
        <p:spPr/>
        <p:txBody>
          <a:bodyPr/>
          <a:lstStyle/>
          <a:p>
            <a:r>
              <a:rPr lang="en-US" dirty="0"/>
              <a:t>For technical support: 703-583-3906</a:t>
            </a:r>
          </a:p>
        </p:txBody>
      </p:sp>
      <p:sp>
        <p:nvSpPr>
          <p:cNvPr id="11" name="Text Box 7"/>
          <p:cNvSpPr txBox="1">
            <a:spLocks noChangeArrowheads="1"/>
          </p:cNvSpPr>
          <p:nvPr/>
        </p:nvSpPr>
        <p:spPr bwMode="auto">
          <a:xfrm>
            <a:off x="5366791" y="4500503"/>
            <a:ext cx="32918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120000"/>
              </a:lnSpc>
              <a:spcBef>
                <a:spcPct val="35000"/>
              </a:spcBef>
              <a:buClr>
                <a:srgbClr val="3333FF"/>
              </a:buClr>
              <a:buSzPct val="50000"/>
              <a:buFont typeface="Wingdings" pitchFamily="2" charset="2"/>
              <a:buChar char="t"/>
              <a:defRPr sz="2800">
                <a:solidFill>
                  <a:srgbClr val="000000"/>
                </a:solidFill>
                <a:latin typeface="Arial" charset="0"/>
              </a:defRPr>
            </a:lvl1pPr>
            <a:lvl2pPr marL="742950" indent="-285750">
              <a:lnSpc>
                <a:spcPct val="120000"/>
              </a:lnSpc>
              <a:spcBef>
                <a:spcPct val="20000"/>
              </a:spcBef>
              <a:buClr>
                <a:srgbClr val="336600"/>
              </a:buClr>
              <a:buSzPct val="50000"/>
              <a:buFont typeface="Wingdings" pitchFamily="2" charset="2"/>
              <a:buChar char="t"/>
              <a:defRPr sz="2400">
                <a:solidFill>
                  <a:srgbClr val="000000"/>
                </a:solidFill>
                <a:latin typeface="Arial" charset="0"/>
              </a:defRPr>
            </a:lvl2pPr>
            <a:lvl3pPr marL="1143000" indent="-228600">
              <a:lnSpc>
                <a:spcPct val="120000"/>
              </a:lnSpc>
              <a:spcBef>
                <a:spcPct val="15000"/>
              </a:spcBef>
              <a:buClr>
                <a:srgbClr val="000000"/>
              </a:buClr>
              <a:buSzPct val="50000"/>
              <a:buFont typeface="Wingdings" pitchFamily="2" charset="2"/>
              <a:buChar char="t"/>
              <a:defRPr sz="2000">
                <a:solidFill>
                  <a:srgbClr val="000000"/>
                </a:solidFill>
                <a:latin typeface="Arial" charset="0"/>
              </a:defRPr>
            </a:lvl3pPr>
            <a:lvl4pPr marL="1600200" indent="-228600">
              <a:spcBef>
                <a:spcPct val="20000"/>
              </a:spcBef>
              <a:buClr>
                <a:schemeClr val="tx1"/>
              </a:buClr>
              <a:buSzPct val="50000"/>
              <a:buFont typeface="Wingdings" pitchFamily="2" charset="2"/>
              <a:buChar char="t"/>
              <a:defRPr sz="2000">
                <a:solidFill>
                  <a:srgbClr val="000000"/>
                </a:solidFill>
                <a:latin typeface="Arial" charset="0"/>
              </a:defRPr>
            </a:lvl4pPr>
            <a:lvl5pPr marL="2057400" indent="-228600">
              <a:spcBef>
                <a:spcPct val="20000"/>
              </a:spcBef>
              <a:buClr>
                <a:schemeClr val="hlink"/>
              </a:buClr>
              <a:buSzPct val="50000"/>
              <a:buFont typeface="Wingdings" pitchFamily="2" charset="2"/>
              <a:buChar char="t"/>
              <a:defRPr sz="2000">
                <a:solidFill>
                  <a:srgbClr val="000000"/>
                </a:solidFill>
                <a:latin typeface="Arial" charset="0"/>
              </a:defRPr>
            </a:lvl5pPr>
            <a:lvl6pPr marL="2514600" indent="-228600" eaLnBrk="0" fontAlgn="base" hangingPunct="0">
              <a:spcBef>
                <a:spcPct val="20000"/>
              </a:spcBef>
              <a:spcAft>
                <a:spcPct val="0"/>
              </a:spcAft>
              <a:buClr>
                <a:schemeClr val="hlink"/>
              </a:buClr>
              <a:buSzPct val="50000"/>
              <a:buFont typeface="Wingdings" pitchFamily="2" charset="2"/>
              <a:buChar char="t"/>
              <a:defRPr sz="2000">
                <a:solidFill>
                  <a:srgbClr val="000000"/>
                </a:solidFill>
                <a:latin typeface="Arial" charset="0"/>
              </a:defRPr>
            </a:lvl6pPr>
            <a:lvl7pPr marL="2971800" indent="-228600" eaLnBrk="0" fontAlgn="base" hangingPunct="0">
              <a:spcBef>
                <a:spcPct val="20000"/>
              </a:spcBef>
              <a:spcAft>
                <a:spcPct val="0"/>
              </a:spcAft>
              <a:buClr>
                <a:schemeClr val="hlink"/>
              </a:buClr>
              <a:buSzPct val="50000"/>
              <a:buFont typeface="Wingdings" pitchFamily="2" charset="2"/>
              <a:buChar char="t"/>
              <a:defRPr sz="2000">
                <a:solidFill>
                  <a:srgbClr val="000000"/>
                </a:solidFill>
                <a:latin typeface="Arial" charset="0"/>
              </a:defRPr>
            </a:lvl7pPr>
            <a:lvl8pPr marL="3429000" indent="-228600" eaLnBrk="0" fontAlgn="base" hangingPunct="0">
              <a:spcBef>
                <a:spcPct val="20000"/>
              </a:spcBef>
              <a:spcAft>
                <a:spcPct val="0"/>
              </a:spcAft>
              <a:buClr>
                <a:schemeClr val="hlink"/>
              </a:buClr>
              <a:buSzPct val="50000"/>
              <a:buFont typeface="Wingdings" pitchFamily="2" charset="2"/>
              <a:buChar char="t"/>
              <a:defRPr sz="2000">
                <a:solidFill>
                  <a:srgbClr val="000000"/>
                </a:solidFill>
                <a:latin typeface="Arial" charset="0"/>
              </a:defRPr>
            </a:lvl8pPr>
            <a:lvl9pPr marL="3886200" indent="-228600" eaLnBrk="0" fontAlgn="base" hangingPunct="0">
              <a:spcBef>
                <a:spcPct val="20000"/>
              </a:spcBef>
              <a:spcAft>
                <a:spcPct val="0"/>
              </a:spcAft>
              <a:buClr>
                <a:schemeClr val="hlink"/>
              </a:buClr>
              <a:buSzPct val="50000"/>
              <a:buFont typeface="Wingdings" pitchFamily="2" charset="2"/>
              <a:buChar char="t"/>
              <a:defRPr sz="2000">
                <a:solidFill>
                  <a:srgbClr val="000000"/>
                </a:solidFill>
                <a:latin typeface="Arial" charset="0"/>
              </a:defRPr>
            </a:lvl9pPr>
          </a:lstStyle>
          <a:p>
            <a:pPr algn="ctr">
              <a:lnSpc>
                <a:spcPct val="100000"/>
              </a:lnSpc>
              <a:spcBef>
                <a:spcPct val="0"/>
              </a:spcBef>
              <a:buClrTx/>
              <a:buSzTx/>
              <a:buNone/>
            </a:pPr>
            <a:r>
              <a:rPr lang="en-US" altLang="en-US" sz="1400" dirty="0">
                <a:solidFill>
                  <a:schemeClr val="tx1"/>
                </a:solidFill>
                <a:latin typeface="+mn-lt"/>
              </a:rPr>
              <a:t>Former Manufacturing Facility</a:t>
            </a:r>
          </a:p>
        </p:txBody>
      </p:sp>
      <p:sp>
        <p:nvSpPr>
          <p:cNvPr id="12" name="Text Box 7"/>
          <p:cNvSpPr txBox="1">
            <a:spLocks noChangeArrowheads="1"/>
          </p:cNvSpPr>
          <p:nvPr/>
        </p:nvSpPr>
        <p:spPr bwMode="auto">
          <a:xfrm>
            <a:off x="5282062" y="4278703"/>
            <a:ext cx="34612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120000"/>
              </a:lnSpc>
              <a:spcBef>
                <a:spcPct val="35000"/>
              </a:spcBef>
              <a:buClr>
                <a:srgbClr val="3333FF"/>
              </a:buClr>
              <a:buSzPct val="50000"/>
              <a:buFont typeface="Wingdings" pitchFamily="2" charset="2"/>
              <a:buChar char="t"/>
              <a:defRPr sz="2800">
                <a:solidFill>
                  <a:srgbClr val="000000"/>
                </a:solidFill>
                <a:latin typeface="Arial" charset="0"/>
              </a:defRPr>
            </a:lvl1pPr>
            <a:lvl2pPr marL="742950" indent="-285750">
              <a:lnSpc>
                <a:spcPct val="120000"/>
              </a:lnSpc>
              <a:spcBef>
                <a:spcPct val="20000"/>
              </a:spcBef>
              <a:buClr>
                <a:srgbClr val="336600"/>
              </a:buClr>
              <a:buSzPct val="50000"/>
              <a:buFont typeface="Wingdings" pitchFamily="2" charset="2"/>
              <a:buChar char="t"/>
              <a:defRPr sz="2400">
                <a:solidFill>
                  <a:srgbClr val="000000"/>
                </a:solidFill>
                <a:latin typeface="Arial" charset="0"/>
              </a:defRPr>
            </a:lvl2pPr>
            <a:lvl3pPr marL="1143000" indent="-228600">
              <a:lnSpc>
                <a:spcPct val="120000"/>
              </a:lnSpc>
              <a:spcBef>
                <a:spcPct val="15000"/>
              </a:spcBef>
              <a:buClr>
                <a:srgbClr val="000000"/>
              </a:buClr>
              <a:buSzPct val="50000"/>
              <a:buFont typeface="Wingdings" pitchFamily="2" charset="2"/>
              <a:buChar char="t"/>
              <a:defRPr sz="2000">
                <a:solidFill>
                  <a:srgbClr val="000000"/>
                </a:solidFill>
                <a:latin typeface="Arial" charset="0"/>
              </a:defRPr>
            </a:lvl3pPr>
            <a:lvl4pPr marL="1600200" indent="-228600">
              <a:spcBef>
                <a:spcPct val="20000"/>
              </a:spcBef>
              <a:buClr>
                <a:schemeClr val="tx1"/>
              </a:buClr>
              <a:buSzPct val="50000"/>
              <a:buFont typeface="Wingdings" pitchFamily="2" charset="2"/>
              <a:buChar char="t"/>
              <a:defRPr sz="2000">
                <a:solidFill>
                  <a:srgbClr val="000000"/>
                </a:solidFill>
                <a:latin typeface="Arial" charset="0"/>
              </a:defRPr>
            </a:lvl4pPr>
            <a:lvl5pPr marL="2057400" indent="-228600">
              <a:spcBef>
                <a:spcPct val="20000"/>
              </a:spcBef>
              <a:buClr>
                <a:schemeClr val="hlink"/>
              </a:buClr>
              <a:buSzPct val="50000"/>
              <a:buFont typeface="Wingdings" pitchFamily="2" charset="2"/>
              <a:buChar char="t"/>
              <a:defRPr sz="2000">
                <a:solidFill>
                  <a:srgbClr val="000000"/>
                </a:solidFill>
                <a:latin typeface="Arial" charset="0"/>
              </a:defRPr>
            </a:lvl5pPr>
            <a:lvl6pPr marL="2514600" indent="-228600" eaLnBrk="0" fontAlgn="base" hangingPunct="0">
              <a:spcBef>
                <a:spcPct val="20000"/>
              </a:spcBef>
              <a:spcAft>
                <a:spcPct val="0"/>
              </a:spcAft>
              <a:buClr>
                <a:schemeClr val="hlink"/>
              </a:buClr>
              <a:buSzPct val="50000"/>
              <a:buFont typeface="Wingdings" pitchFamily="2" charset="2"/>
              <a:buChar char="t"/>
              <a:defRPr sz="2000">
                <a:solidFill>
                  <a:srgbClr val="000000"/>
                </a:solidFill>
                <a:latin typeface="Arial" charset="0"/>
              </a:defRPr>
            </a:lvl6pPr>
            <a:lvl7pPr marL="2971800" indent="-228600" eaLnBrk="0" fontAlgn="base" hangingPunct="0">
              <a:spcBef>
                <a:spcPct val="20000"/>
              </a:spcBef>
              <a:spcAft>
                <a:spcPct val="0"/>
              </a:spcAft>
              <a:buClr>
                <a:schemeClr val="hlink"/>
              </a:buClr>
              <a:buSzPct val="50000"/>
              <a:buFont typeface="Wingdings" pitchFamily="2" charset="2"/>
              <a:buChar char="t"/>
              <a:defRPr sz="2000">
                <a:solidFill>
                  <a:srgbClr val="000000"/>
                </a:solidFill>
                <a:latin typeface="Arial" charset="0"/>
              </a:defRPr>
            </a:lvl7pPr>
            <a:lvl8pPr marL="3429000" indent="-228600" eaLnBrk="0" fontAlgn="base" hangingPunct="0">
              <a:spcBef>
                <a:spcPct val="20000"/>
              </a:spcBef>
              <a:spcAft>
                <a:spcPct val="0"/>
              </a:spcAft>
              <a:buClr>
                <a:schemeClr val="hlink"/>
              </a:buClr>
              <a:buSzPct val="50000"/>
              <a:buFont typeface="Wingdings" pitchFamily="2" charset="2"/>
              <a:buChar char="t"/>
              <a:defRPr sz="2000">
                <a:solidFill>
                  <a:srgbClr val="000000"/>
                </a:solidFill>
                <a:latin typeface="Arial" charset="0"/>
              </a:defRPr>
            </a:lvl8pPr>
            <a:lvl9pPr marL="3886200" indent="-228600" eaLnBrk="0" fontAlgn="base" hangingPunct="0">
              <a:spcBef>
                <a:spcPct val="20000"/>
              </a:spcBef>
              <a:spcAft>
                <a:spcPct val="0"/>
              </a:spcAft>
              <a:buClr>
                <a:schemeClr val="hlink"/>
              </a:buClr>
              <a:buSzPct val="50000"/>
              <a:buFont typeface="Wingdings" pitchFamily="2" charset="2"/>
              <a:buChar char="t"/>
              <a:defRPr sz="2000">
                <a:solidFill>
                  <a:srgbClr val="000000"/>
                </a:solidFill>
                <a:latin typeface="Arial" charset="0"/>
              </a:defRPr>
            </a:lvl9pPr>
          </a:lstStyle>
          <a:p>
            <a:pPr algn="ctr">
              <a:lnSpc>
                <a:spcPct val="100000"/>
              </a:lnSpc>
              <a:spcBef>
                <a:spcPct val="0"/>
              </a:spcBef>
              <a:buClrTx/>
              <a:buSzTx/>
              <a:buNone/>
            </a:pPr>
            <a:r>
              <a:rPr lang="en-US" altLang="en-US" sz="800" dirty="0">
                <a:solidFill>
                  <a:schemeClr val="bg1"/>
                </a:solidFill>
                <a:latin typeface="+mn-lt"/>
              </a:rPr>
              <a:t>http://www.panoramio.com/photo/96185658</a:t>
            </a:r>
          </a:p>
        </p:txBody>
      </p:sp>
      <p:sp>
        <p:nvSpPr>
          <p:cNvPr id="8" name="Slide Number Placeholder 12">
            <a:extLst>
              <a:ext uri="{FF2B5EF4-FFF2-40B4-BE49-F238E27FC236}">
                <a16:creationId xmlns:a16="http://schemas.microsoft.com/office/drawing/2014/main" id="{6156C68B-2B41-4C94-8933-58C3D3136696}"/>
              </a:ext>
            </a:extLst>
          </p:cNvPr>
          <p:cNvSpPr txBox="1">
            <a:spLocks/>
          </p:cNvSpPr>
          <p:nvPr/>
        </p:nvSpPr>
        <p:spPr>
          <a:xfrm>
            <a:off x="266259" y="6349382"/>
            <a:ext cx="245277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CAF5EEA-9156-40CB-928D-43E7C48D2FC3}" type="slidenum">
              <a:rPr lang="en-US" smtClean="0"/>
              <a:pPr algn="l"/>
              <a:t>16</a:t>
            </a:fld>
            <a:endParaRPr lang="en-US" dirty="0"/>
          </a:p>
        </p:txBody>
      </p:sp>
    </p:spTree>
    <p:extLst>
      <p:ext uri="{BB962C8B-B14F-4D97-AF65-F5344CB8AC3E}">
        <p14:creationId xmlns:p14="http://schemas.microsoft.com/office/powerpoint/2010/main" val="1846407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Contaminated Sites</a:t>
            </a:r>
          </a:p>
        </p:txBody>
      </p:sp>
      <p:sp>
        <p:nvSpPr>
          <p:cNvPr id="3" name="Content Placeholder 2"/>
          <p:cNvSpPr>
            <a:spLocks noGrp="1"/>
          </p:cNvSpPr>
          <p:nvPr>
            <p:ph idx="1"/>
          </p:nvPr>
        </p:nvSpPr>
        <p:spPr>
          <a:xfrm>
            <a:off x="452141" y="1512474"/>
            <a:ext cx="4572000" cy="4335175"/>
          </a:xfrm>
        </p:spPr>
        <p:txBody>
          <a:bodyPr>
            <a:normAutofit fontScale="85000" lnSpcReduction="20000"/>
          </a:bodyPr>
          <a:lstStyle/>
          <a:p>
            <a:pPr>
              <a:lnSpc>
                <a:spcPct val="110000"/>
              </a:lnSpc>
              <a:spcBef>
                <a:spcPts val="600"/>
              </a:spcBef>
            </a:pPr>
            <a:r>
              <a:rPr lang="en-US" dirty="0"/>
              <a:t>Former Manufacturing Facilities</a:t>
            </a:r>
          </a:p>
          <a:p>
            <a:pPr>
              <a:lnSpc>
                <a:spcPct val="130000"/>
              </a:lnSpc>
              <a:spcBef>
                <a:spcPts val="600"/>
              </a:spcBef>
            </a:pPr>
            <a:r>
              <a:rPr lang="en-US" dirty="0"/>
              <a:t>Rail Yards</a:t>
            </a:r>
          </a:p>
          <a:p>
            <a:pPr>
              <a:lnSpc>
                <a:spcPct val="130000"/>
              </a:lnSpc>
              <a:spcBef>
                <a:spcPts val="600"/>
              </a:spcBef>
            </a:pPr>
            <a:r>
              <a:rPr lang="en-US" dirty="0"/>
              <a:t>Electrical Substations</a:t>
            </a:r>
          </a:p>
          <a:p>
            <a:pPr>
              <a:lnSpc>
                <a:spcPct val="130000"/>
              </a:lnSpc>
              <a:spcBef>
                <a:spcPts val="600"/>
              </a:spcBef>
            </a:pPr>
            <a:r>
              <a:rPr lang="en-US" dirty="0"/>
              <a:t>Soils have been exposed to PCBs</a:t>
            </a:r>
          </a:p>
          <a:p>
            <a:pPr lvl="1">
              <a:lnSpc>
                <a:spcPct val="130000"/>
              </a:lnSpc>
              <a:spcBef>
                <a:spcPts val="600"/>
              </a:spcBef>
            </a:pPr>
            <a:r>
              <a:rPr lang="en-US" dirty="0"/>
              <a:t>PCBs attach to the soil                   particles  and wash off                         during precipitation events</a:t>
            </a:r>
          </a:p>
          <a:p>
            <a:pPr>
              <a:lnSpc>
                <a:spcPct val="130000"/>
              </a:lnSpc>
              <a:spcBef>
                <a:spcPts val="600"/>
              </a:spcBef>
            </a:pPr>
            <a:r>
              <a:rPr lang="en-US" dirty="0"/>
              <a:t>Modeled as nonpoint sources – diffuse sources (no clearly defined outlet) </a:t>
            </a:r>
          </a:p>
        </p:txBody>
      </p:sp>
      <p:sp>
        <p:nvSpPr>
          <p:cNvPr id="4" name="Slide Number Placeholder 3"/>
          <p:cNvSpPr>
            <a:spLocks noGrp="1"/>
          </p:cNvSpPr>
          <p:nvPr>
            <p:ph type="sldNum" sz="quarter" idx="12"/>
          </p:nvPr>
        </p:nvSpPr>
        <p:spPr/>
        <p:txBody>
          <a:bodyPr/>
          <a:lstStyle/>
          <a:p>
            <a:r>
              <a:rPr lang="en-US" dirty="0"/>
              <a:t>For technical support: 703-583-3906</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146128" y="2052664"/>
            <a:ext cx="3742631" cy="2681261"/>
          </a:xfrm>
          <a:prstGeom prst="rect">
            <a:avLst/>
          </a:prstGeom>
        </p:spPr>
      </p:pic>
      <p:sp>
        <p:nvSpPr>
          <p:cNvPr id="6" name="Rectangle 5"/>
          <p:cNvSpPr/>
          <p:nvPr/>
        </p:nvSpPr>
        <p:spPr>
          <a:xfrm>
            <a:off x="5180432" y="4495397"/>
            <a:ext cx="3674022" cy="215444"/>
          </a:xfrm>
          <a:prstGeom prst="rect">
            <a:avLst/>
          </a:prstGeom>
        </p:spPr>
        <p:txBody>
          <a:bodyPr wrap="square" anchor="ctr">
            <a:spAutoFit/>
          </a:bodyPr>
          <a:lstStyle/>
          <a:p>
            <a:pPr algn="ctr"/>
            <a:r>
              <a:rPr lang="en-US" sz="800" dirty="0">
                <a:solidFill>
                  <a:schemeClr val="bg1"/>
                </a:solidFill>
              </a:rPr>
              <a:t>https://commons.wikimedia.org/w/index.php?curid=6092689</a:t>
            </a:r>
          </a:p>
        </p:txBody>
      </p:sp>
      <p:sp>
        <p:nvSpPr>
          <p:cNvPr id="15" name="Text Box 7"/>
          <p:cNvSpPr txBox="1">
            <a:spLocks noChangeArrowheads="1"/>
          </p:cNvSpPr>
          <p:nvPr/>
        </p:nvSpPr>
        <p:spPr bwMode="auto">
          <a:xfrm>
            <a:off x="5906393" y="4730948"/>
            <a:ext cx="22221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120000"/>
              </a:lnSpc>
              <a:spcBef>
                <a:spcPct val="35000"/>
              </a:spcBef>
              <a:buClr>
                <a:srgbClr val="3333FF"/>
              </a:buClr>
              <a:buSzPct val="50000"/>
              <a:buFont typeface="Wingdings" pitchFamily="2" charset="2"/>
              <a:buChar char="t"/>
              <a:defRPr sz="2800">
                <a:solidFill>
                  <a:srgbClr val="000000"/>
                </a:solidFill>
                <a:latin typeface="Arial" charset="0"/>
              </a:defRPr>
            </a:lvl1pPr>
            <a:lvl2pPr marL="742950" indent="-285750">
              <a:lnSpc>
                <a:spcPct val="120000"/>
              </a:lnSpc>
              <a:spcBef>
                <a:spcPct val="20000"/>
              </a:spcBef>
              <a:buClr>
                <a:srgbClr val="336600"/>
              </a:buClr>
              <a:buSzPct val="50000"/>
              <a:buFont typeface="Wingdings" pitchFamily="2" charset="2"/>
              <a:buChar char="t"/>
              <a:defRPr sz="2400">
                <a:solidFill>
                  <a:srgbClr val="000000"/>
                </a:solidFill>
                <a:latin typeface="Arial" charset="0"/>
              </a:defRPr>
            </a:lvl2pPr>
            <a:lvl3pPr marL="1143000" indent="-228600">
              <a:lnSpc>
                <a:spcPct val="120000"/>
              </a:lnSpc>
              <a:spcBef>
                <a:spcPct val="15000"/>
              </a:spcBef>
              <a:buClr>
                <a:srgbClr val="000000"/>
              </a:buClr>
              <a:buSzPct val="50000"/>
              <a:buFont typeface="Wingdings" pitchFamily="2" charset="2"/>
              <a:buChar char="t"/>
              <a:defRPr sz="2000">
                <a:solidFill>
                  <a:srgbClr val="000000"/>
                </a:solidFill>
                <a:latin typeface="Arial" charset="0"/>
              </a:defRPr>
            </a:lvl3pPr>
            <a:lvl4pPr marL="1600200" indent="-228600">
              <a:spcBef>
                <a:spcPct val="20000"/>
              </a:spcBef>
              <a:buClr>
                <a:schemeClr val="tx1"/>
              </a:buClr>
              <a:buSzPct val="50000"/>
              <a:buFont typeface="Wingdings" pitchFamily="2" charset="2"/>
              <a:buChar char="t"/>
              <a:defRPr sz="2000">
                <a:solidFill>
                  <a:srgbClr val="000000"/>
                </a:solidFill>
                <a:latin typeface="Arial" charset="0"/>
              </a:defRPr>
            </a:lvl4pPr>
            <a:lvl5pPr marL="2057400" indent="-228600">
              <a:spcBef>
                <a:spcPct val="20000"/>
              </a:spcBef>
              <a:buClr>
                <a:schemeClr val="hlink"/>
              </a:buClr>
              <a:buSzPct val="50000"/>
              <a:buFont typeface="Wingdings" pitchFamily="2" charset="2"/>
              <a:buChar char="t"/>
              <a:defRPr sz="2000">
                <a:solidFill>
                  <a:srgbClr val="000000"/>
                </a:solidFill>
                <a:latin typeface="Arial" charset="0"/>
              </a:defRPr>
            </a:lvl5pPr>
            <a:lvl6pPr marL="2514600" indent="-228600" eaLnBrk="0" fontAlgn="base" hangingPunct="0">
              <a:spcBef>
                <a:spcPct val="20000"/>
              </a:spcBef>
              <a:spcAft>
                <a:spcPct val="0"/>
              </a:spcAft>
              <a:buClr>
                <a:schemeClr val="hlink"/>
              </a:buClr>
              <a:buSzPct val="50000"/>
              <a:buFont typeface="Wingdings" pitchFamily="2" charset="2"/>
              <a:buChar char="t"/>
              <a:defRPr sz="2000">
                <a:solidFill>
                  <a:srgbClr val="000000"/>
                </a:solidFill>
                <a:latin typeface="Arial" charset="0"/>
              </a:defRPr>
            </a:lvl6pPr>
            <a:lvl7pPr marL="2971800" indent="-228600" eaLnBrk="0" fontAlgn="base" hangingPunct="0">
              <a:spcBef>
                <a:spcPct val="20000"/>
              </a:spcBef>
              <a:spcAft>
                <a:spcPct val="0"/>
              </a:spcAft>
              <a:buClr>
                <a:schemeClr val="hlink"/>
              </a:buClr>
              <a:buSzPct val="50000"/>
              <a:buFont typeface="Wingdings" pitchFamily="2" charset="2"/>
              <a:buChar char="t"/>
              <a:defRPr sz="2000">
                <a:solidFill>
                  <a:srgbClr val="000000"/>
                </a:solidFill>
                <a:latin typeface="Arial" charset="0"/>
              </a:defRPr>
            </a:lvl7pPr>
            <a:lvl8pPr marL="3429000" indent="-228600" eaLnBrk="0" fontAlgn="base" hangingPunct="0">
              <a:spcBef>
                <a:spcPct val="20000"/>
              </a:spcBef>
              <a:spcAft>
                <a:spcPct val="0"/>
              </a:spcAft>
              <a:buClr>
                <a:schemeClr val="hlink"/>
              </a:buClr>
              <a:buSzPct val="50000"/>
              <a:buFont typeface="Wingdings" pitchFamily="2" charset="2"/>
              <a:buChar char="t"/>
              <a:defRPr sz="2000">
                <a:solidFill>
                  <a:srgbClr val="000000"/>
                </a:solidFill>
                <a:latin typeface="Arial" charset="0"/>
              </a:defRPr>
            </a:lvl8pPr>
            <a:lvl9pPr marL="3886200" indent="-228600" eaLnBrk="0" fontAlgn="base" hangingPunct="0">
              <a:spcBef>
                <a:spcPct val="20000"/>
              </a:spcBef>
              <a:spcAft>
                <a:spcPct val="0"/>
              </a:spcAft>
              <a:buClr>
                <a:schemeClr val="hlink"/>
              </a:buClr>
              <a:buSzPct val="50000"/>
              <a:buFont typeface="Wingdings" pitchFamily="2" charset="2"/>
              <a:buChar char="t"/>
              <a:defRPr sz="2000">
                <a:solidFill>
                  <a:srgbClr val="000000"/>
                </a:solidFill>
                <a:latin typeface="Arial" charset="0"/>
              </a:defRPr>
            </a:lvl9pPr>
          </a:lstStyle>
          <a:p>
            <a:pPr algn="ctr">
              <a:lnSpc>
                <a:spcPct val="100000"/>
              </a:lnSpc>
              <a:spcBef>
                <a:spcPct val="0"/>
              </a:spcBef>
              <a:buClrTx/>
              <a:buSzTx/>
              <a:buNone/>
            </a:pPr>
            <a:r>
              <a:rPr lang="en-US" altLang="en-US" sz="1400" dirty="0">
                <a:solidFill>
                  <a:schemeClr val="tx1"/>
                </a:solidFill>
                <a:latin typeface="+mn-lt"/>
              </a:rPr>
              <a:t>Active Rail Yard</a:t>
            </a:r>
          </a:p>
        </p:txBody>
      </p:sp>
      <p:sp>
        <p:nvSpPr>
          <p:cNvPr id="8" name="Slide Number Placeholder 12">
            <a:extLst>
              <a:ext uri="{FF2B5EF4-FFF2-40B4-BE49-F238E27FC236}">
                <a16:creationId xmlns:a16="http://schemas.microsoft.com/office/drawing/2014/main" id="{C84BC40F-0778-4BE8-BE81-9B42AB07ABD7}"/>
              </a:ext>
            </a:extLst>
          </p:cNvPr>
          <p:cNvSpPr txBox="1">
            <a:spLocks/>
          </p:cNvSpPr>
          <p:nvPr/>
        </p:nvSpPr>
        <p:spPr>
          <a:xfrm>
            <a:off x="266259" y="6349382"/>
            <a:ext cx="245277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CAF5EEA-9156-40CB-928D-43E7C48D2FC3}" type="slidenum">
              <a:rPr lang="en-US" smtClean="0"/>
              <a:pPr algn="l"/>
              <a:t>17</a:t>
            </a:fld>
            <a:endParaRPr lang="en-US" dirty="0"/>
          </a:p>
        </p:txBody>
      </p:sp>
    </p:spTree>
    <p:extLst>
      <p:ext uri="{BB962C8B-B14F-4D97-AF65-F5344CB8AC3E}">
        <p14:creationId xmlns:p14="http://schemas.microsoft.com/office/powerpoint/2010/main" val="104538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PCB Oil Spills</a:t>
            </a:r>
          </a:p>
        </p:txBody>
      </p:sp>
      <p:sp>
        <p:nvSpPr>
          <p:cNvPr id="5" name="Content Placeholder 2"/>
          <p:cNvSpPr txBox="1">
            <a:spLocks/>
          </p:cNvSpPr>
          <p:nvPr/>
        </p:nvSpPr>
        <p:spPr>
          <a:xfrm>
            <a:off x="628650" y="1825625"/>
            <a:ext cx="373131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1200"/>
              </a:spcBef>
            </a:pPr>
            <a:r>
              <a:rPr lang="en-US" sz="2000" dirty="0"/>
              <a:t>Acute events in which PCBs are released into the environment</a:t>
            </a:r>
          </a:p>
          <a:p>
            <a:pPr>
              <a:lnSpc>
                <a:spcPct val="110000"/>
              </a:lnSpc>
              <a:spcBef>
                <a:spcPts val="1200"/>
              </a:spcBef>
            </a:pPr>
            <a:r>
              <a:rPr lang="en-US" sz="2000" dirty="0"/>
              <a:t>May enter stream/river             directly or may be spilled                   onto land surface</a:t>
            </a:r>
          </a:p>
          <a:p>
            <a:pPr>
              <a:lnSpc>
                <a:spcPct val="110000"/>
              </a:lnSpc>
              <a:spcBef>
                <a:spcPts val="1200"/>
              </a:spcBef>
            </a:pPr>
            <a:r>
              <a:rPr lang="en-US" sz="2000" dirty="0"/>
              <a:t>Modeled as single event at specific date and time</a:t>
            </a:r>
          </a:p>
          <a:p>
            <a:pPr>
              <a:lnSpc>
                <a:spcPct val="110000"/>
              </a:lnSpc>
              <a:spcBef>
                <a:spcPts val="1200"/>
              </a:spcBef>
            </a:pPr>
            <a:r>
              <a:rPr lang="en-US" sz="2000" dirty="0"/>
              <a:t>Event details available in Pollution Response Program (</a:t>
            </a:r>
            <a:r>
              <a:rPr lang="en-US" sz="2000" dirty="0" err="1"/>
              <a:t>PReP</a:t>
            </a:r>
            <a:r>
              <a:rPr lang="en-US" sz="2000" dirty="0"/>
              <a:t>) database </a:t>
            </a:r>
            <a:r>
              <a:rPr lang="en-US" sz="2000" i="1" dirty="0"/>
              <a:t>(Source: Virginia DEQ)</a:t>
            </a:r>
          </a:p>
        </p:txBody>
      </p:sp>
      <p:sp>
        <p:nvSpPr>
          <p:cNvPr id="3" name="Slide Number Placeholder 2"/>
          <p:cNvSpPr>
            <a:spLocks noGrp="1"/>
          </p:cNvSpPr>
          <p:nvPr>
            <p:ph type="sldNum" sz="quarter" idx="12"/>
          </p:nvPr>
        </p:nvSpPr>
        <p:spPr/>
        <p:txBody>
          <a:bodyPr/>
          <a:lstStyle/>
          <a:p>
            <a:r>
              <a:rPr lang="en-US" dirty="0"/>
              <a:t>For technical support: 703-583-3906</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1327" y="2297925"/>
            <a:ext cx="4351847" cy="1958024"/>
          </a:xfrm>
          <a:prstGeom prst="rect">
            <a:avLst/>
          </a:prstGeom>
        </p:spPr>
      </p:pic>
      <p:sp>
        <p:nvSpPr>
          <p:cNvPr id="4" name="Rectangle 3"/>
          <p:cNvSpPr/>
          <p:nvPr/>
        </p:nvSpPr>
        <p:spPr>
          <a:xfrm>
            <a:off x="4721602" y="4255949"/>
            <a:ext cx="3991295" cy="338554"/>
          </a:xfrm>
          <a:prstGeom prst="rect">
            <a:avLst/>
          </a:prstGeom>
        </p:spPr>
        <p:txBody>
          <a:bodyPr wrap="square" anchor="ctr">
            <a:spAutoFit/>
          </a:bodyPr>
          <a:lstStyle/>
          <a:p>
            <a:pPr algn="ctr">
              <a:spcBef>
                <a:spcPts val="300"/>
              </a:spcBef>
            </a:pPr>
            <a:r>
              <a:rPr lang="en-US" sz="800" dirty="0"/>
              <a:t>https://upload.wikimedia.org/wikipedia/commons/thumb/4/49/Polychlorinated_biphenyl_structure.svg/2000px-Polychlorinated_biphenyl_structure.svg.png</a:t>
            </a:r>
          </a:p>
        </p:txBody>
      </p:sp>
      <p:sp>
        <p:nvSpPr>
          <p:cNvPr id="7" name="Slide Number Placeholder 12">
            <a:extLst>
              <a:ext uri="{FF2B5EF4-FFF2-40B4-BE49-F238E27FC236}">
                <a16:creationId xmlns:a16="http://schemas.microsoft.com/office/drawing/2014/main" id="{5256E0DB-F06F-4218-A02E-AD5B979C189D}"/>
              </a:ext>
            </a:extLst>
          </p:cNvPr>
          <p:cNvSpPr txBox="1">
            <a:spLocks/>
          </p:cNvSpPr>
          <p:nvPr/>
        </p:nvSpPr>
        <p:spPr>
          <a:xfrm>
            <a:off x="266259" y="6349382"/>
            <a:ext cx="245277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CAF5EEA-9156-40CB-928D-43E7C48D2FC3}" type="slidenum">
              <a:rPr lang="en-US" smtClean="0"/>
              <a:pPr algn="l"/>
              <a:t>18</a:t>
            </a:fld>
            <a:endParaRPr lang="en-US" dirty="0"/>
          </a:p>
        </p:txBody>
      </p:sp>
    </p:spTree>
    <p:extLst>
      <p:ext uri="{BB962C8B-B14F-4D97-AF65-F5344CB8AC3E}">
        <p14:creationId xmlns:p14="http://schemas.microsoft.com/office/powerpoint/2010/main" val="2693431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Atmospheric Deposition</a:t>
            </a:r>
          </a:p>
        </p:txBody>
      </p:sp>
      <p:sp>
        <p:nvSpPr>
          <p:cNvPr id="3" name="Content Placeholder 2"/>
          <p:cNvSpPr>
            <a:spLocks noGrp="1"/>
          </p:cNvSpPr>
          <p:nvPr>
            <p:ph idx="1"/>
          </p:nvPr>
        </p:nvSpPr>
        <p:spPr>
          <a:xfrm>
            <a:off x="628650" y="1825626"/>
            <a:ext cx="3240985" cy="4250496"/>
          </a:xfrm>
        </p:spPr>
        <p:txBody>
          <a:bodyPr>
            <a:normAutofit fontScale="70000" lnSpcReduction="20000"/>
          </a:bodyPr>
          <a:lstStyle/>
          <a:p>
            <a:pPr>
              <a:lnSpc>
                <a:spcPct val="130000"/>
              </a:lnSpc>
              <a:spcBef>
                <a:spcPts val="1200"/>
              </a:spcBef>
            </a:pPr>
            <a:r>
              <a:rPr lang="en-US" dirty="0"/>
              <a:t>PCBs are present in the atmosphere in small concentrations</a:t>
            </a:r>
          </a:p>
          <a:p>
            <a:pPr>
              <a:lnSpc>
                <a:spcPct val="130000"/>
              </a:lnSpc>
              <a:spcBef>
                <a:spcPts val="1200"/>
              </a:spcBef>
            </a:pPr>
            <a:r>
              <a:rPr lang="en-US" dirty="0"/>
              <a:t>They settle out from the atmosphere and are deposited on the land</a:t>
            </a:r>
          </a:p>
          <a:p>
            <a:pPr>
              <a:lnSpc>
                <a:spcPct val="130000"/>
              </a:lnSpc>
              <a:spcBef>
                <a:spcPts val="1200"/>
              </a:spcBef>
            </a:pPr>
            <a:r>
              <a:rPr lang="en-US" dirty="0"/>
              <a:t>Modeled as a daily load of PCBs, applied to entire watershed surface area at a constant rate (1.6 </a:t>
            </a:r>
            <a:r>
              <a:rPr lang="el-GR" dirty="0"/>
              <a:t>μ</a:t>
            </a:r>
            <a:r>
              <a:rPr lang="en-US" dirty="0"/>
              <a:t>g/m</a:t>
            </a:r>
            <a:r>
              <a:rPr lang="en-US" baseline="30000" dirty="0"/>
              <a:t>2</a:t>
            </a:r>
            <a:r>
              <a:rPr lang="en-US" dirty="0"/>
              <a:t>) </a:t>
            </a:r>
          </a:p>
          <a:p>
            <a:pPr>
              <a:lnSpc>
                <a:spcPct val="130000"/>
              </a:lnSpc>
              <a:spcBef>
                <a:spcPts val="1200"/>
              </a:spcBef>
            </a:pPr>
            <a:r>
              <a:rPr lang="en-US" dirty="0"/>
              <a:t>Considered a legacy source</a:t>
            </a:r>
          </a:p>
        </p:txBody>
      </p:sp>
      <p:sp>
        <p:nvSpPr>
          <p:cNvPr id="4" name="Slide Number Placeholder 3"/>
          <p:cNvSpPr>
            <a:spLocks noGrp="1"/>
          </p:cNvSpPr>
          <p:nvPr>
            <p:ph type="sldNum" sz="quarter" idx="12"/>
          </p:nvPr>
        </p:nvSpPr>
        <p:spPr/>
        <p:txBody>
          <a:bodyPr/>
          <a:lstStyle/>
          <a:p>
            <a:r>
              <a:rPr lang="en-US" dirty="0"/>
              <a:t>For technical support: 703-583-3906</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2002654"/>
            <a:ext cx="4729279" cy="3424650"/>
          </a:xfrm>
          <a:prstGeom prst="rect">
            <a:avLst/>
          </a:prstGeom>
        </p:spPr>
      </p:pic>
      <p:sp>
        <p:nvSpPr>
          <p:cNvPr id="19" name="Rectangle 18"/>
          <p:cNvSpPr/>
          <p:nvPr/>
        </p:nvSpPr>
        <p:spPr>
          <a:xfrm>
            <a:off x="5169569" y="5103133"/>
            <a:ext cx="2805911" cy="338554"/>
          </a:xfrm>
          <a:prstGeom prst="rect">
            <a:avLst/>
          </a:prstGeom>
        </p:spPr>
        <p:txBody>
          <a:bodyPr wrap="square" anchor="ctr">
            <a:spAutoFit/>
          </a:bodyPr>
          <a:lstStyle/>
          <a:p>
            <a:pPr algn="ctr"/>
            <a:r>
              <a:rPr lang="en-US" sz="800" dirty="0"/>
              <a:t>http://www.pnnl.gov/science/images/highlights/atmospheric/atmosParticleWeightGain_580px.jpg</a:t>
            </a:r>
          </a:p>
        </p:txBody>
      </p:sp>
      <p:sp>
        <p:nvSpPr>
          <p:cNvPr id="7" name="Slide Number Placeholder 12">
            <a:extLst>
              <a:ext uri="{FF2B5EF4-FFF2-40B4-BE49-F238E27FC236}">
                <a16:creationId xmlns:a16="http://schemas.microsoft.com/office/drawing/2014/main" id="{8DDD8ADF-0F8B-47AF-BEE6-8A043FE8ACE4}"/>
              </a:ext>
            </a:extLst>
          </p:cNvPr>
          <p:cNvSpPr txBox="1">
            <a:spLocks/>
          </p:cNvSpPr>
          <p:nvPr/>
        </p:nvSpPr>
        <p:spPr>
          <a:xfrm>
            <a:off x="266259" y="6349382"/>
            <a:ext cx="245277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CAF5EEA-9156-40CB-928D-43E7C48D2FC3}" type="slidenum">
              <a:rPr lang="en-US" smtClean="0"/>
              <a:pPr algn="l"/>
              <a:t>19</a:t>
            </a:fld>
            <a:endParaRPr lang="en-US" dirty="0"/>
          </a:p>
        </p:txBody>
      </p:sp>
    </p:spTree>
    <p:extLst>
      <p:ext uri="{BB962C8B-B14F-4D97-AF65-F5344CB8AC3E}">
        <p14:creationId xmlns:p14="http://schemas.microsoft.com/office/powerpoint/2010/main" val="125631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model?</a:t>
            </a:r>
          </a:p>
        </p:txBody>
      </p:sp>
      <p:sp>
        <p:nvSpPr>
          <p:cNvPr id="3" name="Content Placeholder 2"/>
          <p:cNvSpPr>
            <a:spLocks noGrp="1"/>
          </p:cNvSpPr>
          <p:nvPr>
            <p:ph idx="1"/>
          </p:nvPr>
        </p:nvSpPr>
        <p:spPr>
          <a:xfrm>
            <a:off x="628650" y="1825625"/>
            <a:ext cx="4205817" cy="1773192"/>
          </a:xfrm>
        </p:spPr>
        <p:txBody>
          <a:bodyPr>
            <a:normAutofit fontScale="85000" lnSpcReduction="10000"/>
          </a:bodyPr>
          <a:lstStyle/>
          <a:p>
            <a:pPr marL="0" indent="0">
              <a:lnSpc>
                <a:spcPct val="130000"/>
              </a:lnSpc>
              <a:buNone/>
            </a:pPr>
            <a:r>
              <a:rPr lang="en-US" dirty="0"/>
              <a:t>A computational representation of a watershed used to simulate pollutant fate and transport.</a:t>
            </a:r>
          </a:p>
        </p:txBody>
      </p:sp>
      <p:sp>
        <p:nvSpPr>
          <p:cNvPr id="13" name="Slide Number Placeholder 12"/>
          <p:cNvSpPr>
            <a:spLocks noGrp="1"/>
          </p:cNvSpPr>
          <p:nvPr>
            <p:ph type="sldNum" sz="quarter" idx="12"/>
          </p:nvPr>
        </p:nvSpPr>
        <p:spPr>
          <a:xfrm>
            <a:off x="266259" y="6349382"/>
            <a:ext cx="2452773" cy="365125"/>
          </a:xfrm>
        </p:spPr>
        <p:txBody>
          <a:bodyPr/>
          <a:lstStyle/>
          <a:p>
            <a:pPr algn="l"/>
            <a:fld id="{3CAF5EEA-9156-40CB-928D-43E7C48D2FC3}" type="slidenum">
              <a:rPr lang="en-US" smtClean="0"/>
              <a:pPr algn="l"/>
              <a:t>2</a:t>
            </a:fld>
            <a:endParaRPr lang="en-US"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4467" y="952147"/>
            <a:ext cx="4077385" cy="5137504"/>
          </a:xfrm>
          <a:prstGeom prst="rect">
            <a:avLst/>
          </a:prstGeom>
        </p:spPr>
      </p:pic>
      <p:sp>
        <p:nvSpPr>
          <p:cNvPr id="15" name="Rectangle 14"/>
          <p:cNvSpPr/>
          <p:nvPr/>
        </p:nvSpPr>
        <p:spPr>
          <a:xfrm>
            <a:off x="5831046" y="6108886"/>
            <a:ext cx="2084225" cy="215444"/>
          </a:xfrm>
          <a:prstGeom prst="rect">
            <a:avLst/>
          </a:prstGeom>
        </p:spPr>
        <p:txBody>
          <a:bodyPr wrap="none" anchor="ctr">
            <a:spAutoFit/>
          </a:bodyPr>
          <a:lstStyle/>
          <a:p>
            <a:pPr algn="ctr"/>
            <a:r>
              <a:rPr lang="en-US" sz="800" dirty="0"/>
              <a:t>http://prairierivers.org/what-is-a-watershed/</a:t>
            </a:r>
          </a:p>
        </p:txBody>
      </p:sp>
      <p:sp>
        <p:nvSpPr>
          <p:cNvPr id="4" name="TextBox 3"/>
          <p:cNvSpPr txBox="1"/>
          <p:nvPr/>
        </p:nvSpPr>
        <p:spPr>
          <a:xfrm>
            <a:off x="7201679" y="3347004"/>
            <a:ext cx="963597" cy="215444"/>
          </a:xfrm>
          <a:prstGeom prst="rect">
            <a:avLst/>
          </a:prstGeom>
          <a:solidFill>
            <a:schemeClr val="bg1">
              <a:alpha val="50000"/>
            </a:schemeClr>
          </a:solidFill>
        </p:spPr>
        <p:txBody>
          <a:bodyPr wrap="none" lIns="45720" tIns="0" rIns="45720" bIns="0" rtlCol="0" anchor="ctr">
            <a:spAutoFit/>
          </a:bodyPr>
          <a:lstStyle/>
          <a:p>
            <a:pPr algn="ctr"/>
            <a:r>
              <a:rPr lang="en-US" sz="1400" b="1" dirty="0">
                <a:effectLst/>
              </a:rPr>
              <a:t>Agricultural</a:t>
            </a:r>
            <a:endParaRPr lang="en-US" b="1" dirty="0">
              <a:effectLst/>
            </a:endParaRPr>
          </a:p>
        </p:txBody>
      </p:sp>
      <p:sp>
        <p:nvSpPr>
          <p:cNvPr id="12" name="TextBox 11"/>
          <p:cNvSpPr txBox="1"/>
          <p:nvPr/>
        </p:nvSpPr>
        <p:spPr>
          <a:xfrm>
            <a:off x="5146128" y="4032325"/>
            <a:ext cx="918393" cy="215444"/>
          </a:xfrm>
          <a:prstGeom prst="rect">
            <a:avLst/>
          </a:prstGeom>
          <a:solidFill>
            <a:schemeClr val="bg1">
              <a:alpha val="50000"/>
            </a:schemeClr>
          </a:solidFill>
        </p:spPr>
        <p:txBody>
          <a:bodyPr wrap="none" lIns="45720" tIns="0" rIns="45720" bIns="0" rtlCol="0" anchor="ctr">
            <a:spAutoFit/>
          </a:bodyPr>
          <a:lstStyle/>
          <a:p>
            <a:pPr algn="ctr"/>
            <a:r>
              <a:rPr lang="en-US" sz="1400" b="1" dirty="0"/>
              <a:t>Residential</a:t>
            </a:r>
          </a:p>
        </p:txBody>
      </p:sp>
      <p:sp>
        <p:nvSpPr>
          <p:cNvPr id="16" name="TextBox 15"/>
          <p:cNvSpPr txBox="1"/>
          <p:nvPr/>
        </p:nvSpPr>
        <p:spPr>
          <a:xfrm>
            <a:off x="5361498" y="4596351"/>
            <a:ext cx="979435" cy="215444"/>
          </a:xfrm>
          <a:prstGeom prst="rect">
            <a:avLst/>
          </a:prstGeom>
          <a:solidFill>
            <a:schemeClr val="bg1">
              <a:alpha val="50000"/>
            </a:schemeClr>
          </a:solidFill>
        </p:spPr>
        <p:txBody>
          <a:bodyPr wrap="none" lIns="45720" tIns="0" rIns="45720" bIns="0" rtlCol="0" anchor="ctr">
            <a:spAutoFit/>
          </a:bodyPr>
          <a:lstStyle/>
          <a:p>
            <a:pPr algn="ctr"/>
            <a:r>
              <a:rPr lang="en-US" sz="1400" b="1" dirty="0"/>
              <a:t>Commercial</a:t>
            </a:r>
            <a:endParaRPr lang="en-US" b="1" dirty="0"/>
          </a:p>
        </p:txBody>
      </p:sp>
      <p:sp>
        <p:nvSpPr>
          <p:cNvPr id="10" name="Slide Number Placeholder 1">
            <a:extLst>
              <a:ext uri="{FF2B5EF4-FFF2-40B4-BE49-F238E27FC236}">
                <a16:creationId xmlns:a16="http://schemas.microsoft.com/office/drawing/2014/main" id="{25675746-0836-4CC4-AB28-FF8F39915392}"/>
              </a:ext>
            </a:extLst>
          </p:cNvPr>
          <p:cNvSpPr txBox="1">
            <a:spLocks/>
          </p:cNvSpPr>
          <p:nvPr/>
        </p:nvSpPr>
        <p:spPr>
          <a:xfrm>
            <a:off x="6551407" y="115096"/>
            <a:ext cx="245277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For technical support: 703-583-3906 </a:t>
            </a:r>
            <a:endParaRPr lang="en-US" dirty="0"/>
          </a:p>
        </p:txBody>
      </p:sp>
    </p:spTree>
    <p:extLst>
      <p:ext uri="{BB962C8B-B14F-4D97-AF65-F5344CB8AC3E}">
        <p14:creationId xmlns:p14="http://schemas.microsoft.com/office/powerpoint/2010/main" val="1798130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Permitted Sources</a:t>
            </a:r>
          </a:p>
        </p:txBody>
      </p:sp>
      <p:sp>
        <p:nvSpPr>
          <p:cNvPr id="5" name="Content Placeholder 4"/>
          <p:cNvSpPr>
            <a:spLocks noGrp="1"/>
          </p:cNvSpPr>
          <p:nvPr>
            <p:ph idx="1"/>
          </p:nvPr>
        </p:nvSpPr>
        <p:spPr>
          <a:xfrm>
            <a:off x="628651" y="1825625"/>
            <a:ext cx="4032560" cy="4351338"/>
          </a:xfrm>
        </p:spPr>
        <p:txBody>
          <a:bodyPr>
            <a:normAutofit/>
          </a:bodyPr>
          <a:lstStyle/>
          <a:p>
            <a:pPr marL="228600" lvl="1">
              <a:lnSpc>
                <a:spcPct val="110000"/>
              </a:lnSpc>
              <a:spcBef>
                <a:spcPts val="600"/>
              </a:spcBef>
            </a:pPr>
            <a:r>
              <a:rPr lang="en-US" dirty="0"/>
              <a:t>Municipal Wastewater Treatment Plants</a:t>
            </a:r>
          </a:p>
          <a:p>
            <a:pPr marL="228600" lvl="1">
              <a:lnSpc>
                <a:spcPct val="110000"/>
              </a:lnSpc>
              <a:spcBef>
                <a:spcPts val="600"/>
              </a:spcBef>
            </a:pPr>
            <a:r>
              <a:rPr lang="en-US" dirty="0"/>
              <a:t>Industrial Stormwater General Permitted Facilities</a:t>
            </a:r>
          </a:p>
          <a:p>
            <a:pPr marL="228600" lvl="1">
              <a:lnSpc>
                <a:spcPct val="110000"/>
              </a:lnSpc>
              <a:spcBef>
                <a:spcPts val="600"/>
              </a:spcBef>
            </a:pPr>
            <a:r>
              <a:rPr lang="en-US" dirty="0"/>
              <a:t>Industrial Facilities</a:t>
            </a:r>
          </a:p>
          <a:p>
            <a:pPr>
              <a:lnSpc>
                <a:spcPct val="110000"/>
              </a:lnSpc>
              <a:spcBef>
                <a:spcPts val="600"/>
              </a:spcBef>
            </a:pPr>
            <a:r>
              <a:rPr lang="en-US" sz="2400" dirty="0"/>
              <a:t>Modeled as point sources – sources with a defined outlet</a:t>
            </a:r>
          </a:p>
        </p:txBody>
      </p:sp>
      <p:sp>
        <p:nvSpPr>
          <p:cNvPr id="2" name="Slide Number Placeholder 1"/>
          <p:cNvSpPr>
            <a:spLocks noGrp="1"/>
          </p:cNvSpPr>
          <p:nvPr>
            <p:ph type="sldNum" sz="quarter" idx="12"/>
          </p:nvPr>
        </p:nvSpPr>
        <p:spPr/>
        <p:txBody>
          <a:bodyPr/>
          <a:lstStyle/>
          <a:p>
            <a:r>
              <a:rPr lang="en-US" dirty="0"/>
              <a:t>For technical support: 703-583-3906</a:t>
            </a:r>
          </a:p>
        </p:txBody>
      </p:sp>
      <p:sp>
        <p:nvSpPr>
          <p:cNvPr id="7" name="Text Box 7">
            <a:extLst>
              <a:ext uri="{FF2B5EF4-FFF2-40B4-BE49-F238E27FC236}">
                <a16:creationId xmlns:a16="http://schemas.microsoft.com/office/drawing/2014/main" id="{96F54719-B61A-45FF-9876-DE48574CF417}"/>
              </a:ext>
            </a:extLst>
          </p:cNvPr>
          <p:cNvSpPr txBox="1">
            <a:spLocks noChangeArrowheads="1"/>
          </p:cNvSpPr>
          <p:nvPr/>
        </p:nvSpPr>
        <p:spPr bwMode="auto">
          <a:xfrm>
            <a:off x="4952793" y="4937688"/>
            <a:ext cx="37277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120000"/>
              </a:lnSpc>
              <a:spcBef>
                <a:spcPct val="35000"/>
              </a:spcBef>
              <a:buClr>
                <a:srgbClr val="3333FF"/>
              </a:buClr>
              <a:buSzPct val="50000"/>
              <a:buFont typeface="Wingdings" pitchFamily="2" charset="2"/>
              <a:buChar char="t"/>
              <a:defRPr sz="2800">
                <a:solidFill>
                  <a:srgbClr val="000000"/>
                </a:solidFill>
                <a:latin typeface="Arial" charset="0"/>
              </a:defRPr>
            </a:lvl1pPr>
            <a:lvl2pPr marL="742950" indent="-285750">
              <a:lnSpc>
                <a:spcPct val="120000"/>
              </a:lnSpc>
              <a:spcBef>
                <a:spcPct val="20000"/>
              </a:spcBef>
              <a:buClr>
                <a:srgbClr val="336600"/>
              </a:buClr>
              <a:buSzPct val="50000"/>
              <a:buFont typeface="Wingdings" pitchFamily="2" charset="2"/>
              <a:buChar char="t"/>
              <a:defRPr sz="2400">
                <a:solidFill>
                  <a:srgbClr val="000000"/>
                </a:solidFill>
                <a:latin typeface="Arial" charset="0"/>
              </a:defRPr>
            </a:lvl2pPr>
            <a:lvl3pPr marL="1143000" indent="-228600">
              <a:lnSpc>
                <a:spcPct val="120000"/>
              </a:lnSpc>
              <a:spcBef>
                <a:spcPct val="15000"/>
              </a:spcBef>
              <a:buClr>
                <a:srgbClr val="000000"/>
              </a:buClr>
              <a:buSzPct val="50000"/>
              <a:buFont typeface="Wingdings" pitchFamily="2" charset="2"/>
              <a:buChar char="t"/>
              <a:defRPr sz="2000">
                <a:solidFill>
                  <a:srgbClr val="000000"/>
                </a:solidFill>
                <a:latin typeface="Arial" charset="0"/>
              </a:defRPr>
            </a:lvl3pPr>
            <a:lvl4pPr marL="1600200" indent="-228600">
              <a:spcBef>
                <a:spcPct val="20000"/>
              </a:spcBef>
              <a:buClr>
                <a:schemeClr val="tx1"/>
              </a:buClr>
              <a:buSzPct val="50000"/>
              <a:buFont typeface="Wingdings" pitchFamily="2" charset="2"/>
              <a:buChar char="t"/>
              <a:defRPr sz="2000">
                <a:solidFill>
                  <a:srgbClr val="000000"/>
                </a:solidFill>
                <a:latin typeface="Arial" charset="0"/>
              </a:defRPr>
            </a:lvl4pPr>
            <a:lvl5pPr marL="2057400" indent="-228600">
              <a:spcBef>
                <a:spcPct val="20000"/>
              </a:spcBef>
              <a:buClr>
                <a:schemeClr val="hlink"/>
              </a:buClr>
              <a:buSzPct val="50000"/>
              <a:buFont typeface="Wingdings" pitchFamily="2" charset="2"/>
              <a:buChar char="t"/>
              <a:defRPr sz="2000">
                <a:solidFill>
                  <a:srgbClr val="000000"/>
                </a:solidFill>
                <a:latin typeface="Arial" charset="0"/>
              </a:defRPr>
            </a:lvl5pPr>
            <a:lvl6pPr marL="2514600" indent="-228600" eaLnBrk="0" fontAlgn="base" hangingPunct="0">
              <a:spcBef>
                <a:spcPct val="20000"/>
              </a:spcBef>
              <a:spcAft>
                <a:spcPct val="0"/>
              </a:spcAft>
              <a:buClr>
                <a:schemeClr val="hlink"/>
              </a:buClr>
              <a:buSzPct val="50000"/>
              <a:buFont typeface="Wingdings" pitchFamily="2" charset="2"/>
              <a:buChar char="t"/>
              <a:defRPr sz="2000">
                <a:solidFill>
                  <a:srgbClr val="000000"/>
                </a:solidFill>
                <a:latin typeface="Arial" charset="0"/>
              </a:defRPr>
            </a:lvl6pPr>
            <a:lvl7pPr marL="2971800" indent="-228600" eaLnBrk="0" fontAlgn="base" hangingPunct="0">
              <a:spcBef>
                <a:spcPct val="20000"/>
              </a:spcBef>
              <a:spcAft>
                <a:spcPct val="0"/>
              </a:spcAft>
              <a:buClr>
                <a:schemeClr val="hlink"/>
              </a:buClr>
              <a:buSzPct val="50000"/>
              <a:buFont typeface="Wingdings" pitchFamily="2" charset="2"/>
              <a:buChar char="t"/>
              <a:defRPr sz="2000">
                <a:solidFill>
                  <a:srgbClr val="000000"/>
                </a:solidFill>
                <a:latin typeface="Arial" charset="0"/>
              </a:defRPr>
            </a:lvl7pPr>
            <a:lvl8pPr marL="3429000" indent="-228600" eaLnBrk="0" fontAlgn="base" hangingPunct="0">
              <a:spcBef>
                <a:spcPct val="20000"/>
              </a:spcBef>
              <a:spcAft>
                <a:spcPct val="0"/>
              </a:spcAft>
              <a:buClr>
                <a:schemeClr val="hlink"/>
              </a:buClr>
              <a:buSzPct val="50000"/>
              <a:buFont typeface="Wingdings" pitchFamily="2" charset="2"/>
              <a:buChar char="t"/>
              <a:defRPr sz="2000">
                <a:solidFill>
                  <a:srgbClr val="000000"/>
                </a:solidFill>
                <a:latin typeface="Arial" charset="0"/>
              </a:defRPr>
            </a:lvl8pPr>
            <a:lvl9pPr marL="3886200" indent="-228600" eaLnBrk="0" fontAlgn="base" hangingPunct="0">
              <a:spcBef>
                <a:spcPct val="20000"/>
              </a:spcBef>
              <a:spcAft>
                <a:spcPct val="0"/>
              </a:spcAft>
              <a:buClr>
                <a:schemeClr val="hlink"/>
              </a:buClr>
              <a:buSzPct val="50000"/>
              <a:buFont typeface="Wingdings" pitchFamily="2" charset="2"/>
              <a:buChar char="t"/>
              <a:defRPr sz="2000">
                <a:solidFill>
                  <a:srgbClr val="000000"/>
                </a:solidFill>
                <a:latin typeface="Arial" charset="0"/>
              </a:defRPr>
            </a:lvl9pPr>
          </a:lstStyle>
          <a:p>
            <a:pPr algn="ctr">
              <a:lnSpc>
                <a:spcPct val="100000"/>
              </a:lnSpc>
              <a:spcBef>
                <a:spcPct val="0"/>
              </a:spcBef>
              <a:buClrTx/>
              <a:buSzTx/>
              <a:buNone/>
            </a:pPr>
            <a:r>
              <a:rPr lang="en-US" altLang="en-US" sz="1400" dirty="0">
                <a:solidFill>
                  <a:schemeClr val="tx1"/>
                </a:solidFill>
                <a:latin typeface="+mn-lt"/>
              </a:rPr>
              <a:t>Wastewater Treatment Plant</a:t>
            </a:r>
          </a:p>
        </p:txBody>
      </p:sp>
      <p:pic>
        <p:nvPicPr>
          <p:cNvPr id="8" name="Picture 7">
            <a:extLst>
              <a:ext uri="{FF2B5EF4-FFF2-40B4-BE49-F238E27FC236}">
                <a16:creationId xmlns:a16="http://schemas.microsoft.com/office/drawing/2014/main" id="{B7ABC4B7-5DE3-40F7-819C-77DF1709E7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1737" y="1841318"/>
            <a:ext cx="3949837" cy="3096370"/>
          </a:xfrm>
          <a:prstGeom prst="rect">
            <a:avLst/>
          </a:prstGeom>
        </p:spPr>
      </p:pic>
      <p:sp>
        <p:nvSpPr>
          <p:cNvPr id="9" name="Slide Number Placeholder 12">
            <a:extLst>
              <a:ext uri="{FF2B5EF4-FFF2-40B4-BE49-F238E27FC236}">
                <a16:creationId xmlns:a16="http://schemas.microsoft.com/office/drawing/2014/main" id="{D6C9294D-3DBB-4D01-8F9E-E90EEB87A61E}"/>
              </a:ext>
            </a:extLst>
          </p:cNvPr>
          <p:cNvSpPr txBox="1">
            <a:spLocks/>
          </p:cNvSpPr>
          <p:nvPr/>
        </p:nvSpPr>
        <p:spPr>
          <a:xfrm>
            <a:off x="266259" y="6349382"/>
            <a:ext cx="245277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CAF5EEA-9156-40CB-928D-43E7C48D2FC3}" type="slidenum">
              <a:rPr lang="en-US" smtClean="0"/>
              <a:pPr algn="l"/>
              <a:t>20</a:t>
            </a:fld>
            <a:endParaRPr lang="en-US" dirty="0"/>
          </a:p>
        </p:txBody>
      </p:sp>
    </p:spTree>
    <p:extLst>
      <p:ext uri="{BB962C8B-B14F-4D97-AF65-F5344CB8AC3E}">
        <p14:creationId xmlns:p14="http://schemas.microsoft.com/office/powerpoint/2010/main" val="191663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In-Stream Sediment</a:t>
            </a:r>
          </a:p>
        </p:txBody>
      </p:sp>
      <p:sp>
        <p:nvSpPr>
          <p:cNvPr id="3" name="Content Placeholder 2"/>
          <p:cNvSpPr>
            <a:spLocks noGrp="1"/>
          </p:cNvSpPr>
          <p:nvPr>
            <p:ph idx="1"/>
          </p:nvPr>
        </p:nvSpPr>
        <p:spPr>
          <a:xfrm>
            <a:off x="628650" y="1825625"/>
            <a:ext cx="4453759" cy="4351338"/>
          </a:xfrm>
        </p:spPr>
        <p:txBody>
          <a:bodyPr>
            <a:normAutofit/>
          </a:bodyPr>
          <a:lstStyle/>
          <a:p>
            <a:pPr>
              <a:lnSpc>
                <a:spcPct val="110000"/>
              </a:lnSpc>
              <a:spcBef>
                <a:spcPts val="1200"/>
              </a:spcBef>
            </a:pPr>
            <a:r>
              <a:rPr lang="en-US" sz="2000" dirty="0"/>
              <a:t>PCBs that have attached to sediment and washed off the land surface may settle to the streambed and persist in the environment</a:t>
            </a:r>
          </a:p>
          <a:p>
            <a:pPr>
              <a:lnSpc>
                <a:spcPct val="110000"/>
              </a:lnSpc>
              <a:spcBef>
                <a:spcPts val="1200"/>
              </a:spcBef>
            </a:pPr>
            <a:r>
              <a:rPr lang="en-US" sz="2000" dirty="0"/>
              <a:t>If the sediment is disturbed, the PCBs can be released into the water column</a:t>
            </a:r>
          </a:p>
          <a:p>
            <a:pPr>
              <a:lnSpc>
                <a:spcPct val="110000"/>
              </a:lnSpc>
              <a:spcBef>
                <a:spcPts val="1200"/>
              </a:spcBef>
            </a:pPr>
            <a:r>
              <a:rPr lang="en-US" sz="2000" dirty="0"/>
              <a:t>Modeled as an initial concentration of PCBs attached to in-stream sediment</a:t>
            </a:r>
          </a:p>
          <a:p>
            <a:pPr>
              <a:lnSpc>
                <a:spcPct val="110000"/>
              </a:lnSpc>
              <a:spcBef>
                <a:spcPts val="1200"/>
              </a:spcBef>
            </a:pPr>
            <a:r>
              <a:rPr lang="en-US" sz="2000" dirty="0"/>
              <a:t>Considered a legacy source</a:t>
            </a:r>
          </a:p>
          <a:p>
            <a:pPr>
              <a:lnSpc>
                <a:spcPct val="110000"/>
              </a:lnSpc>
              <a:spcBef>
                <a:spcPts val="1200"/>
              </a:spcBef>
            </a:pPr>
            <a:endParaRPr lang="en-US" sz="2000" dirty="0"/>
          </a:p>
        </p:txBody>
      </p:sp>
      <p:sp>
        <p:nvSpPr>
          <p:cNvPr id="5" name="Slide Number Placeholder 4"/>
          <p:cNvSpPr>
            <a:spLocks noGrp="1"/>
          </p:cNvSpPr>
          <p:nvPr>
            <p:ph type="sldNum" sz="quarter" idx="12"/>
          </p:nvPr>
        </p:nvSpPr>
        <p:spPr/>
        <p:txBody>
          <a:bodyPr/>
          <a:lstStyle/>
          <a:p>
            <a:r>
              <a:rPr lang="en-US" dirty="0"/>
              <a:t>For technical support: 703-583-3906</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2409" y="1825625"/>
            <a:ext cx="3887845" cy="3564443"/>
          </a:xfrm>
          <a:prstGeom prst="rect">
            <a:avLst/>
          </a:prstGeom>
        </p:spPr>
      </p:pic>
      <p:sp>
        <p:nvSpPr>
          <p:cNvPr id="11" name="Rectangle 10"/>
          <p:cNvSpPr/>
          <p:nvPr/>
        </p:nvSpPr>
        <p:spPr>
          <a:xfrm>
            <a:off x="5202292" y="5152443"/>
            <a:ext cx="3648075" cy="215444"/>
          </a:xfrm>
          <a:prstGeom prst="rect">
            <a:avLst/>
          </a:prstGeom>
        </p:spPr>
        <p:txBody>
          <a:bodyPr wrap="square" anchor="ctr">
            <a:spAutoFit/>
          </a:bodyPr>
          <a:lstStyle/>
          <a:p>
            <a:pPr algn="ctr"/>
            <a:r>
              <a:rPr lang="en-US" sz="800" dirty="0"/>
              <a:t>http://www.ozcoasts.gov.au/glossary/images/resuspension.jpg</a:t>
            </a:r>
          </a:p>
        </p:txBody>
      </p:sp>
      <p:sp>
        <p:nvSpPr>
          <p:cNvPr id="12" name="Rectangle 11"/>
          <p:cNvSpPr/>
          <p:nvPr/>
        </p:nvSpPr>
        <p:spPr>
          <a:xfrm>
            <a:off x="5082409" y="5414209"/>
            <a:ext cx="4043901" cy="307777"/>
          </a:xfrm>
          <a:prstGeom prst="rect">
            <a:avLst/>
          </a:prstGeom>
        </p:spPr>
        <p:txBody>
          <a:bodyPr wrap="square" anchor="ctr">
            <a:spAutoFit/>
          </a:bodyPr>
          <a:lstStyle/>
          <a:p>
            <a:pPr algn="ctr"/>
            <a:r>
              <a:rPr lang="en-US" sz="1400" dirty="0"/>
              <a:t>In-stream sediment resuspension and deposition</a:t>
            </a:r>
          </a:p>
        </p:txBody>
      </p:sp>
      <p:sp>
        <p:nvSpPr>
          <p:cNvPr id="8" name="Slide Number Placeholder 12">
            <a:extLst>
              <a:ext uri="{FF2B5EF4-FFF2-40B4-BE49-F238E27FC236}">
                <a16:creationId xmlns:a16="http://schemas.microsoft.com/office/drawing/2014/main" id="{1A06800D-4A32-4AEC-911C-E1C40F061E93}"/>
              </a:ext>
            </a:extLst>
          </p:cNvPr>
          <p:cNvSpPr txBox="1">
            <a:spLocks/>
          </p:cNvSpPr>
          <p:nvPr/>
        </p:nvSpPr>
        <p:spPr>
          <a:xfrm>
            <a:off x="266259" y="6349382"/>
            <a:ext cx="245277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CAF5EEA-9156-40CB-928D-43E7C48D2FC3}" type="slidenum">
              <a:rPr lang="en-US" smtClean="0"/>
              <a:pPr algn="l"/>
              <a:t>21</a:t>
            </a:fld>
            <a:endParaRPr lang="en-US" dirty="0"/>
          </a:p>
        </p:txBody>
      </p:sp>
    </p:spTree>
    <p:extLst>
      <p:ext uri="{BB962C8B-B14F-4D97-AF65-F5344CB8AC3E}">
        <p14:creationId xmlns:p14="http://schemas.microsoft.com/office/powerpoint/2010/main" val="3076706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Mountain Run Watershed</a:t>
            </a:r>
          </a:p>
        </p:txBody>
      </p:sp>
      <p:sp>
        <p:nvSpPr>
          <p:cNvPr id="26" name="Slide Number Placeholder 25"/>
          <p:cNvSpPr>
            <a:spLocks noGrp="1"/>
          </p:cNvSpPr>
          <p:nvPr>
            <p:ph type="sldNum" sz="quarter" idx="12"/>
          </p:nvPr>
        </p:nvSpPr>
        <p:spPr/>
        <p:txBody>
          <a:bodyPr/>
          <a:lstStyle/>
          <a:p>
            <a:r>
              <a:rPr lang="en-US" dirty="0"/>
              <a:t>For technical support: 703-583-3906</a:t>
            </a:r>
          </a:p>
        </p:txBody>
      </p:sp>
      <p:pic>
        <p:nvPicPr>
          <p:cNvPr id="4" name="Picture 3">
            <a:extLst>
              <a:ext uri="{FF2B5EF4-FFF2-40B4-BE49-F238E27FC236}">
                <a16:creationId xmlns:a16="http://schemas.microsoft.com/office/drawing/2014/main" id="{9924D78F-FDC1-45B4-AB86-D1FAF8897E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 y="1338422"/>
            <a:ext cx="7589520" cy="4910866"/>
          </a:xfrm>
          <a:prstGeom prst="rect">
            <a:avLst/>
          </a:prstGeom>
        </p:spPr>
      </p:pic>
      <p:sp>
        <p:nvSpPr>
          <p:cNvPr id="5" name="Slide Number Placeholder 12">
            <a:extLst>
              <a:ext uri="{FF2B5EF4-FFF2-40B4-BE49-F238E27FC236}">
                <a16:creationId xmlns:a16="http://schemas.microsoft.com/office/drawing/2014/main" id="{A2F72F3C-7342-4F8F-8981-7E934FCD8FA6}"/>
              </a:ext>
            </a:extLst>
          </p:cNvPr>
          <p:cNvSpPr txBox="1">
            <a:spLocks/>
          </p:cNvSpPr>
          <p:nvPr/>
        </p:nvSpPr>
        <p:spPr>
          <a:xfrm>
            <a:off x="266259" y="6349382"/>
            <a:ext cx="245277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CAF5EEA-9156-40CB-928D-43E7C48D2FC3}" type="slidenum">
              <a:rPr lang="en-US" smtClean="0"/>
              <a:pPr algn="l"/>
              <a:t>22</a:t>
            </a:fld>
            <a:endParaRPr lang="en-US" dirty="0"/>
          </a:p>
        </p:txBody>
      </p:sp>
    </p:spTree>
    <p:extLst>
      <p:ext uri="{BB962C8B-B14F-4D97-AF65-F5344CB8AC3E}">
        <p14:creationId xmlns:p14="http://schemas.microsoft.com/office/powerpoint/2010/main" val="2825283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Mountain Run Sub-Watersheds</a:t>
            </a:r>
          </a:p>
        </p:txBody>
      </p:sp>
      <p:sp>
        <p:nvSpPr>
          <p:cNvPr id="6" name="TextBox 5"/>
          <p:cNvSpPr txBox="1"/>
          <p:nvPr/>
        </p:nvSpPr>
        <p:spPr>
          <a:xfrm rot="20122391">
            <a:off x="4914971" y="1750834"/>
            <a:ext cx="989373" cy="253916"/>
          </a:xfrm>
          <a:prstGeom prst="rect">
            <a:avLst/>
          </a:prstGeom>
          <a:noFill/>
        </p:spPr>
        <p:txBody>
          <a:bodyPr wrap="none" rtlCol="0" anchor="ctr">
            <a:spAutoFit/>
          </a:bodyPr>
          <a:lstStyle/>
          <a:p>
            <a:pPr algn="ctr"/>
            <a:r>
              <a:rPr lang="en-US" sz="1050" b="1" dirty="0">
                <a:ln w="6350">
                  <a:solidFill>
                    <a:schemeClr val="tx1"/>
                  </a:solidFill>
                </a:ln>
                <a:solidFill>
                  <a:schemeClr val="bg1"/>
                </a:solidFill>
                <a:latin typeface="Arial Rounded MT Bold" panose="020F0704030504030204" pitchFamily="34" charset="0"/>
              </a:rPr>
              <a:t>Stony Creek</a:t>
            </a:r>
          </a:p>
        </p:txBody>
      </p:sp>
      <p:sp>
        <p:nvSpPr>
          <p:cNvPr id="7" name="TextBox 6"/>
          <p:cNvSpPr txBox="1"/>
          <p:nvPr/>
        </p:nvSpPr>
        <p:spPr>
          <a:xfrm>
            <a:off x="5113715" y="2915257"/>
            <a:ext cx="1022139" cy="461665"/>
          </a:xfrm>
          <a:prstGeom prst="rect">
            <a:avLst/>
          </a:prstGeom>
          <a:noFill/>
        </p:spPr>
        <p:txBody>
          <a:bodyPr wrap="none" rtlCol="0" anchor="ctr">
            <a:spAutoFit/>
          </a:bodyPr>
          <a:lstStyle/>
          <a:p>
            <a:pPr algn="ctr"/>
            <a:r>
              <a:rPr lang="en-US" sz="1200" b="1" dirty="0">
                <a:ln w="6350">
                  <a:solidFill>
                    <a:schemeClr val="tx1"/>
                  </a:solidFill>
                </a:ln>
                <a:solidFill>
                  <a:schemeClr val="bg1"/>
                </a:solidFill>
                <a:latin typeface="Arial Rounded MT Bold" panose="020F0704030504030204" pitchFamily="34" charset="0"/>
              </a:rPr>
              <a:t>Lower New</a:t>
            </a:r>
          </a:p>
          <a:p>
            <a:pPr algn="ctr"/>
            <a:r>
              <a:rPr lang="en-US" sz="1200" b="1" dirty="0">
                <a:ln w="6350">
                  <a:solidFill>
                    <a:schemeClr val="tx1"/>
                  </a:solidFill>
                </a:ln>
                <a:solidFill>
                  <a:schemeClr val="bg1"/>
                </a:solidFill>
                <a:latin typeface="Arial Rounded MT Bold" panose="020F0704030504030204" pitchFamily="34" charset="0"/>
              </a:rPr>
              <a:t>River</a:t>
            </a:r>
          </a:p>
        </p:txBody>
      </p:sp>
      <p:sp>
        <p:nvSpPr>
          <p:cNvPr id="8" name="TextBox 7"/>
          <p:cNvSpPr txBox="1"/>
          <p:nvPr/>
        </p:nvSpPr>
        <p:spPr>
          <a:xfrm>
            <a:off x="3247735" y="3175420"/>
            <a:ext cx="1185837" cy="276999"/>
          </a:xfrm>
          <a:prstGeom prst="rect">
            <a:avLst/>
          </a:prstGeom>
          <a:noFill/>
        </p:spPr>
        <p:txBody>
          <a:bodyPr wrap="none" rtlCol="0" anchor="ctr">
            <a:spAutoFit/>
          </a:bodyPr>
          <a:lstStyle/>
          <a:p>
            <a:pPr algn="ctr"/>
            <a:r>
              <a:rPr lang="en-US" sz="1200" b="1" dirty="0">
                <a:ln w="6350">
                  <a:solidFill>
                    <a:schemeClr val="tx1"/>
                  </a:solidFill>
                </a:ln>
                <a:solidFill>
                  <a:schemeClr val="bg1"/>
                </a:solidFill>
                <a:latin typeface="Arial Rounded MT Bold" panose="020F0704030504030204" pitchFamily="34" charset="0"/>
              </a:rPr>
              <a:t>Walker Creek</a:t>
            </a:r>
          </a:p>
        </p:txBody>
      </p:sp>
      <p:sp>
        <p:nvSpPr>
          <p:cNvPr id="9" name="TextBox 8"/>
          <p:cNvSpPr txBox="1"/>
          <p:nvPr/>
        </p:nvSpPr>
        <p:spPr>
          <a:xfrm>
            <a:off x="4081424" y="3700984"/>
            <a:ext cx="632866" cy="461665"/>
          </a:xfrm>
          <a:prstGeom prst="rect">
            <a:avLst/>
          </a:prstGeom>
          <a:noFill/>
        </p:spPr>
        <p:txBody>
          <a:bodyPr wrap="none" rtlCol="0" anchor="ctr">
            <a:spAutoFit/>
          </a:bodyPr>
          <a:lstStyle/>
          <a:p>
            <a:pPr algn="ctr"/>
            <a:r>
              <a:rPr lang="en-US" sz="1200" b="1" dirty="0">
                <a:ln w="6350">
                  <a:solidFill>
                    <a:schemeClr val="tx1"/>
                  </a:solidFill>
                </a:ln>
                <a:solidFill>
                  <a:schemeClr val="bg1"/>
                </a:solidFill>
                <a:latin typeface="Arial Rounded MT Bold" panose="020F0704030504030204" pitchFamily="34" charset="0"/>
              </a:rPr>
              <a:t>Peak</a:t>
            </a:r>
          </a:p>
          <a:p>
            <a:pPr algn="ctr"/>
            <a:r>
              <a:rPr lang="en-US" sz="1200" b="1" dirty="0">
                <a:ln w="6350">
                  <a:solidFill>
                    <a:schemeClr val="tx1"/>
                  </a:solidFill>
                </a:ln>
                <a:solidFill>
                  <a:schemeClr val="bg1"/>
                </a:solidFill>
                <a:latin typeface="Arial Rounded MT Bold" panose="020F0704030504030204" pitchFamily="34" charset="0"/>
              </a:rPr>
              <a:t>Creek</a:t>
            </a:r>
          </a:p>
        </p:txBody>
      </p:sp>
      <p:sp>
        <p:nvSpPr>
          <p:cNvPr id="10" name="TextBox 9"/>
          <p:cNvSpPr txBox="1"/>
          <p:nvPr/>
        </p:nvSpPr>
        <p:spPr>
          <a:xfrm>
            <a:off x="4630464" y="5057298"/>
            <a:ext cx="1021306" cy="461665"/>
          </a:xfrm>
          <a:prstGeom prst="rect">
            <a:avLst/>
          </a:prstGeom>
          <a:noFill/>
        </p:spPr>
        <p:txBody>
          <a:bodyPr wrap="square" rtlCol="0" anchor="ctr">
            <a:spAutoFit/>
          </a:bodyPr>
          <a:lstStyle/>
          <a:p>
            <a:pPr algn="ctr"/>
            <a:r>
              <a:rPr lang="en-US" sz="1200" b="1" dirty="0">
                <a:ln w="6350">
                  <a:solidFill>
                    <a:schemeClr val="tx1"/>
                  </a:solidFill>
                </a:ln>
                <a:solidFill>
                  <a:schemeClr val="bg1"/>
                </a:solidFill>
                <a:latin typeface="Arial Rounded MT Bold" panose="020F0704030504030204" pitchFamily="34" charset="0"/>
              </a:rPr>
              <a:t>Upper New</a:t>
            </a:r>
          </a:p>
          <a:p>
            <a:pPr algn="ctr"/>
            <a:r>
              <a:rPr lang="en-US" sz="1200" b="1" dirty="0">
                <a:ln w="6350">
                  <a:solidFill>
                    <a:schemeClr val="tx1"/>
                  </a:solidFill>
                </a:ln>
                <a:solidFill>
                  <a:schemeClr val="bg1"/>
                </a:solidFill>
                <a:latin typeface="Arial Rounded MT Bold" panose="020F0704030504030204" pitchFamily="34" charset="0"/>
              </a:rPr>
              <a:t>River</a:t>
            </a:r>
          </a:p>
        </p:txBody>
      </p:sp>
      <p:sp>
        <p:nvSpPr>
          <p:cNvPr id="11" name="TextBox 10"/>
          <p:cNvSpPr txBox="1"/>
          <p:nvPr/>
        </p:nvSpPr>
        <p:spPr>
          <a:xfrm>
            <a:off x="2544876" y="4217946"/>
            <a:ext cx="1057021" cy="276999"/>
          </a:xfrm>
          <a:prstGeom prst="rect">
            <a:avLst/>
          </a:prstGeom>
          <a:noFill/>
        </p:spPr>
        <p:txBody>
          <a:bodyPr wrap="none" rtlCol="0" anchor="ctr">
            <a:spAutoFit/>
          </a:bodyPr>
          <a:lstStyle/>
          <a:p>
            <a:pPr algn="ctr"/>
            <a:r>
              <a:rPr lang="en-US" sz="1200" b="1" dirty="0">
                <a:ln w="6350">
                  <a:solidFill>
                    <a:schemeClr val="tx1"/>
                  </a:solidFill>
                </a:ln>
                <a:solidFill>
                  <a:schemeClr val="bg1"/>
                </a:solidFill>
                <a:latin typeface="Arial Rounded MT Bold" panose="020F0704030504030204" pitchFamily="34" charset="0"/>
              </a:rPr>
              <a:t>Reed Creek</a:t>
            </a:r>
          </a:p>
        </p:txBody>
      </p:sp>
      <p:sp>
        <p:nvSpPr>
          <p:cNvPr id="12" name="TextBox 11"/>
          <p:cNvSpPr txBox="1"/>
          <p:nvPr/>
        </p:nvSpPr>
        <p:spPr>
          <a:xfrm>
            <a:off x="1815095" y="3196098"/>
            <a:ext cx="1022139" cy="461665"/>
          </a:xfrm>
          <a:prstGeom prst="rect">
            <a:avLst/>
          </a:prstGeom>
          <a:noFill/>
        </p:spPr>
        <p:txBody>
          <a:bodyPr wrap="none" rtlCol="0" anchor="ctr">
            <a:spAutoFit/>
          </a:bodyPr>
          <a:lstStyle/>
          <a:p>
            <a:pPr algn="ctr"/>
            <a:r>
              <a:rPr lang="en-US" sz="1200" b="1" dirty="0">
                <a:ln w="6350">
                  <a:solidFill>
                    <a:schemeClr val="tx1"/>
                  </a:solidFill>
                </a:ln>
                <a:solidFill>
                  <a:schemeClr val="bg1"/>
                </a:solidFill>
                <a:latin typeface="Arial Rounded MT Bold" panose="020F0704030504030204" pitchFamily="34" charset="0"/>
              </a:rPr>
              <a:t>Lower New</a:t>
            </a:r>
          </a:p>
          <a:p>
            <a:pPr algn="ctr"/>
            <a:r>
              <a:rPr lang="en-US" sz="1200" b="1" dirty="0">
                <a:ln w="6350">
                  <a:solidFill>
                    <a:schemeClr val="tx1"/>
                  </a:solidFill>
                </a:ln>
                <a:solidFill>
                  <a:schemeClr val="bg1"/>
                </a:solidFill>
                <a:latin typeface="Arial Rounded MT Bold" panose="020F0704030504030204" pitchFamily="34" charset="0"/>
              </a:rPr>
              <a:t>River</a:t>
            </a:r>
          </a:p>
        </p:txBody>
      </p:sp>
      <p:sp>
        <p:nvSpPr>
          <p:cNvPr id="3" name="Slide Number Placeholder 2"/>
          <p:cNvSpPr>
            <a:spLocks noGrp="1"/>
          </p:cNvSpPr>
          <p:nvPr>
            <p:ph type="sldNum" sz="quarter" idx="12"/>
          </p:nvPr>
        </p:nvSpPr>
        <p:spPr/>
        <p:txBody>
          <a:bodyPr/>
          <a:lstStyle/>
          <a:p>
            <a:r>
              <a:rPr lang="en-US" dirty="0"/>
              <a:t>For technical support: 703-583-3906</a:t>
            </a:r>
          </a:p>
        </p:txBody>
      </p:sp>
      <p:sp>
        <p:nvSpPr>
          <p:cNvPr id="21" name="TextBox 20"/>
          <p:cNvSpPr txBox="1"/>
          <p:nvPr/>
        </p:nvSpPr>
        <p:spPr>
          <a:xfrm>
            <a:off x="1514475" y="1095375"/>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F2AAD344-D121-4594-A6A2-FCAF511702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704" y="1339037"/>
            <a:ext cx="7589520" cy="4910866"/>
          </a:xfrm>
          <a:prstGeom prst="rect">
            <a:avLst/>
          </a:prstGeom>
        </p:spPr>
      </p:pic>
      <p:sp>
        <p:nvSpPr>
          <p:cNvPr id="13" name="Slide Number Placeholder 12">
            <a:extLst>
              <a:ext uri="{FF2B5EF4-FFF2-40B4-BE49-F238E27FC236}">
                <a16:creationId xmlns:a16="http://schemas.microsoft.com/office/drawing/2014/main" id="{236560A6-BA3B-40C5-B902-4550E6A1EDAD}"/>
              </a:ext>
            </a:extLst>
          </p:cNvPr>
          <p:cNvSpPr txBox="1">
            <a:spLocks/>
          </p:cNvSpPr>
          <p:nvPr/>
        </p:nvSpPr>
        <p:spPr>
          <a:xfrm>
            <a:off x="266259" y="6349382"/>
            <a:ext cx="245277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CAF5EEA-9156-40CB-928D-43E7C48D2FC3}" type="slidenum">
              <a:rPr lang="en-US" smtClean="0"/>
              <a:pPr algn="l"/>
              <a:t>23</a:t>
            </a:fld>
            <a:endParaRPr lang="en-US" dirty="0"/>
          </a:p>
        </p:txBody>
      </p:sp>
    </p:spTree>
    <p:extLst>
      <p:ext uri="{BB962C8B-B14F-4D97-AF65-F5344CB8AC3E}">
        <p14:creationId xmlns:p14="http://schemas.microsoft.com/office/powerpoint/2010/main" val="1827819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Hydrology Model</a:t>
            </a:r>
          </a:p>
        </p:txBody>
      </p:sp>
      <p:sp>
        <p:nvSpPr>
          <p:cNvPr id="3" name="Content Placeholder 2"/>
          <p:cNvSpPr>
            <a:spLocks noGrp="1"/>
          </p:cNvSpPr>
          <p:nvPr>
            <p:ph idx="1"/>
          </p:nvPr>
        </p:nvSpPr>
        <p:spPr>
          <a:xfrm>
            <a:off x="628649" y="1825624"/>
            <a:ext cx="4517479" cy="4664117"/>
          </a:xfrm>
        </p:spPr>
        <p:txBody>
          <a:bodyPr>
            <a:noAutofit/>
          </a:bodyPr>
          <a:lstStyle/>
          <a:p>
            <a:pPr>
              <a:lnSpc>
                <a:spcPct val="130000"/>
              </a:lnSpc>
              <a:spcBef>
                <a:spcPts val="600"/>
              </a:spcBef>
            </a:pPr>
            <a:r>
              <a:rPr lang="en-US" sz="2000" dirty="0"/>
              <a:t>Simulates the watershed water balance</a:t>
            </a:r>
          </a:p>
          <a:p>
            <a:pPr>
              <a:lnSpc>
                <a:spcPct val="130000"/>
              </a:lnSpc>
              <a:spcBef>
                <a:spcPts val="600"/>
              </a:spcBef>
            </a:pPr>
            <a:r>
              <a:rPr lang="en-US" sz="2000" dirty="0"/>
              <a:t>Meteorology (precipitation and evapotranspiration) is the driving force</a:t>
            </a:r>
          </a:p>
          <a:p>
            <a:pPr>
              <a:lnSpc>
                <a:spcPct val="130000"/>
              </a:lnSpc>
              <a:spcBef>
                <a:spcPts val="600"/>
              </a:spcBef>
            </a:pPr>
            <a:r>
              <a:rPr lang="en-US" sz="2000" dirty="0"/>
              <a:t>Accounts for:</a:t>
            </a:r>
          </a:p>
          <a:p>
            <a:pPr lvl="1">
              <a:lnSpc>
                <a:spcPct val="130000"/>
              </a:lnSpc>
              <a:spcBef>
                <a:spcPts val="600"/>
              </a:spcBef>
            </a:pPr>
            <a:r>
              <a:rPr lang="en-US" sz="1800" dirty="0"/>
              <a:t>Spring flow</a:t>
            </a:r>
          </a:p>
          <a:p>
            <a:pPr lvl="1">
              <a:lnSpc>
                <a:spcPct val="130000"/>
              </a:lnSpc>
              <a:spcBef>
                <a:spcPts val="600"/>
              </a:spcBef>
            </a:pPr>
            <a:r>
              <a:rPr lang="en-US" sz="1800" dirty="0"/>
              <a:t>Major withdrawals (municipal water supply and industrial cooling water)</a:t>
            </a:r>
          </a:p>
          <a:p>
            <a:pPr lvl="1">
              <a:lnSpc>
                <a:spcPct val="130000"/>
              </a:lnSpc>
              <a:spcBef>
                <a:spcPts val="600"/>
              </a:spcBef>
            </a:pPr>
            <a:r>
              <a:rPr lang="en-US" sz="1800" dirty="0"/>
              <a:t>Major discharges (water treatment plants, industry)</a:t>
            </a:r>
          </a:p>
          <a:p>
            <a:pPr>
              <a:lnSpc>
                <a:spcPct val="130000"/>
              </a:lnSpc>
              <a:spcBef>
                <a:spcPts val="600"/>
              </a:spcBef>
            </a:pPr>
            <a:r>
              <a:rPr lang="en-US" sz="2000" dirty="0"/>
              <a:t>USGS data used for calibration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0025" y="1623306"/>
            <a:ext cx="3422560" cy="4312425"/>
          </a:xfrm>
          <a:prstGeom prst="rect">
            <a:avLst/>
          </a:prstGeom>
        </p:spPr>
      </p:pic>
      <p:sp>
        <p:nvSpPr>
          <p:cNvPr id="4" name="Slide Number Placeholder 3"/>
          <p:cNvSpPr>
            <a:spLocks noGrp="1"/>
          </p:cNvSpPr>
          <p:nvPr>
            <p:ph type="sldNum" sz="quarter" idx="12"/>
          </p:nvPr>
        </p:nvSpPr>
        <p:spPr/>
        <p:txBody>
          <a:bodyPr/>
          <a:lstStyle/>
          <a:p>
            <a:r>
              <a:rPr lang="en-US" dirty="0"/>
              <a:t>For technical support: 703-583-3906</a:t>
            </a:r>
          </a:p>
        </p:txBody>
      </p:sp>
      <p:sp>
        <p:nvSpPr>
          <p:cNvPr id="10" name="Rectangle 9"/>
          <p:cNvSpPr/>
          <p:nvPr/>
        </p:nvSpPr>
        <p:spPr>
          <a:xfrm>
            <a:off x="6099192" y="5954966"/>
            <a:ext cx="2084225" cy="215444"/>
          </a:xfrm>
          <a:prstGeom prst="rect">
            <a:avLst/>
          </a:prstGeom>
        </p:spPr>
        <p:txBody>
          <a:bodyPr wrap="none" anchor="ctr">
            <a:spAutoFit/>
          </a:bodyPr>
          <a:lstStyle/>
          <a:p>
            <a:pPr algn="ctr"/>
            <a:r>
              <a:rPr lang="en-US" sz="800" dirty="0"/>
              <a:t>http://prairierivers.org/what-is-a-watershed/</a:t>
            </a:r>
          </a:p>
        </p:txBody>
      </p:sp>
      <p:sp>
        <p:nvSpPr>
          <p:cNvPr id="7" name="Slide Number Placeholder 12">
            <a:extLst>
              <a:ext uri="{FF2B5EF4-FFF2-40B4-BE49-F238E27FC236}">
                <a16:creationId xmlns:a16="http://schemas.microsoft.com/office/drawing/2014/main" id="{8DAB7B56-CD89-48B7-91A4-4C28096D78E5}"/>
              </a:ext>
            </a:extLst>
          </p:cNvPr>
          <p:cNvSpPr txBox="1">
            <a:spLocks/>
          </p:cNvSpPr>
          <p:nvPr/>
        </p:nvSpPr>
        <p:spPr>
          <a:xfrm>
            <a:off x="266259" y="6349382"/>
            <a:ext cx="245277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CAF5EEA-9156-40CB-928D-43E7C48D2FC3}" type="slidenum">
              <a:rPr lang="en-US" smtClean="0"/>
              <a:pPr algn="l"/>
              <a:t>24</a:t>
            </a:fld>
            <a:endParaRPr lang="en-US" dirty="0"/>
          </a:p>
        </p:txBody>
      </p:sp>
    </p:spTree>
    <p:extLst>
      <p:ext uri="{BB962C8B-B14F-4D97-AF65-F5344CB8AC3E}">
        <p14:creationId xmlns:p14="http://schemas.microsoft.com/office/powerpoint/2010/main" val="4095682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Sediment Model</a:t>
            </a:r>
          </a:p>
        </p:txBody>
      </p:sp>
      <p:sp>
        <p:nvSpPr>
          <p:cNvPr id="3" name="Content Placeholder 2"/>
          <p:cNvSpPr>
            <a:spLocks noGrp="1"/>
          </p:cNvSpPr>
          <p:nvPr>
            <p:ph idx="1"/>
          </p:nvPr>
        </p:nvSpPr>
        <p:spPr>
          <a:xfrm>
            <a:off x="628650" y="1475105"/>
            <a:ext cx="3963228" cy="4351338"/>
          </a:xfrm>
        </p:spPr>
        <p:txBody>
          <a:bodyPr>
            <a:noAutofit/>
          </a:bodyPr>
          <a:lstStyle/>
          <a:p>
            <a:pPr>
              <a:lnSpc>
                <a:spcPct val="110000"/>
              </a:lnSpc>
              <a:spcBef>
                <a:spcPts val="600"/>
              </a:spcBef>
            </a:pPr>
            <a:r>
              <a:rPr lang="en-US" sz="2000" dirty="0"/>
              <a:t>PCBs typically enter waterways attached to sediment particles</a:t>
            </a:r>
          </a:p>
          <a:p>
            <a:pPr>
              <a:lnSpc>
                <a:spcPct val="110000"/>
              </a:lnSpc>
              <a:spcBef>
                <a:spcPts val="600"/>
              </a:spcBef>
            </a:pPr>
            <a:r>
              <a:rPr lang="en-US" sz="2000" dirty="0"/>
              <a:t>To simulate PCB fate and transport, erosion and sediment transport are modeled. </a:t>
            </a:r>
          </a:p>
          <a:p>
            <a:pPr marL="457200" lvl="1" indent="-231775">
              <a:lnSpc>
                <a:spcPct val="110000"/>
              </a:lnSpc>
              <a:spcBef>
                <a:spcPts val="600"/>
              </a:spcBef>
              <a:buFont typeface="+mj-lt"/>
              <a:buAutoNum type="arabicPeriod"/>
            </a:pPr>
            <a:r>
              <a:rPr lang="en-US" sz="1800" dirty="0"/>
              <a:t>Sediment detachment and </a:t>
            </a:r>
            <a:r>
              <a:rPr lang="en-US" sz="1800" dirty="0" err="1"/>
              <a:t>washoff</a:t>
            </a:r>
            <a:r>
              <a:rPr lang="en-US" sz="1800" dirty="0"/>
              <a:t> from land surfaces</a:t>
            </a:r>
          </a:p>
          <a:p>
            <a:pPr marL="457200" lvl="1" indent="-231775">
              <a:lnSpc>
                <a:spcPct val="110000"/>
              </a:lnSpc>
              <a:spcBef>
                <a:spcPts val="600"/>
              </a:spcBef>
              <a:buFont typeface="+mj-lt"/>
              <a:buAutoNum type="arabicPeriod"/>
            </a:pPr>
            <a:r>
              <a:rPr lang="en-US" sz="1800" dirty="0"/>
              <a:t>Scouring and deposition in reaches</a:t>
            </a:r>
          </a:p>
          <a:p>
            <a:pPr>
              <a:lnSpc>
                <a:spcPct val="110000"/>
              </a:lnSpc>
              <a:spcBef>
                <a:spcPts val="600"/>
              </a:spcBef>
            </a:pPr>
            <a:r>
              <a:rPr lang="en-US" sz="2000" dirty="0"/>
              <a:t>Simulated total suspended solids (TSS) concentrations calibrated against observed suspended sediment concentration (SSC) data</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6116" y="871468"/>
            <a:ext cx="3467099" cy="2476499"/>
          </a:xfrm>
          <a:prstGeom prst="rect">
            <a:avLst/>
          </a:prstGeom>
        </p:spPr>
      </p:pic>
      <p:sp>
        <p:nvSpPr>
          <p:cNvPr id="4" name="Slide Number Placeholder 3"/>
          <p:cNvSpPr>
            <a:spLocks noGrp="1"/>
          </p:cNvSpPr>
          <p:nvPr>
            <p:ph type="sldNum" sz="quarter" idx="12"/>
          </p:nvPr>
        </p:nvSpPr>
        <p:spPr/>
        <p:txBody>
          <a:bodyPr/>
          <a:lstStyle/>
          <a:p>
            <a:r>
              <a:rPr lang="en-US" dirty="0"/>
              <a:t>For technical support: 703-583-3906</a:t>
            </a:r>
          </a:p>
        </p:txBody>
      </p:sp>
      <p:sp>
        <p:nvSpPr>
          <p:cNvPr id="11" name="Text Box 7"/>
          <p:cNvSpPr txBox="1">
            <a:spLocks noChangeArrowheads="1"/>
          </p:cNvSpPr>
          <p:nvPr/>
        </p:nvSpPr>
        <p:spPr bwMode="auto">
          <a:xfrm>
            <a:off x="5671450" y="3125902"/>
            <a:ext cx="25506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120000"/>
              </a:lnSpc>
              <a:spcBef>
                <a:spcPct val="35000"/>
              </a:spcBef>
              <a:buClr>
                <a:srgbClr val="3333FF"/>
              </a:buClr>
              <a:buSzPct val="50000"/>
              <a:buFont typeface="Wingdings" pitchFamily="2" charset="2"/>
              <a:buChar char="t"/>
              <a:defRPr sz="2800">
                <a:solidFill>
                  <a:srgbClr val="000000"/>
                </a:solidFill>
                <a:latin typeface="Arial" charset="0"/>
              </a:defRPr>
            </a:lvl1pPr>
            <a:lvl2pPr marL="742950" indent="-285750">
              <a:lnSpc>
                <a:spcPct val="120000"/>
              </a:lnSpc>
              <a:spcBef>
                <a:spcPct val="20000"/>
              </a:spcBef>
              <a:buClr>
                <a:srgbClr val="336600"/>
              </a:buClr>
              <a:buSzPct val="50000"/>
              <a:buFont typeface="Wingdings" pitchFamily="2" charset="2"/>
              <a:buChar char="t"/>
              <a:defRPr sz="2400">
                <a:solidFill>
                  <a:srgbClr val="000000"/>
                </a:solidFill>
                <a:latin typeface="Arial" charset="0"/>
              </a:defRPr>
            </a:lvl2pPr>
            <a:lvl3pPr marL="1143000" indent="-228600">
              <a:lnSpc>
                <a:spcPct val="120000"/>
              </a:lnSpc>
              <a:spcBef>
                <a:spcPct val="15000"/>
              </a:spcBef>
              <a:buClr>
                <a:srgbClr val="000000"/>
              </a:buClr>
              <a:buSzPct val="50000"/>
              <a:buFont typeface="Wingdings" pitchFamily="2" charset="2"/>
              <a:buChar char="t"/>
              <a:defRPr sz="2000">
                <a:solidFill>
                  <a:srgbClr val="000000"/>
                </a:solidFill>
                <a:latin typeface="Arial" charset="0"/>
              </a:defRPr>
            </a:lvl3pPr>
            <a:lvl4pPr marL="1600200" indent="-228600">
              <a:spcBef>
                <a:spcPct val="20000"/>
              </a:spcBef>
              <a:buClr>
                <a:schemeClr val="tx1"/>
              </a:buClr>
              <a:buSzPct val="50000"/>
              <a:buFont typeface="Wingdings" pitchFamily="2" charset="2"/>
              <a:buChar char="t"/>
              <a:defRPr sz="2000">
                <a:solidFill>
                  <a:srgbClr val="000000"/>
                </a:solidFill>
                <a:latin typeface="Arial" charset="0"/>
              </a:defRPr>
            </a:lvl4pPr>
            <a:lvl5pPr marL="2057400" indent="-228600">
              <a:spcBef>
                <a:spcPct val="20000"/>
              </a:spcBef>
              <a:buClr>
                <a:schemeClr val="hlink"/>
              </a:buClr>
              <a:buSzPct val="50000"/>
              <a:buFont typeface="Wingdings" pitchFamily="2" charset="2"/>
              <a:buChar char="t"/>
              <a:defRPr sz="2000">
                <a:solidFill>
                  <a:srgbClr val="000000"/>
                </a:solidFill>
                <a:latin typeface="Arial" charset="0"/>
              </a:defRPr>
            </a:lvl5pPr>
            <a:lvl6pPr marL="2514600" indent="-228600" eaLnBrk="0" fontAlgn="base" hangingPunct="0">
              <a:spcBef>
                <a:spcPct val="20000"/>
              </a:spcBef>
              <a:spcAft>
                <a:spcPct val="0"/>
              </a:spcAft>
              <a:buClr>
                <a:schemeClr val="hlink"/>
              </a:buClr>
              <a:buSzPct val="50000"/>
              <a:buFont typeface="Wingdings" pitchFamily="2" charset="2"/>
              <a:buChar char="t"/>
              <a:defRPr sz="2000">
                <a:solidFill>
                  <a:srgbClr val="000000"/>
                </a:solidFill>
                <a:latin typeface="Arial" charset="0"/>
              </a:defRPr>
            </a:lvl6pPr>
            <a:lvl7pPr marL="2971800" indent="-228600" eaLnBrk="0" fontAlgn="base" hangingPunct="0">
              <a:spcBef>
                <a:spcPct val="20000"/>
              </a:spcBef>
              <a:spcAft>
                <a:spcPct val="0"/>
              </a:spcAft>
              <a:buClr>
                <a:schemeClr val="hlink"/>
              </a:buClr>
              <a:buSzPct val="50000"/>
              <a:buFont typeface="Wingdings" pitchFamily="2" charset="2"/>
              <a:buChar char="t"/>
              <a:defRPr sz="2000">
                <a:solidFill>
                  <a:srgbClr val="000000"/>
                </a:solidFill>
                <a:latin typeface="Arial" charset="0"/>
              </a:defRPr>
            </a:lvl7pPr>
            <a:lvl8pPr marL="3429000" indent="-228600" eaLnBrk="0" fontAlgn="base" hangingPunct="0">
              <a:spcBef>
                <a:spcPct val="20000"/>
              </a:spcBef>
              <a:spcAft>
                <a:spcPct val="0"/>
              </a:spcAft>
              <a:buClr>
                <a:schemeClr val="hlink"/>
              </a:buClr>
              <a:buSzPct val="50000"/>
              <a:buFont typeface="Wingdings" pitchFamily="2" charset="2"/>
              <a:buChar char="t"/>
              <a:defRPr sz="2000">
                <a:solidFill>
                  <a:srgbClr val="000000"/>
                </a:solidFill>
                <a:latin typeface="Arial" charset="0"/>
              </a:defRPr>
            </a:lvl8pPr>
            <a:lvl9pPr marL="3886200" indent="-228600" eaLnBrk="0" fontAlgn="base" hangingPunct="0">
              <a:spcBef>
                <a:spcPct val="20000"/>
              </a:spcBef>
              <a:spcAft>
                <a:spcPct val="0"/>
              </a:spcAft>
              <a:buClr>
                <a:schemeClr val="hlink"/>
              </a:buClr>
              <a:buSzPct val="50000"/>
              <a:buFont typeface="Wingdings" pitchFamily="2" charset="2"/>
              <a:buChar char="t"/>
              <a:defRPr sz="2000">
                <a:solidFill>
                  <a:srgbClr val="000000"/>
                </a:solidFill>
                <a:latin typeface="Arial" charset="0"/>
              </a:defRPr>
            </a:lvl9pPr>
          </a:lstStyle>
          <a:p>
            <a:pPr algn="ctr">
              <a:lnSpc>
                <a:spcPct val="100000"/>
              </a:lnSpc>
              <a:spcBef>
                <a:spcPct val="0"/>
              </a:spcBef>
              <a:buClrTx/>
              <a:buSzTx/>
              <a:buNone/>
            </a:pPr>
            <a:r>
              <a:rPr lang="en-US" altLang="en-US" sz="800" dirty="0">
                <a:solidFill>
                  <a:schemeClr val="bg1"/>
                </a:solidFill>
                <a:latin typeface="+mn-lt"/>
              </a:rPr>
              <a:t>https://photogallery.sc.egov.usda.gov/netpub/server.np</a:t>
            </a: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105743" y="3736538"/>
            <a:ext cx="3887845" cy="2325757"/>
          </a:xfrm>
          <a:prstGeom prst="rect">
            <a:avLst/>
          </a:prstGeom>
        </p:spPr>
      </p:pic>
      <p:sp>
        <p:nvSpPr>
          <p:cNvPr id="13" name="Rectangle 12"/>
          <p:cNvSpPr/>
          <p:nvPr/>
        </p:nvSpPr>
        <p:spPr>
          <a:xfrm>
            <a:off x="5225628" y="5843897"/>
            <a:ext cx="3648075" cy="215444"/>
          </a:xfrm>
          <a:prstGeom prst="rect">
            <a:avLst/>
          </a:prstGeom>
        </p:spPr>
        <p:txBody>
          <a:bodyPr wrap="square" anchor="ctr">
            <a:spAutoFit/>
          </a:bodyPr>
          <a:lstStyle/>
          <a:p>
            <a:pPr algn="ctr"/>
            <a:r>
              <a:rPr lang="en-US" sz="800" dirty="0"/>
              <a:t>http://www.ozcoasts.gov.au/glossary/images/resuspension.jpg</a:t>
            </a:r>
          </a:p>
        </p:txBody>
      </p:sp>
      <p:sp>
        <p:nvSpPr>
          <p:cNvPr id="14" name="Rectangle 13"/>
          <p:cNvSpPr/>
          <p:nvPr/>
        </p:nvSpPr>
        <p:spPr>
          <a:xfrm>
            <a:off x="5225628" y="6065490"/>
            <a:ext cx="3648075" cy="276999"/>
          </a:xfrm>
          <a:prstGeom prst="rect">
            <a:avLst/>
          </a:prstGeom>
        </p:spPr>
        <p:txBody>
          <a:bodyPr wrap="square" anchor="ctr">
            <a:spAutoFit/>
          </a:bodyPr>
          <a:lstStyle/>
          <a:p>
            <a:pPr algn="ctr"/>
            <a:r>
              <a:rPr lang="en-US" sz="1200" dirty="0"/>
              <a:t>In-stream sediment resuspension and deposition</a:t>
            </a:r>
          </a:p>
        </p:txBody>
      </p:sp>
      <p:sp>
        <p:nvSpPr>
          <p:cNvPr id="15" name="Rectangle 14"/>
          <p:cNvSpPr/>
          <p:nvPr/>
        </p:nvSpPr>
        <p:spPr>
          <a:xfrm>
            <a:off x="5225628" y="3335205"/>
            <a:ext cx="3648075" cy="276999"/>
          </a:xfrm>
          <a:prstGeom prst="rect">
            <a:avLst/>
          </a:prstGeom>
        </p:spPr>
        <p:txBody>
          <a:bodyPr wrap="square" anchor="ctr">
            <a:spAutoFit/>
          </a:bodyPr>
          <a:lstStyle/>
          <a:p>
            <a:pPr algn="ctr"/>
            <a:r>
              <a:rPr lang="en-US" sz="1200" dirty="0"/>
              <a:t>Soil detachment and </a:t>
            </a:r>
            <a:r>
              <a:rPr lang="en-US" sz="1200" dirty="0" err="1"/>
              <a:t>washoff</a:t>
            </a:r>
            <a:r>
              <a:rPr lang="en-US" sz="1200" dirty="0"/>
              <a:t> (erosion)</a:t>
            </a:r>
          </a:p>
        </p:txBody>
      </p:sp>
      <p:sp>
        <p:nvSpPr>
          <p:cNvPr id="16" name="Slide Number Placeholder 12">
            <a:extLst>
              <a:ext uri="{FF2B5EF4-FFF2-40B4-BE49-F238E27FC236}">
                <a16:creationId xmlns:a16="http://schemas.microsoft.com/office/drawing/2014/main" id="{1F84F108-2803-49C9-89EF-A66A1CE4E96A}"/>
              </a:ext>
            </a:extLst>
          </p:cNvPr>
          <p:cNvSpPr txBox="1">
            <a:spLocks/>
          </p:cNvSpPr>
          <p:nvPr/>
        </p:nvSpPr>
        <p:spPr>
          <a:xfrm>
            <a:off x="266259" y="6349382"/>
            <a:ext cx="245277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CAF5EEA-9156-40CB-928D-43E7C48D2FC3}" type="slidenum">
              <a:rPr lang="en-US" smtClean="0"/>
              <a:pPr algn="l"/>
              <a:t>25</a:t>
            </a:fld>
            <a:endParaRPr lang="en-US" dirty="0"/>
          </a:p>
        </p:txBody>
      </p:sp>
    </p:spTree>
    <p:extLst>
      <p:ext uri="{BB962C8B-B14F-4D97-AF65-F5344CB8AC3E}">
        <p14:creationId xmlns:p14="http://schemas.microsoft.com/office/powerpoint/2010/main" val="822786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PCB Fate and Transport Model</a:t>
            </a:r>
          </a:p>
        </p:txBody>
      </p:sp>
      <p:sp>
        <p:nvSpPr>
          <p:cNvPr id="3" name="Content Placeholder 2"/>
          <p:cNvSpPr>
            <a:spLocks noGrp="1"/>
          </p:cNvSpPr>
          <p:nvPr>
            <p:ph idx="1"/>
          </p:nvPr>
        </p:nvSpPr>
        <p:spPr>
          <a:xfrm>
            <a:off x="628650" y="1825625"/>
            <a:ext cx="3983107" cy="4351338"/>
          </a:xfrm>
        </p:spPr>
        <p:txBody>
          <a:bodyPr>
            <a:normAutofit/>
          </a:bodyPr>
          <a:lstStyle/>
          <a:p>
            <a:pPr>
              <a:lnSpc>
                <a:spcPct val="110000"/>
              </a:lnSpc>
              <a:spcBef>
                <a:spcPts val="1200"/>
              </a:spcBef>
            </a:pPr>
            <a:r>
              <a:rPr lang="en-US" sz="2000" dirty="0"/>
              <a:t>Simulates the fate and transport of PCBs through the watershed</a:t>
            </a:r>
          </a:p>
          <a:p>
            <a:pPr>
              <a:lnSpc>
                <a:spcPct val="110000"/>
              </a:lnSpc>
              <a:spcBef>
                <a:spcPts val="1200"/>
              </a:spcBef>
            </a:pPr>
            <a:r>
              <a:rPr lang="en-US" sz="2000" dirty="0"/>
              <a:t>Adsorption and desorption coefficients are used to model how sediment-attached PCBs enter the water column</a:t>
            </a:r>
          </a:p>
          <a:p>
            <a:pPr>
              <a:lnSpc>
                <a:spcPct val="110000"/>
              </a:lnSpc>
              <a:spcBef>
                <a:spcPts val="1200"/>
              </a:spcBef>
            </a:pPr>
            <a:r>
              <a:rPr lang="en-US" sz="2000" dirty="0"/>
              <a:t>Calibrated against PCB water column sampling data</a:t>
            </a:r>
          </a:p>
          <a:p>
            <a:pPr>
              <a:lnSpc>
                <a:spcPct val="110000"/>
              </a:lnSpc>
              <a:spcBef>
                <a:spcPts val="1200"/>
              </a:spcBef>
            </a:pPr>
            <a:r>
              <a:rPr lang="en-US" sz="2000" dirty="0"/>
              <a:t>Used for pollution allocation scenarios to reduce pollutant sources and meet endpoint goals</a:t>
            </a:r>
          </a:p>
        </p:txBody>
      </p:sp>
      <p:sp>
        <p:nvSpPr>
          <p:cNvPr id="4" name="Slide Number Placeholder 3"/>
          <p:cNvSpPr>
            <a:spLocks noGrp="1"/>
          </p:cNvSpPr>
          <p:nvPr>
            <p:ph type="sldNum" sz="quarter" idx="12"/>
          </p:nvPr>
        </p:nvSpPr>
        <p:spPr/>
        <p:txBody>
          <a:bodyPr/>
          <a:lstStyle/>
          <a:p>
            <a:r>
              <a:rPr lang="en-US" dirty="0"/>
              <a:t>For technical support: 703-583-3906</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2023" y="1719454"/>
            <a:ext cx="3393727" cy="1526938"/>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13495" t="7150" r="11756" b="7023"/>
          <a:stretch/>
        </p:blipFill>
        <p:spPr>
          <a:xfrm>
            <a:off x="4827347" y="3334639"/>
            <a:ext cx="2763079" cy="2478157"/>
          </a:xfrm>
          <a:prstGeom prst="rect">
            <a:avLst/>
          </a:prstGeom>
        </p:spPr>
      </p:pic>
      <p:sp>
        <p:nvSpPr>
          <p:cNvPr id="11" name="TextBox 10"/>
          <p:cNvSpPr txBox="1"/>
          <p:nvPr/>
        </p:nvSpPr>
        <p:spPr>
          <a:xfrm rot="16200000">
            <a:off x="6888540" y="4140754"/>
            <a:ext cx="3938435" cy="623248"/>
          </a:xfrm>
          <a:prstGeom prst="rect">
            <a:avLst/>
          </a:prstGeom>
          <a:noFill/>
        </p:spPr>
        <p:txBody>
          <a:bodyPr wrap="square" rtlCol="0">
            <a:spAutoFit/>
          </a:bodyPr>
          <a:lstStyle/>
          <a:p>
            <a:pPr>
              <a:spcBef>
                <a:spcPts val="300"/>
              </a:spcBef>
            </a:pPr>
            <a:r>
              <a:rPr lang="en-US" sz="800" dirty="0"/>
              <a:t>https://upload.wikimedia.org/wikipedia/commons/thumb/4/49/Polychlorinated_biphenyl_structure.svg/2000px-Polychlorinated_biphenyl_structure.svg.png</a:t>
            </a:r>
          </a:p>
          <a:p>
            <a:pPr>
              <a:spcBef>
                <a:spcPts val="300"/>
              </a:spcBef>
            </a:pPr>
            <a:r>
              <a:rPr lang="en-US" sz="800" dirty="0"/>
              <a:t>http://images.fineartamerica.com/images-medium-large/polychlorinated-biphenyl-molecule-dr-tim-evans.jpg</a:t>
            </a:r>
          </a:p>
        </p:txBody>
      </p:sp>
      <p:sp>
        <p:nvSpPr>
          <p:cNvPr id="12" name="TextBox 11"/>
          <p:cNvSpPr txBox="1"/>
          <p:nvPr/>
        </p:nvSpPr>
        <p:spPr>
          <a:xfrm>
            <a:off x="5430468" y="5852552"/>
            <a:ext cx="1556836" cy="369332"/>
          </a:xfrm>
          <a:prstGeom prst="rect">
            <a:avLst/>
          </a:prstGeom>
          <a:noFill/>
        </p:spPr>
        <p:txBody>
          <a:bodyPr wrap="none" rtlCol="0">
            <a:spAutoFit/>
          </a:bodyPr>
          <a:lstStyle/>
          <a:p>
            <a:pPr algn="ctr"/>
            <a:r>
              <a:rPr lang="en-US" dirty="0"/>
              <a:t>PCB molecules</a:t>
            </a:r>
          </a:p>
        </p:txBody>
      </p:sp>
      <p:sp>
        <p:nvSpPr>
          <p:cNvPr id="13" name="Slide Number Placeholder 12">
            <a:extLst>
              <a:ext uri="{FF2B5EF4-FFF2-40B4-BE49-F238E27FC236}">
                <a16:creationId xmlns:a16="http://schemas.microsoft.com/office/drawing/2014/main" id="{218A4099-7239-40DD-852A-DF1B9174DE96}"/>
              </a:ext>
            </a:extLst>
          </p:cNvPr>
          <p:cNvSpPr txBox="1">
            <a:spLocks/>
          </p:cNvSpPr>
          <p:nvPr/>
        </p:nvSpPr>
        <p:spPr>
          <a:xfrm>
            <a:off x="266259" y="6349382"/>
            <a:ext cx="245277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CAF5EEA-9156-40CB-928D-43E7C48D2FC3}" type="slidenum">
              <a:rPr lang="en-US" smtClean="0"/>
              <a:pPr algn="l"/>
              <a:t>26</a:t>
            </a:fld>
            <a:endParaRPr lang="en-US" dirty="0"/>
          </a:p>
        </p:txBody>
      </p:sp>
    </p:spTree>
    <p:extLst>
      <p:ext uri="{BB962C8B-B14F-4D97-AF65-F5344CB8AC3E}">
        <p14:creationId xmlns:p14="http://schemas.microsoft.com/office/powerpoint/2010/main" val="521494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Process</a:t>
            </a:r>
          </a:p>
        </p:txBody>
      </p:sp>
      <p:sp>
        <p:nvSpPr>
          <p:cNvPr id="3" name="Content Placeholder 2"/>
          <p:cNvSpPr>
            <a:spLocks noGrp="1"/>
          </p:cNvSpPr>
          <p:nvPr>
            <p:ph idx="1"/>
          </p:nvPr>
        </p:nvSpPr>
        <p:spPr>
          <a:xfrm>
            <a:off x="443119" y="1428060"/>
            <a:ext cx="6640167" cy="4833592"/>
          </a:xfrm>
        </p:spPr>
        <p:txBody>
          <a:bodyPr>
            <a:normAutofit/>
          </a:bodyPr>
          <a:lstStyle/>
          <a:p>
            <a:pPr>
              <a:lnSpc>
                <a:spcPct val="130000"/>
              </a:lnSpc>
              <a:spcBef>
                <a:spcPts val="0"/>
              </a:spcBef>
            </a:pPr>
            <a:r>
              <a:rPr lang="en-US" sz="2400" dirty="0"/>
              <a:t>PCB model consists of</a:t>
            </a:r>
          </a:p>
          <a:p>
            <a:pPr indent="0">
              <a:lnSpc>
                <a:spcPct val="130000"/>
              </a:lnSpc>
              <a:spcBef>
                <a:spcPts val="0"/>
              </a:spcBef>
              <a:buNone/>
            </a:pPr>
            <a:r>
              <a:rPr lang="en-US" sz="2400" dirty="0"/>
              <a:t>3 major components:</a:t>
            </a:r>
          </a:p>
          <a:p>
            <a:pPr marL="914400" lvl="1" indent="-457200">
              <a:lnSpc>
                <a:spcPct val="130000"/>
              </a:lnSpc>
              <a:spcBef>
                <a:spcPts val="0"/>
              </a:spcBef>
              <a:buFont typeface="+mj-lt"/>
              <a:buAutoNum type="arabicPeriod"/>
            </a:pPr>
            <a:r>
              <a:rPr lang="en-US" sz="2000" dirty="0"/>
              <a:t>Hydrology</a:t>
            </a:r>
          </a:p>
          <a:p>
            <a:pPr marL="914400" lvl="1" indent="-457200">
              <a:lnSpc>
                <a:spcPct val="130000"/>
              </a:lnSpc>
              <a:spcBef>
                <a:spcPts val="0"/>
              </a:spcBef>
              <a:buFont typeface="+mj-lt"/>
              <a:buAutoNum type="arabicPeriod"/>
            </a:pPr>
            <a:r>
              <a:rPr lang="en-US" sz="2000" dirty="0"/>
              <a:t>Sediment</a:t>
            </a:r>
          </a:p>
          <a:p>
            <a:pPr marL="914400" lvl="1" indent="-457200">
              <a:lnSpc>
                <a:spcPct val="130000"/>
              </a:lnSpc>
              <a:spcBef>
                <a:spcPts val="0"/>
              </a:spcBef>
              <a:buFont typeface="+mj-lt"/>
              <a:buAutoNum type="arabicPeriod"/>
            </a:pPr>
            <a:r>
              <a:rPr lang="en-US" sz="2000" dirty="0"/>
              <a:t>PCB fate and transport</a:t>
            </a:r>
          </a:p>
          <a:p>
            <a:pPr>
              <a:lnSpc>
                <a:spcPct val="130000"/>
              </a:lnSpc>
              <a:spcBef>
                <a:spcPts val="1200"/>
              </a:spcBef>
            </a:pPr>
            <a:r>
              <a:rPr lang="en-US" sz="2400" dirty="0"/>
              <a:t>Results calibrated against observed data:</a:t>
            </a:r>
          </a:p>
          <a:p>
            <a:pPr marL="914400" lvl="1" indent="-457200">
              <a:lnSpc>
                <a:spcPct val="130000"/>
              </a:lnSpc>
              <a:spcBef>
                <a:spcPts val="0"/>
              </a:spcBef>
              <a:buFont typeface="+mj-lt"/>
              <a:buAutoNum type="arabicPeriod"/>
            </a:pPr>
            <a:r>
              <a:rPr lang="en-US" sz="2000" dirty="0"/>
              <a:t>USGS stream flow data</a:t>
            </a:r>
          </a:p>
          <a:p>
            <a:pPr marL="914400" lvl="1" indent="-457200">
              <a:lnSpc>
                <a:spcPct val="130000"/>
              </a:lnSpc>
              <a:spcBef>
                <a:spcPts val="0"/>
              </a:spcBef>
              <a:buFont typeface="+mj-lt"/>
              <a:buAutoNum type="arabicPeriod"/>
            </a:pPr>
            <a:r>
              <a:rPr lang="en-US" sz="2000" dirty="0"/>
              <a:t>Suspended sediment concentration data</a:t>
            </a:r>
          </a:p>
          <a:p>
            <a:pPr marL="914400" lvl="1" indent="-457200">
              <a:lnSpc>
                <a:spcPct val="130000"/>
              </a:lnSpc>
              <a:spcBef>
                <a:spcPts val="0"/>
              </a:spcBef>
              <a:buFont typeface="+mj-lt"/>
              <a:buAutoNum type="arabicPeriod"/>
            </a:pPr>
            <a:r>
              <a:rPr lang="en-US" sz="2000" dirty="0"/>
              <a:t>PCB concentration data</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9515" y="3079958"/>
            <a:ext cx="2735452" cy="1953894"/>
          </a:xfrm>
          <a:prstGeom prst="rect">
            <a:avLst/>
          </a:prstGeom>
        </p:spPr>
      </p:pic>
      <p:sp>
        <p:nvSpPr>
          <p:cNvPr id="10" name="Text Box 7"/>
          <p:cNvSpPr txBox="1">
            <a:spLocks noChangeArrowheads="1"/>
          </p:cNvSpPr>
          <p:nvPr/>
        </p:nvSpPr>
        <p:spPr bwMode="auto">
          <a:xfrm>
            <a:off x="6144412" y="4678421"/>
            <a:ext cx="23256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120000"/>
              </a:lnSpc>
              <a:spcBef>
                <a:spcPct val="35000"/>
              </a:spcBef>
              <a:buClr>
                <a:srgbClr val="3333FF"/>
              </a:buClr>
              <a:buSzPct val="50000"/>
              <a:buFont typeface="Wingdings" pitchFamily="2" charset="2"/>
              <a:buChar char="t"/>
              <a:defRPr sz="2800">
                <a:solidFill>
                  <a:srgbClr val="000000"/>
                </a:solidFill>
                <a:latin typeface="Arial" charset="0"/>
              </a:defRPr>
            </a:lvl1pPr>
            <a:lvl2pPr marL="742950" indent="-285750">
              <a:lnSpc>
                <a:spcPct val="120000"/>
              </a:lnSpc>
              <a:spcBef>
                <a:spcPct val="20000"/>
              </a:spcBef>
              <a:buClr>
                <a:srgbClr val="336600"/>
              </a:buClr>
              <a:buSzPct val="50000"/>
              <a:buFont typeface="Wingdings" pitchFamily="2" charset="2"/>
              <a:buChar char="t"/>
              <a:defRPr sz="2400">
                <a:solidFill>
                  <a:srgbClr val="000000"/>
                </a:solidFill>
                <a:latin typeface="Arial" charset="0"/>
              </a:defRPr>
            </a:lvl2pPr>
            <a:lvl3pPr marL="1143000" indent="-228600">
              <a:lnSpc>
                <a:spcPct val="120000"/>
              </a:lnSpc>
              <a:spcBef>
                <a:spcPct val="15000"/>
              </a:spcBef>
              <a:buClr>
                <a:srgbClr val="000000"/>
              </a:buClr>
              <a:buSzPct val="50000"/>
              <a:buFont typeface="Wingdings" pitchFamily="2" charset="2"/>
              <a:buChar char="t"/>
              <a:defRPr sz="2000">
                <a:solidFill>
                  <a:srgbClr val="000000"/>
                </a:solidFill>
                <a:latin typeface="Arial" charset="0"/>
              </a:defRPr>
            </a:lvl3pPr>
            <a:lvl4pPr marL="1600200" indent="-228600">
              <a:spcBef>
                <a:spcPct val="20000"/>
              </a:spcBef>
              <a:buClr>
                <a:schemeClr val="tx1"/>
              </a:buClr>
              <a:buSzPct val="50000"/>
              <a:buFont typeface="Wingdings" pitchFamily="2" charset="2"/>
              <a:buChar char="t"/>
              <a:defRPr sz="2000">
                <a:solidFill>
                  <a:srgbClr val="000000"/>
                </a:solidFill>
                <a:latin typeface="Arial" charset="0"/>
              </a:defRPr>
            </a:lvl4pPr>
            <a:lvl5pPr marL="2057400" indent="-228600">
              <a:spcBef>
                <a:spcPct val="20000"/>
              </a:spcBef>
              <a:buClr>
                <a:schemeClr val="hlink"/>
              </a:buClr>
              <a:buSzPct val="50000"/>
              <a:buFont typeface="Wingdings" pitchFamily="2" charset="2"/>
              <a:buChar char="t"/>
              <a:defRPr sz="2000">
                <a:solidFill>
                  <a:srgbClr val="000000"/>
                </a:solidFill>
                <a:latin typeface="Arial" charset="0"/>
              </a:defRPr>
            </a:lvl5pPr>
            <a:lvl6pPr marL="2514600" indent="-228600" eaLnBrk="0" fontAlgn="base" hangingPunct="0">
              <a:spcBef>
                <a:spcPct val="20000"/>
              </a:spcBef>
              <a:spcAft>
                <a:spcPct val="0"/>
              </a:spcAft>
              <a:buClr>
                <a:schemeClr val="hlink"/>
              </a:buClr>
              <a:buSzPct val="50000"/>
              <a:buFont typeface="Wingdings" pitchFamily="2" charset="2"/>
              <a:buChar char="t"/>
              <a:defRPr sz="2000">
                <a:solidFill>
                  <a:srgbClr val="000000"/>
                </a:solidFill>
                <a:latin typeface="Arial" charset="0"/>
              </a:defRPr>
            </a:lvl6pPr>
            <a:lvl7pPr marL="2971800" indent="-228600" eaLnBrk="0" fontAlgn="base" hangingPunct="0">
              <a:spcBef>
                <a:spcPct val="20000"/>
              </a:spcBef>
              <a:spcAft>
                <a:spcPct val="0"/>
              </a:spcAft>
              <a:buClr>
                <a:schemeClr val="hlink"/>
              </a:buClr>
              <a:buSzPct val="50000"/>
              <a:buFont typeface="Wingdings" pitchFamily="2" charset="2"/>
              <a:buChar char="t"/>
              <a:defRPr sz="2000">
                <a:solidFill>
                  <a:srgbClr val="000000"/>
                </a:solidFill>
                <a:latin typeface="Arial" charset="0"/>
              </a:defRPr>
            </a:lvl7pPr>
            <a:lvl8pPr marL="3429000" indent="-228600" eaLnBrk="0" fontAlgn="base" hangingPunct="0">
              <a:spcBef>
                <a:spcPct val="20000"/>
              </a:spcBef>
              <a:spcAft>
                <a:spcPct val="0"/>
              </a:spcAft>
              <a:buClr>
                <a:schemeClr val="hlink"/>
              </a:buClr>
              <a:buSzPct val="50000"/>
              <a:buFont typeface="Wingdings" pitchFamily="2" charset="2"/>
              <a:buChar char="t"/>
              <a:defRPr sz="2000">
                <a:solidFill>
                  <a:srgbClr val="000000"/>
                </a:solidFill>
                <a:latin typeface="Arial" charset="0"/>
              </a:defRPr>
            </a:lvl8pPr>
            <a:lvl9pPr marL="3886200" indent="-228600" eaLnBrk="0" fontAlgn="base" hangingPunct="0">
              <a:spcBef>
                <a:spcPct val="20000"/>
              </a:spcBef>
              <a:spcAft>
                <a:spcPct val="0"/>
              </a:spcAft>
              <a:buClr>
                <a:schemeClr val="hlink"/>
              </a:buClr>
              <a:buSzPct val="50000"/>
              <a:buFont typeface="Wingdings" pitchFamily="2" charset="2"/>
              <a:buChar char="t"/>
              <a:defRPr sz="2000">
                <a:solidFill>
                  <a:srgbClr val="000000"/>
                </a:solidFill>
                <a:latin typeface="Arial" charset="0"/>
              </a:defRPr>
            </a:lvl9pPr>
          </a:lstStyle>
          <a:p>
            <a:pPr algn="ctr">
              <a:lnSpc>
                <a:spcPct val="100000"/>
              </a:lnSpc>
              <a:spcBef>
                <a:spcPct val="0"/>
              </a:spcBef>
              <a:buClrTx/>
              <a:buSzTx/>
              <a:buNone/>
            </a:pPr>
            <a:r>
              <a:rPr lang="en-US" altLang="en-US" sz="800" dirty="0">
                <a:solidFill>
                  <a:schemeClr val="bg1"/>
                </a:solidFill>
                <a:latin typeface="+mn-lt"/>
              </a:rPr>
              <a:t>https://photogallery.sc.egov.usda.gov/</a:t>
            </a:r>
          </a:p>
          <a:p>
            <a:pPr algn="ctr">
              <a:lnSpc>
                <a:spcPct val="100000"/>
              </a:lnSpc>
              <a:spcBef>
                <a:spcPct val="0"/>
              </a:spcBef>
              <a:buClrTx/>
              <a:buSzTx/>
              <a:buNone/>
            </a:pPr>
            <a:r>
              <a:rPr lang="en-US" altLang="en-US" sz="800" dirty="0">
                <a:solidFill>
                  <a:schemeClr val="bg1"/>
                </a:solidFill>
                <a:latin typeface="+mn-lt"/>
              </a:rPr>
              <a:t>netpub/server.np</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5522" y="39026"/>
            <a:ext cx="2393986" cy="3016421"/>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6128" y="5037577"/>
            <a:ext cx="2970072" cy="1336323"/>
          </a:xfrm>
          <a:prstGeom prst="rect">
            <a:avLst/>
          </a:prstGeom>
        </p:spPr>
      </p:pic>
      <p:sp>
        <p:nvSpPr>
          <p:cNvPr id="15" name="TextBox 14"/>
          <p:cNvSpPr txBox="1"/>
          <p:nvPr/>
        </p:nvSpPr>
        <p:spPr>
          <a:xfrm rot="16200000">
            <a:off x="7069162" y="4495126"/>
            <a:ext cx="3550164" cy="338554"/>
          </a:xfrm>
          <a:prstGeom prst="rect">
            <a:avLst/>
          </a:prstGeom>
          <a:noFill/>
        </p:spPr>
        <p:txBody>
          <a:bodyPr wrap="square" rtlCol="0">
            <a:spAutoFit/>
          </a:bodyPr>
          <a:lstStyle/>
          <a:p>
            <a:pPr>
              <a:spcBef>
                <a:spcPts val="300"/>
              </a:spcBef>
            </a:pPr>
            <a:r>
              <a:rPr lang="en-US" sz="800" dirty="0"/>
              <a:t>https://upload.wikimedia.org/wikipedia/commons/thumb/4/49/Polychlorinated_biphenyl_structure.svg/2000px-Polychlorinated_biphenyl_structure.svg.png</a:t>
            </a:r>
          </a:p>
        </p:txBody>
      </p:sp>
      <p:sp>
        <p:nvSpPr>
          <p:cNvPr id="12" name="Rectangle 11"/>
          <p:cNvSpPr/>
          <p:nvPr/>
        </p:nvSpPr>
        <p:spPr>
          <a:xfrm rot="16200000">
            <a:off x="7055910" y="1460092"/>
            <a:ext cx="2084225" cy="215444"/>
          </a:xfrm>
          <a:prstGeom prst="rect">
            <a:avLst/>
          </a:prstGeom>
        </p:spPr>
        <p:txBody>
          <a:bodyPr wrap="none" anchor="ctr">
            <a:spAutoFit/>
          </a:bodyPr>
          <a:lstStyle/>
          <a:p>
            <a:pPr algn="ctr">
              <a:spcBef>
                <a:spcPts val="300"/>
              </a:spcBef>
            </a:pPr>
            <a:r>
              <a:rPr lang="en-US" sz="800" dirty="0"/>
              <a:t>http://prairierivers.org/what-is-a-watershed/</a:t>
            </a:r>
          </a:p>
        </p:txBody>
      </p:sp>
      <p:sp>
        <p:nvSpPr>
          <p:cNvPr id="14" name="Slide Number Placeholder 12">
            <a:extLst>
              <a:ext uri="{FF2B5EF4-FFF2-40B4-BE49-F238E27FC236}">
                <a16:creationId xmlns:a16="http://schemas.microsoft.com/office/drawing/2014/main" id="{2EB1A991-81F1-4724-91D6-C1B3D8A61505}"/>
              </a:ext>
            </a:extLst>
          </p:cNvPr>
          <p:cNvSpPr txBox="1">
            <a:spLocks/>
          </p:cNvSpPr>
          <p:nvPr/>
        </p:nvSpPr>
        <p:spPr>
          <a:xfrm>
            <a:off x="266259" y="6349382"/>
            <a:ext cx="245277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CAF5EEA-9156-40CB-928D-43E7C48D2FC3}" type="slidenum">
              <a:rPr lang="en-US" smtClean="0"/>
              <a:pPr algn="l"/>
              <a:t>3</a:t>
            </a:fld>
            <a:endParaRPr lang="en-US" dirty="0"/>
          </a:p>
        </p:txBody>
      </p:sp>
      <p:sp>
        <p:nvSpPr>
          <p:cNvPr id="4" name="Slide Number Placeholder 3"/>
          <p:cNvSpPr>
            <a:spLocks noGrp="1"/>
          </p:cNvSpPr>
          <p:nvPr>
            <p:ph type="sldNum" sz="quarter" idx="12"/>
          </p:nvPr>
        </p:nvSpPr>
        <p:spPr>
          <a:xfrm>
            <a:off x="7452986" y="115096"/>
            <a:ext cx="1551194" cy="365125"/>
          </a:xfrm>
        </p:spPr>
        <p:txBody>
          <a:bodyPr/>
          <a:lstStyle/>
          <a:p>
            <a:r>
              <a:rPr lang="en-US" sz="1000" dirty="0"/>
              <a:t>For technical support: 703-583-3906 </a:t>
            </a:r>
          </a:p>
        </p:txBody>
      </p:sp>
    </p:spTree>
    <p:extLst>
      <p:ext uri="{BB962C8B-B14F-4D97-AF65-F5344CB8AC3E}">
        <p14:creationId xmlns:p14="http://schemas.microsoft.com/office/powerpoint/2010/main" val="322841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90001" y="16337"/>
            <a:ext cx="7363998" cy="707886"/>
          </a:xfrm>
          <a:prstGeom prst="rect">
            <a:avLst/>
          </a:prstGeom>
          <a:noFill/>
        </p:spPr>
        <p:txBody>
          <a:bodyPr wrap="square" rtlCol="0">
            <a:spAutoFit/>
          </a:bodyPr>
          <a:lstStyle/>
          <a:p>
            <a:r>
              <a:rPr lang="en-US" sz="4000" dirty="0">
                <a:solidFill>
                  <a:schemeClr val="tx1">
                    <a:lumMod val="85000"/>
                    <a:lumOff val="15000"/>
                  </a:schemeClr>
                </a:solidFill>
              </a:rPr>
              <a:t>How is the model used?</a:t>
            </a:r>
          </a:p>
        </p:txBody>
      </p:sp>
      <p:sp>
        <p:nvSpPr>
          <p:cNvPr id="9" name="Striped Right Arrow 8"/>
          <p:cNvSpPr/>
          <p:nvPr/>
        </p:nvSpPr>
        <p:spPr>
          <a:xfrm>
            <a:off x="56962" y="3343074"/>
            <a:ext cx="1444948" cy="1005840"/>
          </a:xfrm>
          <a:prstGeom prst="stripedRightArrow">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Watershed</a:t>
            </a:r>
          </a:p>
          <a:p>
            <a:pPr algn="ctr"/>
            <a:r>
              <a:rPr lang="en-US" sz="1400" b="1" dirty="0"/>
              <a:t>Inputs</a:t>
            </a:r>
          </a:p>
        </p:txBody>
      </p:sp>
      <p:sp>
        <p:nvSpPr>
          <p:cNvPr id="18" name="Oval 17"/>
          <p:cNvSpPr/>
          <p:nvPr/>
        </p:nvSpPr>
        <p:spPr>
          <a:xfrm>
            <a:off x="56962" y="3343074"/>
            <a:ext cx="182880" cy="18288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1</a:t>
            </a:r>
            <a:endParaRPr lang="en-US" sz="500" b="1" dirty="0">
              <a:solidFill>
                <a:schemeClr val="tx1"/>
              </a:solidFill>
            </a:endParaRPr>
          </a:p>
        </p:txBody>
      </p:sp>
      <p:sp>
        <p:nvSpPr>
          <p:cNvPr id="28" name="TextBox 27"/>
          <p:cNvSpPr txBox="1"/>
          <p:nvPr/>
        </p:nvSpPr>
        <p:spPr>
          <a:xfrm>
            <a:off x="686300" y="724232"/>
            <a:ext cx="7771400" cy="784830"/>
          </a:xfrm>
          <a:prstGeom prst="rect">
            <a:avLst/>
          </a:prstGeom>
          <a:noFill/>
        </p:spPr>
        <p:txBody>
          <a:bodyPr wrap="square" rtlCol="0">
            <a:spAutoFit/>
          </a:bodyPr>
          <a:lstStyle/>
          <a:p>
            <a:pPr>
              <a:spcAft>
                <a:spcPts val="600"/>
              </a:spcAft>
            </a:pPr>
            <a:r>
              <a:rPr lang="en-US" sz="2000" dirty="0"/>
              <a:t>1. Watershed inputs are used to develop model.</a:t>
            </a:r>
          </a:p>
          <a:p>
            <a:pPr>
              <a:spcAft>
                <a:spcPts val="600"/>
              </a:spcAft>
            </a:pPr>
            <a:endParaRPr lang="en-US" sz="2000" dirty="0"/>
          </a:p>
        </p:txBody>
      </p:sp>
      <p:sp>
        <p:nvSpPr>
          <p:cNvPr id="2" name="Slide Number Placeholder 1"/>
          <p:cNvSpPr>
            <a:spLocks noGrp="1"/>
          </p:cNvSpPr>
          <p:nvPr>
            <p:ph type="sldNum" sz="quarter" idx="12"/>
          </p:nvPr>
        </p:nvSpPr>
        <p:spPr/>
        <p:txBody>
          <a:bodyPr/>
          <a:lstStyle/>
          <a:p>
            <a:r>
              <a:rPr lang="en-US" dirty="0"/>
              <a:t>For technical support: 703-583-3906 </a:t>
            </a:r>
          </a:p>
        </p:txBody>
      </p:sp>
      <p:sp>
        <p:nvSpPr>
          <p:cNvPr id="7" name="Slide Number Placeholder 12">
            <a:extLst>
              <a:ext uri="{FF2B5EF4-FFF2-40B4-BE49-F238E27FC236}">
                <a16:creationId xmlns:a16="http://schemas.microsoft.com/office/drawing/2014/main" id="{FA0CB02D-0A2A-48EC-929E-7ED1B16FB063}"/>
              </a:ext>
            </a:extLst>
          </p:cNvPr>
          <p:cNvSpPr txBox="1">
            <a:spLocks/>
          </p:cNvSpPr>
          <p:nvPr/>
        </p:nvSpPr>
        <p:spPr>
          <a:xfrm>
            <a:off x="266259" y="6349382"/>
            <a:ext cx="245277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CAF5EEA-9156-40CB-928D-43E7C48D2FC3}" type="slidenum">
              <a:rPr lang="en-US" smtClean="0"/>
              <a:pPr algn="l"/>
              <a:t>4</a:t>
            </a:fld>
            <a:endParaRPr lang="en-US" dirty="0"/>
          </a:p>
        </p:txBody>
      </p:sp>
    </p:spTree>
    <p:extLst>
      <p:ext uri="{BB962C8B-B14F-4D97-AF65-F5344CB8AC3E}">
        <p14:creationId xmlns:p14="http://schemas.microsoft.com/office/powerpoint/2010/main" val="3106677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triped Right Arrow 9"/>
          <p:cNvSpPr/>
          <p:nvPr/>
        </p:nvSpPr>
        <p:spPr>
          <a:xfrm>
            <a:off x="2766557" y="3345750"/>
            <a:ext cx="1234440" cy="1005840"/>
          </a:xfrm>
          <a:prstGeom prst="stripedRightArrow">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Model Outputs</a:t>
            </a:r>
          </a:p>
        </p:txBody>
      </p:sp>
      <p:grpSp>
        <p:nvGrpSpPr>
          <p:cNvPr id="4" name="Group 3"/>
          <p:cNvGrpSpPr/>
          <p:nvPr/>
        </p:nvGrpSpPr>
        <p:grpSpPr>
          <a:xfrm>
            <a:off x="1365673" y="3332506"/>
            <a:ext cx="1377655" cy="1129677"/>
            <a:chOff x="6784085" y="20554568"/>
            <a:chExt cx="7108227" cy="5828743"/>
          </a:xfrm>
        </p:grpSpPr>
        <p:sp>
          <p:nvSpPr>
            <p:cNvPr id="5" name="TextBox 4"/>
            <p:cNvSpPr txBox="1"/>
            <p:nvPr/>
          </p:nvSpPr>
          <p:spPr>
            <a:xfrm>
              <a:off x="8183595" y="21355749"/>
              <a:ext cx="4251593" cy="2382032"/>
            </a:xfrm>
            <a:prstGeom prst="rect">
              <a:avLst/>
            </a:prstGeom>
            <a:noFill/>
          </p:spPr>
          <p:txBody>
            <a:bodyPr wrap="none" rtlCol="0" anchor="ctr">
              <a:spAutoFit/>
            </a:bodyPr>
            <a:lstStyle/>
            <a:p>
              <a:pPr algn="ctr"/>
              <a:r>
                <a:rPr lang="en-US" sz="1200" b="1" dirty="0"/>
                <a:t>Computer</a:t>
              </a:r>
            </a:p>
            <a:p>
              <a:pPr algn="ctr"/>
              <a:r>
                <a:rPr lang="en-US" sz="1200" b="1" dirty="0"/>
                <a:t>Model</a:t>
              </a:r>
            </a:p>
          </p:txBody>
        </p:sp>
        <p:pic>
          <p:nvPicPr>
            <p:cNvPr id="6" name="Picture 5"/>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784085" y="20554568"/>
              <a:ext cx="7108227" cy="5828743"/>
            </a:xfrm>
            <a:prstGeom prst="rect">
              <a:avLst/>
            </a:prstGeom>
          </p:spPr>
        </p:pic>
      </p:grpSp>
      <p:sp>
        <p:nvSpPr>
          <p:cNvPr id="8" name="TextBox 7"/>
          <p:cNvSpPr txBox="1"/>
          <p:nvPr/>
        </p:nvSpPr>
        <p:spPr>
          <a:xfrm>
            <a:off x="890001" y="16337"/>
            <a:ext cx="7363998" cy="707886"/>
          </a:xfrm>
          <a:prstGeom prst="rect">
            <a:avLst/>
          </a:prstGeom>
          <a:noFill/>
        </p:spPr>
        <p:txBody>
          <a:bodyPr wrap="square" rtlCol="0">
            <a:spAutoFit/>
          </a:bodyPr>
          <a:lstStyle/>
          <a:p>
            <a:r>
              <a:rPr lang="en-US" sz="4000" dirty="0">
                <a:solidFill>
                  <a:schemeClr val="tx1">
                    <a:lumMod val="85000"/>
                    <a:lumOff val="15000"/>
                  </a:schemeClr>
                </a:solidFill>
              </a:rPr>
              <a:t>How is the model used?</a:t>
            </a:r>
          </a:p>
        </p:txBody>
      </p:sp>
      <p:sp>
        <p:nvSpPr>
          <p:cNvPr id="9" name="Striped Right Arrow 8"/>
          <p:cNvSpPr/>
          <p:nvPr/>
        </p:nvSpPr>
        <p:spPr>
          <a:xfrm>
            <a:off x="56962" y="3343074"/>
            <a:ext cx="1444948" cy="1005840"/>
          </a:xfrm>
          <a:prstGeom prst="stripedRightArrow">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Watershed</a:t>
            </a:r>
          </a:p>
          <a:p>
            <a:pPr algn="ctr"/>
            <a:r>
              <a:rPr lang="en-US" sz="1400" b="1" dirty="0"/>
              <a:t>Inputs</a:t>
            </a:r>
          </a:p>
        </p:txBody>
      </p:sp>
      <p:sp>
        <p:nvSpPr>
          <p:cNvPr id="18" name="Oval 17"/>
          <p:cNvSpPr/>
          <p:nvPr/>
        </p:nvSpPr>
        <p:spPr>
          <a:xfrm>
            <a:off x="56962" y="3343074"/>
            <a:ext cx="182880" cy="18288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1</a:t>
            </a:r>
            <a:endParaRPr lang="en-US" sz="500" b="1" dirty="0">
              <a:solidFill>
                <a:schemeClr val="tx1"/>
              </a:solidFill>
            </a:endParaRPr>
          </a:p>
        </p:txBody>
      </p:sp>
      <p:sp>
        <p:nvSpPr>
          <p:cNvPr id="19" name="Oval 18"/>
          <p:cNvSpPr/>
          <p:nvPr/>
        </p:nvSpPr>
        <p:spPr>
          <a:xfrm>
            <a:off x="1308468" y="3346043"/>
            <a:ext cx="182880" cy="18288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2</a:t>
            </a:r>
            <a:endParaRPr lang="en-US" sz="500" b="1" dirty="0">
              <a:solidFill>
                <a:schemeClr val="tx1"/>
              </a:solidFill>
            </a:endParaRPr>
          </a:p>
        </p:txBody>
      </p:sp>
      <p:sp>
        <p:nvSpPr>
          <p:cNvPr id="28" name="TextBox 27"/>
          <p:cNvSpPr txBox="1"/>
          <p:nvPr/>
        </p:nvSpPr>
        <p:spPr>
          <a:xfrm>
            <a:off x="686299" y="724232"/>
            <a:ext cx="8199283" cy="1169551"/>
          </a:xfrm>
          <a:prstGeom prst="rect">
            <a:avLst/>
          </a:prstGeom>
          <a:noFill/>
        </p:spPr>
        <p:txBody>
          <a:bodyPr wrap="square" rtlCol="0">
            <a:spAutoFit/>
          </a:bodyPr>
          <a:lstStyle/>
          <a:p>
            <a:pPr>
              <a:spcAft>
                <a:spcPts val="600"/>
              </a:spcAft>
              <a:buAutoNum type="arabicPeriod"/>
            </a:pPr>
            <a:r>
              <a:rPr lang="en-US" sz="2000" dirty="0"/>
              <a:t> Watershed inputs are used to develop model. </a:t>
            </a:r>
          </a:p>
          <a:p>
            <a:pPr>
              <a:spcAft>
                <a:spcPts val="600"/>
              </a:spcAft>
              <a:buAutoNum type="arabicPeriod"/>
            </a:pPr>
            <a:r>
              <a:rPr lang="en-US" sz="2000" dirty="0"/>
              <a:t> Model simulates watershed processes (flow, pollutant fate and transport).</a:t>
            </a:r>
          </a:p>
          <a:p>
            <a:pPr>
              <a:spcAft>
                <a:spcPts val="600"/>
              </a:spcAft>
            </a:pPr>
            <a:endParaRPr lang="en-US" sz="2000" dirty="0"/>
          </a:p>
        </p:txBody>
      </p:sp>
      <p:sp>
        <p:nvSpPr>
          <p:cNvPr id="2" name="Slide Number Placeholder 1"/>
          <p:cNvSpPr>
            <a:spLocks noGrp="1"/>
          </p:cNvSpPr>
          <p:nvPr>
            <p:ph type="sldNum" sz="quarter" idx="12"/>
          </p:nvPr>
        </p:nvSpPr>
        <p:spPr/>
        <p:txBody>
          <a:bodyPr/>
          <a:lstStyle/>
          <a:p>
            <a:r>
              <a:rPr lang="en-US" dirty="0"/>
              <a:t>For technical support: 703-583-3906 </a:t>
            </a:r>
          </a:p>
        </p:txBody>
      </p:sp>
      <p:sp>
        <p:nvSpPr>
          <p:cNvPr id="12" name="Slide Number Placeholder 12">
            <a:extLst>
              <a:ext uri="{FF2B5EF4-FFF2-40B4-BE49-F238E27FC236}">
                <a16:creationId xmlns:a16="http://schemas.microsoft.com/office/drawing/2014/main" id="{5970396B-6D81-4280-864A-993AD50BDF9A}"/>
              </a:ext>
            </a:extLst>
          </p:cNvPr>
          <p:cNvSpPr txBox="1">
            <a:spLocks/>
          </p:cNvSpPr>
          <p:nvPr/>
        </p:nvSpPr>
        <p:spPr>
          <a:xfrm>
            <a:off x="266259" y="6349382"/>
            <a:ext cx="245277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CAF5EEA-9156-40CB-928D-43E7C48D2FC3}" type="slidenum">
              <a:rPr lang="en-US" smtClean="0"/>
              <a:pPr algn="l"/>
              <a:t>5</a:t>
            </a:fld>
            <a:endParaRPr lang="en-US" dirty="0"/>
          </a:p>
        </p:txBody>
      </p:sp>
    </p:spTree>
    <p:extLst>
      <p:ext uri="{BB962C8B-B14F-4D97-AF65-F5344CB8AC3E}">
        <p14:creationId xmlns:p14="http://schemas.microsoft.com/office/powerpoint/2010/main" val="433060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triped Right Arrow 9"/>
          <p:cNvSpPr/>
          <p:nvPr/>
        </p:nvSpPr>
        <p:spPr>
          <a:xfrm>
            <a:off x="2766557" y="3345750"/>
            <a:ext cx="1234440" cy="1005840"/>
          </a:xfrm>
          <a:prstGeom prst="stripedRightArrow">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Model Outputs</a:t>
            </a:r>
          </a:p>
        </p:txBody>
      </p:sp>
      <p:grpSp>
        <p:nvGrpSpPr>
          <p:cNvPr id="4" name="Group 3"/>
          <p:cNvGrpSpPr/>
          <p:nvPr/>
        </p:nvGrpSpPr>
        <p:grpSpPr>
          <a:xfrm>
            <a:off x="1365673" y="3332506"/>
            <a:ext cx="1377655" cy="1129677"/>
            <a:chOff x="6784085" y="20554568"/>
            <a:chExt cx="7108227" cy="5828743"/>
          </a:xfrm>
        </p:grpSpPr>
        <p:sp>
          <p:nvSpPr>
            <p:cNvPr id="5" name="TextBox 4"/>
            <p:cNvSpPr txBox="1"/>
            <p:nvPr/>
          </p:nvSpPr>
          <p:spPr>
            <a:xfrm>
              <a:off x="8183595" y="21355749"/>
              <a:ext cx="4251593" cy="2382032"/>
            </a:xfrm>
            <a:prstGeom prst="rect">
              <a:avLst/>
            </a:prstGeom>
            <a:noFill/>
          </p:spPr>
          <p:txBody>
            <a:bodyPr wrap="none" rtlCol="0" anchor="ctr">
              <a:spAutoFit/>
            </a:bodyPr>
            <a:lstStyle/>
            <a:p>
              <a:pPr algn="ctr"/>
              <a:r>
                <a:rPr lang="en-US" sz="1200" b="1" dirty="0"/>
                <a:t>Computer</a:t>
              </a:r>
            </a:p>
            <a:p>
              <a:pPr algn="ctr"/>
              <a:r>
                <a:rPr lang="en-US" sz="1200" b="1" dirty="0"/>
                <a:t>Model</a:t>
              </a:r>
            </a:p>
          </p:txBody>
        </p:sp>
        <p:pic>
          <p:nvPicPr>
            <p:cNvPr id="6" name="Picture 5"/>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784085" y="20554568"/>
              <a:ext cx="7108227" cy="5828743"/>
            </a:xfrm>
            <a:prstGeom prst="rect">
              <a:avLst/>
            </a:prstGeom>
          </p:spPr>
        </p:pic>
      </p:grpSp>
      <p:sp>
        <p:nvSpPr>
          <p:cNvPr id="8" name="TextBox 7"/>
          <p:cNvSpPr txBox="1"/>
          <p:nvPr/>
        </p:nvSpPr>
        <p:spPr>
          <a:xfrm>
            <a:off x="890001" y="16337"/>
            <a:ext cx="7363998" cy="707886"/>
          </a:xfrm>
          <a:prstGeom prst="rect">
            <a:avLst/>
          </a:prstGeom>
          <a:noFill/>
        </p:spPr>
        <p:txBody>
          <a:bodyPr wrap="square" rtlCol="0">
            <a:spAutoFit/>
          </a:bodyPr>
          <a:lstStyle/>
          <a:p>
            <a:r>
              <a:rPr lang="en-US" sz="4000" dirty="0">
                <a:solidFill>
                  <a:schemeClr val="tx1">
                    <a:lumMod val="85000"/>
                    <a:lumOff val="15000"/>
                  </a:schemeClr>
                </a:solidFill>
              </a:rPr>
              <a:t>How is the model used?</a:t>
            </a:r>
          </a:p>
        </p:txBody>
      </p:sp>
      <p:sp>
        <p:nvSpPr>
          <p:cNvPr id="9" name="Striped Right Arrow 8"/>
          <p:cNvSpPr/>
          <p:nvPr/>
        </p:nvSpPr>
        <p:spPr>
          <a:xfrm>
            <a:off x="56962" y="3343074"/>
            <a:ext cx="1444948" cy="1005840"/>
          </a:xfrm>
          <a:prstGeom prst="stripedRightArrow">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Watershed</a:t>
            </a:r>
          </a:p>
          <a:p>
            <a:pPr algn="ctr"/>
            <a:r>
              <a:rPr lang="en-US" sz="1400" b="1" dirty="0"/>
              <a:t>Inputs</a:t>
            </a:r>
          </a:p>
        </p:txBody>
      </p:sp>
      <p:sp>
        <p:nvSpPr>
          <p:cNvPr id="13" name="TextBox 12"/>
          <p:cNvSpPr txBox="1"/>
          <p:nvPr/>
        </p:nvSpPr>
        <p:spPr>
          <a:xfrm>
            <a:off x="2195211" y="2713440"/>
            <a:ext cx="2021780" cy="523220"/>
          </a:xfrm>
          <a:prstGeom prst="rect">
            <a:avLst/>
          </a:prstGeom>
          <a:noFill/>
        </p:spPr>
        <p:txBody>
          <a:bodyPr wrap="square" rtlCol="0" anchor="ctr">
            <a:spAutoFit/>
          </a:bodyPr>
          <a:lstStyle/>
          <a:p>
            <a:pPr algn="ctr"/>
            <a:r>
              <a:rPr lang="en-US" sz="1400" b="1" dirty="0"/>
              <a:t>Adjust Calibration Parameters</a:t>
            </a:r>
          </a:p>
        </p:txBody>
      </p:sp>
      <p:sp>
        <p:nvSpPr>
          <p:cNvPr id="18" name="Oval 17"/>
          <p:cNvSpPr/>
          <p:nvPr/>
        </p:nvSpPr>
        <p:spPr>
          <a:xfrm>
            <a:off x="56962" y="3343074"/>
            <a:ext cx="182880" cy="18288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1</a:t>
            </a:r>
            <a:endParaRPr lang="en-US" sz="500" b="1" dirty="0">
              <a:solidFill>
                <a:schemeClr val="tx1"/>
              </a:solidFill>
            </a:endParaRPr>
          </a:p>
        </p:txBody>
      </p:sp>
      <p:sp>
        <p:nvSpPr>
          <p:cNvPr id="19" name="Oval 18"/>
          <p:cNvSpPr/>
          <p:nvPr/>
        </p:nvSpPr>
        <p:spPr>
          <a:xfrm>
            <a:off x="1308468" y="3346043"/>
            <a:ext cx="182880" cy="18288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2</a:t>
            </a:r>
            <a:endParaRPr lang="en-US" sz="500" b="1" dirty="0">
              <a:solidFill>
                <a:schemeClr val="tx1"/>
              </a:solidFill>
            </a:endParaRPr>
          </a:p>
        </p:txBody>
      </p:sp>
      <p:sp>
        <p:nvSpPr>
          <p:cNvPr id="20" name="Oval 19"/>
          <p:cNvSpPr/>
          <p:nvPr/>
        </p:nvSpPr>
        <p:spPr>
          <a:xfrm>
            <a:off x="1957477" y="2443431"/>
            <a:ext cx="182880" cy="18288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3</a:t>
            </a:r>
            <a:endParaRPr lang="en-US" sz="500" b="1" dirty="0">
              <a:solidFill>
                <a:schemeClr val="tx1"/>
              </a:solidFill>
            </a:endParaRPr>
          </a:p>
        </p:txBody>
      </p:sp>
      <p:sp>
        <p:nvSpPr>
          <p:cNvPr id="28" name="TextBox 27"/>
          <p:cNvSpPr txBox="1"/>
          <p:nvPr/>
        </p:nvSpPr>
        <p:spPr>
          <a:xfrm>
            <a:off x="686299" y="724232"/>
            <a:ext cx="8106517" cy="1554272"/>
          </a:xfrm>
          <a:prstGeom prst="rect">
            <a:avLst/>
          </a:prstGeom>
          <a:noFill/>
        </p:spPr>
        <p:txBody>
          <a:bodyPr wrap="square" rtlCol="0">
            <a:spAutoFit/>
          </a:bodyPr>
          <a:lstStyle/>
          <a:p>
            <a:pPr>
              <a:spcAft>
                <a:spcPts val="600"/>
              </a:spcAft>
            </a:pPr>
            <a:r>
              <a:rPr lang="en-US" sz="2000" dirty="0"/>
              <a:t>1. Watershed inputs are used to develop model.</a:t>
            </a:r>
          </a:p>
          <a:p>
            <a:pPr>
              <a:spcAft>
                <a:spcPts val="600"/>
              </a:spcAft>
            </a:pPr>
            <a:r>
              <a:rPr lang="en-US" sz="2000" dirty="0"/>
              <a:t>2. Model simulates watershed processes (flow, pollutant fate and transport).</a:t>
            </a:r>
          </a:p>
          <a:p>
            <a:pPr>
              <a:spcAft>
                <a:spcPts val="600"/>
              </a:spcAft>
            </a:pPr>
            <a:r>
              <a:rPr lang="en-US" sz="2000" dirty="0"/>
              <a:t>3. Model is calibrated to observed data.</a:t>
            </a:r>
          </a:p>
          <a:p>
            <a:pPr>
              <a:spcAft>
                <a:spcPts val="600"/>
              </a:spcAft>
            </a:pPr>
            <a:endParaRPr lang="en-US" sz="2000" dirty="0"/>
          </a:p>
        </p:txBody>
      </p:sp>
      <p:sp>
        <p:nvSpPr>
          <p:cNvPr id="2" name="Slide Number Placeholder 1"/>
          <p:cNvSpPr>
            <a:spLocks noGrp="1"/>
          </p:cNvSpPr>
          <p:nvPr>
            <p:ph type="sldNum" sz="quarter" idx="12"/>
          </p:nvPr>
        </p:nvSpPr>
        <p:spPr/>
        <p:txBody>
          <a:bodyPr/>
          <a:lstStyle/>
          <a:p>
            <a:r>
              <a:rPr lang="en-US" dirty="0"/>
              <a:t>For technical support: 703-583-3906 </a:t>
            </a:r>
          </a:p>
        </p:txBody>
      </p:sp>
      <p:sp>
        <p:nvSpPr>
          <p:cNvPr id="16" name="Curved Up Arrow 10">
            <a:extLst>
              <a:ext uri="{FF2B5EF4-FFF2-40B4-BE49-F238E27FC236}">
                <a16:creationId xmlns:a16="http://schemas.microsoft.com/office/drawing/2014/main" id="{EED9791B-41D4-476F-8EB3-43F587743671}"/>
              </a:ext>
            </a:extLst>
          </p:cNvPr>
          <p:cNvSpPr/>
          <p:nvPr/>
        </p:nvSpPr>
        <p:spPr>
          <a:xfrm flipH="1" flipV="1">
            <a:off x="1731320" y="2432361"/>
            <a:ext cx="2948519" cy="852864"/>
          </a:xfrm>
          <a:prstGeom prst="curvedUpArrow">
            <a:avLst>
              <a:gd name="adj1" fmla="val 32183"/>
              <a:gd name="adj2" fmla="val 79420"/>
              <a:gd name="adj3" fmla="val 25000"/>
            </a:avLst>
          </a:prstGeom>
          <a:solidFill>
            <a:schemeClr val="accent1">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17" name="Striped Right Arrow 29">
            <a:extLst>
              <a:ext uri="{FF2B5EF4-FFF2-40B4-BE49-F238E27FC236}">
                <a16:creationId xmlns:a16="http://schemas.microsoft.com/office/drawing/2014/main" id="{7E7DDFDE-69C4-41B5-8296-09BA1D8F280B}"/>
              </a:ext>
            </a:extLst>
          </p:cNvPr>
          <p:cNvSpPr/>
          <p:nvPr/>
        </p:nvSpPr>
        <p:spPr>
          <a:xfrm>
            <a:off x="5149041" y="3357380"/>
            <a:ext cx="749663" cy="1005840"/>
          </a:xfrm>
          <a:prstGeom prst="stripedRightArrow">
            <a:avLst/>
          </a:prstGeom>
          <a:solidFill>
            <a:schemeClr val="accent1">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black"/>
                </a:solidFill>
              </a:rPr>
              <a:t>Yes</a:t>
            </a:r>
            <a:endParaRPr lang="en-US" sz="6600" b="1" dirty="0">
              <a:solidFill>
                <a:prstClr val="black"/>
              </a:solidFill>
            </a:endParaRPr>
          </a:p>
        </p:txBody>
      </p:sp>
      <p:sp>
        <p:nvSpPr>
          <p:cNvPr id="21" name="Rectangle 20">
            <a:extLst>
              <a:ext uri="{FF2B5EF4-FFF2-40B4-BE49-F238E27FC236}">
                <a16:creationId xmlns:a16="http://schemas.microsoft.com/office/drawing/2014/main" id="{FD7669C5-E6FC-495B-AA04-CA19D6466BCF}"/>
              </a:ext>
            </a:extLst>
          </p:cNvPr>
          <p:cNvSpPr/>
          <p:nvPr/>
        </p:nvSpPr>
        <p:spPr>
          <a:xfrm>
            <a:off x="4071995" y="3357380"/>
            <a:ext cx="1005840" cy="1005840"/>
          </a:xfrm>
          <a:prstGeom prst="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black"/>
                </a:solidFill>
              </a:rPr>
              <a:t>Match Observed Data?</a:t>
            </a:r>
          </a:p>
        </p:txBody>
      </p:sp>
      <p:sp>
        <p:nvSpPr>
          <p:cNvPr id="22" name="TextBox 21">
            <a:extLst>
              <a:ext uri="{FF2B5EF4-FFF2-40B4-BE49-F238E27FC236}">
                <a16:creationId xmlns:a16="http://schemas.microsoft.com/office/drawing/2014/main" id="{D42A7074-9A57-4005-AB1D-E1FD7725231F}"/>
              </a:ext>
            </a:extLst>
          </p:cNvPr>
          <p:cNvSpPr txBox="1"/>
          <p:nvPr/>
        </p:nvSpPr>
        <p:spPr>
          <a:xfrm>
            <a:off x="4648938" y="2999677"/>
            <a:ext cx="396262" cy="307777"/>
          </a:xfrm>
          <a:prstGeom prst="rect">
            <a:avLst/>
          </a:prstGeom>
          <a:noFill/>
        </p:spPr>
        <p:txBody>
          <a:bodyPr wrap="none" rtlCol="0">
            <a:spAutoFit/>
          </a:bodyPr>
          <a:lstStyle/>
          <a:p>
            <a:r>
              <a:rPr lang="en-US" sz="1400" i="1" dirty="0">
                <a:solidFill>
                  <a:prstClr val="black"/>
                </a:solidFill>
              </a:rPr>
              <a:t>No</a:t>
            </a:r>
          </a:p>
        </p:txBody>
      </p:sp>
      <p:sp>
        <p:nvSpPr>
          <p:cNvPr id="23" name="Slide Number Placeholder 12">
            <a:extLst>
              <a:ext uri="{FF2B5EF4-FFF2-40B4-BE49-F238E27FC236}">
                <a16:creationId xmlns:a16="http://schemas.microsoft.com/office/drawing/2014/main" id="{FE0A09B9-A904-4C6B-B2B5-0A187C5F212C}"/>
              </a:ext>
            </a:extLst>
          </p:cNvPr>
          <p:cNvSpPr txBox="1">
            <a:spLocks/>
          </p:cNvSpPr>
          <p:nvPr/>
        </p:nvSpPr>
        <p:spPr>
          <a:xfrm>
            <a:off x="266259" y="6349382"/>
            <a:ext cx="245277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CAF5EEA-9156-40CB-928D-43E7C48D2FC3}" type="slidenum">
              <a:rPr lang="en-US" smtClean="0"/>
              <a:pPr algn="l"/>
              <a:t>6</a:t>
            </a:fld>
            <a:endParaRPr lang="en-US" dirty="0"/>
          </a:p>
        </p:txBody>
      </p:sp>
    </p:spTree>
    <p:extLst>
      <p:ext uri="{BB962C8B-B14F-4D97-AF65-F5344CB8AC3E}">
        <p14:creationId xmlns:p14="http://schemas.microsoft.com/office/powerpoint/2010/main" val="754310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triped Right Arrow 9"/>
          <p:cNvSpPr/>
          <p:nvPr/>
        </p:nvSpPr>
        <p:spPr>
          <a:xfrm>
            <a:off x="2766557" y="3345750"/>
            <a:ext cx="1234440" cy="1005840"/>
          </a:xfrm>
          <a:prstGeom prst="stripedRightArrow">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Model Outputs</a:t>
            </a:r>
          </a:p>
        </p:txBody>
      </p:sp>
      <p:grpSp>
        <p:nvGrpSpPr>
          <p:cNvPr id="4" name="Group 3"/>
          <p:cNvGrpSpPr/>
          <p:nvPr/>
        </p:nvGrpSpPr>
        <p:grpSpPr>
          <a:xfrm>
            <a:off x="1365673" y="3332506"/>
            <a:ext cx="1377655" cy="1129677"/>
            <a:chOff x="6784085" y="20554568"/>
            <a:chExt cx="7108227" cy="5828743"/>
          </a:xfrm>
        </p:grpSpPr>
        <p:sp>
          <p:nvSpPr>
            <p:cNvPr id="5" name="TextBox 4"/>
            <p:cNvSpPr txBox="1"/>
            <p:nvPr/>
          </p:nvSpPr>
          <p:spPr>
            <a:xfrm>
              <a:off x="8183595" y="21355749"/>
              <a:ext cx="4251593" cy="2382032"/>
            </a:xfrm>
            <a:prstGeom prst="rect">
              <a:avLst/>
            </a:prstGeom>
            <a:noFill/>
          </p:spPr>
          <p:txBody>
            <a:bodyPr wrap="none" rtlCol="0" anchor="ctr">
              <a:spAutoFit/>
            </a:bodyPr>
            <a:lstStyle/>
            <a:p>
              <a:pPr algn="ctr"/>
              <a:r>
                <a:rPr lang="en-US" sz="1200" b="1" dirty="0"/>
                <a:t>Computer</a:t>
              </a:r>
            </a:p>
            <a:p>
              <a:pPr algn="ctr"/>
              <a:r>
                <a:rPr lang="en-US" sz="1200" b="1" dirty="0"/>
                <a:t>Model</a:t>
              </a:r>
            </a:p>
          </p:txBody>
        </p:sp>
        <p:pic>
          <p:nvPicPr>
            <p:cNvPr id="6" name="Picture 5"/>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784085" y="20554568"/>
              <a:ext cx="7108227" cy="5828743"/>
            </a:xfrm>
            <a:prstGeom prst="rect">
              <a:avLst/>
            </a:prstGeom>
          </p:spPr>
        </p:pic>
      </p:grpSp>
      <p:sp>
        <p:nvSpPr>
          <p:cNvPr id="8" name="TextBox 7"/>
          <p:cNvSpPr txBox="1"/>
          <p:nvPr/>
        </p:nvSpPr>
        <p:spPr>
          <a:xfrm>
            <a:off x="890001" y="16337"/>
            <a:ext cx="7363998" cy="707886"/>
          </a:xfrm>
          <a:prstGeom prst="rect">
            <a:avLst/>
          </a:prstGeom>
          <a:noFill/>
        </p:spPr>
        <p:txBody>
          <a:bodyPr wrap="square" rtlCol="0">
            <a:spAutoFit/>
          </a:bodyPr>
          <a:lstStyle/>
          <a:p>
            <a:r>
              <a:rPr lang="en-US" sz="4000" dirty="0">
                <a:solidFill>
                  <a:schemeClr val="tx1">
                    <a:lumMod val="85000"/>
                    <a:lumOff val="15000"/>
                  </a:schemeClr>
                </a:solidFill>
              </a:rPr>
              <a:t>How is the model used?</a:t>
            </a:r>
          </a:p>
        </p:txBody>
      </p:sp>
      <p:sp>
        <p:nvSpPr>
          <p:cNvPr id="9" name="Striped Right Arrow 8"/>
          <p:cNvSpPr/>
          <p:nvPr/>
        </p:nvSpPr>
        <p:spPr>
          <a:xfrm>
            <a:off x="56962" y="3343074"/>
            <a:ext cx="1444948" cy="1005840"/>
          </a:xfrm>
          <a:prstGeom prst="stripedRightArrow">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Watershed</a:t>
            </a:r>
          </a:p>
          <a:p>
            <a:pPr algn="ctr"/>
            <a:r>
              <a:rPr lang="en-US" sz="1400" b="1" dirty="0"/>
              <a:t>Inputs</a:t>
            </a:r>
          </a:p>
        </p:txBody>
      </p:sp>
      <p:sp>
        <p:nvSpPr>
          <p:cNvPr id="13" name="TextBox 12"/>
          <p:cNvSpPr txBox="1"/>
          <p:nvPr/>
        </p:nvSpPr>
        <p:spPr>
          <a:xfrm>
            <a:off x="2170000" y="2708818"/>
            <a:ext cx="2034429" cy="523220"/>
          </a:xfrm>
          <a:prstGeom prst="rect">
            <a:avLst/>
          </a:prstGeom>
          <a:noFill/>
        </p:spPr>
        <p:txBody>
          <a:bodyPr wrap="square" rtlCol="0" anchor="ctr">
            <a:spAutoFit/>
          </a:bodyPr>
          <a:lstStyle/>
          <a:p>
            <a:pPr algn="ctr"/>
            <a:r>
              <a:rPr lang="en-US" sz="1400" b="1" dirty="0"/>
              <a:t>Adjust Calibration Results</a:t>
            </a:r>
          </a:p>
        </p:txBody>
      </p:sp>
      <p:sp>
        <p:nvSpPr>
          <p:cNvPr id="18" name="Oval 17"/>
          <p:cNvSpPr/>
          <p:nvPr/>
        </p:nvSpPr>
        <p:spPr>
          <a:xfrm>
            <a:off x="56962" y="3343074"/>
            <a:ext cx="182880" cy="18288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1</a:t>
            </a:r>
            <a:endParaRPr lang="en-US" sz="500" b="1" dirty="0">
              <a:solidFill>
                <a:schemeClr val="tx1"/>
              </a:solidFill>
            </a:endParaRPr>
          </a:p>
        </p:txBody>
      </p:sp>
      <p:sp>
        <p:nvSpPr>
          <p:cNvPr id="19" name="Oval 18"/>
          <p:cNvSpPr/>
          <p:nvPr/>
        </p:nvSpPr>
        <p:spPr>
          <a:xfrm>
            <a:off x="1308468" y="3346043"/>
            <a:ext cx="182880" cy="18288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2</a:t>
            </a:r>
            <a:endParaRPr lang="en-US" sz="500" b="1" dirty="0">
              <a:solidFill>
                <a:schemeClr val="tx1"/>
              </a:solidFill>
            </a:endParaRPr>
          </a:p>
        </p:txBody>
      </p:sp>
      <p:sp>
        <p:nvSpPr>
          <p:cNvPr id="20" name="Oval 19"/>
          <p:cNvSpPr/>
          <p:nvPr/>
        </p:nvSpPr>
        <p:spPr>
          <a:xfrm>
            <a:off x="1987120" y="2503709"/>
            <a:ext cx="182880" cy="18288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3</a:t>
            </a:r>
            <a:endParaRPr lang="en-US" sz="500" b="1" dirty="0">
              <a:solidFill>
                <a:schemeClr val="tx1"/>
              </a:solidFill>
            </a:endParaRPr>
          </a:p>
        </p:txBody>
      </p:sp>
      <p:sp>
        <p:nvSpPr>
          <p:cNvPr id="21" name="Oval 20"/>
          <p:cNvSpPr/>
          <p:nvPr/>
        </p:nvSpPr>
        <p:spPr>
          <a:xfrm>
            <a:off x="5722828" y="3278776"/>
            <a:ext cx="182880" cy="18288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4</a:t>
            </a:r>
            <a:endParaRPr lang="en-US" sz="500" b="1" dirty="0">
              <a:solidFill>
                <a:schemeClr val="tx1"/>
              </a:solidFill>
            </a:endParaRPr>
          </a:p>
        </p:txBody>
      </p:sp>
      <p:sp>
        <p:nvSpPr>
          <p:cNvPr id="28" name="TextBox 27"/>
          <p:cNvSpPr txBox="1"/>
          <p:nvPr/>
        </p:nvSpPr>
        <p:spPr>
          <a:xfrm>
            <a:off x="686299" y="724232"/>
            <a:ext cx="8205909" cy="1554272"/>
          </a:xfrm>
          <a:prstGeom prst="rect">
            <a:avLst/>
          </a:prstGeom>
          <a:noFill/>
        </p:spPr>
        <p:txBody>
          <a:bodyPr wrap="square" rtlCol="0">
            <a:spAutoFit/>
          </a:bodyPr>
          <a:lstStyle/>
          <a:p>
            <a:pPr>
              <a:spcAft>
                <a:spcPts val="600"/>
              </a:spcAft>
            </a:pPr>
            <a:r>
              <a:rPr lang="en-US" sz="2000" dirty="0"/>
              <a:t>1. Watershed inputs are used to develop model.</a:t>
            </a:r>
          </a:p>
          <a:p>
            <a:pPr>
              <a:spcAft>
                <a:spcPts val="600"/>
              </a:spcAft>
            </a:pPr>
            <a:r>
              <a:rPr lang="en-US" sz="2000" dirty="0"/>
              <a:t>2. Model simulates watershed processes (flow, pollutant fate and transport).</a:t>
            </a:r>
          </a:p>
          <a:p>
            <a:pPr>
              <a:spcAft>
                <a:spcPts val="600"/>
              </a:spcAft>
            </a:pPr>
            <a:r>
              <a:rPr lang="en-US" sz="2000" dirty="0"/>
              <a:t>3. Model is calibrated to observed data.</a:t>
            </a:r>
          </a:p>
          <a:p>
            <a:pPr>
              <a:spcAft>
                <a:spcPts val="600"/>
              </a:spcAft>
            </a:pPr>
            <a:r>
              <a:rPr lang="en-US" sz="2000" dirty="0"/>
              <a:t>4. Calibrated PCB outputs are compared with TMDL endpoints.  </a:t>
            </a:r>
          </a:p>
        </p:txBody>
      </p:sp>
      <p:sp>
        <p:nvSpPr>
          <p:cNvPr id="2" name="Slide Number Placeholder 1"/>
          <p:cNvSpPr>
            <a:spLocks noGrp="1"/>
          </p:cNvSpPr>
          <p:nvPr>
            <p:ph type="sldNum" sz="quarter" idx="12"/>
          </p:nvPr>
        </p:nvSpPr>
        <p:spPr/>
        <p:txBody>
          <a:bodyPr/>
          <a:lstStyle/>
          <a:p>
            <a:r>
              <a:rPr lang="en-US" dirty="0"/>
              <a:t>For technical support: 703-583-3906 </a:t>
            </a:r>
          </a:p>
        </p:txBody>
      </p:sp>
      <p:sp>
        <p:nvSpPr>
          <p:cNvPr id="22" name="Curved Up Arrow 10">
            <a:extLst>
              <a:ext uri="{FF2B5EF4-FFF2-40B4-BE49-F238E27FC236}">
                <a16:creationId xmlns:a16="http://schemas.microsoft.com/office/drawing/2014/main" id="{2649C147-906B-4470-ADBF-7B3F850DF49D}"/>
              </a:ext>
            </a:extLst>
          </p:cNvPr>
          <p:cNvSpPr/>
          <p:nvPr/>
        </p:nvSpPr>
        <p:spPr>
          <a:xfrm flipH="1" flipV="1">
            <a:off x="1728405" y="2445197"/>
            <a:ext cx="2948519" cy="852864"/>
          </a:xfrm>
          <a:prstGeom prst="curvedUpArrow">
            <a:avLst>
              <a:gd name="adj1" fmla="val 32183"/>
              <a:gd name="adj2" fmla="val 79420"/>
              <a:gd name="adj3" fmla="val 25000"/>
            </a:avLst>
          </a:prstGeom>
          <a:solidFill>
            <a:schemeClr val="accent1">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23" name="Striped Right Arrow 29">
            <a:extLst>
              <a:ext uri="{FF2B5EF4-FFF2-40B4-BE49-F238E27FC236}">
                <a16:creationId xmlns:a16="http://schemas.microsoft.com/office/drawing/2014/main" id="{C77F228D-006F-43D1-8570-3D0C394DD378}"/>
              </a:ext>
            </a:extLst>
          </p:cNvPr>
          <p:cNvSpPr/>
          <p:nvPr/>
        </p:nvSpPr>
        <p:spPr>
          <a:xfrm>
            <a:off x="5146126" y="3370216"/>
            <a:ext cx="749663" cy="1005840"/>
          </a:xfrm>
          <a:prstGeom prst="stripedRightArrow">
            <a:avLst/>
          </a:prstGeom>
          <a:solidFill>
            <a:schemeClr val="accent1">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black"/>
                </a:solidFill>
              </a:rPr>
              <a:t>Yes</a:t>
            </a:r>
            <a:endParaRPr lang="en-US" sz="6600" b="1" dirty="0">
              <a:solidFill>
                <a:prstClr val="black"/>
              </a:solidFill>
            </a:endParaRPr>
          </a:p>
        </p:txBody>
      </p:sp>
      <p:sp>
        <p:nvSpPr>
          <p:cNvPr id="24" name="Rectangle 23">
            <a:extLst>
              <a:ext uri="{FF2B5EF4-FFF2-40B4-BE49-F238E27FC236}">
                <a16:creationId xmlns:a16="http://schemas.microsoft.com/office/drawing/2014/main" id="{4C0A4BA9-9084-4BE3-BBE1-2CA2CF002118}"/>
              </a:ext>
            </a:extLst>
          </p:cNvPr>
          <p:cNvSpPr/>
          <p:nvPr/>
        </p:nvSpPr>
        <p:spPr>
          <a:xfrm>
            <a:off x="4060674" y="3388464"/>
            <a:ext cx="1005840" cy="1005840"/>
          </a:xfrm>
          <a:prstGeom prst="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black"/>
                </a:solidFill>
              </a:rPr>
              <a:t>Match Observed Data?</a:t>
            </a:r>
          </a:p>
        </p:txBody>
      </p:sp>
      <p:sp>
        <p:nvSpPr>
          <p:cNvPr id="25" name="TextBox 24">
            <a:extLst>
              <a:ext uri="{FF2B5EF4-FFF2-40B4-BE49-F238E27FC236}">
                <a16:creationId xmlns:a16="http://schemas.microsoft.com/office/drawing/2014/main" id="{F80E298B-6C7B-4579-9374-2914C64F4621}"/>
              </a:ext>
            </a:extLst>
          </p:cNvPr>
          <p:cNvSpPr txBox="1"/>
          <p:nvPr/>
        </p:nvSpPr>
        <p:spPr>
          <a:xfrm>
            <a:off x="4646023" y="3012513"/>
            <a:ext cx="396262" cy="307777"/>
          </a:xfrm>
          <a:prstGeom prst="rect">
            <a:avLst/>
          </a:prstGeom>
          <a:noFill/>
        </p:spPr>
        <p:txBody>
          <a:bodyPr wrap="none" rtlCol="0">
            <a:spAutoFit/>
          </a:bodyPr>
          <a:lstStyle/>
          <a:p>
            <a:r>
              <a:rPr lang="en-US" sz="1400" i="1" dirty="0">
                <a:solidFill>
                  <a:prstClr val="black"/>
                </a:solidFill>
              </a:rPr>
              <a:t>No</a:t>
            </a:r>
          </a:p>
        </p:txBody>
      </p:sp>
      <p:sp>
        <p:nvSpPr>
          <p:cNvPr id="26" name="Rectangle 25">
            <a:extLst>
              <a:ext uri="{FF2B5EF4-FFF2-40B4-BE49-F238E27FC236}">
                <a16:creationId xmlns:a16="http://schemas.microsoft.com/office/drawing/2014/main" id="{60B0B2D4-6D53-42F9-8F31-401C878CBFC6}"/>
              </a:ext>
            </a:extLst>
          </p:cNvPr>
          <p:cNvSpPr/>
          <p:nvPr/>
        </p:nvSpPr>
        <p:spPr>
          <a:xfrm>
            <a:off x="5948412" y="3377036"/>
            <a:ext cx="1078173" cy="1005840"/>
          </a:xfrm>
          <a:prstGeom prst="rect">
            <a:avLst/>
          </a:prstGeom>
          <a:solidFill>
            <a:schemeClr val="accent5"/>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prstClr val="white"/>
                </a:solidFill>
              </a:rPr>
              <a:t>PCB Outputs Compared w/ Endpoints</a:t>
            </a:r>
          </a:p>
        </p:txBody>
      </p:sp>
      <p:sp>
        <p:nvSpPr>
          <p:cNvPr id="27" name="Slide Number Placeholder 12">
            <a:extLst>
              <a:ext uri="{FF2B5EF4-FFF2-40B4-BE49-F238E27FC236}">
                <a16:creationId xmlns:a16="http://schemas.microsoft.com/office/drawing/2014/main" id="{1485F0D2-CEA0-4547-835F-A0BD881E88F6}"/>
              </a:ext>
            </a:extLst>
          </p:cNvPr>
          <p:cNvSpPr txBox="1">
            <a:spLocks/>
          </p:cNvSpPr>
          <p:nvPr/>
        </p:nvSpPr>
        <p:spPr>
          <a:xfrm>
            <a:off x="266259" y="6349382"/>
            <a:ext cx="245277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CAF5EEA-9156-40CB-928D-43E7C48D2FC3}" type="slidenum">
              <a:rPr lang="en-US" smtClean="0"/>
              <a:pPr algn="l"/>
              <a:t>7</a:t>
            </a:fld>
            <a:endParaRPr lang="en-US" dirty="0"/>
          </a:p>
        </p:txBody>
      </p:sp>
    </p:spTree>
    <p:extLst>
      <p:ext uri="{BB962C8B-B14F-4D97-AF65-F5344CB8AC3E}">
        <p14:creationId xmlns:p14="http://schemas.microsoft.com/office/powerpoint/2010/main" val="1696654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triped Right Arrow 9"/>
          <p:cNvSpPr/>
          <p:nvPr/>
        </p:nvSpPr>
        <p:spPr>
          <a:xfrm>
            <a:off x="2766557" y="3345750"/>
            <a:ext cx="1234440" cy="1005840"/>
          </a:xfrm>
          <a:prstGeom prst="stripedRightArrow">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Model Outputs</a:t>
            </a:r>
          </a:p>
        </p:txBody>
      </p:sp>
      <p:grpSp>
        <p:nvGrpSpPr>
          <p:cNvPr id="4" name="Group 3"/>
          <p:cNvGrpSpPr/>
          <p:nvPr/>
        </p:nvGrpSpPr>
        <p:grpSpPr>
          <a:xfrm>
            <a:off x="1365673" y="3332506"/>
            <a:ext cx="1377655" cy="1129677"/>
            <a:chOff x="6784085" y="20554568"/>
            <a:chExt cx="7108227" cy="5828743"/>
          </a:xfrm>
        </p:grpSpPr>
        <p:sp>
          <p:nvSpPr>
            <p:cNvPr id="5" name="TextBox 4"/>
            <p:cNvSpPr txBox="1"/>
            <p:nvPr/>
          </p:nvSpPr>
          <p:spPr>
            <a:xfrm>
              <a:off x="8183595" y="21355749"/>
              <a:ext cx="4251593" cy="2382032"/>
            </a:xfrm>
            <a:prstGeom prst="rect">
              <a:avLst/>
            </a:prstGeom>
            <a:noFill/>
          </p:spPr>
          <p:txBody>
            <a:bodyPr wrap="none" rtlCol="0" anchor="ctr">
              <a:spAutoFit/>
            </a:bodyPr>
            <a:lstStyle/>
            <a:p>
              <a:pPr algn="ctr"/>
              <a:r>
                <a:rPr lang="en-US" sz="1200" b="1" dirty="0"/>
                <a:t>Computer</a:t>
              </a:r>
            </a:p>
            <a:p>
              <a:pPr algn="ctr"/>
              <a:r>
                <a:rPr lang="en-US" sz="1200" b="1" dirty="0"/>
                <a:t>Model</a:t>
              </a:r>
            </a:p>
          </p:txBody>
        </p:sp>
        <p:pic>
          <p:nvPicPr>
            <p:cNvPr id="6" name="Picture 5"/>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784085" y="20554568"/>
              <a:ext cx="7108227" cy="5828743"/>
            </a:xfrm>
            <a:prstGeom prst="rect">
              <a:avLst/>
            </a:prstGeom>
          </p:spPr>
        </p:pic>
      </p:grpSp>
      <p:sp>
        <p:nvSpPr>
          <p:cNvPr id="8" name="TextBox 7"/>
          <p:cNvSpPr txBox="1"/>
          <p:nvPr/>
        </p:nvSpPr>
        <p:spPr>
          <a:xfrm>
            <a:off x="890001" y="16337"/>
            <a:ext cx="7363998" cy="707886"/>
          </a:xfrm>
          <a:prstGeom prst="rect">
            <a:avLst/>
          </a:prstGeom>
          <a:noFill/>
        </p:spPr>
        <p:txBody>
          <a:bodyPr wrap="square" rtlCol="0">
            <a:spAutoFit/>
          </a:bodyPr>
          <a:lstStyle/>
          <a:p>
            <a:r>
              <a:rPr lang="en-US" sz="4000" dirty="0">
                <a:solidFill>
                  <a:schemeClr val="tx1">
                    <a:lumMod val="85000"/>
                    <a:lumOff val="15000"/>
                  </a:schemeClr>
                </a:solidFill>
              </a:rPr>
              <a:t>How is the model used?</a:t>
            </a:r>
          </a:p>
        </p:txBody>
      </p:sp>
      <p:sp>
        <p:nvSpPr>
          <p:cNvPr id="9" name="Striped Right Arrow 8"/>
          <p:cNvSpPr/>
          <p:nvPr/>
        </p:nvSpPr>
        <p:spPr>
          <a:xfrm>
            <a:off x="56962" y="3343074"/>
            <a:ext cx="1444948" cy="1005840"/>
          </a:xfrm>
          <a:prstGeom prst="stripedRightArrow">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Watershed</a:t>
            </a:r>
          </a:p>
          <a:p>
            <a:pPr algn="ctr"/>
            <a:r>
              <a:rPr lang="en-US" sz="1400" b="1" dirty="0"/>
              <a:t>Inputs</a:t>
            </a:r>
          </a:p>
        </p:txBody>
      </p:sp>
      <p:sp>
        <p:nvSpPr>
          <p:cNvPr id="18" name="Oval 17"/>
          <p:cNvSpPr/>
          <p:nvPr/>
        </p:nvSpPr>
        <p:spPr>
          <a:xfrm>
            <a:off x="56962" y="3343074"/>
            <a:ext cx="182880" cy="18288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1</a:t>
            </a:r>
            <a:endParaRPr lang="en-US" sz="500" b="1" dirty="0">
              <a:solidFill>
                <a:schemeClr val="tx1"/>
              </a:solidFill>
            </a:endParaRPr>
          </a:p>
        </p:txBody>
      </p:sp>
      <p:sp>
        <p:nvSpPr>
          <p:cNvPr id="19" name="Oval 18"/>
          <p:cNvSpPr/>
          <p:nvPr/>
        </p:nvSpPr>
        <p:spPr>
          <a:xfrm>
            <a:off x="1308468" y="3346043"/>
            <a:ext cx="182880" cy="18288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2</a:t>
            </a:r>
            <a:endParaRPr lang="en-US" sz="500" b="1" dirty="0">
              <a:solidFill>
                <a:schemeClr val="tx1"/>
              </a:solidFill>
            </a:endParaRPr>
          </a:p>
        </p:txBody>
      </p:sp>
      <p:sp>
        <p:nvSpPr>
          <p:cNvPr id="20" name="Oval 19"/>
          <p:cNvSpPr/>
          <p:nvPr/>
        </p:nvSpPr>
        <p:spPr>
          <a:xfrm>
            <a:off x="1957477" y="2483571"/>
            <a:ext cx="182880" cy="18288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3</a:t>
            </a:r>
            <a:endParaRPr lang="en-US" sz="500" b="1" dirty="0">
              <a:solidFill>
                <a:schemeClr val="tx1"/>
              </a:solidFill>
            </a:endParaRPr>
          </a:p>
        </p:txBody>
      </p:sp>
      <p:sp>
        <p:nvSpPr>
          <p:cNvPr id="22" name="Oval 21"/>
          <p:cNvSpPr/>
          <p:nvPr/>
        </p:nvSpPr>
        <p:spPr>
          <a:xfrm>
            <a:off x="2105780" y="5117565"/>
            <a:ext cx="182880" cy="18288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5</a:t>
            </a:r>
            <a:endParaRPr lang="en-US" sz="500" b="1" dirty="0">
              <a:solidFill>
                <a:schemeClr val="tx1"/>
              </a:solidFill>
            </a:endParaRPr>
          </a:p>
        </p:txBody>
      </p:sp>
      <p:sp>
        <p:nvSpPr>
          <p:cNvPr id="28" name="TextBox 27"/>
          <p:cNvSpPr txBox="1"/>
          <p:nvPr/>
        </p:nvSpPr>
        <p:spPr>
          <a:xfrm>
            <a:off x="686300" y="724232"/>
            <a:ext cx="8307288" cy="1554272"/>
          </a:xfrm>
          <a:prstGeom prst="rect">
            <a:avLst/>
          </a:prstGeom>
          <a:noFill/>
        </p:spPr>
        <p:txBody>
          <a:bodyPr wrap="square" rtlCol="0">
            <a:spAutoFit/>
          </a:bodyPr>
          <a:lstStyle/>
          <a:p>
            <a:pPr>
              <a:spcAft>
                <a:spcPts val="600"/>
              </a:spcAft>
            </a:pPr>
            <a:r>
              <a:rPr lang="en-US" sz="2000" dirty="0"/>
              <a:t>1. Watershed inputs are used to develop model.</a:t>
            </a:r>
          </a:p>
          <a:p>
            <a:pPr>
              <a:spcAft>
                <a:spcPts val="600"/>
              </a:spcAft>
            </a:pPr>
            <a:r>
              <a:rPr lang="en-US" sz="2000" dirty="0"/>
              <a:t>2. Model simulates watershed processes (flow, pollutant fate and transport).</a:t>
            </a:r>
          </a:p>
          <a:p>
            <a:pPr>
              <a:spcAft>
                <a:spcPts val="600"/>
              </a:spcAft>
            </a:pPr>
            <a:r>
              <a:rPr lang="en-US" sz="2000" dirty="0"/>
              <a:t>3. Model is calibrated to observed data.</a:t>
            </a:r>
          </a:p>
          <a:p>
            <a:pPr>
              <a:spcAft>
                <a:spcPts val="600"/>
              </a:spcAft>
            </a:pPr>
            <a:r>
              <a:rPr lang="en-US" sz="2000" dirty="0"/>
              <a:t>4. Calibrated PCB outputs are compared with TMDL endpoints. </a:t>
            </a:r>
          </a:p>
        </p:txBody>
      </p:sp>
      <p:sp>
        <p:nvSpPr>
          <p:cNvPr id="29" name="TextBox 28"/>
          <p:cNvSpPr txBox="1"/>
          <p:nvPr/>
        </p:nvSpPr>
        <p:spPr>
          <a:xfrm>
            <a:off x="833967" y="5498144"/>
            <a:ext cx="7476067" cy="784830"/>
          </a:xfrm>
          <a:prstGeom prst="rect">
            <a:avLst/>
          </a:prstGeom>
          <a:noFill/>
        </p:spPr>
        <p:txBody>
          <a:bodyPr wrap="square" rtlCol="0">
            <a:spAutoFit/>
          </a:bodyPr>
          <a:lstStyle/>
          <a:p>
            <a:pPr>
              <a:spcAft>
                <a:spcPts val="600"/>
              </a:spcAft>
            </a:pPr>
            <a:r>
              <a:rPr lang="en-US" sz="2000" dirty="0"/>
              <a:t>5. Model allows evaluation of multiple pollution reduction scenarios.</a:t>
            </a:r>
          </a:p>
          <a:p>
            <a:pPr marL="698500" indent="-698500">
              <a:spcAft>
                <a:spcPts val="600"/>
              </a:spcAft>
            </a:pPr>
            <a:endParaRPr lang="en-US" sz="2000" dirty="0"/>
          </a:p>
        </p:txBody>
      </p:sp>
      <p:sp>
        <p:nvSpPr>
          <p:cNvPr id="30" name="Striped Right Arrow 29"/>
          <p:cNvSpPr/>
          <p:nvPr/>
        </p:nvSpPr>
        <p:spPr>
          <a:xfrm>
            <a:off x="5122466" y="3352525"/>
            <a:ext cx="834251" cy="1005840"/>
          </a:xfrm>
          <a:prstGeom prst="stripedRightArrow">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b="1" dirty="0"/>
          </a:p>
        </p:txBody>
      </p:sp>
      <p:sp>
        <p:nvSpPr>
          <p:cNvPr id="2" name="Slide Number Placeholder 1"/>
          <p:cNvSpPr>
            <a:spLocks noGrp="1"/>
          </p:cNvSpPr>
          <p:nvPr>
            <p:ph type="sldNum" sz="quarter" idx="12"/>
          </p:nvPr>
        </p:nvSpPr>
        <p:spPr/>
        <p:txBody>
          <a:bodyPr/>
          <a:lstStyle/>
          <a:p>
            <a:r>
              <a:rPr lang="en-US" dirty="0"/>
              <a:t>For technical support: 703-583-3906 </a:t>
            </a:r>
          </a:p>
        </p:txBody>
      </p:sp>
      <p:sp>
        <p:nvSpPr>
          <p:cNvPr id="23" name="TextBox 22">
            <a:extLst>
              <a:ext uri="{FF2B5EF4-FFF2-40B4-BE49-F238E27FC236}">
                <a16:creationId xmlns:a16="http://schemas.microsoft.com/office/drawing/2014/main" id="{9F099D2F-9F82-4BE4-B449-009F5BE6BD4C}"/>
              </a:ext>
            </a:extLst>
          </p:cNvPr>
          <p:cNvSpPr txBox="1"/>
          <p:nvPr/>
        </p:nvSpPr>
        <p:spPr>
          <a:xfrm>
            <a:off x="2170000" y="2708818"/>
            <a:ext cx="2034429" cy="523220"/>
          </a:xfrm>
          <a:prstGeom prst="rect">
            <a:avLst/>
          </a:prstGeom>
          <a:noFill/>
        </p:spPr>
        <p:txBody>
          <a:bodyPr wrap="square" rtlCol="0" anchor="ctr">
            <a:spAutoFit/>
          </a:bodyPr>
          <a:lstStyle/>
          <a:p>
            <a:pPr algn="ctr"/>
            <a:r>
              <a:rPr lang="en-US" sz="1400" b="1" dirty="0"/>
              <a:t>Adjust Calibration Results</a:t>
            </a:r>
          </a:p>
        </p:txBody>
      </p:sp>
      <p:sp>
        <p:nvSpPr>
          <p:cNvPr id="24" name="Oval 23">
            <a:extLst>
              <a:ext uri="{FF2B5EF4-FFF2-40B4-BE49-F238E27FC236}">
                <a16:creationId xmlns:a16="http://schemas.microsoft.com/office/drawing/2014/main" id="{7A1DE2E8-1594-416B-B7CE-F506788F76BB}"/>
              </a:ext>
            </a:extLst>
          </p:cNvPr>
          <p:cNvSpPr/>
          <p:nvPr/>
        </p:nvSpPr>
        <p:spPr>
          <a:xfrm>
            <a:off x="5722828" y="3278776"/>
            <a:ext cx="182880" cy="18288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4</a:t>
            </a:r>
            <a:endParaRPr lang="en-US" sz="500" b="1" dirty="0">
              <a:solidFill>
                <a:schemeClr val="tx1"/>
              </a:solidFill>
            </a:endParaRPr>
          </a:p>
        </p:txBody>
      </p:sp>
      <p:sp>
        <p:nvSpPr>
          <p:cNvPr id="25" name="Curved Up Arrow 10">
            <a:extLst>
              <a:ext uri="{FF2B5EF4-FFF2-40B4-BE49-F238E27FC236}">
                <a16:creationId xmlns:a16="http://schemas.microsoft.com/office/drawing/2014/main" id="{C38D7EFA-1644-4534-9EB9-88B1410AE5E4}"/>
              </a:ext>
            </a:extLst>
          </p:cNvPr>
          <p:cNvSpPr/>
          <p:nvPr/>
        </p:nvSpPr>
        <p:spPr>
          <a:xfrm flipH="1" flipV="1">
            <a:off x="1728405" y="2445197"/>
            <a:ext cx="2948519" cy="852864"/>
          </a:xfrm>
          <a:prstGeom prst="curvedUpArrow">
            <a:avLst>
              <a:gd name="adj1" fmla="val 32183"/>
              <a:gd name="adj2" fmla="val 79420"/>
              <a:gd name="adj3" fmla="val 25000"/>
            </a:avLst>
          </a:prstGeom>
          <a:solidFill>
            <a:schemeClr val="accent1">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26" name="Striped Right Arrow 29">
            <a:extLst>
              <a:ext uri="{FF2B5EF4-FFF2-40B4-BE49-F238E27FC236}">
                <a16:creationId xmlns:a16="http://schemas.microsoft.com/office/drawing/2014/main" id="{0042CCA3-D9CF-458C-A643-4B571343D29C}"/>
              </a:ext>
            </a:extLst>
          </p:cNvPr>
          <p:cNvSpPr/>
          <p:nvPr/>
        </p:nvSpPr>
        <p:spPr>
          <a:xfrm>
            <a:off x="5146126" y="3370216"/>
            <a:ext cx="749663" cy="1005840"/>
          </a:xfrm>
          <a:prstGeom prst="stripedRightArrow">
            <a:avLst/>
          </a:prstGeom>
          <a:solidFill>
            <a:schemeClr val="accent1">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black"/>
                </a:solidFill>
              </a:rPr>
              <a:t>Yes</a:t>
            </a:r>
            <a:endParaRPr lang="en-US" sz="6600" b="1" dirty="0">
              <a:solidFill>
                <a:prstClr val="black"/>
              </a:solidFill>
            </a:endParaRPr>
          </a:p>
        </p:txBody>
      </p:sp>
      <p:sp>
        <p:nvSpPr>
          <p:cNvPr id="27" name="Rectangle 26">
            <a:extLst>
              <a:ext uri="{FF2B5EF4-FFF2-40B4-BE49-F238E27FC236}">
                <a16:creationId xmlns:a16="http://schemas.microsoft.com/office/drawing/2014/main" id="{8675413A-6DDC-44D3-9B96-098E0645CEFA}"/>
              </a:ext>
            </a:extLst>
          </p:cNvPr>
          <p:cNvSpPr/>
          <p:nvPr/>
        </p:nvSpPr>
        <p:spPr>
          <a:xfrm>
            <a:off x="4060674" y="3388464"/>
            <a:ext cx="1005840" cy="1005840"/>
          </a:xfrm>
          <a:prstGeom prst="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black"/>
                </a:solidFill>
              </a:rPr>
              <a:t>Match Observed Data?</a:t>
            </a:r>
          </a:p>
        </p:txBody>
      </p:sp>
      <p:sp>
        <p:nvSpPr>
          <p:cNvPr id="31" name="Rectangle 30">
            <a:extLst>
              <a:ext uri="{FF2B5EF4-FFF2-40B4-BE49-F238E27FC236}">
                <a16:creationId xmlns:a16="http://schemas.microsoft.com/office/drawing/2014/main" id="{42454F0E-D729-4A60-9560-970D81372A6B}"/>
              </a:ext>
            </a:extLst>
          </p:cNvPr>
          <p:cNvSpPr/>
          <p:nvPr/>
        </p:nvSpPr>
        <p:spPr>
          <a:xfrm>
            <a:off x="6007884" y="3377036"/>
            <a:ext cx="1078173" cy="1005840"/>
          </a:xfrm>
          <a:prstGeom prst="rect">
            <a:avLst/>
          </a:prstGeom>
          <a:solidFill>
            <a:schemeClr val="accent5"/>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white"/>
                </a:solidFill>
              </a:rPr>
              <a:t>Meet TMDL Endpoints?</a:t>
            </a:r>
          </a:p>
        </p:txBody>
      </p:sp>
      <p:sp>
        <p:nvSpPr>
          <p:cNvPr id="32" name="TextBox 31">
            <a:extLst>
              <a:ext uri="{FF2B5EF4-FFF2-40B4-BE49-F238E27FC236}">
                <a16:creationId xmlns:a16="http://schemas.microsoft.com/office/drawing/2014/main" id="{F5E2A047-A736-401E-A032-13797652CB2E}"/>
              </a:ext>
            </a:extLst>
          </p:cNvPr>
          <p:cNvSpPr txBox="1"/>
          <p:nvPr/>
        </p:nvSpPr>
        <p:spPr>
          <a:xfrm>
            <a:off x="2763709" y="4592007"/>
            <a:ext cx="3217164" cy="523220"/>
          </a:xfrm>
          <a:prstGeom prst="rect">
            <a:avLst/>
          </a:prstGeom>
          <a:noFill/>
        </p:spPr>
        <p:txBody>
          <a:bodyPr wrap="none" rtlCol="0" anchor="ctr">
            <a:spAutoFit/>
          </a:bodyPr>
          <a:lstStyle/>
          <a:p>
            <a:pPr algn="ctr"/>
            <a:r>
              <a:rPr lang="en-US" sz="1400" b="1" dirty="0">
                <a:solidFill>
                  <a:prstClr val="black"/>
                </a:solidFill>
              </a:rPr>
              <a:t>Revise Pollutant Reduction Scenarios</a:t>
            </a:r>
          </a:p>
          <a:p>
            <a:pPr algn="ctr"/>
            <a:r>
              <a:rPr lang="en-US" sz="1400" b="1" dirty="0">
                <a:solidFill>
                  <a:prstClr val="black"/>
                </a:solidFill>
              </a:rPr>
              <a:t>Until No Exceedance of TMDL Endpoints</a:t>
            </a:r>
          </a:p>
        </p:txBody>
      </p:sp>
      <p:sp>
        <p:nvSpPr>
          <p:cNvPr id="33" name="TextBox 32">
            <a:extLst>
              <a:ext uri="{FF2B5EF4-FFF2-40B4-BE49-F238E27FC236}">
                <a16:creationId xmlns:a16="http://schemas.microsoft.com/office/drawing/2014/main" id="{BB3F0C36-7477-4131-9D2D-8BA3730841F0}"/>
              </a:ext>
            </a:extLst>
          </p:cNvPr>
          <p:cNvSpPr txBox="1"/>
          <p:nvPr/>
        </p:nvSpPr>
        <p:spPr>
          <a:xfrm>
            <a:off x="6762014" y="4429762"/>
            <a:ext cx="396262" cy="307777"/>
          </a:xfrm>
          <a:prstGeom prst="rect">
            <a:avLst/>
          </a:prstGeom>
          <a:noFill/>
        </p:spPr>
        <p:txBody>
          <a:bodyPr wrap="none" rtlCol="0">
            <a:spAutoFit/>
          </a:bodyPr>
          <a:lstStyle/>
          <a:p>
            <a:r>
              <a:rPr lang="en-US" sz="1400" i="1" dirty="0">
                <a:solidFill>
                  <a:prstClr val="black"/>
                </a:solidFill>
              </a:rPr>
              <a:t>No</a:t>
            </a:r>
          </a:p>
        </p:txBody>
      </p:sp>
      <p:sp>
        <p:nvSpPr>
          <p:cNvPr id="34" name="Striped Right Arrow 31">
            <a:extLst>
              <a:ext uri="{FF2B5EF4-FFF2-40B4-BE49-F238E27FC236}">
                <a16:creationId xmlns:a16="http://schemas.microsoft.com/office/drawing/2014/main" id="{E08E07FE-AFED-4E9A-AFFC-3A005A6E0E3D}"/>
              </a:ext>
            </a:extLst>
          </p:cNvPr>
          <p:cNvSpPr/>
          <p:nvPr/>
        </p:nvSpPr>
        <p:spPr>
          <a:xfrm>
            <a:off x="7167607" y="3352525"/>
            <a:ext cx="749663" cy="1005840"/>
          </a:xfrm>
          <a:prstGeom prst="stripedRightArrow">
            <a:avLst/>
          </a:prstGeom>
          <a:solidFill>
            <a:schemeClr val="accent5"/>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white"/>
                </a:solidFill>
              </a:rPr>
              <a:t>Yes</a:t>
            </a:r>
            <a:endParaRPr lang="en-US" sz="6600" b="1" dirty="0">
              <a:solidFill>
                <a:prstClr val="white"/>
              </a:solidFill>
            </a:endParaRPr>
          </a:p>
        </p:txBody>
      </p:sp>
      <p:sp>
        <p:nvSpPr>
          <p:cNvPr id="35" name="Curved Up Arrow 33">
            <a:extLst>
              <a:ext uri="{FF2B5EF4-FFF2-40B4-BE49-F238E27FC236}">
                <a16:creationId xmlns:a16="http://schemas.microsoft.com/office/drawing/2014/main" id="{514A8E78-9FDF-44F2-BAFD-682602052C18}"/>
              </a:ext>
            </a:extLst>
          </p:cNvPr>
          <p:cNvSpPr/>
          <p:nvPr/>
        </p:nvSpPr>
        <p:spPr>
          <a:xfrm>
            <a:off x="2042270" y="4522632"/>
            <a:ext cx="4904510" cy="847373"/>
          </a:xfrm>
          <a:prstGeom prst="curvedUpArrow">
            <a:avLst>
              <a:gd name="adj1" fmla="val 37071"/>
              <a:gd name="adj2" fmla="val 78430"/>
              <a:gd name="adj3" fmla="val 25000"/>
            </a:avLst>
          </a:prstGeom>
          <a:gradFill>
            <a:gsLst>
              <a:gs pos="0">
                <a:schemeClr val="accent1">
                  <a:lumMod val="5000"/>
                  <a:lumOff val="95000"/>
                  <a:alpha val="0"/>
                </a:schemeClr>
              </a:gs>
              <a:gs pos="33000">
                <a:schemeClr val="accent5">
                  <a:alpha val="0"/>
                  <a:lumMod val="0"/>
                </a:schemeClr>
              </a:gs>
              <a:gs pos="100000">
                <a:schemeClr val="accent5"/>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36" name="Curved Up Arrow 13">
            <a:extLst>
              <a:ext uri="{FF2B5EF4-FFF2-40B4-BE49-F238E27FC236}">
                <a16:creationId xmlns:a16="http://schemas.microsoft.com/office/drawing/2014/main" id="{6618877E-AA4E-46B7-8865-65B0AAF1FFFC}"/>
              </a:ext>
            </a:extLst>
          </p:cNvPr>
          <p:cNvSpPr/>
          <p:nvPr/>
        </p:nvSpPr>
        <p:spPr>
          <a:xfrm flipH="1">
            <a:off x="1752174" y="4522631"/>
            <a:ext cx="4904510" cy="847373"/>
          </a:xfrm>
          <a:prstGeom prst="curvedUpArrow">
            <a:avLst>
              <a:gd name="adj1" fmla="val 37071"/>
              <a:gd name="adj2" fmla="val 78430"/>
              <a:gd name="adj3" fmla="val 25000"/>
            </a:avLst>
          </a:prstGeom>
          <a:gradFill>
            <a:gsLst>
              <a:gs pos="0">
                <a:schemeClr val="accent5">
                  <a:alpha val="0"/>
                  <a:lumMod val="100000"/>
                </a:schemeClr>
              </a:gs>
              <a:gs pos="27000">
                <a:schemeClr val="accent5">
                  <a:alpha val="0"/>
                </a:schemeClr>
              </a:gs>
              <a:gs pos="100000">
                <a:schemeClr val="accent5"/>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37" name="TextBox 36">
            <a:extLst>
              <a:ext uri="{FF2B5EF4-FFF2-40B4-BE49-F238E27FC236}">
                <a16:creationId xmlns:a16="http://schemas.microsoft.com/office/drawing/2014/main" id="{3A407A1D-D10A-40D1-977C-F1E88D9A7545}"/>
              </a:ext>
            </a:extLst>
          </p:cNvPr>
          <p:cNvSpPr txBox="1"/>
          <p:nvPr/>
        </p:nvSpPr>
        <p:spPr>
          <a:xfrm>
            <a:off x="4646023" y="3012513"/>
            <a:ext cx="396262" cy="307777"/>
          </a:xfrm>
          <a:prstGeom prst="rect">
            <a:avLst/>
          </a:prstGeom>
          <a:noFill/>
        </p:spPr>
        <p:txBody>
          <a:bodyPr wrap="none" rtlCol="0">
            <a:spAutoFit/>
          </a:bodyPr>
          <a:lstStyle/>
          <a:p>
            <a:r>
              <a:rPr lang="en-US" sz="1400" i="1" dirty="0">
                <a:solidFill>
                  <a:prstClr val="black"/>
                </a:solidFill>
              </a:rPr>
              <a:t>No</a:t>
            </a:r>
          </a:p>
        </p:txBody>
      </p:sp>
      <p:sp>
        <p:nvSpPr>
          <p:cNvPr id="38" name="Slide Number Placeholder 12">
            <a:extLst>
              <a:ext uri="{FF2B5EF4-FFF2-40B4-BE49-F238E27FC236}">
                <a16:creationId xmlns:a16="http://schemas.microsoft.com/office/drawing/2014/main" id="{F9DF8730-9820-4FB7-97E3-F4748D1012E6}"/>
              </a:ext>
            </a:extLst>
          </p:cNvPr>
          <p:cNvSpPr txBox="1">
            <a:spLocks/>
          </p:cNvSpPr>
          <p:nvPr/>
        </p:nvSpPr>
        <p:spPr>
          <a:xfrm>
            <a:off x="266259" y="6349382"/>
            <a:ext cx="245277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CAF5EEA-9156-40CB-928D-43E7C48D2FC3}" type="slidenum">
              <a:rPr lang="en-US" smtClean="0"/>
              <a:pPr algn="l"/>
              <a:t>8</a:t>
            </a:fld>
            <a:endParaRPr lang="en-US" dirty="0"/>
          </a:p>
        </p:txBody>
      </p:sp>
    </p:spTree>
    <p:extLst>
      <p:ext uri="{BB962C8B-B14F-4D97-AF65-F5344CB8AC3E}">
        <p14:creationId xmlns:p14="http://schemas.microsoft.com/office/powerpoint/2010/main" val="2671881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urved Up Arrow 13">
            <a:extLst>
              <a:ext uri="{FF2B5EF4-FFF2-40B4-BE49-F238E27FC236}">
                <a16:creationId xmlns:a16="http://schemas.microsoft.com/office/drawing/2014/main" id="{FFC592EE-FC3C-4BF9-832E-92FCA70A7103}"/>
              </a:ext>
            </a:extLst>
          </p:cNvPr>
          <p:cNvSpPr/>
          <p:nvPr/>
        </p:nvSpPr>
        <p:spPr>
          <a:xfrm flipH="1">
            <a:off x="1752174" y="4522631"/>
            <a:ext cx="4904510" cy="847373"/>
          </a:xfrm>
          <a:prstGeom prst="curvedUpArrow">
            <a:avLst>
              <a:gd name="adj1" fmla="val 37071"/>
              <a:gd name="adj2" fmla="val 78430"/>
              <a:gd name="adj3" fmla="val 25000"/>
            </a:avLst>
          </a:prstGeom>
          <a:gradFill>
            <a:gsLst>
              <a:gs pos="0">
                <a:schemeClr val="accent5">
                  <a:alpha val="0"/>
                  <a:lumMod val="100000"/>
                </a:schemeClr>
              </a:gs>
              <a:gs pos="27000">
                <a:schemeClr val="accent5">
                  <a:alpha val="0"/>
                </a:schemeClr>
              </a:gs>
              <a:gs pos="100000">
                <a:schemeClr val="accent5"/>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35" name="Rectangle 34">
            <a:extLst>
              <a:ext uri="{FF2B5EF4-FFF2-40B4-BE49-F238E27FC236}">
                <a16:creationId xmlns:a16="http://schemas.microsoft.com/office/drawing/2014/main" id="{D54256CB-4CC8-4768-9ACE-A39D7A5FB880}"/>
              </a:ext>
            </a:extLst>
          </p:cNvPr>
          <p:cNvSpPr/>
          <p:nvPr/>
        </p:nvSpPr>
        <p:spPr>
          <a:xfrm>
            <a:off x="6007884" y="3377036"/>
            <a:ext cx="1078173" cy="1005840"/>
          </a:xfrm>
          <a:prstGeom prst="rect">
            <a:avLst/>
          </a:prstGeom>
          <a:solidFill>
            <a:schemeClr val="accent5"/>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white"/>
                </a:solidFill>
              </a:rPr>
              <a:t>Meet TMDL Endpoints?</a:t>
            </a:r>
          </a:p>
        </p:txBody>
      </p:sp>
      <p:sp>
        <p:nvSpPr>
          <p:cNvPr id="10" name="Striped Right Arrow 9"/>
          <p:cNvSpPr/>
          <p:nvPr/>
        </p:nvSpPr>
        <p:spPr>
          <a:xfrm>
            <a:off x="2766557" y="3345750"/>
            <a:ext cx="1234440" cy="1005840"/>
          </a:xfrm>
          <a:prstGeom prst="stripedRightArrow">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Model Outputs</a:t>
            </a:r>
          </a:p>
        </p:txBody>
      </p:sp>
      <p:grpSp>
        <p:nvGrpSpPr>
          <p:cNvPr id="4" name="Group 3"/>
          <p:cNvGrpSpPr/>
          <p:nvPr/>
        </p:nvGrpSpPr>
        <p:grpSpPr>
          <a:xfrm>
            <a:off x="1365673" y="3332506"/>
            <a:ext cx="1377655" cy="1129677"/>
            <a:chOff x="6784085" y="20554568"/>
            <a:chExt cx="7108227" cy="5828743"/>
          </a:xfrm>
        </p:grpSpPr>
        <p:sp>
          <p:nvSpPr>
            <p:cNvPr id="5" name="TextBox 4"/>
            <p:cNvSpPr txBox="1"/>
            <p:nvPr/>
          </p:nvSpPr>
          <p:spPr>
            <a:xfrm>
              <a:off x="8183595" y="21355749"/>
              <a:ext cx="4251593" cy="2382032"/>
            </a:xfrm>
            <a:prstGeom prst="rect">
              <a:avLst/>
            </a:prstGeom>
            <a:noFill/>
          </p:spPr>
          <p:txBody>
            <a:bodyPr wrap="none" rtlCol="0" anchor="ctr">
              <a:spAutoFit/>
            </a:bodyPr>
            <a:lstStyle/>
            <a:p>
              <a:pPr algn="ctr"/>
              <a:r>
                <a:rPr lang="en-US" sz="1200" b="1" dirty="0"/>
                <a:t>Computer</a:t>
              </a:r>
            </a:p>
            <a:p>
              <a:pPr algn="ctr"/>
              <a:r>
                <a:rPr lang="en-US" sz="1200" b="1" dirty="0"/>
                <a:t>Model</a:t>
              </a:r>
            </a:p>
          </p:txBody>
        </p:sp>
        <p:pic>
          <p:nvPicPr>
            <p:cNvPr id="6" name="Picture 5"/>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784085" y="20554568"/>
              <a:ext cx="7108227" cy="5828743"/>
            </a:xfrm>
            <a:prstGeom prst="rect">
              <a:avLst/>
            </a:prstGeom>
          </p:spPr>
        </p:pic>
      </p:grpSp>
      <p:sp>
        <p:nvSpPr>
          <p:cNvPr id="8" name="TextBox 7"/>
          <p:cNvSpPr txBox="1"/>
          <p:nvPr/>
        </p:nvSpPr>
        <p:spPr>
          <a:xfrm>
            <a:off x="890001" y="16337"/>
            <a:ext cx="7363998" cy="707886"/>
          </a:xfrm>
          <a:prstGeom prst="rect">
            <a:avLst/>
          </a:prstGeom>
          <a:noFill/>
        </p:spPr>
        <p:txBody>
          <a:bodyPr wrap="square" rtlCol="0">
            <a:spAutoFit/>
          </a:bodyPr>
          <a:lstStyle/>
          <a:p>
            <a:r>
              <a:rPr lang="en-US" sz="4000" dirty="0">
                <a:solidFill>
                  <a:schemeClr val="tx1">
                    <a:lumMod val="85000"/>
                    <a:lumOff val="15000"/>
                  </a:schemeClr>
                </a:solidFill>
              </a:rPr>
              <a:t>How is the model used?</a:t>
            </a:r>
          </a:p>
        </p:txBody>
      </p:sp>
      <p:sp>
        <p:nvSpPr>
          <p:cNvPr id="9" name="Striped Right Arrow 8"/>
          <p:cNvSpPr/>
          <p:nvPr/>
        </p:nvSpPr>
        <p:spPr>
          <a:xfrm>
            <a:off x="56962" y="3343074"/>
            <a:ext cx="1444948" cy="1005840"/>
          </a:xfrm>
          <a:prstGeom prst="stripedRightArrow">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Watershed</a:t>
            </a:r>
          </a:p>
          <a:p>
            <a:pPr algn="ctr"/>
            <a:r>
              <a:rPr lang="en-US" sz="1400" b="1" dirty="0"/>
              <a:t>Inputs</a:t>
            </a: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2748" y="3495098"/>
            <a:ext cx="1011978" cy="899536"/>
          </a:xfrm>
          <a:prstGeom prst="rect">
            <a:avLst/>
          </a:prstGeom>
        </p:spPr>
      </p:pic>
      <p:sp>
        <p:nvSpPr>
          <p:cNvPr id="18" name="Oval 17"/>
          <p:cNvSpPr/>
          <p:nvPr/>
        </p:nvSpPr>
        <p:spPr>
          <a:xfrm>
            <a:off x="56962" y="3343074"/>
            <a:ext cx="182880" cy="18288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1</a:t>
            </a:r>
            <a:endParaRPr lang="en-US" sz="500" b="1" dirty="0">
              <a:solidFill>
                <a:schemeClr val="tx1"/>
              </a:solidFill>
            </a:endParaRPr>
          </a:p>
        </p:txBody>
      </p:sp>
      <p:sp>
        <p:nvSpPr>
          <p:cNvPr id="19" name="Oval 18"/>
          <p:cNvSpPr/>
          <p:nvPr/>
        </p:nvSpPr>
        <p:spPr>
          <a:xfrm>
            <a:off x="1308468" y="3346043"/>
            <a:ext cx="182880" cy="18288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2</a:t>
            </a:r>
            <a:endParaRPr lang="en-US" sz="500" b="1" dirty="0">
              <a:solidFill>
                <a:schemeClr val="tx1"/>
              </a:solidFill>
            </a:endParaRPr>
          </a:p>
        </p:txBody>
      </p:sp>
      <p:sp>
        <p:nvSpPr>
          <p:cNvPr id="20" name="Oval 19"/>
          <p:cNvSpPr/>
          <p:nvPr/>
        </p:nvSpPr>
        <p:spPr>
          <a:xfrm>
            <a:off x="1890292" y="2356728"/>
            <a:ext cx="182880" cy="18288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3</a:t>
            </a:r>
            <a:endParaRPr lang="en-US" sz="500" b="1" dirty="0">
              <a:solidFill>
                <a:schemeClr val="tx1"/>
              </a:solidFill>
            </a:endParaRPr>
          </a:p>
        </p:txBody>
      </p:sp>
      <p:sp>
        <p:nvSpPr>
          <p:cNvPr id="22" name="Oval 21"/>
          <p:cNvSpPr/>
          <p:nvPr/>
        </p:nvSpPr>
        <p:spPr>
          <a:xfrm>
            <a:off x="1981732" y="5161346"/>
            <a:ext cx="182880" cy="18288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5</a:t>
            </a:r>
            <a:endParaRPr lang="en-US" sz="500" b="1" dirty="0">
              <a:solidFill>
                <a:schemeClr val="tx1"/>
              </a:solidFill>
            </a:endParaRPr>
          </a:p>
        </p:txBody>
      </p:sp>
      <p:sp>
        <p:nvSpPr>
          <p:cNvPr id="23" name="TextBox 22"/>
          <p:cNvSpPr txBox="1"/>
          <p:nvPr/>
        </p:nvSpPr>
        <p:spPr>
          <a:xfrm>
            <a:off x="7928229" y="3654294"/>
            <a:ext cx="901016" cy="523220"/>
          </a:xfrm>
          <a:prstGeom prst="rect">
            <a:avLst/>
          </a:prstGeom>
          <a:noFill/>
        </p:spPr>
        <p:txBody>
          <a:bodyPr wrap="none" rtlCol="0" anchor="ctr">
            <a:spAutoFit/>
          </a:bodyPr>
          <a:lstStyle/>
          <a:p>
            <a:pPr algn="ctr"/>
            <a:r>
              <a:rPr lang="en-US" sz="1400" b="1" dirty="0"/>
              <a:t>TMDL</a:t>
            </a:r>
          </a:p>
          <a:p>
            <a:pPr algn="ctr"/>
            <a:r>
              <a:rPr lang="en-US" sz="1400" b="1" dirty="0"/>
              <a:t>Complete</a:t>
            </a:r>
          </a:p>
        </p:txBody>
      </p:sp>
      <p:sp>
        <p:nvSpPr>
          <p:cNvPr id="26" name="Oval 25"/>
          <p:cNvSpPr/>
          <p:nvPr/>
        </p:nvSpPr>
        <p:spPr>
          <a:xfrm>
            <a:off x="7998820" y="3305154"/>
            <a:ext cx="182880" cy="18288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6</a:t>
            </a:r>
            <a:endParaRPr lang="en-US" sz="500" b="1" dirty="0">
              <a:solidFill>
                <a:schemeClr val="tx1"/>
              </a:solidFill>
            </a:endParaRPr>
          </a:p>
        </p:txBody>
      </p:sp>
      <p:sp>
        <p:nvSpPr>
          <p:cNvPr id="28" name="TextBox 27"/>
          <p:cNvSpPr txBox="1"/>
          <p:nvPr/>
        </p:nvSpPr>
        <p:spPr>
          <a:xfrm>
            <a:off x="686299" y="724232"/>
            <a:ext cx="8245665" cy="1554272"/>
          </a:xfrm>
          <a:prstGeom prst="rect">
            <a:avLst/>
          </a:prstGeom>
          <a:noFill/>
        </p:spPr>
        <p:txBody>
          <a:bodyPr wrap="square" rtlCol="0">
            <a:spAutoFit/>
          </a:bodyPr>
          <a:lstStyle/>
          <a:p>
            <a:pPr>
              <a:spcAft>
                <a:spcPts val="600"/>
              </a:spcAft>
            </a:pPr>
            <a:r>
              <a:rPr lang="en-US" sz="2000" dirty="0"/>
              <a:t>1. Watershed inputs are used to develop model.</a:t>
            </a:r>
          </a:p>
          <a:p>
            <a:pPr>
              <a:spcAft>
                <a:spcPts val="600"/>
              </a:spcAft>
            </a:pPr>
            <a:r>
              <a:rPr lang="en-US" sz="2000" dirty="0"/>
              <a:t>2. Model simulates watershed processes (flow, pollutant fate and transport).</a:t>
            </a:r>
          </a:p>
          <a:p>
            <a:pPr>
              <a:spcAft>
                <a:spcPts val="600"/>
              </a:spcAft>
            </a:pPr>
            <a:r>
              <a:rPr lang="en-US" sz="2000" dirty="0"/>
              <a:t>3. Model is calibrated to observed data.</a:t>
            </a:r>
          </a:p>
          <a:p>
            <a:pPr>
              <a:spcAft>
                <a:spcPts val="600"/>
              </a:spcAft>
            </a:pPr>
            <a:r>
              <a:rPr lang="en-US" sz="2000" dirty="0"/>
              <a:t>4. Calibrated PCB outputs are compared with TMDL endpoints. </a:t>
            </a:r>
          </a:p>
        </p:txBody>
      </p:sp>
      <p:sp>
        <p:nvSpPr>
          <p:cNvPr id="29" name="TextBox 28"/>
          <p:cNvSpPr txBox="1"/>
          <p:nvPr/>
        </p:nvSpPr>
        <p:spPr>
          <a:xfrm>
            <a:off x="833967" y="5498144"/>
            <a:ext cx="7476067" cy="1169551"/>
          </a:xfrm>
          <a:prstGeom prst="rect">
            <a:avLst/>
          </a:prstGeom>
          <a:noFill/>
        </p:spPr>
        <p:txBody>
          <a:bodyPr wrap="square" rtlCol="0">
            <a:spAutoFit/>
          </a:bodyPr>
          <a:lstStyle/>
          <a:p>
            <a:pPr>
              <a:spcAft>
                <a:spcPts val="600"/>
              </a:spcAft>
            </a:pPr>
            <a:r>
              <a:rPr lang="en-US" sz="2000" dirty="0"/>
              <a:t>5. Model allows evaluation of multiple pollution reduction scenarios.</a:t>
            </a:r>
          </a:p>
          <a:p>
            <a:pPr marL="698500" indent="-698500">
              <a:spcAft>
                <a:spcPts val="600"/>
              </a:spcAft>
            </a:pPr>
            <a:r>
              <a:rPr lang="en-US" sz="2000" dirty="0"/>
              <a:t>6. Stakeholders select acceptable reduction scenario to achieve TMDL.</a:t>
            </a:r>
          </a:p>
          <a:p>
            <a:pPr marL="639763" indent="-639763">
              <a:spcAft>
                <a:spcPts val="600"/>
              </a:spcAft>
            </a:pPr>
            <a:endParaRPr lang="en-US" sz="2000" dirty="0"/>
          </a:p>
        </p:txBody>
      </p:sp>
      <p:sp>
        <p:nvSpPr>
          <p:cNvPr id="30" name="Striped Right Arrow 29"/>
          <p:cNvSpPr/>
          <p:nvPr/>
        </p:nvSpPr>
        <p:spPr>
          <a:xfrm>
            <a:off x="5122466" y="3352525"/>
            <a:ext cx="834251" cy="1005840"/>
          </a:xfrm>
          <a:prstGeom prst="stripedRightArrow">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b="1" dirty="0"/>
          </a:p>
        </p:txBody>
      </p:sp>
      <p:sp>
        <p:nvSpPr>
          <p:cNvPr id="2" name="Slide Number Placeholder 1"/>
          <p:cNvSpPr>
            <a:spLocks noGrp="1"/>
          </p:cNvSpPr>
          <p:nvPr>
            <p:ph type="sldNum" sz="quarter" idx="12"/>
          </p:nvPr>
        </p:nvSpPr>
        <p:spPr>
          <a:xfrm>
            <a:off x="6551407" y="115096"/>
            <a:ext cx="2452773" cy="365125"/>
          </a:xfrm>
        </p:spPr>
        <p:txBody>
          <a:bodyPr/>
          <a:lstStyle/>
          <a:p>
            <a:r>
              <a:rPr lang="en-US" dirty="0"/>
              <a:t>For technical support: 703-583-3906 </a:t>
            </a:r>
          </a:p>
        </p:txBody>
      </p:sp>
      <p:sp>
        <p:nvSpPr>
          <p:cNvPr id="31" name="TextBox 30">
            <a:extLst>
              <a:ext uri="{FF2B5EF4-FFF2-40B4-BE49-F238E27FC236}">
                <a16:creationId xmlns:a16="http://schemas.microsoft.com/office/drawing/2014/main" id="{F3952F76-C1FC-431B-9D08-6DF52796D139}"/>
              </a:ext>
            </a:extLst>
          </p:cNvPr>
          <p:cNvSpPr txBox="1"/>
          <p:nvPr/>
        </p:nvSpPr>
        <p:spPr>
          <a:xfrm>
            <a:off x="2170000" y="2708818"/>
            <a:ext cx="2034429" cy="523220"/>
          </a:xfrm>
          <a:prstGeom prst="rect">
            <a:avLst/>
          </a:prstGeom>
          <a:noFill/>
        </p:spPr>
        <p:txBody>
          <a:bodyPr wrap="square" rtlCol="0" anchor="ctr">
            <a:spAutoFit/>
          </a:bodyPr>
          <a:lstStyle/>
          <a:p>
            <a:pPr algn="ctr"/>
            <a:r>
              <a:rPr lang="en-US" sz="1400" b="1" dirty="0"/>
              <a:t>Adjust Calibration Results</a:t>
            </a:r>
          </a:p>
        </p:txBody>
      </p:sp>
      <p:sp>
        <p:nvSpPr>
          <p:cNvPr id="32" name="Oval 31">
            <a:extLst>
              <a:ext uri="{FF2B5EF4-FFF2-40B4-BE49-F238E27FC236}">
                <a16:creationId xmlns:a16="http://schemas.microsoft.com/office/drawing/2014/main" id="{DCED0983-65DD-4289-B026-AB2764AEC607}"/>
              </a:ext>
            </a:extLst>
          </p:cNvPr>
          <p:cNvSpPr/>
          <p:nvPr/>
        </p:nvSpPr>
        <p:spPr>
          <a:xfrm>
            <a:off x="5722828" y="3278776"/>
            <a:ext cx="182880" cy="18288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4</a:t>
            </a:r>
            <a:endParaRPr lang="en-US" sz="500" b="1" dirty="0">
              <a:solidFill>
                <a:schemeClr val="tx1"/>
              </a:solidFill>
            </a:endParaRPr>
          </a:p>
        </p:txBody>
      </p:sp>
      <p:sp>
        <p:nvSpPr>
          <p:cNvPr id="33" name="Curved Up Arrow 10">
            <a:extLst>
              <a:ext uri="{FF2B5EF4-FFF2-40B4-BE49-F238E27FC236}">
                <a16:creationId xmlns:a16="http://schemas.microsoft.com/office/drawing/2014/main" id="{1A4DA3B7-6727-4C74-B918-6277976D2642}"/>
              </a:ext>
            </a:extLst>
          </p:cNvPr>
          <p:cNvSpPr/>
          <p:nvPr/>
        </p:nvSpPr>
        <p:spPr>
          <a:xfrm flipH="1" flipV="1">
            <a:off x="1728405" y="2445197"/>
            <a:ext cx="2948519" cy="852864"/>
          </a:xfrm>
          <a:prstGeom prst="curvedUpArrow">
            <a:avLst>
              <a:gd name="adj1" fmla="val 32183"/>
              <a:gd name="adj2" fmla="val 79420"/>
              <a:gd name="adj3" fmla="val 25000"/>
            </a:avLst>
          </a:prstGeom>
          <a:solidFill>
            <a:schemeClr val="accent1">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34" name="Striped Right Arrow 29">
            <a:extLst>
              <a:ext uri="{FF2B5EF4-FFF2-40B4-BE49-F238E27FC236}">
                <a16:creationId xmlns:a16="http://schemas.microsoft.com/office/drawing/2014/main" id="{857B6F96-3E31-46FC-95A3-9EC5049E415C}"/>
              </a:ext>
            </a:extLst>
          </p:cNvPr>
          <p:cNvSpPr/>
          <p:nvPr/>
        </p:nvSpPr>
        <p:spPr>
          <a:xfrm>
            <a:off x="5146126" y="3370216"/>
            <a:ext cx="749663" cy="1005840"/>
          </a:xfrm>
          <a:prstGeom prst="stripedRightArrow">
            <a:avLst/>
          </a:prstGeom>
          <a:solidFill>
            <a:schemeClr val="accent1">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black"/>
                </a:solidFill>
              </a:rPr>
              <a:t>Yes</a:t>
            </a:r>
            <a:endParaRPr lang="en-US" sz="6600" b="1" dirty="0">
              <a:solidFill>
                <a:prstClr val="black"/>
              </a:solidFill>
            </a:endParaRPr>
          </a:p>
        </p:txBody>
      </p:sp>
      <p:sp>
        <p:nvSpPr>
          <p:cNvPr id="36" name="TextBox 35">
            <a:extLst>
              <a:ext uri="{FF2B5EF4-FFF2-40B4-BE49-F238E27FC236}">
                <a16:creationId xmlns:a16="http://schemas.microsoft.com/office/drawing/2014/main" id="{2E4D5A4E-5A8D-4F98-A5C2-8939DAC84D93}"/>
              </a:ext>
            </a:extLst>
          </p:cNvPr>
          <p:cNvSpPr txBox="1"/>
          <p:nvPr/>
        </p:nvSpPr>
        <p:spPr>
          <a:xfrm>
            <a:off x="6784316" y="4429762"/>
            <a:ext cx="396262" cy="307777"/>
          </a:xfrm>
          <a:prstGeom prst="rect">
            <a:avLst/>
          </a:prstGeom>
          <a:noFill/>
        </p:spPr>
        <p:txBody>
          <a:bodyPr wrap="none" rtlCol="0">
            <a:spAutoFit/>
          </a:bodyPr>
          <a:lstStyle/>
          <a:p>
            <a:r>
              <a:rPr lang="en-US" sz="1400" i="1" dirty="0">
                <a:solidFill>
                  <a:prstClr val="black"/>
                </a:solidFill>
              </a:rPr>
              <a:t>No</a:t>
            </a:r>
          </a:p>
        </p:txBody>
      </p:sp>
      <p:sp>
        <p:nvSpPr>
          <p:cNvPr id="37" name="Striped Right Arrow 31">
            <a:extLst>
              <a:ext uri="{FF2B5EF4-FFF2-40B4-BE49-F238E27FC236}">
                <a16:creationId xmlns:a16="http://schemas.microsoft.com/office/drawing/2014/main" id="{918CE148-DB00-43CB-B15F-5A9D1D622A90}"/>
              </a:ext>
            </a:extLst>
          </p:cNvPr>
          <p:cNvSpPr/>
          <p:nvPr/>
        </p:nvSpPr>
        <p:spPr>
          <a:xfrm>
            <a:off x="7167607" y="3352525"/>
            <a:ext cx="749663" cy="1005840"/>
          </a:xfrm>
          <a:prstGeom prst="stripedRightArrow">
            <a:avLst/>
          </a:prstGeom>
          <a:solidFill>
            <a:schemeClr val="accent5"/>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white"/>
                </a:solidFill>
              </a:rPr>
              <a:t>Yes</a:t>
            </a:r>
            <a:endParaRPr lang="en-US" sz="6600" b="1" dirty="0">
              <a:solidFill>
                <a:prstClr val="white"/>
              </a:solidFill>
            </a:endParaRPr>
          </a:p>
        </p:txBody>
      </p:sp>
      <p:sp>
        <p:nvSpPr>
          <p:cNvPr id="39" name="TextBox 38">
            <a:extLst>
              <a:ext uri="{FF2B5EF4-FFF2-40B4-BE49-F238E27FC236}">
                <a16:creationId xmlns:a16="http://schemas.microsoft.com/office/drawing/2014/main" id="{6A8959D9-47D6-4C47-A7E5-AA6DC81527E5}"/>
              </a:ext>
            </a:extLst>
          </p:cNvPr>
          <p:cNvSpPr txBox="1"/>
          <p:nvPr/>
        </p:nvSpPr>
        <p:spPr>
          <a:xfrm>
            <a:off x="2963418" y="4583650"/>
            <a:ext cx="3217164" cy="523220"/>
          </a:xfrm>
          <a:prstGeom prst="rect">
            <a:avLst/>
          </a:prstGeom>
          <a:noFill/>
        </p:spPr>
        <p:txBody>
          <a:bodyPr wrap="none" rtlCol="0" anchor="ctr">
            <a:spAutoFit/>
          </a:bodyPr>
          <a:lstStyle/>
          <a:p>
            <a:pPr algn="ctr"/>
            <a:r>
              <a:rPr lang="en-US" sz="1400" b="1" dirty="0">
                <a:solidFill>
                  <a:prstClr val="black"/>
                </a:solidFill>
              </a:rPr>
              <a:t>Revise Pollutant Reduction Scenarios</a:t>
            </a:r>
          </a:p>
          <a:p>
            <a:pPr algn="ctr"/>
            <a:r>
              <a:rPr lang="en-US" sz="1400" b="1" dirty="0">
                <a:solidFill>
                  <a:prstClr val="black"/>
                </a:solidFill>
              </a:rPr>
              <a:t>Until No Exceedance of TMDL Endpoints</a:t>
            </a:r>
          </a:p>
        </p:txBody>
      </p:sp>
      <p:sp>
        <p:nvSpPr>
          <p:cNvPr id="40" name="Curved Up Arrow 33">
            <a:extLst>
              <a:ext uri="{FF2B5EF4-FFF2-40B4-BE49-F238E27FC236}">
                <a16:creationId xmlns:a16="http://schemas.microsoft.com/office/drawing/2014/main" id="{CF3BC513-E525-4CF8-BEA5-D4B82B26D18C}"/>
              </a:ext>
            </a:extLst>
          </p:cNvPr>
          <p:cNvSpPr/>
          <p:nvPr/>
        </p:nvSpPr>
        <p:spPr>
          <a:xfrm>
            <a:off x="2119745" y="4529406"/>
            <a:ext cx="4904510" cy="847373"/>
          </a:xfrm>
          <a:prstGeom prst="curvedUpArrow">
            <a:avLst>
              <a:gd name="adj1" fmla="val 37071"/>
              <a:gd name="adj2" fmla="val 78430"/>
              <a:gd name="adj3" fmla="val 25000"/>
            </a:avLst>
          </a:prstGeom>
          <a:gradFill>
            <a:gsLst>
              <a:gs pos="0">
                <a:schemeClr val="accent1">
                  <a:lumMod val="5000"/>
                  <a:lumOff val="95000"/>
                  <a:alpha val="0"/>
                </a:schemeClr>
              </a:gs>
              <a:gs pos="33000">
                <a:schemeClr val="accent5">
                  <a:alpha val="0"/>
                  <a:lumMod val="0"/>
                </a:schemeClr>
              </a:gs>
              <a:gs pos="100000">
                <a:schemeClr val="accent5"/>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41" name="TextBox 40">
            <a:extLst>
              <a:ext uri="{FF2B5EF4-FFF2-40B4-BE49-F238E27FC236}">
                <a16:creationId xmlns:a16="http://schemas.microsoft.com/office/drawing/2014/main" id="{A7217E1C-E602-4F10-99E2-BD1719A85C4C}"/>
              </a:ext>
            </a:extLst>
          </p:cNvPr>
          <p:cNvSpPr txBox="1"/>
          <p:nvPr/>
        </p:nvSpPr>
        <p:spPr>
          <a:xfrm>
            <a:off x="4646023" y="3012513"/>
            <a:ext cx="396262" cy="307777"/>
          </a:xfrm>
          <a:prstGeom prst="rect">
            <a:avLst/>
          </a:prstGeom>
          <a:noFill/>
        </p:spPr>
        <p:txBody>
          <a:bodyPr wrap="none" rtlCol="0">
            <a:spAutoFit/>
          </a:bodyPr>
          <a:lstStyle/>
          <a:p>
            <a:r>
              <a:rPr lang="en-US" sz="1400" i="1" dirty="0">
                <a:solidFill>
                  <a:prstClr val="black"/>
                </a:solidFill>
              </a:rPr>
              <a:t>No</a:t>
            </a:r>
          </a:p>
        </p:txBody>
      </p:sp>
      <p:sp>
        <p:nvSpPr>
          <p:cNvPr id="42" name="Rectangle 41">
            <a:extLst>
              <a:ext uri="{FF2B5EF4-FFF2-40B4-BE49-F238E27FC236}">
                <a16:creationId xmlns:a16="http://schemas.microsoft.com/office/drawing/2014/main" id="{203B9EA0-5F02-4DB5-BC73-74EC49FD8990}"/>
              </a:ext>
            </a:extLst>
          </p:cNvPr>
          <p:cNvSpPr/>
          <p:nvPr/>
        </p:nvSpPr>
        <p:spPr>
          <a:xfrm>
            <a:off x="4060674" y="3388464"/>
            <a:ext cx="1005840" cy="1005840"/>
          </a:xfrm>
          <a:prstGeom prst="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black"/>
                </a:solidFill>
              </a:rPr>
              <a:t>Match Observed Data?</a:t>
            </a:r>
          </a:p>
        </p:txBody>
      </p:sp>
      <p:sp>
        <p:nvSpPr>
          <p:cNvPr id="43" name="Slide Number Placeholder 12">
            <a:extLst>
              <a:ext uri="{FF2B5EF4-FFF2-40B4-BE49-F238E27FC236}">
                <a16:creationId xmlns:a16="http://schemas.microsoft.com/office/drawing/2014/main" id="{288E08D9-13C1-4C89-868C-385C2C422883}"/>
              </a:ext>
            </a:extLst>
          </p:cNvPr>
          <p:cNvSpPr txBox="1">
            <a:spLocks/>
          </p:cNvSpPr>
          <p:nvPr/>
        </p:nvSpPr>
        <p:spPr>
          <a:xfrm>
            <a:off x="266259" y="6349382"/>
            <a:ext cx="245277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CAF5EEA-9156-40CB-928D-43E7C48D2FC3}" type="slidenum">
              <a:rPr lang="en-US" smtClean="0"/>
              <a:pPr algn="l"/>
              <a:t>9</a:t>
            </a:fld>
            <a:endParaRPr lang="en-US" dirty="0"/>
          </a:p>
        </p:txBody>
      </p:sp>
    </p:spTree>
    <p:extLst>
      <p:ext uri="{BB962C8B-B14F-4D97-AF65-F5344CB8AC3E}">
        <p14:creationId xmlns:p14="http://schemas.microsoft.com/office/powerpoint/2010/main" val="38897055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1754</TotalTime>
  <Words>1648</Words>
  <Application>Microsoft Office PowerPoint</Application>
  <PresentationFormat>On-screen Show (4:3)</PresentationFormat>
  <Paragraphs>324</Paragraphs>
  <Slides>26</Slides>
  <Notes>26</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Arial Rounded MT Bold</vt:lpstr>
      <vt:lpstr>Calibri</vt:lpstr>
      <vt:lpstr>Calibri Light</vt:lpstr>
      <vt:lpstr>Wingdings</vt:lpstr>
      <vt:lpstr>Office Theme</vt:lpstr>
      <vt:lpstr>Modeling PCBs</vt:lpstr>
      <vt:lpstr>What is a model?</vt:lpstr>
      <vt:lpstr>Model Process</vt:lpstr>
      <vt:lpstr>PowerPoint Presentation</vt:lpstr>
      <vt:lpstr>PowerPoint Presentation</vt:lpstr>
      <vt:lpstr>PowerPoint Presentation</vt:lpstr>
      <vt:lpstr>PowerPoint Presentation</vt:lpstr>
      <vt:lpstr>PowerPoint Presentation</vt:lpstr>
      <vt:lpstr>PowerPoint Presentation</vt:lpstr>
      <vt:lpstr>Model Inputs</vt:lpstr>
      <vt:lpstr>Model Inputs</vt:lpstr>
      <vt:lpstr>Model Inputs</vt:lpstr>
      <vt:lpstr>Model Inputs</vt:lpstr>
      <vt:lpstr>Model Inputs</vt:lpstr>
      <vt:lpstr>Potential PCB Sources</vt:lpstr>
      <vt:lpstr>Contaminated Sites</vt:lpstr>
      <vt:lpstr>Contaminated Sites</vt:lpstr>
      <vt:lpstr>PCB Oil Spills</vt:lpstr>
      <vt:lpstr>Atmospheric Deposition</vt:lpstr>
      <vt:lpstr>Permitted Sources</vt:lpstr>
      <vt:lpstr>In-Stream Sediment</vt:lpstr>
      <vt:lpstr>Mountain Run Watershed</vt:lpstr>
      <vt:lpstr>Mountain Run Sub-Watersheds</vt:lpstr>
      <vt:lpstr>Hydrology Model</vt:lpstr>
      <vt:lpstr>Sediment Model</vt:lpstr>
      <vt:lpstr>PCB Fate and Transport Model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Wesley Tse</dc:creator>
  <cp:lastModifiedBy>Kline, Karen</cp:lastModifiedBy>
  <cp:revision>144</cp:revision>
  <dcterms:created xsi:type="dcterms:W3CDTF">2016-04-22T13:03:28Z</dcterms:created>
  <dcterms:modified xsi:type="dcterms:W3CDTF">2021-01-07T22:31:03Z</dcterms:modified>
</cp:coreProperties>
</file>