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10" r:id="rId2"/>
    <p:sldMasterId id="2147483724" r:id="rId3"/>
  </p:sldMasterIdLst>
  <p:notesMasterIdLst>
    <p:notesMasterId r:id="rId47"/>
  </p:notesMasterIdLst>
  <p:handoutMasterIdLst>
    <p:handoutMasterId r:id="rId48"/>
  </p:handoutMasterIdLst>
  <p:sldIdLst>
    <p:sldId id="406" r:id="rId4"/>
    <p:sldId id="347" r:id="rId5"/>
    <p:sldId id="371" r:id="rId6"/>
    <p:sldId id="372" r:id="rId7"/>
    <p:sldId id="369" r:id="rId8"/>
    <p:sldId id="370" r:id="rId9"/>
    <p:sldId id="306" r:id="rId10"/>
    <p:sldId id="345" r:id="rId11"/>
    <p:sldId id="389" r:id="rId12"/>
    <p:sldId id="315" r:id="rId13"/>
    <p:sldId id="373" r:id="rId14"/>
    <p:sldId id="304" r:id="rId15"/>
    <p:sldId id="303" r:id="rId16"/>
    <p:sldId id="266" r:id="rId17"/>
    <p:sldId id="268" r:id="rId18"/>
    <p:sldId id="305" r:id="rId19"/>
    <p:sldId id="394" r:id="rId20"/>
    <p:sldId id="383" r:id="rId21"/>
    <p:sldId id="367" r:id="rId22"/>
    <p:sldId id="407" r:id="rId23"/>
    <p:sldId id="328" r:id="rId24"/>
    <p:sldId id="399" r:id="rId25"/>
    <p:sldId id="375" r:id="rId26"/>
    <p:sldId id="319" r:id="rId27"/>
    <p:sldId id="378" r:id="rId28"/>
    <p:sldId id="379" r:id="rId29"/>
    <p:sldId id="392" r:id="rId30"/>
    <p:sldId id="390" r:id="rId31"/>
    <p:sldId id="374" r:id="rId32"/>
    <p:sldId id="296" r:id="rId33"/>
    <p:sldId id="297" r:id="rId34"/>
    <p:sldId id="385" r:id="rId35"/>
    <p:sldId id="343" r:id="rId36"/>
    <p:sldId id="359" r:id="rId37"/>
    <p:sldId id="340" r:id="rId38"/>
    <p:sldId id="403" r:id="rId39"/>
    <p:sldId id="278" r:id="rId40"/>
    <p:sldId id="279" r:id="rId41"/>
    <p:sldId id="290" r:id="rId42"/>
    <p:sldId id="368" r:id="rId43"/>
    <p:sldId id="363" r:id="rId44"/>
    <p:sldId id="405" r:id="rId45"/>
    <p:sldId id="346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s, Mark (DEQ)" initials="RM(" lastIdx="1" clrIdx="0">
    <p:extLst>
      <p:ext uri="{19B8F6BF-5375-455C-9EA6-DF929625EA0E}">
        <p15:presenceInfo xmlns:p15="http://schemas.microsoft.com/office/powerpoint/2012/main" userId="S-1-5-21-3102109963-2641124013-111641105-1034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569"/>
    <a:srgbClr val="256EAB"/>
    <a:srgbClr val="277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5332" autoAdjust="0"/>
  </p:normalViewPr>
  <p:slideViewPr>
    <p:cSldViewPr snapToGrid="0">
      <p:cViewPr varScale="1">
        <p:scale>
          <a:sx n="83" d="100"/>
          <a:sy n="83" d="100"/>
        </p:scale>
        <p:origin x="590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0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 dirty="0" smtClean="0">
                <a:effectLst/>
              </a:rPr>
              <a:t>Arithmetic Mean of tPCB </a:t>
            </a:r>
            <a:r>
              <a:rPr lang="en-US" sz="2000" dirty="0">
                <a:effectLst/>
              </a:rPr>
              <a:t>Concentrations (ng/g) </a:t>
            </a:r>
            <a:r>
              <a:rPr lang="en-US" sz="2000" dirty="0" smtClean="0">
                <a:effectLst/>
              </a:rPr>
              <a:t>for </a:t>
            </a:r>
            <a:r>
              <a:rPr lang="en-US" sz="2000" b="1" i="0" u="none" strike="noStrike" baseline="0" dirty="0" smtClean="0">
                <a:effectLst/>
              </a:rPr>
              <a:t>Mountain Run Fish Tissue </a:t>
            </a:r>
            <a:r>
              <a:rPr lang="en-US" sz="2000" dirty="0" smtClean="0">
                <a:effectLst/>
              </a:rPr>
              <a:t> by Species, Year </a:t>
            </a:r>
            <a:r>
              <a:rPr lang="en-US" sz="2000" dirty="0">
                <a:effectLst/>
              </a:rPr>
              <a:t>(1999-2013) and </a:t>
            </a:r>
            <a:r>
              <a:rPr lang="en-US" sz="2000" dirty="0" err="1" smtClean="0">
                <a:effectLst/>
              </a:rPr>
              <a:t>Rivermile</a:t>
            </a:r>
            <a:r>
              <a:rPr lang="en-US" sz="2000" dirty="0" smtClean="0">
                <a:effectLst/>
              </a:rPr>
              <a:t>  </a:t>
            </a:r>
            <a:endParaRPr lang="en-US" sz="2000" dirty="0">
              <a:effectLst/>
            </a:endParaRPr>
          </a:p>
          <a:p>
            <a:pPr>
              <a:defRPr/>
            </a:pP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'table and graphs'!$D$44</c:f>
              <c:strCache>
                <c:ptCount val="1"/>
                <c:pt idx="0">
                  <c:v>Total PCB Concentration (ng/g)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multiLvlStrRef>
              <c:f>'table and graphs'!$A$45:$C$79</c:f>
              <c:multiLvlStrCache>
                <c:ptCount val="35"/>
                <c:lvl>
                  <c:pt idx="0">
                    <c:v>American Eel</c:v>
                  </c:pt>
                  <c:pt idx="1">
                    <c:v>Bullhead Catfish</c:v>
                  </c:pt>
                  <c:pt idx="2">
                    <c:v>Fallfish</c:v>
                  </c:pt>
                  <c:pt idx="3">
                    <c:v>Redbreast Sunfish</c:v>
                  </c:pt>
                  <c:pt idx="4">
                    <c:v>Redhorse Sucker</c:v>
                  </c:pt>
                  <c:pt idx="5">
                    <c:v>Fallfish</c:v>
                  </c:pt>
                  <c:pt idx="6">
                    <c:v>Redbreast Sunfish</c:v>
                  </c:pt>
                  <c:pt idx="7">
                    <c:v>White Sucker</c:v>
                  </c:pt>
                  <c:pt idx="8">
                    <c:v>American Eel</c:v>
                  </c:pt>
                  <c:pt idx="9">
                    <c:v>Fallfish</c:v>
                  </c:pt>
                  <c:pt idx="10">
                    <c:v>Redbreast Sunfish</c:v>
                  </c:pt>
                  <c:pt idx="11">
                    <c:v>Rock Bass</c:v>
                  </c:pt>
                  <c:pt idx="12">
                    <c:v>Smallmouth Bass</c:v>
                  </c:pt>
                  <c:pt idx="13">
                    <c:v>Redbreast Sunfish</c:v>
                  </c:pt>
                  <c:pt idx="14">
                    <c:v>White Sucker</c:v>
                  </c:pt>
                  <c:pt idx="15">
                    <c:v>American Eel</c:v>
                  </c:pt>
                  <c:pt idx="16">
                    <c:v>Redbreast Sunfish</c:v>
                  </c:pt>
                  <c:pt idx="17">
                    <c:v>Yellow Bullhead Catfish</c:v>
                  </c:pt>
                  <c:pt idx="18">
                    <c:v>American Eel</c:v>
                  </c:pt>
                  <c:pt idx="19">
                    <c:v>White Sucker</c:v>
                  </c:pt>
                  <c:pt idx="20">
                    <c:v>Yellow Bullhead Catfish</c:v>
                  </c:pt>
                  <c:pt idx="21">
                    <c:v>American Eel</c:v>
                  </c:pt>
                  <c:pt idx="22">
                    <c:v>Sunfish species</c:v>
                  </c:pt>
                  <c:pt idx="23">
                    <c:v>Yellow Bullhead Catfish</c:v>
                  </c:pt>
                  <c:pt idx="24">
                    <c:v>American Eel</c:v>
                  </c:pt>
                  <c:pt idx="25">
                    <c:v>Green Sunfish</c:v>
                  </c:pt>
                  <c:pt idx="26">
                    <c:v>Yellow Bullhead Catfish</c:v>
                  </c:pt>
                  <c:pt idx="27">
                    <c:v>American Eel</c:v>
                  </c:pt>
                  <c:pt idx="28">
                    <c:v>Redbreast Sunfish</c:v>
                  </c:pt>
                  <c:pt idx="29">
                    <c:v>Sunfish species</c:v>
                  </c:pt>
                  <c:pt idx="30">
                    <c:v>Yellow Bullhead Catfish</c:v>
                  </c:pt>
                  <c:pt idx="31">
                    <c:v>American Eel</c:v>
                  </c:pt>
                  <c:pt idx="32">
                    <c:v>Green Sunfish</c:v>
                  </c:pt>
                  <c:pt idx="33">
                    <c:v>Redbreast Sunfish</c:v>
                  </c:pt>
                  <c:pt idx="34">
                    <c:v>Yellow Bullhead Catfish</c:v>
                  </c:pt>
                </c:lvl>
                <c:lvl>
                  <c:pt idx="0">
                    <c:v>14.88</c:v>
                  </c:pt>
                  <c:pt idx="5">
                    <c:v>14.33</c:v>
                  </c:pt>
                  <c:pt idx="8">
                    <c:v>5.79</c:v>
                  </c:pt>
                  <c:pt idx="13">
                    <c:v>22.21</c:v>
                  </c:pt>
                  <c:pt idx="15">
                    <c:v>5.79</c:v>
                  </c:pt>
                  <c:pt idx="18">
                    <c:v>22.21</c:v>
                  </c:pt>
                  <c:pt idx="21">
                    <c:v>14.33</c:v>
                  </c:pt>
                  <c:pt idx="24">
                    <c:v>Jonas Run</c:v>
                  </c:pt>
                  <c:pt idx="26">
                    <c:v>Flat Run</c:v>
                  </c:pt>
                  <c:pt idx="27">
                    <c:v>5.79</c:v>
                  </c:pt>
                  <c:pt idx="31">
                    <c:v>0.59</c:v>
                  </c:pt>
                </c:lvl>
                <c:lvl>
                  <c:pt idx="0">
                    <c:v>1999</c:v>
                  </c:pt>
                  <c:pt idx="5">
                    <c:v>2001</c:v>
                  </c:pt>
                  <c:pt idx="13">
                    <c:v>2006</c:v>
                  </c:pt>
                  <c:pt idx="18">
                    <c:v>2013</c:v>
                  </c:pt>
                </c:lvl>
              </c:multiLvlStrCache>
            </c:multiLvlStrRef>
          </c:cat>
          <c:val>
            <c:numRef>
              <c:f>'table and graphs'!$D$45:$D$79</c:f>
              <c:numCache>
                <c:formatCode>0.00</c:formatCode>
                <c:ptCount val="35"/>
                <c:pt idx="0">
                  <c:v>269.38396751353599</c:v>
                </c:pt>
                <c:pt idx="1">
                  <c:v>17.317416351821066</c:v>
                </c:pt>
                <c:pt idx="2">
                  <c:v>15.755718602455147</c:v>
                </c:pt>
                <c:pt idx="3">
                  <c:v>4.4670582539434642</c:v>
                </c:pt>
                <c:pt idx="4">
                  <c:v>2.9788428151478472</c:v>
                </c:pt>
                <c:pt idx="5">
                  <c:v>25.506559704559738</c:v>
                </c:pt>
                <c:pt idx="6">
                  <c:v>20.593053260822426</c:v>
                </c:pt>
                <c:pt idx="7">
                  <c:v>29.315204297596676</c:v>
                </c:pt>
                <c:pt idx="8">
                  <c:v>202.25275848440154</c:v>
                </c:pt>
                <c:pt idx="9">
                  <c:v>16.391756622408419</c:v>
                </c:pt>
                <c:pt idx="10">
                  <c:v>12.75727152420585</c:v>
                </c:pt>
                <c:pt idx="11">
                  <c:v>12.860455404363723</c:v>
                </c:pt>
                <c:pt idx="12">
                  <c:v>20.924230524494863</c:v>
                </c:pt>
                <c:pt idx="13">
                  <c:v>5.0972543052040384</c:v>
                </c:pt>
                <c:pt idx="14">
                  <c:v>0</c:v>
                </c:pt>
                <c:pt idx="15">
                  <c:v>184.01</c:v>
                </c:pt>
                <c:pt idx="16">
                  <c:v>8.3699999999999992</c:v>
                </c:pt>
                <c:pt idx="17">
                  <c:v>33.200000000000003</c:v>
                </c:pt>
                <c:pt idx="18">
                  <c:v>149.67571944082439</c:v>
                </c:pt>
                <c:pt idx="19">
                  <c:v>21.652412611817372</c:v>
                </c:pt>
                <c:pt idx="20">
                  <c:v>20.13</c:v>
                </c:pt>
                <c:pt idx="21">
                  <c:v>254.73</c:v>
                </c:pt>
                <c:pt idx="22">
                  <c:v>22.268096809803534</c:v>
                </c:pt>
                <c:pt idx="23">
                  <c:v>39.929004559015006</c:v>
                </c:pt>
                <c:pt idx="24">
                  <c:v>70.8</c:v>
                </c:pt>
                <c:pt idx="25">
                  <c:v>0</c:v>
                </c:pt>
                <c:pt idx="26">
                  <c:v>29.07</c:v>
                </c:pt>
                <c:pt idx="27">
                  <c:v>191.55120831139516</c:v>
                </c:pt>
                <c:pt idx="28">
                  <c:v>7.6427615241320215</c:v>
                </c:pt>
                <c:pt idx="29">
                  <c:v>5.147086651877208</c:v>
                </c:pt>
                <c:pt idx="30">
                  <c:v>22.752732375142042</c:v>
                </c:pt>
                <c:pt idx="31">
                  <c:v>185.05</c:v>
                </c:pt>
                <c:pt idx="32">
                  <c:v>4.248869320772914</c:v>
                </c:pt>
                <c:pt idx="33">
                  <c:v>6.5122099620541052</c:v>
                </c:pt>
                <c:pt idx="34">
                  <c:v>19.055100475546197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A6-4313-AF2F-AAD66362C5A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81135880"/>
        <c:axId val="481135224"/>
      </c:barChart>
      <c:catAx>
        <c:axId val="481135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>
                    <a:solidFill>
                      <a:schemeClr val="bg1"/>
                    </a:solidFill>
                  </a:rPr>
                  <a:t>Fish Species, River Mile and Year Collected</a:t>
                </a:r>
              </a:p>
            </c:rich>
          </c:tx>
          <c:layout>
            <c:manualLayout>
              <c:xMode val="edge"/>
              <c:yMode val="edge"/>
              <c:x val="0.40786313528990692"/>
              <c:y val="0.959099246260856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bg1"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135224"/>
        <c:crosses val="autoZero"/>
        <c:auto val="1"/>
        <c:lblAlgn val="ctr"/>
        <c:lblOffset val="100"/>
        <c:noMultiLvlLbl val="0"/>
      </c:catAx>
      <c:valAx>
        <c:axId val="48113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>
                    <a:solidFill>
                      <a:schemeClr val="bg1"/>
                    </a:solidFill>
                  </a:rPr>
                  <a:t>Fish Tissue Total PCB Concentration  (ng/g Wet Weight)</a:t>
                </a:r>
              </a:p>
            </c:rich>
          </c:tx>
          <c:layout>
            <c:manualLayout>
              <c:xMode val="edge"/>
              <c:yMode val="edge"/>
              <c:x val="6.6529335934778066E-3"/>
              <c:y val="0.145004990573361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135880"/>
        <c:crosses val="autoZero"/>
        <c:crossBetween val="between"/>
      </c:valAx>
      <c:spPr>
        <a:noFill/>
        <a:ln w="12700"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400" dirty="0" smtClean="0"/>
              <a:t>Arithmetic Mean of tPCB </a:t>
            </a:r>
            <a:r>
              <a:rPr lang="en-US" sz="2400" dirty="0"/>
              <a:t>Concentrations </a:t>
            </a:r>
            <a:r>
              <a:rPr lang="en-US" sz="2400" dirty="0" smtClean="0"/>
              <a:t>(ng/g) for </a:t>
            </a:r>
            <a:r>
              <a:rPr lang="en-US" sz="2400" b="1" i="0" u="none" strike="noStrike" baseline="0" dirty="0" smtClean="0">
                <a:effectLst/>
              </a:rPr>
              <a:t>Mountain Run Fish Tissue by </a:t>
            </a:r>
            <a:r>
              <a:rPr lang="en-US" sz="2400" dirty="0" smtClean="0"/>
              <a:t>Species, Year (2006</a:t>
            </a:r>
            <a:r>
              <a:rPr lang="en-US" sz="2400" baseline="0" dirty="0" smtClean="0"/>
              <a:t> - </a:t>
            </a:r>
            <a:r>
              <a:rPr lang="en-US" sz="2400" dirty="0" smtClean="0"/>
              <a:t>2013) and </a:t>
            </a:r>
            <a:r>
              <a:rPr lang="en-US" sz="2400" dirty="0" err="1" smtClean="0"/>
              <a:t>Rivermile</a:t>
            </a:r>
            <a:endParaRPr lang="en-US" sz="2400" dirty="0"/>
          </a:p>
          <a:p>
            <a:pPr>
              <a:defRPr sz="2400"/>
            </a:pP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537716876299547E-2"/>
          <c:y val="0.23231099946862471"/>
          <c:w val="0.91446228312370048"/>
          <c:h val="0.392074456950549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'table and graphs'!$D$44</c:f>
              <c:strCache>
                <c:ptCount val="1"/>
                <c:pt idx="0">
                  <c:v>Total PCB Concentration (ng/g)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multiLvlStrRef>
              <c:f>'table and graphs'!$A$45:$C$79</c:f>
              <c:multiLvlStrCache>
                <c:ptCount val="22"/>
                <c:lvl>
                  <c:pt idx="0">
                    <c:v>Redbreast Sunfish</c:v>
                  </c:pt>
                  <c:pt idx="1">
                    <c:v>White Sucker</c:v>
                  </c:pt>
                  <c:pt idx="2">
                    <c:v>American Eel</c:v>
                  </c:pt>
                  <c:pt idx="3">
                    <c:v>Redbreast Sunfish</c:v>
                  </c:pt>
                  <c:pt idx="4">
                    <c:v>Yellow Bullhead Catfish</c:v>
                  </c:pt>
                  <c:pt idx="5">
                    <c:v>American Eel</c:v>
                  </c:pt>
                  <c:pt idx="6">
                    <c:v>White Sucker</c:v>
                  </c:pt>
                  <c:pt idx="7">
                    <c:v>Yellow Bullhead Catfish</c:v>
                  </c:pt>
                  <c:pt idx="8">
                    <c:v>American Eel</c:v>
                  </c:pt>
                  <c:pt idx="9">
                    <c:v>Sunfish species</c:v>
                  </c:pt>
                  <c:pt idx="10">
                    <c:v>Yellow Bullhead Catfish</c:v>
                  </c:pt>
                  <c:pt idx="11">
                    <c:v>American Eel</c:v>
                  </c:pt>
                  <c:pt idx="12">
                    <c:v>Green Sunfish</c:v>
                  </c:pt>
                  <c:pt idx="13">
                    <c:v>Yellow Bullhead Catfish</c:v>
                  </c:pt>
                  <c:pt idx="14">
                    <c:v>American Eel</c:v>
                  </c:pt>
                  <c:pt idx="15">
                    <c:v>Redbreast Sunfish</c:v>
                  </c:pt>
                  <c:pt idx="16">
                    <c:v>Sunfish species</c:v>
                  </c:pt>
                  <c:pt idx="17">
                    <c:v>Yellow Bullhead Catfish</c:v>
                  </c:pt>
                  <c:pt idx="18">
                    <c:v>American Eel</c:v>
                  </c:pt>
                  <c:pt idx="19">
                    <c:v>Green Sunfish</c:v>
                  </c:pt>
                  <c:pt idx="20">
                    <c:v>Redbreast Sunfish</c:v>
                  </c:pt>
                  <c:pt idx="21">
                    <c:v>Yellow Bullhead Catfish</c:v>
                  </c:pt>
                </c:lvl>
                <c:lvl>
                  <c:pt idx="0">
                    <c:v>22.21</c:v>
                  </c:pt>
                  <c:pt idx="2">
                    <c:v>5.79</c:v>
                  </c:pt>
                  <c:pt idx="5">
                    <c:v>22.21</c:v>
                  </c:pt>
                  <c:pt idx="8">
                    <c:v>14.33</c:v>
                  </c:pt>
                  <c:pt idx="11">
                    <c:v>Jonas Run</c:v>
                  </c:pt>
                  <c:pt idx="13">
                    <c:v>Flat Run</c:v>
                  </c:pt>
                  <c:pt idx="14">
                    <c:v>5.79</c:v>
                  </c:pt>
                  <c:pt idx="18">
                    <c:v>0.59</c:v>
                  </c:pt>
                </c:lvl>
                <c:lvl>
                  <c:pt idx="0">
                    <c:v>2006</c:v>
                  </c:pt>
                  <c:pt idx="5">
                    <c:v>2013</c:v>
                  </c:pt>
                </c:lvl>
              </c:multiLvlStrCache>
            </c:multiLvlStrRef>
          </c:cat>
          <c:val>
            <c:numRef>
              <c:f>'table and graphs'!$D$45:$D$79</c:f>
              <c:numCache>
                <c:formatCode>0.00</c:formatCode>
                <c:ptCount val="22"/>
                <c:pt idx="0">
                  <c:v>5.0972543052040384</c:v>
                </c:pt>
                <c:pt idx="1">
                  <c:v>0</c:v>
                </c:pt>
                <c:pt idx="2">
                  <c:v>184.01</c:v>
                </c:pt>
                <c:pt idx="3">
                  <c:v>8.3699999999999992</c:v>
                </c:pt>
                <c:pt idx="4">
                  <c:v>33.200000000000003</c:v>
                </c:pt>
                <c:pt idx="5">
                  <c:v>149.67571944082439</c:v>
                </c:pt>
                <c:pt idx="6">
                  <c:v>21.652412611817372</c:v>
                </c:pt>
                <c:pt idx="7">
                  <c:v>20.13</c:v>
                </c:pt>
                <c:pt idx="8">
                  <c:v>254.73</c:v>
                </c:pt>
                <c:pt idx="9">
                  <c:v>22.268096809803534</c:v>
                </c:pt>
                <c:pt idx="10">
                  <c:v>39.929004559015006</c:v>
                </c:pt>
                <c:pt idx="11">
                  <c:v>70.8</c:v>
                </c:pt>
                <c:pt idx="12">
                  <c:v>0</c:v>
                </c:pt>
                <c:pt idx="13">
                  <c:v>29.07</c:v>
                </c:pt>
                <c:pt idx="14">
                  <c:v>191.55120831139516</c:v>
                </c:pt>
                <c:pt idx="15">
                  <c:v>7.6427615241320215</c:v>
                </c:pt>
                <c:pt idx="16">
                  <c:v>5.147086651877208</c:v>
                </c:pt>
                <c:pt idx="17">
                  <c:v>22.752732375142042</c:v>
                </c:pt>
                <c:pt idx="18">
                  <c:v>185.05</c:v>
                </c:pt>
                <c:pt idx="19">
                  <c:v>4.248869320772914</c:v>
                </c:pt>
                <c:pt idx="20">
                  <c:v>6.5122099620541052</c:v>
                </c:pt>
                <c:pt idx="21">
                  <c:v>19.055100475546197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3C-4C01-8BA0-03A72F758DA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81135880"/>
        <c:axId val="481135224"/>
      </c:barChart>
      <c:catAx>
        <c:axId val="481135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bg1"/>
                    </a:solidFill>
                  </a:rPr>
                  <a:t>Fish Species, River Mile and Year Collected</a:t>
                </a:r>
              </a:p>
            </c:rich>
          </c:tx>
          <c:layout>
            <c:manualLayout>
              <c:xMode val="edge"/>
              <c:yMode val="edge"/>
              <c:x val="0.35695404438081602"/>
              <c:y val="0.962075482752156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bg1"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135224"/>
        <c:crosses val="autoZero"/>
        <c:auto val="1"/>
        <c:lblAlgn val="ctr"/>
        <c:lblOffset val="100"/>
        <c:noMultiLvlLbl val="0"/>
      </c:catAx>
      <c:valAx>
        <c:axId val="48113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bg1"/>
                    </a:solidFill>
                  </a:rPr>
                  <a:t>Fish Tissue Total PCB Concentration  (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ng/g Wet Weight)</a:t>
                </a:r>
                <a:endParaRPr lang="en-US" sz="14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9.8997000374953115E-3"/>
              <c:y val="0.145971370143149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135880"/>
        <c:crosses val="autoZero"/>
        <c:crossBetween val="between"/>
      </c:valAx>
      <c:spPr>
        <a:noFill/>
        <a:ln w="12700"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 dirty="0">
                <a:latin typeface="+mn-lt"/>
              </a:rPr>
              <a:t>Water Column </a:t>
            </a:r>
            <a:r>
              <a:rPr lang="en-US" sz="2000" dirty="0" smtClean="0">
                <a:latin typeface="+mn-lt"/>
              </a:rPr>
              <a:t>Arithmetic Mean </a:t>
            </a:r>
            <a:r>
              <a:rPr lang="en-US" sz="2000" dirty="0">
                <a:latin typeface="+mn-lt"/>
              </a:rPr>
              <a:t>Total PCB (tPCB) Concentrations (pg/L) by River Mile for Mountain Run</a:t>
            </a:r>
            <a:r>
              <a:rPr lang="en-US" sz="2000" baseline="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(2013-2018)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67933871782982"/>
          <c:y val="0.11158722297745707"/>
          <c:w val="0.84498794603951166"/>
          <c:h val="0.769743814737383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'create graph scenarios'!$F$3</c:f>
              <c:strCache>
                <c:ptCount val="1"/>
                <c:pt idx="0">
                  <c:v>DW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'create graph scenarios'!$G$3:$G$30</c:f>
              <c:strCache>
                <c:ptCount val="11"/>
                <c:pt idx="0">
                  <c:v>23.88</c:v>
                </c:pt>
                <c:pt idx="1">
                  <c:v>22.49</c:v>
                </c:pt>
                <c:pt idx="2">
                  <c:v>22.20</c:v>
                </c:pt>
                <c:pt idx="3">
                  <c:v>22.01</c:v>
                </c:pt>
                <c:pt idx="4">
                  <c:v>21.75</c:v>
                </c:pt>
                <c:pt idx="5">
                  <c:v>21.11</c:v>
                </c:pt>
                <c:pt idx="6">
                  <c:v>19.75</c:v>
                </c:pt>
                <c:pt idx="7">
                  <c:v>14.88</c:v>
                </c:pt>
                <c:pt idx="8">
                  <c:v>10.98</c:v>
                </c:pt>
                <c:pt idx="9">
                  <c:v>05.79</c:v>
                </c:pt>
                <c:pt idx="10">
                  <c:v>00.59</c:v>
                </c:pt>
              </c:strCache>
            </c:strRef>
          </c:cat>
          <c:val>
            <c:numRef>
              <c:f>'create graph scenarios'!$H$3:$H$30</c:f>
              <c:numCache>
                <c:formatCode>General</c:formatCode>
                <c:ptCount val="11"/>
                <c:pt idx="0">
                  <c:v>111.5</c:v>
                </c:pt>
                <c:pt idx="1">
                  <c:v>325.83</c:v>
                </c:pt>
                <c:pt idx="2">
                  <c:v>437.02</c:v>
                </c:pt>
                <c:pt idx="3">
                  <c:v>397.6</c:v>
                </c:pt>
                <c:pt idx="4">
                  <c:v>452.08</c:v>
                </c:pt>
                <c:pt idx="5">
                  <c:v>496.6</c:v>
                </c:pt>
                <c:pt idx="6">
                  <c:v>350.67</c:v>
                </c:pt>
                <c:pt idx="7">
                  <c:v>612.29999999999995</c:v>
                </c:pt>
                <c:pt idx="8">
                  <c:v>1962.12</c:v>
                </c:pt>
                <c:pt idx="9">
                  <c:v>381.3</c:v>
                </c:pt>
                <c:pt idx="10">
                  <c:v>402.1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77-45D8-A64C-43A25AF88BA9}"/>
            </c:ext>
          </c:extLst>
        </c:ser>
        <c:ser>
          <c:idx val="1"/>
          <c:order val="1"/>
          <c:tx>
            <c:strRef>
              <c:f>'create graph scenarios'!$F$32</c:f>
              <c:strCache>
                <c:ptCount val="1"/>
                <c:pt idx="0">
                  <c:v>WW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'create graph scenarios'!$H$32:$H$66</c:f>
              <c:numCache>
                <c:formatCode>General</c:formatCode>
                <c:ptCount val="10"/>
                <c:pt idx="0">
                  <c:v>89.4</c:v>
                </c:pt>
                <c:pt idx="1">
                  <c:v>1718.32</c:v>
                </c:pt>
                <c:pt idx="2">
                  <c:v>355.92</c:v>
                </c:pt>
                <c:pt idx="3">
                  <c:v>2261.4</c:v>
                </c:pt>
                <c:pt idx="4">
                  <c:v>4586.8</c:v>
                </c:pt>
                <c:pt idx="5">
                  <c:v>1618.31</c:v>
                </c:pt>
                <c:pt idx="6">
                  <c:v>1536.4</c:v>
                </c:pt>
                <c:pt idx="7">
                  <c:v>2680.68</c:v>
                </c:pt>
                <c:pt idx="8">
                  <c:v>1691.2</c:v>
                </c:pt>
                <c:pt idx="9">
                  <c:v>1933.9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77-45D8-A64C-43A25AF88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40654936"/>
        <c:axId val="540667400"/>
      </c:barChart>
      <c:catAx>
        <c:axId val="540654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cap="none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cap="none" baseline="0"/>
                  <a:t>Rivermile</a:t>
                </a:r>
              </a:p>
            </c:rich>
          </c:tx>
          <c:layout>
            <c:manualLayout>
              <c:xMode val="edge"/>
              <c:yMode val="edge"/>
              <c:x val="0.47128118949235254"/>
              <c:y val="0.946487528130769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cap="none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6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667400"/>
        <c:crosses val="autoZero"/>
        <c:auto val="0"/>
        <c:lblAlgn val="ctr"/>
        <c:lblOffset val="100"/>
        <c:noMultiLvlLbl val="0"/>
      </c:catAx>
      <c:valAx>
        <c:axId val="540667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tPCB (pg/L)</a:t>
                </a:r>
              </a:p>
            </c:rich>
          </c:tx>
          <c:layout>
            <c:manualLayout>
              <c:xMode val="edge"/>
              <c:yMode val="edge"/>
              <c:x val="2.3165854585319286E-2"/>
              <c:y val="0.461955296232971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654936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1037169201676376"/>
          <c:y val="0.15398381766230254"/>
          <c:w val="7.3786382886028581E-2"/>
          <c:h val="9.76015661613425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solidFill>
        <a:schemeClr val="bg1"/>
      </a:solidFill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/>
              <a:t>Arithmetic Mean of Total</a:t>
            </a:r>
            <a:r>
              <a:rPr lang="en-US" sz="2400" baseline="0" dirty="0" smtClean="0"/>
              <a:t> </a:t>
            </a:r>
            <a:r>
              <a:rPr lang="en-US" sz="2400" baseline="0" dirty="0"/>
              <a:t>PCB (pg/L) Water Concentrations in Mountain Run During Wet and Dry Flow Conditions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848409657429262E-2"/>
          <c:y val="0.13781750063500128"/>
          <c:w val="0.88732256754962879"/>
          <c:h val="0.837540922304066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'Mainstem WW DW + graph'!$L$1</c:f>
              <c:strCache>
                <c:ptCount val="1"/>
                <c:pt idx="0">
                  <c:v>Lake Pelham Spillway Result Excluded</c:v>
                </c:pt>
              </c:strCache>
            </c:strRef>
          </c:tx>
          <c:spPr>
            <a:pattFill prst="pct80">
              <a:fgClr>
                <a:srgbClr val="00B0F0"/>
              </a:fgClr>
              <a:bgClr>
                <a:sysClr val="window" lastClr="FFFFFF"/>
              </a:bgClr>
            </a:patt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'Mainstem WW DW + graph'!$K$3:$K$4</c:f>
              <c:strCache>
                <c:ptCount val="2"/>
                <c:pt idx="0">
                  <c:v>Dry Weather</c:v>
                </c:pt>
                <c:pt idx="1">
                  <c:v>Wet Weather</c:v>
                </c:pt>
              </c:strCache>
            </c:strRef>
          </c:cat>
          <c:val>
            <c:numRef>
              <c:f>'Mainstem WW DW + graph'!$L$3:$L$4</c:f>
              <c:numCache>
                <c:formatCode>_(* #,##0.0_);_(* \(#,##0.0\);_(* "-"??_);_(@_)</c:formatCode>
                <c:ptCount val="2"/>
                <c:pt idx="0">
                  <c:v>581.76199999999994</c:v>
                </c:pt>
                <c:pt idx="1">
                  <c:v>2042.5477777777778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07-418A-BABE-7BFF6CC64A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2"/>
        <c:overlap val="-25"/>
        <c:axId val="482689776"/>
        <c:axId val="48270191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'Mainstem WW DW + graph'!$L$1</c15:sqref>
                        </c15:formulaRef>
                      </c:ext>
                    </c:extLst>
                    <c:strCache>
                      <c:ptCount val="1"/>
                      <c:pt idx="0">
                        <c:v>Lake Pelham Spillway Result Excluded</c:v>
                      </c:pt>
                    </c:strCache>
                  </c:strRef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50" b="1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'Mainstem WW DW + graph'!$L$3:$L$4</c15:sqref>
                        </c15:formulaRef>
                      </c:ext>
                    </c:extLst>
                    <c:numCache>
                      <c:formatCode>_(* #,##0.0_);_(* \(#,##0.0\);_(* "-"??_);_(@_)</c:formatCode>
                      <c:ptCount val="2"/>
                      <c:pt idx="0">
                        <c:v>581.76199999999994</c:v>
                      </c:pt>
                      <c:pt idx="1">
                        <c:v>2042.5477777777778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D707-418A-BABE-7BFF6CC64AE2}"/>
                  </c:ext>
                </c:extLst>
              </c15:ser>
            </c15:filteredBarSeries>
          </c:ext>
        </c:extLst>
      </c:barChart>
      <c:barChart>
        <c:barDir val="bar"/>
        <c:grouping val="clustered"/>
        <c:varyColors val="0"/>
        <c:ser>
          <c:idx val="2"/>
          <c:order val="2"/>
          <c:tx>
            <c:strRef>
              <c:f>'Mainstem WW DW + graph'!$N$1</c:f>
              <c:strCache>
                <c:ptCount val="1"/>
                <c:pt idx="0">
                  <c:v>WQS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D707-418A-BABE-7BFF6CC64AE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707-418A-BABE-7BFF6CC64A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'Mainstem WW DW + graph'!$N$2</c:f>
              <c:numCache>
                <c:formatCode>General</c:formatCode>
                <c:ptCount val="1"/>
                <c:pt idx="0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07-418A-BABE-7BFF6CC64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2"/>
        <c:overlap val="45"/>
        <c:axId val="477358976"/>
        <c:axId val="482730448"/>
      </c:barChart>
      <c:catAx>
        <c:axId val="482689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none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701912"/>
        <c:crosses val="autoZero"/>
        <c:auto val="1"/>
        <c:lblAlgn val="ctr"/>
        <c:lblOffset val="100"/>
        <c:noMultiLvlLbl val="0"/>
      </c:catAx>
      <c:valAx>
        <c:axId val="482701912"/>
        <c:scaling>
          <c:orientation val="minMax"/>
        </c:scaling>
        <c:delete val="1"/>
        <c:axPos val="b"/>
        <c:numFmt formatCode="_(* #,##0.0_);_(* \(#,##0.0\);_(* &quot;-&quot;??_);_(@_)" sourceLinked="1"/>
        <c:majorTickMark val="none"/>
        <c:minorTickMark val="none"/>
        <c:tickLblPos val="nextTo"/>
        <c:crossAx val="482689776"/>
        <c:crosses val="autoZero"/>
        <c:crossBetween val="between"/>
      </c:valAx>
      <c:valAx>
        <c:axId val="48273044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77358976"/>
        <c:crosses val="max"/>
        <c:crossBetween val="between"/>
      </c:valAx>
      <c:catAx>
        <c:axId val="477358976"/>
        <c:scaling>
          <c:orientation val="minMax"/>
        </c:scaling>
        <c:delete val="1"/>
        <c:axPos val="l"/>
        <c:majorTickMark val="out"/>
        <c:minorTickMark val="none"/>
        <c:tickLblPos val="nextTo"/>
        <c:crossAx val="482730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0.10291548088013167"/>
          <c:y val="0.18944684276017246"/>
          <c:w val="0.32298261350580199"/>
          <c:h val="5.3573322681182485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/>
              <a:t>Total</a:t>
            </a:r>
            <a:r>
              <a:rPr lang="en-US" sz="2400" baseline="0" dirty="0" smtClean="0"/>
              <a:t> </a:t>
            </a:r>
            <a:r>
              <a:rPr lang="en-US" sz="2400" dirty="0" smtClean="0"/>
              <a:t>PCB </a:t>
            </a:r>
            <a:r>
              <a:rPr lang="en-US" sz="2400" dirty="0"/>
              <a:t>(pg/g) Concentrations </a:t>
            </a:r>
            <a:r>
              <a:rPr lang="en-US" sz="2400" dirty="0" smtClean="0"/>
              <a:t>Detected </a:t>
            </a:r>
            <a:r>
              <a:rPr lang="en-US" sz="2400" dirty="0"/>
              <a:t>in </a:t>
            </a:r>
            <a:r>
              <a:rPr lang="en-US" sz="2400" dirty="0" smtClean="0"/>
              <a:t>Sediment from Mountain </a:t>
            </a:r>
            <a:r>
              <a:rPr lang="en-US" sz="2400" dirty="0"/>
              <a:t>Run and Tributaries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74858305755259"/>
          <c:y val="0.12713436849735951"/>
          <c:w val="0.87396639278785782"/>
          <c:h val="0.7591004865903334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strRef>
              <c:f>graphs!$W$15:$W$23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graphs!$X$15:$X$23</c:f>
              <c:numCache>
                <c:formatCode>_(* #,##0.0_);_(* \(#,##0.0\);_(* "-"??_);_(@_)</c:formatCode>
                <c:ptCount val="9"/>
                <c:pt idx="0">
                  <c:v>1769.28</c:v>
                </c:pt>
                <c:pt idx="1">
                  <c:v>63145.02</c:v>
                </c:pt>
                <c:pt idx="2">
                  <c:v>515.49</c:v>
                </c:pt>
                <c:pt idx="3">
                  <c:v>7934.48</c:v>
                </c:pt>
                <c:pt idx="4">
                  <c:v>11456.57</c:v>
                </c:pt>
                <c:pt idx="5">
                  <c:v>796.13</c:v>
                </c:pt>
                <c:pt idx="6">
                  <c:v>691.74</c:v>
                </c:pt>
                <c:pt idx="7">
                  <c:v>27730.25</c:v>
                </c:pt>
                <c:pt idx="8">
                  <c:v>23301.52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6-4C31-BEA8-185D92CAE87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82439952"/>
        <c:axId val="582447168"/>
      </c:barChart>
      <c:catAx>
        <c:axId val="582439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Location</a:t>
                </a:r>
                <a:r>
                  <a:rPr lang="en-US" sz="1200" baseline="0" dirty="0"/>
                  <a:t> 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48819518127609934"/>
              <c:y val="0.94440816326530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447168"/>
        <c:crosses val="autoZero"/>
        <c:auto val="1"/>
        <c:lblAlgn val="ctr"/>
        <c:lblOffset val="100"/>
        <c:noMultiLvlLbl val="0"/>
      </c:catAx>
      <c:valAx>
        <c:axId val="58244716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tPCB</a:t>
                </a:r>
                <a:r>
                  <a:rPr lang="en-US" sz="1200" b="1" baseline="0"/>
                  <a:t> Concentraton (pg/g)</a:t>
                </a:r>
                <a:endParaRPr lang="en-US" sz="1200" b="1"/>
              </a:p>
            </c:rich>
          </c:tx>
          <c:layout>
            <c:manualLayout>
              <c:xMode val="edge"/>
              <c:yMode val="edge"/>
              <c:x val="7.8802206461780922E-3"/>
              <c:y val="0.28547238738014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43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Sediment tPCB (pg/g) Concentrations Detected in Mountain Run and Tributaries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strRef>
              <c:f>graphs!$W$15:$W$23</c:f>
              <c:strCache>
                <c:ptCount val="9"/>
                <c:pt idx="0">
                  <c:v>3-MTN024.05</c:v>
                </c:pt>
                <c:pt idx="1">
                  <c:v>3-XIH000.06</c:v>
                </c:pt>
                <c:pt idx="2">
                  <c:v>3-BLS000.08</c:v>
                </c:pt>
                <c:pt idx="3">
                  <c:v>3-HID000.22</c:v>
                </c:pt>
                <c:pt idx="4">
                  <c:v>3-MTN022.01</c:v>
                </c:pt>
                <c:pt idx="5">
                  <c:v>3-XEH000.10</c:v>
                </c:pt>
                <c:pt idx="6">
                  <c:v>3-XEH000.10</c:v>
                </c:pt>
                <c:pt idx="7">
                  <c:v>3-MTN014.88</c:v>
                </c:pt>
                <c:pt idx="8">
                  <c:v>3-MTN000.59</c:v>
                </c:pt>
              </c:strCache>
            </c:strRef>
          </c:cat>
          <c:val>
            <c:numRef>
              <c:f>graphs!$X$15:$X$23</c:f>
              <c:numCache>
                <c:formatCode>_(* #,##0.0_);_(* \(#,##0.0\);_(* "-"??_);_(@_)</c:formatCode>
                <c:ptCount val="9"/>
                <c:pt idx="0">
                  <c:v>1769.28</c:v>
                </c:pt>
                <c:pt idx="1">
                  <c:v>63145.02</c:v>
                </c:pt>
                <c:pt idx="2">
                  <c:v>515.49</c:v>
                </c:pt>
                <c:pt idx="3">
                  <c:v>7934.48</c:v>
                </c:pt>
                <c:pt idx="4">
                  <c:v>11456.57</c:v>
                </c:pt>
                <c:pt idx="5">
                  <c:v>796.13</c:v>
                </c:pt>
                <c:pt idx="6">
                  <c:v>691.74</c:v>
                </c:pt>
                <c:pt idx="7">
                  <c:v>27730.25</c:v>
                </c:pt>
                <c:pt idx="8">
                  <c:v>23301.52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F7-413F-A0FA-CE9AB031E89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82439952"/>
        <c:axId val="582447168"/>
      </c:barChart>
      <c:catAx>
        <c:axId val="582439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Location</a:t>
                </a:r>
                <a:r>
                  <a:rPr lang="en-US" sz="1100" baseline="0"/>
                  <a:t> </a:t>
                </a:r>
                <a:endParaRPr lang="en-US" sz="1100"/>
              </a:p>
            </c:rich>
          </c:tx>
          <c:layout>
            <c:manualLayout>
              <c:xMode val="edge"/>
              <c:yMode val="edge"/>
              <c:x val="0.48819518127609934"/>
              <c:y val="0.94440816326530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447168"/>
        <c:crosses val="autoZero"/>
        <c:auto val="1"/>
        <c:lblAlgn val="ctr"/>
        <c:lblOffset val="100"/>
        <c:noMultiLvlLbl val="0"/>
      </c:catAx>
      <c:valAx>
        <c:axId val="58244716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tPCB</a:t>
                </a:r>
                <a:r>
                  <a:rPr lang="en-US" sz="1050" baseline="0"/>
                  <a:t> Concentraton (pg/g)</a:t>
                </a:r>
                <a:endParaRPr lang="en-US" sz="1050"/>
              </a:p>
            </c:rich>
          </c:tx>
          <c:layout>
            <c:manualLayout>
              <c:xMode val="edge"/>
              <c:yMode val="edge"/>
              <c:x val="7.8802206461780922E-3"/>
              <c:y val="0.28547238738014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43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0.87054</cdr:x>
      <cdr:y>0.2907</cdr:y>
    </cdr:from>
    <cdr:to>
      <cdr:x>0.94119</cdr:x>
      <cdr:y>0.33511</cdr:y>
    </cdr:to>
    <cdr:sp macro="" textlink="">
      <cdr:nvSpPr>
        <cdr:cNvPr id="2" name="TextBox 11" title="number of samples = 3"/>
        <cdr:cNvSpPr txBox="1"/>
      </cdr:nvSpPr>
      <cdr:spPr>
        <a:xfrm xmlns:a="http://schemas.openxmlformats.org/drawingml/2006/main">
          <a:off x="9121056" y="2149000"/>
          <a:ext cx="740235" cy="3282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bg1"/>
              </a:solidFill>
            </a:rPr>
            <a:t>n = 3</a:t>
          </a:r>
        </a:p>
      </cdr:txBody>
    </cdr:sp>
  </cdr:relSizeAnchor>
  <cdr:relSizeAnchor xmlns:cdr="http://schemas.openxmlformats.org/drawingml/2006/chartDrawing">
    <cdr:from>
      <cdr:x>0.60884</cdr:x>
      <cdr:y>0.16977</cdr:y>
    </cdr:from>
    <cdr:to>
      <cdr:x>0.67949</cdr:x>
      <cdr:y>0.21419</cdr:y>
    </cdr:to>
    <cdr:sp macro="" textlink="">
      <cdr:nvSpPr>
        <cdr:cNvPr id="3" name="TextBox 11"/>
        <cdr:cNvSpPr txBox="1"/>
      </cdr:nvSpPr>
      <cdr:spPr>
        <a:xfrm xmlns:a="http://schemas.openxmlformats.org/drawingml/2006/main">
          <a:off x="6379070" y="1255008"/>
          <a:ext cx="740236" cy="3283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>
              <a:solidFill>
                <a:schemeClr val="bg1"/>
              </a:solidFill>
            </a:rPr>
            <a:t>n = 2</a:t>
          </a:r>
        </a:p>
      </cdr:txBody>
    </cdr:sp>
  </cdr:relSizeAnchor>
  <cdr:relSizeAnchor xmlns:cdr="http://schemas.openxmlformats.org/drawingml/2006/chartDrawing">
    <cdr:from>
      <cdr:x>0.57574</cdr:x>
      <cdr:y>0.52549</cdr:y>
    </cdr:from>
    <cdr:to>
      <cdr:x>0.638</cdr:x>
      <cdr:y>0.58353</cdr:y>
    </cdr:to>
    <cdr:pic>
      <cdr:nvPicPr>
        <cdr:cNvPr id="4" name="chart" title="number of samples =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609927" y="3316870"/>
          <a:ext cx="714795" cy="36634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0.44364</cdr:x>
      <cdr:y>0.29778</cdr:y>
    </cdr:from>
    <cdr:to>
      <cdr:x>0.5059</cdr:x>
      <cdr:y>0.35551</cdr:y>
    </cdr:to>
    <cdr:pic>
      <cdr:nvPicPr>
        <cdr:cNvPr id="6" name="chart" title="number of samples =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4648200" y="2201334"/>
          <a:ext cx="652329" cy="4267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0.2603</cdr:x>
      <cdr:y>0.25905</cdr:y>
    </cdr:from>
    <cdr:to>
      <cdr:x>0.31381</cdr:x>
      <cdr:y>0.32667</cdr:y>
    </cdr:to>
    <cdr:pic>
      <cdr:nvPicPr>
        <cdr:cNvPr id="7" name="chart" title="numer of samples =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3173593" y="1635125"/>
          <a:ext cx="652329" cy="4267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0.06645</cdr:x>
      <cdr:y>0.57438</cdr:y>
    </cdr:from>
    <cdr:to>
      <cdr:x>0.99019</cdr:x>
      <cdr:y>0.57545</cdr:y>
    </cdr:to>
    <cdr:cxnSp macro="">
      <cdr:nvCxnSpPr>
        <cdr:cNvPr id="8" name="Straight Connector 7" title="Straight line shape showing DEQ's FT trheshold"/>
        <cdr:cNvCxnSpPr/>
      </cdr:nvCxnSpPr>
      <cdr:spPr>
        <a:xfrm xmlns:a="http://schemas.openxmlformats.org/drawingml/2006/main" flipV="1">
          <a:off x="762847" y="3625427"/>
          <a:ext cx="10605347" cy="6774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0.09735</cdr:x>
      <cdr:y>0.41513</cdr:y>
    </cdr:from>
    <cdr:to>
      <cdr:x>0.27987</cdr:x>
      <cdr:y>0.46389</cdr:y>
    </cdr:to>
    <cdr:sp macro="" textlink="">
      <cdr:nvSpPr>
        <cdr:cNvPr id="11" name="TextBox 11"/>
        <cdr:cNvSpPr txBox="1"/>
      </cdr:nvSpPr>
      <cdr:spPr>
        <a:xfrm xmlns:a="http://schemas.openxmlformats.org/drawingml/2006/main">
          <a:off x="1117617" y="2620269"/>
          <a:ext cx="209548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VDH Threshold</a:t>
          </a:r>
          <a:endParaRPr lang="en-US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0.30926</cdr:x>
      <cdr:y>0.52026</cdr:y>
    </cdr:from>
    <cdr:to>
      <cdr:x>0.49889</cdr:x>
      <cdr:y>0.56902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550557" y="3283842"/>
          <a:ext cx="217714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DEQ Screening Value</a:t>
          </a:r>
          <a:endParaRPr lang="en-US" sz="14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0.4095</cdr:x>
      <cdr:y>0.23772</cdr:y>
    </cdr:from>
    <cdr:to>
      <cdr:x>0.47176</cdr:x>
      <cdr:y>0.29576</cdr:y>
    </cdr:to>
    <cdr:pic>
      <cdr:nvPicPr>
        <cdr:cNvPr id="3" name="chart" title="number of samples =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805372" y="1476334"/>
          <a:ext cx="730609" cy="36044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0.35509</cdr:x>
      <cdr:y>0.54512</cdr:y>
    </cdr:from>
    <cdr:to>
      <cdr:x>0.41735</cdr:x>
      <cdr:y>0.60316</cdr:y>
    </cdr:to>
    <cdr:pic>
      <cdr:nvPicPr>
        <cdr:cNvPr id="4" name="chart" title="number of samples =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166940" y="3385359"/>
          <a:ext cx="730609" cy="36044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0.82405</cdr:x>
      <cdr:y>0.33462</cdr:y>
    </cdr:from>
    <cdr:to>
      <cdr:x>0.87755</cdr:x>
      <cdr:y>0.39684</cdr:y>
    </cdr:to>
    <cdr:pic>
      <cdr:nvPicPr>
        <cdr:cNvPr id="2" name="chart" title="number of samples =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9670020" y="2078071"/>
          <a:ext cx="627866" cy="38645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0.08796</cdr:x>
      <cdr:y>0.60287</cdr:y>
    </cdr:from>
    <cdr:to>
      <cdr:x>1</cdr:x>
      <cdr:y>0.60287</cdr:y>
    </cdr:to>
    <cdr:cxnSp macro="">
      <cdr:nvCxnSpPr>
        <cdr:cNvPr id="7" name="Straight Connector 6" title="straight line shape showing DEQ's FT screeing threshold"/>
        <cdr:cNvCxnSpPr/>
      </cdr:nvCxnSpPr>
      <cdr:spPr>
        <a:xfrm xmlns:a="http://schemas.openxmlformats.org/drawingml/2006/main">
          <a:off x="1032193" y="3744020"/>
          <a:ext cx="10702607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0.15114</cdr:x>
      <cdr:y>0.32113</cdr:y>
    </cdr:from>
    <cdr:to>
      <cdr:x>0.20464</cdr:x>
      <cdr:y>0.38335</cdr:y>
    </cdr:to>
    <cdr:pic>
      <cdr:nvPicPr>
        <cdr:cNvPr id="8" name="chart" title="number of samples =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773598" y="1994333"/>
          <a:ext cx="627811" cy="38640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0.45417</cdr:x>
      <cdr:y>0.45618</cdr:y>
    </cdr:from>
    <cdr:to>
      <cdr:x>0.63274</cdr:x>
      <cdr:y>0.50574</cdr:y>
    </cdr:to>
    <cdr:sp macro="" textlink="">
      <cdr:nvSpPr>
        <cdr:cNvPr id="9" name="TextBox 11"/>
        <cdr:cNvSpPr txBox="1"/>
      </cdr:nvSpPr>
      <cdr:spPr>
        <a:xfrm xmlns:a="http://schemas.openxmlformats.org/drawingml/2006/main">
          <a:off x="5329594" y="2833015"/>
          <a:ext cx="209548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chemeClr val="bg1"/>
              </a:solidFill>
            </a:rPr>
            <a:t>VDH Threshold</a:t>
          </a:r>
          <a:endParaRPr lang="en-US" sz="1400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0.12597</cdr:x>
      <cdr:y>0.53301</cdr:y>
    </cdr:from>
    <cdr:to>
      <cdr:x>0.29811</cdr:x>
      <cdr:y>0.58363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5887" y="3252889"/>
          <a:ext cx="1866533" cy="308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 smtClean="0">
              <a:solidFill>
                <a:schemeClr val="bg1"/>
              </a:solidFill>
            </a:rPr>
            <a:t>Water Quality Criterion</a:t>
          </a:r>
          <a:endParaRPr lang="en-US" sz="1200" b="1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307BE-3DE0-4D5D-B071-E18072BDBCD1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EB6C3-5ECD-4C33-8186-F521959317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6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7AE0D-E4E7-41F3-8FEB-69AA94FE00AD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C4A1B-E3F4-440A-A1E4-007EA359E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37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B2576A-03EB-46B7-9226-7D0322A304CB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414562"/>
            <a:ext cx="5027414" cy="418399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7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CEA19-3DC1-4854-A712-F5ED6A3490AB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3375" y="698500"/>
            <a:ext cx="6192838" cy="3484563"/>
          </a:xfrm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414840"/>
            <a:ext cx="5028579" cy="4183062"/>
          </a:xfrm>
        </p:spPr>
        <p:txBody>
          <a:bodyPr lIns="89675" tIns="44837" rIns="89675" bIns="44837"/>
          <a:lstStyle/>
          <a:p>
            <a:pPr marL="224325" indent="-224325"/>
            <a:r>
              <a:rPr lang="en-US" altLang="en-US" dirty="0"/>
              <a:t>These components are not necessarily sequential steps, but are a guide and framework for TMDL development.</a:t>
            </a:r>
          </a:p>
          <a:p>
            <a:pPr marL="224325" indent="-224325"/>
            <a:r>
              <a:rPr lang="en-US" altLang="en-US" dirty="0"/>
              <a:t>(1) </a:t>
            </a:r>
            <a:r>
              <a:rPr lang="en-US" altLang="en-US" b="1" dirty="0"/>
              <a:t>Problem Identification</a:t>
            </a:r>
            <a:r>
              <a:rPr lang="en-US" altLang="en-US" dirty="0"/>
              <a:t>: define key factors and background information for a listed waterbody that describe the nature and impairment.  This is the guiding factor in development of the TMDL.</a:t>
            </a:r>
          </a:p>
          <a:p>
            <a:pPr marL="224325" indent="-224325"/>
            <a:r>
              <a:rPr lang="en-US" altLang="en-US" dirty="0"/>
              <a:t>(2) </a:t>
            </a:r>
            <a:r>
              <a:rPr lang="en-US" altLang="en-US" b="1" dirty="0"/>
              <a:t>Develop Numeric Targets</a:t>
            </a:r>
            <a:r>
              <a:rPr lang="en-US" altLang="en-US" dirty="0"/>
              <a:t>:  measurable indicators and target values that can be used to evaluate attainment of water quality standards in the listed waterbody.</a:t>
            </a:r>
          </a:p>
          <a:p>
            <a:pPr marL="224325" indent="-224325"/>
            <a:r>
              <a:rPr lang="en-US" altLang="en-US" dirty="0"/>
              <a:t>(3) </a:t>
            </a:r>
            <a:r>
              <a:rPr lang="en-US" altLang="en-US" b="1" dirty="0"/>
              <a:t>Source Assessment</a:t>
            </a:r>
            <a:r>
              <a:rPr lang="en-US" altLang="en-US" dirty="0"/>
              <a:t>: identify sources of loading for bacteria</a:t>
            </a:r>
          </a:p>
          <a:p>
            <a:pPr marL="224325" indent="-224325"/>
            <a:r>
              <a:rPr lang="en-US" altLang="en-US" dirty="0"/>
              <a:t>(4) </a:t>
            </a:r>
            <a:r>
              <a:rPr lang="en-US" altLang="en-US" b="1" dirty="0"/>
              <a:t>Link Targets and Sources</a:t>
            </a:r>
            <a:r>
              <a:rPr lang="en-US" altLang="en-US" dirty="0"/>
              <a:t>: this is necessary in order to develop the TMDL since the linkage defines the cause-and-effect relationship between the pollutant sources and the in-stream pollutant response and allows for an estimation of loading capacity.  This relationship can vary seasonally, especially for nonpoint sources that are highly dependent on precipitation.</a:t>
            </a:r>
          </a:p>
          <a:p>
            <a:pPr marL="224325" indent="-224325"/>
            <a:r>
              <a:rPr lang="en-US" altLang="en-US" dirty="0"/>
              <a:t>(5) </a:t>
            </a:r>
            <a:r>
              <a:rPr lang="en-US" altLang="en-US" b="1" dirty="0"/>
              <a:t>Load Allocations</a:t>
            </a:r>
            <a:r>
              <a:rPr lang="en-US" altLang="en-US" dirty="0"/>
              <a:t>: pollutant loadings that will not exceed the loading capacity and will lead to attainment of the water quality standard can be determined based on the target/source linkage.  The loadings may be distributed or allocated among the significant sources.</a:t>
            </a:r>
          </a:p>
          <a:p>
            <a:pPr marL="224325" indent="-224325"/>
            <a:r>
              <a:rPr lang="en-US" altLang="en-US" dirty="0"/>
              <a:t>(6) </a:t>
            </a:r>
            <a:r>
              <a:rPr lang="en-US" altLang="en-US" b="1" dirty="0"/>
              <a:t>Follow-up Monitoring</a:t>
            </a:r>
            <a:r>
              <a:rPr lang="en-US" altLang="en-US" dirty="0"/>
              <a:t>: An ongoing monitoring plan should be included to determine whether the TMDL has resulted in attaining water quality standards and to support any required revisions to the TMDL.</a:t>
            </a:r>
          </a:p>
        </p:txBody>
      </p:sp>
    </p:spTree>
    <p:extLst>
      <p:ext uri="{BB962C8B-B14F-4D97-AF65-F5344CB8AC3E}">
        <p14:creationId xmlns:p14="http://schemas.microsoft.com/office/powerpoint/2010/main" val="306974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0BE3BA-0FD2-464E-9DB1-8CDB93650768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7005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Banned in 1979</a:t>
            </a:r>
          </a:p>
          <a:p>
            <a:endParaRPr lang="en-US" dirty="0" smtClean="0"/>
          </a:p>
          <a:p>
            <a:r>
              <a:rPr lang="en-US" dirty="0" smtClean="0"/>
              <a:t>PCB Regulations: Part 761 in Title 40 of the Code of Federal Regulations</a:t>
            </a:r>
          </a:p>
          <a:p>
            <a:endParaRPr lang="en-US" dirty="0" smtClean="0"/>
          </a:p>
          <a:p>
            <a:r>
              <a:rPr lang="en-US" dirty="0" smtClean="0"/>
              <a:t>https://www.epa.gov/pcbs/learn-about-polychlorinated-biphenyls-pcbs</a:t>
            </a:r>
          </a:p>
          <a:p>
            <a:r>
              <a:rPr lang="en-US" dirty="0" smtClean="0"/>
              <a:t>Has</a:t>
            </a:r>
            <a:r>
              <a:rPr lang="en-US" baseline="0" dirty="0" smtClean="0"/>
              <a:t> list of federal notices</a:t>
            </a:r>
          </a:p>
          <a:p>
            <a:r>
              <a:rPr lang="en-US" baseline="0" dirty="0" smtClean="0"/>
              <a:t>6 Sept 2012: changes made so that PCB </a:t>
            </a:r>
            <a:r>
              <a:rPr lang="en-US" baseline="0" dirty="0" err="1" smtClean="0"/>
              <a:t>regs</a:t>
            </a:r>
            <a:r>
              <a:rPr lang="en-US" baseline="0" dirty="0" smtClean="0"/>
              <a:t> matched RCRA </a:t>
            </a:r>
            <a:r>
              <a:rPr lang="en-US" baseline="0" dirty="0" err="1" smtClean="0"/>
              <a:t>regs</a:t>
            </a:r>
            <a:r>
              <a:rPr lang="en-US" baseline="0" dirty="0" smtClean="0"/>
              <a:t> (40 CFR 262, 263, 264)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TSCA Cleanup level of 1 ppm</a:t>
            </a:r>
          </a:p>
          <a:p>
            <a:endParaRPr lang="en-US" baseline="0" dirty="0" smtClean="0"/>
          </a:p>
          <a:p>
            <a:r>
              <a:rPr lang="en-US" baseline="0" dirty="0" smtClean="0"/>
              <a:t>9VAC20-81-630: wastes containing PCBs (effective 2011)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F8FE5-9CC3-4FC1-988D-AF02736D558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42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29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00801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fld id="{0F9F5A74-ED7C-4824-947F-689A8EF5F6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4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97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94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28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50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02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82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59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36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  <a:p>
            <a:pPr lvl="0"/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09663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</a:p>
          <a:p>
            <a:pPr lvl="0"/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523998" y="5713336"/>
            <a:ext cx="4992711" cy="266548"/>
          </a:xfr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43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80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4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00801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fld id="{0F9F5A74-ED7C-4824-947F-689A8EF5F6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1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381000"/>
            <a:ext cx="10363200" cy="3367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293D3-158F-4AB6-A5AA-69FE25FE2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294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3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  <a:p>
            <a:pPr lvl="0"/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09663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</a:p>
          <a:p>
            <a:pPr lvl="0"/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523998" y="5713336"/>
            <a:ext cx="4992711" cy="266548"/>
          </a:xfr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73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‹#›</a:t>
            </a:fld>
            <a:r>
              <a:rPr lang="en-US" dirty="0" smtClean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5204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fld id="{F28DF1F0-458F-421F-8C1E-7C825BFF0F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2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/>
          <a:lstStyle/>
          <a:p>
            <a:pPr algn="l"/>
            <a:r>
              <a:rPr lang="en-US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0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 altLang="en-US" smtClean="0"/>
              <a:t>For technical support 703-583-3906  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914686-BFAA-475D-9C2D-A1312638ED1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79798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437A-6565-468B-B4EE-8F73631B9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For technical support 703-583-3906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296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3335E-ED08-478C-A3EA-E92065740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1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9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For technical support 703-583-3906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13A4-4E19-41E2-A7F9-9D53F87954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4" r:id="rId4"/>
    <p:sldLayoutId id="2147483673" r:id="rId5"/>
    <p:sldLayoutId id="2147483689" r:id="rId6"/>
    <p:sldLayoutId id="2147483694" r:id="rId7"/>
    <p:sldLayoutId id="2147483695" r:id="rId8"/>
    <p:sldLayoutId id="2147483696" r:id="rId9"/>
    <p:sldLayoutId id="2147483709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rgbClr val="198569"/>
            </a:solidFill>
          </a:ln>
          <a:solidFill>
            <a:srgbClr val="198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solidFill>
              <a:srgbClr val="256EAB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40000"/>
                <a:lumOff val="60000"/>
              </a:schemeClr>
            </a:solidFill>
          </a:ln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20000"/>
                <a:lumOff val="80000"/>
              </a:schemeClr>
            </a:solidFill>
          </a:ln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For technical support 703-583-3906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A2536-7E06-41AD-BA11-6BFC32CF81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8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703D6-DA4D-4660-AAE0-EB23950B7902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13A4-4E19-41E2-A7F9-9D53F879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rgbClr val="198569"/>
            </a:solidFill>
          </a:ln>
          <a:solidFill>
            <a:srgbClr val="198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solidFill>
              <a:srgbClr val="256EAB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40000"/>
                <a:lumOff val="60000"/>
              </a:schemeClr>
            </a:solidFill>
          </a:ln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20000"/>
                <a:lumOff val="80000"/>
              </a:schemeClr>
            </a:solidFill>
          </a:ln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q.virginia.gov/TheVirginiaDepartmentofEnvironmentalQuality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://www.vdh.virginia.gov/environmental-health/public-health-toxicology/fish-consumption-advisory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chart" Target="../charts/chart6.xml"/><Relationship Id="rId4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Mark.richards@deq.virginia.gov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Rebecca.Shoemaker@deq.virginia.gov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deq.virginia.gov/TheVirginiaDepartmentofEnvironmentalQuality.aspx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3" y="768826"/>
            <a:ext cx="5554685" cy="4141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u="sng" dirty="0" smtClean="0">
                <a:solidFill>
                  <a:srgbClr val="007F61"/>
                </a:solidFill>
                <a:latin typeface="+mn-lt"/>
              </a:rPr>
              <a:t>PC/Laptop View</a:t>
            </a:r>
            <a:endParaRPr lang="en-US" sz="2400" b="1" u="sng" dirty="0">
              <a:solidFill>
                <a:srgbClr val="007F61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501" y="1047565"/>
            <a:ext cx="5829723" cy="3867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</a:rPr>
              <a:t>Android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Content Placeholder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10474" y="1526890"/>
            <a:ext cx="4186237" cy="1255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545" y="1265382"/>
            <a:ext cx="305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7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Minimize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7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control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7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panel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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634714"/>
            <a:ext cx="302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7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maximize the control panel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881" y="1722983"/>
            <a:ext cx="313291" cy="1927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621" y="2195910"/>
            <a:ext cx="282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7A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Raise or lower your hand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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891" t="1812" r="4018" b="2496"/>
          <a:stretch/>
        </p:blipFill>
        <p:spPr>
          <a:xfrm>
            <a:off x="3325091" y="1283855"/>
            <a:ext cx="2438400" cy="4839854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 flipH="1">
            <a:off x="6658256" y="761737"/>
            <a:ext cx="5207669" cy="3865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b="1" u="sng" dirty="0" smtClean="0">
                <a:solidFill>
                  <a:srgbClr val="007F61"/>
                </a:solidFill>
              </a:rPr>
              <a:t>Mobile Devices View</a:t>
            </a:r>
            <a:endParaRPr lang="en-US" sz="2200" b="1" u="sng" dirty="0">
              <a:solidFill>
                <a:srgbClr val="007F6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1327" y="3071737"/>
            <a:ext cx="244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7A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Select audio method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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718" y="3309767"/>
            <a:ext cx="302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7A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*Phone call provides better quality audio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759" y="4784861"/>
            <a:ext cx="3408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7A5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Enter questions then click send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</a:t>
            </a:r>
          </a:p>
        </p:txBody>
      </p:sp>
      <p:pic>
        <p:nvPicPr>
          <p:cNvPr id="18" name="Picture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49" y="5591960"/>
            <a:ext cx="4089400" cy="75946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49" y="4741587"/>
            <a:ext cx="4080510" cy="8426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83720" y="2748149"/>
            <a:ext cx="1957883" cy="36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 Questions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14327" y="2978318"/>
            <a:ext cx="164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Raise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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Hand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50508" y="2848102"/>
            <a:ext cx="1541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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3 dots to open Audio Options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11837" y="4281679"/>
            <a:ext cx="1755418" cy="36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iPhone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39119" y="4058722"/>
            <a:ext cx="168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Raise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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Lower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15494" y="6392197"/>
            <a:ext cx="197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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49749" y="6392197"/>
            <a:ext cx="1791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Audio Options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57520" y="3835606"/>
            <a:ext cx="5246552" cy="92434"/>
          </a:xfrm>
          <a:prstGeom prst="rect">
            <a:avLst/>
          </a:prstGeom>
          <a:solidFill>
            <a:srgbClr val="007F6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6186252" y="805778"/>
            <a:ext cx="92620" cy="6052221"/>
          </a:xfrm>
          <a:prstGeom prst="rect">
            <a:avLst/>
          </a:prstGeom>
          <a:solidFill>
            <a:srgbClr val="007F6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720" y="9911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F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Mountain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F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TMDL Public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F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Meeting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55345"/>
            <a:ext cx="1440873" cy="682437"/>
          </a:xfrm>
          <a:prstGeom prst="rect">
            <a:avLst/>
          </a:prstGeom>
        </p:spPr>
      </p:pic>
      <p:sp>
        <p:nvSpPr>
          <p:cNvPr id="29" name="Footer Placeholder 3"/>
          <p:cNvSpPr txBox="1">
            <a:spLocks/>
          </p:cNvSpPr>
          <p:nvPr/>
        </p:nvSpPr>
        <p:spPr>
          <a:xfrm>
            <a:off x="73890" y="6493041"/>
            <a:ext cx="38608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For technical support 703-583-3906  </a:t>
            </a:r>
            <a:endParaRPr lang="en-US" sz="12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4953000" y="1143001"/>
            <a:ext cx="2052638" cy="409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Identify Problem</a:t>
            </a:r>
          </a:p>
        </p:txBody>
      </p:sp>
      <p:sp>
        <p:nvSpPr>
          <p:cNvPr id="300036" name="Rectangle 4"/>
          <p:cNvSpPr>
            <a:spLocks noChangeArrowheads="1"/>
          </p:cNvSpPr>
          <p:nvPr/>
        </p:nvSpPr>
        <p:spPr bwMode="auto">
          <a:xfrm>
            <a:off x="4876800" y="1981200"/>
            <a:ext cx="2349500" cy="990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/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Source Assessment</a:t>
            </a: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Identify sources</a:t>
            </a:r>
            <a:endParaRPr lang="en-US" altLang="en-US" sz="2000" dirty="0">
              <a:solidFill>
                <a:srgbClr val="000000"/>
              </a:solidFill>
              <a:latin typeface="Tahoma" pitchFamily="34" charset="0"/>
            </a:endParaRP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Estimate source loading</a:t>
            </a:r>
            <a:endParaRPr lang="en-US" altLang="en-US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0037" name="Rectangle 5"/>
          <p:cNvSpPr>
            <a:spLocks noChangeArrowheads="1"/>
          </p:cNvSpPr>
          <p:nvPr/>
        </p:nvSpPr>
        <p:spPr bwMode="auto">
          <a:xfrm>
            <a:off x="4572000" y="3352801"/>
            <a:ext cx="3124200" cy="1019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Link Sources to Targets </a:t>
            </a: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Assess linkages</a:t>
            </a:r>
            <a:endParaRPr lang="en-US" altLang="en-US" sz="2000" dirty="0">
              <a:solidFill>
                <a:srgbClr val="000000"/>
              </a:solidFill>
              <a:latin typeface="Tahoma" pitchFamily="34" charset="0"/>
            </a:endParaRP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Estimate total loading capacity</a:t>
            </a:r>
          </a:p>
        </p:txBody>
      </p:sp>
      <p:sp>
        <p:nvSpPr>
          <p:cNvPr id="300038" name="Rectangle 6"/>
          <p:cNvSpPr>
            <a:spLocks noChangeArrowheads="1"/>
          </p:cNvSpPr>
          <p:nvPr/>
        </p:nvSpPr>
        <p:spPr bwMode="auto">
          <a:xfrm>
            <a:off x="4572000" y="4800600"/>
            <a:ext cx="3124200" cy="1231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TMDL Allocations</a:t>
            </a: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Reduce loads from point sources</a:t>
            </a:r>
            <a:endParaRPr lang="en-US" altLang="en-US" sz="2000" dirty="0">
              <a:solidFill>
                <a:srgbClr val="000000"/>
              </a:solidFill>
              <a:latin typeface="Tahoma" pitchFamily="34" charset="0"/>
            </a:endParaRPr>
          </a:p>
          <a:p>
            <a:pPr algn="l" eaLnBrk="0" hangingPunct="0"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Divide remaining loads among </a:t>
            </a:r>
          </a:p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Tahoma" pitchFamily="34" charset="0"/>
              </a:rPr>
              <a:t>   sources</a:t>
            </a:r>
            <a:endParaRPr lang="en-US" altLang="en-US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0039" name="Line 7" title="Connector line"/>
          <p:cNvSpPr>
            <a:spLocks noChangeShapeType="1"/>
          </p:cNvSpPr>
          <p:nvPr/>
        </p:nvSpPr>
        <p:spPr bwMode="auto">
          <a:xfrm>
            <a:off x="6019800" y="1556658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0040" name="Line 8" title="Connector line"/>
          <p:cNvSpPr>
            <a:spLocks noChangeShapeType="1"/>
          </p:cNvSpPr>
          <p:nvPr/>
        </p:nvSpPr>
        <p:spPr bwMode="auto">
          <a:xfrm>
            <a:off x="6019800" y="2971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0041" name="Line 9" title="Connector line"/>
          <p:cNvSpPr>
            <a:spLocks noChangeShapeType="1"/>
          </p:cNvSpPr>
          <p:nvPr/>
        </p:nvSpPr>
        <p:spPr bwMode="auto">
          <a:xfrm>
            <a:off x="6019800" y="4365172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0042" name="Rectangle 10"/>
          <p:cNvSpPr>
            <a:spLocks noChangeArrowheads="1"/>
          </p:cNvSpPr>
          <p:nvPr/>
        </p:nvSpPr>
        <p:spPr bwMode="auto">
          <a:xfrm>
            <a:off x="2524206" y="6173142"/>
            <a:ext cx="61242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buSzPct val="100000"/>
            </a:pPr>
            <a:r>
              <a:rPr lang="en-US" altLang="en-US" sz="2400" b="1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 = Sum of WLA + Sum of LA + MOS</a:t>
            </a:r>
          </a:p>
        </p:txBody>
      </p:sp>
      <p:sp>
        <p:nvSpPr>
          <p:cNvPr id="300043" name="Rectangle 11"/>
          <p:cNvSpPr>
            <a:spLocks noChangeArrowheads="1"/>
          </p:cNvSpPr>
          <p:nvPr/>
        </p:nvSpPr>
        <p:spPr bwMode="auto">
          <a:xfrm>
            <a:off x="7772400" y="1828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rgbClr val="000000"/>
                </a:solidFill>
              </a:rPr>
              <a:t>Low Level PCB</a:t>
            </a:r>
          </a:p>
          <a:p>
            <a:pPr algn="ctr"/>
            <a:r>
              <a:rPr lang="en-US" altLang="en-US" dirty="0">
                <a:solidFill>
                  <a:srgbClr val="000000"/>
                </a:solidFill>
              </a:rPr>
              <a:t> Analysis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00044" name="Line 12" title="Connector line"/>
          <p:cNvSpPr>
            <a:spLocks noChangeShapeType="1"/>
          </p:cNvSpPr>
          <p:nvPr/>
        </p:nvSpPr>
        <p:spPr bwMode="auto">
          <a:xfrm flipH="1">
            <a:off x="7239000" y="2209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0045" name="Line 13" title="Arrow"/>
          <p:cNvSpPr>
            <a:spLocks noChangeShapeType="1"/>
          </p:cNvSpPr>
          <p:nvPr/>
        </p:nvSpPr>
        <p:spPr bwMode="auto">
          <a:xfrm>
            <a:off x="2819400" y="1295400"/>
            <a:ext cx="18288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0046" name="Line 14" title="Arrow"/>
          <p:cNvSpPr>
            <a:spLocks noChangeShapeType="1"/>
          </p:cNvSpPr>
          <p:nvPr/>
        </p:nvSpPr>
        <p:spPr bwMode="auto">
          <a:xfrm>
            <a:off x="2895600" y="2362200"/>
            <a:ext cx="18288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0047" name="Rectangle 15"/>
          <p:cNvSpPr>
            <a:spLocks noChangeArrowheads="1"/>
          </p:cNvSpPr>
          <p:nvPr/>
        </p:nvSpPr>
        <p:spPr bwMode="auto">
          <a:xfrm>
            <a:off x="2209800" y="914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b="1" dirty="0"/>
              <a:t>Fish Consumption Advisory</a:t>
            </a:r>
          </a:p>
        </p:txBody>
      </p:sp>
      <p:sp>
        <p:nvSpPr>
          <p:cNvPr id="300048" name="Text Box 16"/>
          <p:cNvSpPr txBox="1">
            <a:spLocks noChangeArrowheads="1"/>
          </p:cNvSpPr>
          <p:nvPr/>
        </p:nvSpPr>
        <p:spPr bwMode="auto">
          <a:xfrm>
            <a:off x="2743200" y="1981201"/>
            <a:ext cx="190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smtClean="0"/>
              <a:t>In Process</a:t>
            </a:r>
            <a:endParaRPr lang="en-US" altLang="en-US" b="1" dirty="0"/>
          </a:p>
        </p:txBody>
      </p:sp>
      <p:pic>
        <p:nvPicPr>
          <p:cNvPr id="19" name="dnn_dnnLOGO_imgLogo" descr="Virginia Department of Environmental Quality">
            <a:hlinkClick r:id="rId3" tooltip="&quot;Virginia Department of Environmental Quality&quot;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27037" y="6032500"/>
            <a:ext cx="17145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4" descr="Arrow" title="Arrow"/>
          <p:cNvSpPr>
            <a:spLocks noChangeShapeType="1"/>
          </p:cNvSpPr>
          <p:nvPr/>
        </p:nvSpPr>
        <p:spPr bwMode="auto">
          <a:xfrm>
            <a:off x="2743200" y="3810000"/>
            <a:ext cx="18288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14" title="Arrow"/>
          <p:cNvSpPr>
            <a:spLocks noChangeShapeType="1"/>
          </p:cNvSpPr>
          <p:nvPr/>
        </p:nvSpPr>
        <p:spPr bwMode="auto">
          <a:xfrm>
            <a:off x="2686638" y="5486400"/>
            <a:ext cx="18288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590801" y="3336880"/>
            <a:ext cx="17906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/>
              <a:t>To be Completed</a:t>
            </a:r>
            <a:endParaRPr lang="en-US" altLang="en-US" b="1" dirty="0"/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2610438" y="5047218"/>
            <a:ext cx="18091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 smtClean="0"/>
              <a:t>To be Completed</a:t>
            </a:r>
            <a:endParaRPr lang="en-US" alt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73" y="-14774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0" dirty="0"/>
              <a:t>The </a:t>
            </a:r>
            <a:r>
              <a:rPr lang="en-US" sz="4000" b="0" dirty="0">
                <a:solidFill>
                  <a:srgbClr val="256EAB"/>
                </a:solidFill>
              </a:rPr>
              <a:t>TMDL</a:t>
            </a:r>
            <a:r>
              <a:rPr lang="en-US" sz="4000" b="0" dirty="0"/>
              <a:t> Process</a:t>
            </a:r>
          </a:p>
        </p:txBody>
      </p:sp>
      <p:pic>
        <p:nvPicPr>
          <p:cNvPr id="4" name="Picture 3" descr="TMDL Model output on a laptop" title="Picture of lapto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96" y="3020186"/>
            <a:ext cx="2523908" cy="224709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1" y="6448979"/>
            <a:ext cx="2671619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50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7" grpId="0" animBg="1"/>
      <p:bldP spid="300038" grpId="0" animBg="1"/>
      <p:bldP spid="300040" grpId="0" animBg="1"/>
      <p:bldP spid="300041" grpId="0" animBg="1"/>
      <p:bldP spid="18" grpId="0" animBg="1"/>
      <p:bldP spid="20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65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PCB Background Information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6964" y="6416632"/>
            <a:ext cx="25654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9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11" descr="pcb-molec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4981" y="3022226"/>
            <a:ext cx="5111856" cy="273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 title="Background: PCBs"/>
          <p:cNvSpPr>
            <a:spLocks noGrp="1" noChangeArrowheads="1"/>
          </p:cNvSpPr>
          <p:nvPr>
            <p:ph type="title"/>
          </p:nvPr>
        </p:nvSpPr>
        <p:spPr>
          <a:xfrm>
            <a:off x="472440" y="289301"/>
            <a:ext cx="80772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Background: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PCBs</a:t>
            </a:r>
          </a:p>
        </p:txBody>
      </p:sp>
      <p:sp>
        <p:nvSpPr>
          <p:cNvPr id="26627" name="Rectangle 3" descr="Biphenyl molecule (1-10 chlorine atoms)&#10;209 distinct PCB Compounds&#10;Regulated by DEQ as Total PCB (tPCB) = 209 compounds summed &#10;Referred to as PCB Aroclors (Monsanto tradename) = mixture of PCB compounds&#10;" title="Background: PCBs"/>
          <p:cNvSpPr>
            <a:spLocks noGrp="1" noChangeArrowheads="1"/>
          </p:cNvSpPr>
          <p:nvPr>
            <p:ph type="body" sz="half" idx="1"/>
          </p:nvPr>
        </p:nvSpPr>
        <p:spPr>
          <a:xfrm>
            <a:off x="472440" y="1432301"/>
            <a:ext cx="7373983" cy="523197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Biphenyl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(1-10 chlorine atoms)</a:t>
            </a:r>
          </a:p>
          <a:p>
            <a:pPr eaLnBrk="1" hangingPunct="1"/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 distinct PCB Compounds</a:t>
            </a:r>
          </a:p>
          <a:p>
            <a:pPr eaLnBrk="1" hangingPunct="1"/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Regulated by DEQ as Total PCB (tPCB) = 209 compounds summed </a:t>
            </a:r>
          </a:p>
          <a:p>
            <a:pPr eaLnBrk="1" hangingPunct="1"/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Referred to as PCB Aroclors (Monsanto tradename) = mixture of PCB </a:t>
            </a:r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</a:p>
          <a:p>
            <a:pPr lvl="1"/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1248, 1254, 1260</a:t>
            </a:r>
            <a:endParaRPr lang="en-US" sz="2800" dirty="0">
              <a:ln>
                <a:noFill/>
              </a:ln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anger PCBs Sign" title="Danger PCBs Sig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58" y="405134"/>
            <a:ext cx="2390775" cy="166687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625764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4434" y="249531"/>
            <a:ext cx="7696200" cy="1143000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Background: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PCBs</a:t>
            </a:r>
          </a:p>
        </p:txBody>
      </p:sp>
      <p:sp>
        <p:nvSpPr>
          <p:cNvPr id="24579" name="Rectangle 3" descr="Estimated that &gt; 1.5 Billion lbs. manufactured in the U.S. until 1977 - “Legacy Contaminant”; Very stable and heat resistant&#10;Persistent in environment;  Common uses: &#10;Transformers, capacitors, hydraulic fluids, circuit breakers, PVC Products, carbonless copy paper, caulking material, paints, and more!&#10;&#10;&#10;" title="background pcbs"/>
          <p:cNvSpPr>
            <a:spLocks noGrp="1" noChangeArrowheads="1"/>
          </p:cNvSpPr>
          <p:nvPr>
            <p:ph type="body" sz="half" idx="1"/>
          </p:nvPr>
        </p:nvSpPr>
        <p:spPr>
          <a:xfrm>
            <a:off x="604434" y="1536916"/>
            <a:ext cx="7764503" cy="480060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Legacy Contaminant</a:t>
            </a:r>
          </a:p>
          <a:p>
            <a:pPr lvl="1"/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</a:t>
            </a:r>
            <a:r>
              <a:rPr lang="en-US" sz="28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&gt; 1.5 Billion lbs. </a:t>
            </a:r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manufactured </a:t>
            </a:r>
            <a:r>
              <a:rPr lang="en-US" sz="28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U.S. until </a:t>
            </a:r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1977</a:t>
            </a:r>
            <a:endParaRPr lang="en-US" sz="2800" dirty="0">
              <a:ln>
                <a:noFill/>
              </a:ln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</a:p>
          <a:p>
            <a:pPr lvl="1"/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lang="en-US" sz="28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and heat </a:t>
            </a:r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</a:p>
          <a:p>
            <a:pPr lvl="1"/>
            <a:r>
              <a:rPr lang="en-US" sz="28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 in </a:t>
            </a:r>
            <a:r>
              <a:rPr lang="en-US" sz="28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environment</a:t>
            </a:r>
          </a:p>
          <a:p>
            <a:pPr eaLnBrk="1" hangingPunct="1"/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</a:t>
            </a:r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Transformers, capacitors, hydraulic fluids, circuit breakers, PVC Products, carbonless copy paper, caulking material, paints, and more!</a:t>
            </a:r>
          </a:p>
          <a:p>
            <a:pPr lvl="1"/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1" name="Picture 7" descr="transformer-TopsideDrive-1990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702" y="448447"/>
            <a:ext cx="2496035" cy="308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title="Picture of osprey nest on transforme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139" y="249531"/>
            <a:ext cx="2317948" cy="3499870"/>
          </a:xfrm>
          <a:prstGeom prst="rect">
            <a:avLst/>
          </a:prstGeom>
        </p:spPr>
      </p:pic>
      <p:pic>
        <p:nvPicPr>
          <p:cNvPr id="2" name="Picture 1" title="Bucket with PCB filled capicitor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555" y="3749401"/>
            <a:ext cx="2967000" cy="3108599"/>
          </a:xfrm>
          <a:prstGeom prst="rect">
            <a:avLst/>
          </a:prstGeom>
        </p:spPr>
      </p:pic>
      <p:pic>
        <p:nvPicPr>
          <p:cNvPr id="24580" name="Picture 5" descr="PCB caution sig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8085789" y="3406002"/>
            <a:ext cx="1743842" cy="1765217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573543" y="6481901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 technical support 703-583-3906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59340" y="174593"/>
            <a:ext cx="10972800" cy="1474787"/>
          </a:xfrm>
        </p:spPr>
        <p:txBody>
          <a:bodyPr>
            <a:normAutofit/>
          </a:bodyPr>
          <a:lstStyle/>
          <a:p>
            <a:r>
              <a:rPr lang="en-US" sz="4000" b="1" dirty="0"/>
              <a:t>Toxics Substances Control Act (</a:t>
            </a:r>
            <a:r>
              <a:rPr lang="en-US" sz="4000" b="1" dirty="0">
                <a:solidFill>
                  <a:srgbClr val="277EA9"/>
                </a:solidFill>
              </a:rPr>
              <a:t>TSCA</a:t>
            </a:r>
            <a:r>
              <a:rPr lang="en-US" sz="4000" b="1" dirty="0"/>
              <a:t>)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304" y="1543547"/>
            <a:ext cx="10004898" cy="4314812"/>
          </a:xfrm>
        </p:spPr>
        <p:txBody>
          <a:bodyPr>
            <a:normAutofit/>
          </a:bodyPr>
          <a:lstStyle/>
          <a:p>
            <a:r>
              <a:rPr lang="en-US" sz="3600" dirty="0"/>
              <a:t>1976 Law regulates </a:t>
            </a:r>
            <a:r>
              <a:rPr lang="en-US" sz="3600" dirty="0" smtClean="0"/>
              <a:t>PCBs</a:t>
            </a:r>
            <a:endParaRPr lang="en-US" sz="3600" dirty="0"/>
          </a:p>
          <a:p>
            <a:pPr lvl="1"/>
            <a:r>
              <a:rPr lang="en-US" sz="2800" dirty="0"/>
              <a:t>Bans the manufacture, processing, use and distribution in commerce</a:t>
            </a:r>
          </a:p>
          <a:p>
            <a:pPr lvl="1"/>
            <a:r>
              <a:rPr lang="en-US" sz="2800" dirty="0"/>
              <a:t>Non-PCB Transformer defined as containing &lt; 50 ppm PCB</a:t>
            </a:r>
          </a:p>
          <a:p>
            <a:pPr lvl="1"/>
            <a:r>
              <a:rPr lang="en-US" sz="2800" dirty="0"/>
              <a:t>Inadvertent </a:t>
            </a:r>
            <a:r>
              <a:rPr lang="en-US" sz="2800" dirty="0" smtClean="0"/>
              <a:t>manufacture </a:t>
            </a:r>
            <a:r>
              <a:rPr lang="en-US" sz="2800" dirty="0"/>
              <a:t>of PCBs – products up to 50 ppm allowed to leave site as long as annual average is &lt; 25 </a:t>
            </a:r>
            <a:r>
              <a:rPr lang="en-US" sz="2800" dirty="0" smtClean="0"/>
              <a:t>ppm</a:t>
            </a:r>
          </a:p>
          <a:p>
            <a:pPr lvl="2"/>
            <a:r>
              <a:rPr lang="en-US" sz="2400" b="1" dirty="0" smtClean="0">
                <a:solidFill>
                  <a:srgbClr val="FF0000"/>
                </a:solidFill>
              </a:rPr>
              <a:t>Unintentional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by-products of manufacturing processes</a:t>
            </a:r>
            <a:endParaRPr lang="en-US" sz="2400" dirty="0"/>
          </a:p>
        </p:txBody>
      </p:sp>
      <p:pic>
        <p:nvPicPr>
          <p:cNvPr id="67588" name="Picture 4" descr="Non-PCB placard resi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107" y="4325127"/>
            <a:ext cx="1316469" cy="130737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88920" y="5858359"/>
            <a:ext cx="868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ppm</a:t>
            </a:r>
            <a:r>
              <a:rPr lang="en-US" sz="2200" b="1" baseline="300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DEQ’s WQC - 6.4 X 10</a:t>
            </a:r>
            <a:r>
              <a:rPr lang="en-US" sz="2200" b="1" baseline="30000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-7 </a:t>
            </a:r>
            <a:r>
              <a:rPr lang="en-US" sz="2200" b="1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ppm (0.00000064) </a:t>
            </a:r>
            <a:endParaRPr lang="en-US" sz="2200" b="1" baseline="30000" dirty="0">
              <a:solidFill>
                <a:srgbClr val="198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" descr="C:\Working Files\Tox Contam_Remed Project\PCB Pictures\Non_PCB dielectric fluid.jpg" title="Picture of non-pcb transform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30" y="2530764"/>
            <a:ext cx="1916624" cy="1694498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80309" y="6515100"/>
            <a:ext cx="2542309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title="Example graph showing PCB concentrations in various congen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5" y="2382930"/>
            <a:ext cx="7782361" cy="447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 title="Photos of municipal products containing PCB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3"/>
          <a:stretch/>
        </p:blipFill>
        <p:spPr bwMode="auto">
          <a:xfrm>
            <a:off x="297975" y="867904"/>
            <a:ext cx="7071816" cy="156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>
          <a:xfrm>
            <a:off x="7865797" y="2857307"/>
            <a:ext cx="4163878" cy="3025978"/>
          </a:xfrm>
        </p:spPr>
        <p:txBody>
          <a:bodyPr/>
          <a:lstStyle/>
          <a:p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</a:t>
            </a:r>
            <a:r>
              <a:rPr lang="en-US" sz="32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US" sz="32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tested</a:t>
            </a:r>
          </a:p>
          <a:p>
            <a:pPr lvl="1"/>
            <a:r>
              <a:rPr lang="en-US" sz="28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Pennzoil SAE5W-30</a:t>
            </a:r>
          </a:p>
          <a:p>
            <a:pPr lvl="1"/>
            <a:r>
              <a:rPr lang="en-US" sz="2800" dirty="0" err="1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Valvoline</a:t>
            </a:r>
            <a:r>
              <a:rPr lang="en-US" sz="28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Full Synthetic</a:t>
            </a:r>
          </a:p>
          <a:p>
            <a:pPr lvl="1"/>
            <a:r>
              <a:rPr lang="en-US" sz="28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paint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13668" name="Picture 4" title="Photo credit, City of Spokane Wastewater Management Dept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8108" y="358389"/>
            <a:ext cx="3550008" cy="188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5" title="Aroclor graph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82931"/>
            <a:ext cx="2519460" cy="18556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763000" y="1066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2015</a:t>
            </a:r>
          </a:p>
        </p:txBody>
      </p:sp>
      <p:pic>
        <p:nvPicPr>
          <p:cNvPr id="2050" name="Picture 2" descr="L:\Telecommute Days\Sept 2018\Sept 20, 2018\download.jpg" title="Photo of chemical application proces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3710" y="4370296"/>
            <a:ext cx="1428750" cy="914400"/>
          </a:xfrm>
          <a:prstGeom prst="rect">
            <a:avLst/>
          </a:prstGeom>
          <a:noFill/>
        </p:spPr>
      </p:pic>
      <p:pic>
        <p:nvPicPr>
          <p:cNvPr id="2051" name="Picture 3" title="Text box, March 20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695325"/>
            <a:ext cx="12477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785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PCBs</a:t>
            </a:r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in Municipal Products</a:t>
            </a:r>
            <a:endParaRPr dirty="0">
              <a:ln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424872" y="6441359"/>
            <a:ext cx="3860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  <p:pic>
        <p:nvPicPr>
          <p:cNvPr id="13" name="Picture 12" descr="DEQ's Logo" title="DEQ's Logo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79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29595"/>
          </a:xfrm>
        </p:spPr>
        <p:txBody>
          <a:bodyPr>
            <a:normAutofit/>
          </a:bodyPr>
          <a:lstStyle/>
          <a:p>
            <a:pPr algn="ctr" defTabSz="914363">
              <a:defRPr/>
            </a:pPr>
            <a:r>
              <a:rPr lang="en-US" sz="4400" b="0" dirty="0" smtClean="0">
                <a:effectLst/>
              </a:rPr>
              <a:t>Why </a:t>
            </a:r>
            <a:r>
              <a:rPr sz="4400" b="0" dirty="0" smtClean="0">
                <a:effectLst/>
              </a:rPr>
              <a:t>PCBs Continue </a:t>
            </a:r>
            <a:r>
              <a:rPr sz="4400" b="0" dirty="0">
                <a:effectLst/>
              </a:rPr>
              <a:t>to be an </a:t>
            </a:r>
            <a:r>
              <a:rPr sz="4400" b="0" dirty="0" smtClean="0">
                <a:effectLst/>
              </a:rPr>
              <a:t>Issue</a:t>
            </a:r>
            <a:endParaRPr sz="4400" b="0" dirty="0">
              <a:solidFill>
                <a:srgbClr val="256EAB"/>
              </a:solidFill>
              <a:effectLst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625" y="1079176"/>
            <a:ext cx="7162800" cy="544764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sz="400" dirty="0"/>
          </a:p>
          <a:p>
            <a:pPr eaLnBrk="1" hangingPunct="1"/>
            <a:r>
              <a:rPr lang="en-US" dirty="0" smtClean="0"/>
              <a:t>Fish impairments based on human health concerns</a:t>
            </a:r>
          </a:p>
          <a:p>
            <a:pPr lvl="1" eaLnBrk="1" hangingPunct="1"/>
            <a:r>
              <a:rPr lang="en-US" dirty="0" smtClean="0"/>
              <a:t>Fish consumption significant exposure pathway </a:t>
            </a:r>
          </a:p>
          <a:p>
            <a:pPr lvl="2" eaLnBrk="1" hangingPunct="1"/>
            <a:r>
              <a:rPr lang="en-US" dirty="0" smtClean="0"/>
              <a:t>Suspected carcinogen (EPA)</a:t>
            </a:r>
          </a:p>
          <a:p>
            <a:pPr lvl="3" eaLnBrk="1" hangingPunct="1"/>
            <a:r>
              <a:rPr lang="en-US" b="1" dirty="0" smtClean="0">
                <a:solidFill>
                  <a:srgbClr val="FF0000"/>
                </a:solidFill>
              </a:rPr>
              <a:t>Recognized as a carcinogen by the International Agency on Research for Cancer (IARC)</a:t>
            </a:r>
          </a:p>
          <a:p>
            <a:pPr eaLnBrk="1" hangingPunct="1">
              <a:buFontTx/>
              <a:buNone/>
            </a:pPr>
            <a:endParaRPr lang="en-US" sz="400" dirty="0"/>
          </a:p>
          <a:p>
            <a:pPr lvl="2" eaLnBrk="1" hangingPunct="1"/>
            <a:r>
              <a:rPr lang="en-US" dirty="0" err="1" smtClean="0"/>
              <a:t>Immunotoxicity</a:t>
            </a:r>
            <a:r>
              <a:rPr lang="en-US" dirty="0" smtClean="0"/>
              <a:t>, reproduction and </a:t>
            </a:r>
          </a:p>
          <a:p>
            <a:pPr marL="914400" lvl="2" indent="0">
              <a:buNone/>
            </a:pPr>
            <a:r>
              <a:rPr lang="en-US" dirty="0" smtClean="0"/>
              <a:t>   development, hepatotoxicity (liver), etc.</a:t>
            </a:r>
          </a:p>
          <a:p>
            <a:pPr eaLnBrk="1" hangingPunct="1"/>
            <a:r>
              <a:rPr lang="en-US" dirty="0" smtClean="0"/>
              <a:t>Persistent, </a:t>
            </a:r>
            <a:r>
              <a:rPr lang="en-US" dirty="0" err="1" smtClean="0"/>
              <a:t>bioaccumulates</a:t>
            </a:r>
            <a:r>
              <a:rPr lang="en-US" dirty="0" smtClean="0"/>
              <a:t> at a low conc. (pg/L) &amp; biomagnifies</a:t>
            </a:r>
          </a:p>
          <a:p>
            <a:pPr lvl="1" eaLnBrk="1" hangingPunct="1">
              <a:buFontTx/>
              <a:buNone/>
            </a:pPr>
            <a:endParaRPr lang="en-US" sz="400" dirty="0"/>
          </a:p>
          <a:p>
            <a:pPr eaLnBrk="1" hangingPunct="1"/>
            <a:r>
              <a:rPr lang="en-US" dirty="0" smtClean="0"/>
              <a:t>Confirmed on-going releases </a:t>
            </a:r>
          </a:p>
        </p:txBody>
      </p:sp>
      <p:pic>
        <p:nvPicPr>
          <p:cNvPr id="37893" name="Picture 4" title="Biomagnification figur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0078" y="4019439"/>
            <a:ext cx="2821577" cy="266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title="Public boat landing phot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7" t="9368" r="27609"/>
          <a:stretch/>
        </p:blipFill>
        <p:spPr>
          <a:xfrm>
            <a:off x="8168050" y="1079176"/>
            <a:ext cx="2290883" cy="2923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04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1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Site Specific PCB Endpoint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80" y="1422288"/>
            <a:ext cx="8538088" cy="52991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Numeric </a:t>
            </a:r>
            <a:r>
              <a:rPr lang="en-US" dirty="0"/>
              <a:t>water based value and fish tissue </a:t>
            </a:r>
            <a:r>
              <a:rPr lang="en-US" dirty="0" smtClean="0"/>
              <a:t>concentration must be met for successful restoration</a:t>
            </a:r>
          </a:p>
          <a:p>
            <a:pPr lvl="1"/>
            <a:r>
              <a:rPr lang="en-US" dirty="0" smtClean="0"/>
              <a:t>Narrative WQS (i.e., control of toxic substances including those that bioaccumulate)</a:t>
            </a:r>
          </a:p>
          <a:p>
            <a:r>
              <a:rPr lang="en-US" dirty="0" smtClean="0"/>
              <a:t>Existing WQC only considers a single exposure pathway for PCBs (through fish gills)</a:t>
            </a:r>
          </a:p>
          <a:p>
            <a:pPr lvl="1"/>
            <a:r>
              <a:rPr lang="en-US" dirty="0" smtClean="0"/>
              <a:t>Other pathways include sediment ingestion and Biomagnification </a:t>
            </a:r>
          </a:p>
          <a:p>
            <a:r>
              <a:rPr lang="en-US" dirty="0" smtClean="0"/>
              <a:t>Explore the use of a site specific Bioaccumulation Factor (BAF) for multiple exposure pathways</a:t>
            </a:r>
          </a:p>
          <a:p>
            <a:pPr lvl="1"/>
            <a:r>
              <a:rPr lang="en-US" dirty="0" smtClean="0"/>
              <a:t>Used in other VA PCB TMDLs - Potomac River, Roanoke River, New River and Levisa Fork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9436" y="6291779"/>
            <a:ext cx="10515600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2" title="Picture that show Site specific BAF proce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473" y="1524000"/>
            <a:ext cx="3398683" cy="3905369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9069513" y="5429369"/>
            <a:ext cx="290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EPA Method (EPA-822-03-030, 2003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546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6560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Water Quality Impairment in Mountain Run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1618" y="6402532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42636" y="6486120"/>
            <a:ext cx="4114800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6" name="Picture 5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pic>
        <p:nvPicPr>
          <p:cNvPr id="5" name="Picture 4" descr="Moutain Run watershed and fish imparied areas." title="Map illustrating the Mtn Run Watersh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117157"/>
            <a:ext cx="11555569" cy="6291583"/>
          </a:xfrm>
          <a:prstGeom prst="rect">
            <a:avLst/>
          </a:prstGeom>
        </p:spPr>
      </p:pic>
      <p:sp>
        <p:nvSpPr>
          <p:cNvPr id="2" name="Title 1" descr="Map of the mountain Run watershed and fish consumption advisory areas." title="Map of the Mountain Run Watershed"/>
          <p:cNvSpPr>
            <a:spLocks noGrp="1"/>
          </p:cNvSpPr>
          <p:nvPr>
            <p:ph type="title"/>
          </p:nvPr>
        </p:nvSpPr>
        <p:spPr>
          <a:xfrm>
            <a:off x="544341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Mountain Run Watershed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0" y="1521458"/>
            <a:ext cx="4271494" cy="158464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800" spc="300" dirty="0" smtClean="0"/>
              <a:t>Mountain Run </a:t>
            </a:r>
            <a:r>
              <a:rPr lang="en-US" sz="4800" spc="300" dirty="0" smtClean="0">
                <a:solidFill>
                  <a:srgbClr val="256EAB"/>
                </a:solidFill>
              </a:rPr>
              <a:t>PCB</a:t>
            </a:r>
            <a:r>
              <a:rPr lang="en-US" sz="4800" spc="300" dirty="0" smtClean="0"/>
              <a:t> Study:</a:t>
            </a:r>
            <a:endParaRPr lang="en-US" sz="4800" spc="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526" y="3177221"/>
            <a:ext cx="6189634" cy="1164787"/>
          </a:xfrm>
        </p:spPr>
        <p:txBody>
          <a:bodyPr>
            <a:normAutofit/>
          </a:bodyPr>
          <a:lstStyle/>
          <a:p>
            <a:r>
              <a:rPr lang="en-US" dirty="0" smtClean="0"/>
              <a:t>First Public TMDL Meeting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4686" y="5009483"/>
            <a:ext cx="4271494" cy="310243"/>
          </a:xfrm>
        </p:spPr>
        <p:txBody>
          <a:bodyPr/>
          <a:lstStyle/>
          <a:p>
            <a:r>
              <a:rPr lang="en-US" dirty="0" smtClean="0"/>
              <a:t>Mark Richards &amp; Rebecca Shoemaker</a:t>
            </a:r>
            <a:endParaRPr lang="en-US" dirty="0"/>
          </a:p>
        </p:txBody>
      </p:sp>
      <p:sp>
        <p:nvSpPr>
          <p:cNvPr id="9" name="Rectangle 8" title="A line in slide to separate title from names"/>
          <p:cNvSpPr/>
          <p:nvPr/>
        </p:nvSpPr>
        <p:spPr>
          <a:xfrm>
            <a:off x="1343891" y="4170218"/>
            <a:ext cx="5704609" cy="471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434686" y="5422684"/>
            <a:ext cx="4992711" cy="26654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4686" y="5790894"/>
            <a:ext cx="4271494" cy="310243"/>
          </a:xfrm>
        </p:spPr>
        <p:txBody>
          <a:bodyPr/>
          <a:lstStyle/>
          <a:p>
            <a:r>
              <a:rPr lang="en-US" smtClean="0"/>
              <a:t>January 13, </a:t>
            </a:r>
            <a:r>
              <a:rPr lang="en-US" dirty="0" smtClean="0"/>
              <a:t>2021</a:t>
            </a:r>
            <a:endParaRPr lang="en-US" dirty="0"/>
          </a:p>
        </p:txBody>
      </p:sp>
      <p:sp>
        <p:nvSpPr>
          <p:cNvPr id="10" name="Rectangle 9" title="Line shape"/>
          <p:cNvSpPr/>
          <p:nvPr/>
        </p:nvSpPr>
        <p:spPr>
          <a:xfrm flipV="1">
            <a:off x="434686" y="4288943"/>
            <a:ext cx="5176405" cy="603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3" descr="Photo from bridge over main road leading into town of Culpeper." title="Picture of Mountain R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30" y="-83128"/>
            <a:ext cx="60566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3"/>
          <p:cNvSpPr txBox="1">
            <a:spLocks/>
          </p:cNvSpPr>
          <p:nvPr/>
        </p:nvSpPr>
        <p:spPr>
          <a:xfrm>
            <a:off x="199241" y="6546272"/>
            <a:ext cx="3860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mtClean="0"/>
              <a:t>For technical support 703-583-3906  </a:t>
            </a:r>
            <a:endParaRPr lang="en-US" sz="12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89" y="-90151"/>
            <a:ext cx="10515600" cy="1325563"/>
          </a:xfrm>
        </p:spPr>
        <p:txBody>
          <a:bodyPr/>
          <a:lstStyle/>
          <a:p>
            <a:r>
              <a:rPr lang="en-US" dirty="0" smtClean="0"/>
              <a:t>Mountain Run </a:t>
            </a:r>
            <a:r>
              <a:rPr lang="en-US" dirty="0" smtClean="0">
                <a:solidFill>
                  <a:srgbClr val="256EAB"/>
                </a:solidFill>
              </a:rPr>
              <a:t>PCB</a:t>
            </a:r>
            <a:r>
              <a:rPr lang="en-US" dirty="0" smtClean="0"/>
              <a:t> Impairment Timeline</a:t>
            </a:r>
            <a:endParaRPr lang="en-US" dirty="0"/>
          </a:p>
        </p:txBody>
      </p:sp>
      <p:sp>
        <p:nvSpPr>
          <p:cNvPr id="3" name="Content Placeholder 2" descr="2001: DEQ monitors fish tissue&#10;2004: VA Department of Health issues fish consumption advisory for white suckers and bluehead chub (≤ 2 meals/month)&#10;2004: 10-mile segment placed on VA’s impaired waters list &#10;2005 &amp; 2017: DEQ completes additional fish tissue monitoring&#10;2017-2019: DEQ completes water and sediment monitoring to prepare for PCB study&#10;" title="Lewis Creek Timeline"/>
          <p:cNvSpPr>
            <a:spLocks noGrp="1"/>
          </p:cNvSpPr>
          <p:nvPr>
            <p:ph idx="1"/>
          </p:nvPr>
        </p:nvSpPr>
        <p:spPr>
          <a:xfrm>
            <a:off x="562778" y="959285"/>
            <a:ext cx="5188027" cy="5552666"/>
          </a:xfrm>
          <a:noFill/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rgbClr val="198569"/>
                </a:solidFill>
              </a:rPr>
              <a:t>1999 &amp; 2001</a:t>
            </a:r>
            <a:r>
              <a:rPr lang="en-US" dirty="0" smtClean="0"/>
              <a:t>: DEQ monitors fish tissue</a:t>
            </a:r>
          </a:p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rgbClr val="198569"/>
                </a:solidFill>
              </a:rPr>
              <a:t>2004</a:t>
            </a:r>
            <a:r>
              <a:rPr lang="en-US" dirty="0" smtClean="0"/>
              <a:t>: VA Department of Health issues fish consumption advisory for the American Eel (≤ 2 meals/month)</a:t>
            </a:r>
          </a:p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rgbClr val="198569"/>
                </a:solidFill>
              </a:rPr>
              <a:t>2006</a:t>
            </a:r>
            <a:r>
              <a:rPr lang="en-US" dirty="0" smtClean="0"/>
              <a:t>: 19.9-mile segment placed </a:t>
            </a:r>
            <a:r>
              <a:rPr lang="en-US" dirty="0"/>
              <a:t>on </a:t>
            </a:r>
            <a:r>
              <a:rPr lang="en-US" dirty="0" smtClean="0"/>
              <a:t>VA’s </a:t>
            </a:r>
            <a:r>
              <a:rPr lang="en-US" dirty="0"/>
              <a:t>impaired waters list 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rgbClr val="198569"/>
                </a:solidFill>
              </a:rPr>
              <a:t>2006 &amp; 2013</a:t>
            </a:r>
            <a:r>
              <a:rPr lang="en-US" dirty="0" smtClean="0"/>
              <a:t>: DEQ completes </a:t>
            </a:r>
            <a:r>
              <a:rPr lang="en-US" dirty="0"/>
              <a:t>a</a:t>
            </a:r>
            <a:r>
              <a:rPr lang="en-US" dirty="0" smtClean="0"/>
              <a:t>dditional fish tissue monitoring</a:t>
            </a:r>
          </a:p>
          <a:p>
            <a:pPr>
              <a:lnSpc>
                <a:spcPct val="120000"/>
              </a:lnSpc>
            </a:pPr>
            <a:r>
              <a:rPr lang="en-US" i="1" dirty="0" smtClean="0">
                <a:solidFill>
                  <a:srgbClr val="198569"/>
                </a:solidFill>
              </a:rPr>
              <a:t>2013-2018</a:t>
            </a:r>
            <a:r>
              <a:rPr lang="en-US" dirty="0" smtClean="0"/>
              <a:t>: DEQ completes water and sediment monitoring to prepare for PCB study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198569"/>
                </a:solidFill>
              </a:rPr>
              <a:t>2020</a:t>
            </a:r>
            <a:r>
              <a:rPr lang="en-US" dirty="0" smtClean="0"/>
              <a:t>:  </a:t>
            </a:r>
            <a:r>
              <a:rPr lang="en-US" dirty="0"/>
              <a:t>I</a:t>
            </a:r>
            <a:r>
              <a:rPr lang="en-US" dirty="0" smtClean="0"/>
              <a:t>mpaired segment increased </a:t>
            </a:r>
            <a:r>
              <a:rPr lang="en-US" smtClean="0"/>
              <a:t>to 24.5 - miles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7145" y="6416889"/>
            <a:ext cx="10515600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8" name="Picture 2" descr="American E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46" y="1239418"/>
            <a:ext cx="3328125" cy="253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icture of Mountain Run from park in Culpeper." title="Picture of Mountain Ru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06" y="4110446"/>
            <a:ext cx="5924334" cy="2264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0805" y="6124447"/>
            <a:ext cx="5934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Photo: https</a:t>
            </a:r>
            <a:r>
              <a:rPr lang="en-US" sz="1000" b="1" dirty="0">
                <a:solidFill>
                  <a:schemeClr val="bg1"/>
                </a:solidFill>
              </a:rPr>
              <a:t>://www.google.com/maps/place/Yowell+Meadow+Park/@38.4756743,-</a:t>
            </a:r>
            <a:r>
              <a:rPr lang="en-US" sz="1000" b="1" dirty="0" smtClean="0">
                <a:solidFill>
                  <a:schemeClr val="bg1"/>
                </a:solidFill>
              </a:rPr>
              <a:t>77.9990059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1485" y="3735618"/>
            <a:ext cx="59555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Photo</a:t>
            </a:r>
            <a:r>
              <a:rPr lang="en-US" sz="800" b="1" dirty="0"/>
              <a:t>:  https://</a:t>
            </a:r>
            <a:r>
              <a:rPr lang="en-US" sz="800" b="1" dirty="0" smtClean="0"/>
              <a:t>www.cfr.msstate.edu/wildlife/fisheries/pdf/AmericanEel.pdf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38304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26416" y="516411"/>
            <a:ext cx="9577953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Identification </a:t>
            </a:r>
            <a:r>
              <a:rPr lang="en-US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VDH </a:t>
            </a:r>
            <a:r>
              <a:rPr lang="en-US" sz="36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Fish Consumption Advisory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23246" y="6480988"/>
            <a:ext cx="8887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2"/>
              </a:rPr>
              <a:t>http://www.vdh.virginia.gov/environmental-health/public-health-toxicology/fish-consumption-advisory</a:t>
            </a:r>
            <a:r>
              <a:rPr lang="en-US" sz="1600" dirty="0">
                <a:hlinkClick r:id="rId2"/>
              </a:rPr>
              <a:t>/</a:t>
            </a:r>
            <a:endParaRPr lang="en-US" sz="1600" dirty="0"/>
          </a:p>
        </p:txBody>
      </p:sp>
      <p:graphicFrame>
        <p:nvGraphicFramePr>
          <p:cNvPr id="3" name="Table 2" title="Lewis Creek VDH Fish consumption advisory 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061859"/>
              </p:ext>
            </p:extLst>
          </p:nvPr>
        </p:nvGraphicFramePr>
        <p:xfrm>
          <a:off x="426416" y="1648146"/>
          <a:ext cx="11338864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885">
                  <a:extLst>
                    <a:ext uri="{9D8B030D-6E8A-4147-A177-3AD203B41FA5}">
                      <a16:colId xmlns:a16="http://schemas.microsoft.com/office/drawing/2014/main" val="2032734585"/>
                    </a:ext>
                  </a:extLst>
                </a:gridCol>
                <a:gridCol w="1391171">
                  <a:extLst>
                    <a:ext uri="{9D8B030D-6E8A-4147-A177-3AD203B41FA5}">
                      <a16:colId xmlns:a16="http://schemas.microsoft.com/office/drawing/2014/main" val="2518624800"/>
                    </a:ext>
                  </a:extLst>
                </a:gridCol>
                <a:gridCol w="2073940">
                  <a:extLst>
                    <a:ext uri="{9D8B030D-6E8A-4147-A177-3AD203B41FA5}">
                      <a16:colId xmlns:a16="http://schemas.microsoft.com/office/drawing/2014/main" val="648060167"/>
                    </a:ext>
                  </a:extLst>
                </a:gridCol>
                <a:gridCol w="1447651">
                  <a:extLst>
                    <a:ext uri="{9D8B030D-6E8A-4147-A177-3AD203B41FA5}">
                      <a16:colId xmlns:a16="http://schemas.microsoft.com/office/drawing/2014/main" val="1977466618"/>
                    </a:ext>
                  </a:extLst>
                </a:gridCol>
                <a:gridCol w="1698597">
                  <a:extLst>
                    <a:ext uri="{9D8B030D-6E8A-4147-A177-3AD203B41FA5}">
                      <a16:colId xmlns:a16="http://schemas.microsoft.com/office/drawing/2014/main" val="1625016418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4112325634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62411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River basin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Waterbody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Locality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Contaminants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Fish species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Advisory description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787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Rappahannock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Mountain</a:t>
                      </a:r>
                      <a:r>
                        <a:rPr lang="en-US" sz="1800" b="1" baseline="0" dirty="0" smtClean="0"/>
                        <a:t> Run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rt. 15/29 bridge 19 miles to confluence with Rappahannock River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Culpeper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PCBs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American Eel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≤ 2 meals/month</a:t>
                      </a:r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823132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15158" y="3249861"/>
            <a:ext cx="3090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Does not affect swimming</a:t>
            </a:r>
            <a:endParaRPr lang="en-US" b="1" dirty="0"/>
          </a:p>
        </p:txBody>
      </p:sp>
      <p:pic>
        <p:nvPicPr>
          <p:cNvPr id="6" name="Picture 5" descr="Pic of American Eels" title="Pic of American Eel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90" y="3812226"/>
            <a:ext cx="3579589" cy="2685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5484" y="6218033"/>
            <a:ext cx="2952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Photo:  Rick Browder, VADEQ</a:t>
            </a:r>
            <a:endParaRPr lang="en-US" sz="1000" b="1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901045" y="6467702"/>
            <a:ext cx="4114800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11" name="Picture 10" descr="DEQ's Logo" title="DEQ's 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10282" y="6517376"/>
            <a:ext cx="490801" cy="265779"/>
          </a:xfrm>
          <a:prstGeom prst="rect">
            <a:avLst/>
          </a:prstGeom>
        </p:spPr>
      </p:pic>
      <p:pic>
        <p:nvPicPr>
          <p:cNvPr id="8" name="Picture 7" descr="In culpeper, Virginia" title="Map of Fish tissue collection site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6" y="3812226"/>
            <a:ext cx="7759273" cy="272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1600" b="1" i="0" u="none" strike="noStrike" kern="1200" spc="100" baseline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b="1" spc="100" dirty="0">
                <a:solidFill>
                  <a:schemeClr val="bg1"/>
                </a:solidFill>
              </a:rPr>
              <a:t>Arithmetic Mean tPCB Concentrations (ng/g) for Mountain Run Fish Tissue  by Species, Year (1999-2013) and </a:t>
            </a:r>
            <a:r>
              <a:rPr lang="en-US" b="1" spc="100" dirty="0" err="1">
                <a:solidFill>
                  <a:schemeClr val="bg1"/>
                </a:solidFill>
              </a:rPr>
              <a:t>Rivermile</a:t>
            </a:r>
            <a:r>
              <a:rPr lang="en-US" b="1" spc="100" dirty="0">
                <a:solidFill>
                  <a:schemeClr val="bg1"/>
                </a:solidFill>
              </a:rPr>
              <a:t>  </a:t>
            </a:r>
            <a:br>
              <a:rPr lang="en-US" b="1" spc="100" dirty="0">
                <a:solidFill>
                  <a:schemeClr val="bg1"/>
                </a:solidFill>
              </a:rPr>
            </a:br>
            <a:r>
              <a:rPr lang="en-US" sz="4000" b="1" spc="100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4000" b="1" spc="100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dirty="0"/>
          </a:p>
        </p:txBody>
      </p:sp>
      <p:graphicFrame>
        <p:nvGraphicFramePr>
          <p:cNvPr id="8" name="Chart 7" descr="Arithmetic Mean of tPCB Concentrations (ng/g) for Mountain Run Fish Tissue  by Species, Year (1999-2013) and Rivermile.  &#10;&#10;" title="Graph for Mtn Run Fish Tissu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297269"/>
              </p:ext>
            </p:extLst>
          </p:nvPr>
        </p:nvGraphicFramePr>
        <p:xfrm>
          <a:off x="368300" y="0"/>
          <a:ext cx="11480800" cy="631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2455" y="6364975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cxnSp>
        <p:nvCxnSpPr>
          <p:cNvPr id="9" name="Straight Connector 8" title="line showing VDH FT threshold"/>
          <p:cNvCxnSpPr/>
          <p:nvPr/>
        </p:nvCxnSpPr>
        <p:spPr>
          <a:xfrm flipV="1">
            <a:off x="1131992" y="2892213"/>
            <a:ext cx="10605347" cy="67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6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descr="Arithmetic Mean of tPCB Concentrations in Mountain Run Fish" title="Arithmetic Mean of tPCB Concentrations in Mountain Run Fish"/>
          <p:cNvSpPr>
            <a:spLocks noGrp="1"/>
          </p:cNvSpPr>
          <p:nvPr>
            <p:ph type="title"/>
          </p:nvPr>
        </p:nvSpPr>
        <p:spPr>
          <a:xfrm>
            <a:off x="838200" y="408781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Arithmetic Mean of tPCB Concentrations in Mountain Run Fish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 descr="Graph showing arithmetic mean of MTN Run fish tissue results.&#10;" title="Graph showing FT for 2006 and 2013 in Mountain Run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7698515"/>
              </p:ext>
            </p:extLst>
          </p:nvPr>
        </p:nvGraphicFramePr>
        <p:xfrm>
          <a:off x="228600" y="101600"/>
          <a:ext cx="11734800" cy="621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36518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cxnSp>
        <p:nvCxnSpPr>
          <p:cNvPr id="7" name="Straight Connector 6" descr="straight line shape showing VDH FT threshold" title="straight line shape showing VDH FT threshold"/>
          <p:cNvCxnSpPr/>
          <p:nvPr/>
        </p:nvCxnSpPr>
        <p:spPr>
          <a:xfrm>
            <a:off x="1214438" y="3167063"/>
            <a:ext cx="10710862" cy="29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30305" y="3537843"/>
            <a:ext cx="2177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DEQ Screening Value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1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DEQ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</a:t>
            </a:r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Sampling Approach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 smtClean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– 2015, 2018</a:t>
            </a:r>
            <a:endParaRPr lang="en-US" sz="3600" i="1" dirty="0">
              <a:ln>
                <a:noFill/>
              </a:ln>
              <a:solidFill>
                <a:srgbClr val="277E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807200" y="2244148"/>
            <a:ext cx="5384800" cy="4530725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identification</a:t>
            </a:r>
          </a:p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 model support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Calibration/validation</a:t>
            </a:r>
          </a:p>
          <a:p>
            <a:r>
              <a:rPr lang="en-US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water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column, </a:t>
            </a:r>
            <a:r>
              <a:rPr lang="en-US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</a:t>
            </a:r>
            <a:endParaRPr lang="en-US" sz="2400" dirty="0">
              <a:ln>
                <a:noFill/>
              </a:ln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column grab samples: High and Base Flow (n </a:t>
            </a:r>
            <a:r>
              <a:rPr lang="en-US" sz="24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63)</a:t>
            </a:r>
            <a:endParaRPr lang="en-US" sz="2400" dirty="0">
              <a:ln>
                <a:noFill/>
              </a:ln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samples as needed</a:t>
            </a:r>
          </a:p>
          <a:p>
            <a:pPr marL="301943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 title="Electrofishing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536" y="-3749"/>
            <a:ext cx="3373464" cy="174441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471055" y="6400800"/>
            <a:ext cx="3860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pic>
        <p:nvPicPr>
          <p:cNvPr id="7" name="Picture 6" descr="Map of watershed that shows monitoring stations for water and sediment sample collection." title="Map of watershed that shows monitoring sta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8" y="1793923"/>
            <a:ext cx="6550562" cy="45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35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000" b="1" i="0" u="none" strike="noStrike" kern="1200" spc="100" baseline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pc="100" dirty="0">
                <a:solidFill>
                  <a:schemeClr val="bg1"/>
                </a:solidFill>
              </a:rPr>
              <a:t>Water Column Arithmetic Mean Total PCB (tPCB) Concentrations (pg/L) by River Mile for Mountain Run (2013-2018)  </a:t>
            </a:r>
          </a:p>
        </p:txBody>
      </p:sp>
      <p:graphicFrame>
        <p:nvGraphicFramePr>
          <p:cNvPr id="6" name="Chart 5" descr="Water Column Arithmetic Mean Total PCB (tPCB) Concentrations (pg/L) by River Mile for Mountain Run (2013-2018)  &#10;" title="Graph that show PCB water data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158181"/>
              </p:ext>
            </p:extLst>
          </p:nvPr>
        </p:nvGraphicFramePr>
        <p:xfrm>
          <a:off x="587828" y="190500"/>
          <a:ext cx="11016343" cy="612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7036" y="6436933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cxnSp>
        <p:nvCxnSpPr>
          <p:cNvPr id="7" name="Straight Connector 6" title="Line that shows DEQ's WQC"/>
          <p:cNvCxnSpPr/>
          <p:nvPr/>
        </p:nvCxnSpPr>
        <p:spPr>
          <a:xfrm>
            <a:off x="1905805" y="4951026"/>
            <a:ext cx="9301573" cy="154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604304" y="4628410"/>
            <a:ext cx="1026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DEQ’s WQC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pic>
        <p:nvPicPr>
          <p:cNvPr id="2" name="Picture 1" descr="Culpeper, VA" title="Aerial photo of Lake Pelham d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26" y="1226908"/>
            <a:ext cx="3023755" cy="167469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10" name="Straight Arrow Connector 9" title="straight arrow connector"/>
          <p:cNvCxnSpPr/>
          <p:nvPr/>
        </p:nvCxnSpPr>
        <p:spPr>
          <a:xfrm flipH="1">
            <a:off x="2327564" y="2900218"/>
            <a:ext cx="249381" cy="2456873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9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46" y="365125"/>
            <a:ext cx="9806354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Water Column PCB Mean Concentration by </a:t>
            </a:r>
            <a:r>
              <a:rPr lang="en-US" dirty="0" err="1" smtClean="0">
                <a:solidFill>
                  <a:schemeClr val="bg1"/>
                </a:solidFill>
              </a:rPr>
              <a:t>Rivermile</a:t>
            </a:r>
            <a:r>
              <a:rPr lang="en-US" dirty="0" smtClean="0">
                <a:solidFill>
                  <a:schemeClr val="bg1"/>
                </a:solidFill>
              </a:rPr>
              <a:t> for Mountain Run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7923" y="6416108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Content Placeholder 4" descr="Show Mountain Run and tributaries" title="Water column Mean PCB Concentration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6" y="228600"/>
            <a:ext cx="11002107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 descr="straight line that shows DEQ's WQC" title="straight line that shows DEQ's WQC"/>
          <p:cNvCxnSpPr/>
          <p:nvPr/>
        </p:nvCxnSpPr>
        <p:spPr>
          <a:xfrm flipV="1">
            <a:off x="1930860" y="4970588"/>
            <a:ext cx="9303625" cy="137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Arrow Connector 6" title="Arrow point at data bar"/>
          <p:cNvCxnSpPr/>
          <p:nvPr/>
        </p:nvCxnSpPr>
        <p:spPr>
          <a:xfrm flipH="1">
            <a:off x="5503817" y="3558540"/>
            <a:ext cx="4442" cy="142581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 title="Arrow point at data bar"/>
          <p:cNvCxnSpPr/>
          <p:nvPr/>
        </p:nvCxnSpPr>
        <p:spPr>
          <a:xfrm>
            <a:off x="3814230" y="3270250"/>
            <a:ext cx="0" cy="209272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 title="Arrow point at data bar"/>
          <p:cNvCxnSpPr/>
          <p:nvPr/>
        </p:nvCxnSpPr>
        <p:spPr>
          <a:xfrm>
            <a:off x="8186057" y="3648891"/>
            <a:ext cx="7686" cy="173914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 title="Arrow point at data bar"/>
          <p:cNvCxnSpPr/>
          <p:nvPr/>
        </p:nvCxnSpPr>
        <p:spPr>
          <a:xfrm flipH="1">
            <a:off x="9870375" y="3035320"/>
            <a:ext cx="45816" cy="23527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11681" y="2151736"/>
            <a:ext cx="135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Unnamed Trib. 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(Spring St)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9337" y="2972871"/>
            <a:ext cx="1254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</a:rPr>
              <a:t>Balds</a:t>
            </a:r>
            <a:r>
              <a:rPr lang="en-US" sz="1400" b="1" dirty="0" smtClean="0">
                <a:solidFill>
                  <a:schemeClr val="bg1"/>
                </a:solidFill>
              </a:rPr>
              <a:t> Run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88105" y="3035320"/>
            <a:ext cx="104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</a:rPr>
              <a:t>Hidens</a:t>
            </a:r>
            <a:r>
              <a:rPr lang="en-US" sz="1400" b="1" dirty="0" smtClean="0">
                <a:solidFill>
                  <a:schemeClr val="bg1"/>
                </a:solidFill>
              </a:rPr>
              <a:t> Branch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37697" y="3127142"/>
            <a:ext cx="83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Jonas Run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79774" y="2504817"/>
            <a:ext cx="627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Flat Run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68918" y="4676577"/>
            <a:ext cx="1086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DEQ’s WQC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5630" y="3950068"/>
            <a:ext cx="135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Unnamed Trib. 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(Yancey St)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4267" y="8106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Arithmetic Mean of Total PCB (pg/L) Water Concentrations in Mountain Run During Wet and Dry Flow Conditions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 descr="Arithmetic Mean of Total PCB (pg/L) Water Concentrations in Mountain Run During Wet and Dry Flow Conditions&#10;" title="Arithmetic Mean of PCBs in Water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677150"/>
              </p:ext>
            </p:extLst>
          </p:nvPr>
        </p:nvGraphicFramePr>
        <p:xfrm>
          <a:off x="670560" y="209007"/>
          <a:ext cx="10843014" cy="6102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9915" y="6508920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Table 7" descr="Table that shows locations" title="Table that shows location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136852"/>
              </p:ext>
            </p:extLst>
          </p:nvPr>
        </p:nvGraphicFramePr>
        <p:xfrm>
          <a:off x="5477873" y="3260454"/>
          <a:ext cx="4737100" cy="2651760"/>
        </p:xfrm>
        <a:graphic>
          <a:graphicData uri="http://schemas.openxmlformats.org/drawingml/2006/table">
            <a:tbl>
              <a:tblPr firstRow="1"/>
              <a:tblGrid>
                <a:gridCol w="1308100">
                  <a:extLst>
                    <a:ext uri="{9D8B030D-6E8A-4147-A177-3AD203B41FA5}">
                      <a16:colId xmlns:a16="http://schemas.microsoft.com/office/drawing/2014/main" val="1621923129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41169012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408451049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011443198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Mainstem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Site Location (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Rivermile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 Description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Size (n)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 (%)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Exceedence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9427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Spillway Below Lake Pelham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644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5130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Upstream of Old Brandy 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0870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 Brandy 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97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Upstream of RR Tracks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5957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699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079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29 (near By-pass)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428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633 (Stevensburg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1515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669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5858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 672 (Stones Mill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5620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620 (Edward Shops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622206"/>
                  </a:ext>
                </a:extLst>
              </a:tr>
            </a:tbl>
          </a:graphicData>
        </a:graphic>
      </p:graphicFrame>
      <p:pic>
        <p:nvPicPr>
          <p:cNvPr id="7" name="Picture 6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Total PCBs - Sediment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5" name="Content Placeholder 4" descr="Graph showing Mtn Run PCB Concentrations" title="Mountain Run PCB Concentration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842331"/>
              </p:ext>
            </p:extLst>
          </p:nvPr>
        </p:nvGraphicFramePr>
        <p:xfrm>
          <a:off x="698863" y="444138"/>
          <a:ext cx="10831286" cy="5724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 descr="TAble that includes sediment sample collection points" title="TAble that includes sediment sample collection point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873394"/>
              </p:ext>
            </p:extLst>
          </p:nvPr>
        </p:nvGraphicFramePr>
        <p:xfrm>
          <a:off x="5878373" y="1458496"/>
          <a:ext cx="3709068" cy="2026920"/>
        </p:xfrm>
        <a:graphic>
          <a:graphicData uri="http://schemas.openxmlformats.org/drawingml/2006/table">
            <a:tbl>
              <a:tblPr firstRow="1"/>
              <a:tblGrid>
                <a:gridCol w="1799263">
                  <a:extLst>
                    <a:ext uri="{9D8B030D-6E8A-4147-A177-3AD203B41FA5}">
                      <a16:colId xmlns:a16="http://schemas.microsoft.com/office/drawing/2014/main" val="1240767995"/>
                    </a:ext>
                  </a:extLst>
                </a:gridCol>
                <a:gridCol w="1909805">
                  <a:extLst>
                    <a:ext uri="{9D8B030D-6E8A-4147-A177-3AD203B41FA5}">
                      <a16:colId xmlns:a16="http://schemas.microsoft.com/office/drawing/2014/main" val="840788274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Sediment Site Location 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Rivermile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 Description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8060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Lake Pelham (24.05)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Lake Pelham above Spillway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0358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 to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Mtn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Run (0.06)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of Spring Street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9383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Balds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Run (0.08)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Colonel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Jamerson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21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Hidens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Branch (0.22)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29 (Business)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6325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Mountain Run (22.01)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 Brandy 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11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 to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Mtn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Run (0.10)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n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Rt. 667  (Nalles Mill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5194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Mountain Run (14.88)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633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Stevensburg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010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Mountain Run (0.59)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620 (Edward Shops Rd)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710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3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65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Mountain Run PCB TMDL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0091" y="6404180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Agenda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8131"/>
            <a:ext cx="5630181" cy="5105399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Welcome and Introductions</a:t>
            </a:r>
          </a:p>
          <a:p>
            <a:pPr lvl="1"/>
            <a:r>
              <a:rPr lang="en-US" sz="2800" dirty="0" smtClean="0">
                <a:solidFill>
                  <a:srgbClr val="0070C0"/>
                </a:solidFill>
              </a:rPr>
              <a:t>Meeting Objectives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Overview of Water Quality Planning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PCB Background Information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Water Quality Impairment of Mountain Run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Overview of the Mountain Run PCB TMDL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Next Steps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25714" y="6308469"/>
            <a:ext cx="3860800" cy="457200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6" name="Picture 5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pic>
        <p:nvPicPr>
          <p:cNvPr id="7" name="Content Placeholder 6" descr="Picture of Mountain Run" title="Photo of Mountain Run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89" y="0"/>
            <a:ext cx="5599611" cy="6858000"/>
          </a:xfrm>
        </p:spPr>
      </p:pic>
      <p:sp>
        <p:nvSpPr>
          <p:cNvPr id="8" name="Rectangle 7"/>
          <p:cNvSpPr/>
          <p:nvPr/>
        </p:nvSpPr>
        <p:spPr>
          <a:xfrm>
            <a:off x="9272611" y="6518114"/>
            <a:ext cx="29193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Photo: October Greenfield, Friends of the Rappahannock</a:t>
            </a:r>
          </a:p>
        </p:txBody>
      </p:sp>
    </p:spTree>
    <p:extLst>
      <p:ext uri="{BB962C8B-B14F-4D97-AF65-F5344CB8AC3E}">
        <p14:creationId xmlns:p14="http://schemas.microsoft.com/office/powerpoint/2010/main" val="4266000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Content Placeholder 5" descr="C:\Users\rux46586\Documents\Irina.png" title="FIgure showing potential PCB sources in a watersh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036" y="185337"/>
            <a:ext cx="10822487" cy="65532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6185" y="210414"/>
            <a:ext cx="3071269" cy="2283819"/>
          </a:xfrm>
        </p:spPr>
        <p:txBody>
          <a:bodyPr/>
          <a:lstStyle/>
          <a:p>
            <a:r>
              <a:rPr lang="en-US" dirty="0" smtClean="0"/>
              <a:t>Sources considered in PCB TMDL</a:t>
            </a:r>
            <a:endParaRPr lang="en-US" dirty="0"/>
          </a:p>
        </p:txBody>
      </p:sp>
      <p:sp>
        <p:nvSpPr>
          <p:cNvPr id="70" name="Text Box 57"/>
          <p:cNvSpPr txBox="1">
            <a:spLocks noChangeArrowheads="1"/>
          </p:cNvSpPr>
          <p:nvPr/>
        </p:nvSpPr>
        <p:spPr bwMode="auto">
          <a:xfrm rot="19139680">
            <a:off x="5139570" y="1618069"/>
            <a:ext cx="2405092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Non-point source</a:t>
            </a:r>
          </a:p>
        </p:txBody>
      </p:sp>
      <p:sp>
        <p:nvSpPr>
          <p:cNvPr id="71" name="Text Box 47"/>
          <p:cNvSpPr txBox="1">
            <a:spLocks noChangeArrowheads="1"/>
          </p:cNvSpPr>
          <p:nvPr/>
        </p:nvSpPr>
        <p:spPr bwMode="auto">
          <a:xfrm>
            <a:off x="5410200" y="5334001"/>
            <a:ext cx="2438400" cy="90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PCB Contaminated </a:t>
            </a:r>
          </a:p>
          <a:p>
            <a:pPr algn="ctr"/>
            <a:r>
              <a:rPr lang="en-US" sz="1600" b="1" dirty="0"/>
              <a:t>Sediment</a:t>
            </a:r>
          </a:p>
        </p:txBody>
      </p:sp>
      <p:pic>
        <p:nvPicPr>
          <p:cNvPr id="72" name="Picture 4" descr="Rain With A Zero Chance 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7434" y="440505"/>
            <a:ext cx="708280" cy="708280"/>
          </a:xfrm>
          <a:prstGeom prst="rect">
            <a:avLst/>
          </a:prstGeom>
          <a:noFill/>
        </p:spPr>
      </p:pic>
      <p:pic>
        <p:nvPicPr>
          <p:cNvPr id="73" name="Picture 4" descr="Rain With A Zero Chance 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4375" y="347412"/>
            <a:ext cx="1019682" cy="1089503"/>
          </a:xfrm>
          <a:prstGeom prst="rect">
            <a:avLst/>
          </a:prstGeom>
          <a:noFill/>
        </p:spPr>
      </p:pic>
      <p:pic>
        <p:nvPicPr>
          <p:cNvPr id="74" name="Picture 4" descr="Rain With A Zero Chance 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6531" y="326097"/>
            <a:ext cx="853597" cy="685801"/>
          </a:xfrm>
          <a:prstGeom prst="rect">
            <a:avLst/>
          </a:prstGeom>
          <a:noFill/>
        </p:spPr>
      </p:pic>
      <p:sp>
        <p:nvSpPr>
          <p:cNvPr id="75" name="Text Box 25"/>
          <p:cNvSpPr txBox="1">
            <a:spLocks noChangeArrowheads="1"/>
          </p:cNvSpPr>
          <p:nvPr/>
        </p:nvSpPr>
        <p:spPr bwMode="auto">
          <a:xfrm>
            <a:off x="6548372" y="683018"/>
            <a:ext cx="2434747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Wet Deposition</a:t>
            </a:r>
          </a:p>
        </p:txBody>
      </p:sp>
      <p:sp>
        <p:nvSpPr>
          <p:cNvPr id="76" name="5-Point Star 75" title="Star clip art"/>
          <p:cNvSpPr/>
          <p:nvPr/>
        </p:nvSpPr>
        <p:spPr bwMode="auto">
          <a:xfrm>
            <a:off x="7936825" y="585982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77" name="Text Box 24"/>
          <p:cNvSpPr txBox="1">
            <a:spLocks noChangeArrowheads="1"/>
          </p:cNvSpPr>
          <p:nvPr/>
        </p:nvSpPr>
        <p:spPr bwMode="auto">
          <a:xfrm>
            <a:off x="8316685" y="919601"/>
            <a:ext cx="2058391" cy="90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/>
              <a:t>Dry Deposition</a:t>
            </a:r>
          </a:p>
        </p:txBody>
      </p:sp>
      <p:sp>
        <p:nvSpPr>
          <p:cNvPr id="78" name="Line 21" title="Arrow"/>
          <p:cNvSpPr>
            <a:spLocks noChangeShapeType="1"/>
          </p:cNvSpPr>
          <p:nvPr/>
        </p:nvSpPr>
        <p:spPr bwMode="auto">
          <a:xfrm flipV="1">
            <a:off x="3810000" y="1823580"/>
            <a:ext cx="0" cy="56078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9" name="Text Box 18"/>
          <p:cNvSpPr txBox="1">
            <a:spLocks noChangeArrowheads="1"/>
          </p:cNvSpPr>
          <p:nvPr/>
        </p:nvSpPr>
        <p:spPr bwMode="auto">
          <a:xfrm>
            <a:off x="2775858" y="1378767"/>
            <a:ext cx="1981200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Air Emissions</a:t>
            </a:r>
          </a:p>
        </p:txBody>
      </p:sp>
      <p:sp>
        <p:nvSpPr>
          <p:cNvPr id="80" name="Text Box 60"/>
          <p:cNvSpPr txBox="1">
            <a:spLocks noChangeArrowheads="1"/>
          </p:cNvSpPr>
          <p:nvPr/>
        </p:nvSpPr>
        <p:spPr bwMode="auto">
          <a:xfrm rot="1106340">
            <a:off x="3815598" y="4458313"/>
            <a:ext cx="2343632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Non-point source</a:t>
            </a:r>
          </a:p>
        </p:txBody>
      </p:sp>
      <p:sp>
        <p:nvSpPr>
          <p:cNvPr id="81" name="Text Box 60"/>
          <p:cNvSpPr txBox="1">
            <a:spLocks noChangeArrowheads="1"/>
          </p:cNvSpPr>
          <p:nvPr/>
        </p:nvSpPr>
        <p:spPr bwMode="auto">
          <a:xfrm rot="1106340">
            <a:off x="4210308" y="4721219"/>
            <a:ext cx="1492102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Runoff</a:t>
            </a:r>
          </a:p>
        </p:txBody>
      </p:sp>
      <p:sp>
        <p:nvSpPr>
          <p:cNvPr id="82" name="Line 55" title="Line"/>
          <p:cNvSpPr>
            <a:spLocks noChangeShapeType="1"/>
          </p:cNvSpPr>
          <p:nvPr/>
        </p:nvSpPr>
        <p:spPr bwMode="auto">
          <a:xfrm>
            <a:off x="4871902" y="4885216"/>
            <a:ext cx="766899" cy="29638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3" name="Object 2" title="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1183" y="4836396"/>
            <a:ext cx="438945" cy="167482"/>
          </a:xfrm>
          <a:prstGeom prst="rect">
            <a:avLst/>
          </a:prstGeom>
          <a:noFill/>
        </p:spPr>
      </p:pic>
      <p:pic>
        <p:nvPicPr>
          <p:cNvPr id="84" name="Object 3" title="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3094" y="4418389"/>
            <a:ext cx="438945" cy="167482"/>
          </a:xfrm>
          <a:prstGeom prst="rect">
            <a:avLst/>
          </a:prstGeom>
          <a:noFill/>
        </p:spPr>
      </p:pic>
      <p:pic>
        <p:nvPicPr>
          <p:cNvPr id="85" name="Object 4" title="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5113" y="5250259"/>
            <a:ext cx="438945" cy="167482"/>
          </a:xfrm>
          <a:prstGeom prst="rect">
            <a:avLst/>
          </a:prstGeom>
          <a:noFill/>
        </p:spPr>
      </p:pic>
      <p:sp>
        <p:nvSpPr>
          <p:cNvPr id="86" name="TextBox 62"/>
          <p:cNvSpPr txBox="1"/>
          <p:nvPr/>
        </p:nvSpPr>
        <p:spPr>
          <a:xfrm>
            <a:off x="7879111" y="1049167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2</a:t>
            </a:r>
          </a:p>
        </p:txBody>
      </p:sp>
      <p:sp>
        <p:nvSpPr>
          <p:cNvPr id="87" name="Freeform 86" title="Pollutant runoff image"/>
          <p:cNvSpPr>
            <a:spLocks/>
          </p:cNvSpPr>
          <p:nvPr/>
        </p:nvSpPr>
        <p:spPr bwMode="auto">
          <a:xfrm>
            <a:off x="7055682" y="3421805"/>
            <a:ext cx="1217373" cy="682752"/>
          </a:xfrm>
          <a:custGeom>
            <a:avLst/>
            <a:gdLst/>
            <a:ahLst/>
            <a:cxnLst>
              <a:cxn ang="0">
                <a:pos x="128" y="109"/>
              </a:cxn>
              <a:cxn ang="0">
                <a:pos x="136" y="157"/>
              </a:cxn>
              <a:cxn ang="0">
                <a:pos x="416" y="245"/>
              </a:cxn>
              <a:cxn ang="0">
                <a:pos x="520" y="261"/>
              </a:cxn>
              <a:cxn ang="0">
                <a:pos x="600" y="317"/>
              </a:cxn>
              <a:cxn ang="0">
                <a:pos x="808" y="293"/>
              </a:cxn>
              <a:cxn ang="0">
                <a:pos x="800" y="149"/>
              </a:cxn>
              <a:cxn ang="0">
                <a:pos x="752" y="125"/>
              </a:cxn>
              <a:cxn ang="0">
                <a:pos x="632" y="53"/>
              </a:cxn>
              <a:cxn ang="0">
                <a:pos x="520" y="45"/>
              </a:cxn>
              <a:cxn ang="0">
                <a:pos x="136" y="53"/>
              </a:cxn>
              <a:cxn ang="0">
                <a:pos x="112" y="69"/>
              </a:cxn>
              <a:cxn ang="0">
                <a:pos x="40" y="29"/>
              </a:cxn>
              <a:cxn ang="0">
                <a:pos x="16" y="141"/>
              </a:cxn>
              <a:cxn ang="0">
                <a:pos x="0" y="189"/>
              </a:cxn>
              <a:cxn ang="0">
                <a:pos x="112" y="213"/>
              </a:cxn>
              <a:cxn ang="0">
                <a:pos x="128" y="109"/>
              </a:cxn>
            </a:cxnLst>
            <a:rect l="0" t="0" r="r" b="b"/>
            <a:pathLst>
              <a:path w="809" h="373">
                <a:moveTo>
                  <a:pt x="128" y="109"/>
                </a:moveTo>
                <a:cubicBezTo>
                  <a:pt x="131" y="125"/>
                  <a:pt x="131" y="141"/>
                  <a:pt x="136" y="157"/>
                </a:cubicBezTo>
                <a:cubicBezTo>
                  <a:pt x="182" y="310"/>
                  <a:pt x="183" y="237"/>
                  <a:pt x="416" y="245"/>
                </a:cubicBezTo>
                <a:cubicBezTo>
                  <a:pt x="425" y="246"/>
                  <a:pt x="516" y="256"/>
                  <a:pt x="520" y="261"/>
                </a:cubicBezTo>
                <a:cubicBezTo>
                  <a:pt x="587" y="339"/>
                  <a:pt x="430" y="298"/>
                  <a:pt x="600" y="317"/>
                </a:cubicBezTo>
                <a:cubicBezTo>
                  <a:pt x="669" y="340"/>
                  <a:pt x="781" y="373"/>
                  <a:pt x="808" y="293"/>
                </a:cubicBezTo>
                <a:cubicBezTo>
                  <a:pt x="805" y="245"/>
                  <a:pt x="809" y="196"/>
                  <a:pt x="800" y="149"/>
                </a:cubicBezTo>
                <a:cubicBezTo>
                  <a:pt x="797" y="136"/>
                  <a:pt x="760" y="130"/>
                  <a:pt x="752" y="125"/>
                </a:cubicBezTo>
                <a:cubicBezTo>
                  <a:pt x="717" y="106"/>
                  <a:pt x="675" y="58"/>
                  <a:pt x="632" y="53"/>
                </a:cubicBezTo>
                <a:cubicBezTo>
                  <a:pt x="595" y="49"/>
                  <a:pt x="557" y="48"/>
                  <a:pt x="520" y="45"/>
                </a:cubicBezTo>
                <a:cubicBezTo>
                  <a:pt x="392" y="48"/>
                  <a:pt x="264" y="45"/>
                  <a:pt x="136" y="53"/>
                </a:cubicBezTo>
                <a:cubicBezTo>
                  <a:pt x="126" y="54"/>
                  <a:pt x="121" y="71"/>
                  <a:pt x="112" y="69"/>
                </a:cubicBezTo>
                <a:cubicBezTo>
                  <a:pt x="85" y="63"/>
                  <a:pt x="66" y="38"/>
                  <a:pt x="40" y="29"/>
                </a:cubicBezTo>
                <a:cubicBezTo>
                  <a:pt x="1" y="145"/>
                  <a:pt x="46" y="0"/>
                  <a:pt x="16" y="141"/>
                </a:cubicBezTo>
                <a:cubicBezTo>
                  <a:pt x="12" y="157"/>
                  <a:pt x="0" y="189"/>
                  <a:pt x="0" y="189"/>
                </a:cubicBezTo>
                <a:cubicBezTo>
                  <a:pt x="18" y="242"/>
                  <a:pt x="59" y="218"/>
                  <a:pt x="112" y="213"/>
                </a:cubicBezTo>
                <a:cubicBezTo>
                  <a:pt x="121" y="119"/>
                  <a:pt x="107" y="151"/>
                  <a:pt x="128" y="109"/>
                </a:cubicBezTo>
                <a:close/>
              </a:path>
            </a:pathLst>
          </a:cu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8" name="AutoShape 29" title="Pollutant runoff image"/>
          <p:cNvSpPr>
            <a:spLocks noChangeArrowheads="1"/>
          </p:cNvSpPr>
          <p:nvPr/>
        </p:nvSpPr>
        <p:spPr bwMode="auto">
          <a:xfrm>
            <a:off x="7953974" y="3480751"/>
            <a:ext cx="69564" cy="162721"/>
          </a:xfrm>
          <a:prstGeom prst="can">
            <a:avLst>
              <a:gd name="adj" fmla="val 50000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407557" tIns="203779" rIns="407557" bIns="203779" anchor="ctr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sp>
        <p:nvSpPr>
          <p:cNvPr id="89" name="AutoShape 29" title="Pollutant runoff image"/>
          <p:cNvSpPr>
            <a:spLocks noChangeArrowheads="1"/>
          </p:cNvSpPr>
          <p:nvPr/>
        </p:nvSpPr>
        <p:spPr bwMode="auto">
          <a:xfrm flipH="1">
            <a:off x="7941894" y="3684278"/>
            <a:ext cx="76200" cy="172964"/>
          </a:xfrm>
          <a:prstGeom prst="can">
            <a:avLst>
              <a:gd name="adj" fmla="val 50000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407557" tIns="203779" rIns="407557" bIns="203779" anchor="ctr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sp>
        <p:nvSpPr>
          <p:cNvPr id="90" name="AutoShape 32" title="Pollutant runoff image"/>
          <p:cNvSpPr>
            <a:spLocks noChangeArrowheads="1"/>
          </p:cNvSpPr>
          <p:nvPr/>
        </p:nvSpPr>
        <p:spPr bwMode="auto">
          <a:xfrm rot="5400000" flipV="1">
            <a:off x="7629207" y="3690718"/>
            <a:ext cx="102413" cy="144926"/>
          </a:xfrm>
          <a:prstGeom prst="can">
            <a:avLst>
              <a:gd name="adj" fmla="val 50000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407557" tIns="203779" rIns="407557" bIns="203779" anchor="ctr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1" name="AutoShape 29" title="Pollutant runoff image"/>
          <p:cNvSpPr>
            <a:spLocks noChangeArrowheads="1"/>
          </p:cNvSpPr>
          <p:nvPr/>
        </p:nvSpPr>
        <p:spPr bwMode="auto">
          <a:xfrm>
            <a:off x="7761516" y="3570517"/>
            <a:ext cx="69564" cy="162721"/>
          </a:xfrm>
          <a:prstGeom prst="can">
            <a:avLst>
              <a:gd name="adj" fmla="val 50000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407557" tIns="203779" rIns="407557" bIns="203779" anchor="ctr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sp>
        <p:nvSpPr>
          <p:cNvPr id="92" name="Text Box 34"/>
          <p:cNvSpPr txBox="1">
            <a:spLocks noChangeArrowheads="1"/>
          </p:cNvSpPr>
          <p:nvPr/>
        </p:nvSpPr>
        <p:spPr bwMode="auto">
          <a:xfrm>
            <a:off x="8018094" y="3232288"/>
            <a:ext cx="2116506" cy="90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/>
              <a:t>Contaminated Sites</a:t>
            </a:r>
          </a:p>
        </p:txBody>
      </p:sp>
      <p:sp>
        <p:nvSpPr>
          <p:cNvPr id="93" name="5-Point Star 92" title="Star image"/>
          <p:cNvSpPr/>
          <p:nvPr/>
        </p:nvSpPr>
        <p:spPr bwMode="auto">
          <a:xfrm>
            <a:off x="4206679" y="1553369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94" name="5-Point Star 93" title="Star image"/>
          <p:cNvSpPr/>
          <p:nvPr/>
        </p:nvSpPr>
        <p:spPr bwMode="auto">
          <a:xfrm>
            <a:off x="6933166" y="1372185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95" name="5-Point Star 94" title="Star image"/>
          <p:cNvSpPr/>
          <p:nvPr/>
        </p:nvSpPr>
        <p:spPr bwMode="auto">
          <a:xfrm>
            <a:off x="8517340" y="3362472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96" name="5-Point Star 95" title="Star image"/>
          <p:cNvSpPr/>
          <p:nvPr/>
        </p:nvSpPr>
        <p:spPr bwMode="auto">
          <a:xfrm>
            <a:off x="7473224" y="4560204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97" name="5-Point Star 96" title="Star image"/>
          <p:cNvSpPr/>
          <p:nvPr/>
        </p:nvSpPr>
        <p:spPr bwMode="auto">
          <a:xfrm>
            <a:off x="5779019" y="1978738"/>
            <a:ext cx="517723" cy="1547593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407557" tIns="203779" rIns="407557" bIns="203779" rtlCol="0" anchor="ctr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98" name="TextBox 62"/>
          <p:cNvSpPr txBox="1"/>
          <p:nvPr/>
        </p:nvSpPr>
        <p:spPr>
          <a:xfrm>
            <a:off x="4144586" y="2035391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1</a:t>
            </a:r>
          </a:p>
        </p:txBody>
      </p:sp>
      <p:sp>
        <p:nvSpPr>
          <p:cNvPr id="99" name="TextBox 62"/>
          <p:cNvSpPr txBox="1"/>
          <p:nvPr/>
        </p:nvSpPr>
        <p:spPr>
          <a:xfrm>
            <a:off x="7439763" y="5084760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6</a:t>
            </a:r>
          </a:p>
        </p:txBody>
      </p:sp>
      <p:sp>
        <p:nvSpPr>
          <p:cNvPr id="100" name="Line 22" title="Line"/>
          <p:cNvSpPr>
            <a:spLocks noChangeShapeType="1"/>
          </p:cNvSpPr>
          <p:nvPr/>
        </p:nvSpPr>
        <p:spPr bwMode="auto">
          <a:xfrm>
            <a:off x="5453744" y="1112184"/>
            <a:ext cx="0" cy="5188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1" name="Line 22" title="Line"/>
          <p:cNvSpPr>
            <a:spLocks noChangeShapeType="1"/>
          </p:cNvSpPr>
          <p:nvPr/>
        </p:nvSpPr>
        <p:spPr bwMode="auto">
          <a:xfrm>
            <a:off x="7066568" y="1148786"/>
            <a:ext cx="0" cy="5188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2" name="Line 22" title="Line"/>
          <p:cNvSpPr>
            <a:spLocks noChangeShapeType="1"/>
          </p:cNvSpPr>
          <p:nvPr/>
        </p:nvSpPr>
        <p:spPr bwMode="auto">
          <a:xfrm>
            <a:off x="7581900" y="1148785"/>
            <a:ext cx="0" cy="5188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3" name="Line 22" title="Line"/>
          <p:cNvSpPr>
            <a:spLocks noChangeShapeType="1"/>
          </p:cNvSpPr>
          <p:nvPr/>
        </p:nvSpPr>
        <p:spPr bwMode="auto">
          <a:xfrm>
            <a:off x="9009932" y="1624727"/>
            <a:ext cx="0" cy="30227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4" name="Line 22" title="Line"/>
          <p:cNvSpPr>
            <a:spLocks noChangeShapeType="1"/>
          </p:cNvSpPr>
          <p:nvPr/>
        </p:nvSpPr>
        <p:spPr bwMode="auto">
          <a:xfrm>
            <a:off x="9448800" y="1613169"/>
            <a:ext cx="0" cy="25940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5" name="Line 55" title="Line"/>
          <p:cNvSpPr>
            <a:spLocks noChangeShapeType="1"/>
          </p:cNvSpPr>
          <p:nvPr/>
        </p:nvSpPr>
        <p:spPr bwMode="auto">
          <a:xfrm>
            <a:off x="5105192" y="4624188"/>
            <a:ext cx="662940" cy="2373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6" name="TextBox 62"/>
          <p:cNvSpPr txBox="1"/>
          <p:nvPr/>
        </p:nvSpPr>
        <p:spPr>
          <a:xfrm>
            <a:off x="8463044" y="3850933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5</a:t>
            </a:r>
          </a:p>
        </p:txBody>
      </p:sp>
      <p:sp>
        <p:nvSpPr>
          <p:cNvPr id="107" name="Line 21" title="Line"/>
          <p:cNvSpPr>
            <a:spLocks noChangeShapeType="1"/>
          </p:cNvSpPr>
          <p:nvPr/>
        </p:nvSpPr>
        <p:spPr bwMode="auto">
          <a:xfrm flipV="1">
            <a:off x="7560127" y="3334717"/>
            <a:ext cx="0" cy="37126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8" name="Line 21" title="Line"/>
          <p:cNvSpPr>
            <a:spLocks noChangeShapeType="1"/>
          </p:cNvSpPr>
          <p:nvPr/>
        </p:nvSpPr>
        <p:spPr bwMode="auto">
          <a:xfrm flipV="1">
            <a:off x="7886703" y="3389143"/>
            <a:ext cx="0" cy="37126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9" name="Freeform 108" title="Pollutant runoff image"/>
          <p:cNvSpPr>
            <a:spLocks/>
          </p:cNvSpPr>
          <p:nvPr/>
        </p:nvSpPr>
        <p:spPr bwMode="auto">
          <a:xfrm>
            <a:off x="6706531" y="3816153"/>
            <a:ext cx="959855" cy="693002"/>
          </a:xfrm>
          <a:custGeom>
            <a:avLst/>
            <a:gdLst/>
            <a:ahLst/>
            <a:cxnLst>
              <a:cxn ang="0">
                <a:pos x="654" y="0"/>
              </a:cxn>
              <a:cxn ang="0">
                <a:pos x="598" y="48"/>
              </a:cxn>
              <a:cxn ang="0">
                <a:pos x="414" y="104"/>
              </a:cxn>
              <a:cxn ang="0">
                <a:pos x="342" y="136"/>
              </a:cxn>
              <a:cxn ang="0">
                <a:pos x="38" y="136"/>
              </a:cxn>
              <a:cxn ang="0">
                <a:pos x="54" y="248"/>
              </a:cxn>
              <a:cxn ang="0">
                <a:pos x="126" y="304"/>
              </a:cxn>
              <a:cxn ang="0">
                <a:pos x="310" y="336"/>
              </a:cxn>
              <a:cxn ang="0">
                <a:pos x="326" y="280"/>
              </a:cxn>
              <a:cxn ang="0">
                <a:pos x="518" y="248"/>
              </a:cxn>
              <a:cxn ang="0">
                <a:pos x="534" y="192"/>
              </a:cxn>
              <a:cxn ang="0">
                <a:pos x="598" y="176"/>
              </a:cxn>
              <a:cxn ang="0">
                <a:pos x="606" y="120"/>
              </a:cxn>
              <a:cxn ang="0">
                <a:pos x="630" y="112"/>
              </a:cxn>
              <a:cxn ang="0">
                <a:pos x="646" y="48"/>
              </a:cxn>
              <a:cxn ang="0">
                <a:pos x="654" y="0"/>
              </a:cxn>
            </a:cxnLst>
            <a:rect l="0" t="0" r="r" b="b"/>
            <a:pathLst>
              <a:path w="681" h="384">
                <a:moveTo>
                  <a:pt x="654" y="0"/>
                </a:moveTo>
                <a:cubicBezTo>
                  <a:pt x="643" y="32"/>
                  <a:pt x="629" y="38"/>
                  <a:pt x="598" y="48"/>
                </a:cubicBezTo>
                <a:cubicBezTo>
                  <a:pt x="561" y="104"/>
                  <a:pt x="473" y="99"/>
                  <a:pt x="414" y="104"/>
                </a:cubicBezTo>
                <a:cubicBezTo>
                  <a:pt x="388" y="113"/>
                  <a:pt x="368" y="127"/>
                  <a:pt x="342" y="136"/>
                </a:cubicBezTo>
                <a:cubicBezTo>
                  <a:pt x="259" y="133"/>
                  <a:pt x="127" y="106"/>
                  <a:pt x="38" y="136"/>
                </a:cubicBezTo>
                <a:cubicBezTo>
                  <a:pt x="31" y="180"/>
                  <a:pt x="0" y="230"/>
                  <a:pt x="54" y="248"/>
                </a:cubicBezTo>
                <a:cubicBezTo>
                  <a:pt x="66" y="307"/>
                  <a:pt x="68" y="292"/>
                  <a:pt x="126" y="304"/>
                </a:cubicBezTo>
                <a:cubicBezTo>
                  <a:pt x="146" y="384"/>
                  <a:pt x="230" y="340"/>
                  <a:pt x="310" y="336"/>
                </a:cubicBezTo>
                <a:cubicBezTo>
                  <a:pt x="311" y="334"/>
                  <a:pt x="322" y="285"/>
                  <a:pt x="326" y="280"/>
                </a:cubicBezTo>
                <a:cubicBezTo>
                  <a:pt x="361" y="236"/>
                  <a:pt x="464" y="255"/>
                  <a:pt x="518" y="248"/>
                </a:cubicBezTo>
                <a:cubicBezTo>
                  <a:pt x="524" y="230"/>
                  <a:pt x="522" y="207"/>
                  <a:pt x="534" y="192"/>
                </a:cubicBezTo>
                <a:cubicBezTo>
                  <a:pt x="548" y="175"/>
                  <a:pt x="576" y="180"/>
                  <a:pt x="598" y="176"/>
                </a:cubicBezTo>
                <a:cubicBezTo>
                  <a:pt x="601" y="157"/>
                  <a:pt x="598" y="137"/>
                  <a:pt x="606" y="120"/>
                </a:cubicBezTo>
                <a:cubicBezTo>
                  <a:pt x="610" y="112"/>
                  <a:pt x="626" y="120"/>
                  <a:pt x="630" y="112"/>
                </a:cubicBezTo>
                <a:cubicBezTo>
                  <a:pt x="681" y="10"/>
                  <a:pt x="616" y="78"/>
                  <a:pt x="646" y="48"/>
                </a:cubicBezTo>
                <a:lnTo>
                  <a:pt x="654" y="0"/>
                </a:lnTo>
                <a:close/>
              </a:path>
            </a:pathLst>
          </a:custGeom>
          <a:solidFill>
            <a:srgbClr val="800000">
              <a:alpha val="62000"/>
            </a:srgbClr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0" name="Line 35" title="Line"/>
          <p:cNvSpPr>
            <a:spLocks noChangeShapeType="1"/>
          </p:cNvSpPr>
          <p:nvPr/>
        </p:nvSpPr>
        <p:spPr bwMode="auto">
          <a:xfrm flipH="1">
            <a:off x="6642038" y="4104558"/>
            <a:ext cx="384872" cy="29642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1" name="Line 35" title="Line"/>
          <p:cNvSpPr>
            <a:spLocks noChangeShapeType="1"/>
          </p:cNvSpPr>
          <p:nvPr/>
        </p:nvSpPr>
        <p:spPr bwMode="auto">
          <a:xfrm flipH="1">
            <a:off x="6982845" y="3864590"/>
            <a:ext cx="625104" cy="4634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2" name="Text Box 50"/>
          <p:cNvSpPr txBox="1">
            <a:spLocks noChangeArrowheads="1"/>
          </p:cNvSpPr>
          <p:nvPr/>
        </p:nvSpPr>
        <p:spPr bwMode="auto">
          <a:xfrm rot="-45662395">
            <a:off x="6096242" y="2808198"/>
            <a:ext cx="1599869" cy="90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/>
              <a:t>MS4 SW Runoff</a:t>
            </a:r>
          </a:p>
        </p:txBody>
      </p:sp>
      <p:sp>
        <p:nvSpPr>
          <p:cNvPr id="113" name="Line 35" title="Line"/>
          <p:cNvSpPr>
            <a:spLocks noChangeShapeType="1"/>
          </p:cNvSpPr>
          <p:nvPr/>
        </p:nvSpPr>
        <p:spPr bwMode="auto">
          <a:xfrm flipH="1">
            <a:off x="6455418" y="3442364"/>
            <a:ext cx="224841" cy="20925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4" name="TextBox 62"/>
          <p:cNvSpPr txBox="1"/>
          <p:nvPr/>
        </p:nvSpPr>
        <p:spPr>
          <a:xfrm>
            <a:off x="6870838" y="1872576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4</a:t>
            </a:r>
          </a:p>
        </p:txBody>
      </p:sp>
      <p:sp>
        <p:nvSpPr>
          <p:cNvPr id="115" name="Text Box 56"/>
          <p:cNvSpPr txBox="1">
            <a:spLocks noChangeArrowheads="1"/>
          </p:cNvSpPr>
          <p:nvPr/>
        </p:nvSpPr>
        <p:spPr bwMode="auto">
          <a:xfrm rot="887291">
            <a:off x="3847438" y="3124816"/>
            <a:ext cx="2237545" cy="90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/>
              <a:t>Point Source Effluent</a:t>
            </a:r>
          </a:p>
        </p:txBody>
      </p:sp>
      <p:sp>
        <p:nvSpPr>
          <p:cNvPr id="116" name="Text Box 50"/>
          <p:cNvSpPr txBox="1">
            <a:spLocks noChangeArrowheads="1"/>
          </p:cNvSpPr>
          <p:nvPr/>
        </p:nvSpPr>
        <p:spPr bwMode="auto">
          <a:xfrm rot="19137605">
            <a:off x="5580908" y="1968838"/>
            <a:ext cx="1523707" cy="65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07557" tIns="203779" rIns="407557" bIns="203779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/>
              <a:t>Runoff</a:t>
            </a:r>
          </a:p>
        </p:txBody>
      </p:sp>
      <p:sp>
        <p:nvSpPr>
          <p:cNvPr id="117" name="Line 53" title="Line"/>
          <p:cNvSpPr>
            <a:spLocks noChangeShapeType="1"/>
          </p:cNvSpPr>
          <p:nvPr/>
        </p:nvSpPr>
        <p:spPr bwMode="auto">
          <a:xfrm flipH="1">
            <a:off x="5410201" y="2099340"/>
            <a:ext cx="471891" cy="40313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8" name="Line 53" title="Line"/>
          <p:cNvSpPr>
            <a:spLocks noChangeShapeType="1"/>
          </p:cNvSpPr>
          <p:nvPr/>
        </p:nvSpPr>
        <p:spPr bwMode="auto">
          <a:xfrm flipH="1">
            <a:off x="5768132" y="2411725"/>
            <a:ext cx="227921" cy="23721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407557" tIns="203779" rIns="407557" bIns="203779"/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9" name="TextBox 62"/>
          <p:cNvSpPr txBox="1"/>
          <p:nvPr/>
        </p:nvSpPr>
        <p:spPr>
          <a:xfrm>
            <a:off x="5713709" y="2459165"/>
            <a:ext cx="517652" cy="657759"/>
          </a:xfrm>
          <a:prstGeom prst="rect">
            <a:avLst/>
          </a:prstGeom>
          <a:noFill/>
        </p:spPr>
        <p:txBody>
          <a:bodyPr wrap="square" lIns="407557" tIns="203779" rIns="407557" bIns="203779" rtlCol="0">
            <a:spAutoFit/>
          </a:bodyPr>
          <a:lstStyle>
            <a:defPPr>
              <a:defRPr lang="en-US"/>
            </a:defPPr>
            <a:lvl1pPr marL="0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7786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75572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3358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51144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88931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6717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264503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02289" algn="l" defTabSz="4075572" rtl="0" eaLnBrk="1" latinLnBrk="0" hangingPunct="1"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3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264656" y="3962401"/>
            <a:ext cx="3647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PCB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838349" y="3346275"/>
            <a:ext cx="3647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PCB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114369" y="5033408"/>
            <a:ext cx="3647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PCB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531337" y="5514471"/>
            <a:ext cx="3647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PCB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388132" y="5385188"/>
            <a:ext cx="3647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PCB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53067" y="4920137"/>
            <a:ext cx="2770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Requires Multi-Media Approach</a:t>
            </a:r>
          </a:p>
          <a:p>
            <a:r>
              <a:rPr lang="en-US" sz="2400" b="1" dirty="0" smtClean="0"/>
              <a:t>(land, water, air)</a:t>
            </a:r>
            <a:endParaRPr lang="en-US" sz="2400" b="1" dirty="0"/>
          </a:p>
          <a:p>
            <a:pPr algn="ctr"/>
            <a:endParaRPr lang="en-US" sz="28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39036" y="6428420"/>
            <a:ext cx="2597727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5" grpId="0"/>
      <p:bldP spid="76" grpId="0" animBg="1"/>
      <p:bldP spid="77" grpId="0"/>
      <p:bldP spid="78" grpId="0" animBg="1"/>
      <p:bldP spid="79" grpId="0"/>
      <p:bldP spid="80" grpId="0"/>
      <p:bldP spid="81" grpId="0"/>
      <p:bldP spid="82" grpId="0" animBg="1"/>
      <p:bldP spid="86" grpId="0"/>
      <p:bldP spid="92" grpId="0"/>
      <p:bldP spid="93" grpId="0" animBg="1"/>
      <p:bldP spid="94" grpId="0" animBg="1"/>
      <p:bldP spid="95" grpId="0" animBg="1"/>
      <p:bldP spid="96" grpId="0" animBg="1"/>
      <p:bldP spid="97" grpId="0" animBg="1"/>
      <p:bldP spid="98" grpId="0"/>
      <p:bldP spid="99" grpId="0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/>
      <p:bldP spid="107" grpId="0" animBg="1"/>
      <p:bldP spid="108" grpId="0" animBg="1"/>
      <p:bldP spid="110" grpId="0" animBg="1"/>
      <p:bldP spid="111" grpId="0" animBg="1"/>
      <p:bldP spid="112" grpId="0"/>
      <p:bldP spid="113" grpId="0" animBg="1"/>
      <p:bldP spid="114" grpId="0"/>
      <p:bldP spid="115" grpId="0"/>
      <p:bldP spid="116" grpId="0"/>
      <p:bldP spid="117" grpId="0" animBg="1"/>
      <p:bldP spid="118" grpId="0" animBg="1"/>
      <p:bldP spid="1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305869"/>
            <a:ext cx="10972800" cy="1139825"/>
          </a:xfrm>
        </p:spPr>
        <p:txBody>
          <a:bodyPr>
            <a:noAutofit/>
          </a:bodyPr>
          <a:lstStyle/>
          <a:p>
            <a:r>
              <a:rPr lang="en-US" sz="4400" b="0" dirty="0">
                <a:latin typeface="Arial" panose="020B0604020202020204" pitchFamily="34" charset="0"/>
                <a:cs typeface="Arial" panose="020B0604020202020204" pitchFamily="34" charset="0"/>
              </a:rPr>
              <a:t>TMDL Source Category – </a:t>
            </a:r>
            <a:r>
              <a:rPr lang="en-US" sz="4400" b="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386861" y="1600201"/>
            <a:ext cx="5087816" cy="45307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56EAB"/>
                </a:solidFill>
              </a:rPr>
              <a:t>VPDES Permitted facilities </a:t>
            </a:r>
          </a:p>
          <a:p>
            <a:pPr lvl="1"/>
            <a:r>
              <a:rPr lang="en-US" dirty="0" smtClean="0">
                <a:solidFill>
                  <a:srgbClr val="256EAB"/>
                </a:solidFill>
              </a:rPr>
              <a:t>Municipal WWTP </a:t>
            </a:r>
          </a:p>
          <a:p>
            <a:pPr lvl="1"/>
            <a:r>
              <a:rPr lang="en-US" dirty="0" smtClean="0">
                <a:solidFill>
                  <a:srgbClr val="256EAB"/>
                </a:solidFill>
              </a:rPr>
              <a:t>Industrial sources </a:t>
            </a:r>
          </a:p>
          <a:p>
            <a:pPr lvl="2"/>
            <a:r>
              <a:rPr lang="en-US" sz="2400" dirty="0" smtClean="0">
                <a:solidFill>
                  <a:srgbClr val="256EAB"/>
                </a:solidFill>
              </a:rPr>
              <a:t>Selected </a:t>
            </a:r>
            <a:r>
              <a:rPr lang="en-US" sz="2400" dirty="0">
                <a:solidFill>
                  <a:srgbClr val="256EAB"/>
                </a:solidFill>
              </a:rPr>
              <a:t>based on Standard Industrial Classification (SIC) </a:t>
            </a:r>
            <a:endParaRPr lang="en-US" sz="2400" dirty="0" smtClean="0">
              <a:solidFill>
                <a:srgbClr val="256EAB"/>
              </a:solidFill>
            </a:endParaRPr>
          </a:p>
          <a:p>
            <a:pPr lvl="3"/>
            <a:r>
              <a:rPr lang="en-US" sz="2000" dirty="0" smtClean="0">
                <a:solidFill>
                  <a:srgbClr val="256EAB"/>
                </a:solidFill>
              </a:rPr>
              <a:t>Individual Industrial Facilities </a:t>
            </a:r>
          </a:p>
          <a:p>
            <a:pPr lvl="3"/>
            <a:r>
              <a:rPr lang="en-US" sz="2000" dirty="0" smtClean="0">
                <a:solidFill>
                  <a:srgbClr val="256EAB"/>
                </a:solidFill>
              </a:rPr>
              <a:t>Industrial Storm Water General Permitted Facilities </a:t>
            </a:r>
          </a:p>
          <a:p>
            <a:pPr lvl="1"/>
            <a:r>
              <a:rPr lang="en-US" dirty="0" smtClean="0">
                <a:solidFill>
                  <a:srgbClr val="256EAB"/>
                </a:solidFill>
              </a:rPr>
              <a:t>Municipal Separate Storm Sewer System (MS4)</a:t>
            </a:r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2" title="Outfall 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2889" y="280812"/>
            <a:ext cx="1545922" cy="93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193964" y="6285433"/>
            <a:ext cx="3860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pic>
        <p:nvPicPr>
          <p:cNvPr id="6" name="Picture 5" descr="Map showing VPDES Point Sources" title="Map showing VPDES Point Sourc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92" y="1470752"/>
            <a:ext cx="6557920" cy="48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62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TMDL Source Category - VPDES Permitted Facilities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489527" y="6537325"/>
            <a:ext cx="3860800" cy="320675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  <p:graphicFrame>
        <p:nvGraphicFramePr>
          <p:cNvPr id="11" name="Table Placeholder 10" descr="VPDES Permitted Facilities" title="TMDL Source Category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61792693"/>
              </p:ext>
            </p:extLst>
          </p:nvPr>
        </p:nvGraphicFramePr>
        <p:xfrm>
          <a:off x="1049383" y="1645914"/>
          <a:ext cx="10093234" cy="4714702"/>
        </p:xfrm>
        <a:graphic>
          <a:graphicData uri="http://schemas.openxmlformats.org/drawingml/2006/table">
            <a:tbl>
              <a:tblPr firstRow="1"/>
              <a:tblGrid>
                <a:gridCol w="2412009">
                  <a:extLst>
                    <a:ext uri="{9D8B030D-6E8A-4147-A177-3AD203B41FA5}">
                      <a16:colId xmlns:a16="http://schemas.microsoft.com/office/drawing/2014/main" val="549736889"/>
                    </a:ext>
                  </a:extLst>
                </a:gridCol>
                <a:gridCol w="2073301">
                  <a:extLst>
                    <a:ext uri="{9D8B030D-6E8A-4147-A177-3AD203B41FA5}">
                      <a16:colId xmlns:a16="http://schemas.microsoft.com/office/drawing/2014/main" val="2629462449"/>
                    </a:ext>
                  </a:extLst>
                </a:gridCol>
                <a:gridCol w="3316920">
                  <a:extLst>
                    <a:ext uri="{9D8B030D-6E8A-4147-A177-3AD203B41FA5}">
                      <a16:colId xmlns:a16="http://schemas.microsoft.com/office/drawing/2014/main" val="2657760259"/>
                    </a:ext>
                  </a:extLst>
                </a:gridCol>
                <a:gridCol w="2291004">
                  <a:extLst>
                    <a:ext uri="{9D8B030D-6E8A-4147-A177-3AD203B41FA5}">
                      <a16:colId xmlns:a16="http://schemas.microsoft.com/office/drawing/2014/main" val="3816282745"/>
                    </a:ext>
                  </a:extLst>
                </a:gridCol>
              </a:tblGrid>
              <a:tr h="6374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Facility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PCB Impaired Waterbody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Facility Name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Permit ID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582959"/>
                  </a:ext>
                </a:extLst>
              </a:tr>
              <a:tr h="3119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Municipal WWTP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059291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Town of Culpeper WWTP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VA061590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416041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Stormwater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493227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Run. UT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 Connectivity - Culpeper Plant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VAR050855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652695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Run. UT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Bingham and Taylor Corp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VAR050900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743986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Run. UT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Culpeper Municipal Power Plant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VAR051573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2821442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Wise Services and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Recycling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VAR051878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096840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Jonas Run, UT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Culpeper Recycling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VAR051928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944337"/>
                  </a:ext>
                </a:extLst>
              </a:tr>
              <a:tr h="56756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Mountain Run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Culpeper Towing and Salvage Incorporated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VAR051952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707894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Jonas Run, UT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AMRF Incorporated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VAR052293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66397"/>
                  </a:ext>
                </a:extLst>
              </a:tr>
              <a:tr h="300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Individual Permit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223075"/>
                  </a:ext>
                </a:extLst>
              </a:tr>
              <a:tr h="31190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Applicable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505599"/>
                  </a:ext>
                </a:extLst>
              </a:tr>
            </a:tbl>
          </a:graphicData>
        </a:graphic>
      </p:graphicFrame>
      <p:pic>
        <p:nvPicPr>
          <p:cNvPr id="7" name="Picture 6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76" y="358435"/>
            <a:ext cx="11508447" cy="1143000"/>
          </a:xfrm>
        </p:spPr>
        <p:txBody>
          <a:bodyPr>
            <a:noAutofit/>
          </a:bodyPr>
          <a:lstStyle/>
          <a:p>
            <a:r>
              <a:rPr lang="en-US" sz="4400" b="0" dirty="0"/>
              <a:t>TMDL Source Category - </a:t>
            </a:r>
            <a:r>
              <a:rPr lang="en-US" sz="4400" b="0" dirty="0">
                <a:solidFill>
                  <a:srgbClr val="256EAB"/>
                </a:solidFill>
              </a:rPr>
              <a:t>Contaminated 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742" y="150143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TSCA (PCB Clean-up Sites)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RCRA Corrective Action Facilities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, CERCLA</a:t>
            </a:r>
          </a:p>
          <a:p>
            <a:pPr lvl="1"/>
            <a:r>
              <a:rPr lang="en-US" dirty="0" smtClean="0"/>
              <a:t>Former Manufacturing Facilities (EPA Emergency Response)</a:t>
            </a:r>
          </a:p>
          <a:p>
            <a:r>
              <a:rPr lang="en-US" dirty="0" smtClean="0"/>
              <a:t>Voluntary Remediation Sites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</a:t>
            </a:r>
          </a:p>
          <a:p>
            <a:r>
              <a:rPr lang="en-US" dirty="0"/>
              <a:t>Landfills </a:t>
            </a:r>
            <a:endParaRPr lang="en-US" dirty="0" smtClean="0"/>
          </a:p>
          <a:p>
            <a:r>
              <a:rPr lang="en-US" dirty="0" smtClean="0"/>
              <a:t>Rail Yards/Spurs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Miscellaneous spill </a:t>
            </a:r>
            <a:r>
              <a:rPr lang="en-US" dirty="0" smtClean="0"/>
              <a:t>sites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Electric Utility Transformer Pads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endParaRPr lang="en-US" dirty="0"/>
          </a:p>
        </p:txBody>
      </p:sp>
      <p:pic>
        <p:nvPicPr>
          <p:cNvPr id="6" name="Picture 5" descr="Three locations of RCRA corrective action sites - not considered PCB sources." title="Map showing locations of RCRA si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934789"/>
            <a:ext cx="5571185" cy="344859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Map showing locations of Railyards/Railway Spurs &amp; Electrial substations." title="Railyards/Railway Spurs &amp; Electrial substations"/>
          <p:cNvSpPr>
            <a:spLocks noGrp="1"/>
          </p:cNvSpPr>
          <p:nvPr>
            <p:ph type="title"/>
          </p:nvPr>
        </p:nvSpPr>
        <p:spPr>
          <a:xfrm>
            <a:off x="479642" y="149728"/>
            <a:ext cx="11232715" cy="13255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Railyards/Railway Spurs &amp; Electrical Substations</a:t>
            </a:r>
            <a:endParaRPr lang="en-US" sz="4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9683" y="6427826"/>
            <a:ext cx="2662382" cy="40957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3" name="Picture 2" descr="Map showing Railyards, Railway Spurs and Electrical substations" title="Railyards, Railway Spurs and Electrical substati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9" y="1495406"/>
            <a:ext cx="10645559" cy="50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88" y="228883"/>
            <a:ext cx="11524811" cy="1325563"/>
          </a:xfrm>
        </p:spPr>
        <p:txBody>
          <a:bodyPr>
            <a:normAutofit/>
          </a:bodyPr>
          <a:lstStyle/>
          <a:p>
            <a:r>
              <a:rPr lang="en-US" sz="4400" b="0" dirty="0"/>
              <a:t>TMDL Source Categories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788702"/>
            <a:ext cx="5939246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Atmospheric Deposition (example)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713792" y="1788702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Contaminated Sediment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4" name="Object 3" title="Atmostpheric deposition graph (PCB example)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471942"/>
              </p:ext>
            </p:extLst>
          </p:nvPr>
        </p:nvGraphicFramePr>
        <p:xfrm>
          <a:off x="1054434" y="2331830"/>
          <a:ext cx="4504425" cy="3883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" name="Chart" r:id="rId3" imgW="6277680" imgH="4196160" progId="Excel.Sheet.8">
                  <p:embed/>
                </p:oleObj>
              </mc:Choice>
              <mc:Fallback>
                <p:oleObj name="Chart" r:id="rId3" imgW="6277680" imgH="4196160" progId="Excel.Sheet.8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434" y="2331830"/>
                        <a:ext cx="4504425" cy="388397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622110" y="3755073"/>
            <a:ext cx="25908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dirty="0"/>
              <a:t>Wet = 4.5 – 12% of total</a:t>
            </a: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1828800" y="2141464"/>
            <a:ext cx="4876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1" dirty="0">
                <a:latin typeface="Arial" charset="0"/>
              </a:rPr>
              <a:t>Modes of Deposition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5316" y="6215803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Rodenburg (Totten), L. A. et al., 2007. Rutgers University</a:t>
            </a:r>
          </a:p>
        </p:txBody>
      </p:sp>
      <p:graphicFrame>
        <p:nvGraphicFramePr>
          <p:cNvPr id="11" name="Chart 10" descr="Graph depicting contaminated sediment as TMDL a source category" title="TMDL Source Category - Sediment exampl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326220"/>
              </p:ext>
            </p:extLst>
          </p:nvPr>
        </p:nvGraphicFramePr>
        <p:xfrm>
          <a:off x="6609749" y="2331830"/>
          <a:ext cx="4534081" cy="3883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Footer Placeholder 3"/>
          <p:cNvSpPr txBox="1">
            <a:spLocks/>
          </p:cNvSpPr>
          <p:nvPr/>
        </p:nvSpPr>
        <p:spPr>
          <a:xfrm>
            <a:off x="136236" y="6554143"/>
            <a:ext cx="2662382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For technical support 703-583-3906 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8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65605"/>
            <a:ext cx="10515600" cy="180726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Mountain Run PCB TMDL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PCB Fate and Transport Modeling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0091" y="6404180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71169" y="179119"/>
            <a:ext cx="525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Process</a:t>
            </a:r>
          </a:p>
        </p:txBody>
      </p:sp>
      <p:sp>
        <p:nvSpPr>
          <p:cNvPr id="4" name="Down Arrow 3" title="Arrow"/>
          <p:cNvSpPr/>
          <p:nvPr/>
        </p:nvSpPr>
        <p:spPr>
          <a:xfrm>
            <a:off x="6100069" y="985166"/>
            <a:ext cx="60392" cy="49788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179828" y="1524000"/>
            <a:ext cx="3886200" cy="4572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Point sources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12288" y="2025160"/>
            <a:ext cx="26670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WLA---- PMP </a:t>
            </a:r>
          </a:p>
        </p:txBody>
      </p:sp>
      <p:sp>
        <p:nvSpPr>
          <p:cNvPr id="9" name="Down Arrow 8" title="Arrow"/>
          <p:cNvSpPr/>
          <p:nvPr/>
        </p:nvSpPr>
        <p:spPr>
          <a:xfrm>
            <a:off x="6135274" y="2523736"/>
            <a:ext cx="45719" cy="49788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191000" y="3086101"/>
            <a:ext cx="3886200" cy="4572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Nonpoint sources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800600" y="3593125"/>
            <a:ext cx="26670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 “Fingerprinting”</a:t>
            </a:r>
          </a:p>
        </p:txBody>
      </p:sp>
      <p:cxnSp>
        <p:nvCxnSpPr>
          <p:cNvPr id="18" name="Straight Connector 17" title="Arrow"/>
          <p:cNvCxnSpPr>
            <a:stCxn id="11" idx="2"/>
          </p:cNvCxnSpPr>
          <p:nvPr/>
        </p:nvCxnSpPr>
        <p:spPr>
          <a:xfrm>
            <a:off x="6134100" y="4050325"/>
            <a:ext cx="0" cy="2549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 title="Connector line"/>
          <p:cNvCxnSpPr/>
          <p:nvPr/>
        </p:nvCxnSpPr>
        <p:spPr>
          <a:xfrm>
            <a:off x="6145788" y="4246685"/>
            <a:ext cx="24648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 title="Connector line"/>
          <p:cNvCxnSpPr/>
          <p:nvPr/>
        </p:nvCxnSpPr>
        <p:spPr>
          <a:xfrm>
            <a:off x="8610600" y="4246685"/>
            <a:ext cx="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467601" y="4475286"/>
            <a:ext cx="2186389" cy="630115"/>
          </a:xfrm>
          <a:prstGeom prst="roundRect">
            <a:avLst/>
          </a:prstGeom>
          <a:solidFill>
            <a:srgbClr val="256E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Deliberate Monitoring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067268" y="4475286"/>
            <a:ext cx="2186389" cy="627185"/>
          </a:xfrm>
          <a:prstGeom prst="roundRect">
            <a:avLst/>
          </a:prstGeom>
          <a:solidFill>
            <a:srgbClr val="256E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Hotspots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690412" y="4475285"/>
            <a:ext cx="2186389" cy="609600"/>
          </a:xfrm>
          <a:prstGeom prst="roundRect">
            <a:avLst/>
          </a:prstGeom>
          <a:solidFill>
            <a:srgbClr val="256E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Detect “uncharacterized sources”</a:t>
            </a:r>
          </a:p>
        </p:txBody>
      </p:sp>
      <p:cxnSp>
        <p:nvCxnSpPr>
          <p:cNvPr id="29" name="Straight Connector 28" title="Connector line"/>
          <p:cNvCxnSpPr/>
          <p:nvPr/>
        </p:nvCxnSpPr>
        <p:spPr>
          <a:xfrm>
            <a:off x="3733800" y="4246685"/>
            <a:ext cx="24061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 title="Connector line"/>
          <p:cNvCxnSpPr/>
          <p:nvPr/>
        </p:nvCxnSpPr>
        <p:spPr>
          <a:xfrm>
            <a:off x="3733800" y="4246685"/>
            <a:ext cx="0" cy="228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 title="Connector line"/>
          <p:cNvCxnSpPr/>
          <p:nvPr/>
        </p:nvCxnSpPr>
        <p:spPr>
          <a:xfrm>
            <a:off x="6128204" y="4246685"/>
            <a:ext cx="0" cy="228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 title="Connector line"/>
          <p:cNvCxnSpPr>
            <a:stCxn id="28" idx="2"/>
            <a:endCxn id="43" idx="0"/>
          </p:cNvCxnSpPr>
          <p:nvPr/>
        </p:nvCxnSpPr>
        <p:spPr>
          <a:xfrm>
            <a:off x="3783606" y="5084886"/>
            <a:ext cx="2388578" cy="896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 title="Connector line"/>
          <p:cNvCxnSpPr>
            <a:stCxn id="27" idx="2"/>
            <a:endCxn id="43" idx="0"/>
          </p:cNvCxnSpPr>
          <p:nvPr/>
        </p:nvCxnSpPr>
        <p:spPr>
          <a:xfrm>
            <a:off x="6160462" y="5102470"/>
            <a:ext cx="11722" cy="8792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 title="Connector line"/>
          <p:cNvCxnSpPr>
            <a:stCxn id="26" idx="2"/>
            <a:endCxn id="43" idx="0"/>
          </p:cNvCxnSpPr>
          <p:nvPr/>
        </p:nvCxnSpPr>
        <p:spPr>
          <a:xfrm flipH="1">
            <a:off x="6172185" y="5105400"/>
            <a:ext cx="2388611" cy="876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4844528" y="5981704"/>
            <a:ext cx="2655312" cy="4572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69" y="503154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Implementation Process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3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16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VPDES Point </a:t>
            </a:r>
            <a:r>
              <a:rPr lang="en-US" sz="4000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Sources  </a:t>
            </a:r>
            <a:br>
              <a:rPr lang="en-US" sz="4000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Pollutant Minimization Plan</a:t>
            </a:r>
            <a:endParaRPr lang="en-US" sz="3600" dirty="0">
              <a:ln>
                <a:noFill/>
              </a:ln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 title="Text box frame"/>
          <p:cNvSpPr/>
          <p:nvPr/>
        </p:nvSpPr>
        <p:spPr>
          <a:xfrm>
            <a:off x="2333625" y="1495584"/>
            <a:ext cx="7391400" cy="5184183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4800" y="1495584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existing (baseline) condition &gt; WLA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8600" y="2105184"/>
            <a:ext cx="4114800" cy="762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Pollutant Minimization Plan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Submitted and Approved </a:t>
            </a:r>
          </a:p>
        </p:txBody>
      </p:sp>
      <p:sp>
        <p:nvSpPr>
          <p:cNvPr id="12" name="Down Arrow 11" title="Arrow"/>
          <p:cNvSpPr/>
          <p:nvPr/>
        </p:nvSpPr>
        <p:spPr>
          <a:xfrm>
            <a:off x="5829300" y="2895760"/>
            <a:ext cx="400050" cy="8096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38675" y="3786347"/>
            <a:ext cx="2743200" cy="790575"/>
          </a:xfrm>
          <a:prstGeom prst="rect">
            <a:avLst/>
          </a:prstGeom>
          <a:solidFill>
            <a:srgbClr val="0070C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Backtrack/Source ID </a:t>
            </a:r>
          </a:p>
        </p:txBody>
      </p:sp>
      <p:cxnSp>
        <p:nvCxnSpPr>
          <p:cNvPr id="15" name="Straight Arrow Connector 14" title="Arrow"/>
          <p:cNvCxnSpPr/>
          <p:nvPr/>
        </p:nvCxnSpPr>
        <p:spPr>
          <a:xfrm flipH="1">
            <a:off x="4114800" y="4676934"/>
            <a:ext cx="1714500" cy="62865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05100" y="5534184"/>
            <a:ext cx="2209800" cy="762000"/>
          </a:xfrm>
          <a:prstGeom prst="rect">
            <a:avLst/>
          </a:prstGeom>
          <a:solidFill>
            <a:srgbClr val="256E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Re-evaluate baseline load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62800" y="5534184"/>
            <a:ext cx="2209800" cy="762000"/>
          </a:xfrm>
          <a:prstGeom prst="rect">
            <a:avLst/>
          </a:prstGeom>
          <a:solidFill>
            <a:srgbClr val="256E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Remediation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/BMPs</a:t>
            </a:r>
          </a:p>
        </p:txBody>
      </p:sp>
      <p:cxnSp>
        <p:nvCxnSpPr>
          <p:cNvPr id="19" name="Straight Arrow Connector 18" title="Arrow"/>
          <p:cNvCxnSpPr/>
          <p:nvPr/>
        </p:nvCxnSpPr>
        <p:spPr>
          <a:xfrm flipH="1">
            <a:off x="5162551" y="5934234"/>
            <a:ext cx="1743074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 title="Arrow"/>
          <p:cNvCxnSpPr/>
          <p:nvPr/>
        </p:nvCxnSpPr>
        <p:spPr>
          <a:xfrm>
            <a:off x="6324600" y="4676934"/>
            <a:ext cx="1524000" cy="62865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62552" y="4991260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Adaptive Implementation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810491" y="6452914"/>
            <a:ext cx="4114800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16" name="Picture 15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ykd89299.COV\AppData\Local\Microsoft\Windows\Temporary Internet Files\Content.IE5\DPWDXQ8U\Prix-wrap-it-works-analyse-comparative[1].jpg" title="Clip art, magnifying glas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r="8250"/>
          <a:stretch/>
        </p:blipFill>
        <p:spPr bwMode="auto">
          <a:xfrm>
            <a:off x="7810501" y="1411460"/>
            <a:ext cx="1209675" cy="150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 title="Text box frame"/>
          <p:cNvSpPr/>
          <p:nvPr/>
        </p:nvSpPr>
        <p:spPr>
          <a:xfrm>
            <a:off x="1724025" y="3352800"/>
            <a:ext cx="8763000" cy="3429000"/>
          </a:xfrm>
          <a:prstGeom prst="roundRect">
            <a:avLst/>
          </a:prstGeom>
          <a:solidFill>
            <a:srgbClr val="256EAB">
              <a:alpha val="79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074" y="365125"/>
            <a:ext cx="11369842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Point Source/Nonpoint </a:t>
            </a:r>
            <a:r>
              <a:rPr lang="en-US" sz="4000" dirty="0" smtClean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40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smtClean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“Fingerprinting</a:t>
            </a:r>
            <a:r>
              <a:rPr lang="en-US" sz="4000" i="1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028" name="Picture 4" descr="File:Polychlorinated biphenyl structure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447800"/>
            <a:ext cx="4114800" cy="18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3377416"/>
            <a:ext cx="876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 identify a specific pattern or “fingerprint” of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congeners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could be indicative of a pollution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1. # of fingerprints in the system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2. Chemical composition in each fingerprint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3. contribution of each fingerprint in each sample</a:t>
            </a:r>
          </a:p>
        </p:txBody>
      </p:sp>
      <p:pic>
        <p:nvPicPr>
          <p:cNvPr id="1030" name="Picture 6" descr="Image result for fingerprint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3492" r="28222" b="3910"/>
          <a:stretch/>
        </p:blipFill>
        <p:spPr bwMode="auto">
          <a:xfrm rot="1522948">
            <a:off x="1200375" y="1839859"/>
            <a:ext cx="899115" cy="13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fingerprint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3492" r="28222" b="3910"/>
          <a:stretch/>
        </p:blipFill>
        <p:spPr bwMode="auto">
          <a:xfrm rot="1522948">
            <a:off x="10163120" y="1873788"/>
            <a:ext cx="899115" cy="13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106083" y="6441291"/>
            <a:ext cx="2591672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11" name="Picture 10" descr="DEQ's Logo" title="DEQ's 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6560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Overview of Water Quality Planning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72886" y="6356350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67245" y="6356350"/>
            <a:ext cx="579126" cy="31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339000"/>
            <a:ext cx="1097788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Mountain Run PCB TMDL Project Timeline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92364" y="6455874"/>
            <a:ext cx="3193472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4" name="Picture 3" descr="Graphic that shows TMDL timeline" title="Project Timeline"/>
          <p:cNvPicPr/>
          <p:nvPr/>
        </p:nvPicPr>
        <p:blipFill>
          <a:blip r:embed="rId2"/>
          <a:stretch>
            <a:fillRect/>
          </a:stretch>
        </p:blipFill>
        <p:spPr>
          <a:xfrm>
            <a:off x="558800" y="1544002"/>
            <a:ext cx="11257280" cy="4907598"/>
          </a:xfrm>
          <a:prstGeom prst="rect">
            <a:avLst/>
          </a:prstGeom>
        </p:spPr>
      </p:pic>
      <p:pic>
        <p:nvPicPr>
          <p:cNvPr id="7" name="Picture 6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70679" y="6495184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26477" y="6881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50982" y="1163783"/>
            <a:ext cx="6114471" cy="546792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1100" dirty="0" smtClean="0"/>
          </a:p>
          <a:p>
            <a:r>
              <a:rPr lang="en-US" sz="4000" dirty="0" smtClean="0"/>
              <a:t>Public </a:t>
            </a:r>
            <a:r>
              <a:rPr lang="en-US" sz="4000" dirty="0"/>
              <a:t>Comment Period</a:t>
            </a:r>
          </a:p>
          <a:p>
            <a:pPr lvl="1">
              <a:lnSpc>
                <a:spcPct val="110000"/>
              </a:lnSpc>
            </a:pPr>
            <a:r>
              <a:rPr lang="en-US" sz="3400" dirty="0"/>
              <a:t>January </a:t>
            </a:r>
            <a:r>
              <a:rPr lang="en-US" sz="3400" dirty="0" smtClean="0"/>
              <a:t>14, 2021 </a:t>
            </a:r>
            <a:r>
              <a:rPr lang="en-US" sz="3400" dirty="0"/>
              <a:t>– February </a:t>
            </a:r>
            <a:r>
              <a:rPr lang="en-US" sz="3400" dirty="0" smtClean="0"/>
              <a:t>16, 2021</a:t>
            </a:r>
            <a:endParaRPr lang="en-US" sz="3400" dirty="0"/>
          </a:p>
          <a:p>
            <a:pPr lvl="1">
              <a:lnSpc>
                <a:spcPct val="110000"/>
              </a:lnSpc>
            </a:pPr>
            <a:r>
              <a:rPr lang="en-US" sz="3400" dirty="0"/>
              <a:t>Written comments may be sent to</a:t>
            </a:r>
            <a:r>
              <a:rPr lang="en-US" sz="3400" dirty="0" smtClean="0"/>
              <a:t>: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200" dirty="0" smtClean="0"/>
              <a:t>	</a:t>
            </a:r>
            <a:r>
              <a:rPr lang="en-US" sz="2900" dirty="0" smtClean="0">
                <a:solidFill>
                  <a:srgbClr val="198569"/>
                </a:solidFill>
              </a:rPr>
              <a:t>Rebecca Shoemaker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900" dirty="0" smtClean="0">
                <a:solidFill>
                  <a:srgbClr val="198569"/>
                </a:solidFill>
              </a:rPr>
              <a:t>	Northern </a:t>
            </a:r>
            <a:r>
              <a:rPr lang="en-US" sz="2900" dirty="0">
                <a:solidFill>
                  <a:srgbClr val="198569"/>
                </a:solidFill>
              </a:rPr>
              <a:t>Regional Office</a:t>
            </a:r>
            <a:br>
              <a:rPr lang="en-US" sz="2900" dirty="0">
                <a:solidFill>
                  <a:srgbClr val="198569"/>
                </a:solidFill>
              </a:rPr>
            </a:br>
            <a:r>
              <a:rPr lang="en-US" sz="2900" dirty="0" smtClean="0">
                <a:solidFill>
                  <a:srgbClr val="198569"/>
                </a:solidFill>
              </a:rPr>
              <a:t>	13901 </a:t>
            </a:r>
            <a:r>
              <a:rPr lang="en-US" sz="2900" dirty="0">
                <a:solidFill>
                  <a:srgbClr val="198569"/>
                </a:solidFill>
              </a:rPr>
              <a:t>Crown Court, Woodbridge, VA </a:t>
            </a:r>
            <a:r>
              <a:rPr lang="en-US" sz="2900" dirty="0" smtClean="0">
                <a:solidFill>
                  <a:srgbClr val="198569"/>
                </a:solidFill>
              </a:rPr>
              <a:t>	22193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900" dirty="0" smtClean="0"/>
              <a:t>	</a:t>
            </a:r>
            <a:r>
              <a:rPr lang="en-US" sz="2900" dirty="0" smtClean="0">
                <a:solidFill>
                  <a:srgbClr val="198569"/>
                </a:solidFill>
              </a:rPr>
              <a:t>Rebecca.Shoemaker@deq.Virginia.gov</a:t>
            </a:r>
          </a:p>
          <a:p>
            <a:r>
              <a:rPr lang="en-US" sz="4000" dirty="0"/>
              <a:t>Technical Advisory Committee</a:t>
            </a:r>
          </a:p>
          <a:p>
            <a:pPr lvl="1"/>
            <a:r>
              <a:rPr lang="en-US" sz="3400" dirty="0"/>
              <a:t>1-2 more </a:t>
            </a:r>
            <a:r>
              <a:rPr lang="en-US" sz="3400" dirty="0" smtClean="0"/>
              <a:t>meetings</a:t>
            </a:r>
          </a:p>
          <a:p>
            <a:pPr lvl="1"/>
            <a:r>
              <a:rPr lang="en-US" sz="3400" dirty="0" smtClean="0"/>
              <a:t>To participate please provide:</a:t>
            </a:r>
          </a:p>
          <a:p>
            <a:pPr lvl="2"/>
            <a:r>
              <a:rPr lang="en-US" sz="2900" dirty="0" smtClean="0"/>
              <a:t>Name, address, phone #, email address, organization (if applicable) with comments</a:t>
            </a:r>
            <a:endParaRPr lang="en-US" sz="2900" dirty="0"/>
          </a:p>
          <a:p>
            <a:r>
              <a:rPr lang="en-US" sz="4000" dirty="0" smtClean="0"/>
              <a:t>Final public meeting (July 2021)</a:t>
            </a:r>
            <a:endParaRPr lang="en-US" sz="4000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22" name="Picture 2" descr="E:\New River\TAC\ppts\question-fish-hook-38190616.jpg" title="Clip art question 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2624" y="0"/>
            <a:ext cx="2890434" cy="446119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23100" y="4628016"/>
            <a:ext cx="6133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Mark.Richards@deq.virginia.gov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Rebecca.Shoemaker@deq.virginia.gov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419927"/>
            <a:ext cx="10515600" cy="10529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b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0091" y="6404180"/>
            <a:ext cx="4114800" cy="365125"/>
          </a:xfrm>
        </p:spPr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Rectangle 5" title="Line shape"/>
          <p:cNvSpPr/>
          <p:nvPr/>
        </p:nvSpPr>
        <p:spPr>
          <a:xfrm>
            <a:off x="2509520" y="4246880"/>
            <a:ext cx="7399251" cy="623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176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98569"/>
                </a:solidFill>
              </a:rPr>
              <a:t>VDH Threshold</a:t>
            </a:r>
            <a:endParaRPr lang="en-US" b="1" dirty="0">
              <a:solidFill>
                <a:srgbClr val="19856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76400" y="1295400"/>
            <a:ext cx="88392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 2012 increased fish tissue PCB threshold from 50 ppb to 100 ppb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Designed to protect public health when contamination has been identified.</a:t>
            </a:r>
          </a:p>
          <a:p>
            <a:pPr lvl="1"/>
            <a:r>
              <a:rPr lang="en-US" dirty="0" smtClean="0"/>
              <a:t>Risk Assessment calc. designed for known contamination in a finite geographical area (e.g., Superfund site).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362200" y="2438400"/>
            <a:ext cx="7086600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VDH Changes - </a:t>
            </a:r>
          </a:p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- Increased body weight from 70 kg to 80 kg  (176 lbs)</a:t>
            </a:r>
          </a:p>
          <a:p>
            <a:pPr defTabSz="914400"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 Changed life expectancy inc. from 70 yrs to 78 yrs &amp; from 30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yrs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000" dirty="0">
                <a:solidFill>
                  <a:prstClr val="black"/>
                </a:solidFill>
                <a:latin typeface="Calibri"/>
              </a:rPr>
              <a:t>   to 32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yrs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a person would live in the same residence</a:t>
            </a:r>
          </a:p>
          <a:p>
            <a:pPr defTabSz="914400"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- Decreased from four meals/month to two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6183252"/>
            <a:ext cx="6858000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69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Note: VDH is not required to go through administrative regulatory process to change threshold(s)</a:t>
            </a:r>
          </a:p>
        </p:txBody>
      </p:sp>
      <p:pic>
        <p:nvPicPr>
          <p:cNvPr id="7" name="dnn_dnnLOGO_imgLogo" descr="Virginia Department of Environmental Quality">
            <a:hlinkClick r:id="rId2" tooltip="&quot;Virginia Department of Environmental Quality&quot;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950" y="6104164"/>
            <a:ext cx="17145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Reference\fish pics\cooked fish.jpg" title="Fish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1143000" cy="11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Temp\PCB Pics\cooked fish.png" title="Fish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490" y="158297"/>
            <a:ext cx="1150620" cy="11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387273" y="6380285"/>
            <a:ext cx="3860800" cy="36512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77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Water Quality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Designated Uses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All waters are </a:t>
            </a:r>
            <a:r>
              <a:rPr lang="en-US" dirty="0">
                <a:solidFill>
                  <a:srgbClr val="0070C0"/>
                </a:solidFill>
              </a:rPr>
              <a:t>designated </a:t>
            </a:r>
            <a:r>
              <a:rPr lang="en-US" dirty="0" smtClean="0">
                <a:solidFill>
                  <a:srgbClr val="0070C0"/>
                </a:solidFill>
              </a:rPr>
              <a:t>for recreation, aquatic life, fish consumption, and wildlife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Other uses applied locally as applicable </a:t>
            </a:r>
            <a:r>
              <a:rPr lang="en-US" dirty="0">
                <a:solidFill>
                  <a:srgbClr val="0070C0"/>
                </a:solidFill>
              </a:rPr>
              <a:t>(shellfish </a:t>
            </a:r>
            <a:r>
              <a:rPr lang="en-US" dirty="0" smtClean="0">
                <a:solidFill>
                  <a:srgbClr val="0070C0"/>
                </a:solidFill>
              </a:rPr>
              <a:t>[tidal], </a:t>
            </a:r>
            <a:r>
              <a:rPr lang="en-US" dirty="0">
                <a:solidFill>
                  <a:srgbClr val="0070C0"/>
                </a:solidFill>
              </a:rPr>
              <a:t>public </a:t>
            </a:r>
            <a:r>
              <a:rPr lang="en-US" dirty="0" smtClean="0">
                <a:solidFill>
                  <a:srgbClr val="0070C0"/>
                </a:solidFill>
              </a:rPr>
              <a:t>water supply, Chesapeake Bay, etc.)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Criteria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To protect and maintain designated uses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Numeric or narrative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Anti-degradation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Protects and maintains existing water quality from being degraded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678" y="-46417"/>
            <a:ext cx="10515600" cy="130214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Continuous Planning Process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For technical support 703-583-3906  </a:t>
            </a:r>
            <a:endParaRPr lang="en-US" dirty="0">
              <a:solidFill>
                <a:srgbClr val="256EAB"/>
              </a:solidFill>
            </a:endParaRPr>
          </a:p>
        </p:txBody>
      </p:sp>
      <p:grpSp>
        <p:nvGrpSpPr>
          <p:cNvPr id="17" name="Group 16" descr="Slide describes the continuous planning process." title="Continuous Planning Process Water Wheel"/>
          <p:cNvGrpSpPr/>
          <p:nvPr/>
        </p:nvGrpSpPr>
        <p:grpSpPr>
          <a:xfrm>
            <a:off x="254000" y="1087120"/>
            <a:ext cx="11625237" cy="5634355"/>
            <a:chOff x="4622217" y="-830304"/>
            <a:chExt cx="9144000" cy="5867400"/>
          </a:xfrm>
        </p:grpSpPr>
        <p:graphicFrame>
          <p:nvGraphicFramePr>
            <p:cNvPr id="5" name="Object 2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4622217" y="-830304"/>
            <a:ext cx="9144000" cy="5867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5" name="Clip" r:id="rId3" imgW="3367080" imgH="3313080" progId="">
                    <p:embed/>
                  </p:oleObj>
                </mc:Choice>
                <mc:Fallback>
                  <p:oleObj name="Clip" r:id="rId3" imgW="3367080" imgH="3313080" progId="">
                    <p:embed/>
                    <p:pic>
                      <p:nvPicPr>
                        <p:cNvPr id="5" name="Object 2">
                          <a:hlinkClick r:id="" action="ppaction://ole?verb=0"/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2217" y="-830304"/>
                          <a:ext cx="9144000" cy="5867400"/>
                        </a:xfrm>
                        <a:prstGeom prst="rect">
                          <a:avLst/>
                        </a:prstGeom>
                        <a:solidFill>
                          <a:srgbClr val="CCECFF"/>
                        </a:solidFill>
                        <a:ln w="0">
                          <a:solidFill>
                            <a:schemeClr val="bg1">
                              <a:lumMod val="65000"/>
                            </a:schemeClr>
                          </a:solidFill>
                          <a:miter lim="800000"/>
                          <a:headEnd/>
                          <a:tailEnd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5344209" y="19538"/>
              <a:ext cx="3691179" cy="4640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r>
                <a:rPr lang="en-US" b="1" dirty="0">
                  <a:solidFill>
                    <a:srgbClr val="081D58"/>
                  </a:solidFill>
                  <a:latin typeface="Arial" charset="0"/>
                </a:rPr>
                <a:t>VPDES Permit Limits</a:t>
              </a: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1465404" y="846096"/>
              <a:ext cx="1919814" cy="3837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81D58"/>
                  </a:solidFill>
                  <a:latin typeface="Arial" charset="0"/>
                </a:rPr>
                <a:t>Assessment</a:t>
              </a:r>
              <a:endParaRPr lang="en-US" b="1" dirty="0">
                <a:solidFill>
                  <a:srgbClr val="081D58"/>
                </a:solidFill>
                <a:latin typeface="Arial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6374818" y="4046496"/>
              <a:ext cx="1196975" cy="4540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b="1" dirty="0">
                  <a:solidFill>
                    <a:srgbClr val="081D58"/>
                  </a:solidFill>
                  <a:latin typeface="Arial" charset="0"/>
                </a:rPr>
                <a:t>TMDLs</a:t>
              </a: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821185" y="2675340"/>
              <a:ext cx="2438400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81D58"/>
                  </a:solidFill>
                  <a:latin typeface="Arial" charset="0"/>
                </a:rPr>
                <a:t>Implementation Plan</a:t>
              </a:r>
              <a:endParaRPr lang="en-US" b="1" dirty="0">
                <a:solidFill>
                  <a:srgbClr val="081D58"/>
                </a:solidFill>
                <a:latin typeface="Arial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7571794" y="922295"/>
              <a:ext cx="3581400" cy="19364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Water</a:t>
              </a:r>
            </a:p>
            <a:p>
              <a:pPr algn="ctr">
                <a:defRPr/>
              </a:pPr>
              <a:r>
                <a:rPr lang="en-US" sz="4000" b="1" dirty="0" smtClean="0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Quality      </a:t>
              </a:r>
              <a:r>
                <a:rPr lang="en-US" sz="4000" b="1" dirty="0">
                  <a:solidFill>
                    <a:srgbClr val="00279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Standards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0354150" y="3679730"/>
              <a:ext cx="2285998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81D58"/>
                  </a:solidFill>
                  <a:latin typeface="Arial" charset="0"/>
                </a:rPr>
                <a:t>Integrated Report</a:t>
              </a:r>
              <a:endParaRPr lang="en-US" b="1" dirty="0">
                <a:solidFill>
                  <a:srgbClr val="081D58"/>
                </a:solidFill>
                <a:latin typeface="Arial" charset="0"/>
              </a:endParaRPr>
            </a:p>
          </p:txBody>
        </p:sp>
        <p:graphicFrame>
          <p:nvGraphicFramePr>
            <p:cNvPr id="12" name="Object 11">
              <a:hlinkClick r:id="" action="ppaction://ole?verb=0"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71944230"/>
                </p:ext>
              </p:extLst>
            </p:nvPr>
          </p:nvGraphicFramePr>
          <p:xfrm>
            <a:off x="4698888" y="3679731"/>
            <a:ext cx="1290641" cy="12293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6" name="Clip" r:id="rId5" imgW="4746600" imgH="3411360" progId="">
                    <p:embed/>
                  </p:oleObj>
                </mc:Choice>
                <mc:Fallback>
                  <p:oleObj name="Clip" r:id="rId5" imgW="4746600" imgH="3411360" progId="">
                    <p:embed/>
                    <p:pic>
                      <p:nvPicPr>
                        <p:cNvPr id="12" name="Object 11">
                          <a:hlinkClick r:id="" action="ppaction://ole?verb=0"/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lum bright="-22000" contrast="-2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50279" b="536"/>
                        <a:stretch>
                          <a:fillRect/>
                        </a:stretch>
                      </p:blipFill>
                      <p:spPr bwMode="auto">
                        <a:xfrm>
                          <a:off x="4698888" y="3679731"/>
                          <a:ext cx="1290641" cy="12293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099254" y="4268442"/>
              <a:ext cx="650863" cy="3346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1800" b="1" dirty="0">
                  <a:solidFill>
                    <a:srgbClr val="081D58"/>
                  </a:solidFill>
                  <a:latin typeface="Arial" charset="0"/>
                </a:rPr>
                <a:t>EPA</a:t>
              </a: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0536273" y="-172352"/>
              <a:ext cx="2095219" cy="3837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algn="ctr"/>
              <a:r>
                <a:rPr lang="en-US" b="1" dirty="0">
                  <a:solidFill>
                    <a:srgbClr val="081D58"/>
                  </a:solidFill>
                  <a:latin typeface="Arial" charset="0"/>
                </a:rPr>
                <a:t>Monitoring</a:t>
              </a:r>
            </a:p>
          </p:txBody>
        </p:sp>
        <p:graphicFrame>
          <p:nvGraphicFramePr>
            <p:cNvPr id="15" name="Object 11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12318415" y="4046496"/>
            <a:ext cx="1290640" cy="862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7" name="Clip" r:id="rId7" imgW="4746600" imgH="3411360" progId="">
                    <p:embed/>
                  </p:oleObj>
                </mc:Choice>
                <mc:Fallback>
                  <p:oleObj name="Clip" r:id="rId7" imgW="4746600" imgH="3411360" progId="">
                    <p:embed/>
                    <p:pic>
                      <p:nvPicPr>
                        <p:cNvPr id="15" name="Object 11">
                          <a:hlinkClick r:id="" action="ppaction://ole?verb=0"/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lum bright="-22000" contrast="-2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50279" b="536"/>
                        <a:stretch>
                          <a:fillRect/>
                        </a:stretch>
                      </p:blipFill>
                      <p:spPr bwMode="auto">
                        <a:xfrm>
                          <a:off x="12318415" y="4046496"/>
                          <a:ext cx="1290640" cy="8620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2432435" y="4222817"/>
              <a:ext cx="1116444" cy="4587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81D58"/>
                  </a:solidFill>
                  <a:latin typeface="Arial" charset="0"/>
                </a:rPr>
                <a:t>Public </a:t>
              </a:r>
            </a:p>
            <a:p>
              <a:pPr algn="ctr"/>
              <a:r>
                <a:rPr lang="en-US" sz="1200" b="1" dirty="0" smtClean="0">
                  <a:solidFill>
                    <a:srgbClr val="081D58"/>
                  </a:solidFill>
                  <a:latin typeface="Arial" charset="0"/>
                </a:rPr>
                <a:t>Participation</a:t>
              </a:r>
              <a:endParaRPr lang="en-US" sz="1200" b="1" dirty="0">
                <a:solidFill>
                  <a:srgbClr val="081D58"/>
                </a:solidFill>
                <a:latin typeface="Arial" charset="0"/>
              </a:endParaRPr>
            </a:p>
          </p:txBody>
        </p:sp>
      </p:grp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557741" y="5598247"/>
            <a:ext cx="1419393" cy="440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81D58"/>
                </a:solidFill>
                <a:latin typeface="Arial" charset="0"/>
              </a:rPr>
              <a:t>Public </a:t>
            </a:r>
          </a:p>
          <a:p>
            <a:pPr algn="ctr"/>
            <a:r>
              <a:rPr lang="en-US" sz="1200" b="1" dirty="0" smtClean="0">
                <a:solidFill>
                  <a:srgbClr val="081D58"/>
                </a:solidFill>
                <a:latin typeface="Arial" charset="0"/>
              </a:rPr>
              <a:t>Participation</a:t>
            </a:r>
            <a:endParaRPr lang="en-US" sz="1200" b="1" dirty="0">
              <a:solidFill>
                <a:srgbClr val="081D5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1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of American 12  Eels" title="Photo of American Eel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04" y="3887939"/>
            <a:ext cx="4394436" cy="2685498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96598" y="177191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sz="4000" b="1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DEQ Fish Tissue Monitoring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6598" y="1299623"/>
            <a:ext cx="5813687" cy="4806950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to assess  the “Fishable” Goal of the Clean Water Act - 305(b)</a:t>
            </a:r>
          </a:p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lipophilic or “fat loving” contaminants that accumulate in tissue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PCBs, Pesticides, etc.</a:t>
            </a:r>
          </a:p>
          <a:p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to trigger values (protect human health) 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Listed on “dirty waters” report if exceeds - 303(d)                        </a:t>
            </a:r>
          </a:p>
        </p:txBody>
      </p:sp>
      <p:pic>
        <p:nvPicPr>
          <p:cNvPr id="3" name="Picture 2" title="Electrofishing ph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99" y="1312828"/>
            <a:ext cx="4376549" cy="3017622"/>
          </a:xfrm>
          <a:prstGeom prst="rect">
            <a:avLst/>
          </a:prstGeom>
        </p:spPr>
      </p:pic>
      <p:pic>
        <p:nvPicPr>
          <p:cNvPr id="4" name="Picture 3" title="Fish photo"/>
          <p:cNvPicPr>
            <a:picLocks noChangeAspect="1"/>
          </p:cNvPicPr>
          <p:nvPr/>
        </p:nvPicPr>
        <p:blipFill rotWithShape="1">
          <a:blip r:embed="rId4"/>
          <a:srcRect l="2633" t="4054" r="2338" b="4727"/>
          <a:stretch/>
        </p:blipFill>
        <p:spPr>
          <a:xfrm>
            <a:off x="8991785" y="0"/>
            <a:ext cx="3200215" cy="1518834"/>
          </a:xfrm>
          <a:prstGeom prst="rect">
            <a:avLst/>
          </a:prstGeom>
        </p:spPr>
      </p:pic>
      <p:pic>
        <p:nvPicPr>
          <p:cNvPr id="7" name="Picture 6" title="DEQ's 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55394" y="6416632"/>
            <a:ext cx="579126" cy="31360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273041"/>
            <a:ext cx="3860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7491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0260" name="Group 52" descr="VDH Fish tissue threshold equals 100 ppb, DEQ's screening threshold equals 20.  DEQ's water quality criterion = 640 pico grams per liter" title="VA Water Quality Crtierion for Total PCB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95974"/>
              </p:ext>
            </p:extLst>
          </p:nvPr>
        </p:nvGraphicFramePr>
        <p:xfrm>
          <a:off x="1162373" y="1330266"/>
          <a:ext cx="9908397" cy="2745788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1999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8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0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9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Agency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Fish Tissue Threshold (ppb)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WQC (pg/L)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1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(Fish Consumption Advisory)</a:t>
                      </a:r>
                      <a:endParaRPr kumimoji="0" lang="en-US" sz="2400" b="0" i="0" u="none" strike="sng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-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6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DEQ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(Screening Value)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62373" y="4311658"/>
            <a:ext cx="99083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DEQ’s Water Quality Assessment (Integrated Report)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VDH:  Consumption </a:t>
            </a:r>
            <a:r>
              <a:rPr lang="en-US" sz="2400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= impairment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DEQ:  If two </a:t>
            </a:r>
            <a:r>
              <a:rPr lang="en-US" sz="2400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more fish samples exceed screening value at a site or two water samples exceed criterion at a site = impairment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19623" y="6137084"/>
            <a:ext cx="7930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From:  DEQ’s </a:t>
            </a:r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en-US" dirty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Quality Assessment Guidance </a:t>
            </a:r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  <a:endParaRPr lang="en-US" dirty="0">
              <a:solidFill>
                <a:srgbClr val="198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303"/>
            <a:ext cx="121920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VA Water Quality Criterion – </a:t>
            </a:r>
            <a:r>
              <a:rPr lang="en-US" dirty="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PCBs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434109" y="6452302"/>
            <a:ext cx="3860800" cy="320675"/>
          </a:xfrm>
        </p:spPr>
        <p:txBody>
          <a:bodyPr/>
          <a:lstStyle/>
          <a:p>
            <a:r>
              <a:rPr lang="en-US" dirty="0" smtClean="0"/>
              <a:t>For technical support 703-583-3906  </a:t>
            </a:r>
            <a:endParaRPr lang="en-US" dirty="0"/>
          </a:p>
        </p:txBody>
      </p:sp>
      <p:pic>
        <p:nvPicPr>
          <p:cNvPr id="9" name="Picture 8" descr="DEQ's Logo" title="DEQ's 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78007" y="139330"/>
            <a:ext cx="10972800" cy="1139825"/>
          </a:xfrm>
        </p:spPr>
        <p:txBody>
          <a:bodyPr>
            <a:normAutofit/>
          </a:bodyPr>
          <a:lstStyle/>
          <a:p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Maximum Daily Load (TMDL)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"/>
          </p:nvPr>
        </p:nvSpPr>
        <p:spPr>
          <a:xfrm>
            <a:off x="439923" y="1222144"/>
            <a:ext cx="3735743" cy="238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 Budget</a:t>
            </a:r>
          </a:p>
          <a:p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Addresses different pollution categories</a:t>
            </a:r>
          </a:p>
          <a:p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 TMDL - Multi-media approach</a:t>
            </a:r>
          </a:p>
          <a:p>
            <a:pPr lvl="1"/>
            <a:r>
              <a:rPr lang="en-US" dirty="0" smtClean="0">
                <a:solidFill>
                  <a:srgbClr val="198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Air, Land, Water</a:t>
            </a:r>
          </a:p>
          <a:p>
            <a:endParaRPr lang="en-US" dirty="0"/>
          </a:p>
        </p:txBody>
      </p:sp>
      <p:grpSp>
        <p:nvGrpSpPr>
          <p:cNvPr id="10" name="Group 9" descr="Graph that shows an existing TMDL; includes an existing load, an allocated Load and a TMDL endpoint" title="Total Maximum Daily Load"/>
          <p:cNvGrpSpPr/>
          <p:nvPr/>
        </p:nvGrpSpPr>
        <p:grpSpPr>
          <a:xfrm>
            <a:off x="4591835" y="977775"/>
            <a:ext cx="7566973" cy="5748081"/>
            <a:chOff x="3287208" y="1611718"/>
            <a:chExt cx="7564169" cy="4988160"/>
          </a:xfrm>
        </p:grpSpPr>
        <p:sp>
          <p:nvSpPr>
            <p:cNvPr id="384005" name="Rectangle 5"/>
            <p:cNvSpPr>
              <a:spLocks noChangeArrowheads="1"/>
            </p:cNvSpPr>
            <p:nvPr/>
          </p:nvSpPr>
          <p:spPr bwMode="auto">
            <a:xfrm>
              <a:off x="3287208" y="1611718"/>
              <a:ext cx="7564169" cy="4988160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06" name="Line 6"/>
            <p:cNvSpPr>
              <a:spLocks noChangeShapeType="1"/>
            </p:cNvSpPr>
            <p:nvPr/>
          </p:nvSpPr>
          <p:spPr bwMode="auto">
            <a:xfrm>
              <a:off x="3811289" y="4983005"/>
              <a:ext cx="6884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07" name="Line 7"/>
            <p:cNvSpPr>
              <a:spLocks noChangeShapeType="1"/>
            </p:cNvSpPr>
            <p:nvPr/>
          </p:nvSpPr>
          <p:spPr bwMode="auto">
            <a:xfrm>
              <a:off x="3814350" y="4399321"/>
              <a:ext cx="90268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08" name="Rectangle 8"/>
            <p:cNvSpPr>
              <a:spLocks noChangeArrowheads="1"/>
            </p:cNvSpPr>
            <p:nvPr/>
          </p:nvSpPr>
          <p:spPr bwMode="auto">
            <a:xfrm>
              <a:off x="3880139" y="1998769"/>
              <a:ext cx="6603348" cy="35748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09" name="Line 9"/>
            <p:cNvSpPr>
              <a:spLocks noChangeShapeType="1"/>
            </p:cNvSpPr>
            <p:nvPr/>
          </p:nvSpPr>
          <p:spPr bwMode="auto">
            <a:xfrm>
              <a:off x="3880139" y="4981273"/>
              <a:ext cx="6603348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0" name="Line 10"/>
            <p:cNvSpPr>
              <a:spLocks noChangeShapeType="1"/>
            </p:cNvSpPr>
            <p:nvPr/>
          </p:nvSpPr>
          <p:spPr bwMode="auto">
            <a:xfrm>
              <a:off x="3880139" y="4388929"/>
              <a:ext cx="6603348" cy="17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1" name="Line 11"/>
            <p:cNvSpPr>
              <a:spLocks noChangeShapeType="1"/>
            </p:cNvSpPr>
            <p:nvPr/>
          </p:nvSpPr>
          <p:spPr bwMode="auto">
            <a:xfrm>
              <a:off x="3880139" y="3796585"/>
              <a:ext cx="6603348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2" name="Line 12"/>
            <p:cNvSpPr>
              <a:spLocks noChangeShapeType="1"/>
            </p:cNvSpPr>
            <p:nvPr/>
          </p:nvSpPr>
          <p:spPr bwMode="auto">
            <a:xfrm>
              <a:off x="3880139" y="3188653"/>
              <a:ext cx="6603348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3" name="Line 13"/>
            <p:cNvSpPr>
              <a:spLocks noChangeShapeType="1"/>
            </p:cNvSpPr>
            <p:nvPr/>
          </p:nvSpPr>
          <p:spPr bwMode="auto">
            <a:xfrm>
              <a:off x="3880139" y="2589381"/>
              <a:ext cx="6603348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4" name="Line 14"/>
            <p:cNvSpPr>
              <a:spLocks noChangeShapeType="1"/>
            </p:cNvSpPr>
            <p:nvPr/>
          </p:nvSpPr>
          <p:spPr bwMode="auto">
            <a:xfrm>
              <a:off x="3880139" y="1998769"/>
              <a:ext cx="6603348" cy="17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5" name="Rectangle 15"/>
            <p:cNvSpPr>
              <a:spLocks noChangeArrowheads="1"/>
            </p:cNvSpPr>
            <p:nvPr/>
          </p:nvSpPr>
          <p:spPr bwMode="auto">
            <a:xfrm>
              <a:off x="3876343" y="1991486"/>
              <a:ext cx="6603348" cy="3574848"/>
            </a:xfrm>
            <a:prstGeom prst="rect">
              <a:avLst/>
            </a:prstGeom>
            <a:solidFill>
              <a:srgbClr val="FFFFFF"/>
            </a:soli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6" name="Rectangle 16"/>
            <p:cNvSpPr>
              <a:spLocks noChangeArrowheads="1"/>
            </p:cNvSpPr>
            <p:nvPr/>
          </p:nvSpPr>
          <p:spPr bwMode="auto">
            <a:xfrm>
              <a:off x="5260172" y="2825749"/>
              <a:ext cx="1230096" cy="2747867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7" name="Rectangle 17"/>
            <p:cNvSpPr>
              <a:spLocks noChangeArrowheads="1"/>
            </p:cNvSpPr>
            <p:nvPr/>
          </p:nvSpPr>
          <p:spPr bwMode="auto">
            <a:xfrm>
              <a:off x="7386829" y="4447817"/>
              <a:ext cx="1227035" cy="111367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18" name="Rectangle 18"/>
            <p:cNvSpPr>
              <a:spLocks noChangeArrowheads="1"/>
            </p:cNvSpPr>
            <p:nvPr/>
          </p:nvSpPr>
          <p:spPr bwMode="auto">
            <a:xfrm>
              <a:off x="5087285" y="5793581"/>
              <a:ext cx="1242335" cy="164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None/>
              </a:pPr>
              <a:r>
                <a:rPr lang="en-US" altLang="en-US" b="1" dirty="0">
                  <a:solidFill>
                    <a:srgbClr val="000000"/>
                  </a:solidFill>
                </a:rPr>
                <a:t>Existing </a:t>
              </a:r>
              <a:r>
                <a:rPr lang="en-US" altLang="en-US" b="1" dirty="0" smtClean="0">
                  <a:solidFill>
                    <a:srgbClr val="000000"/>
                  </a:solidFill>
                </a:rPr>
                <a:t>Load</a:t>
              </a:r>
              <a:endParaRPr lang="en-US" altLang="en-US" b="1" dirty="0"/>
            </a:p>
          </p:txBody>
        </p:sp>
        <p:sp>
          <p:nvSpPr>
            <p:cNvPr id="384019" name="Rectangle 19"/>
            <p:cNvSpPr>
              <a:spLocks noChangeArrowheads="1"/>
            </p:cNvSpPr>
            <p:nvPr/>
          </p:nvSpPr>
          <p:spPr bwMode="auto">
            <a:xfrm flipH="1">
              <a:off x="9363550" y="4821929"/>
              <a:ext cx="677777" cy="138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None/>
              </a:pPr>
              <a:r>
                <a:rPr lang="en-US" altLang="en-US" b="1" dirty="0">
                  <a:solidFill>
                    <a:srgbClr val="000000"/>
                  </a:solidFill>
                </a:rPr>
                <a:t>TMDL</a:t>
              </a:r>
              <a:endParaRPr lang="en-US" altLang="en-US" b="1" dirty="0"/>
            </a:p>
          </p:txBody>
        </p:sp>
        <p:sp>
          <p:nvSpPr>
            <p:cNvPr id="384020" name="Rectangle 20"/>
            <p:cNvSpPr>
              <a:spLocks noChangeArrowheads="1"/>
            </p:cNvSpPr>
            <p:nvPr/>
          </p:nvSpPr>
          <p:spPr bwMode="auto">
            <a:xfrm rot="16200000">
              <a:off x="2756150" y="3380696"/>
              <a:ext cx="1721079" cy="138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None/>
              </a:pPr>
              <a:r>
                <a:rPr lang="en-US" altLang="en-US" b="1" dirty="0" smtClean="0">
                  <a:solidFill>
                    <a:srgbClr val="000000"/>
                  </a:solidFill>
                </a:rPr>
                <a:t>Pollutant Load</a:t>
              </a:r>
              <a:endParaRPr lang="en-US" altLang="en-US" b="1" dirty="0"/>
            </a:p>
          </p:txBody>
        </p:sp>
        <p:grpSp>
          <p:nvGrpSpPr>
            <p:cNvPr id="384021" name="Group 21"/>
            <p:cNvGrpSpPr>
              <a:grpSpLocks/>
            </p:cNvGrpSpPr>
            <p:nvPr/>
          </p:nvGrpSpPr>
          <p:grpSpPr bwMode="auto">
            <a:xfrm>
              <a:off x="3889318" y="3257868"/>
              <a:ext cx="6835328" cy="883387"/>
              <a:chOff x="1432" y="1781"/>
              <a:chExt cx="3713" cy="447"/>
            </a:xfrm>
          </p:grpSpPr>
          <p:sp>
            <p:nvSpPr>
              <p:cNvPr id="384023" name="Text Box 23"/>
              <p:cNvSpPr txBox="1">
                <a:spLocks noChangeArrowheads="1"/>
              </p:cNvSpPr>
              <p:nvPr/>
            </p:nvSpPr>
            <p:spPr bwMode="auto">
              <a:xfrm>
                <a:off x="3742" y="1781"/>
                <a:ext cx="1403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None/>
                </a:pPr>
                <a:r>
                  <a:rPr lang="en-US" altLang="en-US" b="1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TMDL End </a:t>
                </a:r>
                <a:r>
                  <a:rPr lang="en-US" altLang="en-US" b="1" dirty="0" smtClean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Point</a:t>
                </a:r>
                <a:endParaRPr lang="en-US" altLang="en-US" b="1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84024" name="Line 24"/>
              <p:cNvSpPr>
                <a:spLocks noChangeShapeType="1"/>
              </p:cNvSpPr>
              <p:nvPr/>
            </p:nvSpPr>
            <p:spPr bwMode="auto">
              <a:xfrm flipH="1">
                <a:off x="4214" y="1932"/>
                <a:ext cx="101" cy="2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4022" name="Line 22"/>
              <p:cNvSpPr>
                <a:spLocks noChangeShapeType="1"/>
              </p:cNvSpPr>
              <p:nvPr/>
            </p:nvSpPr>
            <p:spPr bwMode="auto">
              <a:xfrm flipV="1">
                <a:off x="1432" y="2225"/>
                <a:ext cx="358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84025" name="Line 25"/>
            <p:cNvSpPr>
              <a:spLocks noChangeShapeType="1"/>
            </p:cNvSpPr>
            <p:nvPr/>
          </p:nvSpPr>
          <p:spPr bwMode="auto">
            <a:xfrm>
              <a:off x="3825060" y="3798317"/>
              <a:ext cx="91797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26" name="Line 26"/>
            <p:cNvSpPr>
              <a:spLocks noChangeShapeType="1"/>
            </p:cNvSpPr>
            <p:nvPr/>
          </p:nvSpPr>
          <p:spPr bwMode="auto">
            <a:xfrm>
              <a:off x="3828119" y="3183457"/>
              <a:ext cx="91797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4027" name="Line 27"/>
            <p:cNvSpPr>
              <a:spLocks noChangeShapeType="1"/>
            </p:cNvSpPr>
            <p:nvPr/>
          </p:nvSpPr>
          <p:spPr bwMode="auto">
            <a:xfrm>
              <a:off x="3818940" y="2589381"/>
              <a:ext cx="91797" cy="17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" name="Left Brace 2"/>
            <p:cNvSpPr/>
            <p:nvPr/>
          </p:nvSpPr>
          <p:spPr>
            <a:xfrm flipH="1">
              <a:off x="8751594" y="4193709"/>
              <a:ext cx="354992" cy="1340488"/>
            </a:xfrm>
            <a:prstGeom prst="leftBrace">
              <a:avLst>
                <a:gd name="adj1" fmla="val 130194"/>
                <a:gd name="adj2" fmla="val 48605"/>
              </a:avLst>
            </a:prstGeom>
            <a:ln w="317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4030" name="AutoShape 30"/>
            <p:cNvSpPr>
              <a:spLocks noChangeArrowheads="1"/>
            </p:cNvSpPr>
            <p:nvPr/>
          </p:nvSpPr>
          <p:spPr bwMode="auto">
            <a:xfrm>
              <a:off x="5743128" y="2833032"/>
              <a:ext cx="292900" cy="1253531"/>
            </a:xfrm>
            <a:prstGeom prst="downArrow">
              <a:avLst>
                <a:gd name="adj1" fmla="val 56590"/>
                <a:gd name="adj2" fmla="val 43283"/>
              </a:avLst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tIns="137160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33" name="Rectangle 17"/>
            <p:cNvSpPr>
              <a:spLocks noChangeArrowheads="1"/>
            </p:cNvSpPr>
            <p:nvPr/>
          </p:nvSpPr>
          <p:spPr bwMode="auto">
            <a:xfrm>
              <a:off x="7383390" y="4150554"/>
              <a:ext cx="1226682" cy="288868"/>
            </a:xfrm>
            <a:prstGeom prst="rect">
              <a:avLst/>
            </a:prstGeom>
            <a:solidFill>
              <a:srgbClr val="FFFF00"/>
            </a:solidFill>
            <a:ln w="206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349086" y="4167862"/>
              <a:ext cx="132171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Margin of Safety</a:t>
              </a:r>
              <a:endParaRPr lang="en-US" sz="1200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84645" y="4472936"/>
              <a:ext cx="1012689" cy="73866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Load Allocations (WLA + LA)</a:t>
              </a:r>
              <a:endParaRPr lang="en-US" sz="1400" b="1" dirty="0"/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7438297" y="5819555"/>
              <a:ext cx="1409168" cy="164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None/>
              </a:pPr>
              <a:r>
                <a:rPr lang="en-US" altLang="en-US" b="1" dirty="0" smtClean="0">
                  <a:solidFill>
                    <a:srgbClr val="000000"/>
                  </a:solidFill>
                </a:rPr>
                <a:t>Allocated Load</a:t>
              </a:r>
              <a:endParaRPr lang="en-US" altLang="en-US" b="1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165443" y="1571819"/>
            <a:ext cx="6141654" cy="842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sz="2000" b="1" dirty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= Reduce existing PCB load to restore </a:t>
            </a:r>
            <a:r>
              <a:rPr lang="en-US" sz="2000" b="1" dirty="0" smtClean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fish </a:t>
            </a:r>
            <a:r>
              <a:rPr lang="en-US" sz="2000" b="1" dirty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 use</a:t>
            </a:r>
          </a:p>
          <a:p>
            <a:pPr marL="292100" indent="-292100">
              <a:lnSpc>
                <a:spcPct val="5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en-US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888" y="3870032"/>
            <a:ext cx="4283545" cy="187743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 = WLA + LA + MOS</a:t>
            </a:r>
          </a:p>
          <a:p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WLA = Waste Load Allocation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LA = Load Allocation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MOS = Margin of Safety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341746" y="6400800"/>
            <a:ext cx="38608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For technical support 703-583-3906  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39039" y="6079525"/>
            <a:ext cx="7601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be restored the waterbody must meet two thresholds:  1) Numeric WQC [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or site specific value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] and 2) fish tissue threshold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DEQ's Logo" title="DEQ's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sp>
        <p:nvSpPr>
          <p:cNvPr id="7" name="5-Point Star 6" descr="star used to emphasize point that two thresholds must be met by TMDL." title="Red star"/>
          <p:cNvSpPr/>
          <p:nvPr/>
        </p:nvSpPr>
        <p:spPr>
          <a:xfrm>
            <a:off x="4027055" y="6243782"/>
            <a:ext cx="381552" cy="29556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668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 PPT Template2019.potx" id="{A6C04ACF-9990-4E55-BF95-93242254EF5D}" vid="{A771141E-8139-42B4-B0F6-FA1069C44468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PPTTemplate2020.potx" id="{1664F02D-C499-414F-8DEE-323EB17C958E}" vid="{356B561B-97DE-44DF-ACC5-F878F0208B5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DEQ PPT Template2019 (2)</Template>
  <TotalTime>13280</TotalTime>
  <Words>2645</Words>
  <Application>Microsoft Office PowerPoint</Application>
  <PresentationFormat>Widescreen</PresentationFormat>
  <Paragraphs>523</Paragraphs>
  <Slides>43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Calibri</vt:lpstr>
      <vt:lpstr>Calibri Light</vt:lpstr>
      <vt:lpstr>Comic Sans MS</vt:lpstr>
      <vt:lpstr>Courier New</vt:lpstr>
      <vt:lpstr>Tahoma</vt:lpstr>
      <vt:lpstr>Wingdings</vt:lpstr>
      <vt:lpstr>Office Theme</vt:lpstr>
      <vt:lpstr>3_Office Theme</vt:lpstr>
      <vt:lpstr>1_Office Theme</vt:lpstr>
      <vt:lpstr>Clip</vt:lpstr>
      <vt:lpstr>Chart</vt:lpstr>
      <vt:lpstr>PC/Laptop View</vt:lpstr>
      <vt:lpstr>Mountain Run PCB Study:</vt:lpstr>
      <vt:lpstr>Agenda</vt:lpstr>
      <vt:lpstr>Overview of Water Quality Planning</vt:lpstr>
      <vt:lpstr>Water Quality Standards</vt:lpstr>
      <vt:lpstr>Continuous Planning Process</vt:lpstr>
      <vt:lpstr>DEQ Fish Tissue Monitoring </vt:lpstr>
      <vt:lpstr>VA Water Quality Criterion – Total PCBs</vt:lpstr>
      <vt:lpstr>Total Maximum Daily Load (TMDL)</vt:lpstr>
      <vt:lpstr>The TMDL Process</vt:lpstr>
      <vt:lpstr>PCB Background Information</vt:lpstr>
      <vt:lpstr>Background: PCBs</vt:lpstr>
      <vt:lpstr>Background: PCBs</vt:lpstr>
      <vt:lpstr>Toxics Substances Control Act (TSCA)</vt:lpstr>
      <vt:lpstr>PCBs in Municipal Products</vt:lpstr>
      <vt:lpstr>Why PCBs Continue to be an Issue</vt:lpstr>
      <vt:lpstr>Site Specific PCB Endpoint</vt:lpstr>
      <vt:lpstr>Water Quality Impairment in Mountain Run</vt:lpstr>
      <vt:lpstr>Mountain Run Watershed</vt:lpstr>
      <vt:lpstr>Mountain Run PCB Impairment Timeline</vt:lpstr>
      <vt:lpstr>Problem Identification  VDH Fish Consumption Advisory </vt:lpstr>
      <vt:lpstr>Arithmetic Mean tPCB Concentrations (ng/g) for Mountain Run Fish Tissue  by Species, Year (1999-2013) and Rivermile    </vt:lpstr>
      <vt:lpstr>Arithmetic Mean of tPCB Concentrations in Mountain Run Fish</vt:lpstr>
      <vt:lpstr>DEQ TMDL Sampling Approach 2013 – 2015, 2018</vt:lpstr>
      <vt:lpstr>Water Column Arithmetic Mean Total PCB (tPCB) Concentrations (pg/L) by River Mile for Mountain Run (2013-2018)  </vt:lpstr>
      <vt:lpstr>Water Column PCB Mean Concentration by Rivermile for Mountain Run</vt:lpstr>
      <vt:lpstr>Arithmetic Mean of Total PCB (pg/L) Water Concentrations in Mountain Run During Wet and Dry Flow Conditions </vt:lpstr>
      <vt:lpstr>Total PCBs - Sediment</vt:lpstr>
      <vt:lpstr>Mountain Run PCB TMDL</vt:lpstr>
      <vt:lpstr>Sources considered in PCB TMDL</vt:lpstr>
      <vt:lpstr>TMDL Source Category – Point Sources</vt:lpstr>
      <vt:lpstr>TMDL Source Category - VPDES Permitted Facilities</vt:lpstr>
      <vt:lpstr>TMDL Source Category - Contaminated Sites</vt:lpstr>
      <vt:lpstr>Railyards/Railway Spurs &amp; Electrical Substations</vt:lpstr>
      <vt:lpstr>TMDL Source Categories </vt:lpstr>
      <vt:lpstr>Mountain Run PCB TMDL  PCB Fate and Transport Modeling</vt:lpstr>
      <vt:lpstr>Implementation Process</vt:lpstr>
      <vt:lpstr>VPDES Point Sources   Pollutant Minimization Plan</vt:lpstr>
      <vt:lpstr>Point Source/Nonpoint Source:   “Fingerprinting”</vt:lpstr>
      <vt:lpstr>Mountain Run PCB TMDL Project Timeline</vt:lpstr>
      <vt:lpstr>Next Steps</vt:lpstr>
      <vt:lpstr>Extra Slides  </vt:lpstr>
      <vt:lpstr>VDH Threshold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VITA Program</dc:creator>
  <cp:lastModifiedBy>Richards, Mark (DEQ)</cp:lastModifiedBy>
  <cp:revision>394</cp:revision>
  <dcterms:created xsi:type="dcterms:W3CDTF">2019-10-07T15:28:26Z</dcterms:created>
  <dcterms:modified xsi:type="dcterms:W3CDTF">2021-01-11T23:10:47Z</dcterms:modified>
</cp:coreProperties>
</file>