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0" r:id="rId4"/>
    <p:sldId id="283" r:id="rId5"/>
    <p:sldId id="261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ne, Karen" initials="KK" lastIdx="2" clrIdx="0">
    <p:extLst>
      <p:ext uri="{19B8F6BF-5375-455C-9EA6-DF929625EA0E}">
        <p15:presenceInfo xmlns:p15="http://schemas.microsoft.com/office/powerpoint/2012/main" userId="S-1-5-21-1824200278-923733676-1501187911-17683" providerId="AD"/>
      </p:ext>
    </p:extLst>
  </p:cmAuthor>
  <p:cmAuthor id="2" name="Wesley Tse" initials="WT" lastIdx="2" clrIdx="1">
    <p:extLst>
      <p:ext uri="{19B8F6BF-5375-455C-9EA6-DF929625EA0E}">
        <p15:presenceInfo xmlns:p15="http://schemas.microsoft.com/office/powerpoint/2012/main" userId="S-1-5-21-515967899-162531612-1801674531-19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7687" autoAdjust="0"/>
  </p:normalViewPr>
  <p:slideViewPr>
    <p:cSldViewPr snapToGrid="0">
      <p:cViewPr varScale="1">
        <p:scale>
          <a:sx n="77" d="100"/>
          <a:sy n="77" d="100"/>
        </p:scale>
        <p:origin x="138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E702B-8368-4E51-9515-8532E14DB018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C6C3-EC41-497C-AB5C-9C2A62B4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C6C3-EC41-497C-AB5C-9C2A62B495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C6C3-EC41-497C-AB5C-9C2A62B49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7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Hydrology is the critical foundation for the modeling process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Sediment is a function of the hydrology (runoff and in-stream scouring/deposition)</a:t>
            </a:r>
          </a:p>
          <a:p>
            <a:pPr marL="171450" indent="-171450">
              <a:buFontTx/>
              <a:buChar char="-"/>
            </a:pPr>
            <a:r>
              <a:rPr lang="en-US" dirty="0"/>
              <a:t>Sediment</a:t>
            </a:r>
            <a:r>
              <a:rPr lang="en-US" baseline="0" dirty="0"/>
              <a:t> is the main transport mechanism of PCBs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Model PCBs after modeling the sediment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is a multi-step process in which each subsequent step builds off the results of the previous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C6C3-EC41-497C-AB5C-9C2A62B495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8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C6C3-EC41-497C-AB5C-9C2A62B495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8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C6C3-EC41-497C-AB5C-9C2A62B495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C6C3-EC41-497C-AB5C-9C2A62B495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AB49D-BE83-4C6A-A756-9417D102E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90" y="6419724"/>
            <a:ext cx="1708797" cy="301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7953CC-3FF7-4BF1-AB7E-9F7D4E4F2A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87" y="6430379"/>
            <a:ext cx="890093" cy="3048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9134" y="115096"/>
            <a:ext cx="248504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technical support: 703-583-3906 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888EDA-632E-403F-8A1A-1EB02DA1C1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39820" y="6356351"/>
            <a:ext cx="88643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157B2C-82B7-4C58-85DB-6C1B2C2084A4}"/>
              </a:ext>
            </a:extLst>
          </p:cNvPr>
          <p:cNvSpPr txBox="1">
            <a:spLocks/>
          </p:cNvSpPr>
          <p:nvPr userDrawn="1"/>
        </p:nvSpPr>
        <p:spPr>
          <a:xfrm>
            <a:off x="22219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CAF5EEA-9156-40CB-928D-43E7C48D2FC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9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2D8C-0E6E-414D-8BDE-D224E4199678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04B3-2619-4AEF-8BD4-7116ABB3114B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2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F5EEA-9156-40CB-928D-43E7C48D2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1407" y="115096"/>
            <a:ext cx="245277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technical support: 703-583-3906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736FC8-4E67-412D-84AB-438A58655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77" y="6441152"/>
            <a:ext cx="1708798" cy="301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C0FF6-0F6F-4B3F-B85A-A7D561B96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75" y="6438078"/>
            <a:ext cx="890093" cy="3048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C533CE-7B4A-42D4-95C2-73777757D425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732" y="6353645"/>
            <a:ext cx="8860536" cy="2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8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88" y="115096"/>
            <a:ext cx="2549593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technical support: 703-583-3906 </a:t>
            </a:r>
          </a:p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9A63D2-5420-4B3D-AA24-4D2100F8C45D}"/>
              </a:ext>
            </a:extLst>
          </p:cNvPr>
          <p:cNvSpPr txBox="1">
            <a:spLocks/>
          </p:cNvSpPr>
          <p:nvPr userDrawn="1"/>
        </p:nvSpPr>
        <p:spPr>
          <a:xfrm>
            <a:off x="22219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CAF5EEA-9156-40CB-928D-43E7C48D2FC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3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E2C8-8153-4B08-8CD8-38F56E121A20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6A20-EB26-4DA2-AA6F-DA1F443AE0FA}" type="datetime1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215C1-D684-4F3C-8175-BCEAE3A12F63}" type="datetime1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0E50-640E-4607-97DA-48335E77E45D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9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1DE3-3945-435F-8F2A-FF4B0C21BEEB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5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FA6A-49E3-4591-9F1B-0B4E3207540B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1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C7D3-E67F-4954-AC2A-AF011907C899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780" y="1150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F5EEA-9156-40CB-928D-43E7C48D2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PCBs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Mountain Run PCB TMDL Public Meeting</a:t>
            </a:r>
          </a:p>
          <a:p>
            <a:r>
              <a:rPr lang="en-US" dirty="0"/>
              <a:t>January 13, 2021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13B55E9-431A-48FC-A219-46CD3493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1407" y="115096"/>
            <a:ext cx="2452773" cy="365125"/>
          </a:xfrm>
        </p:spPr>
        <p:txBody>
          <a:bodyPr/>
          <a:lstStyle/>
          <a:p>
            <a:r>
              <a:rPr lang="en-US" dirty="0"/>
              <a:t>For technical support: 703-583-3906 </a:t>
            </a:r>
          </a:p>
        </p:txBody>
      </p:sp>
    </p:spTree>
    <p:extLst>
      <p:ext uri="{BB962C8B-B14F-4D97-AF65-F5344CB8AC3E}">
        <p14:creationId xmlns:p14="http://schemas.microsoft.com/office/powerpoint/2010/main" val="241914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05817" cy="17731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A computational representation of a watershed used to simulate pollutant fate and transport.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266259" y="6349382"/>
            <a:ext cx="2452773" cy="365125"/>
          </a:xfrm>
        </p:spPr>
        <p:txBody>
          <a:bodyPr/>
          <a:lstStyle/>
          <a:p>
            <a:pPr algn="l"/>
            <a:fld id="{3CAF5EEA-9156-40CB-928D-43E7C48D2FC3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7" y="952147"/>
            <a:ext cx="4077385" cy="51375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31046" y="6108886"/>
            <a:ext cx="2084225" cy="21544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00" dirty="0"/>
              <a:t>http://prairierivers.org/what-is-a-watershed/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1679" y="3347004"/>
            <a:ext cx="963597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45720" tIns="0" rIns="45720" bIns="0" rtlCol="0" anchor="ctr">
            <a:spAutoFit/>
          </a:bodyPr>
          <a:lstStyle/>
          <a:p>
            <a:pPr algn="ctr"/>
            <a:r>
              <a:rPr lang="en-US" sz="1400" b="1" dirty="0">
                <a:effectLst/>
              </a:rPr>
              <a:t>Agricultural</a:t>
            </a:r>
            <a:endParaRPr lang="en-US" b="1" dirty="0"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128" y="4032325"/>
            <a:ext cx="918393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45720" tIns="0" rIns="45720" bIns="0" rtlCol="0" anchor="ctr">
            <a:spAutoFit/>
          </a:bodyPr>
          <a:lstStyle/>
          <a:p>
            <a:pPr algn="ctr"/>
            <a:r>
              <a:rPr lang="en-US" sz="1400" b="1" dirty="0"/>
              <a:t>Residential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1498" y="4596351"/>
            <a:ext cx="979435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45720" tIns="0" rIns="45720" bIns="0" rtlCol="0" anchor="ctr">
            <a:spAutoFit/>
          </a:bodyPr>
          <a:lstStyle/>
          <a:p>
            <a:pPr algn="ctr"/>
            <a:r>
              <a:rPr lang="en-US" sz="1400" b="1" dirty="0"/>
              <a:t>Commercial</a:t>
            </a:r>
            <a:endParaRPr lang="en-US" b="1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5675746-0836-4CC4-AB28-FF8F39915392}"/>
              </a:ext>
            </a:extLst>
          </p:cNvPr>
          <p:cNvSpPr txBox="1">
            <a:spLocks/>
          </p:cNvSpPr>
          <p:nvPr/>
        </p:nvSpPr>
        <p:spPr>
          <a:xfrm>
            <a:off x="6551407" y="115096"/>
            <a:ext cx="245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For technical support: 703-583-3906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3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19" y="1428060"/>
            <a:ext cx="6640167" cy="483359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/>
              <a:t>PCB model consists of</a:t>
            </a:r>
          </a:p>
          <a:p>
            <a:pPr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400" dirty="0"/>
              <a:t>3 major components: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Hydrology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Sediment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PCB fate and transport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400" dirty="0"/>
              <a:t>Results calibrated against observed data: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USGS stream flow data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Suspended sediment concentration data</a:t>
            </a:r>
          </a:p>
          <a:p>
            <a:pPr marL="914400" lvl="1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PCB concentration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15" y="3079958"/>
            <a:ext cx="2735452" cy="1953894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44412" y="4678421"/>
            <a:ext cx="23256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20000"/>
              </a:lnSpc>
              <a:spcBef>
                <a:spcPct val="35000"/>
              </a:spcBef>
              <a:buClr>
                <a:srgbClr val="3333FF"/>
              </a:buClr>
              <a:buSzPct val="50000"/>
              <a:buFont typeface="Wingdings" pitchFamily="2" charset="2"/>
              <a:buChar char="t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336600"/>
              </a:buClr>
              <a:buSzPct val="50000"/>
              <a:buFont typeface="Wingdings" pitchFamily="2" charset="2"/>
              <a:buChar char="t"/>
              <a:defRPr sz="24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15000"/>
              </a:spcBef>
              <a:buClr>
                <a:srgbClr val="000000"/>
              </a:buClr>
              <a:buSzPct val="50000"/>
              <a:buFont typeface="Wingdings" pitchFamily="2" charset="2"/>
              <a:buChar char="t"/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t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itchFamily="2" charset="2"/>
              <a:buChar char="t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t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t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t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t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800" dirty="0">
                <a:solidFill>
                  <a:schemeClr val="bg1"/>
                </a:solidFill>
                <a:latin typeface="+mn-lt"/>
              </a:rPr>
              <a:t>https://photogallery.sc.egov.usda.gov/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800" dirty="0">
                <a:solidFill>
                  <a:schemeClr val="bg1"/>
                </a:solidFill>
                <a:latin typeface="+mn-lt"/>
              </a:rPr>
              <a:t>netpub/server.np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22" y="39026"/>
            <a:ext cx="2393986" cy="3016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28" y="5037577"/>
            <a:ext cx="2970072" cy="13363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7069162" y="4495126"/>
            <a:ext cx="3550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800" dirty="0"/>
              <a:t>https://upload.wikimedia.org/wikipedia/commons/thumb/4/49/Polychlorinated_biphenyl_structure.svg/2000px-Polychlorinated_biphenyl_structure.svg.png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7055910" y="1460092"/>
            <a:ext cx="2084225" cy="21544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800" dirty="0"/>
              <a:t>http://prairierivers.org/what-is-a-watershed/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2EB1A991-81F1-4724-91D6-C1B3D8A61505}"/>
              </a:ext>
            </a:extLst>
          </p:cNvPr>
          <p:cNvSpPr txBox="1">
            <a:spLocks/>
          </p:cNvSpPr>
          <p:nvPr/>
        </p:nvSpPr>
        <p:spPr>
          <a:xfrm>
            <a:off x="266259" y="6349382"/>
            <a:ext cx="245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CAF5EEA-9156-40CB-928D-43E7C48D2FC3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52986" y="115096"/>
            <a:ext cx="1551194" cy="365125"/>
          </a:xfrm>
        </p:spPr>
        <p:txBody>
          <a:bodyPr/>
          <a:lstStyle/>
          <a:p>
            <a:r>
              <a:rPr lang="en-US" sz="1000" dirty="0"/>
              <a:t>For technical support: 703-583-3906 </a:t>
            </a:r>
          </a:p>
        </p:txBody>
      </p:sp>
    </p:spTree>
    <p:extLst>
      <p:ext uri="{BB962C8B-B14F-4D97-AF65-F5344CB8AC3E}">
        <p14:creationId xmlns:p14="http://schemas.microsoft.com/office/powerpoint/2010/main" val="32284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92398"/>
            <a:ext cx="7886700" cy="435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Watershed Inputs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Meteorological Data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Watershed Topography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Stream Networks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Land Use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Soil Types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For technical support: 703-583-3906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750D09C-CB1F-4213-B58C-869E761214EB}"/>
              </a:ext>
            </a:extLst>
          </p:cNvPr>
          <p:cNvSpPr txBox="1">
            <a:spLocks/>
          </p:cNvSpPr>
          <p:nvPr/>
        </p:nvSpPr>
        <p:spPr>
          <a:xfrm>
            <a:off x="266259" y="6349382"/>
            <a:ext cx="245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CAF5EEA-9156-40CB-928D-43E7C48D2FC3}" type="slidenum">
              <a:rPr lang="en-US" smtClean="0"/>
              <a:pPr algn="l"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99B193-1057-42FA-B943-AAF1C93EF954}"/>
              </a:ext>
            </a:extLst>
          </p:cNvPr>
          <p:cNvGrpSpPr/>
          <p:nvPr/>
        </p:nvGrpSpPr>
        <p:grpSpPr>
          <a:xfrm>
            <a:off x="5834973" y="4878905"/>
            <a:ext cx="2092059" cy="1264078"/>
            <a:chOff x="4327398" y="2084017"/>
            <a:chExt cx="2092059" cy="12640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7278DE-5B01-4D6F-8ED6-F6EFCC9F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398" y="2084017"/>
              <a:ext cx="1828800" cy="12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327398" y="3094179"/>
              <a:ext cx="2092059" cy="2539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>
                <a:lnSpc>
                  <a:spcPct val="120000"/>
                </a:lnSpc>
                <a:spcBef>
                  <a:spcPct val="35000"/>
                </a:spcBef>
                <a:buClr>
                  <a:srgbClr val="3333FF"/>
                </a:buClr>
                <a:buSzPct val="50000"/>
                <a:buFont typeface="Wingdings" pitchFamily="2" charset="2"/>
                <a:buChar char="t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336600"/>
                </a:buClr>
                <a:buSzPct val="50000"/>
                <a:buFont typeface="Wingdings" pitchFamily="2" charset="2"/>
                <a:buChar char="t"/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5000"/>
                </a:spcBef>
                <a:buClr>
                  <a:srgbClr val="000000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1050" dirty="0">
                  <a:solidFill>
                    <a:schemeClr val="bg1"/>
                  </a:solidFill>
                  <a:latin typeface="+mn-lt"/>
                </a:rPr>
                <a:t>SSURGO Data, </a:t>
              </a:r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USDA-NRCS</a:t>
              </a:r>
              <a:endParaRPr lang="en-US" alt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3D0801-F12A-4C74-B7D3-1DD4A3578F5D}"/>
              </a:ext>
            </a:extLst>
          </p:cNvPr>
          <p:cNvGrpSpPr/>
          <p:nvPr/>
        </p:nvGrpSpPr>
        <p:grpSpPr>
          <a:xfrm>
            <a:off x="2114935" y="4786276"/>
            <a:ext cx="2743200" cy="865163"/>
            <a:chOff x="3344749" y="3136132"/>
            <a:chExt cx="2743200" cy="8651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0507BA-8C57-4E9A-AFDE-C148CF928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749" y="3136132"/>
              <a:ext cx="2743200" cy="86516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74A997-7047-4C15-A8A1-AF7D7EFE2EE5}"/>
                </a:ext>
              </a:extLst>
            </p:cNvPr>
            <p:cNvSpPr/>
            <p:nvPr/>
          </p:nvSpPr>
          <p:spPr>
            <a:xfrm>
              <a:off x="4300255" y="3785850"/>
              <a:ext cx="177164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http://www. https://vgin.maps.arcgis.com/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C450B2-A02C-4A49-B943-13ECD68BAA12}"/>
              </a:ext>
            </a:extLst>
          </p:cNvPr>
          <p:cNvGrpSpPr/>
          <p:nvPr/>
        </p:nvGrpSpPr>
        <p:grpSpPr>
          <a:xfrm>
            <a:off x="4753538" y="3612144"/>
            <a:ext cx="2743200" cy="1124072"/>
            <a:chOff x="4155906" y="2526981"/>
            <a:chExt cx="2743200" cy="11240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6E5FC7-EAA6-43D9-B6C5-ACC9E6643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5906" y="2526981"/>
              <a:ext cx="2743200" cy="10391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18559D-127E-4DDF-BD17-6B39A8BE66F3}"/>
                </a:ext>
              </a:extLst>
            </p:cNvPr>
            <p:cNvSpPr txBox="1"/>
            <p:nvPr/>
          </p:nvSpPr>
          <p:spPr>
            <a:xfrm>
              <a:off x="4464525" y="3397137"/>
              <a:ext cx="2201244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dirty="0"/>
                <a:t>National Hydrography Dataset (NHD)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821204-00CC-47A6-8DD9-F9AA6C7E9C8E}"/>
              </a:ext>
            </a:extLst>
          </p:cNvPr>
          <p:cNvGrpSpPr/>
          <p:nvPr/>
        </p:nvGrpSpPr>
        <p:grpSpPr>
          <a:xfrm>
            <a:off x="6220209" y="1741446"/>
            <a:ext cx="2029722" cy="1638798"/>
            <a:chOff x="6611274" y="1027907"/>
            <a:chExt cx="2029722" cy="16387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F8989E9-F771-4AA1-84DC-16B93E361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86550" y="1027907"/>
              <a:ext cx="1828800" cy="15964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C6523D-1625-4141-AB71-69CA8D3CACEA}"/>
                </a:ext>
              </a:extLst>
            </p:cNvPr>
            <p:cNvSpPr txBox="1"/>
            <p:nvPr/>
          </p:nvSpPr>
          <p:spPr>
            <a:xfrm>
              <a:off x="6611274" y="2451261"/>
              <a:ext cx="2029722" cy="21544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800" dirty="0"/>
                <a:t>Topo maps, Digital Elevation Models (DEMs)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7D8F08-61C4-4EF8-B655-DF4B412D55B4}"/>
              </a:ext>
            </a:extLst>
          </p:cNvPr>
          <p:cNvGrpSpPr/>
          <p:nvPr/>
        </p:nvGrpSpPr>
        <p:grpSpPr>
          <a:xfrm>
            <a:off x="4073948" y="856617"/>
            <a:ext cx="1880843" cy="2812383"/>
            <a:chOff x="4073948" y="856617"/>
            <a:chExt cx="1880843" cy="2812383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A4110475-7779-49A6-BD9D-0D340A6FD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5991" y="856617"/>
              <a:ext cx="1828800" cy="2743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D36F1D-04A3-47B9-B30F-C1E5209D38EF}"/>
                </a:ext>
              </a:extLst>
            </p:cNvPr>
            <p:cNvSpPr/>
            <p:nvPr/>
          </p:nvSpPr>
          <p:spPr>
            <a:xfrm>
              <a:off x="4073948" y="3499723"/>
              <a:ext cx="1828800" cy="1692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</a:rPr>
                <a:t>https://commons.wikimedia.org/wiki/File:Weather_vane_2748.JPG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54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PCB 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For technical support: 703-583-3906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244B1DB-5AA4-406F-8767-2F3343030AB9}"/>
              </a:ext>
            </a:extLst>
          </p:cNvPr>
          <p:cNvSpPr txBox="1">
            <a:spLocks/>
          </p:cNvSpPr>
          <p:nvPr/>
        </p:nvSpPr>
        <p:spPr>
          <a:xfrm>
            <a:off x="266259" y="6349382"/>
            <a:ext cx="245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517E0A-E56F-4B73-A4FE-BE673CE4A248}"/>
              </a:ext>
            </a:extLst>
          </p:cNvPr>
          <p:cNvSpPr txBox="1">
            <a:spLocks/>
          </p:cNvSpPr>
          <p:nvPr/>
        </p:nvSpPr>
        <p:spPr>
          <a:xfrm>
            <a:off x="452141" y="1700364"/>
            <a:ext cx="7414204" cy="433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Contaminated Sites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PCB Oil Spills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Permitted Sources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Atmospheric Deposition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In-Stream Sediment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97BBB9-7507-4513-821E-8D70CBCABB63}"/>
              </a:ext>
            </a:extLst>
          </p:cNvPr>
          <p:cNvGrpSpPr/>
          <p:nvPr/>
        </p:nvGrpSpPr>
        <p:grpSpPr>
          <a:xfrm>
            <a:off x="4308829" y="1894708"/>
            <a:ext cx="3729279" cy="1828800"/>
            <a:chOff x="5148072" y="2057400"/>
            <a:chExt cx="3729279" cy="24598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1BD608-5A61-4511-AC7A-8F8108D24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6" r="7411"/>
            <a:stretch/>
          </p:blipFill>
          <p:spPr>
            <a:xfrm>
              <a:off x="5148072" y="2057400"/>
              <a:ext cx="3729279" cy="2459831"/>
            </a:xfrm>
            <a:prstGeom prst="rect">
              <a:avLst/>
            </a:prstGeom>
          </p:spPr>
        </p:pic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4DAB1971-9F0C-4FE4-A5C2-7BF5795CF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2062" y="4262233"/>
              <a:ext cx="3461297" cy="24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120000"/>
                </a:lnSpc>
                <a:spcBef>
                  <a:spcPct val="35000"/>
                </a:spcBef>
                <a:buClr>
                  <a:srgbClr val="3333FF"/>
                </a:buClr>
                <a:buSzPct val="50000"/>
                <a:buFont typeface="Wingdings" pitchFamily="2" charset="2"/>
                <a:buChar char="t"/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336600"/>
                </a:buClr>
                <a:buSzPct val="50000"/>
                <a:buFont typeface="Wingdings" pitchFamily="2" charset="2"/>
                <a:buChar char="t"/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lnSpc>
                  <a:spcPct val="120000"/>
                </a:lnSpc>
                <a:spcBef>
                  <a:spcPct val="15000"/>
                </a:spcBef>
                <a:buClr>
                  <a:srgbClr val="000000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t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00" dirty="0">
                  <a:solidFill>
                    <a:schemeClr val="bg1"/>
                  </a:solidFill>
                  <a:latin typeface="+mn-lt"/>
                </a:rPr>
                <a:t>http://www.panoramio.com/photo/96185658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989681-B984-44A2-AEBF-DB3DA3F69DC7}"/>
              </a:ext>
            </a:extLst>
          </p:cNvPr>
          <p:cNvGrpSpPr/>
          <p:nvPr/>
        </p:nvGrpSpPr>
        <p:grpSpPr>
          <a:xfrm>
            <a:off x="925420" y="4448354"/>
            <a:ext cx="3742631" cy="1831915"/>
            <a:chOff x="5146128" y="2052664"/>
            <a:chExt cx="3742631" cy="26858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AC4FEE-3AC4-4BB8-A9F8-3B242554D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46128" y="2052664"/>
              <a:ext cx="3742631" cy="268126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B0FD38-9D23-436E-BB07-915BAD8CEF67}"/>
                </a:ext>
              </a:extLst>
            </p:cNvPr>
            <p:cNvSpPr/>
            <p:nvPr/>
          </p:nvSpPr>
          <p:spPr>
            <a:xfrm>
              <a:off x="5180432" y="4467747"/>
              <a:ext cx="3674022" cy="2707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https://commons.wikimedia.org/w/index.php?curid=6092689</a:t>
              </a:r>
            </a:p>
          </p:txBody>
        </p:sp>
      </p:grp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803A1A91-D87C-40D1-88B3-1D5DA9F32570}"/>
              </a:ext>
            </a:extLst>
          </p:cNvPr>
          <p:cNvSpPr txBox="1">
            <a:spLocks/>
          </p:cNvSpPr>
          <p:nvPr/>
        </p:nvSpPr>
        <p:spPr>
          <a:xfrm>
            <a:off x="231954" y="6386505"/>
            <a:ext cx="245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CAF5EEA-9156-40CB-928D-43E7C48D2FC3}" type="slidenum">
              <a:rPr lang="en-US" smtClean="0"/>
              <a:pPr algn="l"/>
              <a:t>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454F81-B9C6-4725-86DC-A7593C7ABC84}"/>
              </a:ext>
            </a:extLst>
          </p:cNvPr>
          <p:cNvGrpSpPr/>
          <p:nvPr/>
        </p:nvGrpSpPr>
        <p:grpSpPr>
          <a:xfrm>
            <a:off x="5452570" y="4000016"/>
            <a:ext cx="2413775" cy="2230043"/>
            <a:chOff x="5452570" y="4000016"/>
            <a:chExt cx="2413775" cy="223004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C1BB79-9FFB-43A9-BF73-235C29ACC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4" r="2482"/>
            <a:stretch/>
          </p:blipFill>
          <p:spPr>
            <a:xfrm>
              <a:off x="5452570" y="4000016"/>
              <a:ext cx="2413775" cy="222254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B28C39-F004-4980-9979-120CE0CA466F}"/>
                </a:ext>
              </a:extLst>
            </p:cNvPr>
            <p:cNvSpPr/>
            <p:nvPr/>
          </p:nvSpPr>
          <p:spPr>
            <a:xfrm>
              <a:off x="5452570" y="6045393"/>
              <a:ext cx="239071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</a:rPr>
                <a:t>https://commons.wikimedia.org/w/index.php?curid=17503186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59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Mountain Run Sub-Watersheds</a:t>
            </a:r>
          </a:p>
        </p:txBody>
      </p:sp>
      <p:sp>
        <p:nvSpPr>
          <p:cNvPr id="6" name="TextBox 5"/>
          <p:cNvSpPr txBox="1"/>
          <p:nvPr/>
        </p:nvSpPr>
        <p:spPr>
          <a:xfrm rot="20122391">
            <a:off x="4914971" y="1750834"/>
            <a:ext cx="989373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5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Stony Creek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3715" y="2915257"/>
            <a:ext cx="102213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Lower New</a:t>
            </a:r>
          </a:p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River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7735" y="3175420"/>
            <a:ext cx="118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Walker Creek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1424" y="3700984"/>
            <a:ext cx="63286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Peak</a:t>
            </a:r>
          </a:p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Creek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0464" y="5057298"/>
            <a:ext cx="10213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Upper New</a:t>
            </a:r>
          </a:p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River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4876" y="4217946"/>
            <a:ext cx="105702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Reed Creek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5095" y="3196098"/>
            <a:ext cx="102213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Lower New</a:t>
            </a:r>
          </a:p>
          <a:p>
            <a:pPr algn="ctr"/>
            <a:r>
              <a:rPr lang="en-US" sz="12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rPr>
              <a:t>River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For technical support: 703-583-3906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4475" y="1095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AD344-D121-4594-A6A2-FCAF51170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04" y="1339037"/>
            <a:ext cx="7589520" cy="491086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36560A6-BA3B-40C5-B902-4550E6A1EDAD}"/>
              </a:ext>
            </a:extLst>
          </p:cNvPr>
          <p:cNvSpPr txBox="1">
            <a:spLocks/>
          </p:cNvSpPr>
          <p:nvPr/>
        </p:nvSpPr>
        <p:spPr>
          <a:xfrm>
            <a:off x="266259" y="6349382"/>
            <a:ext cx="245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CAF5EEA-9156-40CB-928D-43E7C48D2FC3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1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1821</TotalTime>
  <Words>374</Words>
  <Application>Microsoft Office PowerPoint</Application>
  <PresentationFormat>On-screen Show (4:3)</PresentationFormat>
  <Paragraphs>78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Wingdings</vt:lpstr>
      <vt:lpstr>Office Theme</vt:lpstr>
      <vt:lpstr>Modeling PCBs</vt:lpstr>
      <vt:lpstr>What is a model?</vt:lpstr>
      <vt:lpstr>Model Process</vt:lpstr>
      <vt:lpstr>Model Inputs</vt:lpstr>
      <vt:lpstr>Potential PCB Sources</vt:lpstr>
      <vt:lpstr>Mountain Run Sub-Watersheds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Tse</dc:creator>
  <cp:lastModifiedBy>Kline, Karen</cp:lastModifiedBy>
  <cp:revision>151</cp:revision>
  <dcterms:created xsi:type="dcterms:W3CDTF">2016-04-22T13:03:28Z</dcterms:created>
  <dcterms:modified xsi:type="dcterms:W3CDTF">2021-01-07T23:10:18Z</dcterms:modified>
</cp:coreProperties>
</file>