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1" r:id="rId2"/>
    <p:sldMasterId id="2147483738" r:id="rId3"/>
    <p:sldMasterId id="2147483724" r:id="rId4"/>
  </p:sldMasterIdLst>
  <p:notesMasterIdLst>
    <p:notesMasterId r:id="rId50"/>
  </p:notesMasterIdLst>
  <p:handoutMasterIdLst>
    <p:handoutMasterId r:id="rId51"/>
  </p:handoutMasterIdLst>
  <p:sldIdLst>
    <p:sldId id="365" r:id="rId5"/>
    <p:sldId id="347" r:id="rId6"/>
    <p:sldId id="472" r:id="rId7"/>
    <p:sldId id="454" r:id="rId8"/>
    <p:sldId id="372" r:id="rId9"/>
    <p:sldId id="369" r:id="rId10"/>
    <p:sldId id="421" r:id="rId11"/>
    <p:sldId id="306" r:id="rId12"/>
    <p:sldId id="345" r:id="rId13"/>
    <p:sldId id="389" r:id="rId14"/>
    <p:sldId id="315" r:id="rId15"/>
    <p:sldId id="373" r:id="rId16"/>
    <p:sldId id="422" r:id="rId17"/>
    <p:sldId id="423" r:id="rId18"/>
    <p:sldId id="424" r:id="rId19"/>
    <p:sldId id="268" r:id="rId20"/>
    <p:sldId id="305" r:id="rId21"/>
    <p:sldId id="425" r:id="rId22"/>
    <p:sldId id="383" r:id="rId23"/>
    <p:sldId id="367" r:id="rId24"/>
    <p:sldId id="349" r:id="rId25"/>
    <p:sldId id="455" r:id="rId26"/>
    <p:sldId id="466" r:id="rId27"/>
    <p:sldId id="460" r:id="rId28"/>
    <p:sldId id="461" r:id="rId29"/>
    <p:sldId id="470" r:id="rId30"/>
    <p:sldId id="467" r:id="rId31"/>
    <p:sldId id="458" r:id="rId32"/>
    <p:sldId id="451" r:id="rId33"/>
    <p:sldId id="468" r:id="rId34"/>
    <p:sldId id="440" r:id="rId35"/>
    <p:sldId id="464" r:id="rId36"/>
    <p:sldId id="374" r:id="rId37"/>
    <p:sldId id="296" r:id="rId38"/>
    <p:sldId id="456" r:id="rId39"/>
    <p:sldId id="386" r:id="rId40"/>
    <p:sldId id="457" r:id="rId41"/>
    <p:sldId id="343" r:id="rId42"/>
    <p:sldId id="340" r:id="rId43"/>
    <p:sldId id="278" r:id="rId44"/>
    <p:sldId id="279" r:id="rId45"/>
    <p:sldId id="299" r:id="rId46"/>
    <p:sldId id="290" r:id="rId47"/>
    <p:sldId id="450" r:id="rId48"/>
    <p:sldId id="36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5D7A63-52FD-4DFF-808D-71297404A512}">
          <p14:sldIdLst>
            <p14:sldId id="365"/>
            <p14:sldId id="347"/>
            <p14:sldId id="472"/>
            <p14:sldId id="454"/>
            <p14:sldId id="372"/>
            <p14:sldId id="369"/>
            <p14:sldId id="421"/>
            <p14:sldId id="306"/>
            <p14:sldId id="345"/>
            <p14:sldId id="389"/>
            <p14:sldId id="315"/>
            <p14:sldId id="373"/>
            <p14:sldId id="422"/>
            <p14:sldId id="423"/>
            <p14:sldId id="424"/>
            <p14:sldId id="268"/>
            <p14:sldId id="305"/>
            <p14:sldId id="425"/>
            <p14:sldId id="383"/>
            <p14:sldId id="367"/>
            <p14:sldId id="349"/>
          </p14:sldIdLst>
        </p14:section>
        <p14:section name="Untitled Section" id="{10A27AE0-2F71-4215-B542-E078468707C2}">
          <p14:sldIdLst>
            <p14:sldId id="455"/>
            <p14:sldId id="466"/>
            <p14:sldId id="460"/>
            <p14:sldId id="461"/>
            <p14:sldId id="470"/>
            <p14:sldId id="467"/>
            <p14:sldId id="458"/>
            <p14:sldId id="451"/>
            <p14:sldId id="468"/>
            <p14:sldId id="440"/>
            <p14:sldId id="464"/>
            <p14:sldId id="374"/>
            <p14:sldId id="296"/>
            <p14:sldId id="456"/>
            <p14:sldId id="386"/>
            <p14:sldId id="457"/>
            <p14:sldId id="343"/>
            <p14:sldId id="340"/>
            <p14:sldId id="278"/>
            <p14:sldId id="279"/>
            <p14:sldId id="299"/>
            <p14:sldId id="290"/>
            <p14:sldId id="450"/>
            <p14:sldId id="36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 Mark (DEQ)" initials="RM(" lastIdx="1" clrIdx="0">
    <p:extLst>
      <p:ext uri="{19B8F6BF-5375-455C-9EA6-DF929625EA0E}">
        <p15:presenceInfo xmlns:p15="http://schemas.microsoft.com/office/powerpoint/2012/main" userId="S-1-5-21-3102109963-2641124013-111641105-1034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EAB"/>
    <a:srgbClr val="198569"/>
    <a:srgbClr val="27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1" autoAdjust="0"/>
    <p:restoredTop sz="95332" autoAdjust="0"/>
  </p:normalViewPr>
  <p:slideViewPr>
    <p:cSldViewPr snapToGrid="0">
      <p:cViewPr varScale="1">
        <p:scale>
          <a:sx n="83" d="100"/>
          <a:sy n="83" d="100"/>
        </p:scale>
        <p:origin x="528" y="82"/>
      </p:cViewPr>
      <p:guideLst>
        <p:guide orient="horz" pos="2160"/>
        <p:guide pos="3840"/>
      </p:guideLst>
    </p:cSldViewPr>
  </p:slideViewPr>
  <p:outlineViewPr>
    <p:cViewPr>
      <p:scale>
        <a:sx n="33" d="100"/>
        <a:sy n="33" d="100"/>
      </p:scale>
      <p:origin x="0" y="-4608"/>
    </p:cViewPr>
  </p:outlineViewPr>
  <p:notesTextViewPr>
    <p:cViewPr>
      <p:scale>
        <a:sx n="3" d="2"/>
        <a:sy n="3" d="2"/>
      </p:scale>
      <p:origin x="0" y="0"/>
    </p:cViewPr>
  </p:notesTextViewPr>
  <p:sorterViewPr>
    <p:cViewPr>
      <p:scale>
        <a:sx n="50" d="100"/>
        <a:sy n="50" d="100"/>
      </p:scale>
      <p:origin x="0" y="-2501"/>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C:\Working%20Files\TMDLs\James_tidal_%20Watershed\Data%20sets\2020_2021%20temp\Fish%20Tissue\FT%20Graph%20James%20Rive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file:///C:\Working%20Files\TMDLs\James_tidal_%20Watershed\Data%20sets\2020_2021%20temp\Fish%20Tissue\FT%20Graph%20James%20River.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oleObject" Target="file:///C:\Working%20Files\TMDLs\James_tidal_%20Watershed\Data%20sets\2020_2021%20temp\H2O%20Data\Compiled%20JR%20water%20data%20&amp;%20graph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oleObject" Target="file:///C:\Working%20Files\TMDLs\James_tidal_%20Watershed\Data%20sets\2020_2021%20temp\H2O%20Data\Compiled%20JR%20water%20data%20&amp;%20graph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Working%20Files\TMDLs\James_tidal_%20Watershed\Data%20sets\2020_2021%20temp\Sed%20Data\Compiled%20Sed%20data.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200" b="1" i="0" u="none" strike="noStrike" kern="1200" spc="0" baseline="0">
                <a:solidFill>
                  <a:schemeClr val="tx1">
                    <a:lumMod val="65000"/>
                    <a:lumOff val="35000"/>
                  </a:schemeClr>
                </a:solidFill>
                <a:latin typeface="+mn-lt"/>
                <a:ea typeface="+mn-ea"/>
                <a:cs typeface="+mn-cs"/>
              </a:defRPr>
            </a:pPr>
            <a:r>
              <a:rPr lang="en-US" sz="1800" b="1" dirty="0" smtClean="0"/>
              <a:t>Arithmetic Mean of tPCB Concentrations </a:t>
            </a:r>
            <a:r>
              <a:rPr lang="en-US" sz="1800" b="1" dirty="0"/>
              <a:t>(ng/g) </a:t>
            </a:r>
            <a:r>
              <a:rPr lang="en-US" sz="1800" b="1" dirty="0" smtClean="0"/>
              <a:t>in Fish Tissue</a:t>
            </a:r>
            <a:r>
              <a:rPr lang="en-US" sz="1800" b="1" baseline="0" dirty="0" smtClean="0"/>
              <a:t> From</a:t>
            </a:r>
            <a:r>
              <a:rPr lang="en-US" sz="1800" b="1" dirty="0" smtClean="0"/>
              <a:t> the Upper Tidal James River for Each Consumption Advisory Species by Year (1995-2016)</a:t>
            </a:r>
            <a:endParaRPr lang="en-US" sz="1800" b="1" dirty="0"/>
          </a:p>
          <a:p>
            <a:pPr algn="ctr" rtl="0">
              <a:defRPr sz="1200" b="1"/>
            </a:pPr>
            <a:endParaRPr lang="en-US" sz="1800" b="1" dirty="0"/>
          </a:p>
        </c:rich>
      </c:tx>
      <c:overlay val="0"/>
      <c:spPr>
        <a:noFill/>
        <a:ln>
          <a:noFill/>
        </a:ln>
        <a:effectLst/>
      </c:spPr>
      <c:txPr>
        <a:bodyPr rot="0" spcFirstLastPara="1" vertOverflow="ellipsis" vert="horz" wrap="square" anchor="ctr" anchorCtr="1"/>
        <a:lstStyle/>
        <a:p>
          <a:pPr algn="ctr" rtl="0">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160317705642399E-2"/>
          <c:y val="0.1235145260339412"/>
          <c:w val="0.93316240089252211"/>
          <c:h val="0.64068102477359989"/>
        </c:manualLayout>
      </c:layout>
      <c:barChart>
        <c:barDir val="col"/>
        <c:grouping val="clustered"/>
        <c:varyColors val="0"/>
        <c:ser>
          <c:idx val="0"/>
          <c:order val="0"/>
          <c:tx>
            <c:strRef>
              <c:f>'Split by 3 JR Sections'!$E$2</c:f>
              <c:strCache>
                <c:ptCount val="1"/>
                <c:pt idx="0">
                  <c:v>Mean Total PCB Concentration (ng/g)</c:v>
                </c:pt>
              </c:strCache>
            </c:strRef>
          </c:tx>
          <c:spPr>
            <a:solidFill>
              <a:schemeClr val="accent1"/>
            </a:solidFill>
            <a:ln>
              <a:noFill/>
            </a:ln>
            <a:effectLst/>
          </c:spPr>
          <c:invertIfNegative val="0"/>
          <c:cat>
            <c:multiLvlStrRef>
              <c:f>'Split by 3 JR Sections'!$C$3:$D$61</c:f>
              <c:multiLvlStrCache>
                <c:ptCount val="59"/>
                <c:lvl>
                  <c:pt idx="0">
                    <c:v>Carp</c:v>
                  </c:pt>
                  <c:pt idx="1">
                    <c:v>Gizzard Shad</c:v>
                  </c:pt>
                  <c:pt idx="2">
                    <c:v>Striped Bass</c:v>
                  </c:pt>
                  <c:pt idx="3">
                    <c:v>Blue Catfish</c:v>
                  </c:pt>
                  <c:pt idx="4">
                    <c:v>Bluegill Sunfish</c:v>
                  </c:pt>
                  <c:pt idx="5">
                    <c:v>Carp</c:v>
                  </c:pt>
                  <c:pt idx="6">
                    <c:v>Channel Catfish</c:v>
                  </c:pt>
                  <c:pt idx="7">
                    <c:v>Gizzard Shad</c:v>
                  </c:pt>
                  <c:pt idx="8">
                    <c:v>Largemouth Bass</c:v>
                  </c:pt>
                  <c:pt idx="9">
                    <c:v>Striped Bass</c:v>
                  </c:pt>
                  <c:pt idx="10">
                    <c:v>White Perch</c:v>
                  </c:pt>
                  <c:pt idx="11">
                    <c:v>Blue Catfish</c:v>
                  </c:pt>
                  <c:pt idx="12">
                    <c:v>Bluegill Sunfish</c:v>
                  </c:pt>
                  <c:pt idx="13">
                    <c:v>Carp</c:v>
                  </c:pt>
                  <c:pt idx="14">
                    <c:v>Channel Catfish</c:v>
                  </c:pt>
                  <c:pt idx="15">
                    <c:v>Gizzard Shad</c:v>
                  </c:pt>
                  <c:pt idx="16">
                    <c:v>Largemouth Bass</c:v>
                  </c:pt>
                  <c:pt idx="17">
                    <c:v>Redbreast Sunfish</c:v>
                  </c:pt>
                  <c:pt idx="18">
                    <c:v>White Perch</c:v>
                  </c:pt>
                  <c:pt idx="19">
                    <c:v>Blue Catfish</c:v>
                  </c:pt>
                  <c:pt idx="20">
                    <c:v>Carp</c:v>
                  </c:pt>
                  <c:pt idx="21">
                    <c:v>Flathead Catfish</c:v>
                  </c:pt>
                  <c:pt idx="22">
                    <c:v>Striped Bass</c:v>
                  </c:pt>
                  <c:pt idx="23">
                    <c:v>Blue Catfish</c:v>
                  </c:pt>
                  <c:pt idx="24">
                    <c:v>Bluegill Sunfish</c:v>
                  </c:pt>
                  <c:pt idx="25">
                    <c:v>Carp</c:v>
                  </c:pt>
                  <c:pt idx="26">
                    <c:v>Channel Catfish</c:v>
                  </c:pt>
                  <c:pt idx="27">
                    <c:v>Flathead Catfish</c:v>
                  </c:pt>
                  <c:pt idx="28">
                    <c:v>Gizzard Shad</c:v>
                  </c:pt>
                  <c:pt idx="29">
                    <c:v>Hickory Shad</c:v>
                  </c:pt>
                  <c:pt idx="30">
                    <c:v>Largemouth Bass</c:v>
                  </c:pt>
                  <c:pt idx="31">
                    <c:v>Striped Bass</c:v>
                  </c:pt>
                  <c:pt idx="32">
                    <c:v>Striped Bass</c:v>
                  </c:pt>
                  <c:pt idx="33">
                    <c:v>White Perch</c:v>
                  </c:pt>
                  <c:pt idx="34">
                    <c:v>Blue Catfish</c:v>
                  </c:pt>
                  <c:pt idx="35">
                    <c:v>Bluegill Sunfish</c:v>
                  </c:pt>
                  <c:pt idx="36">
                    <c:v>Carp</c:v>
                  </c:pt>
                  <c:pt idx="37">
                    <c:v>Flahead Catfish</c:v>
                  </c:pt>
                  <c:pt idx="38">
                    <c:v>Gizzard Shad</c:v>
                  </c:pt>
                  <c:pt idx="39">
                    <c:v>Largemouth Bass</c:v>
                  </c:pt>
                  <c:pt idx="40">
                    <c:v>Hickory Shad</c:v>
                  </c:pt>
                  <c:pt idx="41">
                    <c:v>Striped Bass</c:v>
                  </c:pt>
                  <c:pt idx="42">
                    <c:v>White Perch</c:v>
                  </c:pt>
                  <c:pt idx="43">
                    <c:v>Blue Catfish</c:v>
                  </c:pt>
                  <c:pt idx="44">
                    <c:v>Carp</c:v>
                  </c:pt>
                  <c:pt idx="45">
                    <c:v>Channel Catfish</c:v>
                  </c:pt>
                  <c:pt idx="46">
                    <c:v>Flathead Catfish</c:v>
                  </c:pt>
                  <c:pt idx="47">
                    <c:v>Gizzard Shad</c:v>
                  </c:pt>
                  <c:pt idx="48">
                    <c:v>Striped Bass</c:v>
                  </c:pt>
                  <c:pt idx="49">
                    <c:v>Blue Catfish</c:v>
                  </c:pt>
                  <c:pt idx="50">
                    <c:v>Blueback Herring</c:v>
                  </c:pt>
                  <c:pt idx="51">
                    <c:v>Carp</c:v>
                  </c:pt>
                  <c:pt idx="52">
                    <c:v>Channel Catfish</c:v>
                  </c:pt>
                  <c:pt idx="53">
                    <c:v>Flathead Catfish</c:v>
                  </c:pt>
                  <c:pt idx="54">
                    <c:v>Gizzard Shad</c:v>
                  </c:pt>
                  <c:pt idx="55">
                    <c:v>Hickory Shad</c:v>
                  </c:pt>
                  <c:pt idx="56">
                    <c:v>Largemouth Bass</c:v>
                  </c:pt>
                  <c:pt idx="57">
                    <c:v>Striped Bass</c:v>
                  </c:pt>
                  <c:pt idx="58">
                    <c:v>White Perch</c:v>
                  </c:pt>
                </c:lvl>
                <c:lvl>
                  <c:pt idx="0">
                    <c:v>1995</c:v>
                  </c:pt>
                  <c:pt idx="3">
                    <c:v>1997</c:v>
                  </c:pt>
                  <c:pt idx="11">
                    <c:v>2001</c:v>
                  </c:pt>
                  <c:pt idx="19">
                    <c:v>2002</c:v>
                  </c:pt>
                  <c:pt idx="23">
                    <c:v>2003</c:v>
                  </c:pt>
                  <c:pt idx="32">
                    <c:v>2004</c:v>
                  </c:pt>
                  <c:pt idx="34">
                    <c:v>2005</c:v>
                  </c:pt>
                  <c:pt idx="43">
                    <c:v>2012</c:v>
                  </c:pt>
                  <c:pt idx="49">
                    <c:v>2016</c:v>
                  </c:pt>
                </c:lvl>
              </c:multiLvlStrCache>
            </c:multiLvlStrRef>
          </c:cat>
          <c:val>
            <c:numRef>
              <c:f>'Split by 3 JR Sections'!$E$3:$E$61</c:f>
              <c:numCache>
                <c:formatCode>_(* #,##0.00_);_(* \(#,##0.00\);_(* "-"??_);_(@_)</c:formatCode>
                <c:ptCount val="59"/>
                <c:pt idx="0">
                  <c:v>640.9</c:v>
                </c:pt>
                <c:pt idx="1">
                  <c:v>614.94000000000005</c:v>
                </c:pt>
                <c:pt idx="2">
                  <c:v>787.08</c:v>
                </c:pt>
                <c:pt idx="3">
                  <c:v>181.8</c:v>
                </c:pt>
                <c:pt idx="4">
                  <c:v>17.5</c:v>
                </c:pt>
                <c:pt idx="5">
                  <c:v>454</c:v>
                </c:pt>
                <c:pt idx="6">
                  <c:v>141.5</c:v>
                </c:pt>
                <c:pt idx="7">
                  <c:v>246.5</c:v>
                </c:pt>
                <c:pt idx="8">
                  <c:v>98.1</c:v>
                </c:pt>
                <c:pt idx="9">
                  <c:v>258.3</c:v>
                </c:pt>
                <c:pt idx="10">
                  <c:v>27.8</c:v>
                </c:pt>
                <c:pt idx="11">
                  <c:v>2024.8</c:v>
                </c:pt>
                <c:pt idx="12">
                  <c:v>51.06</c:v>
                </c:pt>
                <c:pt idx="13">
                  <c:v>673.5</c:v>
                </c:pt>
                <c:pt idx="14">
                  <c:v>120.7</c:v>
                </c:pt>
                <c:pt idx="15">
                  <c:v>256.64999999999998</c:v>
                </c:pt>
                <c:pt idx="16">
                  <c:v>154.80000000000001</c:v>
                </c:pt>
                <c:pt idx="17">
                  <c:v>42.6</c:v>
                </c:pt>
                <c:pt idx="18">
                  <c:v>69.319999999999993</c:v>
                </c:pt>
                <c:pt idx="19">
                  <c:v>408.2</c:v>
                </c:pt>
                <c:pt idx="20">
                  <c:v>747.9</c:v>
                </c:pt>
                <c:pt idx="21">
                  <c:v>481.23</c:v>
                </c:pt>
                <c:pt idx="22">
                  <c:v>276.05</c:v>
                </c:pt>
                <c:pt idx="23">
                  <c:v>851.2</c:v>
                </c:pt>
                <c:pt idx="24">
                  <c:v>50.9</c:v>
                </c:pt>
                <c:pt idx="25">
                  <c:v>328.1</c:v>
                </c:pt>
                <c:pt idx="26">
                  <c:v>303.3</c:v>
                </c:pt>
                <c:pt idx="27">
                  <c:v>344.9</c:v>
                </c:pt>
                <c:pt idx="28">
                  <c:v>132.30000000000001</c:v>
                </c:pt>
                <c:pt idx="29">
                  <c:v>528.1</c:v>
                </c:pt>
                <c:pt idx="30">
                  <c:v>124.8</c:v>
                </c:pt>
                <c:pt idx="31">
                  <c:v>321.5</c:v>
                </c:pt>
                <c:pt idx="32">
                  <c:v>402.5</c:v>
                </c:pt>
                <c:pt idx="33">
                  <c:v>47.63</c:v>
                </c:pt>
                <c:pt idx="34">
                  <c:v>83.06</c:v>
                </c:pt>
                <c:pt idx="35">
                  <c:v>31.95</c:v>
                </c:pt>
                <c:pt idx="36">
                  <c:v>296.5</c:v>
                </c:pt>
                <c:pt idx="37">
                  <c:v>402.8</c:v>
                </c:pt>
                <c:pt idx="38">
                  <c:v>228.4</c:v>
                </c:pt>
                <c:pt idx="39">
                  <c:v>54.6</c:v>
                </c:pt>
                <c:pt idx="40">
                  <c:v>263.10000000000002</c:v>
                </c:pt>
                <c:pt idx="41">
                  <c:v>86.7</c:v>
                </c:pt>
                <c:pt idx="42">
                  <c:v>86.8</c:v>
                </c:pt>
                <c:pt idx="43">
                  <c:v>150.22999999999999</c:v>
                </c:pt>
                <c:pt idx="44">
                  <c:v>349.2</c:v>
                </c:pt>
                <c:pt idx="45">
                  <c:v>61.75</c:v>
                </c:pt>
                <c:pt idx="46">
                  <c:v>528.70000000000005</c:v>
                </c:pt>
                <c:pt idx="47">
                  <c:v>136.19999999999999</c:v>
                </c:pt>
                <c:pt idx="48">
                  <c:v>148.69</c:v>
                </c:pt>
                <c:pt idx="49">
                  <c:v>621.07000000000005</c:v>
                </c:pt>
                <c:pt idx="50">
                  <c:v>63.99</c:v>
                </c:pt>
                <c:pt idx="51">
                  <c:v>592.41999999999996</c:v>
                </c:pt>
                <c:pt idx="52">
                  <c:v>44.22</c:v>
                </c:pt>
                <c:pt idx="53">
                  <c:v>923.22</c:v>
                </c:pt>
                <c:pt idx="54">
                  <c:v>132.93</c:v>
                </c:pt>
                <c:pt idx="55">
                  <c:v>339.4</c:v>
                </c:pt>
                <c:pt idx="56">
                  <c:v>14.7</c:v>
                </c:pt>
                <c:pt idx="57">
                  <c:v>229.3</c:v>
                </c:pt>
                <c:pt idx="58">
                  <c:v>10.44</c:v>
                </c:pt>
              </c:numCache>
            </c:numRef>
          </c:val>
          <c:extLst>
            <c:ext xmlns:c16="http://schemas.microsoft.com/office/drawing/2014/chart" uri="{C3380CC4-5D6E-409C-BE32-E72D297353CC}">
              <c16:uniqueId val="{00000000-21D1-41F2-A0C1-85F4244322DB}"/>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Fish Species and Year Collected</a:t>
                </a:r>
              </a:p>
            </c:rich>
          </c:tx>
          <c:layout>
            <c:manualLayout>
              <c:xMode val="edge"/>
              <c:yMode val="edge"/>
              <c:x val="0.40786314778328575"/>
              <c:y val="0.9741694918343540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a:t>Fish Tissue Total PCB Concentration  (ng/g wet weight)</a:t>
                </a:r>
              </a:p>
            </c:rich>
          </c:tx>
          <c:layout>
            <c:manualLayout>
              <c:xMode val="edge"/>
              <c:yMode val="edge"/>
              <c:x val="8.5083543096738917E-3"/>
              <c:y val="0.18459874921626324"/>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sz="800" baseline="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a:effectLst/>
              </a:rPr>
              <a:t>Arithmetic Mean of tPCB Concentrations (ng/g) in Fish Tissue From the Tidal Middle Tidal James River for  Consumption Advisory Species by Year (1997-2016)</a:t>
            </a:r>
            <a:endParaRPr lang="en-US">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b="1">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a:p>
        </c:rich>
      </c:tx>
      <c:layout>
        <c:manualLayout>
          <c:xMode val="edge"/>
          <c:yMode val="edge"/>
          <c:x val="0.1026875"/>
          <c:y val="1.335559031358645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5.6381331715655264E-2"/>
          <c:y val="0.14495911290934393"/>
          <c:w val="0.93352383684526763"/>
          <c:h val="0.57388570202457856"/>
        </c:manualLayout>
      </c:layout>
      <c:barChart>
        <c:barDir val="col"/>
        <c:grouping val="clustered"/>
        <c:varyColors val="0"/>
        <c:ser>
          <c:idx val="0"/>
          <c:order val="0"/>
          <c:tx>
            <c:strRef>
              <c:f>'Split by 3 JR Sections'!$E$68</c:f>
              <c:strCache>
                <c:ptCount val="1"/>
                <c:pt idx="0">
                  <c:v>Mean Total PCB Concentration (ng/g)</c:v>
                </c:pt>
              </c:strCache>
            </c:strRef>
          </c:tx>
          <c:spPr>
            <a:solidFill>
              <a:schemeClr val="accent1"/>
            </a:solidFill>
            <a:ln>
              <a:noFill/>
            </a:ln>
            <a:effectLst/>
          </c:spPr>
          <c:invertIfNegative val="0"/>
          <c:cat>
            <c:multiLvlStrRef>
              <c:f>'Split by 3 JR Sections'!$C$69:$D$92</c:f>
              <c:multiLvlStrCache>
                <c:ptCount val="24"/>
                <c:lvl>
                  <c:pt idx="0">
                    <c:v>Bluegill Sunfish</c:v>
                  </c:pt>
                  <c:pt idx="1">
                    <c:v>Carp</c:v>
                  </c:pt>
                  <c:pt idx="2">
                    <c:v>Channel Catfish</c:v>
                  </c:pt>
                  <c:pt idx="3">
                    <c:v>Gizzard Shad</c:v>
                  </c:pt>
                  <c:pt idx="4">
                    <c:v>Largemouth Bass</c:v>
                  </c:pt>
                  <c:pt idx="5">
                    <c:v>Striped Bass</c:v>
                  </c:pt>
                  <c:pt idx="6">
                    <c:v>Striped Bass</c:v>
                  </c:pt>
                  <c:pt idx="7">
                    <c:v>Blue Catfish</c:v>
                  </c:pt>
                  <c:pt idx="8">
                    <c:v>Largemouth Bass</c:v>
                  </c:pt>
                  <c:pt idx="9">
                    <c:v>Blue Catfish</c:v>
                  </c:pt>
                  <c:pt idx="10">
                    <c:v>Blue Crab</c:v>
                  </c:pt>
                  <c:pt idx="11">
                    <c:v>Carp</c:v>
                  </c:pt>
                  <c:pt idx="12">
                    <c:v>Channel Catfish</c:v>
                  </c:pt>
                  <c:pt idx="13">
                    <c:v>Croaker</c:v>
                  </c:pt>
                  <c:pt idx="14">
                    <c:v>White Perch</c:v>
                  </c:pt>
                  <c:pt idx="15">
                    <c:v>Blue Catfish</c:v>
                  </c:pt>
                  <c:pt idx="16">
                    <c:v>Carp</c:v>
                  </c:pt>
                  <c:pt idx="17">
                    <c:v>Gizzard Shad</c:v>
                  </c:pt>
                  <c:pt idx="18">
                    <c:v>Spot</c:v>
                  </c:pt>
                  <c:pt idx="19">
                    <c:v>Blue Catfish</c:v>
                  </c:pt>
                  <c:pt idx="20">
                    <c:v>Gizzard Shad</c:v>
                  </c:pt>
                  <c:pt idx="21">
                    <c:v>Largemouth Bass</c:v>
                  </c:pt>
                  <c:pt idx="22">
                    <c:v>Striped Bass</c:v>
                  </c:pt>
                  <c:pt idx="23">
                    <c:v>White Perch</c:v>
                  </c:pt>
                </c:lvl>
                <c:lvl>
                  <c:pt idx="0">
                    <c:v>1997</c:v>
                  </c:pt>
                  <c:pt idx="6">
                    <c:v>2002</c:v>
                  </c:pt>
                  <c:pt idx="9">
                    <c:v>2005</c:v>
                  </c:pt>
                  <c:pt idx="15">
                    <c:v>2012</c:v>
                  </c:pt>
                  <c:pt idx="19">
                    <c:v>2016</c:v>
                  </c:pt>
                </c:lvl>
              </c:multiLvlStrCache>
            </c:multiLvlStrRef>
          </c:cat>
          <c:val>
            <c:numRef>
              <c:f>'Split by 3 JR Sections'!$E$69:$E$92</c:f>
              <c:numCache>
                <c:formatCode>_(* #,##0.00_);_(* \(#,##0.00\);_(* "-"??_);_(@_)</c:formatCode>
                <c:ptCount val="24"/>
                <c:pt idx="0">
                  <c:v>8.1</c:v>
                </c:pt>
                <c:pt idx="1">
                  <c:v>598.79999999999995</c:v>
                </c:pt>
                <c:pt idx="2">
                  <c:v>274.3</c:v>
                </c:pt>
                <c:pt idx="3">
                  <c:v>317.10000000000002</c:v>
                </c:pt>
                <c:pt idx="4">
                  <c:v>80.2</c:v>
                </c:pt>
                <c:pt idx="5">
                  <c:v>194.7</c:v>
                </c:pt>
                <c:pt idx="6">
                  <c:v>154.69999999999999</c:v>
                </c:pt>
                <c:pt idx="7">
                  <c:v>508.3</c:v>
                </c:pt>
                <c:pt idx="8">
                  <c:v>26.99</c:v>
                </c:pt>
                <c:pt idx="9">
                  <c:v>75.900000000000006</c:v>
                </c:pt>
                <c:pt idx="10">
                  <c:v>24.6</c:v>
                </c:pt>
                <c:pt idx="11">
                  <c:v>95.4</c:v>
                </c:pt>
                <c:pt idx="12">
                  <c:v>157.9</c:v>
                </c:pt>
                <c:pt idx="13">
                  <c:v>43.8</c:v>
                </c:pt>
                <c:pt idx="14">
                  <c:v>40</c:v>
                </c:pt>
                <c:pt idx="15">
                  <c:v>159.91999999999999</c:v>
                </c:pt>
                <c:pt idx="16">
                  <c:v>52.1</c:v>
                </c:pt>
                <c:pt idx="17">
                  <c:v>142.6</c:v>
                </c:pt>
                <c:pt idx="18">
                  <c:v>7.38</c:v>
                </c:pt>
                <c:pt idx="19">
                  <c:v>24.45</c:v>
                </c:pt>
                <c:pt idx="20">
                  <c:v>144.91999999999999</c:v>
                </c:pt>
                <c:pt idx="21">
                  <c:v>31.08</c:v>
                </c:pt>
                <c:pt idx="22">
                  <c:v>171.46</c:v>
                </c:pt>
                <c:pt idx="23">
                  <c:v>11.69</c:v>
                </c:pt>
              </c:numCache>
            </c:numRef>
          </c:val>
          <c:extLst>
            <c:ext xmlns:c16="http://schemas.microsoft.com/office/drawing/2014/chart" uri="{C3380CC4-5D6E-409C-BE32-E72D297353CC}">
              <c16:uniqueId val="{00000000-2EBD-4F8B-967B-6064F4CAB68F}"/>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a:t>Fish</a:t>
                </a:r>
                <a:r>
                  <a:rPr lang="en-US" sz="1100" b="1" baseline="0"/>
                  <a:t> Species and Year Collected</a:t>
                </a:r>
                <a:endParaRPr lang="en-US" sz="1100" b="1"/>
              </a:p>
            </c:rich>
          </c:tx>
          <c:layout>
            <c:manualLayout>
              <c:xMode val="edge"/>
              <c:yMode val="edge"/>
              <c:x val="0.40786314778328575"/>
              <c:y val="0.974169491834354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01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Fish Tissue Total</a:t>
                </a:r>
                <a:r>
                  <a:rPr lang="en-US" sz="1100" b="1" baseline="0"/>
                  <a:t> PCB Concentration  (ng/g wet weight)</a:t>
                </a:r>
                <a:endParaRPr lang="en-US" sz="1100" b="1"/>
              </a:p>
            </c:rich>
          </c:tx>
          <c:layout>
            <c:manualLayout>
              <c:xMode val="edge"/>
              <c:yMode val="edge"/>
              <c:x val="8.5083543096738917E-3"/>
              <c:y val="0.1534040764435695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smtClean="0">
                <a:effectLst/>
              </a:rPr>
              <a:t>Arithmetic Mean of tPCB </a:t>
            </a:r>
            <a:r>
              <a:rPr lang="en-US" sz="1800" b="1" i="0" baseline="0" dirty="0">
                <a:effectLst/>
              </a:rPr>
              <a:t>Concentrations (ng/g) </a:t>
            </a:r>
            <a:r>
              <a:rPr lang="en-US" sz="1800" b="1" i="0" baseline="0" dirty="0" smtClean="0">
                <a:effectLst/>
              </a:rPr>
              <a:t>for the Lower James River Consumption Advisory </a:t>
            </a:r>
            <a:r>
              <a:rPr lang="en-US" sz="1800" b="1" i="0" baseline="0" dirty="0">
                <a:effectLst/>
              </a:rPr>
              <a:t>Species by Year (1993-2016)</a:t>
            </a:r>
            <a:endParaRPr lang="en-US"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6024360236220478E-2"/>
          <c:y val="0.13586118401866434"/>
          <c:w val="0.92147563976377955"/>
          <c:h val="0.62013196267133275"/>
        </c:manualLayout>
      </c:layout>
      <c:barChart>
        <c:barDir val="col"/>
        <c:grouping val="clustered"/>
        <c:varyColors val="0"/>
        <c:ser>
          <c:idx val="0"/>
          <c:order val="0"/>
          <c:tx>
            <c:strRef>
              <c:f>'Split by 3 JR Sections'!$E$98</c:f>
              <c:strCache>
                <c:ptCount val="1"/>
                <c:pt idx="0">
                  <c:v>Mean Total PCB Concentration (ng/g)</c:v>
                </c:pt>
              </c:strCache>
            </c:strRef>
          </c:tx>
          <c:spPr>
            <a:solidFill>
              <a:schemeClr val="accent1"/>
            </a:solidFill>
            <a:ln>
              <a:noFill/>
            </a:ln>
            <a:effectLst/>
          </c:spPr>
          <c:invertIfNegative val="0"/>
          <c:cat>
            <c:multiLvlStrRef>
              <c:f>'Split by 3 JR Sections'!$C$99:$D$121</c:f>
              <c:multiLvlStrCache>
                <c:ptCount val="23"/>
                <c:lvl>
                  <c:pt idx="0">
                    <c:v>Blue Crab</c:v>
                  </c:pt>
                  <c:pt idx="1">
                    <c:v>Croaker</c:v>
                  </c:pt>
                  <c:pt idx="2">
                    <c:v>Striped Bass</c:v>
                  </c:pt>
                  <c:pt idx="3">
                    <c:v>Striped Bass</c:v>
                  </c:pt>
                  <c:pt idx="4">
                    <c:v>Bluefish</c:v>
                  </c:pt>
                  <c:pt idx="5">
                    <c:v>Croaker</c:v>
                  </c:pt>
                  <c:pt idx="6">
                    <c:v>Spot</c:v>
                  </c:pt>
                  <c:pt idx="7">
                    <c:v>Striped Bass</c:v>
                  </c:pt>
                  <c:pt idx="8">
                    <c:v>Blue Crab</c:v>
                  </c:pt>
                  <c:pt idx="9">
                    <c:v>Bluefish</c:v>
                  </c:pt>
                  <c:pt idx="10">
                    <c:v>Croaker</c:v>
                  </c:pt>
                  <c:pt idx="11">
                    <c:v>Spot</c:v>
                  </c:pt>
                  <c:pt idx="12">
                    <c:v>Blue Crab</c:v>
                  </c:pt>
                  <c:pt idx="13">
                    <c:v>Croaker</c:v>
                  </c:pt>
                  <c:pt idx="14">
                    <c:v>Gizzard Shad</c:v>
                  </c:pt>
                  <c:pt idx="15">
                    <c:v>Striped Bass</c:v>
                  </c:pt>
                  <c:pt idx="16">
                    <c:v>Croaker</c:v>
                  </c:pt>
                  <c:pt idx="17">
                    <c:v>Gizzard Shad</c:v>
                  </c:pt>
                  <c:pt idx="18">
                    <c:v>Mummichog</c:v>
                  </c:pt>
                  <c:pt idx="19">
                    <c:v>Spot</c:v>
                  </c:pt>
                  <c:pt idx="20">
                    <c:v>Croaker</c:v>
                  </c:pt>
                  <c:pt idx="21">
                    <c:v>Gizzard Shad</c:v>
                  </c:pt>
                  <c:pt idx="22">
                    <c:v>Striped Bass</c:v>
                  </c:pt>
                </c:lvl>
                <c:lvl>
                  <c:pt idx="0">
                    <c:v>1993</c:v>
                  </c:pt>
                  <c:pt idx="3">
                    <c:v>1994</c:v>
                  </c:pt>
                  <c:pt idx="4">
                    <c:v>1996</c:v>
                  </c:pt>
                  <c:pt idx="8">
                    <c:v>2001</c:v>
                  </c:pt>
                  <c:pt idx="12">
                    <c:v>2005</c:v>
                  </c:pt>
                  <c:pt idx="16">
                    <c:v>2012</c:v>
                  </c:pt>
                  <c:pt idx="20">
                    <c:v>2016</c:v>
                  </c:pt>
                </c:lvl>
              </c:multiLvlStrCache>
            </c:multiLvlStrRef>
          </c:cat>
          <c:val>
            <c:numRef>
              <c:f>'Split by 3 JR Sections'!$E$99:$E$121</c:f>
              <c:numCache>
                <c:formatCode>_(* #,##0.00_);_(* \(#,##0.00\);_(* "-"??_);_(@_)</c:formatCode>
                <c:ptCount val="23"/>
                <c:pt idx="0">
                  <c:v>39.92</c:v>
                </c:pt>
                <c:pt idx="1">
                  <c:v>84.5</c:v>
                </c:pt>
                <c:pt idx="2">
                  <c:v>2379.1999999999998</c:v>
                </c:pt>
                <c:pt idx="3">
                  <c:v>698.4</c:v>
                </c:pt>
                <c:pt idx="4">
                  <c:v>797.3</c:v>
                </c:pt>
                <c:pt idx="5">
                  <c:v>163.6</c:v>
                </c:pt>
                <c:pt idx="6">
                  <c:v>191.1</c:v>
                </c:pt>
                <c:pt idx="7">
                  <c:v>257.10000000000002</c:v>
                </c:pt>
                <c:pt idx="8">
                  <c:v>7.6</c:v>
                </c:pt>
                <c:pt idx="9">
                  <c:v>90.3</c:v>
                </c:pt>
                <c:pt idx="10">
                  <c:v>32.6</c:v>
                </c:pt>
                <c:pt idx="11">
                  <c:v>26.6</c:v>
                </c:pt>
                <c:pt idx="12">
                  <c:v>19.600000000000001</c:v>
                </c:pt>
                <c:pt idx="13">
                  <c:v>40.65</c:v>
                </c:pt>
                <c:pt idx="14">
                  <c:v>127.3</c:v>
                </c:pt>
                <c:pt idx="15">
                  <c:v>75.8</c:v>
                </c:pt>
                <c:pt idx="16">
                  <c:v>7.74</c:v>
                </c:pt>
                <c:pt idx="17">
                  <c:v>72.459999999999994</c:v>
                </c:pt>
                <c:pt idx="18">
                  <c:v>22.19</c:v>
                </c:pt>
                <c:pt idx="19">
                  <c:v>7.32</c:v>
                </c:pt>
                <c:pt idx="20">
                  <c:v>2</c:v>
                </c:pt>
                <c:pt idx="21">
                  <c:v>130.4</c:v>
                </c:pt>
                <c:pt idx="22">
                  <c:v>93</c:v>
                </c:pt>
              </c:numCache>
            </c:numRef>
          </c:val>
          <c:extLst>
            <c:ext xmlns:c16="http://schemas.microsoft.com/office/drawing/2014/chart" uri="{C3380CC4-5D6E-409C-BE32-E72D297353CC}">
              <c16:uniqueId val="{00000000-362F-4C29-ACAE-F2E669B6F6F6}"/>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a:t>Fish</a:t>
                </a:r>
                <a:r>
                  <a:rPr lang="en-US" sz="1100" b="1" baseline="0"/>
                  <a:t> Species and Year Collected</a:t>
                </a:r>
                <a:endParaRPr lang="en-US" sz="1100" b="1"/>
              </a:p>
            </c:rich>
          </c:tx>
          <c:layout>
            <c:manualLayout>
              <c:xMode val="edge"/>
              <c:yMode val="edge"/>
              <c:x val="0.40786314778328575"/>
              <c:y val="0.974169491834354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Fish Tissue Total</a:t>
                </a:r>
                <a:r>
                  <a:rPr lang="en-US" sz="1100" b="1" baseline="0"/>
                  <a:t> PCB Concentration  (ng/g wet weight)</a:t>
                </a:r>
                <a:endParaRPr lang="en-US" sz="1100" b="1"/>
              </a:p>
            </c:rich>
          </c:tx>
          <c:layout>
            <c:manualLayout>
              <c:xMode val="edge"/>
              <c:yMode val="edge"/>
              <c:x val="8.5083543096738917E-3"/>
              <c:y val="0.1534040764435695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Arithmetic</a:t>
            </a:r>
            <a:r>
              <a:rPr lang="en-US" sz="1800" b="1" baseline="0" dirty="0"/>
              <a:t> Mean </a:t>
            </a:r>
            <a:r>
              <a:rPr lang="en-US" sz="1800" b="1" baseline="0" dirty="0" smtClean="0"/>
              <a:t>of tPCB </a:t>
            </a:r>
            <a:r>
              <a:rPr lang="en-US" sz="1800" b="1" baseline="0" dirty="0"/>
              <a:t>Concentrations (ng/g) </a:t>
            </a:r>
            <a:r>
              <a:rPr lang="en-US" sz="1800" b="1" baseline="0" dirty="0" smtClean="0"/>
              <a:t>in Fish Tissue for </a:t>
            </a:r>
            <a:r>
              <a:rPr lang="en-US" sz="1800" b="1" baseline="0" dirty="0"/>
              <a:t>the </a:t>
            </a:r>
            <a:r>
              <a:rPr lang="en-US" sz="1800" b="1" baseline="0" dirty="0" smtClean="0"/>
              <a:t>Tributaries in the Tidal Upper/ </a:t>
            </a:r>
            <a:r>
              <a:rPr lang="en-US" sz="1800" b="1" baseline="0" dirty="0"/>
              <a:t>Middle </a:t>
            </a:r>
            <a:r>
              <a:rPr lang="en-US" sz="1800" b="1" baseline="0" dirty="0" smtClean="0"/>
              <a:t>James </a:t>
            </a:r>
            <a:r>
              <a:rPr lang="en-US" sz="1800" b="1" baseline="0" dirty="0"/>
              <a:t>River </a:t>
            </a:r>
            <a:r>
              <a:rPr lang="en-US" sz="1800" b="1" baseline="0" dirty="0" smtClean="0"/>
              <a:t>for </a:t>
            </a:r>
            <a:r>
              <a:rPr lang="en-US" sz="1800" b="1" baseline="0" dirty="0"/>
              <a:t>Each Consumption Advisory Species by Year (2001 - 2016)</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multiLvlStrRef>
              <c:f>'JR Tribs FT Graphs'!$H$20:$J$75</c:f>
              <c:multiLvlStrCache>
                <c:ptCount val="56"/>
                <c:lvl>
                  <c:pt idx="0">
                    <c:v>Bluegill Sunfish</c:v>
                  </c:pt>
                  <c:pt idx="1">
                    <c:v>Carp</c:v>
                  </c:pt>
                  <c:pt idx="2">
                    <c:v>Gizzard Shad</c:v>
                  </c:pt>
                  <c:pt idx="3">
                    <c:v>Largemouth Bass</c:v>
                  </c:pt>
                  <c:pt idx="4">
                    <c:v>Striped Bass</c:v>
                  </c:pt>
                  <c:pt idx="5">
                    <c:v>Blue Catfish</c:v>
                  </c:pt>
                  <c:pt idx="6">
                    <c:v>Carp</c:v>
                  </c:pt>
                  <c:pt idx="7">
                    <c:v>Gizzard Shad</c:v>
                  </c:pt>
                  <c:pt idx="8">
                    <c:v>Largemouth Bass</c:v>
                  </c:pt>
                  <c:pt idx="9">
                    <c:v>White Perch</c:v>
                  </c:pt>
                  <c:pt idx="10">
                    <c:v>Bluegill Sunfish</c:v>
                  </c:pt>
                  <c:pt idx="11">
                    <c:v>Carp</c:v>
                  </c:pt>
                  <c:pt idx="12">
                    <c:v>Channel Catfish</c:v>
                  </c:pt>
                  <c:pt idx="13">
                    <c:v>Gizzard Shad</c:v>
                  </c:pt>
                  <c:pt idx="14">
                    <c:v>Largemouth Bass</c:v>
                  </c:pt>
                  <c:pt idx="15">
                    <c:v>Striped Bass</c:v>
                  </c:pt>
                  <c:pt idx="16">
                    <c:v>Blue Catfish</c:v>
                  </c:pt>
                  <c:pt idx="17">
                    <c:v>Carp</c:v>
                  </c:pt>
                  <c:pt idx="18">
                    <c:v>Gizzard Shad</c:v>
                  </c:pt>
                  <c:pt idx="19">
                    <c:v>Largemouth Bass</c:v>
                  </c:pt>
                  <c:pt idx="20">
                    <c:v>Striped Bass</c:v>
                  </c:pt>
                  <c:pt idx="21">
                    <c:v>Bluegill Sunfish</c:v>
                  </c:pt>
                  <c:pt idx="22">
                    <c:v>Blue Catfish</c:v>
                  </c:pt>
                  <c:pt idx="23">
                    <c:v>Bluegill Sunfish</c:v>
                  </c:pt>
                  <c:pt idx="24">
                    <c:v>Blue Catfish</c:v>
                  </c:pt>
                  <c:pt idx="25">
                    <c:v>Gizzard Shad</c:v>
                  </c:pt>
                  <c:pt idx="26">
                    <c:v>Largemouth Bass</c:v>
                  </c:pt>
                  <c:pt idx="27">
                    <c:v>White Perch</c:v>
                  </c:pt>
                  <c:pt idx="28">
                    <c:v>Bluegill Sunfish</c:v>
                  </c:pt>
                  <c:pt idx="29">
                    <c:v>Blue Catfish</c:v>
                  </c:pt>
                  <c:pt idx="30">
                    <c:v>Brown Bullhead</c:v>
                  </c:pt>
                  <c:pt idx="31">
                    <c:v>Carp</c:v>
                  </c:pt>
                  <c:pt idx="32">
                    <c:v>Gizzard Shad</c:v>
                  </c:pt>
                  <c:pt idx="33">
                    <c:v>Largemouth Bass</c:v>
                  </c:pt>
                  <c:pt idx="34">
                    <c:v>Redear Sunfish</c:v>
                  </c:pt>
                  <c:pt idx="35">
                    <c:v>Striped Bass</c:v>
                  </c:pt>
                  <c:pt idx="36">
                    <c:v>White Perch</c:v>
                  </c:pt>
                  <c:pt idx="37">
                    <c:v>Carp</c:v>
                  </c:pt>
                  <c:pt idx="38">
                    <c:v>Gizzard Shad</c:v>
                  </c:pt>
                  <c:pt idx="39">
                    <c:v>Striped Bass</c:v>
                  </c:pt>
                  <c:pt idx="40">
                    <c:v>Green Sunfish</c:v>
                  </c:pt>
                  <c:pt idx="41">
                    <c:v>Pumpkinseed Sunfish</c:v>
                  </c:pt>
                  <c:pt idx="42">
                    <c:v>Blue Catfish</c:v>
                  </c:pt>
                  <c:pt idx="43">
                    <c:v>Gizzard Shad</c:v>
                  </c:pt>
                  <c:pt idx="44">
                    <c:v>Blue Catfish</c:v>
                  </c:pt>
                  <c:pt idx="45">
                    <c:v>Carp</c:v>
                  </c:pt>
                  <c:pt idx="46">
                    <c:v>Gizzard Shad</c:v>
                  </c:pt>
                  <c:pt idx="47">
                    <c:v>Blue Catfish</c:v>
                  </c:pt>
                  <c:pt idx="48">
                    <c:v>Carp</c:v>
                  </c:pt>
                  <c:pt idx="49">
                    <c:v>Gizzard Shad</c:v>
                  </c:pt>
                  <c:pt idx="50">
                    <c:v>Largemouth Bass</c:v>
                  </c:pt>
                  <c:pt idx="51">
                    <c:v>Striped Bass</c:v>
                  </c:pt>
                  <c:pt idx="52">
                    <c:v>Blue Catfish</c:v>
                  </c:pt>
                  <c:pt idx="53">
                    <c:v>Carp</c:v>
                  </c:pt>
                  <c:pt idx="54">
                    <c:v>Largemouth Bass</c:v>
                  </c:pt>
                  <c:pt idx="55">
                    <c:v>White Perch</c:v>
                  </c:pt>
                </c:lvl>
                <c:lvl>
                  <c:pt idx="0">
                    <c:v>App</c:v>
                  </c:pt>
                  <c:pt idx="5">
                    <c:v>Bailey</c:v>
                  </c:pt>
                  <c:pt idx="10">
                    <c:v>Chk</c:v>
                  </c:pt>
                  <c:pt idx="15">
                    <c:v>Chk</c:v>
                  </c:pt>
                  <c:pt idx="16">
                    <c:v>App</c:v>
                  </c:pt>
                  <c:pt idx="21">
                    <c:v>Poyth</c:v>
                  </c:pt>
                  <c:pt idx="23">
                    <c:v>Bailey</c:v>
                  </c:pt>
                  <c:pt idx="28">
                    <c:v>Chk</c:v>
                  </c:pt>
                  <c:pt idx="37">
                    <c:v>App</c:v>
                  </c:pt>
                  <c:pt idx="40">
                    <c:v>Poyth</c:v>
                  </c:pt>
                  <c:pt idx="42">
                    <c:v>Bailey</c:v>
                  </c:pt>
                  <c:pt idx="44">
                    <c:v>Chk</c:v>
                  </c:pt>
                  <c:pt idx="47">
                    <c:v>App</c:v>
                  </c:pt>
                  <c:pt idx="52">
                    <c:v>Chk</c:v>
                  </c:pt>
                </c:lvl>
                <c:lvl>
                  <c:pt idx="0">
                    <c:v>2001</c:v>
                  </c:pt>
                  <c:pt idx="15">
                    <c:v>2004</c:v>
                  </c:pt>
                  <c:pt idx="16">
                    <c:v>2005</c:v>
                  </c:pt>
                  <c:pt idx="37">
                    <c:v>2012</c:v>
                  </c:pt>
                  <c:pt idx="47">
                    <c:v>2016</c:v>
                  </c:pt>
                </c:lvl>
              </c:multiLvlStrCache>
            </c:multiLvlStrRef>
          </c:cat>
          <c:val>
            <c:numRef>
              <c:f>'JR Tribs FT Graphs'!$K$20:$K$75</c:f>
              <c:numCache>
                <c:formatCode>0.00</c:formatCode>
                <c:ptCount val="56"/>
                <c:pt idx="0">
                  <c:v>33.4</c:v>
                </c:pt>
                <c:pt idx="1">
                  <c:v>268</c:v>
                </c:pt>
                <c:pt idx="2">
                  <c:v>182.1</c:v>
                </c:pt>
                <c:pt idx="3">
                  <c:v>53.1</c:v>
                </c:pt>
                <c:pt idx="4">
                  <c:v>282.5</c:v>
                </c:pt>
                <c:pt idx="5">
                  <c:v>880.7</c:v>
                </c:pt>
                <c:pt idx="6">
                  <c:v>1012</c:v>
                </c:pt>
                <c:pt idx="7">
                  <c:v>345.9</c:v>
                </c:pt>
                <c:pt idx="8">
                  <c:v>73</c:v>
                </c:pt>
                <c:pt idx="9">
                  <c:v>78.5</c:v>
                </c:pt>
                <c:pt idx="10">
                  <c:v>12.54</c:v>
                </c:pt>
                <c:pt idx="11">
                  <c:v>172</c:v>
                </c:pt>
                <c:pt idx="12">
                  <c:v>108.7</c:v>
                </c:pt>
                <c:pt idx="13">
                  <c:v>39.9</c:v>
                </c:pt>
                <c:pt idx="14">
                  <c:v>94.5</c:v>
                </c:pt>
                <c:pt idx="15">
                  <c:v>324.7</c:v>
                </c:pt>
                <c:pt idx="16">
                  <c:v>227.4</c:v>
                </c:pt>
                <c:pt idx="17">
                  <c:v>107.1</c:v>
                </c:pt>
                <c:pt idx="18">
                  <c:v>164.5</c:v>
                </c:pt>
                <c:pt idx="19">
                  <c:v>27.3</c:v>
                </c:pt>
                <c:pt idx="20">
                  <c:v>53.8</c:v>
                </c:pt>
                <c:pt idx="21">
                  <c:v>455.7</c:v>
                </c:pt>
                <c:pt idx="22">
                  <c:v>162.9</c:v>
                </c:pt>
                <c:pt idx="23">
                  <c:v>84.9</c:v>
                </c:pt>
                <c:pt idx="24">
                  <c:v>163.80000000000001</c:v>
                </c:pt>
                <c:pt idx="25">
                  <c:v>991.6</c:v>
                </c:pt>
                <c:pt idx="26">
                  <c:v>343.8</c:v>
                </c:pt>
                <c:pt idx="27">
                  <c:v>153.1</c:v>
                </c:pt>
                <c:pt idx="28">
                  <c:v>61.7</c:v>
                </c:pt>
                <c:pt idx="29">
                  <c:v>59.8</c:v>
                </c:pt>
                <c:pt idx="30">
                  <c:v>7.9</c:v>
                </c:pt>
                <c:pt idx="31">
                  <c:v>169.45</c:v>
                </c:pt>
                <c:pt idx="32">
                  <c:v>158.4</c:v>
                </c:pt>
                <c:pt idx="33">
                  <c:v>36.1</c:v>
                </c:pt>
                <c:pt idx="34">
                  <c:v>14.6</c:v>
                </c:pt>
                <c:pt idx="35">
                  <c:v>138.4</c:v>
                </c:pt>
                <c:pt idx="36">
                  <c:v>23.7</c:v>
                </c:pt>
                <c:pt idx="37">
                  <c:v>52.8</c:v>
                </c:pt>
                <c:pt idx="38">
                  <c:v>235.3</c:v>
                </c:pt>
                <c:pt idx="39">
                  <c:v>131.19999999999999</c:v>
                </c:pt>
                <c:pt idx="40">
                  <c:v>121.7</c:v>
                </c:pt>
                <c:pt idx="41" formatCode="General">
                  <c:v>67</c:v>
                </c:pt>
                <c:pt idx="42">
                  <c:v>48.9</c:v>
                </c:pt>
                <c:pt idx="43">
                  <c:v>417.5</c:v>
                </c:pt>
                <c:pt idx="44">
                  <c:v>61.25</c:v>
                </c:pt>
                <c:pt idx="45">
                  <c:v>405.3</c:v>
                </c:pt>
                <c:pt idx="46">
                  <c:v>131.19999999999999</c:v>
                </c:pt>
                <c:pt idx="47">
                  <c:v>135.69999999999999</c:v>
                </c:pt>
                <c:pt idx="48">
                  <c:v>70.459999999999994</c:v>
                </c:pt>
                <c:pt idx="49">
                  <c:v>82.6</c:v>
                </c:pt>
                <c:pt idx="50">
                  <c:v>28.1</c:v>
                </c:pt>
                <c:pt idx="51">
                  <c:v>245</c:v>
                </c:pt>
                <c:pt idx="52">
                  <c:v>371.1</c:v>
                </c:pt>
                <c:pt idx="53">
                  <c:v>133.6</c:v>
                </c:pt>
                <c:pt idx="54">
                  <c:v>16.399999999999999</c:v>
                </c:pt>
                <c:pt idx="55">
                  <c:v>16.670000000000002</c:v>
                </c:pt>
              </c:numCache>
            </c:numRef>
          </c:val>
          <c:extLst>
            <c:ext xmlns:c16="http://schemas.microsoft.com/office/drawing/2014/chart" uri="{C3380CC4-5D6E-409C-BE32-E72D297353CC}">
              <c16:uniqueId val="{00000000-0D1B-40C7-9D86-945BC2AE4E04}"/>
            </c:ext>
          </c:extLst>
        </c:ser>
        <c:dLbls>
          <c:showLegendKey val="0"/>
          <c:showVal val="0"/>
          <c:showCatName val="0"/>
          <c:showSerName val="0"/>
          <c:showPercent val="0"/>
          <c:showBubbleSize val="0"/>
        </c:dLbls>
        <c:gapWidth val="219"/>
        <c:overlap val="-27"/>
        <c:axId val="561762872"/>
        <c:axId val="561756968"/>
        <c:extLst>
          <c:ext xmlns:c15="http://schemas.microsoft.com/office/drawing/2012/chart" uri="{02D57815-91ED-43cb-92C2-25804820EDAC}">
            <c15:filteredBarSeries>
              <c15:ser>
                <c:idx val="1"/>
                <c:order val="1"/>
                <c:spPr>
                  <a:solidFill>
                    <a:schemeClr val="accent2"/>
                  </a:solidFill>
                  <a:ln>
                    <a:noFill/>
                  </a:ln>
                  <a:effectLst/>
                </c:spPr>
                <c:invertIfNegative val="0"/>
                <c:cat>
                  <c:multiLvlStrRef>
                    <c:extLst>
                      <c:ext uri="{02D57815-91ED-43cb-92C2-25804820EDAC}">
                        <c15:formulaRef>
                          <c15:sqref>'JR Tribs FT Graphs'!$H$20:$J$75</c15:sqref>
                        </c15:formulaRef>
                      </c:ext>
                    </c:extLst>
                    <c:multiLvlStrCache>
                      <c:ptCount val="56"/>
                      <c:lvl>
                        <c:pt idx="0">
                          <c:v>Bluegill Sunfish</c:v>
                        </c:pt>
                        <c:pt idx="1">
                          <c:v>Carp</c:v>
                        </c:pt>
                        <c:pt idx="2">
                          <c:v>Gizzard Shad</c:v>
                        </c:pt>
                        <c:pt idx="3">
                          <c:v>Largemouth Bass</c:v>
                        </c:pt>
                        <c:pt idx="4">
                          <c:v>Striped Bass</c:v>
                        </c:pt>
                        <c:pt idx="5">
                          <c:v>Blue Catfish</c:v>
                        </c:pt>
                        <c:pt idx="6">
                          <c:v>Carp</c:v>
                        </c:pt>
                        <c:pt idx="7">
                          <c:v>Gizzard Shad</c:v>
                        </c:pt>
                        <c:pt idx="8">
                          <c:v>Largemouth Bass</c:v>
                        </c:pt>
                        <c:pt idx="9">
                          <c:v>White Perch</c:v>
                        </c:pt>
                        <c:pt idx="10">
                          <c:v>Bluegill Sunfish</c:v>
                        </c:pt>
                        <c:pt idx="11">
                          <c:v>Carp</c:v>
                        </c:pt>
                        <c:pt idx="12">
                          <c:v>Channel Catfish</c:v>
                        </c:pt>
                        <c:pt idx="13">
                          <c:v>Gizzard Shad</c:v>
                        </c:pt>
                        <c:pt idx="14">
                          <c:v>Largemouth Bass</c:v>
                        </c:pt>
                        <c:pt idx="15">
                          <c:v>Striped Bass</c:v>
                        </c:pt>
                        <c:pt idx="16">
                          <c:v>Blue Catfish</c:v>
                        </c:pt>
                        <c:pt idx="17">
                          <c:v>Carp</c:v>
                        </c:pt>
                        <c:pt idx="18">
                          <c:v>Gizzard Shad</c:v>
                        </c:pt>
                        <c:pt idx="19">
                          <c:v>Largemouth Bass</c:v>
                        </c:pt>
                        <c:pt idx="20">
                          <c:v>Striped Bass</c:v>
                        </c:pt>
                        <c:pt idx="21">
                          <c:v>Bluegill Sunfish</c:v>
                        </c:pt>
                        <c:pt idx="22">
                          <c:v>Blue Catfish</c:v>
                        </c:pt>
                        <c:pt idx="23">
                          <c:v>Bluegill Sunfish</c:v>
                        </c:pt>
                        <c:pt idx="24">
                          <c:v>Blue Catfish</c:v>
                        </c:pt>
                        <c:pt idx="25">
                          <c:v>Gizzard Shad</c:v>
                        </c:pt>
                        <c:pt idx="26">
                          <c:v>Largemouth Bass</c:v>
                        </c:pt>
                        <c:pt idx="27">
                          <c:v>White Perch</c:v>
                        </c:pt>
                        <c:pt idx="28">
                          <c:v>Bluegill Sunfish</c:v>
                        </c:pt>
                        <c:pt idx="29">
                          <c:v>Blue Catfish</c:v>
                        </c:pt>
                        <c:pt idx="30">
                          <c:v>Brown Bullhead</c:v>
                        </c:pt>
                        <c:pt idx="31">
                          <c:v>Carp</c:v>
                        </c:pt>
                        <c:pt idx="32">
                          <c:v>Gizzard Shad</c:v>
                        </c:pt>
                        <c:pt idx="33">
                          <c:v>Largemouth Bass</c:v>
                        </c:pt>
                        <c:pt idx="34">
                          <c:v>Redear Sunfish</c:v>
                        </c:pt>
                        <c:pt idx="35">
                          <c:v>Striped Bass</c:v>
                        </c:pt>
                        <c:pt idx="36">
                          <c:v>White Perch</c:v>
                        </c:pt>
                        <c:pt idx="37">
                          <c:v>Carp</c:v>
                        </c:pt>
                        <c:pt idx="38">
                          <c:v>Gizzard Shad</c:v>
                        </c:pt>
                        <c:pt idx="39">
                          <c:v>Striped Bass</c:v>
                        </c:pt>
                        <c:pt idx="40">
                          <c:v>Green Sunfish</c:v>
                        </c:pt>
                        <c:pt idx="41">
                          <c:v>Pumpkinseed Sunfish</c:v>
                        </c:pt>
                        <c:pt idx="42">
                          <c:v>Blue Catfish</c:v>
                        </c:pt>
                        <c:pt idx="43">
                          <c:v>Gizzard Shad</c:v>
                        </c:pt>
                        <c:pt idx="44">
                          <c:v>Blue Catfish</c:v>
                        </c:pt>
                        <c:pt idx="45">
                          <c:v>Carp</c:v>
                        </c:pt>
                        <c:pt idx="46">
                          <c:v>Gizzard Shad</c:v>
                        </c:pt>
                        <c:pt idx="47">
                          <c:v>Blue Catfish</c:v>
                        </c:pt>
                        <c:pt idx="48">
                          <c:v>Carp</c:v>
                        </c:pt>
                        <c:pt idx="49">
                          <c:v>Gizzard Shad</c:v>
                        </c:pt>
                        <c:pt idx="50">
                          <c:v>Largemouth Bass</c:v>
                        </c:pt>
                        <c:pt idx="51">
                          <c:v>Striped Bass</c:v>
                        </c:pt>
                        <c:pt idx="52">
                          <c:v>Blue Catfish</c:v>
                        </c:pt>
                        <c:pt idx="53">
                          <c:v>Carp</c:v>
                        </c:pt>
                        <c:pt idx="54">
                          <c:v>Largemouth Bass</c:v>
                        </c:pt>
                        <c:pt idx="55">
                          <c:v>White Perch</c:v>
                        </c:pt>
                      </c:lvl>
                      <c:lvl>
                        <c:pt idx="0">
                          <c:v>App</c:v>
                        </c:pt>
                        <c:pt idx="5">
                          <c:v>Bailey</c:v>
                        </c:pt>
                        <c:pt idx="10">
                          <c:v>Chk</c:v>
                        </c:pt>
                        <c:pt idx="15">
                          <c:v>Chk</c:v>
                        </c:pt>
                        <c:pt idx="16">
                          <c:v>App</c:v>
                        </c:pt>
                        <c:pt idx="21">
                          <c:v>Poyth</c:v>
                        </c:pt>
                        <c:pt idx="23">
                          <c:v>Bailey</c:v>
                        </c:pt>
                        <c:pt idx="28">
                          <c:v>Chk</c:v>
                        </c:pt>
                        <c:pt idx="37">
                          <c:v>App</c:v>
                        </c:pt>
                        <c:pt idx="40">
                          <c:v>Poyth</c:v>
                        </c:pt>
                        <c:pt idx="42">
                          <c:v>Bailey</c:v>
                        </c:pt>
                        <c:pt idx="44">
                          <c:v>Chk</c:v>
                        </c:pt>
                        <c:pt idx="47">
                          <c:v>App</c:v>
                        </c:pt>
                        <c:pt idx="52">
                          <c:v>Chk</c:v>
                        </c:pt>
                      </c:lvl>
                      <c:lvl>
                        <c:pt idx="0">
                          <c:v>2001</c:v>
                        </c:pt>
                        <c:pt idx="15">
                          <c:v>2004</c:v>
                        </c:pt>
                        <c:pt idx="16">
                          <c:v>2005</c:v>
                        </c:pt>
                        <c:pt idx="37">
                          <c:v>2012</c:v>
                        </c:pt>
                        <c:pt idx="47">
                          <c:v>2016</c:v>
                        </c:pt>
                      </c:lvl>
                    </c:multiLvlStrCache>
                  </c:multiLvlStrRef>
                </c:cat>
                <c:val>
                  <c:numRef>
                    <c:extLst>
                      <c:ext uri="{02D57815-91ED-43cb-92C2-25804820EDAC}">
                        <c15:formulaRef>
                          <c15:sqref>'JR Tribs FT Graphs'!$L$20:$L$75</c15:sqref>
                        </c15:formulaRef>
                      </c:ext>
                    </c:extLst>
                    <c:numCache>
                      <c:formatCode>General</c:formatCode>
                      <c:ptCount val="56"/>
                      <c:pt idx="0">
                        <c:v>1</c:v>
                      </c:pt>
                      <c:pt idx="1">
                        <c:v>1</c:v>
                      </c:pt>
                      <c:pt idx="2">
                        <c:v>1</c:v>
                      </c:pt>
                      <c:pt idx="3">
                        <c:v>1</c:v>
                      </c:pt>
                      <c:pt idx="4">
                        <c:v>1</c:v>
                      </c:pt>
                      <c:pt idx="5">
                        <c:v>3</c:v>
                      </c:pt>
                      <c:pt idx="6">
                        <c:v>2</c:v>
                      </c:pt>
                      <c:pt idx="7">
                        <c:v>2</c:v>
                      </c:pt>
                      <c:pt idx="8">
                        <c:v>2</c:v>
                      </c:pt>
                      <c:pt idx="9">
                        <c:v>1</c:v>
                      </c:pt>
                      <c:pt idx="10">
                        <c:v>1</c:v>
                      </c:pt>
                      <c:pt idx="11">
                        <c:v>1</c:v>
                      </c:pt>
                      <c:pt idx="12">
                        <c:v>1</c:v>
                      </c:pt>
                      <c:pt idx="13">
                        <c:v>1</c:v>
                      </c:pt>
                      <c:pt idx="14">
                        <c:v>1</c:v>
                      </c:pt>
                      <c:pt idx="15">
                        <c:v>5</c:v>
                      </c:pt>
                      <c:pt idx="16">
                        <c:v>2</c:v>
                      </c:pt>
                      <c:pt idx="17">
                        <c:v>1</c:v>
                      </c:pt>
                      <c:pt idx="18">
                        <c:v>1</c:v>
                      </c:pt>
                      <c:pt idx="19">
                        <c:v>2</c:v>
                      </c:pt>
                      <c:pt idx="20">
                        <c:v>1</c:v>
                      </c:pt>
                      <c:pt idx="21">
                        <c:v>1</c:v>
                      </c:pt>
                      <c:pt idx="22">
                        <c:v>1</c:v>
                      </c:pt>
                      <c:pt idx="23">
                        <c:v>1</c:v>
                      </c:pt>
                      <c:pt idx="24">
                        <c:v>3</c:v>
                      </c:pt>
                      <c:pt idx="25">
                        <c:v>1</c:v>
                      </c:pt>
                      <c:pt idx="26">
                        <c:v>1</c:v>
                      </c:pt>
                      <c:pt idx="27">
                        <c:v>1</c:v>
                      </c:pt>
                      <c:pt idx="28">
                        <c:v>1</c:v>
                      </c:pt>
                      <c:pt idx="29">
                        <c:v>1</c:v>
                      </c:pt>
                      <c:pt idx="30">
                        <c:v>1</c:v>
                      </c:pt>
                      <c:pt idx="31">
                        <c:v>9</c:v>
                      </c:pt>
                      <c:pt idx="32">
                        <c:v>2</c:v>
                      </c:pt>
                      <c:pt idx="33">
                        <c:v>2</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2</c:v>
                      </c:pt>
                      <c:pt idx="51">
                        <c:v>1</c:v>
                      </c:pt>
                      <c:pt idx="52">
                        <c:v>2</c:v>
                      </c:pt>
                      <c:pt idx="53">
                        <c:v>1</c:v>
                      </c:pt>
                      <c:pt idx="54">
                        <c:v>1</c:v>
                      </c:pt>
                      <c:pt idx="55">
                        <c:v>1</c:v>
                      </c:pt>
                    </c:numCache>
                  </c:numRef>
                </c:val>
                <c:extLst>
                  <c:ext xmlns:c16="http://schemas.microsoft.com/office/drawing/2014/chart" uri="{C3380CC4-5D6E-409C-BE32-E72D297353CC}">
                    <c16:uniqueId val="{00000001-0D1B-40C7-9D86-945BC2AE4E04}"/>
                  </c:ext>
                </c:extLst>
              </c15:ser>
            </c15:filteredBarSeries>
          </c:ext>
        </c:extLst>
      </c:barChart>
      <c:catAx>
        <c:axId val="5617628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56968"/>
        <c:crosses val="autoZero"/>
        <c:auto val="1"/>
        <c:lblAlgn val="ctr"/>
        <c:lblOffset val="100"/>
        <c:noMultiLvlLbl val="0"/>
      </c:catAx>
      <c:valAx>
        <c:axId val="56175696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762872"/>
        <c:crosses val="autoZero"/>
        <c:crossBetween val="between"/>
      </c:valAx>
      <c:spPr>
        <a:noFill/>
        <a:ln w="15875">
          <a:solidFill>
            <a:schemeClr val="tx1"/>
          </a:solidFill>
        </a:ln>
        <a:effectLst/>
      </c:spPr>
    </c:plotArea>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Arithmetic</a:t>
            </a:r>
            <a:r>
              <a:rPr lang="en-US" sz="2000" b="1" baseline="0" dirty="0"/>
              <a:t> Mean of tPCB Concentrations (pg/L) in Water Samples Collected During Dry and Wet Weather from the James River </a:t>
            </a:r>
            <a:r>
              <a:rPr lang="en-US" sz="2000" b="1" baseline="0" dirty="0" err="1"/>
              <a:t>Mainstem</a:t>
            </a:r>
            <a:r>
              <a:rPr lang="en-US" sz="2000" b="1" baseline="0" dirty="0"/>
              <a:t> (2009-2016)</a:t>
            </a:r>
            <a:endParaRPr lang="en-US" sz="2000" b="1" dirty="0"/>
          </a:p>
        </c:rich>
      </c:tx>
      <c:layout>
        <c:manualLayout>
          <c:xMode val="edge"/>
          <c:yMode val="edge"/>
          <c:x val="0.13971837878996787"/>
          <c:y val="4.8404838247800754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565560684437552E-2"/>
          <c:y val="0.11724311854134961"/>
          <c:w val="0.87950756037180156"/>
          <c:h val="0.7427456556361185"/>
        </c:manualLayout>
      </c:layout>
      <c:barChart>
        <c:barDir val="col"/>
        <c:grouping val="clustered"/>
        <c:varyColors val="0"/>
        <c:ser>
          <c:idx val="0"/>
          <c:order val="0"/>
          <c:tx>
            <c:strRef>
              <c:f>'JR Tables &amp; Graph'!$K$2</c:f>
              <c:strCache>
                <c:ptCount val="1"/>
                <c:pt idx="0">
                  <c:v>DW</c:v>
                </c:pt>
              </c:strCache>
            </c:strRef>
          </c:tx>
          <c:spPr>
            <a:solidFill>
              <a:schemeClr val="accent6"/>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Graph'!$M$2:$M$8</c:f>
              <c:numCache>
                <c:formatCode>General</c:formatCode>
                <c:ptCount val="7"/>
                <c:pt idx="0">
                  <c:v>556.4</c:v>
                </c:pt>
                <c:pt idx="1">
                  <c:v>1412.7</c:v>
                </c:pt>
                <c:pt idx="2">
                  <c:v>211.8</c:v>
                </c:pt>
                <c:pt idx="3">
                  <c:v>429.4</c:v>
                </c:pt>
                <c:pt idx="4">
                  <c:v>254.4</c:v>
                </c:pt>
                <c:pt idx="5">
                  <c:v>666</c:v>
                </c:pt>
                <c:pt idx="6">
                  <c:v>451.5</c:v>
                </c:pt>
              </c:numCache>
            </c:numRef>
          </c:val>
          <c:extLst>
            <c:ext xmlns:c16="http://schemas.microsoft.com/office/drawing/2014/chart" uri="{C3380CC4-5D6E-409C-BE32-E72D297353CC}">
              <c16:uniqueId val="{00000000-335E-4B55-94ED-5818380627E5}"/>
            </c:ext>
          </c:extLst>
        </c:ser>
        <c:ser>
          <c:idx val="1"/>
          <c:order val="1"/>
          <c:tx>
            <c:strRef>
              <c:f>'JR Tables &amp; Graph'!$K$15</c:f>
              <c:strCache>
                <c:ptCount val="1"/>
                <c:pt idx="0">
                  <c:v>WW</c:v>
                </c:pt>
              </c:strCache>
            </c:strRef>
          </c:tx>
          <c:spPr>
            <a:solidFill>
              <a:schemeClr val="accent5"/>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Graph'!$M$15:$M$21</c:f>
              <c:numCache>
                <c:formatCode>General</c:formatCode>
                <c:ptCount val="7"/>
                <c:pt idx="0">
                  <c:v>406.59</c:v>
                </c:pt>
                <c:pt idx="1">
                  <c:v>671.2</c:v>
                </c:pt>
                <c:pt idx="4">
                  <c:v>588.13</c:v>
                </c:pt>
                <c:pt idx="5">
                  <c:v>596.29999999999995</c:v>
                </c:pt>
              </c:numCache>
            </c:numRef>
          </c:val>
          <c:extLst>
            <c:ext xmlns:c16="http://schemas.microsoft.com/office/drawing/2014/chart" uri="{C3380CC4-5D6E-409C-BE32-E72D297353CC}">
              <c16:uniqueId val="{00000001-335E-4B55-94ED-5818380627E5}"/>
            </c:ext>
          </c:extLst>
        </c:ser>
        <c:ser>
          <c:idx val="2"/>
          <c:order val="2"/>
          <c:tx>
            <c:strRef>
              <c:f>'JR Tables &amp; Graph'!$K$22</c:f>
              <c:strCache>
                <c:ptCount val="1"/>
                <c:pt idx="0">
                  <c:v>NA</c:v>
                </c:pt>
              </c:strCache>
            </c:strRef>
          </c:tx>
          <c:spPr>
            <a:solidFill>
              <a:schemeClr val="accent4"/>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Graph'!$M$22:$M$34</c:f>
              <c:numCache>
                <c:formatCode>General</c:formatCode>
                <c:ptCount val="13"/>
                <c:pt idx="0">
                  <c:v>282.8</c:v>
                </c:pt>
                <c:pt idx="2">
                  <c:v>634</c:v>
                </c:pt>
                <c:pt idx="6">
                  <c:v>448.2</c:v>
                </c:pt>
                <c:pt idx="7" formatCode="#,##0.00">
                  <c:v>668.7</c:v>
                </c:pt>
                <c:pt idx="8" formatCode="#,##0.00">
                  <c:v>559.17999999999995</c:v>
                </c:pt>
                <c:pt idx="9" formatCode="#,##0.00">
                  <c:v>392.8</c:v>
                </c:pt>
                <c:pt idx="10" formatCode="#,##0.00">
                  <c:v>323.2</c:v>
                </c:pt>
                <c:pt idx="11">
                  <c:v>342.8</c:v>
                </c:pt>
                <c:pt idx="12">
                  <c:v>182.06</c:v>
                </c:pt>
              </c:numCache>
            </c:numRef>
          </c:val>
          <c:extLst>
            <c:ext xmlns:c16="http://schemas.microsoft.com/office/drawing/2014/chart" uri="{C3380CC4-5D6E-409C-BE32-E72D297353CC}">
              <c16:uniqueId val="{00000002-335E-4B55-94ED-5818380627E5}"/>
            </c:ext>
          </c:extLst>
        </c:ser>
        <c:dLbls>
          <c:showLegendKey val="0"/>
          <c:showVal val="0"/>
          <c:showCatName val="0"/>
          <c:showSerName val="0"/>
          <c:showPercent val="0"/>
          <c:showBubbleSize val="0"/>
        </c:dLbls>
        <c:gapWidth val="150"/>
        <c:axId val="411318856"/>
        <c:axId val="411319184"/>
      </c:barChart>
      <c:catAx>
        <c:axId val="41131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11319184"/>
        <c:crosses val="autoZero"/>
        <c:auto val="1"/>
        <c:lblAlgn val="ctr"/>
        <c:lblOffset val="100"/>
        <c:noMultiLvlLbl val="0"/>
      </c:catAx>
      <c:valAx>
        <c:axId val="41131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Total</a:t>
                </a:r>
                <a:r>
                  <a:rPr lang="en-US" sz="1200" b="1" baseline="0"/>
                  <a:t> PCB (pg/L)</a:t>
                </a:r>
                <a:endParaRPr lang="en-US" sz="1200" b="1"/>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318856"/>
        <c:crosses val="autoZero"/>
        <c:crossBetween val="between"/>
      </c:valAx>
      <c:spPr>
        <a:noFill/>
        <a:ln w="12700">
          <a:solidFill>
            <a:sysClr val="windowText" lastClr="000000"/>
          </a:solid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8354530781920519"/>
          <c:y val="0.23346325456613276"/>
          <c:w val="8.9023874763806909E-2"/>
          <c:h val="0.14380943489001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2000" b="1" i="0" baseline="0" dirty="0" smtClean="0">
                <a:effectLst/>
              </a:rPr>
              <a:t>Total PCB </a:t>
            </a:r>
            <a:r>
              <a:rPr lang="en-US" sz="2000" b="1" i="0" baseline="0" dirty="0">
                <a:effectLst/>
              </a:rPr>
              <a:t>Concentrations (pg/L) in Water Samples Collected During Dry and Wet Weather from Tributaries located in the Upper and </a:t>
            </a:r>
            <a:r>
              <a:rPr lang="en-US" sz="2000" b="1" i="0" baseline="0" dirty="0" err="1">
                <a:effectLst/>
              </a:rPr>
              <a:t>MIddle</a:t>
            </a:r>
            <a:r>
              <a:rPr lang="en-US" sz="2000" b="1" i="0" baseline="0" dirty="0">
                <a:effectLst/>
              </a:rPr>
              <a:t>  James River (2009-2016)</a:t>
            </a:r>
            <a:endParaRPr lang="en-US" sz="2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2863256169029574E-2"/>
          <c:y val="0.13994490358126721"/>
          <c:w val="0.91515481668109633"/>
          <c:h val="0.67415791080787513"/>
        </c:manualLayout>
      </c:layout>
      <c:barChart>
        <c:barDir val="col"/>
        <c:grouping val="clustered"/>
        <c:varyColors val="0"/>
        <c:ser>
          <c:idx val="0"/>
          <c:order val="0"/>
          <c:tx>
            <c:strRef>
              <c:f>'JR Tribs by WW DW'!$D$2</c:f>
              <c:strCache>
                <c:ptCount val="1"/>
                <c:pt idx="0">
                  <c:v>DW</c:v>
                </c:pt>
              </c:strCache>
            </c:strRef>
          </c:tx>
          <c:spPr>
            <a:solidFill>
              <a:schemeClr val="accent6"/>
            </a:solidFill>
            <a:ln>
              <a:noFill/>
            </a:ln>
            <a:effectLst/>
          </c:spPr>
          <c:invertIfNegative val="0"/>
          <c:cat>
            <c:strRef>
              <c:f>'JR Tribs by WW DW'!$E$2:$E$17</c:f>
              <c:strCache>
                <c:ptCount val="16"/>
                <c:pt idx="0">
                  <c:v>Kanawha Canal</c:v>
                </c:pt>
                <c:pt idx="1">
                  <c:v>Gillie Crk</c:v>
                </c:pt>
                <c:pt idx="2">
                  <c:v>Almond Crk</c:v>
                </c:pt>
                <c:pt idx="3">
                  <c:v>Goode Crk</c:v>
                </c:pt>
                <c:pt idx="4">
                  <c:v>Cornelius Crk</c:v>
                </c:pt>
                <c:pt idx="5">
                  <c:v>Grindall Crk</c:v>
                </c:pt>
                <c:pt idx="6">
                  <c:v>Falling Crk</c:v>
                </c:pt>
                <c:pt idx="7">
                  <c:v>Kingsland Crk</c:v>
                </c:pt>
                <c:pt idx="8">
                  <c:v>Proctors Crk</c:v>
                </c:pt>
                <c:pt idx="9">
                  <c:v>Swift Crk</c:v>
                </c:pt>
                <c:pt idx="10">
                  <c:v>Appomattox R</c:v>
                </c:pt>
                <c:pt idx="11">
                  <c:v>Gravely Crk</c:v>
                </c:pt>
                <c:pt idx="12">
                  <c:v>Poythres Run</c:v>
                </c:pt>
                <c:pt idx="13">
                  <c:v>Bailey Creek</c:v>
                </c:pt>
                <c:pt idx="14">
                  <c:v>Powell Crk</c:v>
                </c:pt>
                <c:pt idx="15">
                  <c:v>Chicahominy R</c:v>
                </c:pt>
              </c:strCache>
            </c:strRef>
          </c:cat>
          <c:val>
            <c:numRef>
              <c:f>'JR Tribs by WW DW'!$F$2:$F$17</c:f>
              <c:numCache>
                <c:formatCode>#,##0.00</c:formatCode>
                <c:ptCount val="16"/>
                <c:pt idx="0">
                  <c:v>17992.999881505966</c:v>
                </c:pt>
                <c:pt idx="1">
                  <c:v>2935.7000029087067</c:v>
                </c:pt>
                <c:pt idx="2">
                  <c:v>3733.7000162601471</c:v>
                </c:pt>
                <c:pt idx="3">
                  <c:v>1020.0000052452087</c:v>
                </c:pt>
                <c:pt idx="4">
                  <c:v>27.099999845027899</c:v>
                </c:pt>
                <c:pt idx="5">
                  <c:v>970.30000394582748</c:v>
                </c:pt>
                <c:pt idx="6">
                  <c:v>32.100000381469727</c:v>
                </c:pt>
                <c:pt idx="7">
                  <c:v>979.55</c:v>
                </c:pt>
                <c:pt idx="8">
                  <c:v>139.90000063180923</c:v>
                </c:pt>
                <c:pt idx="9" formatCode="General">
                  <c:v>176.43</c:v>
                </c:pt>
                <c:pt idx="10" formatCode="General">
                  <c:v>342.98</c:v>
                </c:pt>
                <c:pt idx="11">
                  <c:v>490.30000042915344</c:v>
                </c:pt>
                <c:pt idx="12">
                  <c:v>233483.79857063293</c:v>
                </c:pt>
                <c:pt idx="13" formatCode="General">
                  <c:v>1248.7</c:v>
                </c:pt>
                <c:pt idx="14" formatCode="General">
                  <c:v>152.08000000000001</c:v>
                </c:pt>
                <c:pt idx="15" formatCode="General">
                  <c:v>254.72</c:v>
                </c:pt>
              </c:numCache>
            </c:numRef>
          </c:val>
          <c:extLst>
            <c:ext xmlns:c16="http://schemas.microsoft.com/office/drawing/2014/chart" uri="{C3380CC4-5D6E-409C-BE32-E72D297353CC}">
              <c16:uniqueId val="{00000000-095E-4A3B-B324-4D81E73C406C}"/>
            </c:ext>
          </c:extLst>
        </c:ser>
        <c:ser>
          <c:idx val="1"/>
          <c:order val="1"/>
          <c:tx>
            <c:strRef>
              <c:f>'JR Tribs by WW DW'!$D$18</c:f>
              <c:strCache>
                <c:ptCount val="1"/>
                <c:pt idx="0">
                  <c:v>WW</c:v>
                </c:pt>
              </c:strCache>
            </c:strRef>
          </c:tx>
          <c:spPr>
            <a:solidFill>
              <a:schemeClr val="accent5"/>
            </a:solidFill>
            <a:ln>
              <a:noFill/>
            </a:ln>
            <a:effectLst/>
          </c:spPr>
          <c:invertIfNegative val="0"/>
          <c:val>
            <c:numRef>
              <c:f>'JR Tribs by WW DW'!$F$18:$F$33</c:f>
              <c:numCache>
                <c:formatCode>#,##0.00</c:formatCode>
                <c:ptCount val="16"/>
                <c:pt idx="1">
                  <c:v>2675.600013256073</c:v>
                </c:pt>
                <c:pt idx="2">
                  <c:v>5294.7999841272831</c:v>
                </c:pt>
                <c:pt idx="3">
                  <c:v>776.9000027179718</c:v>
                </c:pt>
                <c:pt idx="6">
                  <c:v>258.10000163316727</c:v>
                </c:pt>
                <c:pt idx="8">
                  <c:v>461.80000153183937</c:v>
                </c:pt>
                <c:pt idx="9">
                  <c:v>389.7</c:v>
                </c:pt>
                <c:pt idx="10" formatCode="General">
                  <c:v>243.24</c:v>
                </c:pt>
                <c:pt idx="11">
                  <c:v>1683.8999924063683</c:v>
                </c:pt>
                <c:pt idx="12">
                  <c:v>168666.89949464798</c:v>
                </c:pt>
                <c:pt idx="13" formatCode="General">
                  <c:v>3413.86</c:v>
                </c:pt>
                <c:pt idx="14">
                  <c:v>373.7</c:v>
                </c:pt>
              </c:numCache>
            </c:numRef>
          </c:val>
          <c:extLst>
            <c:ext xmlns:c16="http://schemas.microsoft.com/office/drawing/2014/chart" uri="{C3380CC4-5D6E-409C-BE32-E72D297353CC}">
              <c16:uniqueId val="{00000001-095E-4A3B-B324-4D81E73C406C}"/>
            </c:ext>
          </c:extLst>
        </c:ser>
        <c:dLbls>
          <c:showLegendKey val="0"/>
          <c:showVal val="0"/>
          <c:showCatName val="0"/>
          <c:showSerName val="0"/>
          <c:showPercent val="0"/>
          <c:showBubbleSize val="0"/>
        </c:dLbls>
        <c:gapWidth val="219"/>
        <c:overlap val="-27"/>
        <c:axId val="538872480"/>
        <c:axId val="538871496"/>
      </c:barChart>
      <c:catAx>
        <c:axId val="5388724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smtClean="0"/>
                  <a:t>James River Tributary</a:t>
                </a:r>
                <a:endParaRPr lang="en-US" sz="1200" b="1" dirty="0"/>
              </a:p>
            </c:rich>
          </c:tx>
          <c:layout>
            <c:manualLayout>
              <c:xMode val="edge"/>
              <c:yMode val="edge"/>
              <c:x val="0.44148001778058238"/>
              <c:y val="0.950913988144084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38871496"/>
        <c:crosses val="autoZero"/>
        <c:auto val="1"/>
        <c:lblAlgn val="ctr"/>
        <c:lblOffset val="100"/>
        <c:noMultiLvlLbl val="0"/>
      </c:catAx>
      <c:valAx>
        <c:axId val="538871496"/>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Total</a:t>
                </a:r>
                <a:r>
                  <a:rPr lang="en-US" sz="1200" b="1" baseline="0"/>
                  <a:t> PCB (pg/L)</a:t>
                </a:r>
                <a:endParaRPr lang="en-US" sz="1200" b="1"/>
              </a:p>
            </c:rich>
          </c:tx>
          <c:layout>
            <c:manualLayout>
              <c:xMode val="edge"/>
              <c:yMode val="edge"/>
              <c:x val="3.4858231153492019E-3"/>
              <c:y val="0.4019229950951738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38872480"/>
        <c:crosses val="autoZero"/>
        <c:crossBetween val="between"/>
      </c:valAx>
      <c:spPr>
        <a:solidFill>
          <a:sysClr val="window" lastClr="FFFFFF"/>
        </a:solidFill>
        <a:ln w="15875">
          <a:solidFill>
            <a:schemeClr val="tx1"/>
          </a:solid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8317032002087144"/>
          <c:y val="0.180323970946734"/>
          <c:w val="6.1036929256424656E-2"/>
          <c:h val="0.126616309007146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ysClr val="windowText" lastClr="000000"/>
      </a:solid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baseline="0" dirty="0"/>
              <a:t>James River </a:t>
            </a:r>
            <a:r>
              <a:rPr lang="en-US" sz="2000" b="1" baseline="0" dirty="0" smtClean="0"/>
              <a:t>Station </a:t>
            </a:r>
            <a:r>
              <a:rPr lang="en-US" sz="2000" b="1" baseline="0" dirty="0"/>
              <a:t>(</a:t>
            </a:r>
            <a:r>
              <a:rPr lang="en-US" sz="2000" b="1" baseline="0" dirty="0" smtClean="0"/>
              <a:t>74.44; near Hopewell, VA) </a:t>
            </a:r>
            <a:r>
              <a:rPr lang="en-US" sz="2000" b="1" baseline="0" dirty="0"/>
              <a:t>Monthly Total PCB </a:t>
            </a:r>
            <a:r>
              <a:rPr lang="en-US" sz="2000" b="1" baseline="0" dirty="0" smtClean="0"/>
              <a:t>Concentrations Collected From </a:t>
            </a:r>
            <a:r>
              <a:rPr lang="en-US" sz="2000" b="1" baseline="0" dirty="0"/>
              <a:t>April 2011 - March 2012</a:t>
            </a:r>
            <a:endParaRPr lang="en-US" sz="20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10225207863003"/>
          <c:y val="0.1731554160125589"/>
          <c:w val="0.83594004420776069"/>
          <c:h val="0.66379103626444591"/>
        </c:manualLayout>
      </c:layout>
      <c:lineChart>
        <c:grouping val="standard"/>
        <c:varyColors val="0"/>
        <c:ser>
          <c:idx val="0"/>
          <c:order val="0"/>
          <c:tx>
            <c:strRef>
              <c:f>'JR Monthly'!$H$1</c:f>
              <c:strCache>
                <c:ptCount val="1"/>
                <c:pt idx="0">
                  <c:v>Surface Water</c:v>
                </c:pt>
              </c:strCache>
            </c:strRef>
          </c:tx>
          <c:spPr>
            <a:ln w="38100" cap="rnd">
              <a:solidFill>
                <a:schemeClr val="accent1"/>
              </a:solidFill>
              <a:round/>
            </a:ln>
            <a:effectLst/>
          </c:spPr>
          <c:marker>
            <c:symbol val="square"/>
            <c:size val="5"/>
            <c:spPr>
              <a:solidFill>
                <a:schemeClr val="accent1"/>
              </a:solidFill>
              <a:ln w="9525">
                <a:solidFill>
                  <a:schemeClr val="accent1"/>
                </a:solidFill>
              </a:ln>
              <a:effectLst/>
            </c:spPr>
          </c:marker>
          <c:cat>
            <c:numRef>
              <c:f>'JR Monthly'!$F$2:$F$13</c:f>
              <c:numCache>
                <c:formatCode>dd\-mmm\-yy</c:formatCode>
                <c:ptCount val="12"/>
                <c:pt idx="0">
                  <c:v>40647</c:v>
                </c:pt>
                <c:pt idx="1">
                  <c:v>40666</c:v>
                </c:pt>
                <c:pt idx="2">
                  <c:v>40723</c:v>
                </c:pt>
                <c:pt idx="3">
                  <c:v>40743</c:v>
                </c:pt>
                <c:pt idx="4">
                  <c:v>40757</c:v>
                </c:pt>
                <c:pt idx="5">
                  <c:v>40808</c:v>
                </c:pt>
                <c:pt idx="6">
                  <c:v>40820</c:v>
                </c:pt>
                <c:pt idx="7">
                  <c:v>40848</c:v>
                </c:pt>
                <c:pt idx="8">
                  <c:v>40883</c:v>
                </c:pt>
                <c:pt idx="9">
                  <c:v>40913</c:v>
                </c:pt>
                <c:pt idx="10">
                  <c:v>40946</c:v>
                </c:pt>
                <c:pt idx="11">
                  <c:v>40974</c:v>
                </c:pt>
              </c:numCache>
            </c:numRef>
          </c:cat>
          <c:val>
            <c:numRef>
              <c:f>'JR Monthly'!$G$2:$G$13</c:f>
              <c:numCache>
                <c:formatCode>#,##0.00</c:formatCode>
                <c:ptCount val="12"/>
                <c:pt idx="0">
                  <c:v>701.59999689459801</c:v>
                </c:pt>
                <c:pt idx="1">
                  <c:v>567.09999930858612</c:v>
                </c:pt>
                <c:pt idx="2">
                  <c:v>644.20000177621841</c:v>
                </c:pt>
                <c:pt idx="3">
                  <c:v>1434.9999989718199</c:v>
                </c:pt>
                <c:pt idx="4">
                  <c:v>792.60000151395798</c:v>
                </c:pt>
                <c:pt idx="5">
                  <c:v>943.80000102519989</c:v>
                </c:pt>
                <c:pt idx="6">
                  <c:v>664.70000445842743</c:v>
                </c:pt>
                <c:pt idx="7">
                  <c:v>660.40000583231449</c:v>
                </c:pt>
                <c:pt idx="8">
                  <c:v>197.30000096559525</c:v>
                </c:pt>
                <c:pt idx="9">
                  <c:v>200.00000137090683</c:v>
                </c:pt>
                <c:pt idx="10">
                  <c:v>917.39999884366989</c:v>
                </c:pt>
                <c:pt idx="11">
                  <c:v>283.50000059604645</c:v>
                </c:pt>
              </c:numCache>
            </c:numRef>
          </c:val>
          <c:smooth val="1"/>
          <c:extLst>
            <c:ext xmlns:c16="http://schemas.microsoft.com/office/drawing/2014/chart" uri="{C3380CC4-5D6E-409C-BE32-E72D297353CC}">
              <c16:uniqueId val="{00000000-0DAD-4A0E-AFC5-05BF3F51B946}"/>
            </c:ext>
          </c:extLst>
        </c:ser>
        <c:dLbls>
          <c:showLegendKey val="0"/>
          <c:showVal val="0"/>
          <c:showCatName val="0"/>
          <c:showSerName val="0"/>
          <c:showPercent val="0"/>
          <c:showBubbleSize val="0"/>
        </c:dLbls>
        <c:marker val="1"/>
        <c:smooth val="0"/>
        <c:axId val="422748800"/>
        <c:axId val="422744864"/>
      </c:lineChart>
      <c:dateAx>
        <c:axId val="42274880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t>Month</a:t>
                </a:r>
              </a:p>
            </c:rich>
          </c:tx>
          <c:layout>
            <c:manualLayout>
              <c:xMode val="edge"/>
              <c:yMode val="edge"/>
              <c:x val="0.45750417561441181"/>
              <c:y val="0.94851915598246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d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22744864"/>
        <c:crosses val="autoZero"/>
        <c:auto val="1"/>
        <c:lblOffset val="100"/>
        <c:baseTimeUnit val="months"/>
      </c:dateAx>
      <c:valAx>
        <c:axId val="422744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Total</a:t>
                </a:r>
                <a:r>
                  <a:rPr lang="en-US" sz="1200" b="1" baseline="0"/>
                  <a:t> PCB (pg/L)</a:t>
                </a:r>
                <a:endParaRPr lang="en-US" sz="1200" b="1"/>
              </a:p>
            </c:rich>
          </c:tx>
          <c:layout>
            <c:manualLayout>
              <c:xMode val="edge"/>
              <c:yMode val="edge"/>
              <c:x val="2.5624375624375625E-2"/>
              <c:y val="0.4681646250262674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22748800"/>
        <c:crosses val="autoZero"/>
        <c:crossBetween val="between"/>
      </c:valAx>
      <c:spPr>
        <a:noFill/>
        <a:ln w="12700">
          <a:solidFill>
            <a:schemeClr val="tx1"/>
          </a:solid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8647153371562819"/>
          <c:y val="0.68019162853334436"/>
          <c:w val="0.19081784357374906"/>
          <c:h val="7.36261697654285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2000" b="1" i="0" baseline="0" dirty="0" smtClean="0">
                <a:effectLst/>
              </a:rPr>
              <a:t>Arithmetic Mean </a:t>
            </a:r>
            <a:r>
              <a:rPr lang="en-US" sz="2000" b="1" i="0" baseline="0" dirty="0">
                <a:effectLst/>
              </a:rPr>
              <a:t>Total PCB Concentrations (ng/g) Detected in Sediment Collected in the </a:t>
            </a:r>
            <a:r>
              <a:rPr lang="en-US" sz="2000" b="1" i="0" baseline="0" dirty="0" err="1" smtClean="0">
                <a:effectLst/>
              </a:rPr>
              <a:t>Mainstem</a:t>
            </a:r>
            <a:r>
              <a:rPr lang="en-US" sz="2000" b="1" i="0" baseline="0" dirty="0" smtClean="0">
                <a:effectLst/>
              </a:rPr>
              <a:t> Tidal </a:t>
            </a:r>
            <a:r>
              <a:rPr lang="en-US" sz="2000" b="1" i="0" baseline="0" dirty="0">
                <a:effectLst/>
              </a:rPr>
              <a:t>James </a:t>
            </a:r>
            <a:r>
              <a:rPr lang="en-US" sz="2000" b="1" i="0" baseline="0" dirty="0" smtClean="0">
                <a:effectLst/>
              </a:rPr>
              <a:t>River and Tributaries From </a:t>
            </a:r>
            <a:r>
              <a:rPr lang="en-US" sz="2000" b="1" i="0" baseline="0" dirty="0">
                <a:effectLst/>
              </a:rPr>
              <a:t>1995 - 2016</a:t>
            </a:r>
            <a:endParaRPr lang="en-US" sz="2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1195229380876133E-2"/>
          <c:y val="0.1719702098849018"/>
          <c:w val="0.92590406734148645"/>
          <c:h val="0.54127174890763508"/>
        </c:manualLayout>
      </c:layout>
      <c:barChart>
        <c:barDir val="col"/>
        <c:grouping val="clustered"/>
        <c:varyColors val="0"/>
        <c:ser>
          <c:idx val="0"/>
          <c:order val="0"/>
          <c:spPr>
            <a:solidFill>
              <a:schemeClr val="accent5"/>
            </a:solidFill>
            <a:ln>
              <a:noFill/>
            </a:ln>
            <a:effectLst/>
          </c:spPr>
          <c:invertIfNegative val="0"/>
          <c:cat>
            <c:multiLvlStrRef>
              <c:f>'James River &amp; Tribs seds'!$F$2:$G$17</c:f>
              <c:multiLvlStrCache>
                <c:ptCount val="16"/>
                <c:lvl>
                  <c:pt idx="0">
                    <c:v>Mainstem</c:v>
                  </c:pt>
                  <c:pt idx="1">
                    <c:v>Falling Creek</c:v>
                  </c:pt>
                  <c:pt idx="2">
                    <c:v>Appomattox R</c:v>
                  </c:pt>
                  <c:pt idx="3">
                    <c:v>Poythres Run</c:v>
                  </c:pt>
                  <c:pt idx="4">
                    <c:v>Gravelly Run</c:v>
                  </c:pt>
                  <c:pt idx="5">
                    <c:v>Bailey Crk</c:v>
                  </c:pt>
                  <c:pt idx="6">
                    <c:v>Mainstem</c:v>
                  </c:pt>
                  <c:pt idx="7">
                    <c:v>Chickahominy R</c:v>
                  </c:pt>
                  <c:pt idx="8">
                    <c:v>Mainstem</c:v>
                  </c:pt>
                  <c:pt idx="9">
                    <c:v>Skiffes Creek</c:v>
                  </c:pt>
                  <c:pt idx="10">
                    <c:v>Warwick River</c:v>
                  </c:pt>
                  <c:pt idx="11">
                    <c:v>Pagan R</c:v>
                  </c:pt>
                  <c:pt idx="12">
                    <c:v>Chuckatuck Crk</c:v>
                  </c:pt>
                  <c:pt idx="13">
                    <c:v>Nansemond R.</c:v>
                  </c:pt>
                  <c:pt idx="14">
                    <c:v>Mill Crk</c:v>
                  </c:pt>
                  <c:pt idx="15">
                    <c:v>Willoughby Bay</c:v>
                  </c:pt>
                </c:lvl>
                <c:lvl>
                  <c:pt idx="0">
                    <c:v>U-JR</c:v>
                  </c:pt>
                  <c:pt idx="6">
                    <c:v>M-JR</c:v>
                  </c:pt>
                  <c:pt idx="8">
                    <c:v>L-JR</c:v>
                  </c:pt>
                </c:lvl>
              </c:multiLvlStrCache>
            </c:multiLvlStrRef>
          </c:cat>
          <c:val>
            <c:numRef>
              <c:f>'James River &amp; Tribs seds'!$H$2:$H$17</c:f>
              <c:numCache>
                <c:formatCode>General</c:formatCode>
                <c:ptCount val="16"/>
                <c:pt idx="0">
                  <c:v>36.75</c:v>
                </c:pt>
                <c:pt idx="1">
                  <c:v>10.57</c:v>
                </c:pt>
                <c:pt idx="2">
                  <c:v>149.6</c:v>
                </c:pt>
                <c:pt idx="3">
                  <c:v>2920</c:v>
                </c:pt>
                <c:pt idx="4">
                  <c:v>52</c:v>
                </c:pt>
                <c:pt idx="5">
                  <c:v>1624</c:v>
                </c:pt>
                <c:pt idx="6">
                  <c:v>14.78</c:v>
                </c:pt>
                <c:pt idx="7">
                  <c:v>5.3</c:v>
                </c:pt>
                <c:pt idx="8">
                  <c:v>1.7</c:v>
                </c:pt>
                <c:pt idx="9">
                  <c:v>20.309999999999999</c:v>
                </c:pt>
                <c:pt idx="10">
                  <c:v>28.97</c:v>
                </c:pt>
                <c:pt idx="11">
                  <c:v>3.5</c:v>
                </c:pt>
                <c:pt idx="12">
                  <c:v>5.84</c:v>
                </c:pt>
                <c:pt idx="13">
                  <c:v>13.3</c:v>
                </c:pt>
                <c:pt idx="14" formatCode="0.000">
                  <c:v>0</c:v>
                </c:pt>
                <c:pt idx="15">
                  <c:v>29.9</c:v>
                </c:pt>
              </c:numCache>
            </c:numRef>
          </c:val>
          <c:extLst>
            <c:ext xmlns:c16="http://schemas.microsoft.com/office/drawing/2014/chart" uri="{C3380CC4-5D6E-409C-BE32-E72D297353CC}">
              <c16:uniqueId val="{00000000-9A40-4349-9CBE-ECF0F6153A12}"/>
            </c:ext>
          </c:extLst>
        </c:ser>
        <c:dLbls>
          <c:showLegendKey val="0"/>
          <c:showVal val="0"/>
          <c:showCatName val="0"/>
          <c:showSerName val="0"/>
          <c:showPercent val="0"/>
          <c:showBubbleSize val="0"/>
        </c:dLbls>
        <c:gapWidth val="219"/>
        <c:overlap val="-27"/>
        <c:axId val="734025856"/>
        <c:axId val="734027168"/>
      </c:barChart>
      <c:catAx>
        <c:axId val="7340258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200" b="1" dirty="0"/>
                  <a:t>Tidal</a:t>
                </a:r>
                <a:r>
                  <a:rPr lang="en-US" sz="1200" b="1" baseline="0" dirty="0"/>
                  <a:t> James River Section and Tributaries</a:t>
                </a:r>
                <a:endParaRPr lang="en-US" sz="1200" b="1" dirty="0"/>
              </a:p>
            </c:rich>
          </c:tx>
          <c:layout>
            <c:manualLayout>
              <c:xMode val="edge"/>
              <c:yMode val="edge"/>
              <c:x val="0.33871225863241278"/>
              <c:y val="0.944368988109965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34027168"/>
        <c:crosses val="autoZero"/>
        <c:auto val="1"/>
        <c:lblAlgn val="ctr"/>
        <c:lblOffset val="100"/>
        <c:noMultiLvlLbl val="0"/>
      </c:catAx>
      <c:valAx>
        <c:axId val="734027168"/>
        <c:scaling>
          <c:orientation val="minMax"/>
          <c:max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tPCB</a:t>
                </a:r>
                <a:r>
                  <a:rPr lang="en-US" sz="1200" b="1" baseline="0"/>
                  <a:t> (ng/g dry weight)</a:t>
                </a:r>
                <a:endParaRPr lang="en-US" sz="1200" b="1"/>
              </a:p>
            </c:rich>
          </c:tx>
          <c:layout>
            <c:manualLayout>
              <c:xMode val="edge"/>
              <c:yMode val="edge"/>
              <c:x val="8.5374582585601988E-3"/>
              <c:y val="0.40280139362778689"/>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4025856"/>
        <c:crosses val="autoZero"/>
        <c:crossBetween val="between"/>
      </c:valAx>
      <c:spPr>
        <a:noFill/>
        <a:ln w="12700">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46.jpg"/></Relationships>
</file>

<file path=ppt/drawings/_rels/drawing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image" Target="../media/image4.png"/></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drawing1.xml><?xml version="1.0" encoding="utf-8"?>
<c:userShapes xmlns:c="http://schemas.openxmlformats.org/drawingml/2006/chart">
  <cdr:relSizeAnchor xmlns:cdr="http://schemas.openxmlformats.org/drawingml/2006/chartDrawing">
    <cdr:from>
      <cdr:x>0.10071</cdr:x>
      <cdr:y>0.38716</cdr:y>
    </cdr:from>
    <cdr:to>
      <cdr:x>0.20566</cdr:x>
      <cdr:y>0.45851</cdr:y>
    </cdr:to>
    <cdr:sp macro="" textlink="">
      <cdr:nvSpPr>
        <cdr:cNvPr id="3" name="Rectangle 2"/>
        <cdr:cNvSpPr/>
      </cdr:nvSpPr>
      <cdr:spPr>
        <a:xfrm xmlns:a="http://schemas.openxmlformats.org/drawingml/2006/main">
          <a:off x="1204893" y="2504957"/>
          <a:ext cx="1255443" cy="461665"/>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t>DEQ’s Screening Value</a:t>
          </a:r>
          <a:endParaRPr lang="en-US" sz="1200" b="1" dirty="0"/>
        </a:p>
      </cdr:txBody>
    </cdr:sp>
  </cdr:relSizeAnchor>
  <cdr:relSizeAnchor xmlns:cdr="http://schemas.openxmlformats.org/drawingml/2006/chartDrawing">
    <cdr:from>
      <cdr:x>0.59989</cdr:x>
      <cdr:y>0.39861</cdr:y>
    </cdr:from>
    <cdr:to>
      <cdr:x>0.70544</cdr:x>
      <cdr:y>0.44143</cdr:y>
    </cdr:to>
    <cdr:sp macro="" textlink="">
      <cdr:nvSpPr>
        <cdr:cNvPr id="4" name="TextBox 1"/>
        <cdr:cNvSpPr txBox="1"/>
      </cdr:nvSpPr>
      <cdr:spPr>
        <a:xfrm xmlns:a="http://schemas.openxmlformats.org/drawingml/2006/main">
          <a:off x="7176675" y="2579067"/>
          <a:ext cx="126274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smtClean="0"/>
            <a:t>VDH Threshold</a:t>
          </a:r>
          <a:endParaRPr lang="en-US" sz="1200" b="1" dirty="0"/>
        </a:p>
      </cdr:txBody>
    </cdr:sp>
  </cdr:relSizeAnchor>
  <cdr:relSizeAnchor xmlns:cdr="http://schemas.openxmlformats.org/drawingml/2006/chartDrawing">
    <cdr:from>
      <cdr:x>0.05379</cdr:x>
      <cdr:y>0.70033</cdr:y>
    </cdr:from>
    <cdr:to>
      <cdr:x>0.98868</cdr:x>
      <cdr:y>0.70033</cdr:y>
    </cdr:to>
    <cdr:cxnSp macro="">
      <cdr:nvCxnSpPr>
        <cdr:cNvPr id="5" name="Straight Connector 4" title="straight line showing VDH threshold"/>
        <cdr:cNvCxnSpPr/>
      </cdr:nvCxnSpPr>
      <cdr:spPr>
        <a:xfrm xmlns:a="http://schemas.openxmlformats.org/drawingml/2006/main">
          <a:off x="643468" y="4531206"/>
          <a:ext cx="11184467" cy="0"/>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0.15996</cdr:x>
      <cdr:y>0.45097</cdr:y>
    </cdr:from>
    <cdr:to>
      <cdr:x>0.16525</cdr:x>
      <cdr:y>0.74899</cdr:y>
    </cdr:to>
    <cdr:cxnSp macro="">
      <cdr:nvCxnSpPr>
        <cdr:cNvPr id="9" name="Straight Arrow Connector 8" title="Arrow point to DEQ's FT threshold"/>
        <cdr:cNvCxnSpPr/>
      </cdr:nvCxnSpPr>
      <cdr:spPr>
        <a:xfrm xmlns:a="http://schemas.openxmlformats.org/drawingml/2006/main">
          <a:off x="1913701" y="2917826"/>
          <a:ext cx="63267" cy="1928187"/>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0.00425</cdr:x>
      <cdr:y>0.95719</cdr:y>
    </cdr:from>
    <cdr:to>
      <cdr:x>0.22745</cdr:x>
      <cdr:y>1</cdr:y>
    </cdr:to>
    <cdr:sp macro="" textlink="">
      <cdr:nvSpPr>
        <cdr:cNvPr id="6" name="Rectangle 5"/>
        <cdr:cNvSpPr/>
      </cdr:nvSpPr>
      <cdr:spPr>
        <a:xfrm xmlns:a="http://schemas.openxmlformats.org/drawingml/2006/main">
          <a:off x="50800" y="6577621"/>
          <a:ext cx="2670218" cy="276999"/>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0.05625</cdr:x>
      <cdr:y>0.66155</cdr:y>
    </cdr:from>
    <cdr:to>
      <cdr:x>0.99023</cdr:x>
      <cdr:y>0.66162</cdr:y>
    </cdr:to>
    <cdr:cxnSp macro="">
      <cdr:nvCxnSpPr>
        <cdr:cNvPr id="2" name="Straight Connector 1" title="straight line showing VDH threshold"/>
        <cdr:cNvCxnSpPr/>
      </cdr:nvCxnSpPr>
      <cdr:spPr>
        <a:xfrm xmlns:a="http://schemas.openxmlformats.org/drawingml/2006/main" flipV="1">
          <a:off x="685799" y="4284889"/>
          <a:ext cx="11387139" cy="455"/>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0.05625</cdr:x>
      <cdr:y>0.69995</cdr:y>
    </cdr:from>
    <cdr:to>
      <cdr:x>0.98958</cdr:x>
      <cdr:y>0.70126</cdr:y>
    </cdr:to>
    <cdr:cxnSp macro="">
      <cdr:nvCxnSpPr>
        <cdr:cNvPr id="4" name="Straight Connector 3" title="straight line showing VDH threshold"/>
        <cdr:cNvCxnSpPr/>
      </cdr:nvCxnSpPr>
      <cdr:spPr>
        <a:xfrm xmlns:a="http://schemas.openxmlformats.org/drawingml/2006/main">
          <a:off x="685800" y="4533597"/>
          <a:ext cx="11379200" cy="8469"/>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0.18884</cdr:x>
      <cdr:y>0.39755</cdr:y>
    </cdr:from>
    <cdr:to>
      <cdr:x>0.29181</cdr:x>
      <cdr:y>0.46883</cdr:y>
    </cdr:to>
    <cdr:sp macro="" textlink="">
      <cdr:nvSpPr>
        <cdr:cNvPr id="10" name="Rectangle 9"/>
        <cdr:cNvSpPr/>
      </cdr:nvSpPr>
      <cdr:spPr>
        <a:xfrm xmlns:a="http://schemas.openxmlformats.org/drawingml/2006/main">
          <a:off x="2302280" y="2574927"/>
          <a:ext cx="1255443" cy="461665"/>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t>DEQ’s Screening Value</a:t>
          </a:r>
          <a:endParaRPr lang="en-US" sz="1200" b="1" dirty="0"/>
        </a:p>
      </cdr:txBody>
    </cdr:sp>
  </cdr:relSizeAnchor>
  <cdr:relSizeAnchor xmlns:cdr="http://schemas.openxmlformats.org/drawingml/2006/chartDrawing">
    <cdr:from>
      <cdr:x>0.39836</cdr:x>
      <cdr:y>0.62564</cdr:y>
    </cdr:from>
    <cdr:to>
      <cdr:x>0.50193</cdr:x>
      <cdr:y>0.66841</cdr:y>
    </cdr:to>
    <cdr:sp macro="" textlink="">
      <cdr:nvSpPr>
        <cdr:cNvPr id="11" name="TextBox 1"/>
        <cdr:cNvSpPr txBox="1"/>
      </cdr:nvSpPr>
      <cdr:spPr>
        <a:xfrm xmlns:a="http://schemas.openxmlformats.org/drawingml/2006/main">
          <a:off x="4856808" y="4052267"/>
          <a:ext cx="126274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smtClean="0"/>
            <a:t>VDH Threshold</a:t>
          </a:r>
          <a:endParaRPr lang="en-US" sz="1200" b="1" dirty="0"/>
        </a:p>
      </cdr:txBody>
    </cdr:sp>
  </cdr:relSizeAnchor>
  <cdr:relSizeAnchor xmlns:cdr="http://schemas.openxmlformats.org/drawingml/2006/chartDrawing">
    <cdr:from>
      <cdr:x>0.24201</cdr:x>
      <cdr:y>0.46618</cdr:y>
    </cdr:from>
    <cdr:to>
      <cdr:x>0.24588</cdr:x>
      <cdr:y>0.69663</cdr:y>
    </cdr:to>
    <cdr:cxnSp macro="">
      <cdr:nvCxnSpPr>
        <cdr:cNvPr id="12" name="Straight Arrow Connector 11" title="Arrow point to DEQ's FT threshold"/>
        <cdr:cNvCxnSpPr/>
      </cdr:nvCxnSpPr>
      <cdr:spPr>
        <a:xfrm xmlns:a="http://schemas.openxmlformats.org/drawingml/2006/main">
          <a:off x="2950634" y="3019425"/>
          <a:ext cx="47103" cy="1492671"/>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0.47848</cdr:x>
      <cdr:y>0.16477</cdr:y>
    </cdr:from>
    <cdr:to>
      <cdr:x>0.79856</cdr:x>
      <cdr:y>0.60124</cdr:y>
    </cdr:to>
    <cdr:pic>
      <cdr:nvPicPr>
        <cdr:cNvPr id="7" name="Picture 6" title="Map of fish tissue stations in upper tidal J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833637" y="1067239"/>
          <a:ext cx="3902359" cy="2827012"/>
        </a:xfrm>
        <a:prstGeom xmlns:a="http://schemas.openxmlformats.org/drawingml/2006/main" prst="rect">
          <a:avLst/>
        </a:prstGeom>
      </cdr:spPr>
    </cdr:pic>
  </cdr:relSizeAnchor>
  <cdr:relSizeAnchor xmlns:cdr="http://schemas.openxmlformats.org/drawingml/2006/chartDrawing">
    <cdr:from>
      <cdr:x>0.76545</cdr:x>
      <cdr:y>0.35159</cdr:y>
    </cdr:from>
    <cdr:to>
      <cdr:x>0.83073</cdr:x>
      <cdr:y>0.47185</cdr:y>
    </cdr:to>
    <cdr:cxnSp macro="">
      <cdr:nvCxnSpPr>
        <cdr:cNvPr id="8" name="Straight Arrow Connector 7" title="arrow"/>
        <cdr:cNvCxnSpPr/>
      </cdr:nvCxnSpPr>
      <cdr:spPr>
        <a:xfrm xmlns:a="http://schemas.openxmlformats.org/drawingml/2006/main" flipH="1">
          <a:off x="9332383" y="2277231"/>
          <a:ext cx="795867" cy="778933"/>
        </a:xfrm>
        <a:prstGeom xmlns:a="http://schemas.openxmlformats.org/drawingml/2006/main" prst="straightConnector1">
          <a:avLst/>
        </a:prstGeom>
        <a:ln xmlns:a="http://schemas.openxmlformats.org/drawingml/2006/main" w="190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0.13447</cdr:x>
      <cdr:y>0.11218</cdr:y>
    </cdr:from>
    <cdr:to>
      <cdr:x>0.21389</cdr:x>
      <cdr:y>0.15257</cdr:y>
    </cdr:to>
    <cdr:sp macro="" textlink="">
      <cdr:nvSpPr>
        <cdr:cNvPr id="2" name="Rectangle 1"/>
        <cdr:cNvSpPr/>
      </cdr:nvSpPr>
      <cdr:spPr>
        <a:xfrm xmlns:a="http://schemas.openxmlformats.org/drawingml/2006/main">
          <a:off x="1639458" y="769330"/>
          <a:ext cx="968289" cy="276999"/>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t>2,205.5 </a:t>
          </a:r>
          <a:r>
            <a:rPr lang="en-US" sz="1200" dirty="0"/>
            <a:t>ng/g</a:t>
          </a:r>
        </a:p>
      </cdr:txBody>
    </cdr:sp>
  </cdr:relSizeAnchor>
  <cdr:relSizeAnchor xmlns:cdr="http://schemas.openxmlformats.org/drawingml/2006/chartDrawing">
    <cdr:from>
      <cdr:x>0.06671</cdr:x>
      <cdr:y>0.70727</cdr:y>
    </cdr:from>
    <cdr:to>
      <cdr:x>0.98754</cdr:x>
      <cdr:y>0.70727</cdr:y>
    </cdr:to>
    <cdr:cxnSp macro="">
      <cdr:nvCxnSpPr>
        <cdr:cNvPr id="3" name="Straight Connector 2" title="Lline shows VDH threshold"/>
        <cdr:cNvCxnSpPr/>
      </cdr:nvCxnSpPr>
      <cdr:spPr>
        <a:xfrm xmlns:a="http://schemas.openxmlformats.org/drawingml/2006/main">
          <a:off x="813319" y="4850428"/>
          <a:ext cx="11226760" cy="0"/>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0.0684</cdr:x>
      <cdr:y>0.75881</cdr:y>
    </cdr:from>
    <cdr:to>
      <cdr:x>0.98924</cdr:x>
      <cdr:y>0.75881</cdr:y>
    </cdr:to>
    <cdr:cxnSp macro="">
      <cdr:nvCxnSpPr>
        <cdr:cNvPr id="8" name="Straight Connector 7" title="Line shows deq screening value fish tissue"/>
        <cdr:cNvCxnSpPr/>
      </cdr:nvCxnSpPr>
      <cdr:spPr>
        <a:xfrm xmlns:a="http://schemas.openxmlformats.org/drawingml/2006/main">
          <a:off x="833971" y="5203888"/>
          <a:ext cx="11226881" cy="0"/>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0.7901</cdr:x>
      <cdr:y>0.62105</cdr:y>
    </cdr:from>
    <cdr:to>
      <cdr:x>0.96429</cdr:x>
      <cdr:y>0.66592</cdr:y>
    </cdr:to>
    <cdr:sp macro="" textlink="">
      <cdr:nvSpPr>
        <cdr:cNvPr id="6" name="Rectangle 5"/>
        <cdr:cNvSpPr/>
      </cdr:nvSpPr>
      <cdr:spPr>
        <a:xfrm xmlns:a="http://schemas.openxmlformats.org/drawingml/2006/main">
          <a:off x="9632950" y="4259131"/>
          <a:ext cx="2123725" cy="30771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b="1" dirty="0" smtClean="0"/>
            <a:t>DEQ’s Screening Value</a:t>
          </a:r>
          <a:endParaRPr lang="en-US" sz="1400" b="1" dirty="0"/>
        </a:p>
      </cdr:txBody>
    </cdr:sp>
  </cdr:relSizeAnchor>
  <cdr:relSizeAnchor xmlns:cdr="http://schemas.openxmlformats.org/drawingml/2006/chartDrawing">
    <cdr:from>
      <cdr:x>0.84663</cdr:x>
      <cdr:y>0.66592</cdr:y>
    </cdr:from>
    <cdr:to>
      <cdr:x>0.86172</cdr:x>
      <cdr:y>0.75897</cdr:y>
    </cdr:to>
    <cdr:cxnSp macro="">
      <cdr:nvCxnSpPr>
        <cdr:cNvPr id="7" name="Straight Arrow Connector 6" title="Arrow point to DEQ's FT threshold"/>
        <cdr:cNvCxnSpPr/>
      </cdr:nvCxnSpPr>
      <cdr:spPr>
        <a:xfrm xmlns:a="http://schemas.openxmlformats.org/drawingml/2006/main" flipH="1">
          <a:off x="10322113" y="4566850"/>
          <a:ext cx="183961" cy="638166"/>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0.94375</cdr:x>
      <cdr:y>0.94305</cdr:y>
    </cdr:from>
    <cdr:to>
      <cdr:x>0.99125</cdr:x>
      <cdr:y>0.98878</cdr:y>
    </cdr:to>
    <cdr:pic>
      <cdr:nvPicPr>
        <cdr:cNvPr id="10" name="Picture 9" title="DEQ insignia"/>
        <cdr:cNvPicPr>
          <a:picLocks xmlns:a="http://schemas.openxmlformats.org/drawingml/2006/main" noChangeAspect="1"/>
        </cdr:cNvPicPr>
      </cdr:nvPicPr>
      <cdr:blipFill>
        <a:blip xmlns:a="http://schemas.openxmlformats.org/drawingml/2006/main" xmlns:r="http://schemas.openxmlformats.org/officeDocument/2006/relationships" r:embed="rId1" cstate="print"/>
        <a:stretch xmlns:a="http://schemas.openxmlformats.org/drawingml/2006/main">
          <a:fillRect/>
        </a:stretch>
      </cdr:blipFill>
      <cdr:spPr>
        <a:xfrm xmlns:a="http://schemas.openxmlformats.org/drawingml/2006/main">
          <a:off x="11506194" y="6467432"/>
          <a:ext cx="579126" cy="313609"/>
        </a:xfrm>
        <a:prstGeom xmlns:a="http://schemas.openxmlformats.org/drawingml/2006/main" prst="rect">
          <a:avLst/>
        </a:prstGeom>
      </cdr:spPr>
    </cdr:pic>
  </cdr:relSizeAnchor>
  <cdr:relSizeAnchor xmlns:cdr="http://schemas.openxmlformats.org/drawingml/2006/chartDrawing">
    <cdr:from>
      <cdr:x>0.53464</cdr:x>
      <cdr:y>0.26564</cdr:y>
    </cdr:from>
    <cdr:to>
      <cdr:x>0.86929</cdr:x>
      <cdr:y>0.61541</cdr:y>
    </cdr:to>
    <cdr:pic>
      <cdr:nvPicPr>
        <cdr:cNvPr id="9" name="Picture 8" title="Picture that shows map of Eliz R watershed"/>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18390" y="1821764"/>
          <a:ext cx="4079993" cy="2398718"/>
        </a:xfrm>
        <a:prstGeom xmlns:a="http://schemas.openxmlformats.org/drawingml/2006/main" prst="rect">
          <a:avLst/>
        </a:prstGeom>
      </cdr:spPr>
    </cdr:pic>
  </cdr:relSizeAnchor>
  <cdr:relSizeAnchor xmlns:cdr="http://schemas.openxmlformats.org/drawingml/2006/chartDrawing">
    <cdr:from>
      <cdr:x>0.7875</cdr:x>
      <cdr:y>0.36173</cdr:y>
    </cdr:from>
    <cdr:to>
      <cdr:x>0.90556</cdr:x>
      <cdr:y>0.44914</cdr:y>
    </cdr:to>
    <cdr:cxnSp macro="">
      <cdr:nvCxnSpPr>
        <cdr:cNvPr id="12" name="Straight Arrow Connector 11" title="arrow"/>
        <cdr:cNvCxnSpPr/>
      </cdr:nvCxnSpPr>
      <cdr:spPr>
        <a:xfrm xmlns:a="http://schemas.openxmlformats.org/drawingml/2006/main" flipH="1">
          <a:off x="9601201" y="2480732"/>
          <a:ext cx="1439331" cy="599461"/>
        </a:xfrm>
        <a:prstGeom xmlns:a="http://schemas.openxmlformats.org/drawingml/2006/main" prst="straightConnector1">
          <a:avLst/>
        </a:prstGeom>
        <a:ln xmlns:a="http://schemas.openxmlformats.org/drawingml/2006/main" w="317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0.95961</cdr:y>
    </cdr:from>
    <cdr:to>
      <cdr:x>0.21901</cdr:x>
      <cdr:y>1</cdr:y>
    </cdr:to>
    <cdr:sp macro="" textlink="">
      <cdr:nvSpPr>
        <cdr:cNvPr id="13" name="Rectangle 12"/>
        <cdr:cNvSpPr/>
      </cdr:nvSpPr>
      <cdr:spPr>
        <a:xfrm xmlns:a="http://schemas.openxmlformats.org/drawingml/2006/main">
          <a:off x="-1" y="6581000"/>
          <a:ext cx="2670218" cy="276999"/>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0.03597</cdr:x>
      <cdr:y>0.69527</cdr:y>
    </cdr:from>
    <cdr:to>
      <cdr:x>0.98775</cdr:x>
      <cdr:y>0.6961</cdr:y>
    </cdr:to>
    <cdr:cxnSp macro="">
      <cdr:nvCxnSpPr>
        <cdr:cNvPr id="3" name="Straight Connector 2" title="straight line showing VDH threshold"/>
        <cdr:cNvCxnSpPr/>
      </cdr:nvCxnSpPr>
      <cdr:spPr>
        <a:xfrm xmlns:a="http://schemas.openxmlformats.org/drawingml/2006/main">
          <a:off x="435428" y="4577443"/>
          <a:ext cx="11522529" cy="5443"/>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0.03462</cdr:x>
      <cdr:y>0.74239</cdr:y>
    </cdr:from>
    <cdr:to>
      <cdr:x>0.98685</cdr:x>
      <cdr:y>0.74735</cdr:y>
    </cdr:to>
    <cdr:cxnSp macro="">
      <cdr:nvCxnSpPr>
        <cdr:cNvPr id="6" name="Straight Connector 5" title="straight line showing VDH threshold"/>
        <cdr:cNvCxnSpPr/>
      </cdr:nvCxnSpPr>
      <cdr:spPr>
        <a:xfrm xmlns:a="http://schemas.openxmlformats.org/drawingml/2006/main">
          <a:off x="419100" y="4887686"/>
          <a:ext cx="11527970" cy="32657"/>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0.1629</cdr:x>
      <cdr:y>0.44898</cdr:y>
    </cdr:from>
    <cdr:to>
      <cdr:x>0.2666</cdr:x>
      <cdr:y>0.5191</cdr:y>
    </cdr:to>
    <cdr:sp macro="" textlink="">
      <cdr:nvSpPr>
        <cdr:cNvPr id="12" name="Rectangle 11"/>
        <cdr:cNvSpPr/>
      </cdr:nvSpPr>
      <cdr:spPr>
        <a:xfrm xmlns:a="http://schemas.openxmlformats.org/drawingml/2006/main">
          <a:off x="1972080" y="2955926"/>
          <a:ext cx="1255443"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DEQ’s Screening Value</a:t>
          </a:r>
          <a:endParaRPr lang="en-US" sz="1200" b="1" dirty="0"/>
        </a:p>
      </cdr:txBody>
    </cdr:sp>
  </cdr:relSizeAnchor>
  <cdr:relSizeAnchor xmlns:cdr="http://schemas.openxmlformats.org/drawingml/2006/chartDrawing">
    <cdr:from>
      <cdr:x>0.59994</cdr:x>
      <cdr:y>0.5</cdr:y>
    </cdr:from>
    <cdr:to>
      <cdr:x>0.70424</cdr:x>
      <cdr:y>0.54207</cdr:y>
    </cdr:to>
    <cdr:sp macro="" textlink="">
      <cdr:nvSpPr>
        <cdr:cNvPr id="13" name="TextBox 1"/>
        <cdr:cNvSpPr txBox="1"/>
      </cdr:nvSpPr>
      <cdr:spPr>
        <a:xfrm xmlns:a="http://schemas.openxmlformats.org/drawingml/2006/main">
          <a:off x="7263034" y="3291840"/>
          <a:ext cx="126274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VDH Threshold</a:t>
          </a:r>
          <a:endParaRPr lang="en-US" sz="1200" b="1" dirty="0"/>
        </a:p>
      </cdr:txBody>
    </cdr:sp>
  </cdr:relSizeAnchor>
  <cdr:relSizeAnchor xmlns:cdr="http://schemas.openxmlformats.org/drawingml/2006/chartDrawing">
    <cdr:from>
      <cdr:x>0.61526</cdr:x>
      <cdr:y>0.54543</cdr:y>
    </cdr:from>
    <cdr:to>
      <cdr:x>0.64123</cdr:x>
      <cdr:y>0.69589</cdr:y>
    </cdr:to>
    <cdr:cxnSp macro="">
      <cdr:nvCxnSpPr>
        <cdr:cNvPr id="14" name="Straight Arrow Connector 13" title="Arrow point to DEQ's FT threshold"/>
        <cdr:cNvCxnSpPr/>
      </cdr:nvCxnSpPr>
      <cdr:spPr>
        <a:xfrm xmlns:a="http://schemas.openxmlformats.org/drawingml/2006/main" flipH="1">
          <a:off x="7448550" y="3590925"/>
          <a:ext cx="314325" cy="990600"/>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0.47248</cdr:x>
      <cdr:y>0.12852</cdr:y>
    </cdr:from>
    <cdr:to>
      <cdr:x>0.52752</cdr:x>
      <cdr:y>0.17059</cdr:y>
    </cdr:to>
    <cdr:sp macro="" textlink="">
      <cdr:nvSpPr>
        <cdr:cNvPr id="19" name="TextBox 9"/>
        <cdr:cNvSpPr txBox="1"/>
      </cdr:nvSpPr>
      <cdr:spPr>
        <a:xfrm xmlns:a="http://schemas.openxmlformats.org/drawingml/2006/main">
          <a:off x="5720023" y="846137"/>
          <a:ext cx="66622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991</a:t>
          </a:r>
          <a:endParaRPr lang="en-US" sz="12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0.07372</cdr:x>
      <cdr:y>0.96758</cdr:y>
    </cdr:from>
    <cdr:to>
      <cdr:x>0.95629</cdr:x>
      <cdr:y>0.96758</cdr:y>
    </cdr:to>
    <cdr:cxnSp macro="">
      <cdr:nvCxnSpPr>
        <cdr:cNvPr id="3" name="Straight Connector 2" descr="Upper JR, Middle JR, Lower JR" title="Line showing separated river sections"/>
        <cdr:cNvCxnSpPr/>
      </cdr:nvCxnSpPr>
      <cdr:spPr>
        <a:xfrm xmlns:a="http://schemas.openxmlformats.org/drawingml/2006/main">
          <a:off x="813722" y="5916243"/>
          <a:ext cx="9741325" cy="0"/>
        </a:xfrm>
        <a:prstGeom xmlns:a="http://schemas.openxmlformats.org/drawingml/2006/main" prst="lin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0.48008</cdr:x>
      <cdr:y>0.92083</cdr:y>
    </cdr:from>
    <cdr:to>
      <cdr:x>0.48008</cdr:x>
      <cdr:y>0.96615</cdr:y>
    </cdr:to>
    <cdr:cxnSp macro="">
      <cdr:nvCxnSpPr>
        <cdr:cNvPr id="4" name="Straight Connector 3" title="Line"/>
        <cdr:cNvCxnSpPr/>
      </cdr:nvCxnSpPr>
      <cdr:spPr>
        <a:xfrm xmlns:a="http://schemas.openxmlformats.org/drawingml/2006/main">
          <a:off x="5489763" y="5630401"/>
          <a:ext cx="0" cy="277091"/>
        </a:xfrm>
        <a:prstGeom xmlns:a="http://schemas.openxmlformats.org/drawingml/2006/main" prst="lin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0.5051</cdr:x>
      <cdr:y>0.91242</cdr:y>
    </cdr:from>
    <cdr:to>
      <cdr:x>0.59887</cdr:x>
      <cdr:y>0.96779</cdr:y>
    </cdr:to>
    <cdr:sp macro="" textlink="">
      <cdr:nvSpPr>
        <cdr:cNvPr id="9" name="TextBox 12"/>
        <cdr:cNvSpPr txBox="1"/>
      </cdr:nvSpPr>
      <cdr:spPr>
        <a:xfrm xmlns:a="http://schemas.openxmlformats.org/drawingml/2006/main">
          <a:off x="5575059" y="5578986"/>
          <a:ext cx="103498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t>Middle JR</a:t>
          </a:r>
          <a:endParaRPr lang="en-US" sz="1600" b="1" dirty="0"/>
        </a:p>
      </cdr:txBody>
    </cdr:sp>
  </cdr:relSizeAnchor>
  <cdr:relSizeAnchor xmlns:cdr="http://schemas.openxmlformats.org/drawingml/2006/chartDrawing">
    <cdr:from>
      <cdr:x>0.7417</cdr:x>
      <cdr:y>0.91242</cdr:y>
    </cdr:from>
    <cdr:to>
      <cdr:x>0.83547</cdr:x>
      <cdr:y>0.96779</cdr:y>
    </cdr:to>
    <cdr:sp macro="" textlink="">
      <cdr:nvSpPr>
        <cdr:cNvPr id="10" name="TextBox 12"/>
        <cdr:cNvSpPr txBox="1"/>
      </cdr:nvSpPr>
      <cdr:spPr>
        <a:xfrm xmlns:a="http://schemas.openxmlformats.org/drawingml/2006/main">
          <a:off x="8186512" y="5578986"/>
          <a:ext cx="103498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Lower JR</a:t>
          </a:r>
          <a:endParaRPr lang="en-US" sz="1600" b="1" dirty="0"/>
        </a:p>
      </cdr:txBody>
    </cdr:sp>
  </cdr:relSizeAnchor>
  <cdr:relSizeAnchor xmlns:cdr="http://schemas.openxmlformats.org/drawingml/2006/chartDrawing">
    <cdr:from>
      <cdr:x>0.69832</cdr:x>
      <cdr:y>0.50529</cdr:y>
    </cdr:from>
    <cdr:to>
      <cdr:x>0.81975</cdr:x>
      <cdr:y>0.57868</cdr:y>
    </cdr:to>
    <cdr:sp macro="" textlink="">
      <cdr:nvSpPr>
        <cdr:cNvPr id="11" name="TextBox 1"/>
        <cdr:cNvSpPr txBox="1"/>
      </cdr:nvSpPr>
      <cdr:spPr>
        <a:xfrm xmlns:a="http://schemas.openxmlformats.org/drawingml/2006/main">
          <a:off x="7985276" y="3089607"/>
          <a:ext cx="1388533" cy="448733"/>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t>DEQ’s WQC</a:t>
          </a:r>
          <a:endParaRPr lang="en-US"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0.08698</cdr:x>
      <cdr:y>0.1483</cdr:y>
    </cdr:from>
    <cdr:to>
      <cdr:x>0.15287</cdr:x>
      <cdr:y>0.19977</cdr:y>
    </cdr:to>
    <cdr:sp macro="" textlink="">
      <cdr:nvSpPr>
        <cdr:cNvPr id="2" name="TextBox 1" title="text box 17933"/>
        <cdr:cNvSpPr txBox="1"/>
      </cdr:nvSpPr>
      <cdr:spPr>
        <a:xfrm xmlns:a="http://schemas.openxmlformats.org/drawingml/2006/main">
          <a:off x="1028316" y="927102"/>
          <a:ext cx="778933" cy="3217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smtClean="0"/>
            <a:t>17,993</a:t>
          </a:r>
          <a:endParaRPr lang="en-US" sz="1200" b="1" dirty="0"/>
        </a:p>
      </cdr:txBody>
    </cdr:sp>
  </cdr:relSizeAnchor>
  <cdr:relSizeAnchor xmlns:cdr="http://schemas.openxmlformats.org/drawingml/2006/chartDrawing">
    <cdr:from>
      <cdr:x>0.22355</cdr:x>
      <cdr:y>0.15266</cdr:y>
    </cdr:from>
    <cdr:to>
      <cdr:x>0.28944</cdr:x>
      <cdr:y>0.20412</cdr:y>
    </cdr:to>
    <cdr:sp macro="" textlink="">
      <cdr:nvSpPr>
        <cdr:cNvPr id="3" name="TextBox 1" title="text box"/>
        <cdr:cNvSpPr txBox="1"/>
      </cdr:nvSpPr>
      <cdr:spPr>
        <a:xfrm xmlns:a="http://schemas.openxmlformats.org/drawingml/2006/main">
          <a:off x="2642809" y="954315"/>
          <a:ext cx="778933" cy="32173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3,734</a:t>
          </a:r>
          <a:endParaRPr lang="en-US" sz="1200" b="1" dirty="0"/>
        </a:p>
      </cdr:txBody>
    </cdr:sp>
  </cdr:relSizeAnchor>
  <cdr:relSizeAnchor xmlns:cdr="http://schemas.openxmlformats.org/drawingml/2006/chartDrawing">
    <cdr:from>
      <cdr:x>0.06182</cdr:x>
      <cdr:y>0.72368</cdr:y>
    </cdr:from>
    <cdr:to>
      <cdr:x>0.9771</cdr:x>
      <cdr:y>0.72384</cdr:y>
    </cdr:to>
    <cdr:cxnSp macro="">
      <cdr:nvCxnSpPr>
        <cdr:cNvPr id="4" name="Straight Connector 3" title="line for DEQ WQC"/>
        <cdr:cNvCxnSpPr/>
      </cdr:nvCxnSpPr>
      <cdr:spPr>
        <a:xfrm xmlns:a="http://schemas.openxmlformats.org/drawingml/2006/main" flipV="1">
          <a:off x="730771" y="4523981"/>
          <a:ext cx="10820400" cy="1058"/>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0.26581</cdr:x>
      <cdr:y>0.53933</cdr:y>
    </cdr:from>
    <cdr:to>
      <cdr:x>0.40301</cdr:x>
      <cdr:y>0.59348</cdr:y>
    </cdr:to>
    <cdr:sp macro="" textlink="">
      <cdr:nvSpPr>
        <cdr:cNvPr id="5" name="TextBox 1" title="text box"/>
        <cdr:cNvSpPr txBox="1"/>
      </cdr:nvSpPr>
      <cdr:spPr>
        <a:xfrm xmlns:a="http://schemas.openxmlformats.org/drawingml/2006/main">
          <a:off x="3142342" y="3371548"/>
          <a:ext cx="1621972"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t>DEQ’s WQC</a:t>
          </a:r>
          <a:endParaRPr lang="en-US" sz="1600" b="1" dirty="0"/>
        </a:p>
      </cdr:txBody>
    </cdr:sp>
  </cdr:relSizeAnchor>
  <cdr:relSizeAnchor xmlns:cdr="http://schemas.openxmlformats.org/drawingml/2006/chartDrawing">
    <cdr:from>
      <cdr:x>0.30018</cdr:x>
      <cdr:y>0.60008</cdr:y>
    </cdr:from>
    <cdr:to>
      <cdr:x>0.31645</cdr:x>
      <cdr:y>0.71394</cdr:y>
    </cdr:to>
    <cdr:cxnSp macro="">
      <cdr:nvCxnSpPr>
        <cdr:cNvPr id="6" name="Straight Arrow Connector 5" title="arrow"/>
        <cdr:cNvCxnSpPr/>
      </cdr:nvCxnSpPr>
      <cdr:spPr>
        <a:xfrm xmlns:a="http://schemas.openxmlformats.org/drawingml/2006/main" flipH="1">
          <a:off x="3548744" y="3751338"/>
          <a:ext cx="192313" cy="711805"/>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0.57109</cdr:x>
      <cdr:y>0.75329</cdr:y>
    </cdr:from>
    <cdr:to>
      <cdr:x>0.62695</cdr:x>
      <cdr:y>0.78986</cdr:y>
    </cdr:to>
    <cdr:sp macro="" textlink="">
      <cdr:nvSpPr>
        <cdr:cNvPr id="8" name="TextBox 1" title="text box"/>
        <cdr:cNvSpPr txBox="1"/>
      </cdr:nvSpPr>
      <cdr:spPr>
        <a:xfrm xmlns:a="http://schemas.openxmlformats.org/drawingml/2006/main">
          <a:off x="6751311" y="4709129"/>
          <a:ext cx="660402"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n = 2 </a:t>
          </a:r>
          <a:endParaRPr lang="en-US" sz="1200" b="1" dirty="0"/>
        </a:p>
      </cdr:txBody>
    </cdr:sp>
  </cdr:relSizeAnchor>
  <cdr:relSizeAnchor xmlns:cdr="http://schemas.openxmlformats.org/drawingml/2006/chartDrawing">
    <cdr:from>
      <cdr:x>0.87842</cdr:x>
      <cdr:y>0.71812</cdr:y>
    </cdr:from>
    <cdr:to>
      <cdr:x>0.93428</cdr:x>
      <cdr:y>0.75468</cdr:y>
    </cdr:to>
    <cdr:sp macro="" textlink="">
      <cdr:nvSpPr>
        <cdr:cNvPr id="9" name="TextBox 1" title="text box"/>
        <cdr:cNvSpPr txBox="1"/>
      </cdr:nvSpPr>
      <cdr:spPr>
        <a:xfrm xmlns:a="http://schemas.openxmlformats.org/drawingml/2006/main">
          <a:off x="10384588" y="4489223"/>
          <a:ext cx="660402"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n = 3 </a:t>
          </a:r>
          <a:endParaRPr lang="en-US" sz="1200" b="1" dirty="0"/>
        </a:p>
      </cdr:txBody>
    </cdr:sp>
  </cdr:relSizeAnchor>
  <cdr:relSizeAnchor xmlns:cdr="http://schemas.openxmlformats.org/drawingml/2006/chartDrawing">
    <cdr:from>
      <cdr:x>0.63887</cdr:x>
      <cdr:y>0.72536</cdr:y>
    </cdr:from>
    <cdr:to>
      <cdr:x>0.69473</cdr:x>
      <cdr:y>0.76193</cdr:y>
    </cdr:to>
    <cdr:sp macro="" textlink="">
      <cdr:nvSpPr>
        <cdr:cNvPr id="10" name="TextBox 1" title="text box"/>
        <cdr:cNvSpPr txBox="1"/>
      </cdr:nvSpPr>
      <cdr:spPr>
        <a:xfrm xmlns:a="http://schemas.openxmlformats.org/drawingml/2006/main">
          <a:off x="7552637" y="4534520"/>
          <a:ext cx="660402"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n = 3 </a:t>
          </a:r>
          <a:endParaRPr lang="en-US" sz="1200" b="1" dirty="0"/>
        </a:p>
      </cdr:txBody>
    </cdr:sp>
  </cdr:relSizeAnchor>
  <cdr:relSizeAnchor xmlns:cdr="http://schemas.openxmlformats.org/drawingml/2006/chartDrawing">
    <cdr:from>
      <cdr:x>0.66198</cdr:x>
      <cdr:y>0.74952</cdr:y>
    </cdr:from>
    <cdr:to>
      <cdr:x>0.71785</cdr:x>
      <cdr:y>0.78609</cdr:y>
    </cdr:to>
    <cdr:sp macro="" textlink="">
      <cdr:nvSpPr>
        <cdr:cNvPr id="11" name="TextBox 1" title="text box"/>
        <cdr:cNvSpPr txBox="1"/>
      </cdr:nvSpPr>
      <cdr:spPr>
        <a:xfrm xmlns:a="http://schemas.openxmlformats.org/drawingml/2006/main">
          <a:off x="7825880" y="4685544"/>
          <a:ext cx="660402"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n = 8 </a:t>
          </a:r>
          <a:endParaRPr lang="en-US" sz="1200" b="1" dirty="0"/>
        </a:p>
      </cdr:txBody>
    </cdr:sp>
  </cdr:relSizeAnchor>
  <cdr:relSizeAnchor xmlns:cdr="http://schemas.openxmlformats.org/drawingml/2006/chartDrawing">
    <cdr:from>
      <cdr:x>0.8251</cdr:x>
      <cdr:y>0.30386</cdr:y>
    </cdr:from>
    <cdr:to>
      <cdr:x>0.88096</cdr:x>
      <cdr:y>0.34043</cdr:y>
    </cdr:to>
    <cdr:sp macro="" textlink="">
      <cdr:nvSpPr>
        <cdr:cNvPr id="12" name="TextBox 1" title="text box"/>
        <cdr:cNvSpPr txBox="1"/>
      </cdr:nvSpPr>
      <cdr:spPr>
        <a:xfrm xmlns:a="http://schemas.openxmlformats.org/drawingml/2006/main">
          <a:off x="9754204" y="1899558"/>
          <a:ext cx="660402"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t>n = 8 </a:t>
          </a:r>
          <a:endParaRPr lang="en-US"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0.1126</cdr:x>
      <cdr:y>0.57231</cdr:y>
    </cdr:from>
    <cdr:to>
      <cdr:x>0.94974</cdr:x>
      <cdr:y>0.57301</cdr:y>
    </cdr:to>
    <cdr:cxnSp macro="">
      <cdr:nvCxnSpPr>
        <cdr:cNvPr id="5" name="Straight Connector 4" title="line showing DEQ's WQC"/>
        <cdr:cNvCxnSpPr/>
      </cdr:nvCxnSpPr>
      <cdr:spPr>
        <a:xfrm xmlns:a="http://schemas.openxmlformats.org/drawingml/2006/main">
          <a:off x="1018199" y="3504138"/>
          <a:ext cx="7570096" cy="4262"/>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0.11108</cdr:x>
      <cdr:y>0.34339</cdr:y>
    </cdr:from>
    <cdr:to>
      <cdr:x>0.26463</cdr:x>
      <cdr:y>0.41668</cdr:y>
    </cdr:to>
    <cdr:sp macro="" textlink="">
      <cdr:nvSpPr>
        <cdr:cNvPr id="9" name="TextBox 1"/>
        <cdr:cNvSpPr txBox="1"/>
      </cdr:nvSpPr>
      <cdr:spPr>
        <a:xfrm xmlns:a="http://schemas.openxmlformats.org/drawingml/2006/main">
          <a:off x="1004462" y="2102503"/>
          <a:ext cx="1388533" cy="448733"/>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DEQ’s WQC</a:t>
          </a:r>
          <a:endParaRPr lang="en-US" sz="1200" b="1" dirty="0"/>
        </a:p>
      </cdr:txBody>
    </cdr:sp>
  </cdr:relSizeAnchor>
  <cdr:relSizeAnchor xmlns:cdr="http://schemas.openxmlformats.org/drawingml/2006/chartDrawing">
    <cdr:from>
      <cdr:x>0.17968</cdr:x>
      <cdr:y>0.38592</cdr:y>
    </cdr:from>
    <cdr:to>
      <cdr:x>0.20968</cdr:x>
      <cdr:y>0.5648</cdr:y>
    </cdr:to>
    <cdr:cxnSp macro="">
      <cdr:nvCxnSpPr>
        <cdr:cNvPr id="11" name="Straight Arrow Connector 10" title="arrow"/>
        <cdr:cNvCxnSpPr/>
      </cdr:nvCxnSpPr>
      <cdr:spPr>
        <a:xfrm xmlns:a="http://schemas.openxmlformats.org/drawingml/2006/main">
          <a:off x="1624788" y="2362887"/>
          <a:ext cx="271305" cy="1095271"/>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0.3878</cdr:x>
      <cdr:y>0.17142</cdr:y>
    </cdr:from>
    <cdr:to>
      <cdr:x>0.47068</cdr:x>
      <cdr:y>0.21346</cdr:y>
    </cdr:to>
    <cdr:sp macro="" textlink="">
      <cdr:nvSpPr>
        <cdr:cNvPr id="2" name="TextBox 1"/>
        <cdr:cNvSpPr txBox="1"/>
      </cdr:nvSpPr>
      <cdr:spPr>
        <a:xfrm xmlns:a="http://schemas.openxmlformats.org/drawingml/2006/main">
          <a:off x="4199466" y="999066"/>
          <a:ext cx="897467" cy="2450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t>1,624</a:t>
          </a:r>
          <a:endParaRPr lang="en-US" sz="1200" b="1" dirty="0"/>
        </a:p>
      </cdr:txBody>
    </cdr:sp>
  </cdr:relSizeAnchor>
  <cdr:relSizeAnchor xmlns:cdr="http://schemas.openxmlformats.org/drawingml/2006/chartDrawing">
    <cdr:from>
      <cdr:x>0.26896</cdr:x>
      <cdr:y>0.16997</cdr:y>
    </cdr:from>
    <cdr:to>
      <cdr:x>0.35184</cdr:x>
      <cdr:y>0.212</cdr:y>
    </cdr:to>
    <cdr:sp macro="" textlink="">
      <cdr:nvSpPr>
        <cdr:cNvPr id="3" name="TextBox 1"/>
        <cdr:cNvSpPr txBox="1"/>
      </cdr:nvSpPr>
      <cdr:spPr>
        <a:xfrm xmlns:a="http://schemas.openxmlformats.org/drawingml/2006/main">
          <a:off x="2912533" y="990599"/>
          <a:ext cx="897467" cy="2450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smtClean="0"/>
            <a:t>2,920</a:t>
          </a:r>
          <a:endParaRPr lang="en-US" sz="1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pPr/>
              <a:t>1/28/2021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pPr/>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pPr/>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pPr/>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pPr/>
              <a:t>2</a:t>
            </a:fld>
            <a:endParaRPr lang="en-US"/>
          </a:p>
        </p:txBody>
      </p:sp>
    </p:spTree>
    <p:extLst>
      <p:ext uri="{BB962C8B-B14F-4D97-AF65-F5344CB8AC3E}">
        <p14:creationId xmlns:p14="http://schemas.microsoft.com/office/powerpoint/2010/main" val="67037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Myself</a:t>
            </a:r>
          </a:p>
          <a:p>
            <a:r>
              <a:rPr lang="en-US" baseline="0" dirty="0" smtClean="0"/>
              <a:t>Jen P, planning Team Lead at Piedmont and is serving as technical support for this meeting</a:t>
            </a:r>
          </a:p>
          <a:p>
            <a:r>
              <a:rPr lang="en-US" baseline="0" dirty="0" smtClean="0"/>
              <a:t>Rob Breeding from CO on questions</a:t>
            </a:r>
          </a:p>
          <a:p>
            <a:r>
              <a:rPr lang="en-US" baseline="0" dirty="0" smtClean="0"/>
              <a:t>Warren </a:t>
            </a:r>
            <a:r>
              <a:rPr lang="en-US" baseline="0" dirty="0" err="1" smtClean="0"/>
              <a:t>Smigo</a:t>
            </a:r>
            <a:r>
              <a:rPr lang="en-US" baseline="0" dirty="0" smtClean="0"/>
              <a:t> and Mike Shaver- our Piedmont Regional Biologists- they are the ones out collecting bugs and providing tons of data for the study. They are on the call tonight to help with questions as they are the experts when it comes to all things biology- They also provided many of the photos for this presentation</a:t>
            </a:r>
          </a:p>
          <a:p>
            <a:r>
              <a:rPr lang="en-US" baseline="0" dirty="0" smtClean="0"/>
              <a:t>We also are teaming with Katie Shoemaker at Wetland Studies and Solutions, </a:t>
            </a:r>
            <a:r>
              <a:rPr lang="en-US" baseline="0" dirty="0" err="1" smtClean="0"/>
              <a:t>Inc</a:t>
            </a:r>
            <a:r>
              <a:rPr lang="en-US" baseline="0" dirty="0" smtClean="0"/>
              <a:t> and Dr. Robert Brandt from JMU who are the contractors working on this project.</a:t>
            </a:r>
          </a:p>
          <a:p>
            <a:r>
              <a:rPr lang="en-US" baseline="0" dirty="0" smtClean="0"/>
              <a:t>Also want to acknowledge Matt Carter, Garth Jenkins and Andrew Kirk on the water monitoring crew who help collect lots of data for use in this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07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2576A-03EB-46B7-9226-7D0322A304CB}" type="slidenum">
              <a:rPr lang="en-US"/>
              <a:pPr/>
              <a:t>9</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5294" y="4414562"/>
            <a:ext cx="5027414" cy="4183995"/>
          </a:xfrm>
        </p:spPr>
        <p:txBody>
          <a:bodyPr/>
          <a:lstStyle/>
          <a:p>
            <a:endParaRPr lang="en-US"/>
          </a:p>
        </p:txBody>
      </p:sp>
    </p:spTree>
    <p:extLst>
      <p:ext uri="{BB962C8B-B14F-4D97-AF65-F5344CB8AC3E}">
        <p14:creationId xmlns:p14="http://schemas.microsoft.com/office/powerpoint/2010/main" val="195107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CEA19-3DC1-4854-A712-F5ED6A3490AB}" type="slidenum">
              <a:rPr lang="en-US" altLang="en-US"/>
              <a:pPr/>
              <a:t>11</a:t>
            </a:fld>
            <a:endParaRPr lang="en-US" altLang="en-US"/>
          </a:p>
        </p:txBody>
      </p:sp>
      <p:sp>
        <p:nvSpPr>
          <p:cNvPr id="301058" name="Rectangle 2"/>
          <p:cNvSpPr>
            <a:spLocks noGrp="1" noRot="1" noChangeAspect="1" noChangeArrowheads="1" noTextEdit="1"/>
          </p:cNvSpPr>
          <p:nvPr>
            <p:ph type="sldImg"/>
          </p:nvPr>
        </p:nvSpPr>
        <p:spPr>
          <a:xfrm>
            <a:off x="333375" y="698500"/>
            <a:ext cx="6192838" cy="3484563"/>
          </a:xfrm>
          <a:ln/>
        </p:spPr>
      </p:sp>
      <p:sp>
        <p:nvSpPr>
          <p:cNvPr id="301059" name="Rectangle 3"/>
          <p:cNvSpPr>
            <a:spLocks noGrp="1" noChangeArrowheads="1"/>
          </p:cNvSpPr>
          <p:nvPr>
            <p:ph type="body" idx="1"/>
          </p:nvPr>
        </p:nvSpPr>
        <p:spPr>
          <a:xfrm>
            <a:off x="914714" y="4414840"/>
            <a:ext cx="5028579" cy="4183062"/>
          </a:xfrm>
        </p:spPr>
        <p:txBody>
          <a:bodyPr lIns="89675" tIns="44837" rIns="89675" bIns="44837"/>
          <a:lstStyle/>
          <a:p>
            <a:pPr marL="224325" indent="-224325"/>
            <a:r>
              <a:rPr lang="en-US" altLang="en-US"/>
              <a:t>These components are not necessarily sequential steps, but are a guide and framework for TMDL development.</a:t>
            </a:r>
          </a:p>
          <a:p>
            <a:pPr marL="224325" indent="-224325"/>
            <a:r>
              <a:rPr lang="en-US" altLang="en-US"/>
              <a:t>(1) </a:t>
            </a:r>
            <a:r>
              <a:rPr lang="en-US" altLang="en-US" b="1"/>
              <a:t>Problem Identification</a:t>
            </a:r>
            <a:r>
              <a:rPr lang="en-US" altLang="en-US"/>
              <a:t>: define key factors and background information for a listed waterbody that describe the nature and impairment.  This is the guiding factor in development of the TMDL.</a:t>
            </a:r>
          </a:p>
          <a:p>
            <a:pPr marL="224325" indent="-224325"/>
            <a:r>
              <a:rPr lang="en-US" altLang="en-US"/>
              <a:t>(2) </a:t>
            </a:r>
            <a:r>
              <a:rPr lang="en-US" altLang="en-US" b="1"/>
              <a:t>Develop Numeric Targets</a:t>
            </a:r>
            <a:r>
              <a:rPr lang="en-US" altLang="en-US"/>
              <a:t>:  measurable indicators and target values that can be used to evaluate attainment of water quality standards in the listed waterbody.</a:t>
            </a:r>
          </a:p>
          <a:p>
            <a:pPr marL="224325" indent="-224325"/>
            <a:r>
              <a:rPr lang="en-US" altLang="en-US"/>
              <a:t>(3) </a:t>
            </a:r>
            <a:r>
              <a:rPr lang="en-US" altLang="en-US" b="1"/>
              <a:t>Source Assessment</a:t>
            </a:r>
            <a:r>
              <a:rPr lang="en-US" altLang="en-US"/>
              <a:t>: identify sources of loading for bacteria</a:t>
            </a:r>
          </a:p>
          <a:p>
            <a:pPr marL="224325" indent="-224325"/>
            <a:r>
              <a:rPr lang="en-US" altLang="en-US"/>
              <a:t>(4) </a:t>
            </a:r>
            <a:r>
              <a:rPr lang="en-US" altLang="en-US" b="1"/>
              <a:t>Link Targets and Sources</a:t>
            </a:r>
            <a:r>
              <a:rPr lang="en-US" altLang="en-US"/>
              <a:t>: this is necessary in order to develop the TMDL since the linkage defines the cause-and-effect relationship between the pollutant sources and the in-stream pollutant response and allows for an estimation of loading capacity.  This relationship can vary seasonally, especially for nonpoint sources that are highly dependent on precipitation.</a:t>
            </a:r>
          </a:p>
          <a:p>
            <a:pPr marL="224325" indent="-224325"/>
            <a:r>
              <a:rPr lang="en-US" altLang="en-US"/>
              <a:t>(5) </a:t>
            </a:r>
            <a:r>
              <a:rPr lang="en-US" altLang="en-US" b="1"/>
              <a:t>Load Allocations</a:t>
            </a:r>
            <a:r>
              <a:rPr lang="en-US" altLang="en-US"/>
              <a:t>: pollutant loadings that will not exceed the loading capacity and will lead to attainment of the water quality standard can be determined based on the target/source linkage.  The loadings may be distributed or allocated among the significant sources.</a:t>
            </a:r>
          </a:p>
          <a:p>
            <a:pPr marL="224325" indent="-224325"/>
            <a:r>
              <a:rPr lang="en-US" altLang="en-US"/>
              <a:t>(6) </a:t>
            </a:r>
            <a:r>
              <a:rPr lang="en-US" altLang="en-US" b="1"/>
              <a:t>Follow-up Monitoring</a:t>
            </a:r>
            <a:r>
              <a:rPr lang="en-US" altLang="en-US"/>
              <a:t>: An ongoing monitoring plan should be included to determine whether the TMDL has resulted in attaining water quality standards and to support any required revisions to the TMDL.</a:t>
            </a:r>
          </a:p>
        </p:txBody>
      </p:sp>
    </p:spTree>
    <p:extLst>
      <p:ext uri="{BB962C8B-B14F-4D97-AF65-F5344CB8AC3E}">
        <p14:creationId xmlns:p14="http://schemas.microsoft.com/office/powerpoint/2010/main" val="30697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B60BE3BA-0FD2-464E-9DB1-8CDB93650768}" type="slidenum">
              <a:rPr lang="en-US"/>
              <a:pPr/>
              <a:t>14</a:t>
            </a:fld>
            <a:endParaRPr lang="en-US" dirty="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eaLnBrk="1" hangingPunct="1"/>
            <a:endParaRPr lang="en-US" dirty="0" smtClean="0"/>
          </a:p>
        </p:txBody>
      </p:sp>
    </p:spTree>
    <p:extLst>
      <p:ext uri="{BB962C8B-B14F-4D97-AF65-F5344CB8AC3E}">
        <p14:creationId xmlns:p14="http://schemas.microsoft.com/office/powerpoint/2010/main" val="205827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Banned in 1979</a:t>
            </a:r>
          </a:p>
          <a:p>
            <a:endParaRPr lang="en-US" dirty="0" smtClean="0"/>
          </a:p>
          <a:p>
            <a:r>
              <a:rPr lang="en-US" dirty="0" smtClean="0"/>
              <a:t>PCB Regulations: Part 761 in Title 40 of the Code of Federal Regulations</a:t>
            </a:r>
          </a:p>
          <a:p>
            <a:endParaRPr lang="en-US" dirty="0" smtClean="0"/>
          </a:p>
          <a:p>
            <a:r>
              <a:rPr lang="en-US" dirty="0" smtClean="0"/>
              <a:t>https://www.epa.gov/pcbs/learn-about-polychlorinated-biphenyls-pcbs</a:t>
            </a:r>
          </a:p>
          <a:p>
            <a:r>
              <a:rPr lang="en-US" dirty="0" smtClean="0"/>
              <a:t>Has</a:t>
            </a:r>
            <a:r>
              <a:rPr lang="en-US" baseline="0" dirty="0" smtClean="0"/>
              <a:t> list of federal notices</a:t>
            </a:r>
          </a:p>
          <a:p>
            <a:r>
              <a:rPr lang="en-US" baseline="0" dirty="0" smtClean="0"/>
              <a:t>6 Sept 2012: changes made so that PCB </a:t>
            </a:r>
            <a:r>
              <a:rPr lang="en-US" baseline="0" dirty="0" err="1" smtClean="0"/>
              <a:t>regs</a:t>
            </a:r>
            <a:r>
              <a:rPr lang="en-US" baseline="0" dirty="0" smtClean="0"/>
              <a:t> matched RCRA </a:t>
            </a:r>
            <a:r>
              <a:rPr lang="en-US" baseline="0" dirty="0" err="1" smtClean="0"/>
              <a:t>regs</a:t>
            </a:r>
            <a:r>
              <a:rPr lang="en-US" baseline="0" dirty="0" smtClean="0"/>
              <a:t> (40 CFR 262, 263, 264)</a:t>
            </a:r>
          </a:p>
          <a:p>
            <a:endParaRPr lang="en-US" baseline="0" dirty="0" smtClean="0"/>
          </a:p>
          <a:p>
            <a:r>
              <a:rPr lang="en-US" baseline="0" dirty="0" smtClean="0"/>
              <a:t>TSCA Cleanup level of 1 ppm</a:t>
            </a:r>
          </a:p>
          <a:p>
            <a:endParaRPr lang="en-US" baseline="0" dirty="0" smtClean="0"/>
          </a:p>
          <a:p>
            <a:r>
              <a:rPr lang="en-US" baseline="0" dirty="0" smtClean="0"/>
              <a:t>9VAC20-81-630: wastes containing PCBs (effective 2011)</a:t>
            </a:r>
            <a:endParaRPr lang="en-US" dirty="0"/>
          </a:p>
        </p:txBody>
      </p:sp>
      <p:sp>
        <p:nvSpPr>
          <p:cNvPr id="4" name="Slide Number Placeholder 3"/>
          <p:cNvSpPr>
            <a:spLocks noGrp="1"/>
          </p:cNvSpPr>
          <p:nvPr>
            <p:ph type="sldNum" sz="quarter" idx="10"/>
          </p:nvPr>
        </p:nvSpPr>
        <p:spPr/>
        <p:txBody>
          <a:bodyPr/>
          <a:lstStyle/>
          <a:p>
            <a:pPr>
              <a:defRPr/>
            </a:pPr>
            <a:fld id="{E1EF8FE5-9CC3-4FC1-988D-AF02736D5583}" type="slidenum">
              <a:rPr lang="en-US" smtClean="0"/>
              <a:pPr>
                <a:defRPr/>
              </a:pPr>
              <a:t>15</a:t>
            </a:fld>
            <a:endParaRPr lang="en-US" dirty="0"/>
          </a:p>
        </p:txBody>
      </p:sp>
    </p:spTree>
    <p:extLst>
      <p:ext uri="{BB962C8B-B14F-4D97-AF65-F5344CB8AC3E}">
        <p14:creationId xmlns:p14="http://schemas.microsoft.com/office/powerpoint/2010/main" val="2072616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408559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174764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67275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14368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90E070-9128-4C90-A834-619FC18F5A8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2034035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0E070-9128-4C90-A834-619FC18F5A8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2932168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90E070-9128-4C90-A834-619FC18F5A8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4209341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90E070-9128-4C90-A834-619FC18F5A8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140800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90E070-9128-4C90-A834-619FC18F5A80}"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181849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90E070-9128-4C90-A834-619FC18F5A80}"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349762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1" y="6475258"/>
            <a:ext cx="2778654" cy="276999"/>
          </a:xfrm>
          <a:prstGeom prst="rect">
            <a:avLst/>
          </a:prstGeom>
        </p:spPr>
        <p:txBody>
          <a:bodyPr wrap="square">
            <a:spAutoFit/>
          </a:bodyPr>
          <a:lstStyle/>
          <a:p>
            <a:r>
              <a:rPr lang="en-US" sz="1200" dirty="0" smtClean="0">
                <a:solidFill>
                  <a:schemeClr val="bg1">
                    <a:lumMod val="50000"/>
                  </a:schemeClr>
                </a:solidFill>
              </a:rPr>
              <a:t>For Technical Support call 804.527.5029 </a:t>
            </a:r>
            <a:endParaRPr lang="en-US" sz="1200" dirty="0">
              <a:solidFill>
                <a:schemeClr val="bg1">
                  <a:lumMod val="50000"/>
                </a:schemeClr>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0E070-9128-4C90-A834-619FC18F5A80}"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285457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90E070-9128-4C90-A834-619FC18F5A8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288080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90E070-9128-4C90-A834-619FC18F5A8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1412948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0E070-9128-4C90-A834-619FC18F5A8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229613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90E070-9128-4C90-A834-619FC18F5A8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B1F6F-A406-4966-A86B-D5EDB771CB28}" type="slidenum">
              <a:rPr lang="en-US" smtClean="0"/>
              <a:t>‹#›</a:t>
            </a:fld>
            <a:endParaRPr lang="en-US"/>
          </a:p>
        </p:txBody>
      </p:sp>
    </p:spTree>
    <p:extLst>
      <p:ext uri="{BB962C8B-B14F-4D97-AF65-F5344CB8AC3E}">
        <p14:creationId xmlns:p14="http://schemas.microsoft.com/office/powerpoint/2010/main" val="4294001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154789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826720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065A67-4E5A-41B8-8F88-44E248A3CB9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972191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065A67-4E5A-41B8-8F88-44E248A3CB95}"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534209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065A67-4E5A-41B8-8F88-44E248A3CB95}"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400986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107" y="6417593"/>
            <a:ext cx="2744244" cy="343989"/>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804.527.5029</a:t>
            </a:r>
          </a:p>
          <a:p>
            <a:pPr algn="l"/>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065A67-4E5A-41B8-8F88-44E248A3CB95}"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026946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65A67-4E5A-41B8-8F88-44E248A3CB95}"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171794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065A67-4E5A-41B8-8F88-44E248A3CB95}"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925993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065A67-4E5A-41B8-8F88-44E248A3CB95}"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566213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547803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909376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44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12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52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53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00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88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131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860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29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492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3638"/>
            <a:ext cx="2844800" cy="457200"/>
          </a:xfrm>
          <a:prstGeom prst="rect">
            <a:avLst/>
          </a:prstGeom>
        </p:spPr>
        <p:txBody>
          <a:bodyPr/>
          <a:lstStyle>
            <a:lvl1pPr>
              <a:defRPr/>
            </a:lvl1pPr>
          </a:lstStyle>
          <a:p>
            <a:endParaRPr lang="en-US" altLang="en-US" dirty="0">
              <a:solidFill>
                <a:prstClr val="black">
                  <a:tint val="75000"/>
                </a:prstClr>
              </a:solidFill>
            </a:endParaRPr>
          </a:p>
        </p:txBody>
      </p:sp>
      <p:sp>
        <p:nvSpPr>
          <p:cNvPr id="8" name="Footer Placeholder 7"/>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dirty="0">
              <a:solidFill>
                <a:prstClr val="black">
                  <a:tint val="75000"/>
                </a:prstClr>
              </a:solidFill>
            </a:endParaRPr>
          </a:p>
        </p:txBody>
      </p:sp>
      <p:sp>
        <p:nvSpPr>
          <p:cNvPr id="9" name="Slide Number Placeholder 8"/>
          <p:cNvSpPr>
            <a:spLocks noGrp="1"/>
          </p:cNvSpPr>
          <p:nvPr>
            <p:ph type="sldNum" sz="quarter" idx="12"/>
          </p:nvPr>
        </p:nvSpPr>
        <p:spPr>
          <a:xfrm>
            <a:off x="8737600" y="6243638"/>
            <a:ext cx="2844800" cy="457200"/>
          </a:xfrm>
          <a:prstGeom prst="rect">
            <a:avLst/>
          </a:prstGeom>
        </p:spPr>
        <p:txBody>
          <a:bodyPr/>
          <a:lstStyle>
            <a:lvl1pPr>
              <a:defRPr/>
            </a:lvl1pPr>
          </a:lstStyle>
          <a:p>
            <a:fld id="{92BFDA4A-CE37-437A-A753-2054B0E91F1E}"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27430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37279798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31636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29605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1/28/2021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4748296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181311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For Technical Support call 804.527.5029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 id="2147483673" r:id="rId5"/>
    <p:sldLayoutId id="2147483689" r:id="rId6"/>
    <p:sldLayoutId id="2147483692" r:id="rId7"/>
    <p:sldLayoutId id="2147483694" r:id="rId8"/>
    <p:sldLayoutId id="2147483695" r:id="rId9"/>
    <p:sldLayoutId id="2147483696" r:id="rId10"/>
    <p:sldLayoutId id="2147483709" r:id="rId11"/>
    <p:sldLayoutId id="2147483737" r:id="rId12"/>
    <p:sldLayoutId id="2147483750" r:id="rId13"/>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0E070-9128-4C90-A834-619FC18F5A80}" type="datetimeFigureOut">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B1F6F-A406-4966-A86B-D5EDB771CB28}" type="slidenum">
              <a:rPr lang="en-US" smtClean="0"/>
              <a:t>‹#›</a:t>
            </a:fld>
            <a:endParaRPr lang="en-US"/>
          </a:p>
        </p:txBody>
      </p:sp>
    </p:spTree>
    <p:extLst>
      <p:ext uri="{BB962C8B-B14F-4D97-AF65-F5344CB8AC3E}">
        <p14:creationId xmlns:p14="http://schemas.microsoft.com/office/powerpoint/2010/main" val="347023910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65A67-4E5A-41B8-8F88-44E248A3CB95}" type="datetimeFigureOut">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18009-966A-428B-86B4-4BA75178041A}" type="slidenum">
              <a:rPr lang="en-US" smtClean="0"/>
              <a:t>‹#›</a:t>
            </a:fld>
            <a:endParaRPr lang="en-US"/>
          </a:p>
        </p:txBody>
      </p:sp>
    </p:spTree>
    <p:extLst>
      <p:ext uri="{BB962C8B-B14F-4D97-AF65-F5344CB8AC3E}">
        <p14:creationId xmlns:p14="http://schemas.microsoft.com/office/powerpoint/2010/main" val="18415856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0E540-56F9-49F1-85ED-5ADDE674F305}" type="datetimeFigureOut">
              <a:rPr lang="en-US" smtClean="0">
                <a:solidFill>
                  <a:prstClr val="black">
                    <a:tint val="75000"/>
                  </a:prstClr>
                </a:solidFill>
              </a:rPr>
              <a:pPr/>
              <a:t>1/28/2021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0516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vdh.virginia.gov/environmental-health/public-health-toxicology/fish-consumption-advisory/"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wm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66.png"/><Relationship Id="rId4"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4.pn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mailto:Jenniffer.Rogers@deq.virginia.gov" TargetMode="External"/><Relationship Id="rId2" Type="http://schemas.openxmlformats.org/officeDocument/2006/relationships/hyperlink" Target="mailto:Mary.Haley@deq.virginia.gov" TargetMode="External"/><Relationship Id="rId1" Type="http://schemas.openxmlformats.org/officeDocument/2006/relationships/slideLayout" Target="../slideLayouts/slideLayout4.xml"/><Relationship Id="rId6" Type="http://schemas.openxmlformats.org/officeDocument/2006/relationships/hyperlink" Target="mailto:Jennifer.Rogers@deq.virginia.gov" TargetMode="External"/><Relationship Id="rId5" Type="http://schemas.openxmlformats.org/officeDocument/2006/relationships/hyperlink" Target="mailto:Mark.richards@deq.virginia.gov" TargetMode="Externa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83" y="768826"/>
            <a:ext cx="5554685" cy="414128"/>
          </a:xfrm>
        </p:spPr>
        <p:txBody>
          <a:bodyPr>
            <a:normAutofit fontScale="90000"/>
          </a:bodyPr>
          <a:lstStyle/>
          <a:p>
            <a:pPr algn="ctr"/>
            <a:r>
              <a:rPr lang="en-US" sz="2400" b="1" u="sng" dirty="0" smtClean="0">
                <a:solidFill>
                  <a:srgbClr val="007F61"/>
                </a:solidFill>
                <a:latin typeface="+mn-lt"/>
              </a:rPr>
              <a:t>PC/Laptop View</a:t>
            </a:r>
            <a:endParaRPr lang="en-US" sz="2400" b="1" u="sng" dirty="0">
              <a:solidFill>
                <a:srgbClr val="007F61"/>
              </a:solidFill>
              <a:latin typeface="+mn-lt"/>
            </a:endParaRPr>
          </a:p>
        </p:txBody>
      </p:sp>
      <p:sp>
        <p:nvSpPr>
          <p:cNvPr id="4" name="Content Placeholder 3"/>
          <p:cNvSpPr>
            <a:spLocks noGrp="1"/>
          </p:cNvSpPr>
          <p:nvPr>
            <p:ph sz="half" idx="2"/>
          </p:nvPr>
        </p:nvSpPr>
        <p:spPr>
          <a:xfrm>
            <a:off x="6321501" y="1047565"/>
            <a:ext cx="5829723" cy="386781"/>
          </a:xfrm>
        </p:spPr>
        <p:txBody>
          <a:bodyPr>
            <a:noAutofit/>
          </a:bodyPr>
          <a:lstStyle/>
          <a:p>
            <a:pPr marL="0" indent="0">
              <a:buNone/>
            </a:pPr>
            <a:r>
              <a:rPr lang="en-US" sz="2400" b="1" dirty="0" smtClean="0">
                <a:solidFill>
                  <a:srgbClr val="0070C0"/>
                </a:solidFill>
              </a:rPr>
              <a:t>Android</a:t>
            </a:r>
            <a:endParaRPr lang="en-US" sz="2400" b="1" dirty="0">
              <a:solidFill>
                <a:srgbClr val="0070C0"/>
              </a:solidFill>
            </a:endParaRPr>
          </a:p>
        </p:txBody>
      </p:sp>
      <p:pic>
        <p:nvPicPr>
          <p:cNvPr id="6" name="Content Placeholder 9"/>
          <p:cNvPicPr>
            <a:picLocks/>
          </p:cNvPicPr>
          <p:nvPr/>
        </p:nvPicPr>
        <p:blipFill>
          <a:blip r:embed="rId2"/>
          <a:stretch>
            <a:fillRect/>
          </a:stretch>
        </p:blipFill>
        <p:spPr>
          <a:xfrm>
            <a:off x="6910474" y="1526890"/>
            <a:ext cx="4186237" cy="1255871"/>
          </a:xfrm>
          <a:prstGeom prst="rect">
            <a:avLst/>
          </a:prstGeom>
        </p:spPr>
      </p:pic>
      <p:sp>
        <p:nvSpPr>
          <p:cNvPr id="8" name="TextBox 7"/>
          <p:cNvSpPr txBox="1"/>
          <p:nvPr/>
        </p:nvSpPr>
        <p:spPr>
          <a:xfrm>
            <a:off x="138545" y="1265382"/>
            <a:ext cx="3050145" cy="369332"/>
          </a:xfrm>
          <a:prstGeom prst="rect">
            <a:avLst/>
          </a:prstGeom>
          <a:noFill/>
        </p:spPr>
        <p:txBody>
          <a:bodyPr wrap="square" rtlCol="0">
            <a:spAutoFit/>
          </a:bodyPr>
          <a:lstStyle/>
          <a:p>
            <a:r>
              <a:rPr lang="en-US" altLang="en-US" dirty="0" smtClean="0">
                <a:solidFill>
                  <a:srgbClr val="0067A5"/>
                </a:solidFill>
              </a:rPr>
              <a:t>  Minimize </a:t>
            </a:r>
            <a:r>
              <a:rPr lang="en-US" altLang="en-US" dirty="0">
                <a:solidFill>
                  <a:srgbClr val="0067A5"/>
                </a:solidFill>
              </a:rPr>
              <a:t>the control </a:t>
            </a:r>
            <a:r>
              <a:rPr lang="en-US" altLang="en-US" dirty="0" smtClean="0">
                <a:solidFill>
                  <a:srgbClr val="0067A5"/>
                </a:solidFill>
              </a:rPr>
              <a:t>panel</a:t>
            </a:r>
            <a:r>
              <a:rPr lang="en-US" altLang="en-US" dirty="0" smtClean="0">
                <a:sym typeface="Wingdings" panose="05000000000000000000" pitchFamily="2" charset="2"/>
              </a:rPr>
              <a:t></a:t>
            </a:r>
            <a:endParaRPr lang="en-US" altLang="en-US" dirty="0"/>
          </a:p>
        </p:txBody>
      </p:sp>
      <p:sp>
        <p:nvSpPr>
          <p:cNvPr id="3" name="TextBox 2"/>
          <p:cNvSpPr txBox="1"/>
          <p:nvPr/>
        </p:nvSpPr>
        <p:spPr>
          <a:xfrm>
            <a:off x="0" y="1634714"/>
            <a:ext cx="3029527" cy="369332"/>
          </a:xfrm>
          <a:prstGeom prst="rect">
            <a:avLst/>
          </a:prstGeom>
          <a:noFill/>
        </p:spPr>
        <p:txBody>
          <a:bodyPr wrap="square" rtlCol="0">
            <a:spAutoFit/>
          </a:bodyPr>
          <a:lstStyle/>
          <a:p>
            <a:r>
              <a:rPr lang="en-US" altLang="en-US" dirty="0">
                <a:solidFill>
                  <a:srgbClr val="0067A5"/>
                </a:solidFill>
              </a:rPr>
              <a:t>or maximize the control panel</a:t>
            </a:r>
            <a:endParaRPr lang="en-US" dirty="0"/>
          </a:p>
        </p:txBody>
      </p:sp>
      <p:pic>
        <p:nvPicPr>
          <p:cNvPr id="9" name="Picture 8"/>
          <p:cNvPicPr>
            <a:picLocks noChangeAspect="1"/>
          </p:cNvPicPr>
          <p:nvPr/>
        </p:nvPicPr>
        <p:blipFill>
          <a:blip r:embed="rId3"/>
          <a:stretch>
            <a:fillRect/>
          </a:stretch>
        </p:blipFill>
        <p:spPr>
          <a:xfrm>
            <a:off x="2872881" y="1722983"/>
            <a:ext cx="313291" cy="192794"/>
          </a:xfrm>
          <a:prstGeom prst="rect">
            <a:avLst/>
          </a:prstGeom>
        </p:spPr>
      </p:pic>
      <p:sp>
        <p:nvSpPr>
          <p:cNvPr id="11" name="TextBox 10"/>
          <p:cNvSpPr txBox="1"/>
          <p:nvPr/>
        </p:nvSpPr>
        <p:spPr>
          <a:xfrm>
            <a:off x="402621" y="2195910"/>
            <a:ext cx="2827398" cy="369332"/>
          </a:xfrm>
          <a:prstGeom prst="rect">
            <a:avLst/>
          </a:prstGeom>
          <a:noFill/>
        </p:spPr>
        <p:txBody>
          <a:bodyPr wrap="square" rtlCol="0">
            <a:spAutoFit/>
          </a:bodyPr>
          <a:lstStyle/>
          <a:p>
            <a:r>
              <a:rPr lang="en-US" dirty="0">
                <a:solidFill>
                  <a:srgbClr val="0067A5"/>
                </a:solidFill>
                <a:sym typeface="Wingdings" panose="05000000000000000000" pitchFamily="2" charset="2"/>
              </a:rPr>
              <a:t>Raise or lower your hand </a:t>
            </a:r>
            <a:r>
              <a:rPr lang="en-US" dirty="0">
                <a:sym typeface="Wingdings" panose="05000000000000000000" pitchFamily="2" charset="2"/>
              </a:rPr>
              <a:t></a:t>
            </a:r>
          </a:p>
        </p:txBody>
      </p:sp>
      <p:pic>
        <p:nvPicPr>
          <p:cNvPr id="12" name="Picture 11"/>
          <p:cNvPicPr>
            <a:picLocks noChangeAspect="1"/>
          </p:cNvPicPr>
          <p:nvPr/>
        </p:nvPicPr>
        <p:blipFill rotWithShape="1">
          <a:blip r:embed="rId4"/>
          <a:srcRect l="2891" t="1812" r="4018" b="2496"/>
          <a:stretch/>
        </p:blipFill>
        <p:spPr>
          <a:xfrm>
            <a:off x="3325091" y="1283855"/>
            <a:ext cx="2438400" cy="4839854"/>
          </a:xfrm>
          <a:prstGeom prst="rect">
            <a:avLst/>
          </a:prstGeom>
        </p:spPr>
      </p:pic>
      <p:sp>
        <p:nvSpPr>
          <p:cNvPr id="13" name="Content Placeholder 12"/>
          <p:cNvSpPr>
            <a:spLocks noGrp="1"/>
          </p:cNvSpPr>
          <p:nvPr>
            <p:ph sz="half" idx="1"/>
          </p:nvPr>
        </p:nvSpPr>
        <p:spPr>
          <a:xfrm flipH="1">
            <a:off x="6658256" y="761737"/>
            <a:ext cx="5207669" cy="386568"/>
          </a:xfrm>
        </p:spPr>
        <p:txBody>
          <a:bodyPr>
            <a:noAutofit/>
          </a:bodyPr>
          <a:lstStyle/>
          <a:p>
            <a:pPr marL="0" indent="0" algn="ctr">
              <a:buNone/>
            </a:pPr>
            <a:r>
              <a:rPr lang="en-US" sz="2200" b="1" u="sng" dirty="0" smtClean="0">
                <a:solidFill>
                  <a:srgbClr val="007F61"/>
                </a:solidFill>
              </a:rPr>
              <a:t>Mobile Devices View</a:t>
            </a:r>
            <a:endParaRPr lang="en-US" sz="2200" b="1" u="sng" dirty="0">
              <a:solidFill>
                <a:srgbClr val="007F61"/>
              </a:solidFill>
            </a:endParaRPr>
          </a:p>
        </p:txBody>
      </p:sp>
      <p:sp>
        <p:nvSpPr>
          <p:cNvPr id="15" name="TextBox 14"/>
          <p:cNvSpPr txBox="1"/>
          <p:nvPr/>
        </p:nvSpPr>
        <p:spPr>
          <a:xfrm>
            <a:off x="921327" y="3071737"/>
            <a:ext cx="2440911" cy="369332"/>
          </a:xfrm>
          <a:prstGeom prst="rect">
            <a:avLst/>
          </a:prstGeom>
          <a:noFill/>
        </p:spPr>
        <p:txBody>
          <a:bodyPr wrap="square" rtlCol="0">
            <a:spAutoFit/>
          </a:bodyPr>
          <a:lstStyle/>
          <a:p>
            <a:r>
              <a:rPr lang="en-US" dirty="0">
                <a:sym typeface="Wingdings" panose="05000000000000000000" pitchFamily="2" charset="2"/>
              </a:rPr>
              <a:t> </a:t>
            </a:r>
            <a:r>
              <a:rPr lang="en-US" dirty="0">
                <a:solidFill>
                  <a:srgbClr val="0067A5"/>
                </a:solidFill>
                <a:sym typeface="Wingdings" panose="05000000000000000000" pitchFamily="2" charset="2"/>
              </a:rPr>
              <a:t>Select audio method</a:t>
            </a:r>
            <a:r>
              <a:rPr lang="en-US" dirty="0">
                <a:sym typeface="Wingdings" panose="05000000000000000000" pitchFamily="2" charset="2"/>
              </a:rPr>
              <a:t></a:t>
            </a:r>
            <a:endParaRPr lang="en-US" dirty="0"/>
          </a:p>
        </p:txBody>
      </p:sp>
      <p:sp>
        <p:nvSpPr>
          <p:cNvPr id="16" name="TextBox 15"/>
          <p:cNvSpPr txBox="1"/>
          <p:nvPr/>
        </p:nvSpPr>
        <p:spPr>
          <a:xfrm>
            <a:off x="472718" y="3309767"/>
            <a:ext cx="3029526" cy="646331"/>
          </a:xfrm>
          <a:prstGeom prst="rect">
            <a:avLst/>
          </a:prstGeom>
          <a:noFill/>
        </p:spPr>
        <p:txBody>
          <a:bodyPr wrap="square" rtlCol="0">
            <a:spAutoFit/>
          </a:bodyPr>
          <a:lstStyle/>
          <a:p>
            <a:r>
              <a:rPr lang="en-US" dirty="0">
                <a:solidFill>
                  <a:srgbClr val="0067A5"/>
                </a:solidFill>
                <a:sym typeface="Wingdings" panose="05000000000000000000" pitchFamily="2" charset="2"/>
              </a:rPr>
              <a:t>*Phone call provides better quality audio</a:t>
            </a:r>
          </a:p>
        </p:txBody>
      </p:sp>
      <p:sp>
        <p:nvSpPr>
          <p:cNvPr id="17" name="TextBox 16"/>
          <p:cNvSpPr txBox="1"/>
          <p:nvPr/>
        </p:nvSpPr>
        <p:spPr>
          <a:xfrm>
            <a:off x="75759" y="4784861"/>
            <a:ext cx="3408086" cy="369332"/>
          </a:xfrm>
          <a:prstGeom prst="rect">
            <a:avLst/>
          </a:prstGeom>
          <a:noFill/>
        </p:spPr>
        <p:txBody>
          <a:bodyPr wrap="square" rtlCol="0">
            <a:spAutoFit/>
          </a:bodyPr>
          <a:lstStyle/>
          <a:p>
            <a:r>
              <a:rPr lang="en-US" dirty="0">
                <a:solidFill>
                  <a:srgbClr val="0067A5"/>
                </a:solidFill>
                <a:sym typeface="Wingdings" panose="05000000000000000000" pitchFamily="2" charset="2"/>
              </a:rPr>
              <a:t>Enter questions then click send</a:t>
            </a:r>
            <a:r>
              <a:rPr lang="en-US" dirty="0">
                <a:sym typeface="Wingdings" panose="05000000000000000000" pitchFamily="2" charset="2"/>
              </a:rPr>
              <a:t> </a:t>
            </a:r>
          </a:p>
        </p:txBody>
      </p:sp>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6949749" y="5591960"/>
            <a:ext cx="4089400" cy="759460"/>
          </a:xfrm>
          <a:prstGeom prst="rect">
            <a:avLst/>
          </a:prstGeom>
        </p:spPr>
      </p:pic>
      <p:pic>
        <p:nvPicPr>
          <p:cNvPr id="19" name="Picture 18"/>
          <p:cNvPicPr/>
          <p:nvPr/>
        </p:nvPicPr>
        <p:blipFill>
          <a:blip r:embed="rId6">
            <a:extLst>
              <a:ext uri="{28A0092B-C50C-407E-A947-70E740481C1C}">
                <a14:useLocalDpi xmlns:a14="http://schemas.microsoft.com/office/drawing/2010/main" val="0"/>
              </a:ext>
            </a:extLst>
          </a:blip>
          <a:stretch>
            <a:fillRect/>
          </a:stretch>
        </p:blipFill>
        <p:spPr>
          <a:xfrm>
            <a:off x="6949749" y="4741587"/>
            <a:ext cx="4080510" cy="842645"/>
          </a:xfrm>
          <a:prstGeom prst="rect">
            <a:avLst/>
          </a:prstGeom>
        </p:spPr>
      </p:pic>
      <p:sp>
        <p:nvSpPr>
          <p:cNvPr id="21" name="TextBox 20"/>
          <p:cNvSpPr txBox="1"/>
          <p:nvPr/>
        </p:nvSpPr>
        <p:spPr>
          <a:xfrm>
            <a:off x="6783720" y="2748149"/>
            <a:ext cx="1957883" cy="366345"/>
          </a:xfrm>
          <a:prstGeom prst="rect">
            <a:avLst/>
          </a:prstGeom>
          <a:noFill/>
        </p:spPr>
        <p:txBody>
          <a:bodyPr wrap="square" rtlCol="0">
            <a:spAutoFit/>
          </a:bodyPr>
          <a:lstStyle/>
          <a:p>
            <a:r>
              <a:rPr lang="en-US" dirty="0" smtClean="0">
                <a:solidFill>
                  <a:srgbClr val="0070C0"/>
                </a:solidFill>
              </a:rPr>
              <a:t>Enter Questions </a:t>
            </a:r>
            <a:r>
              <a:rPr lang="en-US" dirty="0" smtClean="0">
                <a:sym typeface="Wingdings" panose="05000000000000000000" pitchFamily="2" charset="2"/>
              </a:rPr>
              <a:t></a:t>
            </a:r>
            <a:endParaRPr lang="en-US" dirty="0"/>
          </a:p>
        </p:txBody>
      </p:sp>
      <p:sp>
        <p:nvSpPr>
          <p:cNvPr id="22" name="TextBox 21"/>
          <p:cNvSpPr txBox="1"/>
          <p:nvPr/>
        </p:nvSpPr>
        <p:spPr>
          <a:xfrm>
            <a:off x="8414327" y="2978318"/>
            <a:ext cx="1644073" cy="646331"/>
          </a:xfrm>
          <a:prstGeom prst="rect">
            <a:avLst/>
          </a:prstGeom>
          <a:noFill/>
        </p:spPr>
        <p:txBody>
          <a:bodyPr wrap="square" rtlCol="0">
            <a:spAutoFit/>
          </a:bodyPr>
          <a:lstStyle/>
          <a:p>
            <a:pPr algn="ctr"/>
            <a:r>
              <a:rPr lang="en-US" dirty="0" smtClean="0">
                <a:solidFill>
                  <a:srgbClr val="0070C0"/>
                </a:solidFill>
              </a:rPr>
              <a:t>Raise </a:t>
            </a:r>
            <a:r>
              <a:rPr lang="en-US" dirty="0">
                <a:sym typeface="Wingdings" panose="05000000000000000000" pitchFamily="2" charset="2"/>
              </a:rPr>
              <a:t> </a:t>
            </a:r>
            <a:r>
              <a:rPr lang="en-US" dirty="0" smtClean="0">
                <a:solidFill>
                  <a:srgbClr val="0070C0"/>
                </a:solidFill>
              </a:rPr>
              <a:t>Lower Hand</a:t>
            </a:r>
            <a:endParaRPr lang="en-US" dirty="0">
              <a:solidFill>
                <a:srgbClr val="0070C0"/>
              </a:solidFill>
            </a:endParaRPr>
          </a:p>
        </p:txBody>
      </p:sp>
      <p:sp>
        <p:nvSpPr>
          <p:cNvPr id="23" name="TextBox 22"/>
          <p:cNvSpPr txBox="1"/>
          <p:nvPr/>
        </p:nvSpPr>
        <p:spPr>
          <a:xfrm>
            <a:off x="10150508" y="2848102"/>
            <a:ext cx="1541576" cy="923330"/>
          </a:xfrm>
          <a:prstGeom prst="rect">
            <a:avLst/>
          </a:prstGeom>
          <a:noFill/>
        </p:spPr>
        <p:txBody>
          <a:bodyPr wrap="square" rtlCol="0">
            <a:spAutoFit/>
          </a:bodyPr>
          <a:lstStyle/>
          <a:p>
            <a:r>
              <a:rPr lang="en-US" dirty="0" smtClean="0">
                <a:sym typeface="Wingdings" panose="05000000000000000000" pitchFamily="2" charset="2"/>
              </a:rPr>
              <a:t> </a:t>
            </a:r>
            <a:r>
              <a:rPr lang="en-US" dirty="0" smtClean="0">
                <a:solidFill>
                  <a:srgbClr val="0070C0"/>
                </a:solidFill>
              </a:rPr>
              <a:t>Click 3 dots to open Audio Options</a:t>
            </a:r>
            <a:endParaRPr lang="en-US" dirty="0">
              <a:solidFill>
                <a:srgbClr val="0070C0"/>
              </a:solidFill>
            </a:endParaRPr>
          </a:p>
        </p:txBody>
      </p:sp>
      <p:sp>
        <p:nvSpPr>
          <p:cNvPr id="24" name="TextBox 23"/>
          <p:cNvSpPr txBox="1"/>
          <p:nvPr/>
        </p:nvSpPr>
        <p:spPr>
          <a:xfrm>
            <a:off x="6411837" y="4281679"/>
            <a:ext cx="1755418" cy="367473"/>
          </a:xfrm>
          <a:prstGeom prst="rect">
            <a:avLst/>
          </a:prstGeom>
          <a:noFill/>
        </p:spPr>
        <p:txBody>
          <a:bodyPr wrap="square" rtlCol="0">
            <a:spAutoFit/>
          </a:bodyPr>
          <a:lstStyle/>
          <a:p>
            <a:pPr>
              <a:lnSpc>
                <a:spcPct val="70000"/>
              </a:lnSpc>
              <a:spcBef>
                <a:spcPts val="1000"/>
              </a:spcBef>
            </a:pPr>
            <a:r>
              <a:rPr lang="en-US" sz="2400" b="1" dirty="0">
                <a:solidFill>
                  <a:srgbClr val="0070C0"/>
                </a:solidFill>
              </a:rPr>
              <a:t>iPhone</a:t>
            </a:r>
          </a:p>
        </p:txBody>
      </p:sp>
      <p:sp>
        <p:nvSpPr>
          <p:cNvPr id="26" name="TextBox 25"/>
          <p:cNvSpPr txBox="1"/>
          <p:nvPr/>
        </p:nvSpPr>
        <p:spPr>
          <a:xfrm>
            <a:off x="9239119" y="4058722"/>
            <a:ext cx="1682177" cy="646331"/>
          </a:xfrm>
          <a:prstGeom prst="rect">
            <a:avLst/>
          </a:prstGeom>
          <a:noFill/>
        </p:spPr>
        <p:txBody>
          <a:bodyPr wrap="square" rtlCol="0">
            <a:spAutoFit/>
          </a:bodyPr>
          <a:lstStyle/>
          <a:p>
            <a:pPr algn="ctr"/>
            <a:r>
              <a:rPr lang="en-US" dirty="0" smtClean="0">
                <a:solidFill>
                  <a:srgbClr val="0070C0"/>
                </a:solidFill>
              </a:rPr>
              <a:t>Raise </a:t>
            </a:r>
            <a:r>
              <a:rPr lang="en-US" dirty="0" smtClean="0">
                <a:sym typeface="Wingdings" panose="05000000000000000000" pitchFamily="2" charset="2"/>
              </a:rPr>
              <a:t> </a:t>
            </a:r>
            <a:r>
              <a:rPr lang="en-US" dirty="0" smtClean="0">
                <a:solidFill>
                  <a:srgbClr val="0070C0"/>
                </a:solidFill>
                <a:sym typeface="Wingdings" panose="05000000000000000000" pitchFamily="2" charset="2"/>
              </a:rPr>
              <a:t>Lower </a:t>
            </a:r>
            <a:r>
              <a:rPr lang="en-US" dirty="0" smtClean="0">
                <a:solidFill>
                  <a:srgbClr val="0070C0"/>
                </a:solidFill>
              </a:rPr>
              <a:t>Hand</a:t>
            </a:r>
            <a:endParaRPr lang="en-US" dirty="0">
              <a:solidFill>
                <a:srgbClr val="0070C0"/>
              </a:solidFill>
            </a:endParaRPr>
          </a:p>
        </p:txBody>
      </p:sp>
      <p:sp>
        <p:nvSpPr>
          <p:cNvPr id="27" name="TextBox 26"/>
          <p:cNvSpPr txBox="1"/>
          <p:nvPr/>
        </p:nvSpPr>
        <p:spPr>
          <a:xfrm>
            <a:off x="8815494" y="6392197"/>
            <a:ext cx="1972579" cy="369332"/>
          </a:xfrm>
          <a:prstGeom prst="rect">
            <a:avLst/>
          </a:prstGeom>
          <a:noFill/>
        </p:spPr>
        <p:txBody>
          <a:bodyPr wrap="square" rtlCol="0">
            <a:spAutoFit/>
          </a:bodyPr>
          <a:lstStyle/>
          <a:p>
            <a:r>
              <a:rPr lang="en-US" dirty="0">
                <a:solidFill>
                  <a:srgbClr val="0070C0"/>
                </a:solidFill>
              </a:rPr>
              <a:t>Enter</a:t>
            </a:r>
            <a:r>
              <a:rPr lang="en-US" dirty="0"/>
              <a:t> </a:t>
            </a:r>
            <a:r>
              <a:rPr lang="en-US" dirty="0" smtClean="0">
                <a:sym typeface="Wingdings" panose="05000000000000000000" pitchFamily="2" charset="2"/>
              </a:rPr>
              <a:t> </a:t>
            </a:r>
            <a:r>
              <a:rPr lang="en-US" dirty="0" smtClean="0">
                <a:solidFill>
                  <a:srgbClr val="0070C0"/>
                </a:solidFill>
              </a:rPr>
              <a:t>Questions</a:t>
            </a:r>
            <a:r>
              <a:rPr lang="en-US" dirty="0" smtClean="0"/>
              <a:t> </a:t>
            </a:r>
            <a:endParaRPr lang="en-US" dirty="0"/>
          </a:p>
        </p:txBody>
      </p:sp>
      <p:sp>
        <p:nvSpPr>
          <p:cNvPr id="28" name="TextBox 27"/>
          <p:cNvSpPr txBox="1"/>
          <p:nvPr/>
        </p:nvSpPr>
        <p:spPr>
          <a:xfrm>
            <a:off x="6949749" y="6392197"/>
            <a:ext cx="1791854" cy="369332"/>
          </a:xfrm>
          <a:prstGeom prst="rect">
            <a:avLst/>
          </a:prstGeom>
          <a:noFill/>
        </p:spPr>
        <p:txBody>
          <a:bodyPr wrap="square" rtlCol="0">
            <a:spAutoFit/>
          </a:bodyPr>
          <a:lstStyle/>
          <a:p>
            <a:r>
              <a:rPr lang="en-US" dirty="0" smtClean="0">
                <a:solidFill>
                  <a:srgbClr val="0070C0"/>
                </a:solidFill>
              </a:rPr>
              <a:t>Audio Options </a:t>
            </a:r>
            <a:r>
              <a:rPr lang="en-US" dirty="0" smtClean="0">
                <a:sym typeface="Wingdings" panose="05000000000000000000" pitchFamily="2" charset="2"/>
              </a:rPr>
              <a:t></a:t>
            </a:r>
            <a:endParaRPr lang="en-US" dirty="0"/>
          </a:p>
        </p:txBody>
      </p:sp>
      <p:sp>
        <p:nvSpPr>
          <p:cNvPr id="30" name="TextBox 29"/>
          <p:cNvSpPr txBox="1"/>
          <p:nvPr/>
        </p:nvSpPr>
        <p:spPr>
          <a:xfrm>
            <a:off x="6557520" y="3835606"/>
            <a:ext cx="5246552" cy="92434"/>
          </a:xfrm>
          <a:prstGeom prst="rect">
            <a:avLst/>
          </a:prstGeom>
          <a:solidFill>
            <a:srgbClr val="007F61"/>
          </a:solidFill>
        </p:spPr>
        <p:txBody>
          <a:bodyPr wrap="square" rtlCol="0">
            <a:spAutoFit/>
          </a:bodyPr>
          <a:lstStyle/>
          <a:p>
            <a:endParaRPr lang="en-US" dirty="0"/>
          </a:p>
        </p:txBody>
      </p:sp>
      <p:sp>
        <p:nvSpPr>
          <p:cNvPr id="31" name="TextBox 30"/>
          <p:cNvSpPr txBox="1"/>
          <p:nvPr/>
        </p:nvSpPr>
        <p:spPr>
          <a:xfrm flipH="1">
            <a:off x="6186252" y="805778"/>
            <a:ext cx="92620" cy="6052221"/>
          </a:xfrm>
          <a:prstGeom prst="rect">
            <a:avLst/>
          </a:prstGeom>
          <a:solidFill>
            <a:srgbClr val="007F61"/>
          </a:solidFill>
        </p:spPr>
        <p:txBody>
          <a:bodyPr wrap="square" rtlCol="0">
            <a:spAutoFit/>
          </a:bodyPr>
          <a:lstStyle/>
          <a:p>
            <a:endParaRPr lang="en-US" dirty="0"/>
          </a:p>
        </p:txBody>
      </p:sp>
      <p:sp>
        <p:nvSpPr>
          <p:cNvPr id="5" name="TextBox 4"/>
          <p:cNvSpPr txBox="1"/>
          <p:nvPr/>
        </p:nvSpPr>
        <p:spPr>
          <a:xfrm>
            <a:off x="687720" y="99119"/>
            <a:ext cx="12192000" cy="523220"/>
          </a:xfrm>
          <a:prstGeom prst="rect">
            <a:avLst/>
          </a:prstGeom>
          <a:noFill/>
        </p:spPr>
        <p:txBody>
          <a:bodyPr wrap="square" rtlCol="0">
            <a:spAutoFit/>
          </a:bodyPr>
          <a:lstStyle/>
          <a:p>
            <a:pPr algn="ctr"/>
            <a:r>
              <a:rPr lang="en-US" sz="2800" b="1" dirty="0" smtClean="0">
                <a:solidFill>
                  <a:srgbClr val="007F61"/>
                </a:solidFill>
              </a:rPr>
              <a:t>James and Elizabeth River PCB TMDL Public Meeting </a:t>
            </a:r>
            <a:endParaRPr lang="en-US" sz="2800" b="1" dirty="0">
              <a:solidFill>
                <a:srgbClr val="007F61"/>
              </a:solidFill>
            </a:endParaRPr>
          </a:p>
        </p:txBody>
      </p:sp>
      <p:sp>
        <p:nvSpPr>
          <p:cNvPr id="7" name="Rectangle 6"/>
          <p:cNvSpPr/>
          <p:nvPr/>
        </p:nvSpPr>
        <p:spPr>
          <a:xfrm>
            <a:off x="186888" y="6344158"/>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441431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78007" y="139330"/>
            <a:ext cx="10972800" cy="1139825"/>
          </a:xfrm>
        </p:spPr>
        <p:txBody>
          <a:bodyPr>
            <a:normAutofit/>
          </a:bodyPr>
          <a:lstStyle/>
          <a:p>
            <a:r>
              <a:rPr lang="en-US" altLang="en-US" sz="4000" b="1" dirty="0" smtClean="0">
                <a:latin typeface="Arial" panose="020B0604020202020204" pitchFamily="34" charset="0"/>
                <a:cs typeface="Arial" panose="020B0604020202020204" pitchFamily="34" charset="0"/>
              </a:rPr>
              <a:t>Total Maximum Daily Load (TMDL)</a:t>
            </a:r>
            <a:endParaRPr lang="en-US" altLang="en-US" sz="4000" b="1" dirty="0">
              <a:latin typeface="Arial" panose="020B0604020202020204" pitchFamily="34" charset="0"/>
              <a:cs typeface="Arial" panose="020B0604020202020204" pitchFamily="34" charset="0"/>
            </a:endParaRPr>
          </a:p>
        </p:txBody>
      </p:sp>
      <p:sp>
        <p:nvSpPr>
          <p:cNvPr id="11" name="Text Placeholder 10"/>
          <p:cNvSpPr>
            <a:spLocks noGrp="1"/>
          </p:cNvSpPr>
          <p:nvPr>
            <p:ph type="body" sz="half" idx="1"/>
          </p:nvPr>
        </p:nvSpPr>
        <p:spPr>
          <a:xfrm>
            <a:off x="212639" y="3905483"/>
            <a:ext cx="4421093" cy="2383400"/>
          </a:xfrm>
        </p:spPr>
        <p:txBody>
          <a:bodyPr>
            <a:normAutofit fontScale="92500" lnSpcReduction="10000"/>
          </a:bodyPr>
          <a:lstStyle/>
          <a:p>
            <a:r>
              <a:rPr lang="en-US" dirty="0" smtClean="0">
                <a:solidFill>
                  <a:srgbClr val="198569"/>
                </a:solidFill>
                <a:latin typeface="Arial" panose="020B0604020202020204" pitchFamily="34" charset="0"/>
                <a:cs typeface="Arial" panose="020B0604020202020204" pitchFamily="34" charset="0"/>
              </a:rPr>
              <a:t>Pollution Budget</a:t>
            </a:r>
          </a:p>
          <a:p>
            <a:r>
              <a:rPr lang="en-US" dirty="0" smtClean="0">
                <a:solidFill>
                  <a:srgbClr val="198569"/>
                </a:solidFill>
                <a:latin typeface="Arial" panose="020B0604020202020204" pitchFamily="34" charset="0"/>
                <a:cs typeface="Arial" panose="020B0604020202020204" pitchFamily="34" charset="0"/>
              </a:rPr>
              <a:t>Addresses different pollution categories</a:t>
            </a:r>
          </a:p>
          <a:p>
            <a:r>
              <a:rPr lang="en-US" dirty="0" smtClean="0">
                <a:solidFill>
                  <a:srgbClr val="198569"/>
                </a:solidFill>
                <a:latin typeface="Arial" panose="020B0604020202020204" pitchFamily="34" charset="0"/>
                <a:cs typeface="Arial" panose="020B0604020202020204" pitchFamily="34" charset="0"/>
              </a:rPr>
              <a:t>PCB TMDL - Multi-media approach</a:t>
            </a:r>
          </a:p>
          <a:p>
            <a:pPr lvl="1"/>
            <a:r>
              <a:rPr lang="en-US" dirty="0" smtClean="0">
                <a:solidFill>
                  <a:srgbClr val="198569"/>
                </a:solidFill>
                <a:latin typeface="Arial" panose="020B0604020202020204" pitchFamily="34" charset="0"/>
                <a:cs typeface="Arial" panose="020B0604020202020204" pitchFamily="34" charset="0"/>
              </a:rPr>
              <a:t>Air, Land, Water</a:t>
            </a:r>
          </a:p>
          <a:p>
            <a:endParaRPr lang="en-US" dirty="0"/>
          </a:p>
        </p:txBody>
      </p:sp>
      <p:sp>
        <p:nvSpPr>
          <p:cNvPr id="32" name="Slide Number Placeholder 5"/>
          <p:cNvSpPr>
            <a:spLocks noGrp="1"/>
          </p:cNvSpPr>
          <p:nvPr>
            <p:ph type="sldNum" sz="quarter" idx="12"/>
          </p:nvPr>
        </p:nvSpPr>
        <p:spPr/>
        <p:txBody>
          <a:bodyPr/>
          <a:lstStyle/>
          <a:p>
            <a:fld id="{CE2B59D7-4606-4F17-864B-863764926130}" type="slidenum">
              <a:rPr lang="en-US" altLang="en-US"/>
              <a:pPr/>
              <a:t>10</a:t>
            </a:fld>
            <a:endParaRPr lang="en-US" altLang="en-US"/>
          </a:p>
        </p:txBody>
      </p:sp>
      <p:grpSp>
        <p:nvGrpSpPr>
          <p:cNvPr id="10" name="Group 9" descr="Graph that shows an existing TMDL; includes an existing load, an allocated Load and a TMDL endpoint" title="Total Maximum Daily Load"/>
          <p:cNvGrpSpPr/>
          <p:nvPr/>
        </p:nvGrpSpPr>
        <p:grpSpPr>
          <a:xfrm>
            <a:off x="4722820" y="969355"/>
            <a:ext cx="7566973" cy="5748081"/>
            <a:chOff x="3601305" y="1592482"/>
            <a:chExt cx="7564169" cy="4988160"/>
          </a:xfrm>
        </p:grpSpPr>
        <p:sp>
          <p:nvSpPr>
            <p:cNvPr id="384005" name="Rectangle 5"/>
            <p:cNvSpPr>
              <a:spLocks noChangeArrowheads="1"/>
            </p:cNvSpPr>
            <p:nvPr/>
          </p:nvSpPr>
          <p:spPr bwMode="auto">
            <a:xfrm>
              <a:off x="3601305" y="1592482"/>
              <a:ext cx="7564169" cy="4988160"/>
            </a:xfrm>
            <a:prstGeom prst="rect">
              <a:avLst/>
            </a:prstGeom>
            <a:solidFill>
              <a:srgbClr val="FFFFFF"/>
            </a:solidFill>
            <a:ln w="0">
              <a:noFill/>
              <a:miter lim="800000"/>
              <a:headEnd/>
              <a:tailEnd/>
            </a:ln>
          </p:spPr>
          <p:txBody>
            <a:bodyPr/>
            <a:lstStyle/>
            <a:p>
              <a:endParaRPr lang="en-US"/>
            </a:p>
          </p:txBody>
        </p:sp>
        <p:sp>
          <p:nvSpPr>
            <p:cNvPr id="384006" name="Line 6"/>
            <p:cNvSpPr>
              <a:spLocks noChangeShapeType="1"/>
            </p:cNvSpPr>
            <p:nvPr/>
          </p:nvSpPr>
          <p:spPr bwMode="auto">
            <a:xfrm>
              <a:off x="3811289" y="4983005"/>
              <a:ext cx="68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07" name="Line 7"/>
            <p:cNvSpPr>
              <a:spLocks noChangeShapeType="1"/>
            </p:cNvSpPr>
            <p:nvPr/>
          </p:nvSpPr>
          <p:spPr bwMode="auto">
            <a:xfrm>
              <a:off x="3814350" y="4399321"/>
              <a:ext cx="9026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08" name="Rectangle 8"/>
            <p:cNvSpPr>
              <a:spLocks noChangeArrowheads="1"/>
            </p:cNvSpPr>
            <p:nvPr/>
          </p:nvSpPr>
          <p:spPr bwMode="auto">
            <a:xfrm>
              <a:off x="3880139" y="1998769"/>
              <a:ext cx="6603348" cy="3574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009" name="Line 9"/>
            <p:cNvSpPr>
              <a:spLocks noChangeShapeType="1"/>
            </p:cNvSpPr>
            <p:nvPr/>
          </p:nvSpPr>
          <p:spPr bwMode="auto">
            <a:xfrm>
              <a:off x="3880139" y="498127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0" name="Line 10"/>
            <p:cNvSpPr>
              <a:spLocks noChangeShapeType="1"/>
            </p:cNvSpPr>
            <p:nvPr/>
          </p:nvSpPr>
          <p:spPr bwMode="auto">
            <a:xfrm>
              <a:off x="3880139" y="438892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1" name="Line 11"/>
            <p:cNvSpPr>
              <a:spLocks noChangeShapeType="1"/>
            </p:cNvSpPr>
            <p:nvPr/>
          </p:nvSpPr>
          <p:spPr bwMode="auto">
            <a:xfrm>
              <a:off x="3880139" y="3796585"/>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2" name="Line 12"/>
            <p:cNvSpPr>
              <a:spLocks noChangeShapeType="1"/>
            </p:cNvSpPr>
            <p:nvPr/>
          </p:nvSpPr>
          <p:spPr bwMode="auto">
            <a:xfrm>
              <a:off x="3880139" y="318865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3" name="Line 13"/>
            <p:cNvSpPr>
              <a:spLocks noChangeShapeType="1"/>
            </p:cNvSpPr>
            <p:nvPr/>
          </p:nvSpPr>
          <p:spPr bwMode="auto">
            <a:xfrm>
              <a:off x="3880139" y="2589381"/>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4" name="Line 14"/>
            <p:cNvSpPr>
              <a:spLocks noChangeShapeType="1"/>
            </p:cNvSpPr>
            <p:nvPr/>
          </p:nvSpPr>
          <p:spPr bwMode="auto">
            <a:xfrm>
              <a:off x="3880139" y="199876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5" name="Rectangle 15"/>
            <p:cNvSpPr>
              <a:spLocks noChangeArrowheads="1"/>
            </p:cNvSpPr>
            <p:nvPr/>
          </p:nvSpPr>
          <p:spPr bwMode="auto">
            <a:xfrm>
              <a:off x="3876343" y="1991486"/>
              <a:ext cx="6603348" cy="3574848"/>
            </a:xfrm>
            <a:prstGeom prst="rect">
              <a:avLst/>
            </a:prstGeom>
            <a:solidFill>
              <a:srgbClr val="FFFFFF"/>
            </a:solidFill>
            <a:ln w="20638">
              <a:solidFill>
                <a:srgbClr val="000000"/>
              </a:solidFill>
              <a:miter lim="800000"/>
              <a:headEnd/>
              <a:tailEnd/>
            </a:ln>
          </p:spPr>
          <p:txBody>
            <a:bodyPr/>
            <a:lstStyle/>
            <a:p>
              <a:endParaRPr lang="en-US"/>
            </a:p>
          </p:txBody>
        </p:sp>
        <p:sp>
          <p:nvSpPr>
            <p:cNvPr id="384016" name="Rectangle 16"/>
            <p:cNvSpPr>
              <a:spLocks noChangeArrowheads="1"/>
            </p:cNvSpPr>
            <p:nvPr/>
          </p:nvSpPr>
          <p:spPr bwMode="auto">
            <a:xfrm>
              <a:off x="5260172" y="2825749"/>
              <a:ext cx="1230096" cy="274786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endParaRPr lang="en-US"/>
            </a:p>
          </p:txBody>
        </p:sp>
        <p:sp>
          <p:nvSpPr>
            <p:cNvPr id="384017" name="Rectangle 17"/>
            <p:cNvSpPr>
              <a:spLocks noChangeArrowheads="1"/>
            </p:cNvSpPr>
            <p:nvPr/>
          </p:nvSpPr>
          <p:spPr bwMode="auto">
            <a:xfrm>
              <a:off x="7386829" y="4447817"/>
              <a:ext cx="1227035" cy="111367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endParaRPr lang="en-US"/>
            </a:p>
          </p:txBody>
        </p:sp>
        <p:sp>
          <p:nvSpPr>
            <p:cNvPr id="384018" name="Rectangle 18"/>
            <p:cNvSpPr>
              <a:spLocks noChangeArrowheads="1"/>
            </p:cNvSpPr>
            <p:nvPr/>
          </p:nvSpPr>
          <p:spPr bwMode="auto">
            <a:xfrm>
              <a:off x="5087285" y="5793581"/>
              <a:ext cx="1242335" cy="164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a:solidFill>
                    <a:srgbClr val="000000"/>
                  </a:solidFill>
                </a:rPr>
                <a:t>Existing </a:t>
              </a:r>
              <a:r>
                <a:rPr lang="en-US" altLang="en-US" b="1" dirty="0" smtClean="0">
                  <a:solidFill>
                    <a:srgbClr val="000000"/>
                  </a:solidFill>
                </a:rPr>
                <a:t>Load</a:t>
              </a:r>
              <a:endParaRPr lang="en-US" altLang="en-US" b="1" dirty="0"/>
            </a:p>
          </p:txBody>
        </p:sp>
        <p:sp>
          <p:nvSpPr>
            <p:cNvPr id="384019" name="Rectangle 19"/>
            <p:cNvSpPr>
              <a:spLocks noChangeArrowheads="1"/>
            </p:cNvSpPr>
            <p:nvPr/>
          </p:nvSpPr>
          <p:spPr bwMode="auto">
            <a:xfrm flipH="1">
              <a:off x="9363550" y="4821929"/>
              <a:ext cx="677777" cy="1385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a:solidFill>
                    <a:srgbClr val="000000"/>
                  </a:solidFill>
                </a:rPr>
                <a:t>TMDL</a:t>
              </a:r>
              <a:endParaRPr lang="en-US" altLang="en-US" b="1" dirty="0"/>
            </a:p>
          </p:txBody>
        </p:sp>
        <p:sp>
          <p:nvSpPr>
            <p:cNvPr id="384020" name="Rectangle 20"/>
            <p:cNvSpPr>
              <a:spLocks noChangeArrowheads="1"/>
            </p:cNvSpPr>
            <p:nvPr/>
          </p:nvSpPr>
          <p:spPr bwMode="auto">
            <a:xfrm rot="16200000">
              <a:off x="2856649" y="3352941"/>
              <a:ext cx="1721079" cy="1384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smtClean="0">
                  <a:solidFill>
                    <a:srgbClr val="000000"/>
                  </a:solidFill>
                </a:rPr>
                <a:t>Pollutant Load</a:t>
              </a:r>
              <a:endParaRPr lang="en-US" altLang="en-US" b="1" dirty="0"/>
            </a:p>
          </p:txBody>
        </p:sp>
        <p:grpSp>
          <p:nvGrpSpPr>
            <p:cNvPr id="384021" name="Group 21"/>
            <p:cNvGrpSpPr>
              <a:grpSpLocks/>
            </p:cNvGrpSpPr>
            <p:nvPr/>
          </p:nvGrpSpPr>
          <p:grpSpPr bwMode="auto">
            <a:xfrm>
              <a:off x="3889318" y="3257868"/>
              <a:ext cx="6835328" cy="883387"/>
              <a:chOff x="1432" y="1781"/>
              <a:chExt cx="3713" cy="447"/>
            </a:xfrm>
          </p:grpSpPr>
          <p:sp>
            <p:nvSpPr>
              <p:cNvPr id="384023" name="Text Box 23"/>
              <p:cNvSpPr txBox="1">
                <a:spLocks noChangeArrowheads="1"/>
              </p:cNvSpPr>
              <p:nvPr/>
            </p:nvSpPr>
            <p:spPr bwMode="auto">
              <a:xfrm>
                <a:off x="3742" y="1781"/>
                <a:ext cx="1403" cy="1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r>
                  <a:rPr lang="en-US" altLang="en-US" b="1" dirty="0">
                    <a:solidFill>
                      <a:srgbClr val="000000"/>
                    </a:solidFill>
                    <a:latin typeface="Comic Sans MS" panose="030F0702030302020204" pitchFamily="66" charset="0"/>
                  </a:rPr>
                  <a:t>TMDL End </a:t>
                </a:r>
                <a:r>
                  <a:rPr lang="en-US" altLang="en-US" b="1" dirty="0" smtClean="0">
                    <a:solidFill>
                      <a:srgbClr val="000000"/>
                    </a:solidFill>
                    <a:latin typeface="Comic Sans MS" panose="030F0702030302020204" pitchFamily="66" charset="0"/>
                  </a:rPr>
                  <a:t>Point</a:t>
                </a:r>
                <a:endParaRPr lang="en-US" altLang="en-US" b="1" dirty="0">
                  <a:solidFill>
                    <a:srgbClr val="000000"/>
                  </a:solidFill>
                  <a:latin typeface="Comic Sans MS" panose="030F0702030302020204" pitchFamily="66" charset="0"/>
                </a:endParaRPr>
              </a:p>
            </p:txBody>
          </p:sp>
          <p:sp>
            <p:nvSpPr>
              <p:cNvPr id="384024" name="Line 24"/>
              <p:cNvSpPr>
                <a:spLocks noChangeShapeType="1"/>
              </p:cNvSpPr>
              <p:nvPr/>
            </p:nvSpPr>
            <p:spPr bwMode="auto">
              <a:xfrm flipH="1">
                <a:off x="4214" y="1932"/>
                <a:ext cx="101" cy="296"/>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022" name="Line 22"/>
              <p:cNvSpPr>
                <a:spLocks noChangeShapeType="1"/>
              </p:cNvSpPr>
              <p:nvPr/>
            </p:nvSpPr>
            <p:spPr bwMode="auto">
              <a:xfrm flipV="1">
                <a:off x="1432" y="2225"/>
                <a:ext cx="358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4025" name="Line 25"/>
            <p:cNvSpPr>
              <a:spLocks noChangeShapeType="1"/>
            </p:cNvSpPr>
            <p:nvPr/>
          </p:nvSpPr>
          <p:spPr bwMode="auto">
            <a:xfrm>
              <a:off x="3825060" y="379831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26" name="Line 26"/>
            <p:cNvSpPr>
              <a:spLocks noChangeShapeType="1"/>
            </p:cNvSpPr>
            <p:nvPr/>
          </p:nvSpPr>
          <p:spPr bwMode="auto">
            <a:xfrm>
              <a:off x="3828119" y="318345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27" name="Line 27"/>
            <p:cNvSpPr>
              <a:spLocks noChangeShapeType="1"/>
            </p:cNvSpPr>
            <p:nvPr/>
          </p:nvSpPr>
          <p:spPr bwMode="auto">
            <a:xfrm>
              <a:off x="3818940" y="2589381"/>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Left Brace 2"/>
            <p:cNvSpPr/>
            <p:nvPr/>
          </p:nvSpPr>
          <p:spPr>
            <a:xfrm flipH="1">
              <a:off x="8751594" y="4193709"/>
              <a:ext cx="354992" cy="1340488"/>
            </a:xfrm>
            <a:prstGeom prst="leftBrace">
              <a:avLst>
                <a:gd name="adj1" fmla="val 130194"/>
                <a:gd name="adj2" fmla="val 48605"/>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4030" name="AutoShape 30"/>
            <p:cNvSpPr>
              <a:spLocks noChangeArrowheads="1"/>
            </p:cNvSpPr>
            <p:nvPr/>
          </p:nvSpPr>
          <p:spPr bwMode="auto">
            <a:xfrm>
              <a:off x="5743128" y="2833032"/>
              <a:ext cx="292900" cy="1253531"/>
            </a:xfrm>
            <a:prstGeom prst="downArrow">
              <a:avLst>
                <a:gd name="adj1" fmla="val 56590"/>
                <a:gd name="adj2" fmla="val 43283"/>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37160" anchor="ctr">
              <a:spAutoFit/>
            </a:bodyPr>
            <a:lstStyle/>
            <a:p>
              <a:endParaRPr lang="en-US"/>
            </a:p>
          </p:txBody>
        </p:sp>
        <p:sp>
          <p:nvSpPr>
            <p:cNvPr id="33" name="Rectangle 17"/>
            <p:cNvSpPr>
              <a:spLocks noChangeArrowheads="1"/>
            </p:cNvSpPr>
            <p:nvPr/>
          </p:nvSpPr>
          <p:spPr bwMode="auto">
            <a:xfrm>
              <a:off x="7383390" y="4150554"/>
              <a:ext cx="1226682" cy="288868"/>
            </a:xfrm>
            <a:prstGeom prst="rect">
              <a:avLst/>
            </a:prstGeom>
            <a:solidFill>
              <a:srgbClr val="FFFF00"/>
            </a:solidFill>
            <a:ln w="20638">
              <a:solidFill>
                <a:srgbClr val="000000"/>
              </a:solidFill>
              <a:miter lim="800000"/>
              <a:headEnd/>
              <a:tailEnd/>
            </a:ln>
          </p:spPr>
          <p:txBody>
            <a:bodyPr/>
            <a:lstStyle/>
            <a:p>
              <a:endParaRPr lang="en-US"/>
            </a:p>
          </p:txBody>
        </p:sp>
        <p:sp>
          <p:nvSpPr>
            <p:cNvPr id="2" name="TextBox 1"/>
            <p:cNvSpPr txBox="1"/>
            <p:nvPr/>
          </p:nvSpPr>
          <p:spPr>
            <a:xfrm>
              <a:off x="7349086" y="4167862"/>
              <a:ext cx="1321716" cy="276999"/>
            </a:xfrm>
            <a:prstGeom prst="rect">
              <a:avLst/>
            </a:prstGeom>
            <a:noFill/>
            <a:ln>
              <a:noFill/>
            </a:ln>
          </p:spPr>
          <p:txBody>
            <a:bodyPr wrap="square" rtlCol="0">
              <a:spAutoFit/>
            </a:bodyPr>
            <a:lstStyle/>
            <a:p>
              <a:pPr algn="ctr"/>
              <a:r>
                <a:rPr lang="en-US" sz="1200" b="1" dirty="0" smtClean="0"/>
                <a:t>Margin of Safety</a:t>
              </a:r>
              <a:endParaRPr lang="en-US" sz="1200" b="1" dirty="0"/>
            </a:p>
          </p:txBody>
        </p:sp>
        <p:sp>
          <p:nvSpPr>
            <p:cNvPr id="4" name="Rectangle 3"/>
            <p:cNvSpPr/>
            <p:nvPr/>
          </p:nvSpPr>
          <p:spPr>
            <a:xfrm>
              <a:off x="7484645" y="4472936"/>
              <a:ext cx="1012689" cy="738664"/>
            </a:xfrm>
            <a:prstGeom prst="rect">
              <a:avLst/>
            </a:prstGeom>
            <a:ln>
              <a:noFill/>
            </a:ln>
          </p:spPr>
          <p:txBody>
            <a:bodyPr wrap="square">
              <a:spAutoFit/>
            </a:bodyPr>
            <a:lstStyle/>
            <a:p>
              <a:pPr algn="ctr"/>
              <a:r>
                <a:rPr lang="en-US" sz="1400" b="1" dirty="0" smtClean="0"/>
                <a:t>Load Allocations (WLA + LA)</a:t>
              </a:r>
              <a:endParaRPr lang="en-US" sz="1400" b="1" dirty="0"/>
            </a:p>
          </p:txBody>
        </p:sp>
        <p:sp>
          <p:nvSpPr>
            <p:cNvPr id="37" name="Rectangle 18"/>
            <p:cNvSpPr>
              <a:spLocks noChangeArrowheads="1"/>
            </p:cNvSpPr>
            <p:nvPr/>
          </p:nvSpPr>
          <p:spPr bwMode="auto">
            <a:xfrm>
              <a:off x="7438297" y="5819555"/>
              <a:ext cx="1409168" cy="1647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smtClean="0">
                  <a:solidFill>
                    <a:srgbClr val="000000"/>
                  </a:solidFill>
                </a:rPr>
                <a:t>Allocated Load</a:t>
              </a:r>
              <a:endParaRPr lang="en-US" altLang="en-US" b="1" dirty="0"/>
            </a:p>
          </p:txBody>
        </p:sp>
      </p:grpSp>
      <p:sp>
        <p:nvSpPr>
          <p:cNvPr id="5" name="Rectangle 4"/>
          <p:cNvSpPr/>
          <p:nvPr/>
        </p:nvSpPr>
        <p:spPr>
          <a:xfrm>
            <a:off x="5165443" y="1571819"/>
            <a:ext cx="6141654" cy="842025"/>
          </a:xfrm>
          <a:prstGeom prst="rect">
            <a:avLst/>
          </a:prstGeom>
        </p:spPr>
        <p:txBody>
          <a:bodyPr wrap="square">
            <a:spAutoFit/>
          </a:bodyPr>
          <a:lstStyle/>
          <a:p>
            <a:pPr marL="292100" indent="-292100" algn="ctr">
              <a:lnSpc>
                <a:spcPct val="90000"/>
              </a:lnSpc>
              <a:spcBef>
                <a:spcPct val="20000"/>
              </a:spcBef>
              <a:buClr>
                <a:schemeClr val="folHlink"/>
              </a:buClr>
              <a:buSzPct val="60000"/>
            </a:pPr>
            <a:r>
              <a:rPr lang="en-US" sz="2000" b="1" dirty="0">
                <a:ln w="11430"/>
                <a:solidFill>
                  <a:srgbClr val="002060"/>
                </a:solidFill>
                <a:latin typeface="Arial" panose="020B0604020202020204" pitchFamily="34" charset="0"/>
                <a:cs typeface="Arial" panose="020B0604020202020204" pitchFamily="34" charset="0"/>
              </a:rPr>
              <a:t>Goal = Reduce existing PCB load to restore </a:t>
            </a:r>
            <a:r>
              <a:rPr lang="en-US" sz="2000" b="1" dirty="0" smtClean="0">
                <a:ln w="11430"/>
                <a:solidFill>
                  <a:srgbClr val="002060"/>
                </a:solidFill>
                <a:latin typeface="Arial" panose="020B0604020202020204" pitchFamily="34" charset="0"/>
                <a:cs typeface="Arial" panose="020B0604020202020204" pitchFamily="34" charset="0"/>
              </a:rPr>
              <a:t>the fish </a:t>
            </a:r>
            <a:r>
              <a:rPr lang="en-US" sz="2000" b="1" dirty="0">
                <a:ln w="11430"/>
                <a:solidFill>
                  <a:srgbClr val="002060"/>
                </a:solidFill>
                <a:latin typeface="Arial" panose="020B0604020202020204" pitchFamily="34" charset="0"/>
                <a:cs typeface="Arial" panose="020B0604020202020204" pitchFamily="34" charset="0"/>
              </a:rPr>
              <a:t>consumption use</a:t>
            </a:r>
          </a:p>
          <a:p>
            <a:pPr marL="292100" indent="-292100">
              <a:lnSpc>
                <a:spcPct val="50000"/>
              </a:lnSpc>
              <a:spcBef>
                <a:spcPct val="20000"/>
              </a:spcBef>
              <a:buClr>
                <a:schemeClr val="folHlink"/>
              </a:buClr>
              <a:buSzPct val="60000"/>
            </a:pP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endParaRPr>
          </a:p>
        </p:txBody>
      </p:sp>
      <p:sp>
        <p:nvSpPr>
          <p:cNvPr id="13" name="TextBox 12"/>
          <p:cNvSpPr txBox="1"/>
          <p:nvPr/>
        </p:nvSpPr>
        <p:spPr>
          <a:xfrm>
            <a:off x="170689" y="1348802"/>
            <a:ext cx="4452524" cy="1938992"/>
          </a:xfrm>
          <a:prstGeom prst="rect">
            <a:avLst/>
          </a:prstGeom>
          <a:noFill/>
          <a:ln>
            <a:noFill/>
          </a:ln>
        </p:spPr>
        <p:txBody>
          <a:bodyPr wrap="square" rtlCol="0">
            <a:spAutoFit/>
          </a:bodyPr>
          <a:lstStyle/>
          <a:p>
            <a:r>
              <a:rPr lang="en-US" sz="2800" b="1" dirty="0" smtClean="0">
                <a:solidFill>
                  <a:srgbClr val="002060"/>
                </a:solidFill>
                <a:latin typeface="Arial" panose="020B0604020202020204" pitchFamily="34" charset="0"/>
                <a:cs typeface="Arial" panose="020B0604020202020204" pitchFamily="34" charset="0"/>
              </a:rPr>
              <a:t>TMDL = WLA + LA + MOS</a:t>
            </a:r>
          </a:p>
          <a:p>
            <a:endParaRPr lang="en-US" sz="1200" b="1" dirty="0">
              <a:solidFill>
                <a:srgbClr val="002060"/>
              </a:solidFill>
              <a:latin typeface="Arial" panose="020B0604020202020204" pitchFamily="34" charset="0"/>
              <a:cs typeface="Arial" panose="020B0604020202020204" pitchFamily="34" charset="0"/>
            </a:endParaRPr>
          </a:p>
          <a:p>
            <a:r>
              <a:rPr lang="en-US" sz="2000" b="1" dirty="0" smtClean="0">
                <a:solidFill>
                  <a:srgbClr val="002060"/>
                </a:solidFill>
                <a:latin typeface="Arial" panose="020B0604020202020204" pitchFamily="34" charset="0"/>
                <a:cs typeface="Arial" panose="020B0604020202020204" pitchFamily="34" charset="0"/>
              </a:rPr>
              <a:t>Where:</a:t>
            </a:r>
          </a:p>
          <a:p>
            <a:r>
              <a:rPr lang="en-US" sz="2000" b="1" dirty="0" smtClean="0">
                <a:solidFill>
                  <a:srgbClr val="002060"/>
                </a:solidFill>
                <a:latin typeface="Arial" panose="020B0604020202020204" pitchFamily="34" charset="0"/>
                <a:cs typeface="Arial" panose="020B0604020202020204" pitchFamily="34" charset="0"/>
              </a:rPr>
              <a:t>	WLA = Waste Load Allocation</a:t>
            </a:r>
          </a:p>
          <a:p>
            <a:r>
              <a:rPr lang="en-US" sz="2000" b="1" dirty="0" smtClean="0">
                <a:solidFill>
                  <a:srgbClr val="002060"/>
                </a:solidFill>
                <a:latin typeface="Arial" panose="020B0604020202020204" pitchFamily="34" charset="0"/>
                <a:cs typeface="Arial" panose="020B0604020202020204" pitchFamily="34" charset="0"/>
              </a:rPr>
              <a:t>	LA = Load Allocation</a:t>
            </a:r>
          </a:p>
          <a:p>
            <a:r>
              <a:rPr lang="en-US" sz="2000" b="1" dirty="0" smtClean="0">
                <a:solidFill>
                  <a:srgbClr val="002060"/>
                </a:solidFill>
                <a:latin typeface="Arial" panose="020B0604020202020204" pitchFamily="34" charset="0"/>
                <a:cs typeface="Arial" panose="020B0604020202020204" pitchFamily="34" charset="0"/>
              </a:rPr>
              <a:t>	MOS = Margin of Safety</a:t>
            </a:r>
            <a:endParaRPr lang="en-US" sz="2000" b="1"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4077603" y="6111788"/>
            <a:ext cx="7442200"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For restoration the waterbody must meet two thresholds:  1) Numeric WQC [</a:t>
            </a:r>
            <a:r>
              <a:rPr lang="en-US" b="1" i="1" dirty="0" smtClean="0">
                <a:latin typeface="Arial" panose="020B0604020202020204" pitchFamily="34" charset="0"/>
                <a:cs typeface="Arial" panose="020B0604020202020204" pitchFamily="34" charset="0"/>
              </a:rPr>
              <a:t>or site specific value</a:t>
            </a:r>
            <a:r>
              <a:rPr lang="en-US" b="1" dirty="0" smtClean="0">
                <a:latin typeface="Arial" panose="020B0604020202020204" pitchFamily="34" charset="0"/>
                <a:cs typeface="Arial" panose="020B0604020202020204" pitchFamily="34" charset="0"/>
              </a:rPr>
              <a:t>] and 2) fish tissue threshold</a:t>
            </a:r>
            <a:endParaRPr lang="en-US" b="1" dirty="0">
              <a:latin typeface="Arial" panose="020B0604020202020204" pitchFamily="34" charset="0"/>
              <a:cs typeface="Arial" panose="020B0604020202020204" pitchFamily="34" charset="0"/>
            </a:endParaRPr>
          </a:p>
        </p:txBody>
      </p:sp>
      <p:pic>
        <p:nvPicPr>
          <p:cNvPr id="38" name="Picture 37"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40" name="Rectangle 39"/>
          <p:cNvSpPr/>
          <p:nvPr/>
        </p:nvSpPr>
        <p:spPr>
          <a:xfrm>
            <a:off x="0" y="658100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417066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title="ID Problem"/>
          <p:cNvSpPr>
            <a:spLocks noChangeArrowheads="1"/>
          </p:cNvSpPr>
          <p:nvPr/>
        </p:nvSpPr>
        <p:spPr bwMode="auto">
          <a:xfrm>
            <a:off x="4953000" y="1143001"/>
            <a:ext cx="2052638" cy="409575"/>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Identify Problem</a:t>
            </a:r>
          </a:p>
        </p:txBody>
      </p:sp>
      <p:sp>
        <p:nvSpPr>
          <p:cNvPr id="300036" name="Rectangle 4" title="Source Assessment"/>
          <p:cNvSpPr>
            <a:spLocks noChangeArrowheads="1"/>
          </p:cNvSpPr>
          <p:nvPr/>
        </p:nvSpPr>
        <p:spPr bwMode="auto">
          <a:xfrm>
            <a:off x="4876800" y="1981200"/>
            <a:ext cx="2349500" cy="990600"/>
          </a:xfrm>
          <a:prstGeom prst="rect">
            <a:avLst/>
          </a:prstGeom>
          <a:solidFill>
            <a:schemeClr val="bg1"/>
          </a:solidFill>
          <a:ln w="12700">
            <a:solidFill>
              <a:schemeClr val="tx1"/>
            </a:solidFill>
            <a:miter lim="800000"/>
            <a:headEnd/>
            <a:tailEnd/>
          </a:ln>
          <a:effectLst/>
        </p:spPr>
        <p:txBody>
          <a:bodyPr/>
          <a:lstStyle/>
          <a:p>
            <a:pPr algn="l" eaLnBrk="0" hangingPunct="0"/>
            <a:r>
              <a:rPr lang="en-US" altLang="en-US" sz="2000" dirty="0">
                <a:solidFill>
                  <a:srgbClr val="000000"/>
                </a:solidFill>
                <a:latin typeface="Tahoma" pitchFamily="34" charset="0"/>
              </a:rPr>
              <a:t>Source Assessment</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Identify sources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Estimate source loading</a:t>
            </a:r>
            <a:endParaRPr lang="en-US" altLang="en-US" sz="2000" dirty="0">
              <a:solidFill>
                <a:srgbClr val="000000"/>
              </a:solidFill>
              <a:latin typeface="Tahoma" pitchFamily="34" charset="0"/>
            </a:endParaRPr>
          </a:p>
        </p:txBody>
      </p:sp>
      <p:sp>
        <p:nvSpPr>
          <p:cNvPr id="300037" name="Rectangle 5" title="Link Sources to Targets"/>
          <p:cNvSpPr>
            <a:spLocks noChangeArrowheads="1"/>
          </p:cNvSpPr>
          <p:nvPr/>
        </p:nvSpPr>
        <p:spPr bwMode="auto">
          <a:xfrm>
            <a:off x="4572000" y="3352801"/>
            <a:ext cx="3124200" cy="1019175"/>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Link Sources to Targets </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Assess linkages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Estimate total loading capacity</a:t>
            </a:r>
          </a:p>
        </p:txBody>
      </p:sp>
      <p:sp>
        <p:nvSpPr>
          <p:cNvPr id="300038" name="Rectangle 6" title="TMDL Allocations"/>
          <p:cNvSpPr>
            <a:spLocks noChangeArrowheads="1"/>
          </p:cNvSpPr>
          <p:nvPr/>
        </p:nvSpPr>
        <p:spPr bwMode="auto">
          <a:xfrm>
            <a:off x="4572000" y="4800600"/>
            <a:ext cx="3124200" cy="1231900"/>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TMDL Allocations</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Reduce loads from point sources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Divide remaining loads among </a:t>
            </a:r>
          </a:p>
          <a:p>
            <a:pPr algn="l" eaLnBrk="0" hangingPunct="0"/>
            <a:r>
              <a:rPr lang="en-US" altLang="en-US" sz="1400" dirty="0">
                <a:solidFill>
                  <a:srgbClr val="000000"/>
                </a:solidFill>
                <a:latin typeface="Tahoma" pitchFamily="34" charset="0"/>
              </a:rPr>
              <a:t>   sources</a:t>
            </a:r>
            <a:endParaRPr lang="en-US" altLang="en-US" sz="2000" dirty="0">
              <a:solidFill>
                <a:srgbClr val="000000"/>
              </a:solidFill>
              <a:latin typeface="Tahoma" pitchFamily="34" charset="0"/>
            </a:endParaRPr>
          </a:p>
        </p:txBody>
      </p:sp>
      <p:sp>
        <p:nvSpPr>
          <p:cNvPr id="300039" name="Line 7" title="Connector line"/>
          <p:cNvSpPr>
            <a:spLocks noChangeShapeType="1"/>
          </p:cNvSpPr>
          <p:nvPr/>
        </p:nvSpPr>
        <p:spPr bwMode="auto">
          <a:xfrm>
            <a:off x="6019800" y="1556658"/>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0" name="Line 8" title="Connector line"/>
          <p:cNvSpPr>
            <a:spLocks noChangeShapeType="1"/>
          </p:cNvSpPr>
          <p:nvPr/>
        </p:nvSpPr>
        <p:spPr bwMode="auto">
          <a:xfrm>
            <a:off x="6019800" y="2971800"/>
            <a:ext cx="0" cy="381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1" name="Line 9" title="Connector line"/>
          <p:cNvSpPr>
            <a:spLocks noChangeShapeType="1"/>
          </p:cNvSpPr>
          <p:nvPr/>
        </p:nvSpPr>
        <p:spPr bwMode="auto">
          <a:xfrm>
            <a:off x="6019800" y="4365172"/>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2" name="Rectangle 10" title="TMDL equation"/>
          <p:cNvSpPr>
            <a:spLocks noChangeArrowheads="1"/>
          </p:cNvSpPr>
          <p:nvPr/>
        </p:nvSpPr>
        <p:spPr bwMode="auto">
          <a:xfrm>
            <a:off x="2590801" y="6173142"/>
            <a:ext cx="61242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SzPct val="100000"/>
            </a:pPr>
            <a:r>
              <a:rPr lang="en-US" altLang="en-US" sz="2400" b="1" dirty="0">
                <a:solidFill>
                  <a:srgbClr val="256EAB"/>
                </a:solidFill>
                <a:latin typeface="Arial" panose="020B0604020202020204" pitchFamily="34" charset="0"/>
                <a:cs typeface="Arial" panose="020B0604020202020204" pitchFamily="34" charset="0"/>
              </a:rPr>
              <a:t>TMDL = Sum of WLA + Sum of LA + MOS</a:t>
            </a:r>
          </a:p>
        </p:txBody>
      </p:sp>
      <p:sp>
        <p:nvSpPr>
          <p:cNvPr id="300043" name="Rectangle 11" title="Low Level PCB analysis"/>
          <p:cNvSpPr>
            <a:spLocks noChangeArrowheads="1"/>
          </p:cNvSpPr>
          <p:nvPr/>
        </p:nvSpPr>
        <p:spPr bwMode="auto">
          <a:xfrm>
            <a:off x="7772400" y="1828800"/>
            <a:ext cx="2133600" cy="914400"/>
          </a:xfrm>
          <a:prstGeom prst="rect">
            <a:avLst/>
          </a:prstGeom>
          <a:solidFill>
            <a:schemeClr val="bg1"/>
          </a:solidFill>
          <a:ln w="9525">
            <a:solidFill>
              <a:schemeClr val="tx1"/>
            </a:solidFill>
            <a:miter lim="800000"/>
            <a:headEnd/>
            <a:tailEnd/>
          </a:ln>
          <a:effectLst/>
        </p:spPr>
        <p:txBody>
          <a:bodyPr wrap="none" anchor="ctr"/>
          <a:lstStyle/>
          <a:p>
            <a:pPr algn="ctr"/>
            <a:r>
              <a:rPr lang="en-US" altLang="en-US" dirty="0">
                <a:solidFill>
                  <a:srgbClr val="000000"/>
                </a:solidFill>
              </a:rPr>
              <a:t>Low Level PCB</a:t>
            </a:r>
          </a:p>
          <a:p>
            <a:pPr algn="ctr"/>
            <a:r>
              <a:rPr lang="en-US" altLang="en-US" dirty="0">
                <a:solidFill>
                  <a:srgbClr val="000000"/>
                </a:solidFill>
              </a:rPr>
              <a:t> Analysis</a:t>
            </a:r>
            <a:r>
              <a:rPr lang="en-US" altLang="en-US" b="1" dirty="0">
                <a:solidFill>
                  <a:srgbClr val="000000"/>
                </a:solidFill>
              </a:rPr>
              <a:t> </a:t>
            </a:r>
          </a:p>
        </p:txBody>
      </p:sp>
      <p:sp>
        <p:nvSpPr>
          <p:cNvPr id="300044" name="Line 12" title="Connector line"/>
          <p:cNvSpPr>
            <a:spLocks noChangeShapeType="1"/>
          </p:cNvSpPr>
          <p:nvPr/>
        </p:nvSpPr>
        <p:spPr bwMode="auto">
          <a:xfrm flipH="1">
            <a:off x="7239000" y="2209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5" name="Line 13" title="Arrow"/>
          <p:cNvSpPr>
            <a:spLocks noChangeShapeType="1"/>
          </p:cNvSpPr>
          <p:nvPr/>
        </p:nvSpPr>
        <p:spPr bwMode="auto">
          <a:xfrm>
            <a:off x="2819400" y="1295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0046" name="Line 14" title="Arrow"/>
          <p:cNvSpPr>
            <a:spLocks noChangeShapeType="1"/>
          </p:cNvSpPr>
          <p:nvPr/>
        </p:nvSpPr>
        <p:spPr bwMode="auto">
          <a:xfrm>
            <a:off x="2895600" y="23622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0047" name="Rectangle 15" title="Fish consumption advisory"/>
          <p:cNvSpPr>
            <a:spLocks noChangeArrowheads="1"/>
          </p:cNvSpPr>
          <p:nvPr/>
        </p:nvSpPr>
        <p:spPr bwMode="auto">
          <a:xfrm>
            <a:off x="2209800" y="914400"/>
            <a:ext cx="1905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dirty="0"/>
              <a:t>Fish Consumption Advisory</a:t>
            </a:r>
          </a:p>
        </p:txBody>
      </p:sp>
      <p:sp>
        <p:nvSpPr>
          <p:cNvPr id="300048" name="Text Box 16" title="In process"/>
          <p:cNvSpPr txBox="1">
            <a:spLocks noChangeArrowheads="1"/>
          </p:cNvSpPr>
          <p:nvPr/>
        </p:nvSpPr>
        <p:spPr bwMode="auto">
          <a:xfrm>
            <a:off x="2743200" y="1981201"/>
            <a:ext cx="1905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n-US" altLang="en-US" b="1" dirty="0" smtClean="0"/>
              <a:t>In Process</a:t>
            </a:r>
            <a:endParaRPr lang="en-US" altLang="en-US" b="1" dirty="0"/>
          </a:p>
        </p:txBody>
      </p:sp>
      <p:sp>
        <p:nvSpPr>
          <p:cNvPr id="18" name="Line 14" title="arrow"/>
          <p:cNvSpPr>
            <a:spLocks noChangeShapeType="1"/>
          </p:cNvSpPr>
          <p:nvPr/>
        </p:nvSpPr>
        <p:spPr bwMode="auto">
          <a:xfrm>
            <a:off x="2743200" y="38100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0" name="Line 14" title="Arrow"/>
          <p:cNvSpPr>
            <a:spLocks noChangeShapeType="1"/>
          </p:cNvSpPr>
          <p:nvPr/>
        </p:nvSpPr>
        <p:spPr bwMode="auto">
          <a:xfrm>
            <a:off x="2686638" y="5486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Text Box 16" title="To be completed"/>
          <p:cNvSpPr txBox="1">
            <a:spLocks noChangeArrowheads="1"/>
          </p:cNvSpPr>
          <p:nvPr/>
        </p:nvSpPr>
        <p:spPr bwMode="auto">
          <a:xfrm>
            <a:off x="2590801" y="3336880"/>
            <a:ext cx="179069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b="1" dirty="0" smtClean="0"/>
              <a:t>To be Completed</a:t>
            </a:r>
            <a:endParaRPr lang="en-US" altLang="en-US" b="1" dirty="0"/>
          </a:p>
        </p:txBody>
      </p:sp>
      <p:sp>
        <p:nvSpPr>
          <p:cNvPr id="22" name="Text Box 16" title="To be completed"/>
          <p:cNvSpPr txBox="1">
            <a:spLocks noChangeArrowheads="1"/>
          </p:cNvSpPr>
          <p:nvPr/>
        </p:nvSpPr>
        <p:spPr bwMode="auto">
          <a:xfrm>
            <a:off x="2610438" y="5047218"/>
            <a:ext cx="18091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b="1" dirty="0" smtClean="0"/>
              <a:t>To be Completed</a:t>
            </a:r>
            <a:endParaRPr lang="en-US" altLang="en-US" b="1" dirty="0"/>
          </a:p>
        </p:txBody>
      </p:sp>
      <p:sp>
        <p:nvSpPr>
          <p:cNvPr id="2" name="Title 1" title="TMDL Process"/>
          <p:cNvSpPr>
            <a:spLocks noGrp="1"/>
          </p:cNvSpPr>
          <p:nvPr>
            <p:ph type="title"/>
          </p:nvPr>
        </p:nvSpPr>
        <p:spPr>
          <a:xfrm>
            <a:off x="171773" y="-147744"/>
            <a:ext cx="10515600" cy="1325563"/>
          </a:xfrm>
        </p:spPr>
        <p:txBody>
          <a:bodyPr>
            <a:normAutofit/>
          </a:bodyPr>
          <a:lstStyle/>
          <a:p>
            <a:r>
              <a:rPr lang="en-US" sz="4000" b="0" dirty="0" smtClean="0"/>
              <a:t>The TMDL </a:t>
            </a:r>
            <a:r>
              <a:rPr lang="en-US" sz="4000" b="0" dirty="0"/>
              <a:t>Process</a:t>
            </a:r>
          </a:p>
        </p:txBody>
      </p:sp>
      <p:pic>
        <p:nvPicPr>
          <p:cNvPr id="4" name="Picture 3" descr="TMDL Model output on a laptop" title="Picture of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96" y="3020186"/>
            <a:ext cx="2523908" cy="2247093"/>
          </a:xfrm>
          <a:prstGeom prst="rect">
            <a:avLst/>
          </a:prstGeom>
        </p:spPr>
      </p:pic>
      <p:sp>
        <p:nvSpPr>
          <p:cNvPr id="23" name="Rectangle 22"/>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570150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7" grpId="0" animBg="1"/>
      <p:bldP spid="300038" grpId="0" animBg="1"/>
      <p:bldP spid="300040" grpId="0" animBg="1"/>
      <p:bldP spid="300041" grpId="0" animBg="1"/>
      <p:bldP spid="18" grpId="0" animBg="1"/>
      <p:bldP spid="20"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PCB Background Information</a:t>
            </a:r>
            <a:endParaRPr lang="en-US" b="1"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algn="l"/>
            <a:r>
              <a:rPr lang="en-US" dirty="0" smtClean="0"/>
              <a:t>					</a:t>
            </a:r>
            <a:endParaRPr lang="en-US" dirty="0">
              <a:solidFill>
                <a:srgbClr val="256EAB"/>
              </a:solidFill>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9" name="Rectangle 8"/>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406090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11" descr="pcb-molecule"/>
          <p:cNvPicPr>
            <a:picLocks noChangeAspect="1" noChangeArrowheads="1"/>
          </p:cNvPicPr>
          <p:nvPr/>
        </p:nvPicPr>
        <p:blipFill>
          <a:blip r:embed="rId2" cstate="print"/>
          <a:srcRect/>
          <a:stretch>
            <a:fillRect/>
          </a:stretch>
        </p:blipFill>
        <p:spPr bwMode="auto">
          <a:xfrm>
            <a:off x="7094981" y="3022226"/>
            <a:ext cx="5111856" cy="2738494"/>
          </a:xfrm>
          <a:prstGeom prst="rect">
            <a:avLst/>
          </a:prstGeom>
          <a:noFill/>
          <a:ln w="9525">
            <a:noFill/>
            <a:miter lim="800000"/>
            <a:headEnd/>
            <a:tailEnd/>
          </a:ln>
        </p:spPr>
      </p:pic>
      <p:sp>
        <p:nvSpPr>
          <p:cNvPr id="26626" name="Rectangle 2" title="Background: PCBs"/>
          <p:cNvSpPr>
            <a:spLocks noGrp="1" noChangeArrowheads="1"/>
          </p:cNvSpPr>
          <p:nvPr>
            <p:ph type="title"/>
          </p:nvPr>
        </p:nvSpPr>
        <p:spPr>
          <a:xfrm>
            <a:off x="472440" y="289301"/>
            <a:ext cx="8077200" cy="1143000"/>
          </a:xfrm>
        </p:spPr>
        <p:txBody>
          <a:bodyPr>
            <a:normAutofit/>
          </a:bodyPr>
          <a:lstStyle/>
          <a:p>
            <a:pPr eaLnBrk="1" hangingPunct="1"/>
            <a:r>
              <a:rPr lang="en-US" dirty="0">
                <a:ln>
                  <a:noFill/>
                </a:ln>
                <a:latin typeface="Arial" panose="020B0604020202020204" pitchFamily="34" charset="0"/>
                <a:cs typeface="Arial" panose="020B0604020202020204" pitchFamily="34" charset="0"/>
              </a:rPr>
              <a:t>Background: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6627" name="Rectangle 3" descr="Biphenyl molecule (1-10 chlorine atoms)&#10;209 distinct PCB Compounds&#10;Regulated by DEQ as Total PCB (tPCB) = 209 compounds summed &#10;Referred to as PCB Aroclors (Monsanto tradename) = mixture of PCB compounds&#10;" title="Background: PCBs"/>
          <p:cNvSpPr>
            <a:spLocks noGrp="1" noChangeArrowheads="1"/>
          </p:cNvSpPr>
          <p:nvPr>
            <p:ph type="body" sz="half" idx="1"/>
          </p:nvPr>
        </p:nvSpPr>
        <p:spPr>
          <a:xfrm>
            <a:off x="472440" y="1432301"/>
            <a:ext cx="7373983" cy="5231970"/>
          </a:xfrm>
        </p:spPr>
        <p:txBody>
          <a:bodyPr>
            <a:normAutofit/>
          </a:bodyPr>
          <a:lstStyle/>
          <a:p>
            <a:pPr eaLnBrk="1" hangingPunct="1"/>
            <a:r>
              <a:rPr lang="en-US" sz="3200" dirty="0">
                <a:ln>
                  <a:noFill/>
                </a:ln>
                <a:solidFill>
                  <a:srgbClr val="256EAB"/>
                </a:solidFill>
                <a:latin typeface="Arial" panose="020B0604020202020204" pitchFamily="34" charset="0"/>
                <a:cs typeface="Arial" panose="020B0604020202020204" pitchFamily="34" charset="0"/>
              </a:rPr>
              <a:t>Biphenyl</a:t>
            </a:r>
            <a:r>
              <a:rPr lang="en-US" sz="3200" dirty="0">
                <a:solidFill>
                  <a:schemeClr val="tx2"/>
                </a:solidFill>
                <a:latin typeface="Arial" panose="020B0604020202020204" pitchFamily="34" charset="0"/>
                <a:cs typeface="Arial" panose="020B0604020202020204" pitchFamily="34" charset="0"/>
              </a:rPr>
              <a:t> </a:t>
            </a:r>
            <a:r>
              <a:rPr lang="en-US" sz="3200" dirty="0">
                <a:ln>
                  <a:noFill/>
                </a:ln>
                <a:solidFill>
                  <a:srgbClr val="256EAB"/>
                </a:solidFill>
                <a:latin typeface="Arial" panose="020B0604020202020204" pitchFamily="34" charset="0"/>
                <a:cs typeface="Arial" panose="020B0604020202020204" pitchFamily="34" charset="0"/>
              </a:rPr>
              <a:t>molecule</a:t>
            </a:r>
            <a:r>
              <a:rPr lang="en-US" sz="3200" dirty="0">
                <a:solidFill>
                  <a:schemeClr val="tx2"/>
                </a:solidFill>
                <a:latin typeface="Arial" panose="020B0604020202020204" pitchFamily="34" charset="0"/>
                <a:cs typeface="Arial" panose="020B0604020202020204" pitchFamily="34" charset="0"/>
              </a:rPr>
              <a:t> </a:t>
            </a:r>
            <a:r>
              <a:rPr lang="en-US" sz="3200" dirty="0">
                <a:ln>
                  <a:noFill/>
                </a:ln>
                <a:solidFill>
                  <a:srgbClr val="256EAB"/>
                </a:solidFill>
                <a:latin typeface="Arial" panose="020B0604020202020204" pitchFamily="34" charset="0"/>
                <a:cs typeface="Arial" panose="020B0604020202020204" pitchFamily="34" charset="0"/>
              </a:rPr>
              <a:t>(1-10 chlorine atoms)</a:t>
            </a:r>
          </a:p>
          <a:p>
            <a:pPr eaLnBrk="1" hangingPunct="1"/>
            <a:r>
              <a:rPr lang="en-US" sz="3200" dirty="0">
                <a:ln>
                  <a:noFill/>
                </a:ln>
                <a:solidFill>
                  <a:srgbClr val="256EAB"/>
                </a:solidFill>
                <a:latin typeface="Arial" panose="020B0604020202020204" pitchFamily="34" charset="0"/>
                <a:cs typeface="Arial" panose="020B0604020202020204" pitchFamily="34" charset="0"/>
              </a:rPr>
              <a:t>209 distinct PCB Compounds</a:t>
            </a:r>
          </a:p>
          <a:p>
            <a:pPr eaLnBrk="1" hangingPunct="1"/>
            <a:r>
              <a:rPr lang="en-US" sz="3200" dirty="0">
                <a:ln>
                  <a:noFill/>
                </a:ln>
                <a:solidFill>
                  <a:srgbClr val="256EAB"/>
                </a:solidFill>
                <a:latin typeface="Arial" panose="020B0604020202020204" pitchFamily="34" charset="0"/>
                <a:cs typeface="Arial" panose="020B0604020202020204" pitchFamily="34" charset="0"/>
              </a:rPr>
              <a:t>Regulated by DEQ as Total PCB (tPCB) = 209 compounds summed </a:t>
            </a:r>
          </a:p>
          <a:p>
            <a:pPr eaLnBrk="1" hangingPunct="1"/>
            <a:r>
              <a:rPr lang="en-US" sz="3200" dirty="0">
                <a:ln>
                  <a:noFill/>
                </a:ln>
                <a:solidFill>
                  <a:srgbClr val="256EAB"/>
                </a:solidFill>
                <a:latin typeface="Arial" panose="020B0604020202020204" pitchFamily="34" charset="0"/>
                <a:cs typeface="Arial" panose="020B0604020202020204" pitchFamily="34" charset="0"/>
              </a:rPr>
              <a:t>Referred to as PCB Aroclors (Monsanto tradename) = mixture of PCB </a:t>
            </a:r>
            <a:r>
              <a:rPr lang="en-US" sz="3200" dirty="0" smtClean="0">
                <a:ln>
                  <a:noFill/>
                </a:ln>
                <a:solidFill>
                  <a:srgbClr val="256EAB"/>
                </a:solidFill>
                <a:latin typeface="Arial" panose="020B0604020202020204" pitchFamily="34" charset="0"/>
                <a:cs typeface="Arial" panose="020B0604020202020204" pitchFamily="34" charset="0"/>
              </a:rPr>
              <a:t>compounds</a:t>
            </a:r>
          </a:p>
          <a:p>
            <a:pPr lvl="1"/>
            <a:r>
              <a:rPr lang="en-US" sz="2800" dirty="0" smtClean="0">
                <a:ln>
                  <a:noFill/>
                </a:ln>
                <a:solidFill>
                  <a:srgbClr val="256EAB"/>
                </a:solidFill>
                <a:latin typeface="Arial" panose="020B0604020202020204" pitchFamily="34" charset="0"/>
                <a:cs typeface="Arial" panose="020B0604020202020204" pitchFamily="34" charset="0"/>
              </a:rPr>
              <a:t>Examples 1248, 1254, 1260</a:t>
            </a:r>
            <a:endParaRPr lang="en-US" sz="2800" dirty="0">
              <a:ln>
                <a:noFill/>
              </a:ln>
              <a:solidFill>
                <a:srgbClr val="256EAB"/>
              </a:solidFill>
              <a:latin typeface="Arial" panose="020B0604020202020204" pitchFamily="34" charset="0"/>
              <a:cs typeface="Arial" panose="020B0604020202020204" pitchFamily="34" charset="0"/>
            </a:endParaRPr>
          </a:p>
        </p:txBody>
      </p:sp>
      <p:pic>
        <p:nvPicPr>
          <p:cNvPr id="3" name="Picture 2" descr="Danger PCBs Sign" title="Danger PCBs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6258" y="405134"/>
            <a:ext cx="2390775" cy="1666875"/>
          </a:xfrm>
          <a:prstGeom prst="rect">
            <a:avLst/>
          </a:prstGeom>
        </p:spPr>
      </p:pic>
      <p:pic>
        <p:nvPicPr>
          <p:cNvPr id="8" name="Picture 7" descr="DEQ's Logo" title="DEQ's Logo"/>
          <p:cNvPicPr>
            <a:picLocks noChangeAspect="1"/>
          </p:cNvPicPr>
          <p:nvPr/>
        </p:nvPicPr>
        <p:blipFill>
          <a:blip r:embed="rId4" cstate="print"/>
          <a:stretch>
            <a:fillRect/>
          </a:stretch>
        </p:blipFill>
        <p:spPr>
          <a:xfrm>
            <a:off x="11555569" y="6404180"/>
            <a:ext cx="490801" cy="265779"/>
          </a:xfrm>
          <a:prstGeom prst="rect">
            <a:avLst/>
          </a:prstGeom>
        </p:spPr>
      </p:pic>
      <p:sp>
        <p:nvSpPr>
          <p:cNvPr id="7" name="Rectangle 6"/>
          <p:cNvSpPr/>
          <p:nvPr/>
        </p:nvSpPr>
        <p:spPr>
          <a:xfrm>
            <a:off x="112691" y="6525771"/>
            <a:ext cx="267021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368368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4434" y="249531"/>
            <a:ext cx="7696200" cy="1143000"/>
          </a:xfrm>
        </p:spPr>
        <p:txBody>
          <a:bodyPr>
            <a:normAutofit/>
          </a:bodyPr>
          <a:lstStyle/>
          <a:p>
            <a:r>
              <a:rPr lang="en-US" dirty="0">
                <a:ln>
                  <a:noFill/>
                </a:ln>
                <a:latin typeface="Arial" panose="020B0604020202020204" pitchFamily="34" charset="0"/>
                <a:cs typeface="Arial" panose="020B0604020202020204" pitchFamily="34" charset="0"/>
              </a:rPr>
              <a:t>Background: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4579" name="Rectangle 3" descr="Estimated that &gt; 1.5 Billion lbs. manufactured in the U.S. until 1977 - “Legacy Contaminant”; Very stable and heat resistant&#10;Persistent in environment;  Common uses: &#10;Transformers, capacitors, hydraulic fluids, circuit breakers, PVC Products, carbonless copy paper, caulking material, paints, and more!&#10;&#10;&#10;" title="background pcbs"/>
          <p:cNvSpPr>
            <a:spLocks noGrp="1" noChangeArrowheads="1"/>
          </p:cNvSpPr>
          <p:nvPr>
            <p:ph type="body" sz="half" idx="1"/>
          </p:nvPr>
        </p:nvSpPr>
        <p:spPr>
          <a:xfrm>
            <a:off x="256778" y="1512062"/>
            <a:ext cx="7764503" cy="4800600"/>
          </a:xfrm>
        </p:spPr>
        <p:txBody>
          <a:bodyPr>
            <a:normAutofit lnSpcReduction="10000"/>
          </a:bodyPr>
          <a:lstStyle/>
          <a:p>
            <a:r>
              <a:rPr lang="en-US" sz="3200" dirty="0" smtClean="0">
                <a:ln>
                  <a:noFill/>
                </a:ln>
                <a:solidFill>
                  <a:srgbClr val="256EAB"/>
                </a:solidFill>
                <a:latin typeface="Arial" panose="020B0604020202020204" pitchFamily="34" charset="0"/>
                <a:cs typeface="Arial" panose="020B0604020202020204" pitchFamily="34" charset="0"/>
              </a:rPr>
              <a:t>Legacy Contaminant</a:t>
            </a:r>
          </a:p>
          <a:p>
            <a:pPr lvl="1"/>
            <a:r>
              <a:rPr lang="en-US" sz="2800" dirty="0" smtClean="0">
                <a:ln>
                  <a:noFill/>
                </a:ln>
                <a:solidFill>
                  <a:srgbClr val="256EAB"/>
                </a:solidFill>
                <a:latin typeface="Arial" panose="020B0604020202020204" pitchFamily="34" charset="0"/>
                <a:cs typeface="Arial" panose="020B0604020202020204" pitchFamily="34" charset="0"/>
              </a:rPr>
              <a:t>Estimated </a:t>
            </a:r>
            <a:r>
              <a:rPr lang="en-US" sz="2800" dirty="0">
                <a:ln>
                  <a:noFill/>
                </a:ln>
                <a:solidFill>
                  <a:srgbClr val="256EAB"/>
                </a:solidFill>
                <a:latin typeface="Arial" panose="020B0604020202020204" pitchFamily="34" charset="0"/>
                <a:cs typeface="Arial" panose="020B0604020202020204" pitchFamily="34" charset="0"/>
              </a:rPr>
              <a:t>that &gt; 1.5 Billion lbs. </a:t>
            </a:r>
            <a:r>
              <a:rPr lang="en-US" sz="2800" dirty="0" smtClean="0">
                <a:ln>
                  <a:noFill/>
                </a:ln>
                <a:solidFill>
                  <a:srgbClr val="256EAB"/>
                </a:solidFill>
                <a:latin typeface="Arial" panose="020B0604020202020204" pitchFamily="34" charset="0"/>
                <a:cs typeface="Arial" panose="020B0604020202020204" pitchFamily="34" charset="0"/>
              </a:rPr>
              <a:t>manufactured </a:t>
            </a:r>
            <a:r>
              <a:rPr lang="en-US" sz="2800" dirty="0">
                <a:ln>
                  <a:noFill/>
                </a:ln>
                <a:solidFill>
                  <a:srgbClr val="256EAB"/>
                </a:solidFill>
                <a:latin typeface="Arial" panose="020B0604020202020204" pitchFamily="34" charset="0"/>
                <a:cs typeface="Arial" panose="020B0604020202020204" pitchFamily="34" charset="0"/>
              </a:rPr>
              <a:t>in the U.S. until </a:t>
            </a:r>
            <a:r>
              <a:rPr lang="en-US" sz="2800" dirty="0" smtClean="0">
                <a:ln>
                  <a:noFill/>
                </a:ln>
                <a:solidFill>
                  <a:srgbClr val="256EAB"/>
                </a:solidFill>
                <a:latin typeface="Arial" panose="020B0604020202020204" pitchFamily="34" charset="0"/>
                <a:cs typeface="Arial" panose="020B0604020202020204" pitchFamily="34" charset="0"/>
              </a:rPr>
              <a:t>1977</a:t>
            </a:r>
            <a:endParaRPr lang="en-US" sz="2800" dirty="0">
              <a:ln>
                <a:noFill/>
              </a:ln>
              <a:solidFill>
                <a:srgbClr val="256EAB"/>
              </a:solidFill>
              <a:latin typeface="Arial" panose="020B0604020202020204" pitchFamily="34" charset="0"/>
              <a:cs typeface="Arial" panose="020B0604020202020204" pitchFamily="34" charset="0"/>
            </a:endParaRPr>
          </a:p>
          <a:p>
            <a:r>
              <a:rPr lang="en-US" sz="3200" dirty="0" smtClean="0">
                <a:ln>
                  <a:noFill/>
                </a:ln>
                <a:solidFill>
                  <a:srgbClr val="256EAB"/>
                </a:solidFill>
                <a:latin typeface="Arial" panose="020B0604020202020204" pitchFamily="34" charset="0"/>
                <a:cs typeface="Arial" panose="020B0604020202020204" pitchFamily="34" charset="0"/>
              </a:rPr>
              <a:t>Characteristics</a:t>
            </a:r>
          </a:p>
          <a:p>
            <a:pPr lvl="1"/>
            <a:r>
              <a:rPr lang="en-US" sz="2800" dirty="0" smtClean="0">
                <a:ln>
                  <a:noFill/>
                </a:ln>
                <a:solidFill>
                  <a:srgbClr val="256EAB"/>
                </a:solidFill>
                <a:latin typeface="Arial" panose="020B0604020202020204" pitchFamily="34" charset="0"/>
                <a:cs typeface="Arial" panose="020B0604020202020204" pitchFamily="34" charset="0"/>
              </a:rPr>
              <a:t>Very </a:t>
            </a:r>
            <a:r>
              <a:rPr lang="en-US" sz="2800" dirty="0">
                <a:ln>
                  <a:noFill/>
                </a:ln>
                <a:solidFill>
                  <a:srgbClr val="256EAB"/>
                </a:solidFill>
                <a:latin typeface="Arial" panose="020B0604020202020204" pitchFamily="34" charset="0"/>
                <a:cs typeface="Arial" panose="020B0604020202020204" pitchFamily="34" charset="0"/>
              </a:rPr>
              <a:t>stable and heat </a:t>
            </a:r>
            <a:r>
              <a:rPr lang="en-US" sz="2800" dirty="0" smtClean="0">
                <a:ln>
                  <a:noFill/>
                </a:ln>
                <a:solidFill>
                  <a:srgbClr val="256EAB"/>
                </a:solidFill>
                <a:latin typeface="Arial" panose="020B0604020202020204" pitchFamily="34" charset="0"/>
                <a:cs typeface="Arial" panose="020B0604020202020204" pitchFamily="34" charset="0"/>
              </a:rPr>
              <a:t>resistant</a:t>
            </a:r>
          </a:p>
          <a:p>
            <a:pPr lvl="1"/>
            <a:r>
              <a:rPr lang="en-US" sz="2800" dirty="0">
                <a:ln>
                  <a:noFill/>
                </a:ln>
                <a:solidFill>
                  <a:srgbClr val="256EAB"/>
                </a:solidFill>
                <a:latin typeface="Arial" panose="020B0604020202020204" pitchFamily="34" charset="0"/>
                <a:cs typeface="Arial" panose="020B0604020202020204" pitchFamily="34" charset="0"/>
              </a:rPr>
              <a:t>Persistent in </a:t>
            </a:r>
            <a:r>
              <a:rPr lang="en-US" sz="2800" dirty="0" smtClean="0">
                <a:ln>
                  <a:noFill/>
                </a:ln>
                <a:solidFill>
                  <a:srgbClr val="256EAB"/>
                </a:solidFill>
                <a:latin typeface="Arial" panose="020B0604020202020204" pitchFamily="34" charset="0"/>
                <a:cs typeface="Arial" panose="020B0604020202020204" pitchFamily="34" charset="0"/>
              </a:rPr>
              <a:t>the environment</a:t>
            </a:r>
          </a:p>
          <a:p>
            <a:pPr eaLnBrk="1" hangingPunct="1"/>
            <a:r>
              <a:rPr lang="en-US" sz="3200" dirty="0" smtClean="0">
                <a:ln>
                  <a:noFill/>
                </a:ln>
                <a:solidFill>
                  <a:srgbClr val="256EAB"/>
                </a:solidFill>
                <a:latin typeface="Arial" panose="020B0604020202020204" pitchFamily="34" charset="0"/>
                <a:cs typeface="Arial" panose="020B0604020202020204" pitchFamily="34" charset="0"/>
              </a:rPr>
              <a:t>Common </a:t>
            </a:r>
            <a:r>
              <a:rPr lang="en-US" sz="3200" dirty="0">
                <a:ln>
                  <a:noFill/>
                </a:ln>
                <a:solidFill>
                  <a:srgbClr val="256EAB"/>
                </a:solidFill>
                <a:latin typeface="Arial" panose="020B0604020202020204" pitchFamily="34" charset="0"/>
                <a:cs typeface="Arial" panose="020B0604020202020204" pitchFamily="34" charset="0"/>
              </a:rPr>
              <a:t>uses</a:t>
            </a:r>
            <a:r>
              <a:rPr lang="en-US" sz="3200" dirty="0" smtClean="0">
                <a:ln>
                  <a:noFill/>
                </a:ln>
                <a:solidFill>
                  <a:srgbClr val="256EAB"/>
                </a:solidFill>
                <a:latin typeface="Arial" panose="020B0604020202020204" pitchFamily="34" charset="0"/>
                <a:cs typeface="Arial" panose="020B0604020202020204" pitchFamily="34" charset="0"/>
              </a:rPr>
              <a:t>:</a:t>
            </a:r>
            <a:endParaRPr lang="en-US" sz="3200" dirty="0">
              <a:solidFill>
                <a:schemeClr val="tx2"/>
              </a:solidFill>
              <a:latin typeface="Arial" panose="020B0604020202020204" pitchFamily="34" charset="0"/>
              <a:cs typeface="Arial" panose="020B0604020202020204" pitchFamily="34" charset="0"/>
            </a:endParaRPr>
          </a:p>
          <a:p>
            <a:pPr lvl="1"/>
            <a:r>
              <a:rPr lang="en-US" sz="2800" dirty="0">
                <a:ln>
                  <a:noFill/>
                </a:ln>
                <a:solidFill>
                  <a:srgbClr val="256EAB"/>
                </a:solidFill>
                <a:latin typeface="Arial" panose="020B0604020202020204" pitchFamily="34" charset="0"/>
                <a:cs typeface="Arial" panose="020B0604020202020204" pitchFamily="34" charset="0"/>
              </a:rPr>
              <a:t>Transformers, capacitors, hydraulic fluids, circuit breakers, PVC Products, carbonless copy paper, caulking material, paints, and more!</a:t>
            </a:r>
          </a:p>
          <a:p>
            <a:pPr lvl="1"/>
            <a:endParaRPr lang="en-US" sz="2800" dirty="0">
              <a:solidFill>
                <a:schemeClr val="tx2"/>
              </a:solidFill>
              <a:latin typeface="Arial" panose="020B0604020202020204" pitchFamily="34" charset="0"/>
              <a:cs typeface="Arial" panose="020B0604020202020204" pitchFamily="34" charset="0"/>
            </a:endParaRPr>
          </a:p>
        </p:txBody>
      </p:sp>
      <p:pic>
        <p:nvPicPr>
          <p:cNvPr id="24581" name="Picture 7" descr="transformer-TopsideDrive-1990-small"/>
          <p:cNvPicPr>
            <a:picLocks noChangeAspect="1" noChangeArrowheads="1"/>
          </p:cNvPicPr>
          <p:nvPr/>
        </p:nvPicPr>
        <p:blipFill>
          <a:blip r:embed="rId3" cstate="print"/>
          <a:srcRect/>
          <a:stretch>
            <a:fillRect/>
          </a:stretch>
        </p:blipFill>
        <p:spPr bwMode="auto">
          <a:xfrm>
            <a:off x="7907702" y="448447"/>
            <a:ext cx="2496035" cy="3085374"/>
          </a:xfrm>
          <a:prstGeom prst="rect">
            <a:avLst/>
          </a:prstGeom>
          <a:ln>
            <a:noFill/>
          </a:ln>
          <a:effectLst>
            <a:outerShdw blurRad="292100" dist="139700" dir="2700000" algn="tl" rotWithShape="0">
              <a:srgbClr val="333333">
                <a:alpha val="65000"/>
              </a:srgbClr>
            </a:outerShdw>
          </a:effectLst>
        </p:spPr>
      </p:pic>
      <p:pic>
        <p:nvPicPr>
          <p:cNvPr id="3" name="Picture 2" title="Picture of osprey nest on transformers"/>
          <p:cNvPicPr>
            <a:picLocks noChangeAspect="1"/>
          </p:cNvPicPr>
          <p:nvPr/>
        </p:nvPicPr>
        <p:blipFill>
          <a:blip r:embed="rId4"/>
          <a:stretch>
            <a:fillRect/>
          </a:stretch>
        </p:blipFill>
        <p:spPr>
          <a:xfrm>
            <a:off x="9894139" y="249531"/>
            <a:ext cx="2317948" cy="3499870"/>
          </a:xfrm>
          <a:prstGeom prst="rect">
            <a:avLst/>
          </a:prstGeom>
        </p:spPr>
      </p:pic>
      <p:pic>
        <p:nvPicPr>
          <p:cNvPr id="2" name="Picture 1" title="Bucket with PCB filled capicitors"/>
          <p:cNvPicPr>
            <a:picLocks noChangeAspect="1"/>
          </p:cNvPicPr>
          <p:nvPr/>
        </p:nvPicPr>
        <p:blipFill>
          <a:blip r:embed="rId5"/>
          <a:stretch>
            <a:fillRect/>
          </a:stretch>
        </p:blipFill>
        <p:spPr>
          <a:xfrm>
            <a:off x="9172555" y="3749401"/>
            <a:ext cx="2967000" cy="3108599"/>
          </a:xfrm>
          <a:prstGeom prst="rect">
            <a:avLst/>
          </a:prstGeom>
        </p:spPr>
      </p:pic>
      <p:pic>
        <p:nvPicPr>
          <p:cNvPr id="24580" name="Picture 5" descr="PCB caution sign"/>
          <p:cNvPicPr>
            <a:picLocks noGrp="1" noChangeAspect="1" noChangeArrowheads="1"/>
          </p:cNvPicPr>
          <p:nvPr>
            <p:ph sz="quarter" idx="2"/>
          </p:nvPr>
        </p:nvPicPr>
        <p:blipFill>
          <a:blip r:embed="rId6" cstate="print"/>
          <a:srcRect/>
          <a:stretch>
            <a:fillRect/>
          </a:stretch>
        </p:blipFill>
        <p:spPr>
          <a:xfrm>
            <a:off x="8085789" y="3406002"/>
            <a:ext cx="1743842" cy="1765217"/>
          </a:xfrm>
        </p:spPr>
      </p:pic>
      <p:sp>
        <p:nvSpPr>
          <p:cNvPr id="10" name="Rectangle 9"/>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701061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59340" y="174593"/>
            <a:ext cx="10972800" cy="1474787"/>
          </a:xfrm>
        </p:spPr>
        <p:txBody>
          <a:bodyPr>
            <a:normAutofit/>
          </a:bodyPr>
          <a:lstStyle/>
          <a:p>
            <a:r>
              <a:rPr lang="en-US" sz="4000" b="1" dirty="0"/>
              <a:t>Toxics Substances Control Act (</a:t>
            </a:r>
            <a:r>
              <a:rPr lang="en-US" sz="4000" b="1" dirty="0">
                <a:solidFill>
                  <a:srgbClr val="277EA9"/>
                </a:solidFill>
              </a:rPr>
              <a:t>TSCA</a:t>
            </a:r>
            <a:r>
              <a:rPr lang="en-US" sz="4000" b="1" dirty="0"/>
              <a:t>)</a:t>
            </a:r>
          </a:p>
        </p:txBody>
      </p:sp>
      <p:sp>
        <p:nvSpPr>
          <p:cNvPr id="67587" name="Rectangle 3"/>
          <p:cNvSpPr>
            <a:spLocks noGrp="1" noChangeArrowheads="1"/>
          </p:cNvSpPr>
          <p:nvPr>
            <p:ph type="body" idx="1"/>
          </p:nvPr>
        </p:nvSpPr>
        <p:spPr>
          <a:xfrm>
            <a:off x="245304" y="1543547"/>
            <a:ext cx="10004898" cy="4314812"/>
          </a:xfrm>
        </p:spPr>
        <p:txBody>
          <a:bodyPr>
            <a:normAutofit/>
          </a:bodyPr>
          <a:lstStyle/>
          <a:p>
            <a:r>
              <a:rPr lang="en-US" sz="3600" dirty="0"/>
              <a:t>1976 Law regulates </a:t>
            </a:r>
            <a:r>
              <a:rPr lang="en-US" sz="3600" dirty="0" smtClean="0"/>
              <a:t>PCBs</a:t>
            </a:r>
            <a:endParaRPr lang="en-US" sz="3600" dirty="0"/>
          </a:p>
          <a:p>
            <a:pPr lvl="1"/>
            <a:r>
              <a:rPr lang="en-US" sz="2800" dirty="0"/>
              <a:t>Bans the manufacture, processing, use and distribution in commerce</a:t>
            </a:r>
          </a:p>
          <a:p>
            <a:pPr lvl="1"/>
            <a:r>
              <a:rPr lang="en-US" sz="2800" dirty="0"/>
              <a:t>Non-PCB Transformer defined as containing &lt; 50 ppm PCB</a:t>
            </a:r>
          </a:p>
          <a:p>
            <a:pPr lvl="1"/>
            <a:r>
              <a:rPr lang="en-US" sz="2800" dirty="0"/>
              <a:t>Inadvertent </a:t>
            </a:r>
            <a:r>
              <a:rPr lang="en-US" sz="2800" dirty="0" smtClean="0"/>
              <a:t>manufacture </a:t>
            </a:r>
            <a:r>
              <a:rPr lang="en-US" sz="2800" dirty="0"/>
              <a:t>of PCBs – products up to 50 ppm allowed to leave site as long as annual average is &lt; 25 </a:t>
            </a:r>
            <a:r>
              <a:rPr lang="en-US" sz="2800" dirty="0" smtClean="0"/>
              <a:t>ppm</a:t>
            </a:r>
          </a:p>
          <a:p>
            <a:pPr lvl="2"/>
            <a:r>
              <a:rPr lang="en-US" sz="2400" b="1" dirty="0" smtClean="0">
                <a:solidFill>
                  <a:srgbClr val="FF0000"/>
                </a:solidFill>
              </a:rPr>
              <a:t>Unintentional</a:t>
            </a:r>
            <a:r>
              <a:rPr lang="en-US" sz="2400" dirty="0" smtClean="0">
                <a:solidFill>
                  <a:srgbClr val="FF0000"/>
                </a:solidFill>
              </a:rPr>
              <a:t> </a:t>
            </a:r>
            <a:r>
              <a:rPr lang="en-US" sz="2400" dirty="0" smtClean="0"/>
              <a:t>by-products of manufacturing processes</a:t>
            </a:r>
            <a:endParaRPr lang="en-US" sz="2400" dirty="0"/>
          </a:p>
        </p:txBody>
      </p:sp>
      <p:pic>
        <p:nvPicPr>
          <p:cNvPr id="67588" name="Picture 4" descr="Non-PCB placard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6107" y="4325127"/>
            <a:ext cx="1316469" cy="1307378"/>
          </a:xfrm>
          <a:prstGeom prst="rect">
            <a:avLst/>
          </a:prstGeom>
          <a:noFill/>
        </p:spPr>
      </p:pic>
      <p:sp>
        <p:nvSpPr>
          <p:cNvPr id="6" name="Rectangle 5"/>
          <p:cNvSpPr/>
          <p:nvPr/>
        </p:nvSpPr>
        <p:spPr>
          <a:xfrm>
            <a:off x="2188920" y="5858359"/>
            <a:ext cx="8686800" cy="430887"/>
          </a:xfrm>
          <a:prstGeom prst="rect">
            <a:avLst/>
          </a:prstGeom>
        </p:spPr>
        <p:txBody>
          <a:bodyPr wrap="square">
            <a:spAutoFit/>
          </a:bodyPr>
          <a:lstStyle/>
          <a:p>
            <a:r>
              <a:rPr lang="en-US" sz="2200" b="1" dirty="0">
                <a:solidFill>
                  <a:srgbClr val="256EAB"/>
                </a:solidFill>
                <a:latin typeface="Arial" panose="020B0604020202020204" pitchFamily="34" charset="0"/>
                <a:cs typeface="Arial" panose="020B0604020202020204" pitchFamily="34" charset="0"/>
              </a:rPr>
              <a:t>50 ppm</a:t>
            </a:r>
            <a:r>
              <a:rPr lang="en-US" sz="2200" b="1" baseline="30000" dirty="0">
                <a:solidFill>
                  <a:srgbClr val="256EAB"/>
                </a:solidFill>
                <a:latin typeface="Arial" panose="020B0604020202020204" pitchFamily="34" charset="0"/>
                <a:cs typeface="Arial" panose="020B0604020202020204" pitchFamily="34" charset="0"/>
              </a:rPr>
              <a:t>  </a:t>
            </a:r>
            <a:r>
              <a:rPr lang="en-US" sz="2200" b="1" dirty="0">
                <a:solidFill>
                  <a:srgbClr val="198569"/>
                </a:solidFill>
                <a:latin typeface="Arial" panose="020B0604020202020204" pitchFamily="34" charset="0"/>
                <a:cs typeface="Arial" panose="020B0604020202020204" pitchFamily="34" charset="0"/>
              </a:rPr>
              <a:t>compared to DEQ’s WQC - 6.4 X 10</a:t>
            </a:r>
            <a:r>
              <a:rPr lang="en-US" sz="2200" b="1" baseline="30000" dirty="0">
                <a:solidFill>
                  <a:srgbClr val="198569"/>
                </a:solidFill>
                <a:latin typeface="Arial" panose="020B0604020202020204" pitchFamily="34" charset="0"/>
                <a:cs typeface="Arial" panose="020B0604020202020204" pitchFamily="34" charset="0"/>
              </a:rPr>
              <a:t>-7 </a:t>
            </a:r>
            <a:r>
              <a:rPr lang="en-US" sz="2200" b="1" dirty="0">
                <a:solidFill>
                  <a:srgbClr val="198569"/>
                </a:solidFill>
                <a:latin typeface="Arial" panose="020B0604020202020204" pitchFamily="34" charset="0"/>
                <a:cs typeface="Arial" panose="020B0604020202020204" pitchFamily="34" charset="0"/>
              </a:rPr>
              <a:t>ppm (0.00000064) </a:t>
            </a:r>
            <a:endParaRPr lang="en-US" sz="2200" b="1" baseline="30000" dirty="0">
              <a:solidFill>
                <a:srgbClr val="198569"/>
              </a:solidFill>
              <a:latin typeface="Arial" panose="020B0604020202020204" pitchFamily="34" charset="0"/>
              <a:cs typeface="Arial" panose="020B0604020202020204" pitchFamily="34" charset="0"/>
            </a:endParaRPr>
          </a:p>
        </p:txBody>
      </p:sp>
      <p:pic>
        <p:nvPicPr>
          <p:cNvPr id="7" name="Picture 1" descr="C:\Working Files\Tox Contam_Remed Project\PCB Pictures\Non_PCB dielectric fluid.jpg" title="Picture of non-pcb transform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030" y="2530764"/>
            <a:ext cx="1916624" cy="1694498"/>
          </a:xfrm>
          <a:prstGeom prst="rect">
            <a:avLst/>
          </a:prstGeom>
          <a:noFill/>
        </p:spPr>
      </p:pic>
      <p:sp>
        <p:nvSpPr>
          <p:cNvPr id="9" name="Rectangle 8"/>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9770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title="Example graph showing PCB concentrations in various congen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85" y="2382930"/>
            <a:ext cx="7782361" cy="4475070"/>
          </a:xfrm>
          <a:prstGeom prst="rect">
            <a:avLst/>
          </a:prstGeom>
          <a:noFill/>
          <a:ln w="9525">
            <a:noFill/>
            <a:miter lim="800000"/>
            <a:headEnd/>
            <a:tailEnd/>
          </a:ln>
        </p:spPr>
      </p:pic>
      <p:pic>
        <p:nvPicPr>
          <p:cNvPr id="113667" name="Picture 3" title="Photos of municipal products containing PCB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493"/>
          <a:stretch/>
        </p:blipFill>
        <p:spPr bwMode="auto">
          <a:xfrm>
            <a:off x="297975" y="867904"/>
            <a:ext cx="7071816" cy="1561520"/>
          </a:xfrm>
          <a:prstGeom prst="rect">
            <a:avLst/>
          </a:prstGeom>
          <a:noFill/>
          <a:ln w="9525">
            <a:noFill/>
            <a:miter lim="800000"/>
            <a:headEnd/>
            <a:tailEnd/>
          </a:ln>
        </p:spPr>
      </p:pic>
      <p:sp>
        <p:nvSpPr>
          <p:cNvPr id="9" name="Text Placeholder 8"/>
          <p:cNvSpPr>
            <a:spLocks noGrp="1"/>
          </p:cNvSpPr>
          <p:nvPr>
            <p:ph type="body" sz="half" idx="1"/>
          </p:nvPr>
        </p:nvSpPr>
        <p:spPr>
          <a:xfrm>
            <a:off x="7865797" y="2857307"/>
            <a:ext cx="4163878" cy="3025978"/>
          </a:xfrm>
        </p:spPr>
        <p:txBody>
          <a:bodyPr/>
          <a:lstStyle/>
          <a:p>
            <a:r>
              <a:rPr lang="en-US" sz="3200" dirty="0">
                <a:ln>
                  <a:noFill/>
                </a:ln>
                <a:solidFill>
                  <a:srgbClr val="256EAB"/>
                </a:solidFill>
                <a:latin typeface="Arial" panose="020B0604020202020204" pitchFamily="34" charset="0"/>
                <a:cs typeface="Arial" panose="020B0604020202020204" pitchFamily="34" charset="0"/>
              </a:rPr>
              <a:t>Examples of </a:t>
            </a:r>
            <a:r>
              <a:rPr lang="en-US" sz="3200" dirty="0" smtClean="0">
                <a:ln>
                  <a:noFill/>
                </a:ln>
                <a:solidFill>
                  <a:srgbClr val="256EAB"/>
                </a:solidFill>
                <a:latin typeface="Arial" panose="020B0604020202020204" pitchFamily="34" charset="0"/>
                <a:cs typeface="Arial" panose="020B0604020202020204" pitchFamily="34" charset="0"/>
              </a:rPr>
              <a:t>other </a:t>
            </a:r>
            <a:r>
              <a:rPr lang="en-US" sz="3200" dirty="0">
                <a:ln>
                  <a:noFill/>
                </a:ln>
                <a:solidFill>
                  <a:srgbClr val="256EAB"/>
                </a:solidFill>
                <a:latin typeface="Arial" panose="020B0604020202020204" pitchFamily="34" charset="0"/>
                <a:cs typeface="Arial" panose="020B0604020202020204" pitchFamily="34" charset="0"/>
              </a:rPr>
              <a:t>products tested</a:t>
            </a:r>
          </a:p>
          <a:p>
            <a:pPr lvl="1"/>
            <a:r>
              <a:rPr lang="en-US" sz="2800" dirty="0" smtClean="0">
                <a:solidFill>
                  <a:srgbClr val="256EAB"/>
                </a:solidFill>
                <a:latin typeface="Arial" panose="020B0604020202020204" pitchFamily="34" charset="0"/>
                <a:cs typeface="Arial" panose="020B0604020202020204" pitchFamily="34" charset="0"/>
              </a:rPr>
              <a:t>Pennzoil SAE5W-30</a:t>
            </a:r>
          </a:p>
          <a:p>
            <a:pPr lvl="1"/>
            <a:r>
              <a:rPr lang="en-US" sz="2800" dirty="0" err="1" smtClean="0">
                <a:solidFill>
                  <a:srgbClr val="256EAB"/>
                </a:solidFill>
                <a:latin typeface="Arial" panose="020B0604020202020204" pitchFamily="34" charset="0"/>
                <a:cs typeface="Arial" panose="020B0604020202020204" pitchFamily="34" charset="0"/>
              </a:rPr>
              <a:t>Valvoline</a:t>
            </a:r>
            <a:r>
              <a:rPr lang="en-US" sz="2800" dirty="0" smtClean="0">
                <a:solidFill>
                  <a:srgbClr val="256EAB"/>
                </a:solidFill>
                <a:latin typeface="Arial" panose="020B0604020202020204" pitchFamily="34" charset="0"/>
                <a:cs typeface="Arial" panose="020B0604020202020204" pitchFamily="34" charset="0"/>
              </a:rPr>
              <a:t> Full Synthetic</a:t>
            </a:r>
          </a:p>
          <a:p>
            <a:pPr lvl="1"/>
            <a:r>
              <a:rPr lang="en-US" sz="2800" dirty="0" smtClean="0">
                <a:solidFill>
                  <a:srgbClr val="256EAB"/>
                </a:solidFill>
                <a:latin typeface="Arial" panose="020B0604020202020204" pitchFamily="34" charset="0"/>
                <a:cs typeface="Arial" panose="020B0604020202020204" pitchFamily="34" charset="0"/>
              </a:rPr>
              <a:t>Road paint</a:t>
            </a:r>
          </a:p>
          <a:p>
            <a:pPr lvl="1"/>
            <a:endParaRPr lang="en-US" dirty="0" smtClean="0"/>
          </a:p>
          <a:p>
            <a:pPr lvl="1"/>
            <a:endParaRPr lang="en-US" dirty="0"/>
          </a:p>
        </p:txBody>
      </p:sp>
      <p:pic>
        <p:nvPicPr>
          <p:cNvPr id="113668" name="Picture 4" title="Photo credit, City of Spokane Wastewater Management Dept."/>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7888108" y="358389"/>
            <a:ext cx="3550008" cy="1882632"/>
          </a:xfrm>
          <a:prstGeom prst="rect">
            <a:avLst/>
          </a:prstGeom>
          <a:noFill/>
          <a:ln w="9525">
            <a:noFill/>
            <a:miter lim="800000"/>
            <a:headEnd/>
            <a:tailEnd/>
          </a:ln>
        </p:spPr>
      </p:pic>
      <p:pic>
        <p:nvPicPr>
          <p:cNvPr id="113669" name="Picture 5" title="Aroclor graph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891" y="2382931"/>
            <a:ext cx="2805830" cy="1855696"/>
          </a:xfrm>
          <a:prstGeom prst="rect">
            <a:avLst/>
          </a:prstGeom>
          <a:noFill/>
          <a:ln w="9525">
            <a:solidFill>
              <a:schemeClr val="bg1"/>
            </a:solidFill>
            <a:miter lim="800000"/>
            <a:headEnd/>
            <a:tailEnd/>
          </a:ln>
        </p:spPr>
      </p:pic>
      <p:sp>
        <p:nvSpPr>
          <p:cNvPr id="11" name="TextBox 10"/>
          <p:cNvSpPr txBox="1"/>
          <p:nvPr/>
        </p:nvSpPr>
        <p:spPr>
          <a:xfrm>
            <a:off x="8763000" y="1066800"/>
            <a:ext cx="1524000" cy="369332"/>
          </a:xfrm>
          <a:prstGeom prst="rect">
            <a:avLst/>
          </a:prstGeom>
          <a:noFill/>
        </p:spPr>
        <p:txBody>
          <a:bodyPr wrap="square" rtlCol="0">
            <a:spAutoFit/>
          </a:bodyPr>
          <a:lstStyle/>
          <a:p>
            <a:r>
              <a:rPr lang="en-US" dirty="0">
                <a:solidFill>
                  <a:schemeClr val="bg1"/>
                </a:solidFill>
              </a:rPr>
              <a:t>March 2015</a:t>
            </a:r>
          </a:p>
        </p:txBody>
      </p:sp>
      <p:pic>
        <p:nvPicPr>
          <p:cNvPr id="2050" name="Picture 2" descr="L:\Telecommute Days\Sept 2018\Sept 20, 2018\download.jpg" title="Photo of chemical application process"/>
          <p:cNvPicPr>
            <a:picLocks noChangeAspect="1" noChangeArrowheads="1"/>
          </p:cNvPicPr>
          <p:nvPr/>
        </p:nvPicPr>
        <p:blipFill>
          <a:blip r:embed="rId6" cstate="print"/>
          <a:srcRect/>
          <a:stretch>
            <a:fillRect/>
          </a:stretch>
        </p:blipFill>
        <p:spPr bwMode="auto">
          <a:xfrm>
            <a:off x="6043710" y="4370296"/>
            <a:ext cx="1428750" cy="914400"/>
          </a:xfrm>
          <a:prstGeom prst="rect">
            <a:avLst/>
          </a:prstGeom>
          <a:noFill/>
        </p:spPr>
      </p:pic>
      <p:pic>
        <p:nvPicPr>
          <p:cNvPr id="2051" name="Picture 3" title="Text box, March 20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9225" y="695325"/>
            <a:ext cx="12477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Grp="1" noChangeArrowheads="1"/>
          </p:cNvSpPr>
          <p:nvPr>
            <p:ph type="title"/>
          </p:nvPr>
        </p:nvSpPr>
        <p:spPr>
          <a:xfrm>
            <a:off x="395785" y="0"/>
            <a:ext cx="8229600" cy="1143000"/>
          </a:xfrm>
        </p:spPr>
        <p:txBody>
          <a:bodyPr>
            <a:normAutofit/>
          </a:bodyPr>
          <a:lstStyle/>
          <a:p>
            <a:pPr>
              <a:defRPr/>
            </a:pPr>
            <a:r>
              <a:rPr lang="en-US" dirty="0" smtClean="0">
                <a:ln>
                  <a:noFill/>
                </a:ln>
                <a:latin typeface="Arial" panose="020B0604020202020204" pitchFamily="34" charset="0"/>
                <a:cs typeface="Arial" panose="020B0604020202020204" pitchFamily="34" charset="0"/>
              </a:rPr>
              <a:t>PCBs in </a:t>
            </a:r>
            <a:r>
              <a:rPr lang="en-US" dirty="0">
                <a:ln>
                  <a:noFill/>
                </a:ln>
                <a:latin typeface="Arial" panose="020B0604020202020204" pitchFamily="34" charset="0"/>
                <a:cs typeface="Arial" panose="020B0604020202020204" pitchFamily="34" charset="0"/>
              </a:rPr>
              <a:t>Municipal Products</a:t>
            </a:r>
            <a:endParaRPr dirty="0">
              <a:ln>
                <a:noFill/>
              </a:ln>
              <a:latin typeface="Arial" panose="020B0604020202020204" pitchFamily="34" charset="0"/>
              <a:cs typeface="Arial" panose="020B0604020202020204" pitchFamily="34" charset="0"/>
            </a:endParaRPr>
          </a:p>
        </p:txBody>
      </p:sp>
      <p:pic>
        <p:nvPicPr>
          <p:cNvPr id="12" name="Picture 11" title="DEQ insignia"/>
          <p:cNvPicPr>
            <a:picLocks noChangeAspect="1"/>
          </p:cNvPicPr>
          <p:nvPr/>
        </p:nvPicPr>
        <p:blipFill>
          <a:blip r:embed="rId8" cstate="print"/>
          <a:stretch>
            <a:fillRect/>
          </a:stretch>
        </p:blipFill>
        <p:spPr>
          <a:xfrm>
            <a:off x="11455394" y="6416632"/>
            <a:ext cx="579126" cy="313609"/>
          </a:xfrm>
          <a:prstGeom prst="rect">
            <a:avLst/>
          </a:prstGeom>
        </p:spPr>
      </p:pic>
      <p:sp>
        <p:nvSpPr>
          <p:cNvPr id="13" name="Rectangle 12"/>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7904796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0075" y="0"/>
            <a:ext cx="11201400" cy="1329595"/>
          </a:xfrm>
        </p:spPr>
        <p:txBody>
          <a:bodyPr>
            <a:normAutofit/>
          </a:bodyPr>
          <a:lstStyle/>
          <a:p>
            <a:pPr algn="ctr" defTabSz="914363">
              <a:defRPr/>
            </a:pPr>
            <a:r>
              <a:rPr lang="en-US" sz="4400" b="0" dirty="0" smtClean="0">
                <a:effectLst/>
              </a:rPr>
              <a:t>Why </a:t>
            </a:r>
            <a:r>
              <a:rPr sz="4400" b="0" dirty="0" smtClean="0">
                <a:effectLst/>
              </a:rPr>
              <a:t>PCBs Continue </a:t>
            </a:r>
            <a:r>
              <a:rPr sz="4400" b="0" dirty="0">
                <a:effectLst/>
              </a:rPr>
              <a:t>to be an </a:t>
            </a:r>
            <a:r>
              <a:rPr sz="4400" b="0" dirty="0" smtClean="0">
                <a:effectLst/>
              </a:rPr>
              <a:t>Issue</a:t>
            </a:r>
            <a:endParaRPr sz="4400" b="0" dirty="0">
              <a:solidFill>
                <a:srgbClr val="256EAB"/>
              </a:solidFill>
              <a:effectLst/>
            </a:endParaRPr>
          </a:p>
        </p:txBody>
      </p:sp>
      <p:sp>
        <p:nvSpPr>
          <p:cNvPr id="37891" name="Rectangle 3"/>
          <p:cNvSpPr>
            <a:spLocks noGrp="1" noChangeArrowheads="1"/>
          </p:cNvSpPr>
          <p:nvPr>
            <p:ph type="body" idx="1"/>
          </p:nvPr>
        </p:nvSpPr>
        <p:spPr>
          <a:xfrm>
            <a:off x="502625" y="1079176"/>
            <a:ext cx="7162800" cy="5447645"/>
          </a:xfrm>
        </p:spPr>
        <p:txBody>
          <a:bodyPr>
            <a:normAutofit/>
          </a:bodyPr>
          <a:lstStyle/>
          <a:p>
            <a:pPr eaLnBrk="1" hangingPunct="1">
              <a:buFontTx/>
              <a:buNone/>
            </a:pPr>
            <a:endParaRPr lang="en-US" sz="400" dirty="0"/>
          </a:p>
          <a:p>
            <a:pPr eaLnBrk="1" hangingPunct="1"/>
            <a:r>
              <a:rPr lang="en-US" dirty="0" smtClean="0"/>
              <a:t>Fish impairments based on human health concerns</a:t>
            </a:r>
          </a:p>
          <a:p>
            <a:pPr lvl="1" eaLnBrk="1" hangingPunct="1"/>
            <a:r>
              <a:rPr lang="en-US" dirty="0" smtClean="0"/>
              <a:t>Fish consumption significant exposure pathway </a:t>
            </a:r>
          </a:p>
          <a:p>
            <a:pPr lvl="2" eaLnBrk="1" hangingPunct="1"/>
            <a:r>
              <a:rPr lang="en-US" dirty="0" smtClean="0"/>
              <a:t>Suspected carcinogen (EPA)</a:t>
            </a:r>
          </a:p>
          <a:p>
            <a:pPr lvl="3" eaLnBrk="1" hangingPunct="1"/>
            <a:r>
              <a:rPr lang="en-US" b="1" dirty="0" smtClean="0">
                <a:solidFill>
                  <a:srgbClr val="FF0000"/>
                </a:solidFill>
              </a:rPr>
              <a:t>Designated a carcinogen by the International Agency on Research for Cancer (WHO)</a:t>
            </a:r>
          </a:p>
          <a:p>
            <a:pPr eaLnBrk="1" hangingPunct="1">
              <a:buFontTx/>
              <a:buNone/>
            </a:pPr>
            <a:endParaRPr lang="en-US" sz="400" dirty="0"/>
          </a:p>
          <a:p>
            <a:pPr lvl="2" eaLnBrk="1" hangingPunct="1"/>
            <a:r>
              <a:rPr lang="en-US" dirty="0" err="1" smtClean="0"/>
              <a:t>Immunotoxicity</a:t>
            </a:r>
            <a:r>
              <a:rPr lang="en-US" dirty="0" smtClean="0"/>
              <a:t>, reproduction and </a:t>
            </a:r>
          </a:p>
          <a:p>
            <a:pPr marL="914400" lvl="2" indent="0">
              <a:buNone/>
            </a:pPr>
            <a:r>
              <a:rPr lang="en-US" dirty="0" smtClean="0"/>
              <a:t>   development , hepatotoxicity (liver), etc.</a:t>
            </a:r>
          </a:p>
          <a:p>
            <a:pPr eaLnBrk="1" hangingPunct="1"/>
            <a:r>
              <a:rPr lang="en-US" dirty="0" smtClean="0"/>
              <a:t>Persistent, </a:t>
            </a:r>
            <a:r>
              <a:rPr lang="en-US" dirty="0" err="1" smtClean="0"/>
              <a:t>bioaccumulates</a:t>
            </a:r>
            <a:r>
              <a:rPr lang="en-US" dirty="0" smtClean="0"/>
              <a:t> at a low conc. (</a:t>
            </a:r>
            <a:r>
              <a:rPr lang="en-US" dirty="0" err="1" smtClean="0"/>
              <a:t>ppq</a:t>
            </a:r>
            <a:r>
              <a:rPr lang="en-US" dirty="0" smtClean="0"/>
              <a:t> or pg/L) &amp; biomagnifies</a:t>
            </a:r>
          </a:p>
          <a:p>
            <a:pPr lvl="1" eaLnBrk="1" hangingPunct="1">
              <a:buFontTx/>
              <a:buNone/>
            </a:pPr>
            <a:endParaRPr lang="en-US" sz="400" dirty="0"/>
          </a:p>
          <a:p>
            <a:pPr eaLnBrk="1" hangingPunct="1"/>
            <a:r>
              <a:rPr lang="en-US" dirty="0" smtClean="0"/>
              <a:t>Confirmed on-going releases </a:t>
            </a:r>
          </a:p>
        </p:txBody>
      </p:sp>
      <p:pic>
        <p:nvPicPr>
          <p:cNvPr id="37893" name="Picture 4" title="Biomagnification figure"/>
          <p:cNvPicPr>
            <a:picLocks noChangeAspect="1"/>
          </p:cNvPicPr>
          <p:nvPr/>
        </p:nvPicPr>
        <p:blipFill>
          <a:blip r:embed="rId2" cstate="print"/>
          <a:srcRect/>
          <a:stretch>
            <a:fillRect/>
          </a:stretch>
        </p:blipFill>
        <p:spPr bwMode="auto">
          <a:xfrm>
            <a:off x="7665425" y="3796635"/>
            <a:ext cx="3679164" cy="3026242"/>
          </a:xfrm>
          <a:prstGeom prst="rect">
            <a:avLst/>
          </a:prstGeom>
          <a:noFill/>
          <a:ln w="9525">
            <a:noFill/>
            <a:miter lim="800000"/>
            <a:headEnd/>
            <a:tailEnd/>
          </a:ln>
        </p:spPr>
      </p:pic>
      <p:pic>
        <p:nvPicPr>
          <p:cNvPr id="6" name="Picture 5" title="Public boat landing photo"/>
          <p:cNvPicPr>
            <a:picLocks noChangeAspect="1"/>
          </p:cNvPicPr>
          <p:nvPr/>
        </p:nvPicPr>
        <p:blipFill rotWithShape="1">
          <a:blip r:embed="rId3" cstate="print">
            <a:extLst>
              <a:ext uri="{28A0092B-C50C-407E-A947-70E740481C1C}">
                <a14:useLocalDpi xmlns:a14="http://schemas.microsoft.com/office/drawing/2010/main" val="0"/>
              </a:ext>
            </a:extLst>
          </a:blip>
          <a:srcRect l="25217" t="9368" r="27609"/>
          <a:stretch/>
        </p:blipFill>
        <p:spPr>
          <a:xfrm>
            <a:off x="8479940" y="998578"/>
            <a:ext cx="2290883" cy="292376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0" y="652682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4195904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8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785" y="-170895"/>
            <a:ext cx="10515600" cy="1325563"/>
          </a:xfrm>
        </p:spPr>
        <p:txBody>
          <a:bodyPr>
            <a:normAutofit/>
          </a:bodyPr>
          <a:lstStyle/>
          <a:p>
            <a:r>
              <a:rPr lang="en-US" sz="4400" b="0" dirty="0" smtClean="0"/>
              <a:t>Site Specific PCB Endpoint</a:t>
            </a:r>
            <a:endParaRPr lang="en-US" sz="4400" b="0" dirty="0">
              <a:solidFill>
                <a:srgbClr val="0070C0"/>
              </a:solidFill>
            </a:endParaRPr>
          </a:p>
        </p:txBody>
      </p:sp>
      <p:sp>
        <p:nvSpPr>
          <p:cNvPr id="3" name="Content Placeholder 2"/>
          <p:cNvSpPr>
            <a:spLocks noGrp="1"/>
          </p:cNvSpPr>
          <p:nvPr>
            <p:ph idx="1"/>
          </p:nvPr>
        </p:nvSpPr>
        <p:spPr>
          <a:xfrm>
            <a:off x="19069" y="1074349"/>
            <a:ext cx="8635404" cy="5594639"/>
          </a:xfrm>
        </p:spPr>
        <p:txBody>
          <a:bodyPr>
            <a:normAutofit/>
          </a:bodyPr>
          <a:lstStyle/>
          <a:p>
            <a:r>
              <a:rPr lang="en-US" dirty="0"/>
              <a:t>Explore the use </a:t>
            </a:r>
            <a:r>
              <a:rPr lang="en-US" dirty="0" smtClean="0"/>
              <a:t>of site-specific </a:t>
            </a:r>
            <a:r>
              <a:rPr lang="en-US" dirty="0"/>
              <a:t>Bioaccumulation Factor (BAF) </a:t>
            </a:r>
            <a:r>
              <a:rPr lang="en-US" dirty="0" smtClean="0"/>
              <a:t>endpoints</a:t>
            </a:r>
          </a:p>
          <a:p>
            <a:pPr lvl="1"/>
            <a:r>
              <a:rPr lang="en-US" dirty="0" smtClean="0"/>
              <a:t>Considers multiple </a:t>
            </a:r>
            <a:r>
              <a:rPr lang="en-US" dirty="0"/>
              <a:t>exposure </a:t>
            </a:r>
            <a:r>
              <a:rPr lang="en-US" dirty="0" smtClean="0"/>
              <a:t>pathways</a:t>
            </a:r>
          </a:p>
          <a:p>
            <a:pPr lvl="2"/>
            <a:r>
              <a:rPr lang="en-US" dirty="0"/>
              <a:t>Other pathways include sediment ingestion and Biomagnification </a:t>
            </a:r>
          </a:p>
          <a:p>
            <a:pPr lvl="1"/>
            <a:r>
              <a:rPr lang="en-US" dirty="0"/>
              <a:t>Used in other VA PCB TMDLs - Potomac River, Roanoke River, New River and </a:t>
            </a:r>
            <a:r>
              <a:rPr lang="en-US" dirty="0" err="1"/>
              <a:t>Levisa</a:t>
            </a:r>
            <a:r>
              <a:rPr lang="en-US" dirty="0"/>
              <a:t> </a:t>
            </a:r>
            <a:r>
              <a:rPr lang="en-US" dirty="0" smtClean="0"/>
              <a:t>Fork</a:t>
            </a:r>
            <a:endParaRPr lang="en-US" dirty="0"/>
          </a:p>
          <a:p>
            <a:r>
              <a:rPr lang="en-US" dirty="0"/>
              <a:t>Existing WQC only considers a single exposure </a:t>
            </a:r>
            <a:r>
              <a:rPr lang="en-US" dirty="0" smtClean="0"/>
              <a:t>pathway </a:t>
            </a:r>
            <a:r>
              <a:rPr lang="en-US" dirty="0"/>
              <a:t>(through fish gills)</a:t>
            </a:r>
          </a:p>
          <a:p>
            <a:r>
              <a:rPr lang="en-US" dirty="0" smtClean="0"/>
              <a:t>1) Numeric </a:t>
            </a:r>
            <a:r>
              <a:rPr lang="en-US" dirty="0"/>
              <a:t>water based value and </a:t>
            </a:r>
            <a:r>
              <a:rPr lang="en-US" dirty="0" smtClean="0"/>
              <a:t>2) fish </a:t>
            </a:r>
            <a:r>
              <a:rPr lang="en-US" dirty="0"/>
              <a:t>tissue </a:t>
            </a:r>
            <a:r>
              <a:rPr lang="en-US" dirty="0" smtClean="0"/>
              <a:t>concentration must be met for successful restoration</a:t>
            </a:r>
          </a:p>
          <a:p>
            <a:pPr lvl="1"/>
            <a:r>
              <a:rPr lang="en-US" dirty="0" smtClean="0"/>
              <a:t>Narrative WQS (i.e., control of toxic substances including those that </a:t>
            </a:r>
            <a:r>
              <a:rPr lang="en-US" dirty="0" err="1" smtClean="0"/>
              <a:t>bioaccumulate</a:t>
            </a:r>
            <a:r>
              <a:rPr lang="en-US" dirty="0" smtClean="0"/>
              <a:t>)</a:t>
            </a:r>
          </a:p>
        </p:txBody>
      </p:sp>
      <p:sp>
        <p:nvSpPr>
          <p:cNvPr id="6" name="TextBox 5"/>
          <p:cNvSpPr txBox="1"/>
          <p:nvPr/>
        </p:nvSpPr>
        <p:spPr>
          <a:xfrm>
            <a:off x="9152640" y="5798701"/>
            <a:ext cx="2900516" cy="369332"/>
          </a:xfrm>
          <a:prstGeom prst="rect">
            <a:avLst/>
          </a:prstGeom>
          <a:noFill/>
        </p:spPr>
        <p:txBody>
          <a:bodyPr wrap="square" rtlCol="0">
            <a:spAutoFit/>
          </a:bodyPr>
          <a:lstStyle/>
          <a:p>
            <a:r>
              <a:rPr lang="en-US" sz="1200" dirty="0"/>
              <a:t>EPA Method (EPA-822-03-030, 2003</a:t>
            </a:r>
            <a:r>
              <a:rPr lang="en-US" dirty="0"/>
              <a:t>)</a:t>
            </a:r>
          </a:p>
        </p:txBody>
      </p:sp>
      <p:pic>
        <p:nvPicPr>
          <p:cNvPr id="5" name="Picture 2" title="Picture that show Site specific BAF proc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4473" y="1524000"/>
            <a:ext cx="3398683" cy="4375759"/>
          </a:xfrm>
          <a:prstGeom prst="rect">
            <a:avLst/>
          </a:prstGeom>
          <a:noFill/>
          <a:ln w="15875">
            <a:solidFill>
              <a:sysClr val="windowText" lastClr="000000"/>
            </a:solidFill>
          </a:ln>
          <a:effectLst/>
          <a:extLst/>
        </p:spPr>
      </p:pic>
      <p:sp>
        <p:nvSpPr>
          <p:cNvPr id="7" name="Rectangle 6"/>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000481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5888" y="1665605"/>
            <a:ext cx="11170920"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Tidal James River, Elizabeth River, and Tidal Tributaries Water Quality Impairment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9" name="Rectangle 8"/>
          <p:cNvSpPr/>
          <p:nvPr/>
        </p:nvSpPr>
        <p:spPr>
          <a:xfrm>
            <a:off x="0" y="652682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656884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title="A line in slide to separate title from names"/>
          <p:cNvSpPr/>
          <p:nvPr/>
        </p:nvSpPr>
        <p:spPr>
          <a:xfrm>
            <a:off x="1404212" y="4586964"/>
            <a:ext cx="5704609"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9422" y="2890532"/>
            <a:ext cx="10743448" cy="964883"/>
          </a:xfrm>
        </p:spPr>
        <p:txBody>
          <a:bodyPr>
            <a:normAutofit fontScale="90000"/>
          </a:bodyPr>
          <a:lstStyle/>
          <a:p>
            <a:pPr>
              <a:lnSpc>
                <a:spcPct val="100000"/>
              </a:lnSpc>
            </a:pPr>
            <a:r>
              <a:rPr lang="en-US" sz="4800" spc="300" dirty="0" smtClean="0"/>
              <a:t>Tidal James River, Elizabeth River, and Tidal Tributaries PCB Water Quality (TMDL) Study:</a:t>
            </a:r>
            <a:endParaRPr lang="en-US" sz="4800" spc="300" dirty="0"/>
          </a:p>
        </p:txBody>
      </p:sp>
      <p:sp>
        <p:nvSpPr>
          <p:cNvPr id="3" name="Subtitle 2"/>
          <p:cNvSpPr>
            <a:spLocks noGrp="1"/>
          </p:cNvSpPr>
          <p:nvPr>
            <p:ph type="subTitle" idx="1"/>
          </p:nvPr>
        </p:nvSpPr>
        <p:spPr>
          <a:xfrm>
            <a:off x="789422" y="3897946"/>
            <a:ext cx="9144000" cy="451802"/>
          </a:xfrm>
        </p:spPr>
        <p:txBody>
          <a:bodyPr>
            <a:normAutofit lnSpcReduction="10000"/>
          </a:bodyPr>
          <a:lstStyle/>
          <a:p>
            <a:r>
              <a:rPr lang="en-US" dirty="0" smtClean="0"/>
              <a:t>Public Meeting</a:t>
            </a:r>
            <a:endParaRPr lang="en-US" dirty="0"/>
          </a:p>
        </p:txBody>
      </p:sp>
      <p:sp>
        <p:nvSpPr>
          <p:cNvPr id="4" name="Text Placeholder 3"/>
          <p:cNvSpPr>
            <a:spLocks noGrp="1"/>
          </p:cNvSpPr>
          <p:nvPr>
            <p:ph type="body" sz="quarter" idx="10"/>
          </p:nvPr>
        </p:nvSpPr>
        <p:spPr/>
        <p:txBody>
          <a:bodyPr/>
          <a:lstStyle/>
          <a:p>
            <a:r>
              <a:rPr lang="en-US" dirty="0" smtClean="0"/>
              <a:t>Mark Richards &amp; Jen Rogers</a:t>
            </a:r>
            <a:endParaRPr lang="en-US" dirty="0"/>
          </a:p>
        </p:txBody>
      </p:sp>
      <p:sp>
        <p:nvSpPr>
          <p:cNvPr id="6" name="Text Placeholder 5"/>
          <p:cNvSpPr>
            <a:spLocks noGrp="1"/>
          </p:cNvSpPr>
          <p:nvPr>
            <p:ph type="body" sz="quarter" idx="12"/>
          </p:nvPr>
        </p:nvSpPr>
        <p:spPr>
          <a:xfrm>
            <a:off x="1523999" y="5735183"/>
            <a:ext cx="4271494" cy="310243"/>
          </a:xfrm>
        </p:spPr>
        <p:txBody>
          <a:bodyPr/>
          <a:lstStyle/>
          <a:p>
            <a:r>
              <a:rPr lang="en-US" dirty="0" smtClean="0"/>
              <a:t>January 28, 2021</a:t>
            </a:r>
            <a:endParaRPr lang="en-US" dirty="0"/>
          </a:p>
        </p:txBody>
      </p:sp>
      <p:sp>
        <p:nvSpPr>
          <p:cNvPr id="7" name="Footer Placeholder 6"/>
          <p:cNvSpPr>
            <a:spLocks noGrp="1"/>
          </p:cNvSpPr>
          <p:nvPr>
            <p:ph type="ftr" sz="quarter" idx="13"/>
          </p:nvPr>
        </p:nvSpPr>
        <p:spPr>
          <a:xfrm>
            <a:off x="1523999" y="5393113"/>
            <a:ext cx="4992711" cy="266548"/>
          </a:xfrm>
        </p:spPr>
        <p:txBody>
          <a:body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10" name="Rectangle 9" title="Line shape"/>
          <p:cNvSpPr/>
          <p:nvPr/>
        </p:nvSpPr>
        <p:spPr>
          <a:xfrm flipV="1">
            <a:off x="789422" y="4364637"/>
            <a:ext cx="10114798" cy="4571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492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20" y="-109266"/>
            <a:ext cx="10515600" cy="1325563"/>
          </a:xfrm>
        </p:spPr>
        <p:txBody>
          <a:bodyPr/>
          <a:lstStyle/>
          <a:p>
            <a:r>
              <a:rPr lang="en-US" dirty="0" smtClean="0"/>
              <a:t>Tidal James River Watershed</a:t>
            </a:r>
            <a:endParaRPr lang="en-US" dirty="0"/>
          </a:p>
        </p:txBody>
      </p:sp>
      <p:sp>
        <p:nvSpPr>
          <p:cNvPr id="3" name="Footer Placeholder 2"/>
          <p:cNvSpPr>
            <a:spLocks noGrp="1"/>
          </p:cNvSpPr>
          <p:nvPr>
            <p:ph type="ftr" sz="quarter" idx="11"/>
          </p:nvPr>
        </p:nvSpPr>
        <p:spPr/>
        <p:txBody>
          <a:bodyPr/>
          <a:lstStyle/>
          <a:p>
            <a:endParaRPr lang="en-US"/>
          </a:p>
        </p:txBody>
      </p:sp>
      <p:pic>
        <p:nvPicPr>
          <p:cNvPr id="5" name="Picture 4" descr="Map that shows the full watershed." title="Map of the Tidal James Waters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73" y="992777"/>
            <a:ext cx="9866811" cy="5865223"/>
          </a:xfrm>
          <a:prstGeom prst="rect">
            <a:avLst/>
          </a:prstGeom>
        </p:spPr>
      </p:pic>
      <p:pic>
        <p:nvPicPr>
          <p:cNvPr id="7" name="Picture 6"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8" name="Rectangle 7"/>
          <p:cNvSpPr/>
          <p:nvPr/>
        </p:nvSpPr>
        <p:spPr>
          <a:xfrm>
            <a:off x="9364302" y="97172"/>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566100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67" y="0"/>
            <a:ext cx="11800666" cy="1325563"/>
          </a:xfrm>
        </p:spPr>
        <p:txBody>
          <a:bodyPr>
            <a:normAutofit/>
          </a:bodyPr>
          <a:lstStyle/>
          <a:p>
            <a:r>
              <a:rPr lang="en-US" sz="4000" dirty="0" smtClean="0"/>
              <a:t>James and Elizabeth River Watershed PCB Impairment Timeline</a:t>
            </a:r>
            <a:endParaRPr lang="en-US" sz="4000" dirty="0"/>
          </a:p>
        </p:txBody>
      </p:sp>
      <p:sp>
        <p:nvSpPr>
          <p:cNvPr id="3" name="Content Placeholder 2" descr="2001: DEQ monitors fish tissue&#10;2004: VA Department of Health issues fish consumption advisory for white suckers and bluehead chub (≤ 2 meals/month)&#10;2004: 10-mile segment placed on VA’s impaired waters list &#10;2005 &amp; 2017: DEQ completes additional fish tissue monitoring&#10;2017-2019: DEQ completes water and sediment monitoring to prepare for PCB study&#10;" title="Lewis Creek Timeline"/>
          <p:cNvSpPr>
            <a:spLocks noGrp="1"/>
          </p:cNvSpPr>
          <p:nvPr>
            <p:ph idx="1"/>
          </p:nvPr>
        </p:nvSpPr>
        <p:spPr>
          <a:xfrm>
            <a:off x="562778" y="1236061"/>
            <a:ext cx="5685622" cy="5266062"/>
          </a:xfrm>
          <a:noFill/>
        </p:spPr>
        <p:txBody>
          <a:bodyPr>
            <a:normAutofit fontScale="77500" lnSpcReduction="20000"/>
          </a:bodyPr>
          <a:lstStyle/>
          <a:p>
            <a:pPr>
              <a:lnSpc>
                <a:spcPct val="120000"/>
              </a:lnSpc>
            </a:pPr>
            <a:r>
              <a:rPr lang="en-US" i="1" dirty="0" smtClean="0">
                <a:solidFill>
                  <a:srgbClr val="198569"/>
                </a:solidFill>
              </a:rPr>
              <a:t>1993,1998, &amp; 2000-2001</a:t>
            </a:r>
            <a:r>
              <a:rPr lang="en-US" dirty="0" smtClean="0"/>
              <a:t>: DEQ monitors fish tissue</a:t>
            </a:r>
          </a:p>
          <a:p>
            <a:pPr>
              <a:lnSpc>
                <a:spcPct val="120000"/>
              </a:lnSpc>
            </a:pPr>
            <a:r>
              <a:rPr lang="en-US" i="1" dirty="0" smtClean="0">
                <a:solidFill>
                  <a:srgbClr val="198569"/>
                </a:solidFill>
              </a:rPr>
              <a:t>2002</a:t>
            </a:r>
            <a:r>
              <a:rPr lang="en-US" dirty="0" smtClean="0"/>
              <a:t>: VA Department of Health issues fish consumption advisory for numerous species</a:t>
            </a:r>
          </a:p>
          <a:p>
            <a:pPr>
              <a:lnSpc>
                <a:spcPct val="120000"/>
              </a:lnSpc>
            </a:pPr>
            <a:r>
              <a:rPr lang="en-US" i="1" dirty="0" smtClean="0">
                <a:solidFill>
                  <a:srgbClr val="198569"/>
                </a:solidFill>
              </a:rPr>
              <a:t>2003</a:t>
            </a:r>
            <a:r>
              <a:rPr lang="en-US" dirty="0" smtClean="0"/>
              <a:t>: DEQ performed a source investigation in the upper tidal James River</a:t>
            </a:r>
          </a:p>
          <a:p>
            <a:pPr>
              <a:lnSpc>
                <a:spcPct val="120000"/>
              </a:lnSpc>
            </a:pPr>
            <a:r>
              <a:rPr lang="en-US" i="1" dirty="0" smtClean="0">
                <a:solidFill>
                  <a:srgbClr val="198569"/>
                </a:solidFill>
              </a:rPr>
              <a:t>2005, 2012 &amp; 2016</a:t>
            </a:r>
            <a:r>
              <a:rPr lang="en-US" dirty="0" smtClean="0"/>
              <a:t>: DEQ completes </a:t>
            </a:r>
            <a:r>
              <a:rPr lang="en-US" dirty="0"/>
              <a:t>a</a:t>
            </a:r>
            <a:r>
              <a:rPr lang="en-US" dirty="0" smtClean="0"/>
              <a:t>dditional fish tissue monitoring</a:t>
            </a:r>
          </a:p>
          <a:p>
            <a:pPr>
              <a:lnSpc>
                <a:spcPct val="120000"/>
              </a:lnSpc>
            </a:pPr>
            <a:r>
              <a:rPr lang="en-US" i="1" dirty="0" smtClean="0">
                <a:solidFill>
                  <a:srgbClr val="198569"/>
                </a:solidFill>
              </a:rPr>
              <a:t>2009-2020</a:t>
            </a:r>
            <a:r>
              <a:rPr lang="en-US" dirty="0" smtClean="0"/>
              <a:t>: DEQ performs water and sediment monitoring for PCB water quality study; initiated meetings</a:t>
            </a:r>
            <a:endParaRPr lang="en-US" dirty="0"/>
          </a:p>
        </p:txBody>
      </p:sp>
      <p:sp>
        <p:nvSpPr>
          <p:cNvPr id="6" name="TextBox 5"/>
          <p:cNvSpPr txBox="1"/>
          <p:nvPr/>
        </p:nvSpPr>
        <p:spPr>
          <a:xfrm>
            <a:off x="7059861" y="2756762"/>
            <a:ext cx="3555887" cy="246221"/>
          </a:xfrm>
          <a:prstGeom prst="rect">
            <a:avLst/>
          </a:prstGeom>
          <a:noFill/>
        </p:spPr>
        <p:txBody>
          <a:bodyPr wrap="square" rtlCol="0">
            <a:spAutoFit/>
          </a:bodyPr>
          <a:lstStyle/>
          <a:p>
            <a:r>
              <a:rPr lang="en-US" sz="1000" dirty="0">
                <a:solidFill>
                  <a:schemeClr val="bg1"/>
                </a:solidFill>
              </a:rPr>
              <a:t>https://www.alamy.com/stock-photo/striped-bass.html</a:t>
            </a:r>
          </a:p>
        </p:txBody>
      </p:sp>
      <p:pic>
        <p:nvPicPr>
          <p:cNvPr id="8" name="Picture 7" title="Pic of large striped bass caugt in Richmo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6164" y="738982"/>
            <a:ext cx="3921647" cy="2604362"/>
          </a:xfrm>
          <a:prstGeom prst="rect">
            <a:avLst/>
          </a:prstGeom>
        </p:spPr>
      </p:pic>
      <p:pic>
        <p:nvPicPr>
          <p:cNvPr id="11" name="Picture 10" title="Picture of upper tidal James River bri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3336579"/>
            <a:ext cx="4486576" cy="2983837"/>
          </a:xfrm>
          <a:prstGeom prst="rect">
            <a:avLst/>
          </a:prstGeom>
        </p:spPr>
      </p:pic>
      <p:sp>
        <p:nvSpPr>
          <p:cNvPr id="14" name="Rectangle 13"/>
          <p:cNvSpPr/>
          <p:nvPr/>
        </p:nvSpPr>
        <p:spPr>
          <a:xfrm>
            <a:off x="0" y="652682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259218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48616" y="254848"/>
            <a:ext cx="11943384" cy="1325563"/>
          </a:xfrm>
        </p:spPr>
        <p:txBody>
          <a:bodyPr>
            <a:normAutofit fontScale="90000"/>
          </a:bodyPr>
          <a:lstStyle/>
          <a:p>
            <a:r>
              <a:rPr lang="en-US" dirty="0">
                <a:ln>
                  <a:noFill/>
                </a:ln>
                <a:solidFill>
                  <a:srgbClr val="256EAB"/>
                </a:solidFill>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a:t>
            </a:r>
            <a:r>
              <a:rPr lang="en-US" sz="3600" dirty="0" smtClean="0">
                <a:ln>
                  <a:noFill/>
                </a:ln>
                <a:solidFill>
                  <a:srgbClr val="256EAB"/>
                </a:solidFill>
                <a:latin typeface="Arial" panose="020B0604020202020204" pitchFamily="34" charset="0"/>
                <a:cs typeface="Arial" panose="020B0604020202020204" pitchFamily="34" charset="0"/>
              </a:rPr>
              <a:t>VDH </a:t>
            </a:r>
            <a:r>
              <a:rPr lang="en-US" sz="3600" dirty="0">
                <a:ln>
                  <a:noFill/>
                </a:ln>
                <a:solidFill>
                  <a:srgbClr val="256EAB"/>
                </a:solidFill>
                <a:latin typeface="Arial" panose="020B0604020202020204" pitchFamily="34" charset="0"/>
                <a:cs typeface="Arial" panose="020B0604020202020204" pitchFamily="34" charset="0"/>
              </a:rPr>
              <a:t>Fish Consumption Advisory</a:t>
            </a:r>
            <a:r>
              <a:rPr lang="en-US" b="1" dirty="0">
                <a:solidFill>
                  <a:srgbClr val="256EAB"/>
                </a:solidFill>
              </a:rPr>
              <a:t/>
            </a:r>
            <a:br>
              <a:rPr lang="en-US" b="1" dirty="0">
                <a:solidFill>
                  <a:srgbClr val="256EAB"/>
                </a:solidFill>
              </a:rPr>
            </a:br>
            <a:endParaRPr lang="en-US" dirty="0">
              <a:solidFill>
                <a:srgbClr val="256EAB"/>
              </a:solidFill>
            </a:endParaRPr>
          </a:p>
        </p:txBody>
      </p:sp>
      <p:graphicFrame>
        <p:nvGraphicFramePr>
          <p:cNvPr id="3" name="Table 2" title="Lewis Creek VDH Fish consumption advisory table"/>
          <p:cNvGraphicFramePr>
            <a:graphicFrameLocks noGrp="1"/>
          </p:cNvGraphicFramePr>
          <p:nvPr>
            <p:extLst/>
          </p:nvPr>
        </p:nvGraphicFramePr>
        <p:xfrm>
          <a:off x="143935" y="1232008"/>
          <a:ext cx="11912599" cy="5638132"/>
        </p:xfrm>
        <a:graphic>
          <a:graphicData uri="http://schemas.openxmlformats.org/drawingml/2006/table">
            <a:tbl>
              <a:tblPr firstRow="1" bandRow="1">
                <a:tableStyleId>{5C22544A-7EE6-4342-B048-85BDC9FD1C3A}</a:tableStyleId>
              </a:tblPr>
              <a:tblGrid>
                <a:gridCol w="993429">
                  <a:extLst>
                    <a:ext uri="{9D8B030D-6E8A-4147-A177-3AD203B41FA5}">
                      <a16:colId xmlns:a16="http://schemas.microsoft.com/office/drawing/2014/main" val="2032734585"/>
                    </a:ext>
                  </a:extLst>
                </a:gridCol>
                <a:gridCol w="979375">
                  <a:extLst>
                    <a:ext uri="{9D8B030D-6E8A-4147-A177-3AD203B41FA5}">
                      <a16:colId xmlns:a16="http://schemas.microsoft.com/office/drawing/2014/main" val="2518624800"/>
                    </a:ext>
                  </a:extLst>
                </a:gridCol>
                <a:gridCol w="1726793">
                  <a:extLst>
                    <a:ext uri="{9D8B030D-6E8A-4147-A177-3AD203B41FA5}">
                      <a16:colId xmlns:a16="http://schemas.microsoft.com/office/drawing/2014/main" val="648060167"/>
                    </a:ext>
                  </a:extLst>
                </a:gridCol>
                <a:gridCol w="3393448">
                  <a:extLst>
                    <a:ext uri="{9D8B030D-6E8A-4147-A177-3AD203B41FA5}">
                      <a16:colId xmlns:a16="http://schemas.microsoft.com/office/drawing/2014/main" val="1977466618"/>
                    </a:ext>
                  </a:extLst>
                </a:gridCol>
                <a:gridCol w="1151195">
                  <a:extLst>
                    <a:ext uri="{9D8B030D-6E8A-4147-A177-3AD203B41FA5}">
                      <a16:colId xmlns:a16="http://schemas.microsoft.com/office/drawing/2014/main" val="1625016418"/>
                    </a:ext>
                  </a:extLst>
                </a:gridCol>
                <a:gridCol w="2324548">
                  <a:extLst>
                    <a:ext uri="{9D8B030D-6E8A-4147-A177-3AD203B41FA5}">
                      <a16:colId xmlns:a16="http://schemas.microsoft.com/office/drawing/2014/main" val="4112325634"/>
                    </a:ext>
                  </a:extLst>
                </a:gridCol>
                <a:gridCol w="1343811">
                  <a:extLst>
                    <a:ext uri="{9D8B030D-6E8A-4147-A177-3AD203B41FA5}">
                      <a16:colId xmlns:a16="http://schemas.microsoft.com/office/drawing/2014/main" val="624110279"/>
                    </a:ext>
                  </a:extLst>
                </a:gridCol>
              </a:tblGrid>
              <a:tr h="958058">
                <a:tc>
                  <a:txBody>
                    <a:bodyPr/>
                    <a:lstStyle/>
                    <a:p>
                      <a:pPr algn="ctr"/>
                      <a:r>
                        <a:rPr lang="en-US" sz="2000" dirty="0" smtClean="0"/>
                        <a:t>River basin</a:t>
                      </a:r>
                      <a:endParaRPr lang="en-US" sz="2000" dirty="0"/>
                    </a:p>
                  </a:txBody>
                  <a:tcPr/>
                </a:tc>
                <a:tc>
                  <a:txBody>
                    <a:bodyPr/>
                    <a:lstStyle/>
                    <a:p>
                      <a:pPr algn="ctr"/>
                      <a:r>
                        <a:rPr lang="en-US" sz="2000" dirty="0" smtClean="0"/>
                        <a:t>Water-body</a:t>
                      </a:r>
                      <a:endParaRPr lang="en-US" sz="2000" dirty="0"/>
                    </a:p>
                  </a:txBody>
                  <a:tcPr/>
                </a:tc>
                <a:tc>
                  <a:txBody>
                    <a:bodyPr/>
                    <a:lstStyle/>
                    <a:p>
                      <a:pPr algn="ctr"/>
                      <a:r>
                        <a:rPr lang="en-US" sz="2000" dirty="0" smtClean="0"/>
                        <a:t>Section</a:t>
                      </a:r>
                      <a:endParaRPr lang="en-US" sz="2000" dirty="0"/>
                    </a:p>
                  </a:txBody>
                  <a:tcPr/>
                </a:tc>
                <a:tc>
                  <a:txBody>
                    <a:bodyPr/>
                    <a:lstStyle/>
                    <a:p>
                      <a:pPr algn="ctr"/>
                      <a:r>
                        <a:rPr lang="en-US" sz="2000" dirty="0" smtClean="0"/>
                        <a:t>Locality</a:t>
                      </a:r>
                      <a:endParaRPr lang="en-US" sz="2000" dirty="0"/>
                    </a:p>
                  </a:txBody>
                  <a:tcPr/>
                </a:tc>
                <a:tc>
                  <a:txBody>
                    <a:bodyPr/>
                    <a:lstStyle/>
                    <a:p>
                      <a:pPr algn="ctr"/>
                      <a:r>
                        <a:rPr lang="en-US" sz="2000" dirty="0" err="1" smtClean="0"/>
                        <a:t>Contam-inants</a:t>
                      </a:r>
                      <a:endParaRPr lang="en-US" sz="2000" dirty="0"/>
                    </a:p>
                  </a:txBody>
                  <a:tcPr/>
                </a:tc>
                <a:tc>
                  <a:txBody>
                    <a:bodyPr/>
                    <a:lstStyle/>
                    <a:p>
                      <a:pPr algn="ctr"/>
                      <a:r>
                        <a:rPr lang="en-US" sz="2000" dirty="0" smtClean="0"/>
                        <a:t>Fish species</a:t>
                      </a:r>
                      <a:endParaRPr lang="en-US" sz="2000" dirty="0"/>
                    </a:p>
                  </a:txBody>
                  <a:tcPr/>
                </a:tc>
                <a:tc>
                  <a:txBody>
                    <a:bodyPr/>
                    <a:lstStyle/>
                    <a:p>
                      <a:pPr algn="ctr"/>
                      <a:r>
                        <a:rPr lang="en-US" sz="2000" dirty="0" smtClean="0"/>
                        <a:t>Advisory description</a:t>
                      </a:r>
                      <a:endParaRPr lang="en-US" sz="2000" dirty="0"/>
                    </a:p>
                  </a:txBody>
                  <a:tcPr/>
                </a:tc>
                <a:extLst>
                  <a:ext uri="{0D108BD9-81ED-4DB2-BD59-A6C34878D82A}">
                    <a16:rowId xmlns:a16="http://schemas.microsoft.com/office/drawing/2014/main" val="1954787201"/>
                  </a:ext>
                </a:extLst>
              </a:tr>
              <a:tr h="1778770">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From I-95 James River Bridge in Richmond to Hampton Roads Bridge Tunnel, including tidal portions of tributaries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Richmond City, Henrico Co., Chesterfield Co., Charles City Co., Hopewell City, Colonial Heights City, Petersburg City, Dinwiddie Co., Prince George Co., Surry Co., James City Co., New Kent Co., Isle of Wight Co., Newport News City, Suffolk City, Portsmouth City, Hampton City, Norfolk City, Chesapeake City, Virginia Beach City</a:t>
                      </a:r>
                      <a:endParaRPr lang="en-US" sz="1400" b="1" dirty="0"/>
                    </a:p>
                  </a:txBody>
                  <a:tcPr anchor="ctr"/>
                </a:tc>
                <a:tc>
                  <a:txBody>
                    <a:bodyPr/>
                    <a:lstStyle/>
                    <a:p>
                      <a:pPr algn="ctr"/>
                      <a:r>
                        <a:rPr lang="en-US" sz="1400" b="1" dirty="0" smtClean="0"/>
                        <a:t>PCBs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Gizzard Shad, Carp, Blue Catfish ≥32 inches, Flathead Catfish ≥32 inches</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Do</a:t>
                      </a:r>
                      <a:r>
                        <a:rPr lang="en-US" sz="1400" b="1" baseline="0" dirty="0" smtClean="0"/>
                        <a:t> Not Eat</a:t>
                      </a:r>
                      <a:endParaRPr lang="en-US" sz="1400" b="1" dirty="0" smtClean="0"/>
                    </a:p>
                    <a:p>
                      <a:pPr algn="ctr"/>
                      <a:endParaRPr lang="en-US" sz="1400" b="1" dirty="0"/>
                    </a:p>
                  </a:txBody>
                  <a:tcPr anchor="ctr"/>
                </a:tc>
                <a:extLst>
                  <a:ext uri="{0D108BD9-81ED-4DB2-BD59-A6C34878D82A}">
                    <a16:rowId xmlns:a16="http://schemas.microsoft.com/office/drawing/2014/main" val="3608231329"/>
                  </a:ext>
                </a:extLst>
              </a:tr>
              <a:tr h="2833972">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Same</a:t>
                      </a:r>
                      <a:endParaRPr lang="en-US" sz="1400" b="1" dirty="0"/>
                    </a:p>
                  </a:txBody>
                  <a:tcPr/>
                </a:tc>
                <a:tc>
                  <a:txBody>
                    <a:bodyPr/>
                    <a:lstStyle/>
                    <a:p>
                      <a:pPr algn="ctr"/>
                      <a:r>
                        <a:rPr lang="en-US" sz="1400" b="1" dirty="0" smtClean="0"/>
                        <a:t>Same</a:t>
                      </a:r>
                      <a:endParaRPr lang="en-US" sz="1400" b="1" dirty="0"/>
                    </a:p>
                  </a:txBody>
                  <a:tcPr/>
                </a:tc>
                <a:tc>
                  <a:txBody>
                    <a:bodyPr/>
                    <a:lstStyle/>
                    <a:p>
                      <a:pPr algn="ctr"/>
                      <a:r>
                        <a:rPr lang="en-US" sz="1400" b="1" dirty="0" smtClean="0"/>
                        <a:t>PCBs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Blue Catfish &lt;32 inches, Flathead Catfish &lt;32 inches, Channel Catfish, White Catfish, Largemouth Bass, Bluegill Sunfish, American Eel, Quillback </a:t>
                      </a:r>
                      <a:r>
                        <a:rPr lang="en-US" sz="1400" b="1" i="0" kern="1200" dirty="0" err="1" smtClean="0">
                          <a:solidFill>
                            <a:schemeClr val="dk1"/>
                          </a:solidFill>
                          <a:effectLst/>
                          <a:latin typeface="+mn-lt"/>
                          <a:ea typeface="+mn-ea"/>
                          <a:cs typeface="+mn-cs"/>
                        </a:rPr>
                        <a:t>Carpsucker</a:t>
                      </a:r>
                      <a:r>
                        <a:rPr lang="en-US" sz="1400" b="1" i="0" kern="1200" dirty="0" smtClean="0">
                          <a:solidFill>
                            <a:schemeClr val="dk1"/>
                          </a:solidFill>
                          <a:effectLst/>
                          <a:latin typeface="+mn-lt"/>
                          <a:ea typeface="+mn-ea"/>
                          <a:cs typeface="+mn-cs"/>
                        </a:rPr>
                        <a:t>, Smallmouth Bass, Creek Chub, Yellow Bullhead Catfish, White Perch, Striped Bass, Bluefish, Croaker, Spot, Blueback Herring, Hickory Shad</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p>
                      <a:pPr algn="ctr"/>
                      <a:endParaRPr lang="en-US" sz="1400" b="1" dirty="0"/>
                    </a:p>
                  </a:txBody>
                  <a:tcPr anchor="ctr"/>
                </a:tc>
                <a:extLst>
                  <a:ext uri="{0D108BD9-81ED-4DB2-BD59-A6C34878D82A}">
                    <a16:rowId xmlns:a16="http://schemas.microsoft.com/office/drawing/2014/main" val="1886678638"/>
                  </a:ext>
                </a:extLst>
              </a:tr>
            </a:tbl>
          </a:graphicData>
        </a:graphic>
      </p:graphicFrame>
      <p:pic>
        <p:nvPicPr>
          <p:cNvPr id="5" name="Picture 4" title="Picture of a map of tidal James River"/>
          <p:cNvPicPr>
            <a:picLocks noChangeAspect="1"/>
          </p:cNvPicPr>
          <p:nvPr/>
        </p:nvPicPr>
        <p:blipFill>
          <a:blip r:embed="rId2"/>
          <a:stretch>
            <a:fillRect/>
          </a:stretch>
        </p:blipFill>
        <p:spPr>
          <a:xfrm>
            <a:off x="2288410" y="4320556"/>
            <a:ext cx="4383323" cy="2287637"/>
          </a:xfrm>
          <a:prstGeom prst="rect">
            <a:avLst/>
          </a:prstGeom>
        </p:spPr>
      </p:pic>
      <p:sp>
        <p:nvSpPr>
          <p:cNvPr id="2" name="TextBox 1"/>
          <p:cNvSpPr txBox="1"/>
          <p:nvPr/>
        </p:nvSpPr>
        <p:spPr>
          <a:xfrm>
            <a:off x="2191111" y="6146128"/>
            <a:ext cx="30902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Does not apply to swimming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426416" y="6523523"/>
            <a:ext cx="888703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hlinkClick r:id="rId3"/>
              </a:rPr>
              <a:t>http://www.vdh.virginia.gov/environmental-health/public-health-toxicology/fish-consumption-advisory</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3"/>
              </a:rPr>
              <a: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9207500" y="116349"/>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37444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18" y="163802"/>
            <a:ext cx="10972800" cy="1143000"/>
          </a:xfrm>
        </p:spPr>
        <p:txBody>
          <a:bodyPr>
            <a:normAutofit fontScale="90000"/>
          </a:bodyPr>
          <a:lstStyle/>
          <a:p>
            <a:r>
              <a:rPr lang="en-US" dirty="0" smtClean="0"/>
              <a:t>Fish Monitoring Stations in the Tidal James River Watershed</a:t>
            </a:r>
            <a:endParaRPr lang="en-US" dirty="0"/>
          </a:p>
        </p:txBody>
      </p:sp>
      <p:pic>
        <p:nvPicPr>
          <p:cNvPr id="3" name="Picture 2" title="Map of fish tissue stations in upper tidal J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63" y="1857556"/>
            <a:ext cx="5551054" cy="4021387"/>
          </a:xfrm>
          <a:prstGeom prst="rect">
            <a:avLst/>
          </a:prstGeom>
        </p:spPr>
      </p:pic>
      <p:pic>
        <p:nvPicPr>
          <p:cNvPr id="4" name="Picture 3" title="Picture that shows map of Eliz R watersh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890" y="2633412"/>
            <a:ext cx="5532582" cy="4021387"/>
          </a:xfrm>
          <a:prstGeom prst="rect">
            <a:avLst/>
          </a:prstGeom>
        </p:spPr>
      </p:pic>
      <p:sp>
        <p:nvSpPr>
          <p:cNvPr id="5" name="TextBox 4"/>
          <p:cNvSpPr txBox="1"/>
          <p:nvPr/>
        </p:nvSpPr>
        <p:spPr>
          <a:xfrm>
            <a:off x="1251527" y="1488102"/>
            <a:ext cx="3657600" cy="369454"/>
          </a:xfrm>
          <a:prstGeom prst="rect">
            <a:avLst/>
          </a:prstGeom>
          <a:noFill/>
        </p:spPr>
        <p:txBody>
          <a:bodyPr wrap="square" rtlCol="0">
            <a:spAutoFit/>
          </a:bodyPr>
          <a:lstStyle/>
          <a:p>
            <a:r>
              <a:rPr lang="en-US" dirty="0" smtClean="0"/>
              <a:t>Upper and Middle Tidal James River</a:t>
            </a:r>
            <a:endParaRPr lang="en-US" dirty="0"/>
          </a:p>
        </p:txBody>
      </p:sp>
      <p:sp>
        <p:nvSpPr>
          <p:cNvPr id="6" name="TextBox 5"/>
          <p:cNvSpPr txBox="1"/>
          <p:nvPr/>
        </p:nvSpPr>
        <p:spPr>
          <a:xfrm>
            <a:off x="7204362" y="2263958"/>
            <a:ext cx="4054764" cy="369454"/>
          </a:xfrm>
          <a:prstGeom prst="rect">
            <a:avLst/>
          </a:prstGeom>
          <a:noFill/>
        </p:spPr>
        <p:txBody>
          <a:bodyPr wrap="square" rtlCol="0">
            <a:spAutoFit/>
          </a:bodyPr>
          <a:lstStyle/>
          <a:p>
            <a:r>
              <a:rPr lang="en-US" dirty="0" smtClean="0"/>
              <a:t>Lower Tidal James River &amp; Elizabeth River</a:t>
            </a:r>
            <a:endParaRPr lang="en-US" dirty="0"/>
          </a:p>
        </p:txBody>
      </p:sp>
      <p:sp>
        <p:nvSpPr>
          <p:cNvPr id="7" name="Rectangle 6"/>
          <p:cNvSpPr/>
          <p:nvPr/>
        </p:nvSpPr>
        <p:spPr>
          <a:xfrm>
            <a:off x="0" y="652682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87821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49235" y="1321272"/>
            <a:ext cx="7333673" cy="466293"/>
          </a:xfrm>
        </p:spPr>
        <p:txBody>
          <a:bodyPr>
            <a:normAutofit/>
          </a:bodyPr>
          <a:lstStyle/>
          <a:p>
            <a:r>
              <a:rPr lang="en-US" sz="1800" dirty="0" smtClean="0"/>
              <a:t>Place Map here</a:t>
            </a:r>
            <a:endParaRPr lang="en-US" sz="1800" dirty="0"/>
          </a:p>
        </p:txBody>
      </p:sp>
      <p:graphicFrame>
        <p:nvGraphicFramePr>
          <p:cNvPr id="3" name="Chart 2" title="graph of Fish tissue results from the Upper tidal James River"/>
          <p:cNvGraphicFramePr>
            <a:graphicFrameLocks/>
          </p:cNvGraphicFramePr>
          <p:nvPr>
            <p:extLst>
              <p:ext uri="{D42A27DB-BD31-4B8C-83A1-F6EECF244321}">
                <p14:modId xmlns:p14="http://schemas.microsoft.com/office/powerpoint/2010/main" val="304634965"/>
              </p:ext>
            </p:extLst>
          </p:nvPr>
        </p:nvGraphicFramePr>
        <p:xfrm>
          <a:off x="88899" y="387927"/>
          <a:ext cx="11963401" cy="647007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142836" y="1167383"/>
            <a:ext cx="1293091" cy="307777"/>
          </a:xfrm>
          <a:prstGeom prst="rect">
            <a:avLst/>
          </a:prstGeom>
          <a:noFill/>
        </p:spPr>
        <p:txBody>
          <a:bodyPr wrap="square" rtlCol="0">
            <a:spAutoFit/>
          </a:bodyPr>
          <a:lstStyle/>
          <a:p>
            <a:r>
              <a:rPr lang="en-US" sz="1400" b="1" dirty="0" smtClean="0"/>
              <a:t>2,024.80</a:t>
            </a:r>
            <a:endParaRPr lang="en-US" sz="1400" b="1" dirty="0"/>
          </a:p>
        </p:txBody>
      </p:sp>
      <p:cxnSp>
        <p:nvCxnSpPr>
          <p:cNvPr id="7" name="Straight Connector 6" title="straight line showing VDH threshold"/>
          <p:cNvCxnSpPr/>
          <p:nvPr/>
        </p:nvCxnSpPr>
        <p:spPr>
          <a:xfrm>
            <a:off x="732368" y="5233940"/>
            <a:ext cx="11184467"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title="Arrow point to DEQ's FT threshold"/>
          <p:cNvCxnSpPr/>
          <p:nvPr/>
        </p:nvCxnSpPr>
        <p:spPr>
          <a:xfrm flipH="1">
            <a:off x="7374468" y="3268133"/>
            <a:ext cx="304799" cy="16256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209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Fish Tissue graph for the Middle JR</a:t>
            </a:r>
            <a:endParaRPr lang="en-US" dirty="0"/>
          </a:p>
        </p:txBody>
      </p:sp>
      <p:graphicFrame>
        <p:nvGraphicFramePr>
          <p:cNvPr id="4" name="Chart 3" title="Graph of the Middle tidal James River fish tissue results"/>
          <p:cNvGraphicFramePr>
            <a:graphicFrameLocks/>
          </p:cNvGraphicFramePr>
          <p:nvPr>
            <p:extLst>
              <p:ext uri="{D42A27DB-BD31-4B8C-83A1-F6EECF244321}">
                <p14:modId xmlns:p14="http://schemas.microsoft.com/office/powerpoint/2010/main" val="2051624062"/>
              </p:ext>
            </p:extLst>
          </p:nvPr>
        </p:nvGraphicFramePr>
        <p:xfrm>
          <a:off x="0" y="106136"/>
          <a:ext cx="12192000" cy="647700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652682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835276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1" y="678765"/>
            <a:ext cx="10972800" cy="1143000"/>
          </a:xfrm>
        </p:spPr>
        <p:txBody>
          <a:bodyPr>
            <a:normAutofit fontScale="90000"/>
          </a:bodyPr>
          <a:lstStyle/>
          <a:p>
            <a:r>
              <a:rPr lang="en-US" b="1" dirty="0"/>
              <a:t>Arithmetic Mean of tPCB Concentrations (ng/g) for the Lower James River Consumption Advisory Species by Year (1993-2016)</a:t>
            </a:r>
            <a:br>
              <a:rPr lang="en-US" b="1" dirty="0"/>
            </a:br>
            <a:endParaRPr lang="en-US" dirty="0"/>
          </a:p>
        </p:txBody>
      </p:sp>
      <p:graphicFrame>
        <p:nvGraphicFramePr>
          <p:cNvPr id="2" name="Chart 1" title="Graph shows fish for lower James Rvier"/>
          <p:cNvGraphicFramePr>
            <a:graphicFrameLocks/>
          </p:cNvGraphicFramePr>
          <p:nvPr>
            <p:extLst>
              <p:ext uri="{D42A27DB-BD31-4B8C-83A1-F6EECF244321}">
                <p14:modId xmlns:p14="http://schemas.microsoft.com/office/powerpoint/2010/main" val="762766093"/>
              </p:ext>
            </p:extLst>
          </p:nvPr>
        </p:nvGraphicFramePr>
        <p:xfrm>
          <a:off x="1" y="1"/>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621200" y="4566851"/>
            <a:ext cx="1299971" cy="307777"/>
          </a:xfrm>
          <a:prstGeom prst="rect">
            <a:avLst/>
          </a:prstGeom>
        </p:spPr>
        <p:txBody>
          <a:bodyPr wrap="none">
            <a:spAutoFit/>
          </a:bodyPr>
          <a:lstStyle/>
          <a:p>
            <a:pPr lvl="0"/>
            <a:r>
              <a:rPr lang="en-US" sz="1400" b="1" dirty="0">
                <a:solidFill>
                  <a:prstClr val="black"/>
                </a:solidFill>
              </a:rPr>
              <a:t>VDH Threshold</a:t>
            </a:r>
          </a:p>
        </p:txBody>
      </p:sp>
      <p:sp>
        <p:nvSpPr>
          <p:cNvPr id="4" name="TextBox 3"/>
          <p:cNvSpPr txBox="1"/>
          <p:nvPr/>
        </p:nvSpPr>
        <p:spPr>
          <a:xfrm>
            <a:off x="6292851" y="927100"/>
            <a:ext cx="3994150" cy="646331"/>
          </a:xfrm>
          <a:prstGeom prst="rect">
            <a:avLst/>
          </a:prstGeom>
          <a:solidFill>
            <a:schemeClr val="bg1">
              <a:alpha val="17000"/>
            </a:schemeClr>
          </a:solidFill>
        </p:spPr>
        <p:txBody>
          <a:bodyPr wrap="square" rtlCol="0">
            <a:spAutoFit/>
          </a:bodyPr>
          <a:lstStyle/>
          <a:p>
            <a:r>
              <a:rPr lang="en-US" dirty="0" smtClean="0"/>
              <a:t>Lower JR segment begins east of Hog Island Wildlife Management Area</a:t>
            </a:r>
            <a:endParaRPr lang="en-US" dirty="0"/>
          </a:p>
        </p:txBody>
      </p:sp>
    </p:spTree>
    <p:extLst>
      <p:ext uri="{BB962C8B-B14F-4D97-AF65-F5344CB8AC3E}">
        <p14:creationId xmlns:p14="http://schemas.microsoft.com/office/powerpoint/2010/main" val="1124342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JR Tributaries Fish Tissue Data</a:t>
            </a:r>
            <a:endParaRPr lang="en-US" sz="2400" dirty="0"/>
          </a:p>
        </p:txBody>
      </p:sp>
      <p:graphicFrame>
        <p:nvGraphicFramePr>
          <p:cNvPr id="3" name="Chart 2" title="Fish Tissue PCB results from tidal JR tributaries"/>
          <p:cNvGraphicFramePr>
            <a:graphicFrameLocks/>
          </p:cNvGraphicFramePr>
          <p:nvPr>
            <p:extLst>
              <p:ext uri="{D42A27DB-BD31-4B8C-83A1-F6EECF244321}">
                <p14:modId xmlns:p14="http://schemas.microsoft.com/office/powerpoint/2010/main" val="744415555"/>
              </p:ext>
            </p:extLst>
          </p:nvPr>
        </p:nvGraphicFramePr>
        <p:xfrm>
          <a:off x="0" y="0"/>
          <a:ext cx="12106275" cy="6583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title="Key for waterbody names"/>
          <p:cNvGraphicFramePr>
            <a:graphicFrameLocks noGrp="1"/>
          </p:cNvGraphicFramePr>
          <p:nvPr>
            <p:extLst>
              <p:ext uri="{D42A27DB-BD31-4B8C-83A1-F6EECF244321}">
                <p14:modId xmlns:p14="http://schemas.microsoft.com/office/powerpoint/2010/main" val="4242902968"/>
              </p:ext>
            </p:extLst>
          </p:nvPr>
        </p:nvGraphicFramePr>
        <p:xfrm>
          <a:off x="9040283" y="1197451"/>
          <a:ext cx="1564217" cy="746760"/>
        </p:xfrm>
        <a:graphic>
          <a:graphicData uri="http://schemas.openxmlformats.org/drawingml/2006/table">
            <a:tbl>
              <a:tblPr firstRow="1"/>
              <a:tblGrid>
                <a:gridCol w="1564217">
                  <a:extLst>
                    <a:ext uri="{9D8B030D-6E8A-4147-A177-3AD203B41FA5}">
                      <a16:colId xmlns:a16="http://schemas.microsoft.com/office/drawing/2014/main" val="2964090214"/>
                    </a:ext>
                  </a:extLst>
                </a:gridCol>
              </a:tblGrid>
              <a:tr h="190500">
                <a:tc>
                  <a:txBody>
                    <a:bodyPr/>
                    <a:lstStyle/>
                    <a:p>
                      <a:pPr algn="l" fontAlgn="b"/>
                      <a:r>
                        <a:rPr lang="en-US" sz="1100" b="1" i="0" u="none" strike="noStrike" dirty="0">
                          <a:solidFill>
                            <a:srgbClr val="000000"/>
                          </a:solidFill>
                          <a:effectLst/>
                          <a:latin typeface="Calibri" panose="020F0502020204030204" pitchFamily="34" charset="0"/>
                        </a:rPr>
                        <a:t>App = </a:t>
                      </a:r>
                      <a:r>
                        <a:rPr lang="en-US" sz="1100" b="1" i="0" u="none" strike="noStrike" dirty="0" err="1">
                          <a:solidFill>
                            <a:srgbClr val="000000"/>
                          </a:solidFill>
                          <a:effectLst/>
                          <a:latin typeface="Calibri" panose="020F0502020204030204" pitchFamily="34" charset="0"/>
                        </a:rPr>
                        <a:t>Appamatox</a:t>
                      </a:r>
                      <a:r>
                        <a:rPr lang="en-US" sz="1100" b="1" i="0" u="none" strike="noStrike" dirty="0">
                          <a:solidFill>
                            <a:srgbClr val="000000"/>
                          </a:solidFill>
                          <a:effectLst/>
                          <a:latin typeface="Calibri" panose="020F0502020204030204" pitchFamily="34" charset="0"/>
                        </a:rPr>
                        <a:t> River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extLst>
                  <a:ext uri="{0D108BD9-81ED-4DB2-BD59-A6C34878D82A}">
                    <a16:rowId xmlns:a16="http://schemas.microsoft.com/office/drawing/2014/main" val="954412178"/>
                  </a:ext>
                </a:extLst>
              </a:tr>
              <a:tr h="182880">
                <a:tc>
                  <a:txBody>
                    <a:bodyPr/>
                    <a:lstStyle/>
                    <a:p>
                      <a:pPr algn="l" fontAlgn="b"/>
                      <a:r>
                        <a:rPr lang="en-US" sz="1100" b="1" i="0" u="none" strike="noStrike">
                          <a:solidFill>
                            <a:srgbClr val="000000"/>
                          </a:solidFill>
                          <a:effectLst/>
                          <a:latin typeface="Calibri" panose="020F0502020204030204" pitchFamily="34" charset="0"/>
                        </a:rPr>
                        <a:t>Bailey = Baily Crk/Bay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extLst>
                  <a:ext uri="{0D108BD9-81ED-4DB2-BD59-A6C34878D82A}">
                    <a16:rowId xmlns:a16="http://schemas.microsoft.com/office/drawing/2014/main" val="4191714062"/>
                  </a:ext>
                </a:extLst>
              </a:tr>
              <a:tr h="182880">
                <a:tc>
                  <a:txBody>
                    <a:bodyPr/>
                    <a:lstStyle/>
                    <a:p>
                      <a:pPr algn="l" fontAlgn="b"/>
                      <a:r>
                        <a:rPr lang="en-US" sz="1100" b="1" i="0" u="none" strike="noStrike" dirty="0" err="1">
                          <a:solidFill>
                            <a:srgbClr val="000000"/>
                          </a:solidFill>
                          <a:effectLst/>
                          <a:latin typeface="Calibri" panose="020F0502020204030204" pitchFamily="34" charset="0"/>
                        </a:rPr>
                        <a:t>Chk</a:t>
                      </a:r>
                      <a:r>
                        <a:rPr lang="en-US" sz="1100" b="1" i="0" u="none" strike="noStrike" dirty="0">
                          <a:solidFill>
                            <a:srgbClr val="000000"/>
                          </a:solidFill>
                          <a:effectLst/>
                          <a:latin typeface="Calibri" panose="020F0502020204030204" pitchFamily="34" charset="0"/>
                        </a:rPr>
                        <a:t> = Chickahominy River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extLst>
                  <a:ext uri="{0D108BD9-81ED-4DB2-BD59-A6C34878D82A}">
                    <a16:rowId xmlns:a16="http://schemas.microsoft.com/office/drawing/2014/main" val="3402460295"/>
                  </a:ext>
                </a:extLst>
              </a:tr>
              <a:tr h="190500">
                <a:tc>
                  <a:txBody>
                    <a:bodyPr/>
                    <a:lstStyle/>
                    <a:p>
                      <a:pPr algn="l" fontAlgn="b"/>
                      <a:r>
                        <a:rPr lang="en-US" sz="1100" b="1" i="0" u="none" strike="noStrike" dirty="0" err="1">
                          <a:solidFill>
                            <a:srgbClr val="000000"/>
                          </a:solidFill>
                          <a:effectLst/>
                          <a:latin typeface="Calibri" panose="020F0502020204030204" pitchFamily="34" charset="0"/>
                        </a:rPr>
                        <a:t>Poyth</a:t>
                      </a:r>
                      <a:r>
                        <a:rPr lang="en-US" sz="1100" b="1" i="0" u="none" strike="noStrike" dirty="0">
                          <a:solidFill>
                            <a:srgbClr val="000000"/>
                          </a:solidFill>
                          <a:effectLst/>
                          <a:latin typeface="Calibri" panose="020F0502020204030204" pitchFamily="34" charset="0"/>
                        </a:rPr>
                        <a:t> = </a:t>
                      </a:r>
                      <a:r>
                        <a:rPr lang="en-US" sz="1100" b="1" i="0" u="none" strike="noStrike" dirty="0" err="1">
                          <a:solidFill>
                            <a:srgbClr val="000000"/>
                          </a:solidFill>
                          <a:effectLst/>
                          <a:latin typeface="Calibri" panose="020F0502020204030204" pitchFamily="34" charset="0"/>
                        </a:rPr>
                        <a:t>Poythrus</a:t>
                      </a:r>
                      <a:r>
                        <a:rPr lang="en-US" sz="1100" b="1" i="0" u="none" strike="noStrike" dirty="0">
                          <a:solidFill>
                            <a:srgbClr val="000000"/>
                          </a:solidFill>
                          <a:effectLst/>
                          <a:latin typeface="Calibri" panose="020F0502020204030204" pitchFamily="34" charset="0"/>
                        </a:rPr>
                        <a:t> Run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51343053"/>
                  </a:ext>
                </a:extLst>
              </a:tr>
            </a:tbl>
          </a:graphicData>
        </a:graphic>
      </p:graphicFrame>
      <p:cxnSp>
        <p:nvCxnSpPr>
          <p:cNvPr id="6" name="Straight Arrow Connector 5" title="Arrow point to DEQ's FT threshold"/>
          <p:cNvCxnSpPr/>
          <p:nvPr/>
        </p:nvCxnSpPr>
        <p:spPr>
          <a:xfrm>
            <a:off x="2552700" y="3400425"/>
            <a:ext cx="47103" cy="149267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90700" y="846138"/>
            <a:ext cx="666228" cy="276999"/>
          </a:xfrm>
          <a:prstGeom prst="rect">
            <a:avLst/>
          </a:prstGeom>
          <a:noFill/>
        </p:spPr>
        <p:txBody>
          <a:bodyPr wrap="square" rtlCol="0">
            <a:spAutoFit/>
          </a:bodyPr>
          <a:lstStyle/>
          <a:p>
            <a:r>
              <a:rPr lang="en-US" sz="1200" b="1" dirty="0" smtClean="0"/>
              <a:t>1,012</a:t>
            </a:r>
            <a:endParaRPr lang="en-US" sz="1200" b="1" dirty="0"/>
          </a:p>
        </p:txBody>
      </p:sp>
      <p:sp>
        <p:nvSpPr>
          <p:cNvPr id="7" name="Rectangle 6"/>
          <p:cNvSpPr/>
          <p:nvPr/>
        </p:nvSpPr>
        <p:spPr>
          <a:xfrm>
            <a:off x="0" y="6569968"/>
            <a:ext cx="267021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354057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2425" y="277813"/>
            <a:ext cx="10972800" cy="1139825"/>
          </a:xfrm>
        </p:spPr>
        <p:txBody>
          <a:bodyPr>
            <a:noAutofit/>
          </a:bodyPr>
          <a:lstStyle/>
          <a:p>
            <a:pPr>
              <a:lnSpc>
                <a:spcPct val="100000"/>
              </a:lnSpc>
            </a:pPr>
            <a:r>
              <a:rPr lang="en-US" dirty="0" smtClean="0">
                <a:ln>
                  <a:noFill/>
                </a:ln>
                <a:latin typeface="Arial" panose="020B0604020202020204" pitchFamily="34" charset="0"/>
                <a:cs typeface="Arial" panose="020B0604020202020204" pitchFamily="34" charset="0"/>
              </a:rPr>
              <a:t>DEQ’s </a:t>
            </a:r>
            <a:r>
              <a:rPr lang="en-US" dirty="0">
                <a:ln>
                  <a:noFill/>
                </a:ln>
                <a:latin typeface="Arial" panose="020B0604020202020204" pitchFamily="34" charset="0"/>
                <a:cs typeface="Arial" panose="020B0604020202020204" pitchFamily="34" charset="0"/>
              </a:rPr>
              <a:t>TMDL Sampling Approach</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3600" i="1" dirty="0" smtClean="0">
                <a:ln>
                  <a:noFill/>
                </a:ln>
                <a:solidFill>
                  <a:srgbClr val="277EA9"/>
                </a:solidFill>
                <a:latin typeface="Arial" panose="020B0604020202020204" pitchFamily="34" charset="0"/>
                <a:cs typeface="Arial" panose="020B0604020202020204" pitchFamily="34" charset="0"/>
              </a:rPr>
              <a:t>2009-2012, 2016, 2020</a:t>
            </a:r>
            <a:endParaRPr lang="en-US" sz="3600" i="1" dirty="0">
              <a:ln>
                <a:noFill/>
              </a:ln>
              <a:solidFill>
                <a:srgbClr val="277EA9"/>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6284686" y="2327275"/>
            <a:ext cx="5384800" cy="4530725"/>
          </a:xfrm>
        </p:spPr>
        <p:txBody>
          <a:bodyPr>
            <a:normAutofit/>
          </a:bodyPr>
          <a:lstStyle/>
          <a:p>
            <a:r>
              <a:rPr lang="en-US" dirty="0">
                <a:ln>
                  <a:noFill/>
                </a:ln>
                <a:solidFill>
                  <a:srgbClr val="256EAB"/>
                </a:solidFill>
                <a:latin typeface="Arial" panose="020B0604020202020204" pitchFamily="34" charset="0"/>
                <a:cs typeface="Arial" panose="020B0604020202020204" pitchFamily="34" charset="0"/>
              </a:rPr>
              <a:t>Source identification</a:t>
            </a:r>
          </a:p>
          <a:p>
            <a:r>
              <a:rPr lang="en-US" dirty="0">
                <a:ln>
                  <a:noFill/>
                </a:ln>
                <a:solidFill>
                  <a:srgbClr val="256EAB"/>
                </a:solidFill>
                <a:latin typeface="Arial" panose="020B0604020202020204" pitchFamily="34" charset="0"/>
                <a:cs typeface="Arial" panose="020B0604020202020204" pitchFamily="34" charset="0"/>
              </a:rPr>
              <a:t>TMDL model support</a:t>
            </a: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Calibration/validation</a:t>
            </a:r>
          </a:p>
          <a:p>
            <a:r>
              <a:rPr lang="en-US" dirty="0" smtClean="0">
                <a:ln>
                  <a:noFill/>
                </a:ln>
                <a:solidFill>
                  <a:srgbClr val="256EAB"/>
                </a:solidFill>
                <a:latin typeface="Arial" panose="020B0604020202020204" pitchFamily="34" charset="0"/>
                <a:cs typeface="Arial" panose="020B0604020202020204" pitchFamily="34" charset="0"/>
              </a:rPr>
              <a:t>2009-2012, 2016, 2020 </a:t>
            </a:r>
          </a:p>
          <a:p>
            <a:r>
              <a:rPr lang="en-US" dirty="0" smtClean="0">
                <a:ln>
                  <a:noFill/>
                </a:ln>
                <a:solidFill>
                  <a:srgbClr val="256EAB"/>
                </a:solidFill>
                <a:latin typeface="Arial" panose="020B0604020202020204" pitchFamily="34" charset="0"/>
                <a:cs typeface="Arial" panose="020B0604020202020204" pitchFamily="34" charset="0"/>
              </a:rPr>
              <a:t>water </a:t>
            </a:r>
            <a:r>
              <a:rPr lang="en-US" dirty="0">
                <a:ln>
                  <a:noFill/>
                </a:ln>
                <a:solidFill>
                  <a:srgbClr val="256EAB"/>
                </a:solidFill>
                <a:latin typeface="Arial" panose="020B0604020202020204" pitchFamily="34" charset="0"/>
                <a:cs typeface="Arial" panose="020B0604020202020204" pitchFamily="34" charset="0"/>
              </a:rPr>
              <a:t>column, </a:t>
            </a:r>
            <a:r>
              <a:rPr lang="en-US" dirty="0" smtClean="0">
                <a:ln>
                  <a:noFill/>
                </a:ln>
                <a:solidFill>
                  <a:srgbClr val="256EAB"/>
                </a:solidFill>
                <a:latin typeface="Arial" panose="020B0604020202020204" pitchFamily="34" charset="0"/>
                <a:cs typeface="Arial" panose="020B0604020202020204" pitchFamily="34" charset="0"/>
              </a:rPr>
              <a:t>sediment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Water column grab samples: High and Base Flow (n </a:t>
            </a:r>
            <a:r>
              <a:rPr lang="en-US" sz="2400" dirty="0" smtClean="0">
                <a:solidFill>
                  <a:srgbClr val="256EAB"/>
                </a:solidFill>
                <a:latin typeface="Arial" panose="020B0604020202020204" pitchFamily="34" charset="0"/>
                <a:cs typeface="Arial" panose="020B0604020202020204" pitchFamily="34" charset="0"/>
              </a:rPr>
              <a:t>&gt;260</a:t>
            </a:r>
            <a:r>
              <a:rPr lang="en-US" sz="2400" dirty="0" smtClean="0">
                <a:ln>
                  <a:noFill/>
                </a:ln>
                <a:solidFill>
                  <a:srgbClr val="256EAB"/>
                </a:solidFill>
                <a:latin typeface="Arial" panose="020B0604020202020204" pitchFamily="34" charset="0"/>
                <a:cs typeface="Arial" panose="020B0604020202020204" pitchFamily="34" charset="0"/>
              </a:rPr>
              <a: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Sediment samples as needed</a:t>
            </a:r>
          </a:p>
          <a:p>
            <a:pPr marL="301943" lvl="1" indent="0">
              <a:buNone/>
            </a:pPr>
            <a:endParaRPr lang="en-US" dirty="0" smtClean="0"/>
          </a:p>
          <a:p>
            <a:endParaRPr lang="en-US" dirty="0"/>
          </a:p>
        </p:txBody>
      </p:sp>
      <p:pic>
        <p:nvPicPr>
          <p:cNvPr id="7" name="Content Placeholder 5" title="Map of all sampling stations in tidal JR watersh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8" y="1535937"/>
            <a:ext cx="2724377" cy="1582675"/>
          </a:xfrm>
          <a:prstGeom prst="rect">
            <a:avLst/>
          </a:prstGeom>
        </p:spPr>
      </p:pic>
      <p:pic>
        <p:nvPicPr>
          <p:cNvPr id="8" name="Picture 7"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9" name="Picture 5" descr="DSC07320-2" title="Bottle sampler picture"/>
          <p:cNvPicPr>
            <a:picLocks noChangeAspect="1" noChangeArrowheads="1"/>
          </p:cNvPicPr>
          <p:nvPr/>
        </p:nvPicPr>
        <p:blipFill>
          <a:blip r:embed="rId4" cstate="print"/>
          <a:srcRect/>
          <a:stretch>
            <a:fillRect/>
          </a:stretch>
        </p:blipFill>
        <p:spPr bwMode="auto">
          <a:xfrm>
            <a:off x="3626676" y="1535937"/>
            <a:ext cx="2097764" cy="1596513"/>
          </a:xfrm>
          <a:prstGeom prst="rect">
            <a:avLst/>
          </a:prstGeom>
          <a:noFill/>
          <a:ln w="9525">
            <a:noFill/>
            <a:miter lim="800000"/>
            <a:headEnd/>
            <a:tailEnd/>
          </a:ln>
        </p:spPr>
      </p:pic>
      <p:pic>
        <p:nvPicPr>
          <p:cNvPr id="11" name="Picture 10" title="Pic showing DEQ staff collecting sediment sampl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8777" y="277814"/>
            <a:ext cx="2982686" cy="1828800"/>
          </a:xfrm>
          <a:prstGeom prst="rect">
            <a:avLst/>
          </a:prstGeom>
        </p:spPr>
      </p:pic>
      <p:pic>
        <p:nvPicPr>
          <p:cNvPr id="12" name="Picture 11" title="Map of PRO monitoring stati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 y="3088914"/>
            <a:ext cx="5270500" cy="3232511"/>
          </a:xfrm>
          <a:prstGeom prst="rect">
            <a:avLst/>
          </a:prstGeom>
        </p:spPr>
      </p:pic>
      <p:sp>
        <p:nvSpPr>
          <p:cNvPr id="10" name="Rectangle 9"/>
          <p:cNvSpPr/>
          <p:nvPr/>
        </p:nvSpPr>
        <p:spPr>
          <a:xfrm>
            <a:off x="0" y="6573436"/>
            <a:ext cx="267021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6276598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1691" y="1455015"/>
            <a:ext cx="7770091" cy="1325563"/>
          </a:xfrm>
        </p:spPr>
        <p:txBody>
          <a:bodyPr/>
          <a:lstStyle/>
          <a:p>
            <a:r>
              <a:rPr lang="en-US" dirty="0" smtClean="0"/>
              <a:t>Graph showing water data</a:t>
            </a:r>
            <a:endParaRPr lang="en-US" dirty="0"/>
          </a:p>
        </p:txBody>
      </p:sp>
      <p:graphicFrame>
        <p:nvGraphicFramePr>
          <p:cNvPr id="8" name="Chart 7" title="Graph showing Mainstem JR data"/>
          <p:cNvGraphicFramePr>
            <a:graphicFrameLocks/>
          </p:cNvGraphicFramePr>
          <p:nvPr>
            <p:extLst>
              <p:ext uri="{D42A27DB-BD31-4B8C-83A1-F6EECF244321}">
                <p14:modId xmlns:p14="http://schemas.microsoft.com/office/powerpoint/2010/main" val="4033250963"/>
              </p:ext>
            </p:extLst>
          </p:nvPr>
        </p:nvGraphicFramePr>
        <p:xfrm>
          <a:off x="391886" y="167066"/>
          <a:ext cx="11435024" cy="6114474"/>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title="Line"/>
          <p:cNvCxnSpPr/>
          <p:nvPr/>
        </p:nvCxnSpPr>
        <p:spPr>
          <a:xfrm>
            <a:off x="7544281"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title="Line"/>
          <p:cNvCxnSpPr/>
          <p:nvPr/>
        </p:nvCxnSpPr>
        <p:spPr>
          <a:xfrm>
            <a:off x="11312412"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title="Line"/>
          <p:cNvCxnSpPr/>
          <p:nvPr/>
        </p:nvCxnSpPr>
        <p:spPr>
          <a:xfrm>
            <a:off x="1243964"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14507" y="5736004"/>
            <a:ext cx="1034980" cy="338554"/>
          </a:xfrm>
          <a:prstGeom prst="rect">
            <a:avLst/>
          </a:prstGeom>
          <a:noFill/>
        </p:spPr>
        <p:txBody>
          <a:bodyPr wrap="square" rtlCol="0">
            <a:spAutoFit/>
          </a:bodyPr>
          <a:lstStyle/>
          <a:p>
            <a:r>
              <a:rPr lang="en-US" sz="1600" b="1" dirty="0" smtClean="0"/>
              <a:t>Upper JR</a:t>
            </a:r>
            <a:endParaRPr lang="en-US" sz="1600" b="1" dirty="0"/>
          </a:p>
        </p:txBody>
      </p:sp>
      <p:cxnSp>
        <p:nvCxnSpPr>
          <p:cNvPr id="14" name="Straight Connector 13" title="Line showing DEQ's WQC"/>
          <p:cNvCxnSpPr/>
          <p:nvPr/>
        </p:nvCxnSpPr>
        <p:spPr>
          <a:xfrm>
            <a:off x="1243964" y="3588634"/>
            <a:ext cx="1009220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title=" = Tidal Influence"/>
          <p:cNvPicPr>
            <a:picLocks noChangeAspect="1"/>
          </p:cNvPicPr>
          <p:nvPr/>
        </p:nvPicPr>
        <p:blipFill>
          <a:blip r:embed="rId3"/>
          <a:stretch>
            <a:fillRect/>
          </a:stretch>
        </p:blipFill>
        <p:spPr>
          <a:xfrm>
            <a:off x="8817107" y="2142729"/>
            <a:ext cx="1737511" cy="286537"/>
          </a:xfrm>
          <a:prstGeom prst="rect">
            <a:avLst/>
          </a:prstGeom>
        </p:spPr>
      </p:pic>
      <p:sp>
        <p:nvSpPr>
          <p:cNvPr id="15" name="Rectangle 14"/>
          <p:cNvSpPr/>
          <p:nvPr/>
        </p:nvSpPr>
        <p:spPr>
          <a:xfrm>
            <a:off x="0" y="6581001"/>
            <a:ext cx="267021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25824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7" y="125780"/>
            <a:ext cx="10450287" cy="1325563"/>
          </a:xfrm>
        </p:spPr>
        <p:txBody>
          <a:bodyPr>
            <a:normAutofit/>
          </a:bodyPr>
          <a:lstStyle/>
          <a:p>
            <a:r>
              <a:rPr lang="en-US" sz="4000" b="1" dirty="0" smtClean="0"/>
              <a:t>Introductions</a:t>
            </a:r>
            <a:endParaRPr lang="en-US" sz="4000" b="1" dirty="0"/>
          </a:p>
        </p:txBody>
      </p:sp>
      <p:sp>
        <p:nvSpPr>
          <p:cNvPr id="18" name="Footer Placeholder 6"/>
          <p:cNvSpPr>
            <a:spLocks noGrp="1"/>
          </p:cNvSpPr>
          <p:nvPr>
            <p:ph type="ftr" sz="quarter" idx="4294967295"/>
          </p:nvPr>
        </p:nvSpPr>
        <p:spPr>
          <a:xfrm>
            <a:off x="124095" y="6482017"/>
            <a:ext cx="10515600" cy="40957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For technical help, contact Kelley West,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804-527-5029 or </a:t>
            </a:r>
            <a:r>
              <a:rPr lang="en-US" dirty="0" err="1" smtClean="0">
                <a:solidFill>
                  <a:prstClr val="black"/>
                </a:solidFill>
                <a:latin typeface="Calibri" panose="020F0502020204030204"/>
              </a:rPr>
              <a:t>Kelley.west</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@deq.virginia.gov </a:t>
            </a:r>
            <a:endParaRPr kumimoji="0" lang="en-US" sz="1200" b="0" i="0" u="none" strike="noStrike" kern="1200" cap="none" spc="0" normalizeH="0" baseline="0" noProof="0" dirty="0">
              <a:ln>
                <a:noFill/>
              </a:ln>
              <a:solidFill>
                <a:srgbClr val="256EAB"/>
              </a:solidFill>
              <a:effectLst/>
              <a:uLnTx/>
              <a:uFillTx/>
              <a:latin typeface="Calibri" panose="020F0502020204030204"/>
              <a:ea typeface="+mn-ea"/>
              <a:cs typeface="+mn-cs"/>
            </a:endParaRPr>
          </a:p>
        </p:txBody>
      </p:sp>
      <p:pic>
        <p:nvPicPr>
          <p:cNvPr id="4" name="Picture 3" title="Pic of Jennifer Rogers"/>
          <p:cNvPicPr>
            <a:picLocks noChangeAspect="1"/>
          </p:cNvPicPr>
          <p:nvPr/>
        </p:nvPicPr>
        <p:blipFill rotWithShape="1">
          <a:blip r:embed="rId3" cstate="print">
            <a:extLst>
              <a:ext uri="{28A0092B-C50C-407E-A947-70E740481C1C}">
                <a14:useLocalDpi xmlns:a14="http://schemas.microsoft.com/office/drawing/2010/main" val="0"/>
              </a:ext>
            </a:extLst>
          </a:blip>
          <a:srcRect l="11335" t="600" r="19787" b="12940"/>
          <a:stretch/>
        </p:blipFill>
        <p:spPr>
          <a:xfrm rot="5400000">
            <a:off x="3253576" y="1370151"/>
            <a:ext cx="1419826" cy="1336686"/>
          </a:xfrm>
          <a:prstGeom prst="rect">
            <a:avLst/>
          </a:prstGeom>
        </p:spPr>
      </p:pic>
      <p:sp>
        <p:nvSpPr>
          <p:cNvPr id="21" name="TextBox 20"/>
          <p:cNvSpPr txBox="1"/>
          <p:nvPr/>
        </p:nvSpPr>
        <p:spPr>
          <a:xfrm>
            <a:off x="227421" y="2774124"/>
            <a:ext cx="25056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Mark Richards</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CO TMDL </a:t>
            </a:r>
            <a:r>
              <a:rPr lang="en-US" dirty="0" smtClean="0">
                <a:solidFill>
                  <a:srgbClr val="277EA9"/>
                </a:solidFill>
                <a:latin typeface="Calibri" panose="020F0502020204030204"/>
              </a:rPr>
              <a:t>Team Lead</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
        <p:nvSpPr>
          <p:cNvPr id="35" name="TextBox 34"/>
          <p:cNvSpPr txBox="1"/>
          <p:nvPr/>
        </p:nvSpPr>
        <p:spPr>
          <a:xfrm>
            <a:off x="4142559" y="5316686"/>
            <a:ext cx="247867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Dr. Jian Shen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Res.</a:t>
            </a:r>
            <a:r>
              <a:rPr kumimoji="0" lang="en-US" sz="1800" b="0" i="0" u="none" strike="noStrike" kern="1200" cap="none" spc="0" normalizeH="0" noProof="0" dirty="0" smtClean="0">
                <a:ln>
                  <a:noFill/>
                </a:ln>
                <a:solidFill>
                  <a:srgbClr val="277EA9"/>
                </a:solidFill>
                <a:effectLst/>
                <a:uLnTx/>
                <a:uFillTx/>
                <a:latin typeface="Calibri" panose="020F0502020204030204"/>
                <a:ea typeface="+mn-ea"/>
                <a:cs typeface="+mn-cs"/>
              </a:rPr>
              <a:t> Prof. of Marine Science</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p:txBody>
      </p:sp>
      <p:sp>
        <p:nvSpPr>
          <p:cNvPr id="36" name="TextBox 35"/>
          <p:cNvSpPr txBox="1"/>
          <p:nvPr/>
        </p:nvSpPr>
        <p:spPr>
          <a:xfrm>
            <a:off x="4966768" y="2753188"/>
            <a:ext cx="250569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Kelley West</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PRO Environmental </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Planner</a:t>
            </a:r>
          </a:p>
        </p:txBody>
      </p:sp>
      <p:sp>
        <p:nvSpPr>
          <p:cNvPr id="38" name="TextBox 37"/>
          <p:cNvSpPr txBox="1"/>
          <p:nvPr/>
        </p:nvSpPr>
        <p:spPr>
          <a:xfrm>
            <a:off x="2702016" y="2713783"/>
            <a:ext cx="25056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Jen Rogers</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PRO TMDL </a:t>
            </a: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Coordinator</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pic>
        <p:nvPicPr>
          <p:cNvPr id="5" name="Picture 4" title="Pic of Mark Richard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a:off x="909886" y="1298159"/>
            <a:ext cx="1293028" cy="1398189"/>
          </a:xfrm>
          <a:prstGeom prst="rect">
            <a:avLst/>
          </a:prstGeom>
        </p:spPr>
      </p:pic>
      <p:pic>
        <p:nvPicPr>
          <p:cNvPr id="7" name="Picture 6" title="DEQ insignia"/>
          <p:cNvPicPr>
            <a:picLocks noChangeAspect="1"/>
          </p:cNvPicPr>
          <p:nvPr/>
        </p:nvPicPr>
        <p:blipFill>
          <a:blip r:embed="rId6"/>
          <a:stretch>
            <a:fillRect/>
          </a:stretch>
        </p:blipFill>
        <p:spPr>
          <a:xfrm>
            <a:off x="7888622" y="1523227"/>
            <a:ext cx="3740556" cy="2153019"/>
          </a:xfrm>
          <a:prstGeom prst="rect">
            <a:avLst/>
          </a:prstGeom>
        </p:spPr>
      </p:pic>
      <p:pic>
        <p:nvPicPr>
          <p:cNvPr id="6" name="Picture 5" title="Pic of Jian Sh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2391" y="3794922"/>
            <a:ext cx="1399008" cy="1449880"/>
          </a:xfrm>
          <a:prstGeom prst="rect">
            <a:avLst/>
          </a:prstGeom>
        </p:spPr>
      </p:pic>
      <p:pic>
        <p:nvPicPr>
          <p:cNvPr id="14" name="Picture 2" descr="C:\Jian-DOC\Mypresentation\Public_meeting\Poquoson_3_18_2013\vims-full-color logo.jpg" title="VIMs insignia"/>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807397" y="4086725"/>
            <a:ext cx="3903006" cy="1038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title="Pic of Kelley West"/>
          <p:cNvPicPr>
            <a:picLocks noChangeAspect="1"/>
          </p:cNvPicPr>
          <p:nvPr/>
        </p:nvPicPr>
        <p:blipFill rotWithShape="1">
          <a:blip r:embed="rId9">
            <a:extLst>
              <a:ext uri="{28A0092B-C50C-407E-A947-70E740481C1C}">
                <a14:useLocalDpi xmlns:a14="http://schemas.microsoft.com/office/drawing/2010/main" val="0"/>
              </a:ext>
            </a:extLst>
          </a:blip>
          <a:srcRect l="51824" t="16854" r="27610" b="46290"/>
          <a:stretch/>
        </p:blipFill>
        <p:spPr>
          <a:xfrm>
            <a:off x="5572587" y="1364000"/>
            <a:ext cx="1276639" cy="1384407"/>
          </a:xfrm>
          <a:prstGeom prst="rect">
            <a:avLst/>
          </a:prstGeom>
        </p:spPr>
      </p:pic>
      <p:pic>
        <p:nvPicPr>
          <p:cNvPr id="15" name="Picture 14" title="Pic of Paige Haley"/>
          <p:cNvPicPr>
            <a:picLocks noChangeAspect="1"/>
          </p:cNvPicPr>
          <p:nvPr/>
        </p:nvPicPr>
        <p:blipFill rotWithShape="1">
          <a:blip r:embed="rId10" cstate="print">
            <a:extLst>
              <a:ext uri="{28A0092B-C50C-407E-A947-70E740481C1C}">
                <a14:useLocalDpi xmlns:a14="http://schemas.microsoft.com/office/drawing/2010/main" val="0"/>
              </a:ext>
            </a:extLst>
          </a:blip>
          <a:srcRect l="14972" t="6618" r="12136" b="24402"/>
          <a:stretch/>
        </p:blipFill>
        <p:spPr>
          <a:xfrm>
            <a:off x="2131228" y="3813474"/>
            <a:ext cx="1399008" cy="1471623"/>
          </a:xfrm>
          <a:prstGeom prst="rect">
            <a:avLst/>
          </a:prstGeom>
        </p:spPr>
      </p:pic>
      <p:sp>
        <p:nvSpPr>
          <p:cNvPr id="16" name="TextBox 15"/>
          <p:cNvSpPr txBox="1"/>
          <p:nvPr/>
        </p:nvSpPr>
        <p:spPr>
          <a:xfrm>
            <a:off x="1577886" y="5316686"/>
            <a:ext cx="25056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Paige Haley</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TMDL Coordinator</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666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3" y="2188029"/>
            <a:ext cx="9329057" cy="587827"/>
          </a:xfrm>
        </p:spPr>
        <p:txBody>
          <a:bodyPr>
            <a:normAutofit fontScale="90000"/>
          </a:bodyPr>
          <a:lstStyle/>
          <a:p>
            <a:r>
              <a:rPr lang="en-US" dirty="0"/>
              <a:t/>
            </a:r>
            <a:br>
              <a:rPr lang="en-US" dirty="0"/>
            </a:br>
            <a:r>
              <a:rPr lang="en-US" sz="2800" dirty="0" smtClean="0"/>
              <a:t>Water tPCB conc. graph for tidal tributaries </a:t>
            </a:r>
            <a:endParaRPr lang="en-US" sz="2800" dirty="0"/>
          </a:p>
        </p:txBody>
      </p:sp>
      <p:sp>
        <p:nvSpPr>
          <p:cNvPr id="3" name="Footer Placeholder 2"/>
          <p:cNvSpPr>
            <a:spLocks noGrp="1"/>
          </p:cNvSpPr>
          <p:nvPr>
            <p:ph type="ftr" sz="quarter" idx="11"/>
          </p:nvPr>
        </p:nvSpPr>
        <p:spPr/>
        <p:txBody>
          <a:bodyPr/>
          <a:lstStyle/>
          <a:p>
            <a:endParaRPr lang="en-US"/>
          </a:p>
        </p:txBody>
      </p:sp>
      <p:graphicFrame>
        <p:nvGraphicFramePr>
          <p:cNvPr id="4" name="Chart 3" title="Graph shwoing water conc in Upper tidal JR Tribs"/>
          <p:cNvGraphicFramePr>
            <a:graphicFrameLocks/>
          </p:cNvGraphicFramePr>
          <p:nvPr>
            <p:extLst>
              <p:ext uri="{D42A27DB-BD31-4B8C-83A1-F6EECF244321}">
                <p14:modId xmlns:p14="http://schemas.microsoft.com/office/powerpoint/2010/main" val="1886731282"/>
              </p:ext>
            </p:extLst>
          </p:nvPr>
        </p:nvGraphicFramePr>
        <p:xfrm>
          <a:off x="163285" y="174171"/>
          <a:ext cx="11821885" cy="625139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title="text box"/>
          <p:cNvSpPr txBox="1"/>
          <p:nvPr/>
        </p:nvSpPr>
        <p:spPr>
          <a:xfrm>
            <a:off x="8510210" y="1096434"/>
            <a:ext cx="778933" cy="3217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234,484</a:t>
            </a:r>
            <a:endParaRPr lang="en-US" sz="1200" b="1" dirty="0"/>
          </a:p>
        </p:txBody>
      </p:sp>
      <p:sp>
        <p:nvSpPr>
          <p:cNvPr id="6" name="TextBox 1" title="textbox"/>
          <p:cNvSpPr txBox="1"/>
          <p:nvPr/>
        </p:nvSpPr>
        <p:spPr>
          <a:xfrm>
            <a:off x="9468757" y="1096434"/>
            <a:ext cx="778933" cy="3217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168,667</a:t>
            </a:r>
            <a:endParaRPr lang="en-US" sz="1200" b="1" dirty="0"/>
          </a:p>
        </p:txBody>
      </p:sp>
      <p:sp>
        <p:nvSpPr>
          <p:cNvPr id="7" name="TextBox 1" title="text box"/>
          <p:cNvSpPr txBox="1"/>
          <p:nvPr/>
        </p:nvSpPr>
        <p:spPr>
          <a:xfrm>
            <a:off x="10247690" y="4865914"/>
            <a:ext cx="660402" cy="3040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n = 2 </a:t>
            </a:r>
            <a:endParaRPr lang="en-US" sz="1200" b="1" dirty="0"/>
          </a:p>
        </p:txBody>
      </p:sp>
      <p:sp>
        <p:nvSpPr>
          <p:cNvPr id="8" name="TextBox 1" title="text box"/>
          <p:cNvSpPr txBox="1"/>
          <p:nvPr/>
        </p:nvSpPr>
        <p:spPr>
          <a:xfrm>
            <a:off x="11116430" y="4789336"/>
            <a:ext cx="660402"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n = 2 </a:t>
            </a:r>
            <a:endParaRPr lang="en-US" sz="1200" b="1" dirty="0"/>
          </a:p>
        </p:txBody>
      </p:sp>
      <p:sp>
        <p:nvSpPr>
          <p:cNvPr id="9" name="TextBox 1" title="text box"/>
          <p:cNvSpPr txBox="1"/>
          <p:nvPr/>
        </p:nvSpPr>
        <p:spPr>
          <a:xfrm>
            <a:off x="7172696" y="4693897"/>
            <a:ext cx="660402" cy="1908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n = 3 </a:t>
            </a:r>
            <a:endParaRPr lang="en-US" sz="1200" b="1" dirty="0"/>
          </a:p>
        </p:txBody>
      </p:sp>
      <p:sp>
        <p:nvSpPr>
          <p:cNvPr id="10" name="TextBox 1" title="text box"/>
          <p:cNvSpPr txBox="1"/>
          <p:nvPr/>
        </p:nvSpPr>
        <p:spPr>
          <a:xfrm>
            <a:off x="9587288" y="3972681"/>
            <a:ext cx="660402"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n = 5 </a:t>
            </a:r>
            <a:endParaRPr lang="en-US" sz="1200" b="1" dirty="0"/>
          </a:p>
        </p:txBody>
      </p:sp>
      <p:sp>
        <p:nvSpPr>
          <p:cNvPr id="11" name="TextBox 1" title="text box "/>
          <p:cNvSpPr txBox="1"/>
          <p:nvPr/>
        </p:nvSpPr>
        <p:spPr>
          <a:xfrm>
            <a:off x="9787167" y="6079672"/>
            <a:ext cx="1989665" cy="2766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t> n &gt; 1 </a:t>
            </a:r>
            <a:r>
              <a:rPr lang="en-US" b="1" dirty="0"/>
              <a:t>R</a:t>
            </a:r>
            <a:r>
              <a:rPr lang="en-US" sz="1100" b="1" dirty="0" smtClean="0"/>
              <a:t>epresents a mean conc. </a:t>
            </a:r>
            <a:endParaRPr lang="en-US" sz="1100" b="1" dirty="0"/>
          </a:p>
        </p:txBody>
      </p:sp>
      <p:sp>
        <p:nvSpPr>
          <p:cNvPr id="12" name="Rectangle 11"/>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955970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14" y="1466650"/>
            <a:ext cx="6874170" cy="737130"/>
          </a:xfrm>
        </p:spPr>
        <p:txBody>
          <a:bodyPr>
            <a:normAutofit/>
          </a:bodyPr>
          <a:lstStyle/>
          <a:p>
            <a:r>
              <a:rPr lang="en-US" sz="1400" dirty="0" smtClean="0"/>
              <a:t>Placeholder Monthly PCB concentrations at </a:t>
            </a:r>
            <a:r>
              <a:rPr lang="en-US" sz="1400" dirty="0" err="1" smtClean="0"/>
              <a:t>HopewellRM</a:t>
            </a:r>
            <a:r>
              <a:rPr lang="en-US" sz="1400" dirty="0" smtClean="0"/>
              <a:t> </a:t>
            </a:r>
            <a:endParaRPr lang="en-US" sz="1400" dirty="0"/>
          </a:p>
        </p:txBody>
      </p:sp>
      <p:pic>
        <p:nvPicPr>
          <p:cNvPr id="11" name="Picture 10" title="DEQ insignia"/>
          <p:cNvPicPr>
            <a:picLocks noChangeAspect="1"/>
          </p:cNvPicPr>
          <p:nvPr/>
        </p:nvPicPr>
        <p:blipFill>
          <a:blip r:embed="rId2" cstate="print"/>
          <a:stretch>
            <a:fillRect/>
          </a:stretch>
        </p:blipFill>
        <p:spPr>
          <a:xfrm>
            <a:off x="11455394" y="6416632"/>
            <a:ext cx="579126" cy="313609"/>
          </a:xfrm>
          <a:prstGeom prst="rect">
            <a:avLst/>
          </a:prstGeom>
        </p:spPr>
      </p:pic>
      <p:graphicFrame>
        <p:nvGraphicFramePr>
          <p:cNvPr id="8" name="Chart 7" title="Graph showing monthly PCB data from rivermile 74.44"/>
          <p:cNvGraphicFramePr>
            <a:graphicFrameLocks/>
          </p:cNvGraphicFramePr>
          <p:nvPr>
            <p:extLst>
              <p:ext uri="{D42A27DB-BD31-4B8C-83A1-F6EECF244321}">
                <p14:modId xmlns:p14="http://schemas.microsoft.com/office/powerpoint/2010/main" val="1941506731"/>
              </p:ext>
            </p:extLst>
          </p:nvPr>
        </p:nvGraphicFramePr>
        <p:xfrm>
          <a:off x="193964" y="450651"/>
          <a:ext cx="9042769" cy="612278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chart" title="Picture of map of James River near Hopewell, VA"/>
          <p:cNvPicPr>
            <a:picLocks noChangeAspect="1"/>
          </p:cNvPicPr>
          <p:nvPr/>
        </p:nvPicPr>
        <p:blipFill>
          <a:blip r:embed="rId4"/>
          <a:stretch>
            <a:fillRect/>
          </a:stretch>
        </p:blipFill>
        <p:spPr>
          <a:xfrm>
            <a:off x="8497455" y="575019"/>
            <a:ext cx="3570290" cy="3673708"/>
          </a:xfrm>
          <a:prstGeom prst="rect">
            <a:avLst/>
          </a:prstGeom>
        </p:spPr>
      </p:pic>
      <p:sp>
        <p:nvSpPr>
          <p:cNvPr id="10" name="Down Arrow 9" title="Arrow"/>
          <p:cNvSpPr/>
          <p:nvPr/>
        </p:nvSpPr>
        <p:spPr bwMode="auto">
          <a:xfrm rot="2482120">
            <a:off x="10461739" y="1416591"/>
            <a:ext cx="381000" cy="837247"/>
          </a:xfrm>
          <a:prstGeom prst="downArrow">
            <a:avLst/>
          </a:prstGeom>
          <a:solidFill>
            <a:srgbClr val="000000"/>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13" name="Rectangle 12"/>
          <p:cNvSpPr/>
          <p:nvPr/>
        </p:nvSpPr>
        <p:spPr>
          <a:xfrm>
            <a:off x="0" y="659174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68682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133" y="1097756"/>
            <a:ext cx="10515600" cy="1325563"/>
          </a:xfrm>
        </p:spPr>
        <p:txBody>
          <a:bodyPr/>
          <a:lstStyle/>
          <a:p>
            <a:r>
              <a:rPr lang="en-US" dirty="0" smtClean="0"/>
              <a:t>Sediment Data graph</a:t>
            </a:r>
            <a:endParaRPr lang="en-US" dirty="0"/>
          </a:p>
        </p:txBody>
      </p:sp>
      <p:sp>
        <p:nvSpPr>
          <p:cNvPr id="3" name="Footer Placeholder 2"/>
          <p:cNvSpPr>
            <a:spLocks noGrp="1"/>
          </p:cNvSpPr>
          <p:nvPr>
            <p:ph type="ftr" sz="quarter" idx="11"/>
          </p:nvPr>
        </p:nvSpPr>
        <p:spPr/>
        <p:txBody>
          <a:bodyPr/>
          <a:lstStyle/>
          <a:p>
            <a:endParaRPr lang="en-US"/>
          </a:p>
        </p:txBody>
      </p:sp>
      <p:graphicFrame>
        <p:nvGraphicFramePr>
          <p:cNvPr id="4" name="Chart 3" title="Graph showing sediment in mainstem tidal JR and tributaries"/>
          <p:cNvGraphicFramePr>
            <a:graphicFrameLocks/>
          </p:cNvGraphicFramePr>
          <p:nvPr>
            <p:extLst>
              <p:ext uri="{D42A27DB-BD31-4B8C-83A1-F6EECF244321}">
                <p14:modId xmlns:p14="http://schemas.microsoft.com/office/powerpoint/2010/main" val="1039411830"/>
              </p:ext>
            </p:extLst>
          </p:nvPr>
        </p:nvGraphicFramePr>
        <p:xfrm>
          <a:off x="677333" y="296332"/>
          <a:ext cx="10828867" cy="606001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633009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Tidal James River, Elizabeth River, and Tidal Tributaries PCB TMDL</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9" name="Rectangle 8"/>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149425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Content Placeholder 5" descr="C:\Users\rux46586\Documents\Irina.png" title="FIgure showing potential PCB sources in a watershed"/>
          <p:cNvPicPr>
            <a:picLocks noChangeAspect="1" noChangeArrowheads="1"/>
          </p:cNvPicPr>
          <p:nvPr/>
        </p:nvPicPr>
        <p:blipFill>
          <a:blip r:embed="rId2" cstate="print"/>
          <a:srcRect/>
          <a:stretch>
            <a:fillRect/>
          </a:stretch>
        </p:blipFill>
        <p:spPr bwMode="auto">
          <a:xfrm>
            <a:off x="739036" y="185337"/>
            <a:ext cx="10822487" cy="6553200"/>
          </a:xfrm>
          <a:prstGeom prst="rect">
            <a:avLst/>
          </a:prstGeom>
          <a:noFill/>
        </p:spPr>
      </p:pic>
      <p:sp>
        <p:nvSpPr>
          <p:cNvPr id="5" name="Title 4"/>
          <p:cNvSpPr>
            <a:spLocks noGrp="1"/>
          </p:cNvSpPr>
          <p:nvPr>
            <p:ph type="title"/>
          </p:nvPr>
        </p:nvSpPr>
        <p:spPr>
          <a:xfrm>
            <a:off x="1086185" y="210414"/>
            <a:ext cx="3071269" cy="2283819"/>
          </a:xfrm>
        </p:spPr>
        <p:txBody>
          <a:bodyPr/>
          <a:lstStyle/>
          <a:p>
            <a:r>
              <a:rPr lang="en-US" dirty="0" smtClean="0"/>
              <a:t>Sources considered in PCB TMDL</a:t>
            </a:r>
            <a:endParaRPr lang="en-US" dirty="0"/>
          </a:p>
        </p:txBody>
      </p:sp>
      <p:sp>
        <p:nvSpPr>
          <p:cNvPr id="70" name="Text Box 57"/>
          <p:cNvSpPr txBox="1">
            <a:spLocks noChangeArrowheads="1"/>
          </p:cNvSpPr>
          <p:nvPr/>
        </p:nvSpPr>
        <p:spPr bwMode="auto">
          <a:xfrm rot="19139680">
            <a:off x="5139570" y="1618069"/>
            <a:ext cx="240509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Non-point source</a:t>
            </a:r>
          </a:p>
        </p:txBody>
      </p:sp>
      <p:sp>
        <p:nvSpPr>
          <p:cNvPr id="71" name="Text Box 47"/>
          <p:cNvSpPr txBox="1">
            <a:spLocks noChangeArrowheads="1"/>
          </p:cNvSpPr>
          <p:nvPr/>
        </p:nvSpPr>
        <p:spPr bwMode="auto">
          <a:xfrm>
            <a:off x="5410200" y="5334001"/>
            <a:ext cx="2438400"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r>
              <a:rPr lang="en-US" sz="1600" b="1" dirty="0"/>
              <a:t>PCB Contaminated </a:t>
            </a:r>
          </a:p>
          <a:p>
            <a:pPr algn="ctr"/>
            <a:r>
              <a:rPr lang="en-US" sz="1600" b="1" dirty="0"/>
              <a:t>Sediment</a:t>
            </a:r>
          </a:p>
        </p:txBody>
      </p:sp>
      <p:pic>
        <p:nvPicPr>
          <p:cNvPr id="72" name="Picture 4" descr="Rain With A Zero Chance Of"/>
          <p:cNvPicPr>
            <a:picLocks noChangeAspect="1" noChangeArrowheads="1"/>
          </p:cNvPicPr>
          <p:nvPr/>
        </p:nvPicPr>
        <p:blipFill>
          <a:blip r:embed="rId3" cstate="print"/>
          <a:srcRect/>
          <a:stretch>
            <a:fillRect/>
          </a:stretch>
        </p:blipFill>
        <p:spPr bwMode="auto">
          <a:xfrm>
            <a:off x="5007434" y="440505"/>
            <a:ext cx="708280" cy="708280"/>
          </a:xfrm>
          <a:prstGeom prst="rect">
            <a:avLst/>
          </a:prstGeom>
          <a:noFill/>
        </p:spPr>
      </p:pic>
      <p:pic>
        <p:nvPicPr>
          <p:cNvPr id="73" name="Picture 4" descr="Rain With A Zero Chance Of"/>
          <p:cNvPicPr>
            <a:picLocks noChangeAspect="1" noChangeArrowheads="1"/>
          </p:cNvPicPr>
          <p:nvPr/>
        </p:nvPicPr>
        <p:blipFill>
          <a:blip r:embed="rId3" cstate="print"/>
          <a:srcRect/>
          <a:stretch>
            <a:fillRect/>
          </a:stretch>
        </p:blipFill>
        <p:spPr bwMode="auto">
          <a:xfrm>
            <a:off x="5584375" y="347412"/>
            <a:ext cx="1019682" cy="1089503"/>
          </a:xfrm>
          <a:prstGeom prst="rect">
            <a:avLst/>
          </a:prstGeom>
          <a:noFill/>
        </p:spPr>
      </p:pic>
      <p:pic>
        <p:nvPicPr>
          <p:cNvPr id="74" name="Picture 4" descr="Rain With A Zero Chance Of"/>
          <p:cNvPicPr>
            <a:picLocks noChangeAspect="1" noChangeArrowheads="1"/>
          </p:cNvPicPr>
          <p:nvPr/>
        </p:nvPicPr>
        <p:blipFill>
          <a:blip r:embed="rId3" cstate="print"/>
          <a:srcRect/>
          <a:stretch>
            <a:fillRect/>
          </a:stretch>
        </p:blipFill>
        <p:spPr bwMode="auto">
          <a:xfrm>
            <a:off x="6706531" y="326097"/>
            <a:ext cx="853597" cy="685801"/>
          </a:xfrm>
          <a:prstGeom prst="rect">
            <a:avLst/>
          </a:prstGeom>
          <a:noFill/>
        </p:spPr>
      </p:pic>
      <p:sp>
        <p:nvSpPr>
          <p:cNvPr id="75" name="Text Box 25"/>
          <p:cNvSpPr txBox="1">
            <a:spLocks noChangeArrowheads="1"/>
          </p:cNvSpPr>
          <p:nvPr/>
        </p:nvSpPr>
        <p:spPr bwMode="auto">
          <a:xfrm>
            <a:off x="6548372" y="683018"/>
            <a:ext cx="243474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Wet Deposition</a:t>
            </a:r>
          </a:p>
        </p:txBody>
      </p:sp>
      <p:sp>
        <p:nvSpPr>
          <p:cNvPr id="76" name="5-Point Star 75" title="Star clip art"/>
          <p:cNvSpPr/>
          <p:nvPr/>
        </p:nvSpPr>
        <p:spPr bwMode="auto">
          <a:xfrm>
            <a:off x="7936825" y="58598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77" name="Text Box 24"/>
          <p:cNvSpPr txBox="1">
            <a:spLocks noChangeArrowheads="1"/>
          </p:cNvSpPr>
          <p:nvPr/>
        </p:nvSpPr>
        <p:spPr bwMode="auto">
          <a:xfrm>
            <a:off x="8316685" y="919601"/>
            <a:ext cx="2058391"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Dry Deposition</a:t>
            </a:r>
          </a:p>
        </p:txBody>
      </p:sp>
      <p:sp>
        <p:nvSpPr>
          <p:cNvPr id="78" name="Line 21" title="Arrow"/>
          <p:cNvSpPr>
            <a:spLocks noChangeShapeType="1"/>
          </p:cNvSpPr>
          <p:nvPr/>
        </p:nvSpPr>
        <p:spPr bwMode="auto">
          <a:xfrm flipV="1">
            <a:off x="3810000" y="1823580"/>
            <a:ext cx="0" cy="560786"/>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79" name="Text Box 18"/>
          <p:cNvSpPr txBox="1">
            <a:spLocks noChangeArrowheads="1"/>
          </p:cNvSpPr>
          <p:nvPr/>
        </p:nvSpPr>
        <p:spPr bwMode="auto">
          <a:xfrm>
            <a:off x="2775858" y="1378767"/>
            <a:ext cx="1981200"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Air Emissions</a:t>
            </a:r>
          </a:p>
        </p:txBody>
      </p:sp>
      <p:sp>
        <p:nvSpPr>
          <p:cNvPr id="80" name="Text Box 60"/>
          <p:cNvSpPr txBox="1">
            <a:spLocks noChangeArrowheads="1"/>
          </p:cNvSpPr>
          <p:nvPr/>
        </p:nvSpPr>
        <p:spPr bwMode="auto">
          <a:xfrm rot="1106340">
            <a:off x="3815598" y="4458313"/>
            <a:ext cx="234363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Non-point source</a:t>
            </a:r>
          </a:p>
        </p:txBody>
      </p:sp>
      <p:sp>
        <p:nvSpPr>
          <p:cNvPr id="81" name="Text Box 60"/>
          <p:cNvSpPr txBox="1">
            <a:spLocks noChangeArrowheads="1"/>
          </p:cNvSpPr>
          <p:nvPr/>
        </p:nvSpPr>
        <p:spPr bwMode="auto">
          <a:xfrm rot="1106340">
            <a:off x="4210308" y="4721219"/>
            <a:ext cx="149210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Runoff</a:t>
            </a:r>
          </a:p>
        </p:txBody>
      </p:sp>
      <p:sp>
        <p:nvSpPr>
          <p:cNvPr id="82" name="Line 55" title="Line"/>
          <p:cNvSpPr>
            <a:spLocks noChangeShapeType="1"/>
          </p:cNvSpPr>
          <p:nvPr/>
        </p:nvSpPr>
        <p:spPr bwMode="auto">
          <a:xfrm>
            <a:off x="4871902" y="4885216"/>
            <a:ext cx="766899" cy="296385"/>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pic>
        <p:nvPicPr>
          <p:cNvPr id="83" name="Object 2" title="Fish"/>
          <p:cNvPicPr>
            <a:picLocks noChangeAspect="1" noChangeArrowheads="1"/>
          </p:cNvPicPr>
          <p:nvPr/>
        </p:nvPicPr>
        <p:blipFill>
          <a:blip r:embed="rId4" cstate="print"/>
          <a:srcRect/>
          <a:stretch>
            <a:fillRect/>
          </a:stretch>
        </p:blipFill>
        <p:spPr bwMode="auto">
          <a:xfrm>
            <a:off x="7121183" y="4836396"/>
            <a:ext cx="438945" cy="167482"/>
          </a:xfrm>
          <a:prstGeom prst="rect">
            <a:avLst/>
          </a:prstGeom>
          <a:noFill/>
        </p:spPr>
      </p:pic>
      <p:pic>
        <p:nvPicPr>
          <p:cNvPr id="84" name="Object 3" title="Fish"/>
          <p:cNvPicPr>
            <a:picLocks noChangeAspect="1" noChangeArrowheads="1"/>
          </p:cNvPicPr>
          <p:nvPr/>
        </p:nvPicPr>
        <p:blipFill>
          <a:blip r:embed="rId4" cstate="print"/>
          <a:srcRect/>
          <a:stretch>
            <a:fillRect/>
          </a:stretch>
        </p:blipFill>
        <p:spPr bwMode="auto">
          <a:xfrm>
            <a:off x="6203094" y="4418389"/>
            <a:ext cx="438945" cy="167482"/>
          </a:xfrm>
          <a:prstGeom prst="rect">
            <a:avLst/>
          </a:prstGeom>
          <a:noFill/>
        </p:spPr>
      </p:pic>
      <p:pic>
        <p:nvPicPr>
          <p:cNvPr id="85" name="Object 4" title="Fish"/>
          <p:cNvPicPr>
            <a:picLocks noChangeAspect="1" noChangeArrowheads="1"/>
          </p:cNvPicPr>
          <p:nvPr/>
        </p:nvPicPr>
        <p:blipFill>
          <a:blip r:embed="rId4" cstate="print"/>
          <a:srcRect/>
          <a:stretch>
            <a:fillRect/>
          </a:stretch>
        </p:blipFill>
        <p:spPr bwMode="auto">
          <a:xfrm>
            <a:off x="6165113" y="5250259"/>
            <a:ext cx="438945" cy="167482"/>
          </a:xfrm>
          <a:prstGeom prst="rect">
            <a:avLst/>
          </a:prstGeom>
          <a:noFill/>
        </p:spPr>
      </p:pic>
      <p:sp>
        <p:nvSpPr>
          <p:cNvPr id="86" name="TextBox 62"/>
          <p:cNvSpPr txBox="1"/>
          <p:nvPr/>
        </p:nvSpPr>
        <p:spPr>
          <a:xfrm>
            <a:off x="7879111" y="1049167"/>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2</a:t>
            </a:r>
          </a:p>
        </p:txBody>
      </p:sp>
      <p:sp>
        <p:nvSpPr>
          <p:cNvPr id="87" name="Freeform 86" title="Pollutant runoff image"/>
          <p:cNvSpPr>
            <a:spLocks/>
          </p:cNvSpPr>
          <p:nvPr/>
        </p:nvSpPr>
        <p:spPr bwMode="auto">
          <a:xfrm>
            <a:off x="7055682" y="3421805"/>
            <a:ext cx="1217373" cy="682752"/>
          </a:xfrm>
          <a:custGeom>
            <a:avLst/>
            <a:gdLst/>
            <a:ahLst/>
            <a:cxnLst>
              <a:cxn ang="0">
                <a:pos x="128" y="109"/>
              </a:cxn>
              <a:cxn ang="0">
                <a:pos x="136" y="157"/>
              </a:cxn>
              <a:cxn ang="0">
                <a:pos x="416" y="245"/>
              </a:cxn>
              <a:cxn ang="0">
                <a:pos x="520" y="261"/>
              </a:cxn>
              <a:cxn ang="0">
                <a:pos x="600" y="317"/>
              </a:cxn>
              <a:cxn ang="0">
                <a:pos x="808" y="293"/>
              </a:cxn>
              <a:cxn ang="0">
                <a:pos x="800" y="149"/>
              </a:cxn>
              <a:cxn ang="0">
                <a:pos x="752" y="125"/>
              </a:cxn>
              <a:cxn ang="0">
                <a:pos x="632" y="53"/>
              </a:cxn>
              <a:cxn ang="0">
                <a:pos x="520" y="45"/>
              </a:cxn>
              <a:cxn ang="0">
                <a:pos x="136" y="53"/>
              </a:cxn>
              <a:cxn ang="0">
                <a:pos x="112" y="69"/>
              </a:cxn>
              <a:cxn ang="0">
                <a:pos x="40" y="29"/>
              </a:cxn>
              <a:cxn ang="0">
                <a:pos x="16" y="141"/>
              </a:cxn>
              <a:cxn ang="0">
                <a:pos x="0" y="189"/>
              </a:cxn>
              <a:cxn ang="0">
                <a:pos x="112" y="213"/>
              </a:cxn>
              <a:cxn ang="0">
                <a:pos x="128" y="109"/>
              </a:cxn>
            </a:cxnLst>
            <a:rect l="0" t="0" r="r" b="b"/>
            <a:pathLst>
              <a:path w="809" h="373">
                <a:moveTo>
                  <a:pt x="128" y="109"/>
                </a:moveTo>
                <a:cubicBezTo>
                  <a:pt x="131" y="125"/>
                  <a:pt x="131" y="141"/>
                  <a:pt x="136" y="157"/>
                </a:cubicBezTo>
                <a:cubicBezTo>
                  <a:pt x="182" y="310"/>
                  <a:pt x="183" y="237"/>
                  <a:pt x="416" y="245"/>
                </a:cubicBezTo>
                <a:cubicBezTo>
                  <a:pt x="425" y="246"/>
                  <a:pt x="516" y="256"/>
                  <a:pt x="520" y="261"/>
                </a:cubicBezTo>
                <a:cubicBezTo>
                  <a:pt x="587" y="339"/>
                  <a:pt x="430" y="298"/>
                  <a:pt x="600" y="317"/>
                </a:cubicBezTo>
                <a:cubicBezTo>
                  <a:pt x="669" y="340"/>
                  <a:pt x="781" y="373"/>
                  <a:pt x="808" y="293"/>
                </a:cubicBezTo>
                <a:cubicBezTo>
                  <a:pt x="805" y="245"/>
                  <a:pt x="809" y="196"/>
                  <a:pt x="800" y="149"/>
                </a:cubicBezTo>
                <a:cubicBezTo>
                  <a:pt x="797" y="136"/>
                  <a:pt x="760" y="130"/>
                  <a:pt x="752" y="125"/>
                </a:cubicBezTo>
                <a:cubicBezTo>
                  <a:pt x="717" y="106"/>
                  <a:pt x="675" y="58"/>
                  <a:pt x="632" y="53"/>
                </a:cubicBezTo>
                <a:cubicBezTo>
                  <a:pt x="595" y="49"/>
                  <a:pt x="557" y="48"/>
                  <a:pt x="520" y="45"/>
                </a:cubicBezTo>
                <a:cubicBezTo>
                  <a:pt x="392" y="48"/>
                  <a:pt x="264" y="45"/>
                  <a:pt x="136" y="53"/>
                </a:cubicBezTo>
                <a:cubicBezTo>
                  <a:pt x="126" y="54"/>
                  <a:pt x="121" y="71"/>
                  <a:pt x="112" y="69"/>
                </a:cubicBezTo>
                <a:cubicBezTo>
                  <a:pt x="85" y="63"/>
                  <a:pt x="66" y="38"/>
                  <a:pt x="40" y="29"/>
                </a:cubicBezTo>
                <a:cubicBezTo>
                  <a:pt x="1" y="145"/>
                  <a:pt x="46" y="0"/>
                  <a:pt x="16" y="141"/>
                </a:cubicBezTo>
                <a:cubicBezTo>
                  <a:pt x="12" y="157"/>
                  <a:pt x="0" y="189"/>
                  <a:pt x="0" y="189"/>
                </a:cubicBezTo>
                <a:cubicBezTo>
                  <a:pt x="18" y="242"/>
                  <a:pt x="59" y="218"/>
                  <a:pt x="112" y="213"/>
                </a:cubicBezTo>
                <a:cubicBezTo>
                  <a:pt x="121" y="119"/>
                  <a:pt x="107" y="151"/>
                  <a:pt x="128" y="109"/>
                </a:cubicBezTo>
                <a:close/>
              </a:path>
            </a:pathLst>
          </a:custGeom>
          <a:solidFill>
            <a:srgbClr val="FFFF99"/>
          </a:solidFill>
          <a:ln w="9525">
            <a:no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88" name="AutoShape 29" title="Pollutant runoff image"/>
          <p:cNvSpPr>
            <a:spLocks noChangeArrowheads="1"/>
          </p:cNvSpPr>
          <p:nvPr/>
        </p:nvSpPr>
        <p:spPr bwMode="auto">
          <a:xfrm>
            <a:off x="7953974" y="3480751"/>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89" name="AutoShape 29" title="Pollutant runoff image"/>
          <p:cNvSpPr>
            <a:spLocks noChangeArrowheads="1"/>
          </p:cNvSpPr>
          <p:nvPr/>
        </p:nvSpPr>
        <p:spPr bwMode="auto">
          <a:xfrm flipH="1">
            <a:off x="7941894" y="3684278"/>
            <a:ext cx="76200" cy="172964"/>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90" name="AutoShape 32" title="Pollutant runoff image"/>
          <p:cNvSpPr>
            <a:spLocks noChangeArrowheads="1"/>
          </p:cNvSpPr>
          <p:nvPr/>
        </p:nvSpPr>
        <p:spPr bwMode="auto">
          <a:xfrm rot="5400000" flipV="1">
            <a:off x="7629207" y="3690718"/>
            <a:ext cx="102413" cy="144926"/>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91" name="AutoShape 29" title="Pollutant runoff image"/>
          <p:cNvSpPr>
            <a:spLocks noChangeArrowheads="1"/>
          </p:cNvSpPr>
          <p:nvPr/>
        </p:nvSpPr>
        <p:spPr bwMode="auto">
          <a:xfrm>
            <a:off x="7761516" y="3570517"/>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92" name="Text Box 34"/>
          <p:cNvSpPr txBox="1">
            <a:spLocks noChangeArrowheads="1"/>
          </p:cNvSpPr>
          <p:nvPr/>
        </p:nvSpPr>
        <p:spPr bwMode="auto">
          <a:xfrm>
            <a:off x="8018094" y="3232288"/>
            <a:ext cx="2116506"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Contaminated Sites</a:t>
            </a:r>
          </a:p>
        </p:txBody>
      </p:sp>
      <p:sp>
        <p:nvSpPr>
          <p:cNvPr id="93" name="5-Point Star 92" title="Star image"/>
          <p:cNvSpPr/>
          <p:nvPr/>
        </p:nvSpPr>
        <p:spPr bwMode="auto">
          <a:xfrm>
            <a:off x="4206679" y="1553369"/>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4" name="5-Point Star 93" title="Star image"/>
          <p:cNvSpPr/>
          <p:nvPr/>
        </p:nvSpPr>
        <p:spPr bwMode="auto">
          <a:xfrm>
            <a:off x="6933166" y="1372185"/>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5" name="5-Point Star 94" title="Star image"/>
          <p:cNvSpPr/>
          <p:nvPr/>
        </p:nvSpPr>
        <p:spPr bwMode="auto">
          <a:xfrm>
            <a:off x="8517340" y="336247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6" name="5-Point Star 95" title="Star image"/>
          <p:cNvSpPr/>
          <p:nvPr/>
        </p:nvSpPr>
        <p:spPr bwMode="auto">
          <a:xfrm>
            <a:off x="7473224" y="4560204"/>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7" name="5-Point Star 96" title="Star image"/>
          <p:cNvSpPr/>
          <p:nvPr/>
        </p:nvSpPr>
        <p:spPr bwMode="auto">
          <a:xfrm>
            <a:off x="5779019" y="1978738"/>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8" name="TextBox 62"/>
          <p:cNvSpPr txBox="1"/>
          <p:nvPr/>
        </p:nvSpPr>
        <p:spPr>
          <a:xfrm>
            <a:off x="4144586" y="2035391"/>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1</a:t>
            </a:r>
          </a:p>
        </p:txBody>
      </p:sp>
      <p:sp>
        <p:nvSpPr>
          <p:cNvPr id="99" name="TextBox 62"/>
          <p:cNvSpPr txBox="1"/>
          <p:nvPr/>
        </p:nvSpPr>
        <p:spPr>
          <a:xfrm>
            <a:off x="7439763" y="5084760"/>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6</a:t>
            </a:r>
          </a:p>
        </p:txBody>
      </p:sp>
      <p:sp>
        <p:nvSpPr>
          <p:cNvPr id="100" name="Line 22" title="Line"/>
          <p:cNvSpPr>
            <a:spLocks noChangeShapeType="1"/>
          </p:cNvSpPr>
          <p:nvPr/>
        </p:nvSpPr>
        <p:spPr bwMode="auto">
          <a:xfrm>
            <a:off x="5453744" y="1112184"/>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1" name="Line 22" title="Line"/>
          <p:cNvSpPr>
            <a:spLocks noChangeShapeType="1"/>
          </p:cNvSpPr>
          <p:nvPr/>
        </p:nvSpPr>
        <p:spPr bwMode="auto">
          <a:xfrm>
            <a:off x="7066568" y="1148786"/>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2" name="Line 22" title="Line"/>
          <p:cNvSpPr>
            <a:spLocks noChangeShapeType="1"/>
          </p:cNvSpPr>
          <p:nvPr/>
        </p:nvSpPr>
        <p:spPr bwMode="auto">
          <a:xfrm>
            <a:off x="7581900" y="1148785"/>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3" name="Line 22" title="Line"/>
          <p:cNvSpPr>
            <a:spLocks noChangeShapeType="1"/>
          </p:cNvSpPr>
          <p:nvPr/>
        </p:nvSpPr>
        <p:spPr bwMode="auto">
          <a:xfrm>
            <a:off x="9009932" y="1624727"/>
            <a:ext cx="0" cy="30227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4" name="Line 22" title="Line"/>
          <p:cNvSpPr>
            <a:spLocks noChangeShapeType="1"/>
          </p:cNvSpPr>
          <p:nvPr/>
        </p:nvSpPr>
        <p:spPr bwMode="auto">
          <a:xfrm>
            <a:off x="9448800" y="1613169"/>
            <a:ext cx="0" cy="259407"/>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5" name="Line 55" title="Line"/>
          <p:cNvSpPr>
            <a:spLocks noChangeShapeType="1"/>
          </p:cNvSpPr>
          <p:nvPr/>
        </p:nvSpPr>
        <p:spPr bwMode="auto">
          <a:xfrm>
            <a:off x="5105192" y="4624188"/>
            <a:ext cx="662940" cy="237324"/>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6" name="TextBox 62"/>
          <p:cNvSpPr txBox="1"/>
          <p:nvPr/>
        </p:nvSpPr>
        <p:spPr>
          <a:xfrm>
            <a:off x="8463044" y="3850933"/>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5</a:t>
            </a:r>
          </a:p>
        </p:txBody>
      </p:sp>
      <p:sp>
        <p:nvSpPr>
          <p:cNvPr id="107" name="Line 21" title="Line"/>
          <p:cNvSpPr>
            <a:spLocks noChangeShapeType="1"/>
          </p:cNvSpPr>
          <p:nvPr/>
        </p:nvSpPr>
        <p:spPr bwMode="auto">
          <a:xfrm flipV="1">
            <a:off x="7560127" y="3334717"/>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8" name="Line 21" title="Line"/>
          <p:cNvSpPr>
            <a:spLocks noChangeShapeType="1"/>
          </p:cNvSpPr>
          <p:nvPr/>
        </p:nvSpPr>
        <p:spPr bwMode="auto">
          <a:xfrm flipV="1">
            <a:off x="7886703" y="3389143"/>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9" name="Freeform 108" title="Pollutant runoff image"/>
          <p:cNvSpPr>
            <a:spLocks/>
          </p:cNvSpPr>
          <p:nvPr/>
        </p:nvSpPr>
        <p:spPr bwMode="auto">
          <a:xfrm>
            <a:off x="6706531" y="3816153"/>
            <a:ext cx="959855" cy="693002"/>
          </a:xfrm>
          <a:custGeom>
            <a:avLst/>
            <a:gdLst/>
            <a:ahLst/>
            <a:cxnLst>
              <a:cxn ang="0">
                <a:pos x="654" y="0"/>
              </a:cxn>
              <a:cxn ang="0">
                <a:pos x="598" y="48"/>
              </a:cxn>
              <a:cxn ang="0">
                <a:pos x="414" y="104"/>
              </a:cxn>
              <a:cxn ang="0">
                <a:pos x="342" y="136"/>
              </a:cxn>
              <a:cxn ang="0">
                <a:pos x="38" y="136"/>
              </a:cxn>
              <a:cxn ang="0">
                <a:pos x="54" y="248"/>
              </a:cxn>
              <a:cxn ang="0">
                <a:pos x="126" y="304"/>
              </a:cxn>
              <a:cxn ang="0">
                <a:pos x="310" y="336"/>
              </a:cxn>
              <a:cxn ang="0">
                <a:pos x="326" y="280"/>
              </a:cxn>
              <a:cxn ang="0">
                <a:pos x="518" y="248"/>
              </a:cxn>
              <a:cxn ang="0">
                <a:pos x="534" y="192"/>
              </a:cxn>
              <a:cxn ang="0">
                <a:pos x="598" y="176"/>
              </a:cxn>
              <a:cxn ang="0">
                <a:pos x="606" y="120"/>
              </a:cxn>
              <a:cxn ang="0">
                <a:pos x="630" y="112"/>
              </a:cxn>
              <a:cxn ang="0">
                <a:pos x="646" y="48"/>
              </a:cxn>
              <a:cxn ang="0">
                <a:pos x="654" y="0"/>
              </a:cxn>
            </a:cxnLst>
            <a:rect l="0" t="0" r="r" b="b"/>
            <a:pathLst>
              <a:path w="681" h="384">
                <a:moveTo>
                  <a:pt x="654" y="0"/>
                </a:moveTo>
                <a:cubicBezTo>
                  <a:pt x="643" y="32"/>
                  <a:pt x="629" y="38"/>
                  <a:pt x="598" y="48"/>
                </a:cubicBezTo>
                <a:cubicBezTo>
                  <a:pt x="561" y="104"/>
                  <a:pt x="473" y="99"/>
                  <a:pt x="414" y="104"/>
                </a:cubicBezTo>
                <a:cubicBezTo>
                  <a:pt x="388" y="113"/>
                  <a:pt x="368" y="127"/>
                  <a:pt x="342" y="136"/>
                </a:cubicBezTo>
                <a:cubicBezTo>
                  <a:pt x="259" y="133"/>
                  <a:pt x="127" y="106"/>
                  <a:pt x="38" y="136"/>
                </a:cubicBezTo>
                <a:cubicBezTo>
                  <a:pt x="31" y="180"/>
                  <a:pt x="0" y="230"/>
                  <a:pt x="54" y="248"/>
                </a:cubicBezTo>
                <a:cubicBezTo>
                  <a:pt x="66" y="307"/>
                  <a:pt x="68" y="292"/>
                  <a:pt x="126" y="304"/>
                </a:cubicBezTo>
                <a:cubicBezTo>
                  <a:pt x="146" y="384"/>
                  <a:pt x="230" y="340"/>
                  <a:pt x="310" y="336"/>
                </a:cubicBezTo>
                <a:cubicBezTo>
                  <a:pt x="311" y="334"/>
                  <a:pt x="322" y="285"/>
                  <a:pt x="326" y="280"/>
                </a:cubicBezTo>
                <a:cubicBezTo>
                  <a:pt x="361" y="236"/>
                  <a:pt x="464" y="255"/>
                  <a:pt x="518" y="248"/>
                </a:cubicBezTo>
                <a:cubicBezTo>
                  <a:pt x="524" y="230"/>
                  <a:pt x="522" y="207"/>
                  <a:pt x="534" y="192"/>
                </a:cubicBezTo>
                <a:cubicBezTo>
                  <a:pt x="548" y="175"/>
                  <a:pt x="576" y="180"/>
                  <a:pt x="598" y="176"/>
                </a:cubicBezTo>
                <a:cubicBezTo>
                  <a:pt x="601" y="157"/>
                  <a:pt x="598" y="137"/>
                  <a:pt x="606" y="120"/>
                </a:cubicBezTo>
                <a:cubicBezTo>
                  <a:pt x="610" y="112"/>
                  <a:pt x="626" y="120"/>
                  <a:pt x="630" y="112"/>
                </a:cubicBezTo>
                <a:cubicBezTo>
                  <a:pt x="681" y="10"/>
                  <a:pt x="616" y="78"/>
                  <a:pt x="646" y="48"/>
                </a:cubicBezTo>
                <a:lnTo>
                  <a:pt x="654" y="0"/>
                </a:lnTo>
                <a:close/>
              </a:path>
            </a:pathLst>
          </a:custGeom>
          <a:solidFill>
            <a:srgbClr val="800000">
              <a:alpha val="62000"/>
            </a:srgbClr>
          </a:solidFill>
          <a:ln w="25400">
            <a:solidFill>
              <a:schemeClr val="tx1"/>
            </a:solid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0" name="Line 35" title="Line"/>
          <p:cNvSpPr>
            <a:spLocks noChangeShapeType="1"/>
          </p:cNvSpPr>
          <p:nvPr/>
        </p:nvSpPr>
        <p:spPr bwMode="auto">
          <a:xfrm flipH="1">
            <a:off x="6642038" y="4104558"/>
            <a:ext cx="384872" cy="296421"/>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1" name="Line 35" title="Line"/>
          <p:cNvSpPr>
            <a:spLocks noChangeShapeType="1"/>
          </p:cNvSpPr>
          <p:nvPr/>
        </p:nvSpPr>
        <p:spPr bwMode="auto">
          <a:xfrm flipH="1">
            <a:off x="6982845" y="3864590"/>
            <a:ext cx="625104" cy="463432"/>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2" name="Text Box 50"/>
          <p:cNvSpPr txBox="1">
            <a:spLocks noChangeArrowheads="1"/>
          </p:cNvSpPr>
          <p:nvPr/>
        </p:nvSpPr>
        <p:spPr bwMode="auto">
          <a:xfrm rot="-45662395">
            <a:off x="6096242" y="2808198"/>
            <a:ext cx="1599869"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MS4 SW Runoff</a:t>
            </a:r>
          </a:p>
        </p:txBody>
      </p:sp>
      <p:sp>
        <p:nvSpPr>
          <p:cNvPr id="113" name="Line 35" title="Line"/>
          <p:cNvSpPr>
            <a:spLocks noChangeShapeType="1"/>
          </p:cNvSpPr>
          <p:nvPr/>
        </p:nvSpPr>
        <p:spPr bwMode="auto">
          <a:xfrm flipH="1">
            <a:off x="6455418" y="3442364"/>
            <a:ext cx="224841" cy="209255"/>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4" name="TextBox 62"/>
          <p:cNvSpPr txBox="1"/>
          <p:nvPr/>
        </p:nvSpPr>
        <p:spPr>
          <a:xfrm>
            <a:off x="6870838" y="1872576"/>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4</a:t>
            </a:r>
          </a:p>
        </p:txBody>
      </p:sp>
      <p:sp>
        <p:nvSpPr>
          <p:cNvPr id="115" name="Text Box 56"/>
          <p:cNvSpPr txBox="1">
            <a:spLocks noChangeArrowheads="1"/>
          </p:cNvSpPr>
          <p:nvPr/>
        </p:nvSpPr>
        <p:spPr bwMode="auto">
          <a:xfrm rot="887291">
            <a:off x="3847438" y="3124816"/>
            <a:ext cx="2237545"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Point Source Effluent</a:t>
            </a:r>
          </a:p>
        </p:txBody>
      </p:sp>
      <p:sp>
        <p:nvSpPr>
          <p:cNvPr id="116" name="Text Box 50"/>
          <p:cNvSpPr txBox="1">
            <a:spLocks noChangeArrowheads="1"/>
          </p:cNvSpPr>
          <p:nvPr/>
        </p:nvSpPr>
        <p:spPr bwMode="auto">
          <a:xfrm rot="19137605">
            <a:off x="5580908" y="1968838"/>
            <a:ext cx="152370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Runoff</a:t>
            </a:r>
          </a:p>
        </p:txBody>
      </p:sp>
      <p:sp>
        <p:nvSpPr>
          <p:cNvPr id="117" name="Line 53" title="Line"/>
          <p:cNvSpPr>
            <a:spLocks noChangeShapeType="1"/>
          </p:cNvSpPr>
          <p:nvPr/>
        </p:nvSpPr>
        <p:spPr bwMode="auto">
          <a:xfrm flipH="1">
            <a:off x="5410201" y="2099340"/>
            <a:ext cx="471891" cy="40313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8" name="Line 53" title="Line"/>
          <p:cNvSpPr>
            <a:spLocks noChangeShapeType="1"/>
          </p:cNvSpPr>
          <p:nvPr/>
        </p:nvSpPr>
        <p:spPr bwMode="auto">
          <a:xfrm flipH="1">
            <a:off x="5768132" y="2411725"/>
            <a:ext cx="227921" cy="23721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9" name="TextBox 62"/>
          <p:cNvSpPr txBox="1"/>
          <p:nvPr/>
        </p:nvSpPr>
        <p:spPr>
          <a:xfrm>
            <a:off x="5713709" y="2459165"/>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3</a:t>
            </a:r>
          </a:p>
        </p:txBody>
      </p:sp>
      <p:sp>
        <p:nvSpPr>
          <p:cNvPr id="120" name="TextBox 119"/>
          <p:cNvSpPr txBox="1"/>
          <p:nvPr/>
        </p:nvSpPr>
        <p:spPr>
          <a:xfrm>
            <a:off x="6264656" y="3962401"/>
            <a:ext cx="364744" cy="169277"/>
          </a:xfrm>
          <a:prstGeom prst="rect">
            <a:avLst/>
          </a:prstGeom>
          <a:noFill/>
        </p:spPr>
        <p:txBody>
          <a:bodyPr wrap="square" rtlCol="0">
            <a:spAutoFit/>
          </a:bodyPr>
          <a:lstStyle/>
          <a:p>
            <a:r>
              <a:rPr lang="en-US" sz="500" b="1" dirty="0"/>
              <a:t>PCB</a:t>
            </a:r>
          </a:p>
        </p:txBody>
      </p:sp>
      <p:sp>
        <p:nvSpPr>
          <p:cNvPr id="121" name="TextBox 120"/>
          <p:cNvSpPr txBox="1"/>
          <p:nvPr/>
        </p:nvSpPr>
        <p:spPr>
          <a:xfrm>
            <a:off x="5838349" y="3346275"/>
            <a:ext cx="364744" cy="169277"/>
          </a:xfrm>
          <a:prstGeom prst="rect">
            <a:avLst/>
          </a:prstGeom>
          <a:noFill/>
        </p:spPr>
        <p:txBody>
          <a:bodyPr wrap="square" rtlCol="0">
            <a:spAutoFit/>
          </a:bodyPr>
          <a:lstStyle/>
          <a:p>
            <a:r>
              <a:rPr lang="en-US" sz="500" b="1" dirty="0"/>
              <a:t>PCB</a:t>
            </a:r>
          </a:p>
        </p:txBody>
      </p:sp>
      <p:sp>
        <p:nvSpPr>
          <p:cNvPr id="122" name="TextBox 121"/>
          <p:cNvSpPr txBox="1"/>
          <p:nvPr/>
        </p:nvSpPr>
        <p:spPr>
          <a:xfrm>
            <a:off x="6114369" y="5033408"/>
            <a:ext cx="364744" cy="169277"/>
          </a:xfrm>
          <a:prstGeom prst="rect">
            <a:avLst/>
          </a:prstGeom>
          <a:noFill/>
        </p:spPr>
        <p:txBody>
          <a:bodyPr wrap="square" rtlCol="0">
            <a:spAutoFit/>
          </a:bodyPr>
          <a:lstStyle/>
          <a:p>
            <a:r>
              <a:rPr lang="en-US" sz="500" b="1" dirty="0"/>
              <a:t>PCB</a:t>
            </a:r>
          </a:p>
        </p:txBody>
      </p:sp>
      <p:sp>
        <p:nvSpPr>
          <p:cNvPr id="123" name="TextBox 122"/>
          <p:cNvSpPr txBox="1"/>
          <p:nvPr/>
        </p:nvSpPr>
        <p:spPr>
          <a:xfrm>
            <a:off x="5531337" y="5514471"/>
            <a:ext cx="364744" cy="169277"/>
          </a:xfrm>
          <a:prstGeom prst="rect">
            <a:avLst/>
          </a:prstGeom>
          <a:noFill/>
        </p:spPr>
        <p:txBody>
          <a:bodyPr wrap="square" rtlCol="0">
            <a:spAutoFit/>
          </a:bodyPr>
          <a:lstStyle/>
          <a:p>
            <a:r>
              <a:rPr lang="en-US" sz="500" b="1" dirty="0"/>
              <a:t>PCB</a:t>
            </a:r>
          </a:p>
        </p:txBody>
      </p:sp>
      <p:sp>
        <p:nvSpPr>
          <p:cNvPr id="124" name="TextBox 123"/>
          <p:cNvSpPr txBox="1"/>
          <p:nvPr/>
        </p:nvSpPr>
        <p:spPr>
          <a:xfrm>
            <a:off x="7388132" y="5385188"/>
            <a:ext cx="364744" cy="169277"/>
          </a:xfrm>
          <a:prstGeom prst="rect">
            <a:avLst/>
          </a:prstGeom>
          <a:noFill/>
        </p:spPr>
        <p:txBody>
          <a:bodyPr wrap="square" rtlCol="0">
            <a:spAutoFit/>
          </a:bodyPr>
          <a:lstStyle/>
          <a:p>
            <a:r>
              <a:rPr lang="en-US" sz="500" b="1" dirty="0"/>
              <a:t>PCB</a:t>
            </a:r>
          </a:p>
        </p:txBody>
      </p:sp>
      <p:sp>
        <p:nvSpPr>
          <p:cNvPr id="125" name="TextBox 124"/>
          <p:cNvSpPr txBox="1"/>
          <p:nvPr/>
        </p:nvSpPr>
        <p:spPr>
          <a:xfrm>
            <a:off x="1163985" y="4920137"/>
            <a:ext cx="3115397" cy="1754326"/>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Requires Multi-Media Approach</a:t>
            </a:r>
          </a:p>
          <a:p>
            <a:r>
              <a:rPr lang="en-US" sz="2400" b="1" dirty="0" smtClean="0">
                <a:latin typeface="Arial" panose="020B0604020202020204" pitchFamily="34" charset="0"/>
                <a:cs typeface="Arial" panose="020B0604020202020204" pitchFamily="34" charset="0"/>
              </a:rPr>
              <a:t>(land, water, air)</a:t>
            </a:r>
            <a:endParaRPr lang="en-US" sz="2400" b="1" dirty="0">
              <a:latin typeface="Arial" panose="020B0604020202020204" pitchFamily="34" charset="0"/>
              <a:cs typeface="Arial" panose="020B0604020202020204" pitchFamily="34" charset="0"/>
            </a:endParaRPr>
          </a:p>
          <a:p>
            <a:pPr algn="ctr"/>
            <a:endParaRPr lang="en-US" sz="2800" b="1" dirty="0"/>
          </a:p>
        </p:txBody>
      </p:sp>
      <p:sp>
        <p:nvSpPr>
          <p:cNvPr id="61" name="Rectangle 60"/>
          <p:cNvSpPr/>
          <p:nvPr/>
        </p:nvSpPr>
        <p:spPr>
          <a:xfrm>
            <a:off x="739036" y="6461538"/>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2253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5" grpId="0"/>
      <p:bldP spid="76" grpId="0" animBg="1"/>
      <p:bldP spid="77" grpId="0"/>
      <p:bldP spid="78" grpId="0" animBg="1"/>
      <p:bldP spid="79" grpId="0"/>
      <p:bldP spid="80" grpId="0"/>
      <p:bldP spid="81" grpId="0"/>
      <p:bldP spid="82" grpId="0" animBg="1"/>
      <p:bldP spid="86" grpId="0"/>
      <p:bldP spid="92" grpId="0"/>
      <p:bldP spid="93" grpId="0" animBg="1"/>
      <p:bldP spid="94" grpId="0" animBg="1"/>
      <p:bldP spid="95" grpId="0" animBg="1"/>
      <p:bldP spid="96" grpId="0" animBg="1"/>
      <p:bldP spid="97" grpId="0" animBg="1"/>
      <p:bldP spid="98" grpId="0"/>
      <p:bldP spid="99" grpId="0"/>
      <p:bldP spid="100" grpId="0" animBg="1"/>
      <p:bldP spid="101" grpId="0" animBg="1"/>
      <p:bldP spid="102" grpId="0" animBg="1"/>
      <p:bldP spid="103" grpId="0" animBg="1"/>
      <p:bldP spid="104" grpId="0" animBg="1"/>
      <p:bldP spid="105" grpId="0" animBg="1"/>
      <p:bldP spid="106" grpId="0"/>
      <p:bldP spid="107" grpId="0" animBg="1"/>
      <p:bldP spid="108" grpId="0" animBg="1"/>
      <p:bldP spid="110" grpId="0" animBg="1"/>
      <p:bldP spid="111" grpId="0" animBg="1"/>
      <p:bldP spid="112" grpId="0"/>
      <p:bldP spid="113" grpId="0" animBg="1"/>
      <p:bldP spid="114" grpId="0"/>
      <p:bldP spid="115" grpId="0"/>
      <p:bldP spid="116" grpId="0"/>
      <p:bldP spid="117" grpId="0" animBg="1"/>
      <p:bldP spid="118" grpId="0" animBg="1"/>
      <p:bldP spid="1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0" dirty="0"/>
              <a:t>TMDL Source Category – </a:t>
            </a:r>
            <a:r>
              <a:rPr lang="en-US" sz="4400" b="0" dirty="0">
                <a:solidFill>
                  <a:srgbClr val="256EAB"/>
                </a:solidFill>
              </a:rPr>
              <a:t>Point Sources</a:t>
            </a:r>
          </a:p>
        </p:txBody>
      </p:sp>
      <p:sp>
        <p:nvSpPr>
          <p:cNvPr id="3" name="Content Placeholder 2"/>
          <p:cNvSpPr>
            <a:spLocks noGrp="1"/>
          </p:cNvSpPr>
          <p:nvPr>
            <p:ph type="body" sz="half" idx="1"/>
          </p:nvPr>
        </p:nvSpPr>
        <p:spPr>
          <a:xfrm>
            <a:off x="609600" y="1498894"/>
            <a:ext cx="5384800" cy="4733336"/>
          </a:xfrm>
        </p:spPr>
        <p:txBody>
          <a:bodyPr>
            <a:normAutofit lnSpcReduction="10000"/>
          </a:bodyPr>
          <a:lstStyle/>
          <a:p>
            <a:r>
              <a:rPr lang="en-US" dirty="0" smtClean="0">
                <a:solidFill>
                  <a:srgbClr val="0070C0"/>
                </a:solidFill>
              </a:rPr>
              <a:t>VPDES Permitted facilities </a:t>
            </a:r>
          </a:p>
          <a:p>
            <a:pPr lvl="1"/>
            <a:r>
              <a:rPr lang="en-US" dirty="0" smtClean="0">
                <a:solidFill>
                  <a:srgbClr val="0070C0"/>
                </a:solidFill>
              </a:rPr>
              <a:t>Municipal WWTP </a:t>
            </a:r>
          </a:p>
          <a:p>
            <a:pPr lvl="1"/>
            <a:r>
              <a:rPr lang="en-US" dirty="0" smtClean="0">
                <a:solidFill>
                  <a:srgbClr val="0070C0"/>
                </a:solidFill>
              </a:rPr>
              <a:t>Industrial sources </a:t>
            </a:r>
          </a:p>
          <a:p>
            <a:pPr lvl="2"/>
            <a:r>
              <a:rPr lang="en-US" sz="2400" dirty="0" smtClean="0">
                <a:solidFill>
                  <a:srgbClr val="0070C0"/>
                </a:solidFill>
              </a:rPr>
              <a:t>Selected </a:t>
            </a:r>
            <a:r>
              <a:rPr lang="en-US" sz="2400" dirty="0">
                <a:solidFill>
                  <a:srgbClr val="0070C0"/>
                </a:solidFill>
              </a:rPr>
              <a:t>based on Standard Industrial Classification (SIC) </a:t>
            </a:r>
            <a:endParaRPr lang="en-US" sz="2400" dirty="0" smtClean="0">
              <a:solidFill>
                <a:srgbClr val="0070C0"/>
              </a:solidFill>
            </a:endParaRPr>
          </a:p>
          <a:p>
            <a:pPr lvl="3"/>
            <a:r>
              <a:rPr lang="en-US" sz="2000" dirty="0" smtClean="0">
                <a:solidFill>
                  <a:srgbClr val="0070C0"/>
                </a:solidFill>
              </a:rPr>
              <a:t>Individual Industrial Facilities </a:t>
            </a:r>
          </a:p>
          <a:p>
            <a:pPr lvl="3"/>
            <a:r>
              <a:rPr lang="en-US" sz="2000" dirty="0" smtClean="0">
                <a:solidFill>
                  <a:srgbClr val="0070C0"/>
                </a:solidFill>
              </a:rPr>
              <a:t>Industrial Storm Water General Permitted Facilities </a:t>
            </a:r>
          </a:p>
          <a:p>
            <a:pPr lvl="1"/>
            <a:r>
              <a:rPr lang="en-US" dirty="0" smtClean="0">
                <a:solidFill>
                  <a:srgbClr val="0070C0"/>
                </a:solidFill>
              </a:rPr>
              <a:t>Municipal Separate Storm Sewer System (MS4)</a:t>
            </a:r>
          </a:p>
          <a:p>
            <a:pPr lvl="1"/>
            <a:r>
              <a:rPr lang="en-US" dirty="0">
                <a:solidFill>
                  <a:srgbClr val="0070C0"/>
                </a:solidFill>
                <a:latin typeface="Arial" panose="020B0604020202020204" pitchFamily="34" charset="0"/>
                <a:cs typeface="Arial" panose="020B0604020202020204" pitchFamily="34" charset="0"/>
              </a:rPr>
              <a:t>Combined Sewer Overflow (CSO)</a:t>
            </a:r>
          </a:p>
          <a:p>
            <a:pPr lvl="2"/>
            <a:r>
              <a:rPr lang="en-US" sz="2200" dirty="0" smtClean="0">
                <a:solidFill>
                  <a:srgbClr val="0070C0"/>
                </a:solidFill>
                <a:latin typeface="Arial" panose="020B0604020202020204" pitchFamily="34" charset="0"/>
                <a:cs typeface="Arial" panose="020B0604020202020204" pitchFamily="34" charset="0"/>
              </a:rPr>
              <a:t>Richmond</a:t>
            </a:r>
            <a:endParaRPr lang="en-US" dirty="0" smtClean="0">
              <a:solidFill>
                <a:srgbClr val="0070C0"/>
              </a:solidFill>
            </a:endParaRPr>
          </a:p>
          <a:p>
            <a:pPr lvl="2"/>
            <a:endParaRPr lang="en-US" dirty="0" smtClean="0"/>
          </a:p>
          <a:p>
            <a:endParaRPr lang="en-US" dirty="0" smtClean="0"/>
          </a:p>
        </p:txBody>
      </p:sp>
      <p:sp>
        <p:nvSpPr>
          <p:cNvPr id="5" name="Content Placeholder 4"/>
          <p:cNvSpPr>
            <a:spLocks noGrp="1"/>
          </p:cNvSpPr>
          <p:nvPr>
            <p:ph sz="half" idx="2"/>
          </p:nvPr>
        </p:nvSpPr>
        <p:spPr/>
        <p:txBody>
          <a:bodyPr/>
          <a:lstStyle/>
          <a:p>
            <a:pPr marL="0" indent="0">
              <a:buNone/>
            </a:pPr>
            <a:endParaRPr lang="en-US" dirty="0"/>
          </a:p>
        </p:txBody>
      </p:sp>
      <p:pic>
        <p:nvPicPr>
          <p:cNvPr id="4" name="Picture 2" title="Outfall photo"/>
          <p:cNvPicPr>
            <a:picLocks noChangeAspect="1" noChangeArrowheads="1"/>
          </p:cNvPicPr>
          <p:nvPr/>
        </p:nvPicPr>
        <p:blipFill>
          <a:blip r:embed="rId2" cstate="print"/>
          <a:srcRect/>
          <a:stretch>
            <a:fillRect/>
          </a:stretch>
        </p:blipFill>
        <p:spPr bwMode="auto">
          <a:xfrm>
            <a:off x="10199035" y="144210"/>
            <a:ext cx="1545922" cy="937505"/>
          </a:xfrm>
          <a:prstGeom prst="rect">
            <a:avLst/>
          </a:prstGeom>
          <a:noFill/>
          <a:ln w="9525">
            <a:noFill/>
            <a:miter lim="800000"/>
            <a:headEnd/>
            <a:tailEnd/>
          </a:ln>
        </p:spPr>
      </p:pic>
      <p:pic>
        <p:nvPicPr>
          <p:cNvPr id="6" name="Picture 5"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7" name="Content Placeholder 6" title="Map of monitroing statiosn in upper J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680" y="1517104"/>
            <a:ext cx="5312720" cy="4696917"/>
          </a:xfrm>
          <a:prstGeom prst="rect">
            <a:avLst/>
          </a:prstGeom>
        </p:spPr>
      </p:pic>
      <p:sp>
        <p:nvSpPr>
          <p:cNvPr id="8" name="Rectangle 7"/>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pic>
        <p:nvPicPr>
          <p:cNvPr id="9" name="Content Placeholder 5" title="Picture/map showing City of Richmond CSO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1374" y="5078663"/>
            <a:ext cx="1979631" cy="1494773"/>
          </a:xfrm>
          <a:prstGeom prst="rect">
            <a:avLst/>
          </a:prstGeom>
        </p:spPr>
      </p:pic>
    </p:spTree>
    <p:extLst>
      <p:ext uri="{BB962C8B-B14F-4D97-AF65-F5344CB8AC3E}">
        <p14:creationId xmlns:p14="http://schemas.microsoft.com/office/powerpoint/2010/main" val="32601672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1124266"/>
          </a:xfrm>
        </p:spPr>
        <p:txBody>
          <a:bodyPr/>
          <a:lstStyle/>
          <a:p>
            <a:r>
              <a:rPr lang="en-US" dirty="0">
                <a:latin typeface="Arial" panose="020B0604020202020204" pitchFamily="34" charset="0"/>
                <a:cs typeface="Arial" panose="020B0604020202020204" pitchFamily="34" charset="0"/>
              </a:rPr>
              <a:t>TMDL Source Category – </a:t>
            </a:r>
            <a:r>
              <a:rPr lang="en-US" dirty="0">
                <a:solidFill>
                  <a:srgbClr val="256EAB"/>
                </a:solidFill>
                <a:latin typeface="Arial" panose="020B0604020202020204" pitchFamily="34" charset="0"/>
                <a:cs typeface="Arial" panose="020B0604020202020204" pitchFamily="34" charset="0"/>
              </a:rPr>
              <a:t>Point Sources</a:t>
            </a:r>
            <a:endParaRPr lang="en-US" dirty="0">
              <a:latin typeface="Arial" panose="020B0604020202020204" pitchFamily="34" charset="0"/>
              <a:cs typeface="Arial" panose="020B0604020202020204" pitchFamily="34" charset="0"/>
            </a:endParaRPr>
          </a:p>
        </p:txBody>
      </p:sp>
      <p:pic>
        <p:nvPicPr>
          <p:cNvPr id="6" name="Picture 5" title="DEQ insignia"/>
          <p:cNvPicPr>
            <a:picLocks noChangeAspect="1"/>
          </p:cNvPicPr>
          <p:nvPr/>
        </p:nvPicPr>
        <p:blipFill>
          <a:blip r:embed="rId2" cstate="print"/>
          <a:stretch>
            <a:fillRect/>
          </a:stretch>
        </p:blipFill>
        <p:spPr>
          <a:xfrm>
            <a:off x="11455394" y="6416632"/>
            <a:ext cx="579126" cy="313609"/>
          </a:xfrm>
          <a:prstGeom prst="rect">
            <a:avLst/>
          </a:prstGeom>
        </p:spPr>
      </p:pic>
      <p:graphicFrame>
        <p:nvGraphicFramePr>
          <p:cNvPr id="8" name="Table 7" title="Table shoind Point Source numbers in watershed"/>
          <p:cNvGraphicFramePr>
            <a:graphicFrameLocks noGrp="1"/>
          </p:cNvGraphicFramePr>
          <p:nvPr>
            <p:extLst>
              <p:ext uri="{D42A27DB-BD31-4B8C-83A1-F6EECF244321}">
                <p14:modId xmlns:p14="http://schemas.microsoft.com/office/powerpoint/2010/main" val="3929437011"/>
              </p:ext>
            </p:extLst>
          </p:nvPr>
        </p:nvGraphicFramePr>
        <p:xfrm>
          <a:off x="1045028" y="1539557"/>
          <a:ext cx="10101943" cy="4056286"/>
        </p:xfrm>
        <a:graphic>
          <a:graphicData uri="http://schemas.openxmlformats.org/drawingml/2006/table">
            <a:tbl>
              <a:tblPr firstRow="1"/>
              <a:tblGrid>
                <a:gridCol w="2248758">
                  <a:extLst>
                    <a:ext uri="{9D8B030D-6E8A-4147-A177-3AD203B41FA5}">
                      <a16:colId xmlns:a16="http://schemas.microsoft.com/office/drawing/2014/main" val="20000"/>
                    </a:ext>
                  </a:extLst>
                </a:gridCol>
                <a:gridCol w="2930716">
                  <a:extLst>
                    <a:ext uri="{9D8B030D-6E8A-4147-A177-3AD203B41FA5}">
                      <a16:colId xmlns:a16="http://schemas.microsoft.com/office/drawing/2014/main" val="20001"/>
                    </a:ext>
                  </a:extLst>
                </a:gridCol>
                <a:gridCol w="2674636">
                  <a:extLst>
                    <a:ext uri="{9D8B030D-6E8A-4147-A177-3AD203B41FA5}">
                      <a16:colId xmlns:a16="http://schemas.microsoft.com/office/drawing/2014/main" val="20002"/>
                    </a:ext>
                  </a:extLst>
                </a:gridCol>
                <a:gridCol w="2247833">
                  <a:extLst>
                    <a:ext uri="{9D8B030D-6E8A-4147-A177-3AD203B41FA5}">
                      <a16:colId xmlns:a16="http://schemas.microsoft.com/office/drawing/2014/main" val="20003"/>
                    </a:ext>
                  </a:extLst>
                </a:gridCol>
              </a:tblGrid>
              <a:tr h="381738">
                <a:tc gridSpan="4">
                  <a:txBody>
                    <a:bodyPr/>
                    <a:lstStyle/>
                    <a:p>
                      <a:pPr algn="l" fontAlgn="b"/>
                      <a:r>
                        <a:rPr lang="en-US" sz="2000" b="1" i="0" u="none" strike="noStrike" dirty="0" smtClean="0">
                          <a:solidFill>
                            <a:srgbClr val="000000"/>
                          </a:solidFill>
                          <a:latin typeface="Calibri"/>
                        </a:rPr>
                        <a:t>Upper</a:t>
                      </a:r>
                      <a:r>
                        <a:rPr lang="en-US" sz="2000" b="1" i="0" u="none" strike="noStrike" baseline="0" dirty="0" smtClean="0">
                          <a:solidFill>
                            <a:srgbClr val="000000"/>
                          </a:solidFill>
                          <a:latin typeface="Calibri"/>
                        </a:rPr>
                        <a:t> and Middle Tidal James River (Piedmont Region)</a:t>
                      </a:r>
                      <a:endParaRPr lang="en-US" sz="2000" b="1" i="0" u="none" strike="noStrike" dirty="0">
                        <a:solidFill>
                          <a:srgbClr val="000000"/>
                        </a:solidFill>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86774">
                <a:tc>
                  <a:txBody>
                    <a:bodyPr/>
                    <a:lstStyle/>
                    <a:p>
                      <a:pPr algn="ctr" fontAlgn="ctr"/>
                      <a:r>
                        <a:rPr lang="en-US" sz="1600" b="1" i="0" u="none" strike="noStrike" dirty="0">
                          <a:solidFill>
                            <a:srgbClr val="000000"/>
                          </a:solidFill>
                          <a:latin typeface="Calibri"/>
                        </a:rPr>
                        <a:t>Facility Type</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 </a:t>
                      </a:r>
                      <a:r>
                        <a:rPr lang="en-US" sz="1600" b="1" i="0" u="none" strike="noStrike" dirty="0" smtClean="0">
                          <a:solidFill>
                            <a:srgbClr val="000000"/>
                          </a:solidFill>
                          <a:latin typeface="Calibri"/>
                        </a:rPr>
                        <a:t>Permitted Facilities</a:t>
                      </a:r>
                      <a:endParaRPr lang="en-US" sz="1600" b="1" i="0" u="none" strike="noStrike" dirty="0">
                        <a:solidFill>
                          <a:srgbClr val="000000"/>
                        </a:solidFill>
                        <a:latin typeface="Calibri"/>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9317">
                <a:tc>
                  <a:txBody>
                    <a:bodyPr/>
                    <a:lstStyle/>
                    <a:p>
                      <a:pPr algn="ctr" fontAlgn="b"/>
                      <a:r>
                        <a:rPr lang="en-US" sz="1600" b="0" i="0" u="none" strike="noStrike" dirty="0">
                          <a:solidFill>
                            <a:srgbClr val="000000"/>
                          </a:solidFill>
                          <a:latin typeface="Calibri"/>
                        </a:rPr>
                        <a:t>Municipality</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11</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57656">
                <a:tc>
                  <a:txBody>
                    <a:bodyPr/>
                    <a:lstStyle/>
                    <a:p>
                      <a:pPr algn="ctr" fontAlgn="b"/>
                      <a:r>
                        <a:rPr lang="en-US" sz="1600" b="0" i="0" u="none" strike="noStrike" dirty="0" smtClean="0">
                          <a:solidFill>
                            <a:srgbClr val="000000"/>
                          </a:solidFill>
                          <a:latin typeface="Calibri"/>
                        </a:rPr>
                        <a:t>Industrial IP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22</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chemeClr val="tx1"/>
                          </a:solidFill>
                          <a:latin typeface="Calibri"/>
                        </a:rPr>
                        <a:t>TBD</a:t>
                      </a:r>
                      <a:endParaRPr lang="en-US" sz="1600" b="0" i="0" u="none" strike="noStrike" dirty="0">
                        <a:solidFill>
                          <a:schemeClr val="tx1"/>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342401">
                <a:tc>
                  <a:txBody>
                    <a:bodyPr/>
                    <a:lstStyle/>
                    <a:p>
                      <a:pPr algn="ctr" fontAlgn="b"/>
                      <a:r>
                        <a:rPr lang="en-US" sz="1600" b="0" i="0" u="none" strike="noStrike" dirty="0" smtClean="0">
                          <a:solidFill>
                            <a:srgbClr val="000000"/>
                          </a:solidFill>
                          <a:latin typeface="Calibri"/>
                        </a:rPr>
                        <a:t>Indus.</a:t>
                      </a:r>
                      <a:r>
                        <a:rPr lang="en-US" sz="1600" b="0" i="0" u="none" strike="noStrike" baseline="0" dirty="0" smtClean="0">
                          <a:solidFill>
                            <a:srgbClr val="000000"/>
                          </a:solidFill>
                          <a:latin typeface="Calibri"/>
                        </a:rPr>
                        <a:t> SW </a:t>
                      </a:r>
                      <a:r>
                        <a:rPr lang="en-US" sz="1600" b="0" i="0" u="none" strike="noStrike" dirty="0" smtClean="0">
                          <a:solidFill>
                            <a:srgbClr val="000000"/>
                          </a:solidFill>
                          <a:latin typeface="Calibri"/>
                        </a:rPr>
                        <a:t>GP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112</a:t>
                      </a:r>
                      <a:endParaRPr lang="en-US" sz="1600" b="0" i="0" u="none" strike="noStrike" dirty="0">
                        <a:solidFill>
                          <a:srgbClr val="000000"/>
                        </a:solidFill>
                        <a:latin typeface="Calibri"/>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1738">
                <a:tc gridSpan="4">
                  <a:txBody>
                    <a:bodyPr/>
                    <a:lstStyle/>
                    <a:p>
                      <a:pPr algn="l" fontAlgn="b"/>
                      <a:r>
                        <a:rPr lang="en-US" sz="2000" b="1" i="0" u="none" strike="noStrike" dirty="0" smtClean="0">
                          <a:solidFill>
                            <a:srgbClr val="000000"/>
                          </a:solidFill>
                          <a:latin typeface="Calibri"/>
                        </a:rPr>
                        <a:t>Lower</a:t>
                      </a:r>
                      <a:r>
                        <a:rPr lang="en-US" sz="2000" b="1" i="0" u="none" strike="noStrike" baseline="0" dirty="0" smtClean="0">
                          <a:solidFill>
                            <a:srgbClr val="000000"/>
                          </a:solidFill>
                          <a:latin typeface="Calibri"/>
                        </a:rPr>
                        <a:t> James River and Elizabeth River Watershed (Tidewater Region)</a:t>
                      </a:r>
                      <a:endParaRPr lang="en-US" sz="2000" b="1" i="0" u="none" strike="noStrike" dirty="0">
                        <a:solidFill>
                          <a:srgbClr val="000000"/>
                        </a:solidFill>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5194">
                <a:tc>
                  <a:txBody>
                    <a:bodyPr/>
                    <a:lstStyle/>
                    <a:p>
                      <a:pPr algn="ctr" fontAlgn="ctr"/>
                      <a:r>
                        <a:rPr lang="en-US" sz="1600" b="1" i="0" u="none" strike="noStrike" dirty="0">
                          <a:solidFill>
                            <a:srgbClr val="000000"/>
                          </a:solidFill>
                          <a:latin typeface="Calibri"/>
                        </a:rPr>
                        <a:t>Facility Type</a:t>
                      </a: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 </a:t>
                      </a:r>
                      <a:r>
                        <a:rPr lang="en-US" sz="1600" b="1" i="0" u="none" strike="noStrike" dirty="0" smtClean="0">
                          <a:solidFill>
                            <a:srgbClr val="000000"/>
                          </a:solidFill>
                          <a:latin typeface="Calibri"/>
                        </a:rPr>
                        <a:t>Permitted Facilities</a:t>
                      </a:r>
                      <a:endParaRPr lang="en-US" sz="1600" b="1" i="0" u="none" strike="noStrike" dirty="0">
                        <a:solidFill>
                          <a:srgbClr val="000000"/>
                        </a:solidFill>
                        <a:latin typeface="Calibri"/>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6666">
                <a:tc>
                  <a:txBody>
                    <a:bodyPr/>
                    <a:lstStyle/>
                    <a:p>
                      <a:pPr algn="ctr" fontAlgn="b"/>
                      <a:r>
                        <a:rPr lang="en-US" sz="1600" b="0" i="0" u="none" strike="noStrike" dirty="0">
                          <a:solidFill>
                            <a:srgbClr val="000000"/>
                          </a:solidFill>
                          <a:latin typeface="Calibri"/>
                        </a:rPr>
                        <a:t>Municipality</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a:solidFill>
                            <a:srgbClr val="000000"/>
                          </a:solidFill>
                          <a:latin typeface="Calibri"/>
                        </a:rPr>
                        <a:t>6</a:t>
                      </a: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7"/>
                  </a:ext>
                </a:extLst>
              </a:tr>
              <a:tr h="342401">
                <a:tc>
                  <a:txBody>
                    <a:bodyPr/>
                    <a:lstStyle/>
                    <a:p>
                      <a:pPr algn="ctr" fontAlgn="b"/>
                      <a:r>
                        <a:rPr lang="en-US" sz="1600" b="0" i="0" u="none" strike="noStrike" dirty="0" smtClean="0">
                          <a:solidFill>
                            <a:srgbClr val="000000"/>
                          </a:solidFill>
                          <a:latin typeface="Calibri"/>
                        </a:rPr>
                        <a:t>Industrial IP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44</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8"/>
                  </a:ext>
                </a:extLst>
              </a:tr>
              <a:tr h="342401">
                <a:tc>
                  <a:txBody>
                    <a:bodyPr/>
                    <a:lstStyle/>
                    <a:p>
                      <a:pPr algn="ctr" fontAlgn="b"/>
                      <a:r>
                        <a:rPr lang="en-US" sz="1600" b="0" i="0" u="none" strike="noStrike" dirty="0" smtClean="0">
                          <a:solidFill>
                            <a:srgbClr val="000000"/>
                          </a:solidFill>
                          <a:latin typeface="+mn-lt"/>
                        </a:rPr>
                        <a:t>Indus.</a:t>
                      </a:r>
                      <a:r>
                        <a:rPr lang="en-US" sz="1600" b="0" i="0" u="none" strike="noStrike" baseline="0" dirty="0" smtClean="0">
                          <a:solidFill>
                            <a:srgbClr val="000000"/>
                          </a:solidFill>
                          <a:latin typeface="+mn-lt"/>
                        </a:rPr>
                        <a:t> SW </a:t>
                      </a:r>
                      <a:r>
                        <a:rPr lang="en-US" sz="1600" b="0" i="0" u="none" strike="noStrike" dirty="0" smtClean="0">
                          <a:solidFill>
                            <a:srgbClr val="000000"/>
                          </a:solidFill>
                          <a:latin typeface="+mn-lt"/>
                        </a:rPr>
                        <a:t>GP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127</a:t>
                      </a:r>
                      <a:endParaRPr lang="en-US" sz="1600" b="0" i="0" u="none" strike="noStrike" dirty="0">
                        <a:solidFill>
                          <a:srgbClr val="000000"/>
                        </a:solidFill>
                        <a:latin typeface="Calibri"/>
                      </a:endParaRP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8254994" y="5595843"/>
            <a:ext cx="3200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TBD = To Be Determined</a:t>
            </a:r>
          </a:p>
        </p:txBody>
      </p:sp>
      <p:sp>
        <p:nvSpPr>
          <p:cNvPr id="10" name="Rectangle 9"/>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17882514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00" y="142864"/>
            <a:ext cx="10515600" cy="1325563"/>
          </a:xfrm>
        </p:spPr>
        <p:txBody>
          <a:bodyPr/>
          <a:lstStyle/>
          <a:p>
            <a:r>
              <a:rPr lang="en-US" sz="4400" b="0" dirty="0">
                <a:ln>
                  <a:solidFill>
                    <a:srgbClr val="198569"/>
                  </a:solidFill>
                </a:ln>
                <a:latin typeface="Calibri Light"/>
                <a:cs typeface="+mj-cs"/>
              </a:rPr>
              <a:t>TMDL Source Category – </a:t>
            </a:r>
            <a:r>
              <a:rPr lang="en-US" sz="4400" b="0" dirty="0" smtClean="0">
                <a:ln>
                  <a:solidFill>
                    <a:srgbClr val="198569"/>
                  </a:solidFill>
                </a:ln>
                <a:solidFill>
                  <a:srgbClr val="256EAB"/>
                </a:solidFill>
                <a:latin typeface="Calibri Light"/>
                <a:cs typeface="+mj-cs"/>
              </a:rPr>
              <a:t>MS4s</a:t>
            </a:r>
            <a:endParaRPr lang="en-US" dirty="0"/>
          </a:p>
        </p:txBody>
      </p:sp>
      <p:pic>
        <p:nvPicPr>
          <p:cNvPr id="5" name="Content Placeholder 4" title="Map of MS4s in upper tidal J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70" y="1337310"/>
            <a:ext cx="5763995" cy="4728017"/>
          </a:xfrm>
        </p:spPr>
      </p:pic>
      <p:graphicFrame>
        <p:nvGraphicFramePr>
          <p:cNvPr id="6" name="Table 5" title="TAble that shows MS4 in study area"/>
          <p:cNvGraphicFramePr>
            <a:graphicFrameLocks noGrp="1"/>
          </p:cNvGraphicFramePr>
          <p:nvPr>
            <p:extLst>
              <p:ext uri="{D42A27DB-BD31-4B8C-83A1-F6EECF244321}">
                <p14:modId xmlns:p14="http://schemas.microsoft.com/office/powerpoint/2010/main" val="1915189937"/>
              </p:ext>
            </p:extLst>
          </p:nvPr>
        </p:nvGraphicFramePr>
        <p:xfrm>
          <a:off x="6327865" y="1337310"/>
          <a:ext cx="4913812" cy="4728017"/>
        </p:xfrm>
        <a:graphic>
          <a:graphicData uri="http://schemas.openxmlformats.org/drawingml/2006/table">
            <a:tbl>
              <a:tblPr firstRow="1"/>
              <a:tblGrid>
                <a:gridCol w="1799953">
                  <a:extLst>
                    <a:ext uri="{9D8B030D-6E8A-4147-A177-3AD203B41FA5}">
                      <a16:colId xmlns:a16="http://schemas.microsoft.com/office/drawing/2014/main" val="20000"/>
                    </a:ext>
                  </a:extLst>
                </a:gridCol>
                <a:gridCol w="1535430">
                  <a:extLst>
                    <a:ext uri="{9D8B030D-6E8A-4147-A177-3AD203B41FA5}">
                      <a16:colId xmlns:a16="http://schemas.microsoft.com/office/drawing/2014/main" val="2118826233"/>
                    </a:ext>
                  </a:extLst>
                </a:gridCol>
                <a:gridCol w="1578429">
                  <a:extLst>
                    <a:ext uri="{9D8B030D-6E8A-4147-A177-3AD203B41FA5}">
                      <a16:colId xmlns:a16="http://schemas.microsoft.com/office/drawing/2014/main" val="2620648398"/>
                    </a:ext>
                  </a:extLst>
                </a:gridCol>
              </a:tblGrid>
              <a:tr h="576057">
                <a:tc gridSpan="3">
                  <a:txBody>
                    <a:bodyPr/>
                    <a:lstStyle/>
                    <a:p>
                      <a:pPr algn="ctr" fontAlgn="b"/>
                      <a:r>
                        <a:rPr lang="en-US" sz="1600" b="1" i="0" u="none" strike="noStrike" dirty="0" smtClean="0">
                          <a:solidFill>
                            <a:srgbClr val="000000"/>
                          </a:solidFill>
                          <a:latin typeface="Calibri"/>
                        </a:rPr>
                        <a:t>Upper</a:t>
                      </a:r>
                      <a:r>
                        <a:rPr lang="en-US" sz="1600" b="1" i="0" u="none" strike="noStrike" baseline="0" dirty="0" smtClean="0">
                          <a:solidFill>
                            <a:srgbClr val="000000"/>
                          </a:solidFill>
                          <a:latin typeface="Calibri"/>
                        </a:rPr>
                        <a:t> and Middle Tidal James River (Piedmont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1594">
                <a:tc>
                  <a:txBody>
                    <a:bodyPr/>
                    <a:lstStyle/>
                    <a:p>
                      <a:pPr algn="ctr" fontAlgn="b"/>
                      <a:r>
                        <a:rPr lang="en-US" sz="1600" b="0" i="0" u="none" strike="noStrike" dirty="0" smtClean="0">
                          <a:solidFill>
                            <a:srgbClr val="000000"/>
                          </a:solidFill>
                          <a:latin typeface="Calibri"/>
                        </a:rPr>
                        <a:t>2 (Phase</a:t>
                      </a:r>
                      <a:r>
                        <a:rPr lang="en-US" sz="1600" b="0" i="0" u="none" strike="noStrike" baseline="0" dirty="0" smtClean="0">
                          <a:solidFill>
                            <a:srgbClr val="000000"/>
                          </a:solidFill>
                          <a:latin typeface="Calibri"/>
                        </a:rPr>
                        <a:t> I – Large)</a:t>
                      </a:r>
                      <a:endParaRPr lang="en-US" sz="1600" b="0" i="0" u="none" strike="noStrike" dirty="0" smtClean="0">
                        <a:solidFill>
                          <a:srgbClr val="000000"/>
                        </a:solidFill>
                        <a:latin typeface="Calibri"/>
                      </a:endParaRPr>
                    </a:p>
                    <a:p>
                      <a:pPr algn="ctr" fontAlgn="b"/>
                      <a:r>
                        <a:rPr lang="en-US" sz="1600" b="0" i="0" u="none" strike="noStrike" dirty="0" smtClean="0">
                          <a:solidFill>
                            <a:srgbClr val="000000"/>
                          </a:solidFill>
                          <a:latin typeface="Calibri"/>
                        </a:rPr>
                        <a:t>13 (Phase II - Small)</a:t>
                      </a:r>
                    </a:p>
                    <a:p>
                      <a:pPr algn="ctr" fontAlgn="b"/>
                      <a:r>
                        <a:rPr lang="en-US" sz="1600" b="0" i="0" u="none" strike="noStrike" baseline="0" dirty="0" smtClean="0">
                          <a:solidFill>
                            <a:srgbClr val="000000"/>
                          </a:solidFill>
                          <a:latin typeface="Calibri"/>
                        </a:rPr>
                        <a:t>VDOT </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9785">
                <a:tc gridSpan="3">
                  <a:txBody>
                    <a:bodyPr/>
                    <a:lstStyle/>
                    <a:p>
                      <a:pPr algn="ctr" fontAlgn="b"/>
                      <a:r>
                        <a:rPr lang="en-US" sz="1600" b="1" i="0" u="none" strike="noStrike" dirty="0" smtClean="0">
                          <a:solidFill>
                            <a:srgbClr val="000000"/>
                          </a:solidFill>
                          <a:latin typeface="Calibri"/>
                        </a:rPr>
                        <a:t>Lower</a:t>
                      </a:r>
                      <a:r>
                        <a:rPr lang="en-US" sz="1600" b="1" i="0" u="none" strike="noStrike" baseline="0" dirty="0" smtClean="0">
                          <a:solidFill>
                            <a:srgbClr val="000000"/>
                          </a:solidFill>
                          <a:latin typeface="Calibri"/>
                        </a:rPr>
                        <a:t> James River and Elizabeth River Watershed (Tidewater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081">
                <a:tc>
                  <a:txBody>
                    <a:bodyPr/>
                    <a:lstStyle/>
                    <a:p>
                      <a:pPr algn="ctr" fontAlgn="b"/>
                      <a:r>
                        <a:rPr lang="en-US" sz="1600" b="0" i="0" u="none" strike="noStrike" dirty="0" smtClean="0">
                          <a:solidFill>
                            <a:srgbClr val="000000"/>
                          </a:solidFill>
                          <a:latin typeface="Calibri"/>
                        </a:rPr>
                        <a:t>6</a:t>
                      </a:r>
                      <a:r>
                        <a:rPr lang="en-US" sz="1600" b="0" i="0" u="none" strike="noStrike" baseline="0" dirty="0" smtClean="0">
                          <a:solidFill>
                            <a:srgbClr val="000000"/>
                          </a:solidFill>
                          <a:latin typeface="Calibri"/>
                        </a:rPr>
                        <a:t> (Phase I – Large)</a:t>
                      </a:r>
                    </a:p>
                    <a:p>
                      <a:pPr algn="ctr" fontAlgn="b"/>
                      <a:r>
                        <a:rPr lang="en-US" sz="1600" b="0" i="0" u="none" strike="noStrike" baseline="0" dirty="0" smtClean="0">
                          <a:solidFill>
                            <a:srgbClr val="000000"/>
                          </a:solidFill>
                          <a:latin typeface="Calibri"/>
                        </a:rPr>
                        <a:t>17 (Phase II – Small)</a:t>
                      </a:r>
                    </a:p>
                    <a:p>
                      <a:pPr algn="ctr" fontAlgn="b"/>
                      <a:r>
                        <a:rPr lang="en-US" sz="1600" b="0" i="0" u="none" strike="noStrike" baseline="0" dirty="0" smtClean="0">
                          <a:solidFill>
                            <a:srgbClr val="000000"/>
                          </a:solidFill>
                          <a:latin typeface="Calibri"/>
                        </a:rPr>
                        <a:t>VDOT</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7" name="Rectangle 6"/>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09221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6" y="358435"/>
            <a:ext cx="11508447" cy="1143000"/>
          </a:xfrm>
        </p:spPr>
        <p:txBody>
          <a:bodyPr>
            <a:noAutofit/>
          </a:bodyPr>
          <a:lstStyle/>
          <a:p>
            <a:r>
              <a:rPr lang="en-US" sz="4400" b="0" dirty="0"/>
              <a:t>TMDL Source Category - Contaminated Sites</a:t>
            </a:r>
          </a:p>
        </p:txBody>
      </p:sp>
      <p:sp>
        <p:nvSpPr>
          <p:cNvPr id="3" name="Content Placeholder 2"/>
          <p:cNvSpPr>
            <a:spLocks noGrp="1"/>
          </p:cNvSpPr>
          <p:nvPr>
            <p:ph idx="1"/>
          </p:nvPr>
        </p:nvSpPr>
        <p:spPr>
          <a:xfrm>
            <a:off x="341776" y="1292978"/>
            <a:ext cx="10515600" cy="4776781"/>
          </a:xfrm>
        </p:spPr>
        <p:txBody>
          <a:bodyPr>
            <a:normAutofit/>
          </a:bodyPr>
          <a:lstStyle/>
          <a:p>
            <a:r>
              <a:rPr lang="en-US" dirty="0" smtClean="0"/>
              <a:t>TSCA (PCB Clean-up Sites)</a:t>
            </a:r>
            <a:r>
              <a:rPr lang="en-US" b="1" dirty="0" smtClean="0">
                <a:solidFill>
                  <a:srgbClr val="FF0000"/>
                </a:solidFill>
              </a:rPr>
              <a:t> </a:t>
            </a:r>
          </a:p>
          <a:p>
            <a:r>
              <a:rPr lang="en-US" dirty="0" smtClean="0"/>
              <a:t>RCRA Corrective Action Facilities </a:t>
            </a:r>
          </a:p>
          <a:p>
            <a:r>
              <a:rPr lang="en-US" dirty="0" smtClean="0"/>
              <a:t>CERCLA</a:t>
            </a:r>
            <a:r>
              <a:rPr lang="en-US" b="1" dirty="0" smtClean="0">
                <a:solidFill>
                  <a:srgbClr val="FF0000"/>
                </a:solidFill>
              </a:rPr>
              <a:t> </a:t>
            </a:r>
            <a:endParaRPr lang="en-US" dirty="0" smtClean="0"/>
          </a:p>
          <a:p>
            <a:r>
              <a:rPr lang="en-US" dirty="0" smtClean="0"/>
              <a:t>Voluntary Remediation/</a:t>
            </a:r>
            <a:r>
              <a:rPr lang="en-US" dirty="0" err="1" smtClean="0"/>
              <a:t>Brownsfield</a:t>
            </a:r>
            <a:r>
              <a:rPr lang="en-US" b="1" dirty="0" smtClean="0">
                <a:solidFill>
                  <a:srgbClr val="FF0000"/>
                </a:solidFill>
              </a:rPr>
              <a:t> </a:t>
            </a:r>
            <a:r>
              <a:rPr lang="en-US" dirty="0" smtClean="0"/>
              <a:t> </a:t>
            </a:r>
          </a:p>
          <a:p>
            <a:r>
              <a:rPr lang="en-US" dirty="0"/>
              <a:t>Landfills </a:t>
            </a:r>
            <a:endParaRPr lang="en-US" dirty="0" smtClean="0"/>
          </a:p>
          <a:p>
            <a:r>
              <a:rPr lang="en-US" dirty="0" smtClean="0"/>
              <a:t>Rail Yards/Spurs</a:t>
            </a:r>
            <a:r>
              <a:rPr lang="en-US" b="1" dirty="0" smtClean="0">
                <a:solidFill>
                  <a:srgbClr val="FF0000"/>
                </a:solidFill>
              </a:rPr>
              <a:t> </a:t>
            </a:r>
            <a:endParaRPr lang="en-US" b="1" dirty="0">
              <a:solidFill>
                <a:srgbClr val="FF0000"/>
              </a:solidFill>
            </a:endParaRPr>
          </a:p>
          <a:p>
            <a:r>
              <a:rPr lang="en-US" dirty="0"/>
              <a:t>Miscellaneous spill </a:t>
            </a:r>
            <a:r>
              <a:rPr lang="en-US" dirty="0" smtClean="0"/>
              <a:t>sites</a:t>
            </a:r>
            <a:r>
              <a:rPr lang="en-US" b="1" dirty="0" smtClean="0">
                <a:solidFill>
                  <a:srgbClr val="FF0000"/>
                </a:solidFill>
              </a:rPr>
              <a:t> </a:t>
            </a:r>
          </a:p>
          <a:p>
            <a:pPr lvl="1"/>
            <a:r>
              <a:rPr lang="en-US" sz="2400" dirty="0" smtClean="0"/>
              <a:t>Pollution Response (PREP)</a:t>
            </a:r>
            <a:endParaRPr lang="en-US" sz="2400" b="1" dirty="0" smtClean="0"/>
          </a:p>
          <a:p>
            <a:r>
              <a:rPr lang="en-US" dirty="0" smtClean="0"/>
              <a:t>Electric Utility Transformer Pads</a:t>
            </a:r>
            <a:r>
              <a:rPr lang="en-US" dirty="0" smtClean="0">
                <a:solidFill>
                  <a:srgbClr val="FF0000"/>
                </a:solidFill>
              </a:rPr>
              <a:t> </a:t>
            </a:r>
          </a:p>
          <a:p>
            <a:endParaRPr lang="en-US" dirty="0"/>
          </a:p>
        </p:txBody>
      </p:sp>
      <p:grpSp>
        <p:nvGrpSpPr>
          <p:cNvPr id="5" name="Group 4" title="group picutre of trains">
            <a:extLst>
              <a:ext uri="{FF2B5EF4-FFF2-40B4-BE49-F238E27FC236}">
                <a16:creationId xmlns:a16="http://schemas.microsoft.com/office/drawing/2014/main" id="{14989681-B984-44A2-AEBF-DB3DA3F69DC7}"/>
              </a:ext>
            </a:extLst>
          </p:cNvPr>
          <p:cNvGrpSpPr/>
          <p:nvPr/>
        </p:nvGrpSpPr>
        <p:grpSpPr>
          <a:xfrm>
            <a:off x="3600618" y="3611662"/>
            <a:ext cx="1942011" cy="842463"/>
            <a:chOff x="5146128" y="2052664"/>
            <a:chExt cx="3742631" cy="2685828"/>
          </a:xfrm>
        </p:grpSpPr>
        <p:pic>
          <p:nvPicPr>
            <p:cNvPr id="6" name="Picture 5" title="picture of trains">
              <a:extLst>
                <a:ext uri="{FF2B5EF4-FFF2-40B4-BE49-F238E27FC236}">
                  <a16:creationId xmlns:a16="http://schemas.microsoft.com/office/drawing/2014/main" id="{45AC4FEE-3AC4-4BB8-A9F8-3B242554D7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46128" y="2052664"/>
              <a:ext cx="3742631" cy="2681260"/>
            </a:xfrm>
            <a:prstGeom prst="rect">
              <a:avLst/>
            </a:prstGeom>
          </p:spPr>
        </p:pic>
        <p:sp>
          <p:nvSpPr>
            <p:cNvPr id="7" name="Rectangle 6">
              <a:extLst>
                <a:ext uri="{FF2B5EF4-FFF2-40B4-BE49-F238E27FC236}">
                  <a16:creationId xmlns:a16="http://schemas.microsoft.com/office/drawing/2014/main" id="{25B0FD38-9D23-436E-BB07-915BAD8CEF67}"/>
                </a:ext>
              </a:extLst>
            </p:cNvPr>
            <p:cNvSpPr/>
            <p:nvPr/>
          </p:nvSpPr>
          <p:spPr>
            <a:xfrm>
              <a:off x="5180432" y="4467747"/>
              <a:ext cx="3674022" cy="270745"/>
            </a:xfrm>
            <a:prstGeom prst="rect">
              <a:avLst/>
            </a:prstGeom>
          </p:spPr>
          <p:txBody>
            <a:bodyPr wrap="square" anchor="ctr">
              <a:spAutoFit/>
            </a:bodyPr>
            <a:lstStyle/>
            <a:p>
              <a:pPr algn="ctr"/>
              <a:r>
                <a:rPr lang="en-US" sz="600" dirty="0">
                  <a:solidFill>
                    <a:schemeClr val="bg1"/>
                  </a:solidFill>
                </a:rPr>
                <a:t>https://commons.wikimedia.org/w/index.php?curid=6092689</a:t>
              </a:r>
            </a:p>
          </p:txBody>
        </p:sp>
      </p:grpSp>
      <p:grpSp>
        <p:nvGrpSpPr>
          <p:cNvPr id="8" name="Group 7" title="group picture">
            <a:extLst>
              <a:ext uri="{FF2B5EF4-FFF2-40B4-BE49-F238E27FC236}">
                <a16:creationId xmlns:a16="http://schemas.microsoft.com/office/drawing/2014/main" id="{1D454F81-B9C6-4725-86DC-A7593C7ABC84}"/>
              </a:ext>
            </a:extLst>
          </p:cNvPr>
          <p:cNvGrpSpPr/>
          <p:nvPr/>
        </p:nvGrpSpPr>
        <p:grpSpPr>
          <a:xfrm>
            <a:off x="3797300" y="5676901"/>
            <a:ext cx="1409817" cy="995752"/>
            <a:chOff x="5452570" y="4000016"/>
            <a:chExt cx="2390713" cy="2230043"/>
          </a:xfrm>
        </p:grpSpPr>
        <p:pic>
          <p:nvPicPr>
            <p:cNvPr id="9" name="Picture 8" title="Picture of transformer on a pole">
              <a:extLst>
                <a:ext uri="{FF2B5EF4-FFF2-40B4-BE49-F238E27FC236}">
                  <a16:creationId xmlns:a16="http://schemas.microsoft.com/office/drawing/2014/main" id="{FAC1BB79-9FFB-43A9-BF73-235C29ACCC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4" r="2482"/>
            <a:stretch/>
          </p:blipFill>
          <p:spPr>
            <a:xfrm>
              <a:off x="5452570" y="4000016"/>
              <a:ext cx="2371314" cy="2222544"/>
            </a:xfrm>
            <a:prstGeom prst="rect">
              <a:avLst/>
            </a:prstGeom>
          </p:spPr>
        </p:pic>
        <p:sp>
          <p:nvSpPr>
            <p:cNvPr id="10" name="Rectangle 9">
              <a:extLst>
                <a:ext uri="{FF2B5EF4-FFF2-40B4-BE49-F238E27FC236}">
                  <a16:creationId xmlns:a16="http://schemas.microsoft.com/office/drawing/2014/main" id="{7FB28C39-F004-4980-9979-120CE0CA466F}"/>
                </a:ext>
              </a:extLst>
            </p:cNvPr>
            <p:cNvSpPr/>
            <p:nvPr/>
          </p:nvSpPr>
          <p:spPr>
            <a:xfrm>
              <a:off x="5452570" y="6045393"/>
              <a:ext cx="2390713" cy="184666"/>
            </a:xfrm>
            <a:prstGeom prst="rect">
              <a:avLst/>
            </a:prstGeom>
          </p:spPr>
          <p:txBody>
            <a:bodyPr wrap="square">
              <a:spAutoFit/>
            </a:bodyPr>
            <a:lstStyle/>
            <a:p>
              <a:pPr algn="ctr"/>
              <a:r>
                <a:rPr lang="en-US" sz="600" dirty="0">
                  <a:solidFill>
                    <a:schemeClr val="bg1"/>
                  </a:solidFill>
                </a:rPr>
                <a:t>https://commons.wikimedia.org/w/index.php?curid=17503186</a:t>
              </a:r>
            </a:p>
          </p:txBody>
        </p:sp>
      </p:grpSp>
      <p:sp>
        <p:nvSpPr>
          <p:cNvPr id="12" name="Rectangle 11"/>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pic>
        <p:nvPicPr>
          <p:cNvPr id="13" name="Picture 12" title="Map of Contaminated site locations in Upper tidal James Ri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760" y="1647737"/>
            <a:ext cx="5527464" cy="4422022"/>
          </a:xfrm>
          <a:prstGeom prst="rect">
            <a:avLst/>
          </a:prstGeom>
        </p:spPr>
      </p:pic>
    </p:spTree>
    <p:extLst>
      <p:ext uri="{BB962C8B-B14F-4D97-AF65-F5344CB8AC3E}">
        <p14:creationId xmlns:p14="http://schemas.microsoft.com/office/powerpoint/2010/main" val="1895374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88" y="228883"/>
            <a:ext cx="11524811" cy="1325563"/>
          </a:xfrm>
        </p:spPr>
        <p:txBody>
          <a:bodyPr>
            <a:normAutofit/>
          </a:bodyPr>
          <a:lstStyle/>
          <a:p>
            <a:r>
              <a:rPr lang="en-US" sz="4400" b="0" dirty="0"/>
              <a:t>TMDL Source Categories </a:t>
            </a:r>
          </a:p>
        </p:txBody>
      </p:sp>
      <p:sp>
        <p:nvSpPr>
          <p:cNvPr id="3" name="Content Placeholder 2"/>
          <p:cNvSpPr>
            <a:spLocks noGrp="1"/>
          </p:cNvSpPr>
          <p:nvPr>
            <p:ph sz="half" idx="1"/>
          </p:nvPr>
        </p:nvSpPr>
        <p:spPr>
          <a:xfrm>
            <a:off x="0" y="1788702"/>
            <a:ext cx="6083229" cy="4351338"/>
          </a:xfrm>
        </p:spPr>
        <p:txBody>
          <a:bodyPr>
            <a:normAutofit/>
          </a:bodyPr>
          <a:lstStyle/>
          <a:p>
            <a:r>
              <a:rPr lang="en-US" dirty="0" smtClean="0"/>
              <a:t>Atmospheric Deposition (example)</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endParaRPr lang="en-US" dirty="0"/>
          </a:p>
        </p:txBody>
      </p:sp>
      <p:sp>
        <p:nvSpPr>
          <p:cNvPr id="9" name="Content Placeholder 8"/>
          <p:cNvSpPr>
            <a:spLocks noGrp="1"/>
          </p:cNvSpPr>
          <p:nvPr>
            <p:ph sz="half" idx="2"/>
          </p:nvPr>
        </p:nvSpPr>
        <p:spPr>
          <a:xfrm>
            <a:off x="6713792" y="1788702"/>
            <a:ext cx="5181600" cy="4351338"/>
          </a:xfrm>
        </p:spPr>
        <p:txBody>
          <a:bodyPr>
            <a:normAutofit/>
          </a:bodyPr>
          <a:lstStyle/>
          <a:p>
            <a:r>
              <a:rPr lang="en-US" dirty="0" smtClean="0"/>
              <a:t>Contaminated Sediment</a:t>
            </a:r>
            <a:endParaRPr lang="en-US" dirty="0"/>
          </a:p>
        </p:txBody>
      </p:sp>
      <p:graphicFrame>
        <p:nvGraphicFramePr>
          <p:cNvPr id="4" name="Object 3" title="Atmostpheric deposition graph (PCB example)"/>
          <p:cNvGraphicFramePr>
            <a:graphicFrameLocks noChangeAspect="1"/>
          </p:cNvGraphicFramePr>
          <p:nvPr>
            <p:extLst>
              <p:ext uri="{D42A27DB-BD31-4B8C-83A1-F6EECF244321}">
                <p14:modId xmlns:p14="http://schemas.microsoft.com/office/powerpoint/2010/main" val="4239472951"/>
              </p:ext>
            </p:extLst>
          </p:nvPr>
        </p:nvGraphicFramePr>
        <p:xfrm>
          <a:off x="667189" y="2312410"/>
          <a:ext cx="4504425" cy="3883973"/>
        </p:xfrm>
        <a:graphic>
          <a:graphicData uri="http://schemas.openxmlformats.org/presentationml/2006/ole">
            <mc:AlternateContent xmlns:mc="http://schemas.openxmlformats.org/markup-compatibility/2006">
              <mc:Choice xmlns:v="urn:schemas-microsoft-com:vml" Requires="v">
                <p:oleObj spid="_x0000_s2412" name="Chart" r:id="rId3" imgW="6277680" imgH="4196160" progId="Excel.Sheet.8">
                  <p:embed/>
                </p:oleObj>
              </mc:Choice>
              <mc:Fallback>
                <p:oleObj name="Chart" r:id="rId3" imgW="6277680" imgH="4196160" progId="Excel.Sheet.8">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89" y="2312410"/>
                        <a:ext cx="4504425" cy="3883973"/>
                      </a:xfrm>
                      <a:prstGeom prst="rect">
                        <a:avLst/>
                      </a:prstGeom>
                      <a:noFill/>
                      <a:ln>
                        <a:solidFill>
                          <a:schemeClr val="tx1"/>
                        </a:solidFill>
                      </a:ln>
                      <a:extLst/>
                    </p:spPr>
                  </p:pic>
                </p:oleObj>
              </mc:Fallback>
            </mc:AlternateContent>
          </a:graphicData>
        </a:graphic>
      </p:graphicFrame>
      <p:sp>
        <p:nvSpPr>
          <p:cNvPr id="5" name="Text Box 10"/>
          <p:cNvSpPr txBox="1">
            <a:spLocks noChangeArrowheads="1"/>
          </p:cNvSpPr>
          <p:nvPr/>
        </p:nvSpPr>
        <p:spPr bwMode="auto">
          <a:xfrm>
            <a:off x="3622110" y="3755073"/>
            <a:ext cx="2590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000" dirty="0"/>
              <a:t>Wet = 4.5 – 12% of total</a:t>
            </a:r>
          </a:p>
        </p:txBody>
      </p:sp>
      <p:sp>
        <p:nvSpPr>
          <p:cNvPr id="6" name="Rectangle 8"/>
          <p:cNvSpPr txBox="1">
            <a:spLocks noChangeArrowheads="1"/>
          </p:cNvSpPr>
          <p:nvPr/>
        </p:nvSpPr>
        <p:spPr>
          <a:xfrm>
            <a:off x="1828800" y="2141464"/>
            <a:ext cx="4876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1400" b="1" dirty="0">
                <a:latin typeface="Arial" charset="0"/>
              </a:rPr>
              <a:t>Modes of Deposition</a:t>
            </a:r>
          </a:p>
        </p:txBody>
      </p:sp>
      <p:sp>
        <p:nvSpPr>
          <p:cNvPr id="7" name="TextBox 6"/>
          <p:cNvSpPr txBox="1"/>
          <p:nvPr/>
        </p:nvSpPr>
        <p:spPr>
          <a:xfrm>
            <a:off x="1555316" y="6215803"/>
            <a:ext cx="4572000" cy="276999"/>
          </a:xfrm>
          <a:prstGeom prst="rect">
            <a:avLst/>
          </a:prstGeom>
          <a:noFill/>
        </p:spPr>
        <p:txBody>
          <a:bodyPr wrap="square" rtlCol="0">
            <a:spAutoFit/>
          </a:bodyPr>
          <a:lstStyle/>
          <a:p>
            <a:r>
              <a:rPr lang="en-US" sz="1200" dirty="0"/>
              <a:t>Rodenburg (Totten), L. A. et al., 2007. Rutgers University</a:t>
            </a:r>
          </a:p>
        </p:txBody>
      </p:sp>
      <p:sp>
        <p:nvSpPr>
          <p:cNvPr id="11" name="Rectangle 10"/>
          <p:cNvSpPr/>
          <p:nvPr/>
        </p:nvSpPr>
        <p:spPr>
          <a:xfrm>
            <a:off x="-47625" y="6525248"/>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pic>
        <p:nvPicPr>
          <p:cNvPr id="8" name="Picture 7" title="Picture of contaminated sediment graph"/>
          <p:cNvPicPr>
            <a:picLocks noChangeAspect="1"/>
          </p:cNvPicPr>
          <p:nvPr/>
        </p:nvPicPr>
        <p:blipFill>
          <a:blip r:embed="rId5"/>
          <a:stretch>
            <a:fillRect/>
          </a:stretch>
        </p:blipFill>
        <p:spPr>
          <a:xfrm>
            <a:off x="5779473" y="2329294"/>
            <a:ext cx="5509854" cy="3886509"/>
          </a:xfrm>
          <a:prstGeom prst="rect">
            <a:avLst/>
          </a:prstGeom>
        </p:spPr>
      </p:pic>
    </p:spTree>
    <p:extLst>
      <p:ext uri="{BB962C8B-B14F-4D97-AF65-F5344CB8AC3E}">
        <p14:creationId xmlns:p14="http://schemas.microsoft.com/office/powerpoint/2010/main" val="2020982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Arial" panose="020B0604020202020204" pitchFamily="34" charset="0"/>
                <a:cs typeface="Arial" panose="020B0604020202020204" pitchFamily="34" charset="0"/>
              </a:rPr>
              <a:t>Agenda</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type="body" sz="half" idx="1"/>
          </p:nvPr>
        </p:nvSpPr>
        <p:spPr>
          <a:xfrm>
            <a:off x="609600" y="1275241"/>
            <a:ext cx="6543040" cy="5394718"/>
          </a:xfrm>
        </p:spPr>
        <p:txBody>
          <a:bodyPr>
            <a:normAutofit/>
          </a:bodyPr>
          <a:lstStyle/>
          <a:p>
            <a:r>
              <a:rPr lang="en-US" sz="3200" dirty="0" smtClean="0">
                <a:solidFill>
                  <a:srgbClr val="256EAB"/>
                </a:solidFill>
                <a:latin typeface="Arial" panose="020B0604020202020204" pitchFamily="34" charset="0"/>
                <a:cs typeface="Arial" panose="020B0604020202020204" pitchFamily="34" charset="0"/>
              </a:rPr>
              <a:t>Welcome and Introductions</a:t>
            </a:r>
          </a:p>
          <a:p>
            <a:pPr lvl="1"/>
            <a:r>
              <a:rPr lang="en-US" sz="2800" dirty="0" smtClean="0">
                <a:solidFill>
                  <a:srgbClr val="0070C0"/>
                </a:solidFill>
                <a:latin typeface="Arial" panose="020B0604020202020204" pitchFamily="34" charset="0"/>
                <a:cs typeface="Arial" panose="020B0604020202020204" pitchFamily="34" charset="0"/>
              </a:rPr>
              <a:t>Meeting Objectives</a:t>
            </a:r>
          </a:p>
          <a:p>
            <a:r>
              <a:rPr lang="en-US" sz="3200" dirty="0" smtClean="0">
                <a:solidFill>
                  <a:srgbClr val="256EAB"/>
                </a:solidFill>
                <a:latin typeface="Arial" panose="020B0604020202020204" pitchFamily="34" charset="0"/>
                <a:cs typeface="Arial" panose="020B0604020202020204" pitchFamily="34" charset="0"/>
              </a:rPr>
              <a:t>Overview of Water Quality Planning</a:t>
            </a:r>
          </a:p>
          <a:p>
            <a:r>
              <a:rPr lang="en-US" sz="3200" dirty="0" smtClean="0">
                <a:solidFill>
                  <a:srgbClr val="256EAB"/>
                </a:solidFill>
                <a:latin typeface="Arial" panose="020B0604020202020204" pitchFamily="34" charset="0"/>
                <a:cs typeface="Arial" panose="020B0604020202020204" pitchFamily="34" charset="0"/>
              </a:rPr>
              <a:t>Background PCB Information</a:t>
            </a:r>
          </a:p>
          <a:p>
            <a:r>
              <a:rPr lang="en-US" sz="3200" dirty="0" smtClean="0">
                <a:solidFill>
                  <a:srgbClr val="256EAB"/>
                </a:solidFill>
                <a:latin typeface="Arial" panose="020B0604020202020204" pitchFamily="34" charset="0"/>
                <a:cs typeface="Arial" panose="020B0604020202020204" pitchFamily="34" charset="0"/>
              </a:rPr>
              <a:t>Water Quality Impairment of the tidal James River watershed</a:t>
            </a:r>
          </a:p>
          <a:p>
            <a:r>
              <a:rPr lang="en-US" sz="3200" dirty="0" smtClean="0">
                <a:solidFill>
                  <a:srgbClr val="256EAB"/>
                </a:solidFill>
                <a:latin typeface="Arial" panose="020B0604020202020204" pitchFamily="34" charset="0"/>
                <a:cs typeface="Arial" panose="020B0604020202020204" pitchFamily="34" charset="0"/>
              </a:rPr>
              <a:t>Overview of the tidal James River watershed PCB TMDL</a:t>
            </a:r>
          </a:p>
          <a:p>
            <a:r>
              <a:rPr lang="en-US" sz="3200" dirty="0" smtClean="0">
                <a:solidFill>
                  <a:srgbClr val="256EAB"/>
                </a:solidFill>
                <a:latin typeface="Arial" panose="020B0604020202020204" pitchFamily="34" charset="0"/>
                <a:cs typeface="Arial" panose="020B0604020202020204" pitchFamily="34" charset="0"/>
              </a:rPr>
              <a:t>Next Steps</a:t>
            </a:r>
            <a:endParaRPr lang="en-US" sz="3200" dirty="0">
              <a:solidFill>
                <a:srgbClr val="256EAB"/>
              </a:solidFill>
              <a:latin typeface="Arial" panose="020B0604020202020204" pitchFamily="34" charset="0"/>
              <a:cs typeface="Arial" panose="020B0604020202020204" pitchFamily="34" charset="0"/>
            </a:endParaRPr>
          </a:p>
        </p:txBody>
      </p:sp>
      <p:pic>
        <p:nvPicPr>
          <p:cNvPr id="6" name="Picture 5" title="Map of the James River watershed"/>
          <p:cNvPicPr>
            <a:picLocks noChangeAspect="1"/>
          </p:cNvPicPr>
          <p:nvPr/>
        </p:nvPicPr>
        <p:blipFill>
          <a:blip r:embed="rId2" cstate="print"/>
          <a:stretch>
            <a:fillRect/>
          </a:stretch>
        </p:blipFill>
        <p:spPr>
          <a:xfrm>
            <a:off x="11555569" y="6404180"/>
            <a:ext cx="490801" cy="265779"/>
          </a:xfrm>
          <a:prstGeom prst="rect">
            <a:avLst/>
          </a:prstGeom>
        </p:spPr>
      </p:pic>
      <p:pic>
        <p:nvPicPr>
          <p:cNvPr id="7" name="Picture 6" descr="Map highlights the impaired areas of the tidal James River." title="Map of Tidal James River watershed"/>
          <p:cNvPicPr/>
          <p:nvPr/>
        </p:nvPicPr>
        <p:blipFill>
          <a:blip r:embed="rId3">
            <a:extLst>
              <a:ext uri="{28A0092B-C50C-407E-A947-70E740481C1C}">
                <a14:useLocalDpi xmlns:a14="http://schemas.microsoft.com/office/drawing/2010/main" val="0"/>
              </a:ext>
            </a:extLst>
          </a:blip>
          <a:stretch>
            <a:fillRect/>
          </a:stretch>
        </p:blipFill>
        <p:spPr>
          <a:xfrm>
            <a:off x="7152640" y="1417639"/>
            <a:ext cx="4561840" cy="4195128"/>
          </a:xfrm>
          <a:prstGeom prst="rect">
            <a:avLst/>
          </a:prstGeom>
        </p:spPr>
      </p:pic>
      <p:sp>
        <p:nvSpPr>
          <p:cNvPr id="8" name="Rectangle 7"/>
          <p:cNvSpPr/>
          <p:nvPr/>
        </p:nvSpPr>
        <p:spPr>
          <a:xfrm>
            <a:off x="148788" y="6531459"/>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260739059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71169" y="179119"/>
            <a:ext cx="52578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Implementation Process</a:t>
            </a:r>
          </a:p>
        </p:txBody>
      </p:sp>
      <p:sp>
        <p:nvSpPr>
          <p:cNvPr id="4" name="Down Arrow 3" title="Arrow"/>
          <p:cNvSpPr/>
          <p:nvPr/>
        </p:nvSpPr>
        <p:spPr>
          <a:xfrm>
            <a:off x="6100069" y="985166"/>
            <a:ext cx="60392" cy="49788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79828" y="1524000"/>
            <a:ext cx="3886200" cy="4572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Point sources</a:t>
            </a:r>
          </a:p>
        </p:txBody>
      </p:sp>
      <p:sp>
        <p:nvSpPr>
          <p:cNvPr id="8" name="Rounded Rectangle 7"/>
          <p:cNvSpPr/>
          <p:nvPr/>
        </p:nvSpPr>
        <p:spPr>
          <a:xfrm>
            <a:off x="4812288" y="2025160"/>
            <a:ext cx="2667000"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WLA---- PMP </a:t>
            </a:r>
          </a:p>
        </p:txBody>
      </p:sp>
      <p:sp>
        <p:nvSpPr>
          <p:cNvPr id="9" name="Down Arrow 8" title="Arrow"/>
          <p:cNvSpPr/>
          <p:nvPr/>
        </p:nvSpPr>
        <p:spPr>
          <a:xfrm>
            <a:off x="6135274" y="2523736"/>
            <a:ext cx="45719" cy="49788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191000" y="3086101"/>
            <a:ext cx="3886200" cy="4572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Nonpoint sources</a:t>
            </a:r>
          </a:p>
        </p:txBody>
      </p:sp>
      <p:sp>
        <p:nvSpPr>
          <p:cNvPr id="11" name="Rounded Rectangle 10"/>
          <p:cNvSpPr/>
          <p:nvPr/>
        </p:nvSpPr>
        <p:spPr>
          <a:xfrm>
            <a:off x="4800600" y="3593125"/>
            <a:ext cx="2667000"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Source “Fingerprinting”</a:t>
            </a:r>
          </a:p>
        </p:txBody>
      </p:sp>
      <p:cxnSp>
        <p:nvCxnSpPr>
          <p:cNvPr id="18" name="Straight Connector 17" title="Arrow"/>
          <p:cNvCxnSpPr>
            <a:stCxn id="11" idx="2"/>
          </p:cNvCxnSpPr>
          <p:nvPr/>
        </p:nvCxnSpPr>
        <p:spPr>
          <a:xfrm>
            <a:off x="6134100" y="4050325"/>
            <a:ext cx="0" cy="2549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title="Connector line"/>
          <p:cNvCxnSpPr/>
          <p:nvPr/>
        </p:nvCxnSpPr>
        <p:spPr>
          <a:xfrm>
            <a:off x="6145788" y="4246685"/>
            <a:ext cx="2464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title="Connector line"/>
          <p:cNvCxnSpPr/>
          <p:nvPr/>
        </p:nvCxnSpPr>
        <p:spPr>
          <a:xfrm>
            <a:off x="8610600" y="4246685"/>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467601" y="4475286"/>
            <a:ext cx="2186389" cy="630115"/>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Deliberate Monitoring </a:t>
            </a:r>
          </a:p>
        </p:txBody>
      </p:sp>
      <p:sp>
        <p:nvSpPr>
          <p:cNvPr id="27" name="Rounded Rectangle 26"/>
          <p:cNvSpPr/>
          <p:nvPr/>
        </p:nvSpPr>
        <p:spPr>
          <a:xfrm>
            <a:off x="5067268" y="4475286"/>
            <a:ext cx="2186389" cy="627185"/>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Investigation</a:t>
            </a:r>
          </a:p>
          <a:p>
            <a:pPr algn="ctr"/>
            <a:r>
              <a:rPr lang="en-US" sz="1400" dirty="0">
                <a:latin typeface="Arial" panose="020B0604020202020204" pitchFamily="34" charset="0"/>
                <a:cs typeface="Arial" panose="020B0604020202020204" pitchFamily="34" charset="0"/>
              </a:rPr>
              <a:t> of </a:t>
            </a:r>
            <a:r>
              <a:rPr lang="en-US" sz="1400" dirty="0" smtClean="0">
                <a:latin typeface="Arial" panose="020B0604020202020204" pitchFamily="34" charset="0"/>
                <a:cs typeface="Arial" panose="020B0604020202020204" pitchFamily="34" charset="0"/>
              </a:rPr>
              <a:t>Contaminated Sites &amp; Hotspots</a:t>
            </a:r>
            <a:endParaRPr lang="en-US" sz="1400" dirty="0">
              <a:latin typeface="Arial" panose="020B0604020202020204" pitchFamily="34" charset="0"/>
              <a:cs typeface="Arial" panose="020B0604020202020204" pitchFamily="34" charset="0"/>
            </a:endParaRPr>
          </a:p>
        </p:txBody>
      </p:sp>
      <p:sp>
        <p:nvSpPr>
          <p:cNvPr id="28" name="Rounded Rectangle 27"/>
          <p:cNvSpPr/>
          <p:nvPr/>
        </p:nvSpPr>
        <p:spPr>
          <a:xfrm>
            <a:off x="2690412" y="4475285"/>
            <a:ext cx="2186389" cy="609600"/>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Detect “uncharacterized sources”</a:t>
            </a:r>
          </a:p>
        </p:txBody>
      </p:sp>
      <p:cxnSp>
        <p:nvCxnSpPr>
          <p:cNvPr id="29" name="Straight Connector 28" title="Connector line"/>
          <p:cNvCxnSpPr/>
          <p:nvPr/>
        </p:nvCxnSpPr>
        <p:spPr>
          <a:xfrm>
            <a:off x="3733800" y="4246685"/>
            <a:ext cx="2406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title="Connector line"/>
          <p:cNvCxnSpPr/>
          <p:nvPr/>
        </p:nvCxnSpPr>
        <p:spPr>
          <a:xfrm>
            <a:off x="3733800" y="424668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title="Connector line"/>
          <p:cNvCxnSpPr/>
          <p:nvPr/>
        </p:nvCxnSpPr>
        <p:spPr>
          <a:xfrm>
            <a:off x="6128204" y="424668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title="Connector line"/>
          <p:cNvCxnSpPr>
            <a:stCxn id="28" idx="2"/>
            <a:endCxn id="43" idx="0"/>
          </p:cNvCxnSpPr>
          <p:nvPr/>
        </p:nvCxnSpPr>
        <p:spPr>
          <a:xfrm>
            <a:off x="3783606" y="5084886"/>
            <a:ext cx="2388578" cy="896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title="Connector line"/>
          <p:cNvCxnSpPr>
            <a:stCxn id="27" idx="2"/>
            <a:endCxn id="43" idx="0"/>
          </p:cNvCxnSpPr>
          <p:nvPr/>
        </p:nvCxnSpPr>
        <p:spPr>
          <a:xfrm>
            <a:off x="6160462" y="5102470"/>
            <a:ext cx="11722" cy="8792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title="Connector line"/>
          <p:cNvCxnSpPr>
            <a:stCxn id="26" idx="2"/>
            <a:endCxn id="43" idx="0"/>
          </p:cNvCxnSpPr>
          <p:nvPr/>
        </p:nvCxnSpPr>
        <p:spPr>
          <a:xfrm flipH="1">
            <a:off x="6172185" y="5105400"/>
            <a:ext cx="2388611" cy="8763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4844528" y="5981704"/>
            <a:ext cx="2655312" cy="4572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Funding</a:t>
            </a:r>
          </a:p>
        </p:txBody>
      </p:sp>
      <p:sp>
        <p:nvSpPr>
          <p:cNvPr id="2" name="Title 1"/>
          <p:cNvSpPr>
            <a:spLocks noGrp="1"/>
          </p:cNvSpPr>
          <p:nvPr>
            <p:ph type="title"/>
          </p:nvPr>
        </p:nvSpPr>
        <p:spPr>
          <a:xfrm>
            <a:off x="842269" y="503154"/>
            <a:ext cx="10515600" cy="1325563"/>
          </a:xfrm>
        </p:spPr>
        <p:txBody>
          <a:bodyPr/>
          <a:lstStyle/>
          <a:p>
            <a:r>
              <a:rPr lang="en-US" dirty="0" smtClean="0">
                <a:solidFill>
                  <a:schemeClr val="bg1"/>
                </a:solidFill>
              </a:rPr>
              <a:t>Implementation Process</a:t>
            </a:r>
            <a:endParaRPr lang="en-US" dirty="0">
              <a:solidFill>
                <a:schemeClr val="bg1"/>
              </a:solidFill>
            </a:endParaRPr>
          </a:p>
        </p:txBody>
      </p:sp>
      <p:sp>
        <p:nvSpPr>
          <p:cNvPr id="30" name="Rectangle 29"/>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022235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168"/>
            <a:ext cx="12192000" cy="1325563"/>
          </a:xfrm>
        </p:spPr>
        <p:txBody>
          <a:bodyPr>
            <a:normAutofit/>
          </a:bodyPr>
          <a:lstStyle/>
          <a:p>
            <a:pPr algn="ctr">
              <a:lnSpc>
                <a:spcPct val="100000"/>
              </a:lnSpc>
            </a:pPr>
            <a:r>
              <a:rPr lang="en-US" sz="4000" dirty="0">
                <a:ln>
                  <a:noFill/>
                </a:ln>
                <a:latin typeface="Arial" panose="020B0604020202020204" pitchFamily="34" charset="0"/>
                <a:cs typeface="Arial" panose="020B0604020202020204" pitchFamily="34" charset="0"/>
              </a:rPr>
              <a:t>VPDES Point </a:t>
            </a:r>
            <a:r>
              <a:rPr lang="en-US" sz="4000" dirty="0" smtClean="0">
                <a:ln>
                  <a:noFill/>
                </a:ln>
                <a:latin typeface="Arial" panose="020B0604020202020204" pitchFamily="34" charset="0"/>
                <a:cs typeface="Arial" panose="020B0604020202020204" pitchFamily="34" charset="0"/>
              </a:rPr>
              <a:t>Sources  </a:t>
            </a:r>
            <a:br>
              <a:rPr lang="en-US" sz="4000" dirty="0" smtClean="0">
                <a:ln>
                  <a:noFill/>
                </a:ln>
                <a:latin typeface="Arial" panose="020B0604020202020204" pitchFamily="34" charset="0"/>
                <a:cs typeface="Arial" panose="020B0604020202020204" pitchFamily="34" charset="0"/>
              </a:rPr>
            </a:br>
            <a:r>
              <a:rPr lang="en-US" sz="3600" dirty="0" smtClean="0">
                <a:ln>
                  <a:noFill/>
                </a:ln>
                <a:solidFill>
                  <a:srgbClr val="256EAB"/>
                </a:solidFill>
                <a:latin typeface="Arial" panose="020B0604020202020204" pitchFamily="34" charset="0"/>
                <a:cs typeface="Arial" panose="020B0604020202020204" pitchFamily="34" charset="0"/>
              </a:rPr>
              <a:t>Pollutant Minimization Plan</a:t>
            </a:r>
            <a:endParaRPr lang="en-US" sz="3600" dirty="0">
              <a:ln>
                <a:noFill/>
              </a:ln>
              <a:solidFill>
                <a:srgbClr val="256EAB"/>
              </a:solidFill>
              <a:latin typeface="Arial" panose="020B0604020202020204" pitchFamily="34" charset="0"/>
              <a:cs typeface="Arial" panose="020B0604020202020204" pitchFamily="34" charset="0"/>
            </a:endParaRPr>
          </a:p>
        </p:txBody>
      </p:sp>
      <p:sp>
        <p:nvSpPr>
          <p:cNvPr id="9" name="Rounded Rectangle 8" title="Text box frame"/>
          <p:cNvSpPr/>
          <p:nvPr/>
        </p:nvSpPr>
        <p:spPr>
          <a:xfrm>
            <a:off x="2333625" y="1495584"/>
            <a:ext cx="7391400" cy="518418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1495584"/>
            <a:ext cx="44196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If existing (baseline) condition &gt; WLA </a:t>
            </a:r>
          </a:p>
        </p:txBody>
      </p:sp>
      <p:sp>
        <p:nvSpPr>
          <p:cNvPr id="11" name="Rectangle 10"/>
          <p:cNvSpPr/>
          <p:nvPr/>
        </p:nvSpPr>
        <p:spPr>
          <a:xfrm>
            <a:off x="4038600" y="2105184"/>
            <a:ext cx="4114800" cy="762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Pollutant Minimization Plan</a:t>
            </a:r>
          </a:p>
          <a:p>
            <a:pPr algn="ctr"/>
            <a:r>
              <a:rPr lang="en-US" sz="2000" dirty="0">
                <a:latin typeface="Arial" panose="020B0604020202020204" pitchFamily="34" charset="0"/>
                <a:cs typeface="Arial" panose="020B0604020202020204" pitchFamily="34" charset="0"/>
              </a:rPr>
              <a:t>Submitted and Approved </a:t>
            </a:r>
          </a:p>
        </p:txBody>
      </p:sp>
      <p:sp>
        <p:nvSpPr>
          <p:cNvPr id="12" name="Down Arrow 11" title="Arrow"/>
          <p:cNvSpPr/>
          <p:nvPr/>
        </p:nvSpPr>
        <p:spPr>
          <a:xfrm>
            <a:off x="5829300" y="2895760"/>
            <a:ext cx="400050" cy="8096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38675" y="3786347"/>
            <a:ext cx="2743200" cy="790575"/>
          </a:xfrm>
          <a:prstGeom prst="rect">
            <a:avLst/>
          </a:prstGeom>
          <a:solidFill>
            <a:srgbClr val="0070C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Backtrack/Source ID </a:t>
            </a:r>
          </a:p>
        </p:txBody>
      </p:sp>
      <p:cxnSp>
        <p:nvCxnSpPr>
          <p:cNvPr id="15" name="Straight Arrow Connector 14" title="Arrow"/>
          <p:cNvCxnSpPr/>
          <p:nvPr/>
        </p:nvCxnSpPr>
        <p:spPr>
          <a:xfrm flipH="1">
            <a:off x="4114800" y="4676934"/>
            <a:ext cx="1714500" cy="6286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05100" y="5534184"/>
            <a:ext cx="2209800" cy="762000"/>
          </a:xfrm>
          <a:prstGeom prst="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Re-evaluate baseline load</a:t>
            </a:r>
          </a:p>
        </p:txBody>
      </p:sp>
      <p:sp>
        <p:nvSpPr>
          <p:cNvPr id="18" name="Rectangle 17"/>
          <p:cNvSpPr/>
          <p:nvPr/>
        </p:nvSpPr>
        <p:spPr>
          <a:xfrm>
            <a:off x="7162800" y="5534184"/>
            <a:ext cx="2209800" cy="762000"/>
          </a:xfrm>
          <a:prstGeom prst="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Remediation</a:t>
            </a:r>
          </a:p>
          <a:p>
            <a:pPr algn="ctr"/>
            <a:r>
              <a:rPr lang="en-US" sz="2000" dirty="0">
                <a:latin typeface="Arial" panose="020B0604020202020204" pitchFamily="34" charset="0"/>
                <a:cs typeface="Arial" panose="020B0604020202020204" pitchFamily="34" charset="0"/>
              </a:rPr>
              <a:t>/BMPs</a:t>
            </a:r>
          </a:p>
        </p:txBody>
      </p:sp>
      <p:cxnSp>
        <p:nvCxnSpPr>
          <p:cNvPr id="19" name="Straight Arrow Connector 18" title="Arrow"/>
          <p:cNvCxnSpPr/>
          <p:nvPr/>
        </p:nvCxnSpPr>
        <p:spPr>
          <a:xfrm flipH="1">
            <a:off x="5162551" y="5934234"/>
            <a:ext cx="174307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title="Arrow"/>
          <p:cNvCxnSpPr/>
          <p:nvPr/>
        </p:nvCxnSpPr>
        <p:spPr>
          <a:xfrm>
            <a:off x="6324600" y="4676934"/>
            <a:ext cx="1524000" cy="6286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62552" y="4991260"/>
            <a:ext cx="184784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Adaptive Implementation  </a:t>
            </a:r>
          </a:p>
        </p:txBody>
      </p:sp>
      <p:pic>
        <p:nvPicPr>
          <p:cNvPr id="14" name="Picture 13"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20" name="Rectangle 19"/>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643680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a:noFill/>
                </a:ln>
                <a:latin typeface="Arial" panose="020B0604020202020204" pitchFamily="34" charset="0"/>
                <a:cs typeface="Arial" panose="020B0604020202020204" pitchFamily="34" charset="0"/>
              </a:rPr>
              <a:t>TMDL - Contaminated Sites</a:t>
            </a:r>
          </a:p>
        </p:txBody>
      </p:sp>
      <p:sp>
        <p:nvSpPr>
          <p:cNvPr id="3" name="Text Placeholder 2"/>
          <p:cNvSpPr>
            <a:spLocks noGrp="1"/>
          </p:cNvSpPr>
          <p:nvPr>
            <p:ph type="body" sz="quarter" idx="10"/>
          </p:nvPr>
        </p:nvSpPr>
        <p:spPr>
          <a:xfrm>
            <a:off x="838200" y="1520041"/>
            <a:ext cx="10258586" cy="4927254"/>
          </a:xfrm>
        </p:spPr>
        <p:txBody>
          <a:bodyPr>
            <a:normAutofit/>
          </a:bodyPr>
          <a:lstStyle/>
          <a:p>
            <a:pPr>
              <a:lnSpc>
                <a:spcPct val="100000"/>
              </a:lnSpc>
            </a:pPr>
            <a:r>
              <a:rPr lang="en-US" dirty="0">
                <a:ln>
                  <a:noFill/>
                </a:ln>
                <a:solidFill>
                  <a:srgbClr val="256EAB"/>
                </a:solidFill>
                <a:latin typeface="Arial" panose="020B0604020202020204" pitchFamily="34" charset="0"/>
                <a:cs typeface="Arial" panose="020B0604020202020204" pitchFamily="34" charset="0"/>
              </a:rPr>
              <a:t>RCRA Corrective Action, TSCA, CERCLA</a:t>
            </a:r>
          </a:p>
          <a:p>
            <a:pPr>
              <a:lnSpc>
                <a:spcPct val="100000"/>
              </a:lnSpc>
            </a:pPr>
            <a:r>
              <a:rPr lang="en-US" dirty="0">
                <a:ln>
                  <a:noFill/>
                </a:ln>
                <a:solidFill>
                  <a:srgbClr val="256EAB"/>
                </a:solidFill>
                <a:latin typeface="Arial" panose="020B0604020202020204" pitchFamily="34" charset="0"/>
                <a:cs typeface="Arial" panose="020B0604020202020204" pitchFamily="34" charset="0"/>
              </a:rPr>
              <a:t>Clean-up standards for land based contaminated sites have no relationship to PCB water quality criterion</a:t>
            </a:r>
          </a:p>
          <a:p>
            <a:pPr lvl="1">
              <a:lnSpc>
                <a:spcPct val="100000"/>
              </a:lnSpc>
            </a:pPr>
            <a:r>
              <a:rPr lang="en-US" i="1" dirty="0">
                <a:solidFill>
                  <a:srgbClr val="FF0000"/>
                </a:solidFill>
                <a:latin typeface="Arial" panose="020B0604020202020204" pitchFamily="34" charset="0"/>
                <a:cs typeface="Arial" panose="020B0604020202020204" pitchFamily="34" charset="0"/>
              </a:rPr>
              <a:t>The PCB clean-up level of 1 mg/kg is </a:t>
            </a:r>
            <a:r>
              <a:rPr lang="en-US" i="1" dirty="0" smtClean="0">
                <a:solidFill>
                  <a:srgbClr val="FF0000"/>
                </a:solidFill>
                <a:latin typeface="Arial" panose="020B0604020202020204" pitchFamily="34" charset="0"/>
                <a:cs typeface="Arial" panose="020B0604020202020204" pitchFamily="34" charset="0"/>
              </a:rPr>
              <a:t>not adequate to </a:t>
            </a:r>
            <a:r>
              <a:rPr lang="en-US" i="1" dirty="0">
                <a:solidFill>
                  <a:srgbClr val="FF0000"/>
                </a:solidFill>
                <a:latin typeface="Arial" panose="020B0604020202020204" pitchFamily="34" charset="0"/>
                <a:cs typeface="Arial" panose="020B0604020202020204" pitchFamily="34" charset="0"/>
              </a:rPr>
              <a:t>protect the fish consumption </a:t>
            </a:r>
            <a:r>
              <a:rPr lang="en-US" i="1" dirty="0" smtClean="0">
                <a:solidFill>
                  <a:srgbClr val="FF0000"/>
                </a:solidFill>
                <a:latin typeface="Arial" panose="020B0604020202020204" pitchFamily="34" charset="0"/>
                <a:cs typeface="Arial" panose="020B0604020202020204" pitchFamily="34" charset="0"/>
              </a:rPr>
              <a:t>use</a:t>
            </a:r>
            <a:r>
              <a:rPr lang="en-US" i="1" dirty="0" smtClean="0">
                <a:latin typeface="Arial" panose="020B0604020202020204" pitchFamily="34" charset="0"/>
                <a:cs typeface="Arial" panose="020B0604020202020204" pitchFamily="34" charset="0"/>
              </a:rPr>
              <a:t>   </a:t>
            </a:r>
          </a:p>
          <a:p>
            <a:pPr>
              <a:lnSpc>
                <a:spcPct val="100000"/>
              </a:lnSpc>
            </a:pPr>
            <a:r>
              <a:rPr lang="en-US" dirty="0" smtClean="0">
                <a:ln>
                  <a:noFill/>
                </a:ln>
                <a:solidFill>
                  <a:srgbClr val="256EAB"/>
                </a:solidFill>
                <a:latin typeface="Arial" panose="020B0604020202020204" pitchFamily="34" charset="0"/>
                <a:cs typeface="Arial" panose="020B0604020202020204" pitchFamily="34" charset="0"/>
              </a:rPr>
              <a:t>What </a:t>
            </a:r>
            <a:r>
              <a:rPr lang="en-US" dirty="0">
                <a:ln>
                  <a:noFill/>
                </a:ln>
                <a:solidFill>
                  <a:srgbClr val="256EAB"/>
                </a:solidFill>
                <a:latin typeface="Arial" panose="020B0604020202020204" pitchFamily="34" charset="0"/>
                <a:cs typeface="Arial" panose="020B0604020202020204" pitchFamily="34" charset="0"/>
              </a:rPr>
              <a:t>about PCB contaminated drainage that leaves the </a:t>
            </a:r>
            <a:r>
              <a:rPr lang="en-US" dirty="0" smtClean="0">
                <a:ln>
                  <a:noFill/>
                </a:ln>
                <a:solidFill>
                  <a:srgbClr val="256EAB"/>
                </a:solidFill>
                <a:latin typeface="Arial" panose="020B0604020202020204" pitchFamily="34" charset="0"/>
                <a:cs typeface="Arial" panose="020B0604020202020204" pitchFamily="34" charset="0"/>
              </a:rPr>
              <a:t>site</a:t>
            </a:r>
            <a:r>
              <a:rPr lang="en-US" dirty="0">
                <a:ln>
                  <a:noFill/>
                </a:ln>
                <a:solidFill>
                  <a:srgbClr val="256EAB"/>
                </a:solidFill>
                <a:latin typeface="Arial" panose="020B0604020202020204" pitchFamily="34" charset="0"/>
                <a:cs typeface="Arial" panose="020B0604020202020204" pitchFamily="34" charset="0"/>
              </a:rPr>
              <a:t>?</a:t>
            </a:r>
          </a:p>
          <a:p>
            <a:pPr lvl="1">
              <a:lnSpc>
                <a:spcPct val="100000"/>
              </a:lnSpc>
            </a:pPr>
            <a:r>
              <a:rPr lang="en-US" dirty="0" smtClean="0">
                <a:solidFill>
                  <a:srgbClr val="256EAB"/>
                </a:solidFill>
                <a:latin typeface="Arial" panose="020B0604020202020204" pitchFamily="34" charset="0"/>
                <a:cs typeface="Arial" panose="020B0604020202020204" pitchFamily="34" charset="0"/>
              </a:rPr>
              <a:t>Contamination occurs when </a:t>
            </a:r>
            <a:r>
              <a:rPr lang="en-US" dirty="0" err="1" smtClean="0">
                <a:solidFill>
                  <a:srgbClr val="256EAB"/>
                </a:solidFill>
                <a:latin typeface="Arial" panose="020B0604020202020204" pitchFamily="34" charset="0"/>
                <a:cs typeface="Arial" panose="020B0604020202020204" pitchFamily="34" charset="0"/>
              </a:rPr>
              <a:t>stormwater</a:t>
            </a:r>
            <a:r>
              <a:rPr lang="en-US" dirty="0" smtClean="0">
                <a:solidFill>
                  <a:srgbClr val="256EAB"/>
                </a:solidFill>
                <a:latin typeface="Arial" panose="020B0604020202020204" pitchFamily="34" charset="0"/>
                <a:cs typeface="Arial" panose="020B0604020202020204" pitchFamily="34" charset="0"/>
              </a:rPr>
              <a:t> comes into contact with PCB contaminated soils (&lt; 1 mg/kg) and migrates off-site (e.g., MS4, direct drainage to waterbody, etc.)</a:t>
            </a:r>
            <a:endParaRPr lang="en-US" dirty="0">
              <a:solidFill>
                <a:srgbClr val="256EAB"/>
              </a:solidFill>
              <a:latin typeface="Arial" panose="020B0604020202020204" pitchFamily="34" charset="0"/>
              <a:cs typeface="Arial" panose="020B0604020202020204" pitchFamily="34" charset="0"/>
            </a:endParaRPr>
          </a:p>
        </p:txBody>
      </p:sp>
      <p:pic>
        <p:nvPicPr>
          <p:cNvPr id="4" name="Picture 3"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6" name="Rectangle 5"/>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320298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ykd89299.COV\AppData\Local\Microsoft\Windows\Temporary Internet Files\Content.IE5\DPWDXQ8U\Prix-wrap-it-works-analyse-comparative[1].jpg" title="Clip art, magnifying gla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50" r="8250"/>
          <a:stretch/>
        </p:blipFill>
        <p:spPr bwMode="auto">
          <a:xfrm>
            <a:off x="7810501" y="1411460"/>
            <a:ext cx="1209675" cy="150183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title="Text box frame"/>
          <p:cNvSpPr/>
          <p:nvPr/>
        </p:nvSpPr>
        <p:spPr>
          <a:xfrm>
            <a:off x="1724025" y="3352800"/>
            <a:ext cx="8763000" cy="3429000"/>
          </a:xfrm>
          <a:prstGeom prst="roundRect">
            <a:avLst/>
          </a:prstGeom>
          <a:solidFill>
            <a:srgbClr val="256EAB">
              <a:alpha val="79000"/>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074" y="365125"/>
            <a:ext cx="11369842" cy="1325563"/>
          </a:xfrm>
        </p:spPr>
        <p:txBody>
          <a:bodyPr>
            <a:normAutofit/>
          </a:bodyPr>
          <a:lstStyle/>
          <a:p>
            <a:pPr>
              <a:lnSpc>
                <a:spcPct val="100000"/>
              </a:lnSpc>
            </a:pPr>
            <a:r>
              <a:rPr lang="en-US" sz="4000" dirty="0">
                <a:ln>
                  <a:noFill/>
                </a:ln>
                <a:latin typeface="Arial" panose="020B0604020202020204" pitchFamily="34" charset="0"/>
                <a:cs typeface="Arial" panose="020B0604020202020204" pitchFamily="34" charset="0"/>
              </a:rPr>
              <a:t>Point Source/Nonpoint </a:t>
            </a:r>
            <a:r>
              <a:rPr lang="en-US" sz="4000" dirty="0" smtClean="0">
                <a:ln>
                  <a:noFill/>
                </a:ln>
                <a:latin typeface="Arial" panose="020B0604020202020204" pitchFamily="34" charset="0"/>
                <a:cs typeface="Arial" panose="020B0604020202020204" pitchFamily="34" charset="0"/>
              </a:rPr>
              <a:t>Source: </a:t>
            </a:r>
            <a:r>
              <a:rPr lang="en-US" sz="4000" dirty="0">
                <a:ln>
                  <a:noFill/>
                </a:ln>
                <a:latin typeface="Arial" panose="020B0604020202020204" pitchFamily="34" charset="0"/>
                <a:cs typeface="Arial" panose="020B0604020202020204" pitchFamily="34" charset="0"/>
              </a:rPr>
              <a:t/>
            </a:r>
            <a:br>
              <a:rPr lang="en-US" sz="4000" dirty="0">
                <a:ln>
                  <a:noFill/>
                </a:ln>
                <a:latin typeface="Arial" panose="020B0604020202020204" pitchFamily="34" charset="0"/>
                <a:cs typeface="Arial" panose="020B0604020202020204" pitchFamily="34" charset="0"/>
              </a:rPr>
            </a:br>
            <a:r>
              <a:rPr lang="en-US" sz="4000" dirty="0">
                <a:ln>
                  <a:noFill/>
                </a:ln>
                <a:latin typeface="Arial" panose="020B0604020202020204" pitchFamily="34" charset="0"/>
                <a:cs typeface="Arial" panose="020B0604020202020204" pitchFamily="34" charset="0"/>
              </a:rPr>
              <a:t> </a:t>
            </a:r>
            <a:r>
              <a:rPr lang="en-US" sz="4000" i="1" dirty="0" smtClean="0">
                <a:ln>
                  <a:noFill/>
                </a:ln>
                <a:latin typeface="Arial" panose="020B0604020202020204" pitchFamily="34" charset="0"/>
                <a:cs typeface="Arial" panose="020B0604020202020204" pitchFamily="34" charset="0"/>
              </a:rPr>
              <a:t>“Fingerprinting</a:t>
            </a:r>
            <a:r>
              <a:rPr lang="en-US" sz="4000" i="1" dirty="0">
                <a:ln>
                  <a:noFill/>
                </a:ln>
                <a:latin typeface="Arial" panose="020B0604020202020204" pitchFamily="34" charset="0"/>
                <a:cs typeface="Arial" panose="020B0604020202020204" pitchFamily="34" charset="0"/>
              </a:rPr>
              <a:t>”</a:t>
            </a:r>
          </a:p>
        </p:txBody>
      </p:sp>
      <p:pic>
        <p:nvPicPr>
          <p:cNvPr id="1028" name="Picture 4" descr="File:Polychlorinated biphenyl structur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75" y="1447800"/>
            <a:ext cx="4114800" cy="1851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3377416"/>
            <a:ext cx="8763000" cy="2677656"/>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Objective</a:t>
            </a:r>
            <a:r>
              <a:rPr lang="en-US" sz="2400" b="1" dirty="0">
                <a:solidFill>
                  <a:schemeClr val="bg1"/>
                </a:solidFill>
                <a:latin typeface="Arial" panose="020B0604020202020204" pitchFamily="34" charset="0"/>
                <a:cs typeface="Arial" panose="020B0604020202020204" pitchFamily="34" charset="0"/>
              </a:rPr>
              <a:t>: To identify a specific pattern or “fingerprint” of </a:t>
            </a:r>
            <a:r>
              <a:rPr lang="en-US" sz="2400" b="1" dirty="0" smtClean="0">
                <a:solidFill>
                  <a:schemeClr val="bg1"/>
                </a:solidFill>
                <a:latin typeface="Arial" panose="020B0604020202020204" pitchFamily="34" charset="0"/>
                <a:cs typeface="Arial" panose="020B0604020202020204" pitchFamily="34" charset="0"/>
              </a:rPr>
              <a:t>congeners </a:t>
            </a:r>
            <a:r>
              <a:rPr lang="en-US" sz="2400" b="1" dirty="0">
                <a:solidFill>
                  <a:schemeClr val="bg1"/>
                </a:solidFill>
                <a:latin typeface="Arial" panose="020B0604020202020204" pitchFamily="34" charset="0"/>
                <a:cs typeface="Arial" panose="020B0604020202020204" pitchFamily="34" charset="0"/>
              </a:rPr>
              <a:t>that could be indicative of a pollution source</a:t>
            </a:r>
          </a:p>
          <a:p>
            <a:pPr marL="285750" indent="-285750">
              <a:buFont typeface="Arial" panose="020B0604020202020204" pitchFamily="34" charset="0"/>
              <a:buChar char="•"/>
            </a:pPr>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		1. # of fingerprints in the system</a:t>
            </a:r>
          </a:p>
          <a:p>
            <a:r>
              <a:rPr lang="en-US" sz="2400" b="1" dirty="0">
                <a:solidFill>
                  <a:schemeClr val="bg1"/>
                </a:solidFill>
                <a:latin typeface="Arial" panose="020B0604020202020204" pitchFamily="34" charset="0"/>
                <a:cs typeface="Arial" panose="020B0604020202020204" pitchFamily="34" charset="0"/>
              </a:rPr>
              <a:t>		2. Chemical composition in each fingerprint</a:t>
            </a:r>
          </a:p>
          <a:p>
            <a:r>
              <a:rPr lang="en-US" sz="2400" b="1" dirty="0">
                <a:solidFill>
                  <a:schemeClr val="bg1"/>
                </a:solidFill>
                <a:latin typeface="Arial" panose="020B0604020202020204" pitchFamily="34" charset="0"/>
                <a:cs typeface="Arial" panose="020B0604020202020204" pitchFamily="34" charset="0"/>
              </a:rPr>
              <a:t>		3. contribution of each fingerprint in each sample</a:t>
            </a:r>
          </a:p>
        </p:txBody>
      </p:sp>
      <p:pic>
        <p:nvPicPr>
          <p:cNvPr id="1030" name="Picture 6" descr="Image result for fingerprin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44" t="3492" r="28222" b="3910"/>
          <a:stretch/>
        </p:blipFill>
        <p:spPr bwMode="auto">
          <a:xfrm rot="1522948">
            <a:off x="1200375" y="1839859"/>
            <a:ext cx="899115" cy="13101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title="DEQ insignia"/>
          <p:cNvPicPr>
            <a:picLocks noChangeAspect="1"/>
          </p:cNvPicPr>
          <p:nvPr/>
        </p:nvPicPr>
        <p:blipFill>
          <a:blip r:embed="rId5" cstate="print"/>
          <a:stretch>
            <a:fillRect/>
          </a:stretch>
        </p:blipFill>
        <p:spPr>
          <a:xfrm>
            <a:off x="11455394" y="6416632"/>
            <a:ext cx="579126" cy="313609"/>
          </a:xfrm>
          <a:prstGeom prst="rect">
            <a:avLst/>
          </a:prstGeom>
        </p:spPr>
      </p:pic>
      <p:pic>
        <p:nvPicPr>
          <p:cNvPr id="10" name="Picture 9" title="Examle graphs showing homologs"/>
          <p:cNvPicPr>
            <a:picLocks noChangeAspect="1"/>
          </p:cNvPicPr>
          <p:nvPr/>
        </p:nvPicPr>
        <p:blipFill>
          <a:blip r:embed="rId6"/>
          <a:stretch>
            <a:fillRect/>
          </a:stretch>
        </p:blipFill>
        <p:spPr>
          <a:xfrm>
            <a:off x="9376935" y="1236618"/>
            <a:ext cx="2548365" cy="1909104"/>
          </a:xfrm>
          <a:prstGeom prst="rect">
            <a:avLst/>
          </a:prstGeom>
        </p:spPr>
      </p:pic>
      <p:sp>
        <p:nvSpPr>
          <p:cNvPr id="12" name="Rectangle 11"/>
          <p:cNvSpPr/>
          <p:nvPr/>
        </p:nvSpPr>
        <p:spPr>
          <a:xfrm>
            <a:off x="9376935" y="177652"/>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592690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65125"/>
            <a:ext cx="11096624" cy="1325563"/>
          </a:xfrm>
        </p:spPr>
        <p:txBody>
          <a:bodyPr/>
          <a:lstStyle/>
          <a:p>
            <a:r>
              <a:rPr lang="en-US" dirty="0" smtClean="0">
                <a:latin typeface="Arial" panose="020B0604020202020204" pitchFamily="34" charset="0"/>
                <a:cs typeface="Arial" panose="020B0604020202020204" pitchFamily="34" charset="0"/>
              </a:rPr>
              <a:t>Timeline - Tidal James &amp; Elizabeth Rivers PCB TMDL Development</a:t>
            </a:r>
            <a:endParaRPr lang="en-US" dirty="0">
              <a:latin typeface="Arial" panose="020B0604020202020204" pitchFamily="34" charset="0"/>
              <a:cs typeface="Arial" panose="020B0604020202020204" pitchFamily="34" charset="0"/>
            </a:endParaRPr>
          </a:p>
        </p:txBody>
      </p:sp>
      <p:pic>
        <p:nvPicPr>
          <p:cNvPr id="4" name="Picture 3" title="DEQ insignia"/>
          <p:cNvPicPr>
            <a:picLocks noChangeAspect="1"/>
          </p:cNvPicPr>
          <p:nvPr/>
        </p:nvPicPr>
        <p:blipFill>
          <a:blip r:embed="rId2" cstate="print"/>
          <a:stretch>
            <a:fillRect/>
          </a:stretch>
        </p:blipFill>
        <p:spPr>
          <a:xfrm>
            <a:off x="11455394" y="6416632"/>
            <a:ext cx="579126" cy="313609"/>
          </a:xfrm>
          <a:prstGeom prst="rect">
            <a:avLst/>
          </a:prstGeom>
        </p:spPr>
      </p:pic>
      <p:pic>
        <p:nvPicPr>
          <p:cNvPr id="5" name="Picture 4" title="Project Timeline"/>
          <p:cNvPicPr>
            <a:picLocks noChangeAspect="1"/>
          </p:cNvPicPr>
          <p:nvPr/>
        </p:nvPicPr>
        <p:blipFill>
          <a:blip r:embed="rId3"/>
          <a:stretch>
            <a:fillRect/>
          </a:stretch>
        </p:blipFill>
        <p:spPr>
          <a:xfrm>
            <a:off x="238151" y="1566599"/>
            <a:ext cx="11685993" cy="4751074"/>
          </a:xfrm>
          <a:prstGeom prst="rect">
            <a:avLst/>
          </a:prstGeom>
        </p:spPr>
      </p:pic>
      <p:sp>
        <p:nvSpPr>
          <p:cNvPr id="7" name="Rectangle 6"/>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039639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6477" y="68810"/>
            <a:ext cx="10515600" cy="1325563"/>
          </a:xfrm>
        </p:spPr>
        <p:txBody>
          <a:bodyPr>
            <a:normAutofit/>
          </a:bodyPr>
          <a:lstStyle/>
          <a:p>
            <a:r>
              <a:rPr lang="en-US" sz="4800" dirty="0" smtClean="0">
                <a:latin typeface="Arial" panose="020B0604020202020204" pitchFamily="34" charset="0"/>
                <a:cs typeface="Arial" panose="020B0604020202020204" pitchFamily="34" charset="0"/>
              </a:rPr>
              <a:t>Next Steps</a:t>
            </a: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470815" y="1002082"/>
            <a:ext cx="6556286" cy="5469056"/>
          </a:xfrm>
        </p:spPr>
        <p:txBody>
          <a:bodyPr>
            <a:normAutofit fontScale="85000" lnSpcReduction="20000"/>
          </a:bodyPr>
          <a:lstStyle/>
          <a:p>
            <a:pPr>
              <a:lnSpc>
                <a:spcPct val="120000"/>
              </a:lnSpc>
            </a:pPr>
            <a:r>
              <a:rPr lang="en-US" dirty="0" smtClean="0"/>
              <a:t>Public Comment Period</a:t>
            </a:r>
          </a:p>
          <a:p>
            <a:pPr lvl="1">
              <a:lnSpc>
                <a:spcPct val="100000"/>
              </a:lnSpc>
            </a:pPr>
            <a:r>
              <a:rPr lang="en-US" sz="1900" dirty="0" smtClean="0"/>
              <a:t>January 29</a:t>
            </a:r>
            <a:r>
              <a:rPr lang="en-US" sz="1900" baseline="30000" dirty="0" smtClean="0"/>
              <a:t>th</a:t>
            </a:r>
            <a:r>
              <a:rPr lang="en-US" sz="1900" dirty="0" smtClean="0"/>
              <a:t> – March 1</a:t>
            </a:r>
            <a:r>
              <a:rPr lang="en-US" sz="1900" baseline="30000" dirty="0" smtClean="0"/>
              <a:t>st</a:t>
            </a:r>
          </a:p>
          <a:p>
            <a:pPr lvl="1">
              <a:lnSpc>
                <a:spcPct val="100000"/>
              </a:lnSpc>
            </a:pPr>
            <a:r>
              <a:rPr lang="en-US" sz="1700" dirty="0" smtClean="0"/>
              <a:t>Send Comments to: </a:t>
            </a:r>
          </a:p>
          <a:p>
            <a:pPr marL="457200" lvl="1" indent="0">
              <a:lnSpc>
                <a:spcPct val="100000"/>
              </a:lnSpc>
              <a:buNone/>
            </a:pPr>
            <a:r>
              <a:rPr lang="en-US" sz="1700" dirty="0" smtClean="0"/>
              <a:t>	Jen Rogers</a:t>
            </a:r>
          </a:p>
          <a:p>
            <a:pPr marL="457200" lvl="1" indent="0">
              <a:lnSpc>
                <a:spcPct val="100000"/>
              </a:lnSpc>
              <a:buNone/>
            </a:pPr>
            <a:r>
              <a:rPr lang="en-US" sz="1700" dirty="0"/>
              <a:t> </a:t>
            </a:r>
            <a:r>
              <a:rPr lang="en-US" sz="1700" dirty="0" smtClean="0"/>
              <a:t>	4949-A Cox Road</a:t>
            </a:r>
          </a:p>
          <a:p>
            <a:pPr marL="457200" lvl="1" indent="0">
              <a:lnSpc>
                <a:spcPct val="100000"/>
              </a:lnSpc>
              <a:buNone/>
            </a:pPr>
            <a:r>
              <a:rPr lang="en-US" sz="1700" dirty="0" smtClean="0"/>
              <a:t> 	Glen Allen, VA 23060</a:t>
            </a:r>
          </a:p>
          <a:p>
            <a:pPr marL="457200" lvl="1" indent="0">
              <a:lnSpc>
                <a:spcPct val="100000"/>
              </a:lnSpc>
              <a:buNone/>
            </a:pPr>
            <a:r>
              <a:rPr lang="en-US" sz="1700" dirty="0"/>
              <a:t> </a:t>
            </a:r>
            <a:r>
              <a:rPr lang="en-US" sz="1700" dirty="0" smtClean="0"/>
              <a:t>	Jennifer</a:t>
            </a:r>
            <a:r>
              <a:rPr lang="en-US" sz="1700" dirty="0" smtClean="0">
                <a:hlinkClick r:id="rId2"/>
              </a:rPr>
              <a:t>.Rogers@deq.virginia.gov</a:t>
            </a:r>
            <a:endParaRPr lang="en-US" dirty="0" smtClean="0"/>
          </a:p>
          <a:p>
            <a:pPr>
              <a:lnSpc>
                <a:spcPct val="120000"/>
              </a:lnSpc>
            </a:pPr>
            <a:r>
              <a:rPr lang="en-US" dirty="0" smtClean="0"/>
              <a:t>DEQ will hold two Technical Advisory Committee meetings</a:t>
            </a:r>
          </a:p>
          <a:p>
            <a:pPr lvl="1">
              <a:lnSpc>
                <a:spcPct val="120000"/>
              </a:lnSpc>
            </a:pPr>
            <a:r>
              <a:rPr lang="en-US" dirty="0" smtClean="0"/>
              <a:t>March 25</a:t>
            </a:r>
            <a:r>
              <a:rPr lang="en-US" baseline="30000" dirty="0" smtClean="0"/>
              <a:t>th</a:t>
            </a:r>
            <a:r>
              <a:rPr lang="en-US" dirty="0" smtClean="0"/>
              <a:t> </a:t>
            </a:r>
            <a:r>
              <a:rPr lang="en-US" dirty="0"/>
              <a:t>– F</a:t>
            </a:r>
            <a:r>
              <a:rPr lang="en-US" dirty="0" smtClean="0"/>
              <a:t>ocus will be on </a:t>
            </a:r>
            <a:r>
              <a:rPr lang="en-US" dirty="0"/>
              <a:t>areas </a:t>
            </a:r>
            <a:r>
              <a:rPr lang="en-US" dirty="0" smtClean="0"/>
              <a:t>of </a:t>
            </a:r>
            <a:r>
              <a:rPr lang="en-US" dirty="0"/>
              <a:t>the Upper and Middle Tidal James </a:t>
            </a:r>
            <a:r>
              <a:rPr lang="en-US" dirty="0" smtClean="0"/>
              <a:t>River</a:t>
            </a:r>
          </a:p>
          <a:p>
            <a:pPr lvl="2">
              <a:lnSpc>
                <a:spcPct val="120000"/>
              </a:lnSpc>
            </a:pPr>
            <a:r>
              <a:rPr lang="en-US" dirty="0" smtClean="0"/>
              <a:t>If interested in participating as a member, Contact </a:t>
            </a:r>
            <a:r>
              <a:rPr lang="en-US" dirty="0" smtClean="0">
                <a:hlinkClick r:id="rId3"/>
              </a:rPr>
              <a:t>Jennifer.Rogers@deq.virginia.gov</a:t>
            </a:r>
            <a:endParaRPr lang="en-US" dirty="0" smtClean="0"/>
          </a:p>
          <a:p>
            <a:pPr lvl="1">
              <a:lnSpc>
                <a:spcPct val="120000"/>
              </a:lnSpc>
            </a:pPr>
            <a:r>
              <a:rPr lang="en-US" dirty="0" smtClean="0"/>
              <a:t>March 30</a:t>
            </a:r>
            <a:r>
              <a:rPr lang="en-US" baseline="30000" dirty="0" smtClean="0"/>
              <a:t>th</a:t>
            </a:r>
            <a:r>
              <a:rPr lang="en-US" dirty="0" smtClean="0"/>
              <a:t> - Focus will be on the Lower James and Elizabeth Rivers </a:t>
            </a:r>
          </a:p>
          <a:p>
            <a:pPr lvl="2">
              <a:lnSpc>
                <a:spcPct val="120000"/>
              </a:lnSpc>
            </a:pPr>
            <a:r>
              <a:rPr lang="en-US" dirty="0" smtClean="0"/>
              <a:t>If </a:t>
            </a:r>
            <a:r>
              <a:rPr lang="en-US" dirty="0"/>
              <a:t>interested in participating as a member, Contact </a:t>
            </a:r>
            <a:r>
              <a:rPr lang="en-US" dirty="0" smtClean="0">
                <a:hlinkClick r:id="rId2"/>
              </a:rPr>
              <a:t>Mary.Haley@deq.virginia.gov</a:t>
            </a:r>
            <a:endParaRPr lang="en-US" dirty="0"/>
          </a:p>
          <a:p>
            <a:pPr lvl="2">
              <a:lnSpc>
                <a:spcPct val="120000"/>
              </a:lnSpc>
            </a:pPr>
            <a:endParaRPr lang="en-US" dirty="0" smtClean="0"/>
          </a:p>
          <a:p>
            <a:pPr marL="0" indent="0">
              <a:buNone/>
            </a:pPr>
            <a:endParaRPr lang="en-US" dirty="0"/>
          </a:p>
        </p:txBody>
      </p:sp>
      <p:pic>
        <p:nvPicPr>
          <p:cNvPr id="30722" name="Picture 2" descr="E:\New River\TAC\ppts\question-fish-hook-38190616.jpg" title="Clip art question mark"/>
          <p:cNvPicPr>
            <a:picLocks noChangeAspect="1" noChangeArrowheads="1"/>
          </p:cNvPicPr>
          <p:nvPr/>
        </p:nvPicPr>
        <p:blipFill>
          <a:blip r:embed="rId4" cstate="print"/>
          <a:srcRect/>
          <a:stretch>
            <a:fillRect/>
          </a:stretch>
        </p:blipFill>
        <p:spPr bwMode="auto">
          <a:xfrm>
            <a:off x="8002624" y="0"/>
            <a:ext cx="2890434" cy="4461191"/>
          </a:xfrm>
          <a:prstGeom prst="rect">
            <a:avLst/>
          </a:prstGeom>
          <a:noFill/>
        </p:spPr>
      </p:pic>
      <p:sp>
        <p:nvSpPr>
          <p:cNvPr id="4" name="TextBox 3"/>
          <p:cNvSpPr txBox="1"/>
          <p:nvPr/>
        </p:nvSpPr>
        <p:spPr>
          <a:xfrm>
            <a:off x="7197040" y="4794270"/>
            <a:ext cx="6133720"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hlinkClick r:id="rId5"/>
              </a:rPr>
              <a:t>Mark.Richards@deq.virginia.gov</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6"/>
              </a:rPr>
              <a:t>Jennifer.Rogers@deq.virginia.gov</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9" name="Rectangle 8"/>
          <p:cNvSpPr/>
          <p:nvPr/>
        </p:nvSpPr>
        <p:spPr>
          <a:xfrm>
            <a:off x="0" y="6573436"/>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996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Overview of Water Quality Planning</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678517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Water Quality Standards</a:t>
            </a:r>
          </a:p>
        </p:txBody>
      </p:sp>
      <p:sp>
        <p:nvSpPr>
          <p:cNvPr id="3" name="Content Placeholder 2"/>
          <p:cNvSpPr>
            <a:spLocks noGrp="1"/>
          </p:cNvSpPr>
          <p:nvPr>
            <p:ph idx="1"/>
          </p:nvPr>
        </p:nvSpPr>
        <p:spPr/>
        <p:txBody>
          <a:bodyPr>
            <a:normAutofit lnSpcReduction="10000"/>
          </a:bodyPr>
          <a:lstStyle/>
          <a:p>
            <a:r>
              <a:rPr lang="en-US" b="1" dirty="0" smtClean="0">
                <a:solidFill>
                  <a:srgbClr val="0070C0"/>
                </a:solidFill>
              </a:rPr>
              <a:t>Designated Uses</a:t>
            </a:r>
          </a:p>
          <a:p>
            <a:pPr lvl="1"/>
            <a:r>
              <a:rPr lang="en-US" dirty="0" smtClean="0">
                <a:solidFill>
                  <a:srgbClr val="0070C0"/>
                </a:solidFill>
              </a:rPr>
              <a:t>All waters are </a:t>
            </a:r>
            <a:r>
              <a:rPr lang="en-US" dirty="0">
                <a:solidFill>
                  <a:srgbClr val="0070C0"/>
                </a:solidFill>
              </a:rPr>
              <a:t>designated </a:t>
            </a:r>
            <a:r>
              <a:rPr lang="en-US" dirty="0" smtClean="0">
                <a:solidFill>
                  <a:srgbClr val="0070C0"/>
                </a:solidFill>
              </a:rPr>
              <a:t>for recreation, aquatic life, fish consumption, and wildlife</a:t>
            </a:r>
          </a:p>
          <a:p>
            <a:pPr lvl="1"/>
            <a:r>
              <a:rPr lang="en-US" dirty="0" smtClean="0">
                <a:solidFill>
                  <a:srgbClr val="0070C0"/>
                </a:solidFill>
              </a:rPr>
              <a:t>Other uses applied locally as applicable (shellfish [tidal], public water supply, Chesapeake Bay, etc.)</a:t>
            </a:r>
          </a:p>
          <a:p>
            <a:r>
              <a:rPr lang="en-US" b="1" dirty="0" smtClean="0">
                <a:solidFill>
                  <a:srgbClr val="0070C0"/>
                </a:solidFill>
              </a:rPr>
              <a:t>Criteria</a:t>
            </a:r>
          </a:p>
          <a:p>
            <a:pPr lvl="1"/>
            <a:r>
              <a:rPr lang="en-US" dirty="0" smtClean="0">
                <a:solidFill>
                  <a:srgbClr val="0070C0"/>
                </a:solidFill>
              </a:rPr>
              <a:t>To protect and maintain designated uses</a:t>
            </a:r>
          </a:p>
          <a:p>
            <a:pPr lvl="1"/>
            <a:r>
              <a:rPr lang="en-US" dirty="0" smtClean="0">
                <a:solidFill>
                  <a:srgbClr val="0070C0"/>
                </a:solidFill>
              </a:rPr>
              <a:t>Numeric or narrative</a:t>
            </a:r>
          </a:p>
          <a:p>
            <a:r>
              <a:rPr lang="en-US" b="1" dirty="0" smtClean="0">
                <a:solidFill>
                  <a:srgbClr val="0070C0"/>
                </a:solidFill>
              </a:rPr>
              <a:t>Anti-degradation</a:t>
            </a:r>
          </a:p>
          <a:p>
            <a:pPr lvl="1"/>
            <a:r>
              <a:rPr lang="en-US" dirty="0" smtClean="0">
                <a:solidFill>
                  <a:srgbClr val="0070C0"/>
                </a:solidFill>
              </a:rPr>
              <a:t>Protects and maintains existing water quality from being degraded</a:t>
            </a:r>
            <a:endParaRPr lang="en-US" dirty="0"/>
          </a:p>
        </p:txBody>
      </p:sp>
      <p:sp>
        <p:nvSpPr>
          <p:cNvPr id="5" name="Rectangle 4"/>
          <p:cNvSpPr/>
          <p:nvPr/>
        </p:nvSpPr>
        <p:spPr>
          <a:xfrm>
            <a:off x="0" y="658100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1399733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78" y="-46417"/>
            <a:ext cx="10515600" cy="1302146"/>
          </a:xfrm>
        </p:spPr>
        <p:txBody>
          <a:bodyPr>
            <a:normAutofit/>
          </a:bodyPr>
          <a:lstStyle/>
          <a:p>
            <a:r>
              <a:rPr lang="en-US" sz="3600" dirty="0" smtClean="0"/>
              <a:t>Continuous Planning Process</a:t>
            </a:r>
            <a:endParaRPr lang="en-US" sz="3600"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lgn="l"/>
            <a:r>
              <a:rPr lang="en-US" dirty="0" smtClean="0"/>
              <a:t>For technical support 703-583-3906  </a:t>
            </a:r>
            <a:endParaRPr lang="en-US" dirty="0">
              <a:solidFill>
                <a:srgbClr val="256EAB"/>
              </a:solidFill>
            </a:endParaRPr>
          </a:p>
        </p:txBody>
      </p:sp>
      <p:grpSp>
        <p:nvGrpSpPr>
          <p:cNvPr id="17" name="Group 16" descr="Slide describes the continuous planning process." title="Continuous Planning Process Water Wheel"/>
          <p:cNvGrpSpPr/>
          <p:nvPr/>
        </p:nvGrpSpPr>
        <p:grpSpPr>
          <a:xfrm>
            <a:off x="254000" y="1087120"/>
            <a:ext cx="11625237" cy="5634355"/>
            <a:chOff x="4622217" y="-830304"/>
            <a:chExt cx="9144000" cy="5867400"/>
          </a:xfrm>
        </p:grpSpPr>
        <p:graphicFrame>
          <p:nvGraphicFramePr>
            <p:cNvPr id="5" name="Object 2">
              <a:hlinkClick r:id="" action="ppaction://ole?verb=0"/>
            </p:cNvPr>
            <p:cNvGraphicFramePr>
              <a:graphicFrameLocks/>
            </p:cNvGraphicFramePr>
            <p:nvPr>
              <p:extLst/>
            </p:nvPr>
          </p:nvGraphicFramePr>
          <p:xfrm>
            <a:off x="4622217" y="-830304"/>
            <a:ext cx="9144000" cy="5867400"/>
          </p:xfrm>
          <a:graphic>
            <a:graphicData uri="http://schemas.openxmlformats.org/presentationml/2006/ole">
              <mc:AlternateContent xmlns:mc="http://schemas.openxmlformats.org/markup-compatibility/2006">
                <mc:Choice xmlns:v="urn:schemas-microsoft-com:vml" Requires="v">
                  <p:oleObj spid="_x0000_s6530" name="Clip" r:id="rId3" imgW="3367080" imgH="3313080" progId="">
                    <p:embed/>
                  </p:oleObj>
                </mc:Choice>
                <mc:Fallback>
                  <p:oleObj name="Clip" r:id="rId3" imgW="3367080" imgH="3313080" progId="">
                    <p:embed/>
                    <p:pic>
                      <p:nvPicPr>
                        <p:cNvPr id="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17" y="-830304"/>
                          <a:ext cx="9144000" cy="5867400"/>
                        </a:xfrm>
                        <a:prstGeom prst="rect">
                          <a:avLst/>
                        </a:prstGeom>
                        <a:solidFill>
                          <a:srgbClr val="CCECFF"/>
                        </a:solidFill>
                        <a:ln w="0">
                          <a:solidFill>
                            <a:schemeClr val="bg1">
                              <a:lumMod val="65000"/>
                            </a:schemeClr>
                          </a:solidFill>
                          <a:miter lim="800000"/>
                          <a:headEnd/>
                          <a:tailEnd/>
                        </a:ln>
                        <a:effectLst/>
                        <a:extLst/>
                      </p:spPr>
                    </p:pic>
                  </p:oleObj>
                </mc:Fallback>
              </mc:AlternateContent>
            </a:graphicData>
          </a:graphic>
        </p:graphicFrame>
        <p:sp>
          <p:nvSpPr>
            <p:cNvPr id="6" name="Rectangle 3"/>
            <p:cNvSpPr>
              <a:spLocks noChangeArrowheads="1"/>
            </p:cNvSpPr>
            <p:nvPr/>
          </p:nvSpPr>
          <p:spPr bwMode="auto">
            <a:xfrm>
              <a:off x="5344209" y="19538"/>
              <a:ext cx="3691179" cy="464092"/>
            </a:xfrm>
            <a:prstGeom prst="rect">
              <a:avLst/>
            </a:prstGeom>
            <a:noFill/>
            <a:ln w="12700">
              <a:noFill/>
              <a:miter lim="800000"/>
              <a:headEnd/>
              <a:tailEnd/>
            </a:ln>
          </p:spPr>
          <p:txBody>
            <a:bodyPr wrap="square" lIns="90488" tIns="44450" rIns="90488" bIns="44450">
              <a:spAutoFit/>
            </a:bodyPr>
            <a:lstStyle/>
            <a:p>
              <a:r>
                <a:rPr lang="en-US" b="1" dirty="0">
                  <a:solidFill>
                    <a:srgbClr val="081D58"/>
                  </a:solidFill>
                  <a:latin typeface="Arial" charset="0"/>
                </a:rPr>
                <a:t>VPDES Permit Limits</a:t>
              </a:r>
            </a:p>
          </p:txBody>
        </p:sp>
        <p:sp>
          <p:nvSpPr>
            <p:cNvPr id="7" name="Rectangle 4"/>
            <p:cNvSpPr>
              <a:spLocks noChangeArrowheads="1"/>
            </p:cNvSpPr>
            <p:nvPr/>
          </p:nvSpPr>
          <p:spPr bwMode="auto">
            <a:xfrm>
              <a:off x="11465404" y="846096"/>
              <a:ext cx="1919814" cy="383779"/>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Assessment</a:t>
              </a:r>
              <a:endParaRPr lang="en-US" b="1" dirty="0">
                <a:solidFill>
                  <a:srgbClr val="081D58"/>
                </a:solidFill>
                <a:latin typeface="Arial" charset="0"/>
              </a:endParaRPr>
            </a:p>
          </p:txBody>
        </p:sp>
        <p:sp>
          <p:nvSpPr>
            <p:cNvPr id="8" name="Rectangle 5"/>
            <p:cNvSpPr>
              <a:spLocks noChangeArrowheads="1"/>
            </p:cNvSpPr>
            <p:nvPr/>
          </p:nvSpPr>
          <p:spPr bwMode="auto">
            <a:xfrm>
              <a:off x="6374818" y="4046496"/>
              <a:ext cx="1196975" cy="454026"/>
            </a:xfrm>
            <a:prstGeom prst="rect">
              <a:avLst/>
            </a:prstGeom>
            <a:noFill/>
            <a:ln w="12700">
              <a:noFill/>
              <a:miter lim="800000"/>
              <a:headEnd/>
              <a:tailEnd/>
            </a:ln>
          </p:spPr>
          <p:txBody>
            <a:bodyPr wrap="none" lIns="90488" tIns="44450" rIns="90488" bIns="44450">
              <a:spAutoFit/>
            </a:bodyPr>
            <a:lstStyle/>
            <a:p>
              <a:r>
                <a:rPr lang="en-US" b="1" dirty="0">
                  <a:solidFill>
                    <a:srgbClr val="081D58"/>
                  </a:solidFill>
                  <a:latin typeface="Arial" charset="0"/>
                </a:rPr>
                <a:t>TMDLs</a:t>
              </a:r>
            </a:p>
          </p:txBody>
        </p:sp>
        <p:sp>
          <p:nvSpPr>
            <p:cNvPr id="9" name="Rectangle 6"/>
            <p:cNvSpPr>
              <a:spLocks noChangeArrowheads="1"/>
            </p:cNvSpPr>
            <p:nvPr/>
          </p:nvSpPr>
          <p:spPr bwMode="auto">
            <a:xfrm>
              <a:off x="4821185" y="2675340"/>
              <a:ext cx="2438400" cy="366767"/>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Implementation Plan</a:t>
              </a:r>
              <a:endParaRPr lang="en-US" b="1" dirty="0">
                <a:solidFill>
                  <a:srgbClr val="081D58"/>
                </a:solidFill>
                <a:latin typeface="Arial" charset="0"/>
              </a:endParaRPr>
            </a:p>
          </p:txBody>
        </p:sp>
        <p:sp>
          <p:nvSpPr>
            <p:cNvPr id="10" name="Rectangle 7"/>
            <p:cNvSpPr>
              <a:spLocks noChangeArrowheads="1"/>
            </p:cNvSpPr>
            <p:nvPr/>
          </p:nvSpPr>
          <p:spPr bwMode="auto">
            <a:xfrm>
              <a:off x="7571794" y="922295"/>
              <a:ext cx="3581400" cy="1936428"/>
            </a:xfrm>
            <a:prstGeom prst="rect">
              <a:avLst/>
            </a:prstGeom>
            <a:noFill/>
            <a:ln w="12700">
              <a:noFill/>
              <a:miter lim="800000"/>
              <a:headEnd/>
              <a:tailEnd/>
            </a:ln>
            <a:effectLst/>
          </p:spPr>
          <p:txBody>
            <a:bodyPr lIns="90488" tIns="44450" rIns="90488" bIns="44450">
              <a:spAutoFit/>
            </a:bodyPr>
            <a:lstStyle/>
            <a:p>
              <a:pPr algn="ctr">
                <a:defRPr/>
              </a:pPr>
              <a:r>
                <a:rPr lang="en-US" sz="4000" b="1" dirty="0">
                  <a:solidFill>
                    <a:srgbClr val="00279F"/>
                  </a:solidFill>
                  <a:effectLst>
                    <a:outerShdw blurRad="38100" dist="38100" dir="2700000" algn="tl">
                      <a:srgbClr val="C0C0C0"/>
                    </a:outerShdw>
                  </a:effectLst>
                </a:rPr>
                <a:t>Water</a:t>
              </a:r>
            </a:p>
            <a:p>
              <a:pPr algn="ctr">
                <a:defRPr/>
              </a:pPr>
              <a:r>
                <a:rPr lang="en-US" sz="4000" b="1" dirty="0" smtClean="0">
                  <a:solidFill>
                    <a:srgbClr val="00279F"/>
                  </a:solidFill>
                  <a:effectLst>
                    <a:outerShdw blurRad="38100" dist="38100" dir="2700000" algn="tl">
                      <a:srgbClr val="C0C0C0"/>
                    </a:outerShdw>
                  </a:effectLst>
                </a:rPr>
                <a:t>Quality      </a:t>
              </a:r>
              <a:r>
                <a:rPr lang="en-US" sz="4000" b="1" dirty="0">
                  <a:solidFill>
                    <a:srgbClr val="00279F"/>
                  </a:solidFill>
                  <a:effectLst>
                    <a:outerShdw blurRad="38100" dist="38100" dir="2700000" algn="tl">
                      <a:srgbClr val="C0C0C0"/>
                    </a:outerShdw>
                  </a:effectLst>
                </a:rPr>
                <a:t>Standards</a:t>
              </a:r>
            </a:p>
          </p:txBody>
        </p:sp>
        <p:sp>
          <p:nvSpPr>
            <p:cNvPr id="11" name="Rectangle 8"/>
            <p:cNvSpPr>
              <a:spLocks noChangeArrowheads="1"/>
            </p:cNvSpPr>
            <p:nvPr/>
          </p:nvSpPr>
          <p:spPr bwMode="auto">
            <a:xfrm>
              <a:off x="10354150" y="3679730"/>
              <a:ext cx="2285998" cy="366767"/>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Integrated Report</a:t>
              </a:r>
              <a:endParaRPr lang="en-US" b="1" dirty="0">
                <a:solidFill>
                  <a:srgbClr val="081D58"/>
                </a:solidFill>
                <a:latin typeface="Arial" charset="0"/>
              </a:endParaRPr>
            </a:p>
          </p:txBody>
        </p:sp>
        <p:graphicFrame>
          <p:nvGraphicFramePr>
            <p:cNvPr id="12" name="Object 11">
              <a:hlinkClick r:id="" action="ppaction://ole?verb=0"/>
            </p:cNvPr>
            <p:cNvGraphicFramePr>
              <a:graphicFrameLocks/>
            </p:cNvGraphicFramePr>
            <p:nvPr>
              <p:extLst>
                <p:ext uri="{D42A27DB-BD31-4B8C-83A1-F6EECF244321}">
                  <p14:modId xmlns:p14="http://schemas.microsoft.com/office/powerpoint/2010/main" val="518602484"/>
                </p:ext>
              </p:extLst>
            </p:nvPr>
          </p:nvGraphicFramePr>
          <p:xfrm>
            <a:off x="4698887" y="3679731"/>
            <a:ext cx="1419802" cy="1229311"/>
          </p:xfrm>
          <a:graphic>
            <a:graphicData uri="http://schemas.openxmlformats.org/presentationml/2006/ole">
              <mc:AlternateContent xmlns:mc="http://schemas.openxmlformats.org/markup-compatibility/2006">
                <mc:Choice xmlns:v="urn:schemas-microsoft-com:vml" Requires="v">
                  <p:oleObj spid="_x0000_s6531" name="Clip" r:id="rId5" imgW="4746600" imgH="3411360" progId="">
                    <p:embed/>
                  </p:oleObj>
                </mc:Choice>
                <mc:Fallback>
                  <p:oleObj name="Clip" r:id="rId5" imgW="4746600" imgH="3411360" progId="">
                    <p:embed/>
                    <p:pic>
                      <p:nvPicPr>
                        <p:cNvPr id="12" name="Object 11">
                          <a:hlinkClick r:id="" action="ppaction://ole?verb=0"/>
                        </p:cNvPr>
                        <p:cNvPicPr>
                          <a:picLocks noChangeArrowheads="1"/>
                        </p:cNvPicPr>
                        <p:nvPr/>
                      </p:nvPicPr>
                      <p:blipFill>
                        <a:blip r:embed="rId6">
                          <a:lum bright="-22000" contrast="-22000"/>
                          <a:extLst>
                            <a:ext uri="{28A0092B-C50C-407E-A947-70E740481C1C}">
                              <a14:useLocalDpi xmlns:a14="http://schemas.microsoft.com/office/drawing/2010/main" val="0"/>
                            </a:ext>
                          </a:extLst>
                        </a:blip>
                        <a:srcRect r="50279" b="536"/>
                        <a:stretch>
                          <a:fillRect/>
                        </a:stretch>
                      </p:blipFill>
                      <p:spPr bwMode="auto">
                        <a:xfrm>
                          <a:off x="4698887" y="3679731"/>
                          <a:ext cx="1419802" cy="1229311"/>
                        </a:xfrm>
                        <a:prstGeom prst="rect">
                          <a:avLst/>
                        </a:prstGeom>
                        <a:noFill/>
                        <a:ln>
                          <a:noFill/>
                        </a:ln>
                        <a:effectLst/>
                        <a:extLst/>
                      </p:spPr>
                    </p:pic>
                  </p:oleObj>
                </mc:Fallback>
              </mc:AlternateContent>
            </a:graphicData>
          </a:graphic>
        </p:graphicFrame>
        <p:sp>
          <p:nvSpPr>
            <p:cNvPr id="13" name="Rectangle 12"/>
            <p:cNvSpPr>
              <a:spLocks noChangeArrowheads="1"/>
            </p:cNvSpPr>
            <p:nvPr/>
          </p:nvSpPr>
          <p:spPr bwMode="auto">
            <a:xfrm>
              <a:off x="5214488" y="4367668"/>
              <a:ext cx="576699" cy="317836"/>
            </a:xfrm>
            <a:prstGeom prst="rect">
              <a:avLst/>
            </a:prstGeom>
            <a:noFill/>
            <a:ln w="12700">
              <a:noFill/>
              <a:miter lim="800000"/>
              <a:headEnd/>
              <a:tailEnd/>
            </a:ln>
          </p:spPr>
          <p:txBody>
            <a:bodyPr wrap="square" lIns="90488" tIns="44450" rIns="90488" bIns="44450">
              <a:spAutoFit/>
            </a:bodyPr>
            <a:lstStyle/>
            <a:p>
              <a:r>
                <a:rPr lang="en-US" sz="1400" b="1" dirty="0">
                  <a:solidFill>
                    <a:srgbClr val="081D58"/>
                  </a:solidFill>
                  <a:latin typeface="Arial" charset="0"/>
                </a:rPr>
                <a:t>EPA</a:t>
              </a:r>
            </a:p>
          </p:txBody>
        </p:sp>
        <p:sp>
          <p:nvSpPr>
            <p:cNvPr id="14" name="Rectangle 14"/>
            <p:cNvSpPr>
              <a:spLocks noChangeArrowheads="1"/>
            </p:cNvSpPr>
            <p:nvPr/>
          </p:nvSpPr>
          <p:spPr bwMode="auto">
            <a:xfrm>
              <a:off x="10536273" y="-172352"/>
              <a:ext cx="2095219" cy="383779"/>
            </a:xfrm>
            <a:prstGeom prst="rect">
              <a:avLst/>
            </a:prstGeom>
            <a:noFill/>
            <a:ln w="12700">
              <a:noFill/>
              <a:miter lim="800000"/>
              <a:headEnd/>
              <a:tailEnd/>
            </a:ln>
          </p:spPr>
          <p:txBody>
            <a:bodyPr wrap="square" lIns="90488" tIns="44450" rIns="90488" bIns="44450">
              <a:spAutoFit/>
            </a:bodyPr>
            <a:lstStyle/>
            <a:p>
              <a:pPr algn="ctr"/>
              <a:r>
                <a:rPr lang="en-US" b="1" dirty="0">
                  <a:solidFill>
                    <a:srgbClr val="081D58"/>
                  </a:solidFill>
                  <a:latin typeface="Arial" charset="0"/>
                </a:rPr>
                <a:t>Monitoring</a:t>
              </a:r>
            </a:p>
          </p:txBody>
        </p:sp>
        <p:graphicFrame>
          <p:nvGraphicFramePr>
            <p:cNvPr id="15" name="Object 11">
              <a:hlinkClick r:id="" action="ppaction://ole?verb=0"/>
            </p:cNvPr>
            <p:cNvGraphicFramePr>
              <a:graphicFrameLocks/>
            </p:cNvGraphicFramePr>
            <p:nvPr>
              <p:extLst>
                <p:ext uri="{D42A27DB-BD31-4B8C-83A1-F6EECF244321}">
                  <p14:modId xmlns:p14="http://schemas.microsoft.com/office/powerpoint/2010/main" val="1260042745"/>
                </p:ext>
              </p:extLst>
            </p:nvPr>
          </p:nvGraphicFramePr>
          <p:xfrm>
            <a:off x="12318415" y="3910288"/>
            <a:ext cx="1290640" cy="998221"/>
          </p:xfrm>
          <a:graphic>
            <a:graphicData uri="http://schemas.openxmlformats.org/presentationml/2006/ole">
              <mc:AlternateContent xmlns:mc="http://schemas.openxmlformats.org/markup-compatibility/2006">
                <mc:Choice xmlns:v="urn:schemas-microsoft-com:vml" Requires="v">
                  <p:oleObj spid="_x0000_s6532" name="Clip" r:id="rId7" imgW="4746600" imgH="3411360" progId="">
                    <p:embed/>
                  </p:oleObj>
                </mc:Choice>
                <mc:Fallback>
                  <p:oleObj name="Clip" r:id="rId7" imgW="4746600" imgH="3411360" progId="">
                    <p:embed/>
                    <p:pic>
                      <p:nvPicPr>
                        <p:cNvPr id="15" name="Object 11">
                          <a:hlinkClick r:id="" action="ppaction://ole?verb=0"/>
                        </p:cNvPr>
                        <p:cNvPicPr>
                          <a:picLocks noChangeArrowheads="1"/>
                        </p:cNvPicPr>
                        <p:nvPr/>
                      </p:nvPicPr>
                      <p:blipFill>
                        <a:blip r:embed="rId8">
                          <a:lum bright="-22000" contrast="-22000"/>
                          <a:extLst>
                            <a:ext uri="{28A0092B-C50C-407E-A947-70E740481C1C}">
                              <a14:useLocalDpi xmlns:a14="http://schemas.microsoft.com/office/drawing/2010/main" val="0"/>
                            </a:ext>
                          </a:extLst>
                        </a:blip>
                        <a:srcRect r="50279" b="536"/>
                        <a:stretch>
                          <a:fillRect/>
                        </a:stretch>
                      </p:blipFill>
                      <p:spPr bwMode="auto">
                        <a:xfrm>
                          <a:off x="12318415" y="3910288"/>
                          <a:ext cx="1290640" cy="998221"/>
                        </a:xfrm>
                        <a:prstGeom prst="rect">
                          <a:avLst/>
                        </a:prstGeom>
                        <a:noFill/>
                        <a:ln>
                          <a:noFill/>
                        </a:ln>
                        <a:effectLst/>
                        <a:extLst/>
                      </p:spPr>
                    </p:pic>
                  </p:oleObj>
                </mc:Fallback>
              </mc:AlternateContent>
            </a:graphicData>
          </a:graphic>
        </p:graphicFrame>
        <p:sp>
          <p:nvSpPr>
            <p:cNvPr id="16" name="Rectangle 12"/>
            <p:cNvSpPr>
              <a:spLocks noChangeArrowheads="1"/>
            </p:cNvSpPr>
            <p:nvPr/>
          </p:nvSpPr>
          <p:spPr bwMode="auto">
            <a:xfrm>
              <a:off x="12443127" y="4156556"/>
              <a:ext cx="1116444" cy="458761"/>
            </a:xfrm>
            <a:prstGeom prst="rect">
              <a:avLst/>
            </a:prstGeom>
            <a:noFill/>
            <a:ln w="12700">
              <a:noFill/>
              <a:miter lim="800000"/>
              <a:headEnd/>
              <a:tailEnd/>
            </a:ln>
          </p:spPr>
          <p:txBody>
            <a:bodyPr wrap="none" lIns="90488" tIns="44450" rIns="90488" bIns="44450">
              <a:spAutoFit/>
            </a:bodyPr>
            <a:lstStyle/>
            <a:p>
              <a:pPr algn="ctr"/>
              <a:r>
                <a:rPr lang="en-US" sz="1200" b="1" dirty="0" smtClean="0">
                  <a:solidFill>
                    <a:srgbClr val="081D58"/>
                  </a:solidFill>
                  <a:latin typeface="Arial" charset="0"/>
                </a:rPr>
                <a:t>Public </a:t>
              </a:r>
            </a:p>
            <a:p>
              <a:pPr algn="ctr"/>
              <a:r>
                <a:rPr lang="en-US" sz="1200" b="1" dirty="0" smtClean="0">
                  <a:solidFill>
                    <a:srgbClr val="081D58"/>
                  </a:solidFill>
                  <a:latin typeface="Arial" charset="0"/>
                </a:rPr>
                <a:t>Participation</a:t>
              </a:r>
              <a:endParaRPr lang="en-US" sz="1200" b="1" dirty="0">
                <a:solidFill>
                  <a:srgbClr val="081D58"/>
                </a:solidFill>
                <a:latin typeface="Arial" charset="0"/>
              </a:endParaRPr>
            </a:p>
          </p:txBody>
        </p:sp>
      </p:grpSp>
      <p:sp>
        <p:nvSpPr>
          <p:cNvPr id="18" name="Rectangle 12"/>
          <p:cNvSpPr>
            <a:spLocks noChangeArrowheads="1"/>
          </p:cNvSpPr>
          <p:nvPr/>
        </p:nvSpPr>
        <p:spPr bwMode="auto">
          <a:xfrm>
            <a:off x="637596" y="5639422"/>
            <a:ext cx="1419393" cy="440540"/>
          </a:xfrm>
          <a:prstGeom prst="rect">
            <a:avLst/>
          </a:prstGeom>
          <a:noFill/>
          <a:ln w="12700">
            <a:noFill/>
            <a:miter lim="800000"/>
            <a:headEnd/>
            <a:tailEnd/>
          </a:ln>
        </p:spPr>
        <p:txBody>
          <a:bodyPr wrap="none" lIns="90488" tIns="44450" rIns="90488" bIns="44450">
            <a:spAutoFit/>
          </a:bodyPr>
          <a:lstStyle/>
          <a:p>
            <a:pPr algn="ctr"/>
            <a:r>
              <a:rPr lang="en-US" sz="1200" b="1" dirty="0" smtClean="0">
                <a:solidFill>
                  <a:srgbClr val="081D58"/>
                </a:solidFill>
                <a:latin typeface="Arial" charset="0"/>
              </a:rPr>
              <a:t>Public </a:t>
            </a:r>
          </a:p>
          <a:p>
            <a:pPr algn="ctr"/>
            <a:r>
              <a:rPr lang="en-US" sz="1200" b="1" dirty="0" smtClean="0">
                <a:solidFill>
                  <a:srgbClr val="081D58"/>
                </a:solidFill>
                <a:latin typeface="Arial" charset="0"/>
              </a:rPr>
              <a:t>Participation</a:t>
            </a:r>
            <a:endParaRPr lang="en-US" sz="1200" b="1" dirty="0">
              <a:solidFill>
                <a:srgbClr val="081D58"/>
              </a:solidFill>
              <a:latin typeface="Arial" charset="0"/>
            </a:endParaRPr>
          </a:p>
        </p:txBody>
      </p:sp>
      <p:sp>
        <p:nvSpPr>
          <p:cNvPr id="20" name="Rectangle 19"/>
          <p:cNvSpPr/>
          <p:nvPr/>
        </p:nvSpPr>
        <p:spPr>
          <a:xfrm>
            <a:off x="9221308" y="124248"/>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409031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Picture of DEQ staffer holding a blue catfis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5566" y="4387700"/>
            <a:ext cx="3549413" cy="2470299"/>
          </a:xfrm>
          <a:prstGeom prst="rect">
            <a:avLst/>
          </a:prstGeom>
        </p:spPr>
      </p:pic>
      <p:pic>
        <p:nvPicPr>
          <p:cNvPr id="6" name="Picture 5" title="Collecting Fish tissue sampl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148" y="1616282"/>
            <a:ext cx="4397852" cy="3608860"/>
          </a:xfrm>
          <a:prstGeom prst="rect">
            <a:avLst/>
          </a:prstGeom>
        </p:spPr>
      </p:pic>
      <p:sp>
        <p:nvSpPr>
          <p:cNvPr id="6146" name="Rectangle 2"/>
          <p:cNvSpPr>
            <a:spLocks noGrp="1" noChangeArrowheads="1"/>
          </p:cNvSpPr>
          <p:nvPr>
            <p:ph type="title"/>
          </p:nvPr>
        </p:nvSpPr>
        <p:spPr>
          <a:xfrm>
            <a:off x="596598" y="177191"/>
            <a:ext cx="8229600" cy="1143000"/>
          </a:xfrm>
        </p:spPr>
        <p:txBody>
          <a:bodyPr>
            <a:normAutofit/>
          </a:bodyPr>
          <a:lstStyle/>
          <a:p>
            <a:pPr>
              <a:defRPr/>
            </a:pPr>
            <a:r>
              <a:rPr dirty="0">
                <a:ln>
                  <a:noFill/>
                </a:ln>
                <a:latin typeface="Arial" panose="020B0604020202020204" pitchFamily="34" charset="0"/>
                <a:cs typeface="Arial" panose="020B0604020202020204" pitchFamily="34" charset="0"/>
              </a:rPr>
              <a:t>DEQ Fish Tissue Monitoring </a:t>
            </a:r>
          </a:p>
        </p:txBody>
      </p:sp>
      <p:sp>
        <p:nvSpPr>
          <p:cNvPr id="26627" name="Rectangle 3"/>
          <p:cNvSpPr>
            <a:spLocks noGrp="1" noChangeArrowheads="1"/>
          </p:cNvSpPr>
          <p:nvPr>
            <p:ph type="body" sz="half" idx="1"/>
          </p:nvPr>
        </p:nvSpPr>
        <p:spPr>
          <a:xfrm>
            <a:off x="596598" y="1299622"/>
            <a:ext cx="5813687" cy="5117009"/>
          </a:xfrm>
        </p:spPr>
        <p:txBody>
          <a:bodyPr>
            <a:normAutofit lnSpcReduction="10000"/>
          </a:bodyPr>
          <a:lstStyle/>
          <a:p>
            <a:r>
              <a:rPr lang="en-US" dirty="0">
                <a:ln>
                  <a:noFill/>
                </a:ln>
                <a:solidFill>
                  <a:srgbClr val="256EAB"/>
                </a:solidFill>
                <a:latin typeface="Arial" panose="020B0604020202020204" pitchFamily="34" charset="0"/>
                <a:cs typeface="Arial" panose="020B0604020202020204" pitchFamily="34" charset="0"/>
              </a:rPr>
              <a:t>Monitor to assess  the “Fishable” Goal of the Clean Water Act - 305(b)</a:t>
            </a:r>
          </a:p>
          <a:p>
            <a:r>
              <a:rPr lang="en-US" dirty="0">
                <a:ln>
                  <a:noFill/>
                </a:ln>
                <a:solidFill>
                  <a:srgbClr val="256EAB"/>
                </a:solidFill>
                <a:latin typeface="Arial" panose="020B0604020202020204" pitchFamily="34" charset="0"/>
                <a:cs typeface="Arial" panose="020B0604020202020204" pitchFamily="34" charset="0"/>
              </a:rPr>
              <a:t>Target </a:t>
            </a:r>
            <a:r>
              <a:rPr lang="en-US" dirty="0" smtClean="0">
                <a:ln>
                  <a:noFill/>
                </a:ln>
                <a:solidFill>
                  <a:srgbClr val="256EAB"/>
                </a:solidFill>
                <a:latin typeface="Arial" panose="020B0604020202020204" pitchFamily="34" charset="0"/>
                <a:cs typeface="Arial" panose="020B0604020202020204" pitchFamily="34" charset="0"/>
              </a:rPr>
              <a:t>contaminants </a:t>
            </a:r>
            <a:r>
              <a:rPr lang="en-US" dirty="0">
                <a:ln>
                  <a:noFill/>
                </a:ln>
                <a:solidFill>
                  <a:srgbClr val="256EAB"/>
                </a:solidFill>
                <a:latin typeface="Arial" panose="020B0604020202020204" pitchFamily="34" charset="0"/>
                <a:cs typeface="Arial" panose="020B0604020202020204" pitchFamily="34" charset="0"/>
              </a:rPr>
              <a:t>that accumulate in tissue</a:t>
            </a:r>
          </a:p>
          <a:p>
            <a:pPr marL="685800" lvl="2">
              <a:spcBef>
                <a:spcPts val="1000"/>
              </a:spcBef>
            </a:pPr>
            <a:r>
              <a:rPr lang="en-US" sz="2400" dirty="0" smtClean="0">
                <a:ln>
                  <a:noFill/>
                </a:ln>
                <a:solidFill>
                  <a:srgbClr val="256EAB"/>
                </a:solidFill>
                <a:latin typeface="Arial" panose="020B0604020202020204" pitchFamily="34" charset="0"/>
                <a:cs typeface="Arial" panose="020B0604020202020204" pitchFamily="34" charset="0"/>
              </a:rPr>
              <a:t>“Lipophilic” or Fat loving</a:t>
            </a:r>
          </a:p>
          <a:p>
            <a:pPr marL="1143000" lvl="3">
              <a:spcBef>
                <a:spcPts val="1000"/>
              </a:spcBef>
            </a:pPr>
            <a:r>
              <a:rPr lang="en-US" sz="2200" dirty="0" smtClean="0">
                <a:ln>
                  <a:noFill/>
                </a:ln>
                <a:solidFill>
                  <a:srgbClr val="256EAB"/>
                </a:solidFill>
                <a:latin typeface="Arial" panose="020B0604020202020204" pitchFamily="34" charset="0"/>
                <a:cs typeface="Arial" panose="020B0604020202020204" pitchFamily="34" charset="0"/>
              </a:rPr>
              <a:t>PCBs</a:t>
            </a:r>
            <a:r>
              <a:rPr lang="en-US" sz="2200" dirty="0">
                <a:ln>
                  <a:noFill/>
                </a:ln>
                <a:solidFill>
                  <a:srgbClr val="256EAB"/>
                </a:solidFill>
                <a:latin typeface="Arial" panose="020B0604020202020204" pitchFamily="34" charset="0"/>
                <a:cs typeface="Arial" panose="020B0604020202020204" pitchFamily="34" charset="0"/>
              </a:rPr>
              <a:t>, Pesticides, etc</a:t>
            </a:r>
            <a:r>
              <a:rPr lang="en-US" sz="2200" dirty="0" smtClean="0">
                <a:ln>
                  <a:noFill/>
                </a:ln>
                <a:solidFill>
                  <a:srgbClr val="256EAB"/>
                </a:solidFill>
                <a:latin typeface="Arial" panose="020B0604020202020204" pitchFamily="34" charset="0"/>
                <a:cs typeface="Arial" panose="020B0604020202020204" pitchFamily="34" charset="0"/>
              </a:rPr>
              <a:t>.</a:t>
            </a:r>
          </a:p>
          <a:p>
            <a:pPr marL="685800" lvl="2">
              <a:spcBef>
                <a:spcPts val="1000"/>
              </a:spcBef>
            </a:pPr>
            <a:r>
              <a:rPr lang="en-US" sz="2400" dirty="0" smtClean="0">
                <a:solidFill>
                  <a:srgbClr val="256EAB"/>
                </a:solidFill>
                <a:latin typeface="Arial" panose="020B0604020202020204" pitchFamily="34" charset="0"/>
                <a:cs typeface="Arial" panose="020B0604020202020204" pitchFamily="34" charset="0"/>
              </a:rPr>
              <a:t>Mercury</a:t>
            </a:r>
            <a:endParaRPr lang="en-US" sz="2400" dirty="0">
              <a:ln>
                <a:noFill/>
              </a:ln>
              <a:solidFill>
                <a:srgbClr val="256EAB"/>
              </a:solidFill>
              <a:latin typeface="Arial" panose="020B0604020202020204" pitchFamily="34" charset="0"/>
              <a:cs typeface="Arial" panose="020B0604020202020204" pitchFamily="34" charset="0"/>
            </a:endParaRPr>
          </a:p>
          <a:p>
            <a:r>
              <a:rPr lang="en-US" dirty="0">
                <a:ln>
                  <a:noFill/>
                </a:ln>
                <a:solidFill>
                  <a:srgbClr val="256EAB"/>
                </a:solidFill>
                <a:latin typeface="Arial" panose="020B0604020202020204" pitchFamily="34" charset="0"/>
                <a:cs typeface="Arial" panose="020B0604020202020204" pitchFamily="34" charset="0"/>
              </a:rPr>
              <a:t>Compare to trigger values (protect human health) </a:t>
            </a:r>
          </a:p>
          <a:p>
            <a:pPr marL="685800" lvl="2">
              <a:spcBef>
                <a:spcPts val="1000"/>
              </a:spcBef>
            </a:pPr>
            <a:r>
              <a:rPr lang="en-US" sz="2400" dirty="0">
                <a:solidFill>
                  <a:srgbClr val="256EAB"/>
                </a:solidFill>
                <a:latin typeface="Arial" panose="020B0604020202020204" pitchFamily="34" charset="0"/>
                <a:cs typeface="Arial" panose="020B0604020202020204" pitchFamily="34" charset="0"/>
              </a:rPr>
              <a:t>Listed on “dirty </a:t>
            </a:r>
            <a:r>
              <a:rPr lang="en-US" sz="2400" dirty="0" smtClean="0">
                <a:solidFill>
                  <a:srgbClr val="256EAB"/>
                </a:solidFill>
                <a:latin typeface="Arial" panose="020B0604020202020204" pitchFamily="34" charset="0"/>
                <a:cs typeface="Arial" panose="020B0604020202020204" pitchFamily="34" charset="0"/>
              </a:rPr>
              <a:t>waters” / 303(d) report </a:t>
            </a:r>
            <a:r>
              <a:rPr lang="en-US" sz="2400" dirty="0">
                <a:solidFill>
                  <a:srgbClr val="256EAB"/>
                </a:solidFill>
                <a:latin typeface="Arial" panose="020B0604020202020204" pitchFamily="34" charset="0"/>
                <a:cs typeface="Arial" panose="020B0604020202020204" pitchFamily="34" charset="0"/>
              </a:rPr>
              <a:t>if </a:t>
            </a:r>
            <a:r>
              <a:rPr lang="en-US" sz="2400" dirty="0" smtClean="0">
                <a:solidFill>
                  <a:srgbClr val="256EAB"/>
                </a:solidFill>
                <a:latin typeface="Arial" panose="020B0604020202020204" pitchFamily="34" charset="0"/>
                <a:cs typeface="Arial" panose="020B0604020202020204" pitchFamily="34" charset="0"/>
              </a:rPr>
              <a:t>exceeds                       </a:t>
            </a:r>
            <a:endParaRPr lang="en-US" sz="2400" dirty="0">
              <a:solidFill>
                <a:srgbClr val="256EAB"/>
              </a:solidFill>
              <a:latin typeface="Arial" panose="020B0604020202020204" pitchFamily="34" charset="0"/>
              <a:cs typeface="Arial" panose="020B0604020202020204" pitchFamily="34" charset="0"/>
            </a:endParaRPr>
          </a:p>
        </p:txBody>
      </p:sp>
      <p:pic>
        <p:nvPicPr>
          <p:cNvPr id="7" name="Picture 6" title="DEQ Insignia"/>
          <p:cNvPicPr>
            <a:picLocks noChangeAspect="1"/>
          </p:cNvPicPr>
          <p:nvPr/>
        </p:nvPicPr>
        <p:blipFill>
          <a:blip r:embed="rId4" cstate="print"/>
          <a:stretch>
            <a:fillRect/>
          </a:stretch>
        </p:blipFill>
        <p:spPr>
          <a:xfrm>
            <a:off x="11455394" y="6416632"/>
            <a:ext cx="579126" cy="313609"/>
          </a:xfrm>
          <a:prstGeom prst="rect">
            <a:avLst/>
          </a:prstGeom>
        </p:spPr>
      </p:pic>
      <p:sp>
        <p:nvSpPr>
          <p:cNvPr id="10" name="Rectangle 9"/>
          <p:cNvSpPr/>
          <p:nvPr/>
        </p:nvSpPr>
        <p:spPr>
          <a:xfrm>
            <a:off x="0" y="658100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pic>
        <p:nvPicPr>
          <p:cNvPr id="3" name="Picture 2" title="Picture of a stripped bass being measured"/>
          <p:cNvPicPr>
            <a:picLocks noChangeAspect="1"/>
          </p:cNvPicPr>
          <p:nvPr/>
        </p:nvPicPr>
        <p:blipFill>
          <a:blip r:embed="rId5"/>
          <a:stretch>
            <a:fillRect/>
          </a:stretch>
        </p:blipFill>
        <p:spPr>
          <a:xfrm>
            <a:off x="8636001" y="-16575"/>
            <a:ext cx="3556000" cy="1828237"/>
          </a:xfrm>
          <a:prstGeom prst="rect">
            <a:avLst/>
          </a:prstGeom>
        </p:spPr>
      </p:pic>
    </p:spTree>
    <p:extLst>
      <p:ext uri="{BB962C8B-B14F-4D97-AF65-F5344CB8AC3E}">
        <p14:creationId xmlns:p14="http://schemas.microsoft.com/office/powerpoint/2010/main" val="34774918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60" name="Group 52" descr="VDH Fish tissue threshold equals 100 ppb, DEQ's screening threshold equals 20.  DEQ's water quality criterion = 640 pico grams per liter" title="VA Water Quality Crtierion for Total PCBs"/>
          <p:cNvGraphicFramePr>
            <a:graphicFrameLocks noGrp="1"/>
          </p:cNvGraphicFramePr>
          <p:nvPr>
            <p:ph idx="1"/>
            <p:extLst>
              <p:ext uri="{D42A27DB-BD31-4B8C-83A1-F6EECF244321}">
                <p14:modId xmlns:p14="http://schemas.microsoft.com/office/powerpoint/2010/main" val="1054623327"/>
              </p:ext>
            </p:extLst>
          </p:nvPr>
        </p:nvGraphicFramePr>
        <p:xfrm>
          <a:off x="1162373" y="1229786"/>
          <a:ext cx="9908397" cy="3070752"/>
        </p:xfrm>
        <a:graphic>
          <a:graphicData uri="http://schemas.openxmlformats.org/drawingml/2006/table">
            <a:tbl>
              <a:tblPr firstRow="1">
                <a:tableStyleId>{775DCB02-9BB8-47FD-8907-85C794F793BA}</a:tableStyleId>
              </a:tblPr>
              <a:tblGrid>
                <a:gridCol w="1999281">
                  <a:extLst>
                    <a:ext uri="{9D8B030D-6E8A-4147-A177-3AD203B41FA5}">
                      <a16:colId xmlns:a16="http://schemas.microsoft.com/office/drawing/2014/main" val="20000"/>
                    </a:ext>
                  </a:extLst>
                </a:gridCol>
                <a:gridCol w="4598707">
                  <a:extLst>
                    <a:ext uri="{9D8B030D-6E8A-4147-A177-3AD203B41FA5}">
                      <a16:colId xmlns:a16="http://schemas.microsoft.com/office/drawing/2014/main" val="20001"/>
                    </a:ext>
                  </a:extLst>
                </a:gridCol>
                <a:gridCol w="3310409">
                  <a:extLst>
                    <a:ext uri="{9D8B030D-6E8A-4147-A177-3AD203B41FA5}">
                      <a16:colId xmlns:a16="http://schemas.microsoft.com/office/drawing/2014/main" val="20002"/>
                    </a:ext>
                  </a:extLst>
                </a:gridCol>
              </a:tblGrid>
              <a:tr h="497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Agency</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Fish Tissue Threshold (ng/g or ppb) </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WQC (pg/L or </a:t>
                      </a:r>
                      <a:r>
                        <a:rPr kumimoji="0" lang="en-US" sz="2400" u="none" strike="noStrike" cap="none" normalizeH="0" baseline="0" dirty="0" err="1" smtClean="0">
                          <a:ln>
                            <a:noFill/>
                          </a:ln>
                          <a:effectLst/>
                          <a:latin typeface="Arial" panose="020B0604020202020204" pitchFamily="34" charset="0"/>
                          <a:cs typeface="Arial" panose="020B0604020202020204" pitchFamily="34" charset="0"/>
                        </a:rPr>
                        <a:t>ppq</a:t>
                      </a:r>
                      <a:r>
                        <a:rPr kumimoji="0" lang="en-US" sz="24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0"/>
                  </a:ext>
                </a:extLst>
              </a:tr>
              <a:tr h="12717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100 (Fish Consumption Advisory)</a:t>
                      </a:r>
                      <a:endParaRPr kumimoji="0" lang="en-US" sz="2400" b="0" i="0" u="none" strike="sng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 -</a:t>
                      </a: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1"/>
                  </a:ext>
                </a:extLst>
              </a:tr>
              <a:tr h="9760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18 (Screening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1162373" y="4311658"/>
            <a:ext cx="9908397" cy="163121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198569"/>
                </a:solidFill>
                <a:latin typeface="Arial" panose="020B0604020202020204" pitchFamily="34" charset="0"/>
                <a:cs typeface="Arial" panose="020B0604020202020204" pitchFamily="34" charset="0"/>
              </a:rPr>
              <a:t>DEQ’s Water Quality Assessment (Integrated Report)</a:t>
            </a:r>
          </a:p>
          <a:p>
            <a:pPr marL="800100" lvl="1" indent="-342900">
              <a:buFont typeface="Courier New" panose="02070309020205020404" pitchFamily="49" charset="0"/>
              <a:buChar char="o"/>
            </a:pPr>
            <a:r>
              <a:rPr lang="en-US" sz="2400" dirty="0">
                <a:solidFill>
                  <a:srgbClr val="198569"/>
                </a:solidFill>
                <a:latin typeface="Arial" panose="020B0604020202020204" pitchFamily="34" charset="0"/>
                <a:cs typeface="Arial" panose="020B0604020202020204" pitchFamily="34" charset="0"/>
              </a:rPr>
              <a:t>VDH - Consumption Advisory = impairment</a:t>
            </a:r>
          </a:p>
          <a:p>
            <a:pPr marL="800100" lvl="1" indent="-342900">
              <a:buFont typeface="Courier New" panose="02070309020205020404" pitchFamily="49" charset="0"/>
              <a:buChar char="o"/>
            </a:pPr>
            <a:r>
              <a:rPr lang="en-US" sz="2400" dirty="0">
                <a:solidFill>
                  <a:srgbClr val="198569"/>
                </a:solidFill>
                <a:latin typeface="Arial" panose="020B0604020202020204" pitchFamily="34" charset="0"/>
                <a:cs typeface="Arial" panose="020B0604020202020204" pitchFamily="34" charset="0"/>
              </a:rPr>
              <a:t>DEQ  - two or more fish samples exceed screening value at a site or two water samples exceed criterion at a site = impairment</a:t>
            </a:r>
          </a:p>
        </p:txBody>
      </p:sp>
      <p:sp>
        <p:nvSpPr>
          <p:cNvPr id="5" name="TextBox 4"/>
          <p:cNvSpPr txBox="1"/>
          <p:nvPr/>
        </p:nvSpPr>
        <p:spPr>
          <a:xfrm>
            <a:off x="2019623" y="6137084"/>
            <a:ext cx="7930289" cy="369332"/>
          </a:xfrm>
          <a:prstGeom prst="rect">
            <a:avLst/>
          </a:prstGeom>
          <a:noFill/>
        </p:spPr>
        <p:txBody>
          <a:bodyPr wrap="square" rtlCol="0">
            <a:spAutoFit/>
          </a:bodyPr>
          <a:lstStyle/>
          <a:p>
            <a:pPr lvl="1"/>
            <a:r>
              <a:rPr lang="en-US" dirty="0">
                <a:solidFill>
                  <a:srgbClr val="198569"/>
                </a:solidFill>
                <a:latin typeface="Arial" panose="020B0604020202020204" pitchFamily="34" charset="0"/>
                <a:cs typeface="Arial" panose="020B0604020202020204" pitchFamily="34" charset="0"/>
              </a:rPr>
              <a:t>From:  DEQ’s </a:t>
            </a:r>
            <a:r>
              <a:rPr lang="en-US" dirty="0" smtClean="0">
                <a:solidFill>
                  <a:srgbClr val="198569"/>
                </a:solidFill>
                <a:latin typeface="Arial" panose="020B0604020202020204" pitchFamily="34" charset="0"/>
                <a:cs typeface="Arial" panose="020B0604020202020204" pitchFamily="34" charset="0"/>
              </a:rPr>
              <a:t>2022 (Draft) </a:t>
            </a:r>
            <a:r>
              <a:rPr lang="en-US" dirty="0">
                <a:solidFill>
                  <a:srgbClr val="198569"/>
                </a:solidFill>
                <a:latin typeface="Arial" panose="020B0604020202020204" pitchFamily="34" charset="0"/>
                <a:cs typeface="Arial" panose="020B0604020202020204" pitchFamily="34" charset="0"/>
              </a:rPr>
              <a:t>Water Quality Assessment Guidance </a:t>
            </a:r>
            <a:r>
              <a:rPr lang="en-US" dirty="0" smtClean="0">
                <a:solidFill>
                  <a:srgbClr val="198569"/>
                </a:solidFill>
                <a:latin typeface="Arial" panose="020B0604020202020204" pitchFamily="34" charset="0"/>
                <a:cs typeface="Arial" panose="020B0604020202020204" pitchFamily="34" charset="0"/>
              </a:rPr>
              <a:t>Manual</a:t>
            </a:r>
            <a:endParaRPr lang="en-US" dirty="0">
              <a:solidFill>
                <a:srgbClr val="198569"/>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42900" y="187266"/>
            <a:ext cx="12192000" cy="1143000"/>
          </a:xfrm>
        </p:spPr>
        <p:txBody>
          <a:bodyPr>
            <a:normAutofit/>
          </a:bodyPr>
          <a:lstStyle/>
          <a:p>
            <a:pPr algn="ctr">
              <a:defRPr/>
            </a:pPr>
            <a:r>
              <a:rPr lang="en-US" dirty="0">
                <a:ln>
                  <a:noFill/>
                </a:ln>
                <a:latin typeface="Arial" panose="020B0604020202020204" pitchFamily="34" charset="0"/>
                <a:cs typeface="Arial" panose="020B0604020202020204" pitchFamily="34" charset="0"/>
              </a:rPr>
              <a:t>VA Water Quality Criterion </a:t>
            </a:r>
            <a:r>
              <a:rPr lang="en-US" dirty="0" smtClean="0">
                <a:ln>
                  <a:noFill/>
                </a:ln>
                <a:latin typeface="Arial" panose="020B0604020202020204" pitchFamily="34" charset="0"/>
                <a:cs typeface="Arial" panose="020B0604020202020204" pitchFamily="34" charset="0"/>
              </a:rPr>
              <a:t>–Total PCBs</a:t>
            </a:r>
            <a:endParaRPr lang="en-US" dirty="0">
              <a:ln>
                <a:noFill/>
              </a:ln>
              <a:solidFill>
                <a:srgbClr val="256EAB"/>
              </a:solidFill>
              <a:latin typeface="Arial" panose="020B0604020202020204" pitchFamily="34" charset="0"/>
              <a:cs typeface="Arial" panose="020B0604020202020204" pitchFamily="34" charset="0"/>
            </a:endParaRPr>
          </a:p>
        </p:txBody>
      </p:sp>
      <p:pic>
        <p:nvPicPr>
          <p:cNvPr id="9" name="Picture 8"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8" name="Rectangle 7"/>
          <p:cNvSpPr/>
          <p:nvPr/>
        </p:nvSpPr>
        <p:spPr>
          <a:xfrm>
            <a:off x="0" y="6581001"/>
            <a:ext cx="2670218" cy="276999"/>
          </a:xfrm>
          <a:prstGeom prst="rect">
            <a:avLst/>
          </a:prstGeom>
        </p:spPr>
        <p:txBody>
          <a:bodyPr wrap="none">
            <a:spAutoFit/>
          </a:bodyPr>
          <a:lstStyle/>
          <a:p>
            <a:r>
              <a:rPr lang="en-US" sz="1200" dirty="0">
                <a:solidFill>
                  <a:schemeClr val="bg1">
                    <a:lumMod val="50000"/>
                  </a:schemeClr>
                </a:solidFill>
              </a:rPr>
              <a:t>For Technical Support call </a:t>
            </a:r>
            <a:r>
              <a:rPr lang="en-US" sz="1200" dirty="0" smtClean="0">
                <a:solidFill>
                  <a:schemeClr val="bg1">
                    <a:lumMod val="50000"/>
                  </a:schemeClr>
                </a:solidFill>
              </a:rPr>
              <a:t>804.527.5029</a:t>
            </a:r>
            <a:endParaRPr lang="en-US" sz="1200" dirty="0">
              <a:solidFill>
                <a:schemeClr val="bg1">
                  <a:lumMod val="50000"/>
                </a:schemeClr>
              </a:solidFill>
            </a:endParaRPr>
          </a:p>
        </p:txBody>
      </p:sp>
    </p:spTree>
    <p:extLst>
      <p:ext uri="{BB962C8B-B14F-4D97-AF65-F5344CB8AC3E}">
        <p14:creationId xmlns:p14="http://schemas.microsoft.com/office/powerpoint/2010/main" val="313650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DEQ PPT Template2019 (2)</Template>
  <TotalTime>23112</TotalTime>
  <Words>3103</Words>
  <Application>Microsoft Office PowerPoint</Application>
  <PresentationFormat>Widescreen</PresentationFormat>
  <Paragraphs>532</Paragraphs>
  <Slides>45</Slides>
  <Notes>6</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45</vt:i4>
      </vt:variant>
    </vt:vector>
  </HeadingPairs>
  <TitlesOfParts>
    <vt:vector size="59" baseType="lpstr">
      <vt:lpstr>Arial</vt:lpstr>
      <vt:lpstr>Calibri</vt:lpstr>
      <vt:lpstr>Calibri Light</vt:lpstr>
      <vt:lpstr>Comic Sans MS</vt:lpstr>
      <vt:lpstr>Courier New</vt:lpstr>
      <vt:lpstr>Segoe</vt:lpstr>
      <vt:lpstr>Tahoma</vt:lpstr>
      <vt:lpstr>Wingdings</vt:lpstr>
      <vt:lpstr>Office Theme</vt:lpstr>
      <vt:lpstr>1_Custom Design</vt:lpstr>
      <vt:lpstr>Custom Design</vt:lpstr>
      <vt:lpstr>2_Office Theme</vt:lpstr>
      <vt:lpstr>Clip</vt:lpstr>
      <vt:lpstr>Chart</vt:lpstr>
      <vt:lpstr>PC/Laptop View</vt:lpstr>
      <vt:lpstr>Tidal James River, Elizabeth River, and Tidal Tributaries PCB Water Quality (TMDL) Study:</vt:lpstr>
      <vt:lpstr>Introductions</vt:lpstr>
      <vt:lpstr>Agenda</vt:lpstr>
      <vt:lpstr>Overview of Water Quality Planning</vt:lpstr>
      <vt:lpstr>Water Quality Standards</vt:lpstr>
      <vt:lpstr>Continuous Planning Process</vt:lpstr>
      <vt:lpstr>DEQ Fish Tissue Monitoring </vt:lpstr>
      <vt:lpstr>VA Water Quality Criterion –Total PCBs</vt:lpstr>
      <vt:lpstr>Total Maximum Daily Load (TMDL)</vt:lpstr>
      <vt:lpstr>The TMDL Process</vt:lpstr>
      <vt:lpstr>PCB Background Information</vt:lpstr>
      <vt:lpstr>Background: PCBs</vt:lpstr>
      <vt:lpstr>Background: PCBs</vt:lpstr>
      <vt:lpstr>Toxics Substances Control Act (TSCA)</vt:lpstr>
      <vt:lpstr>PCBs in Municipal Products</vt:lpstr>
      <vt:lpstr>Why PCBs Continue to be an Issue</vt:lpstr>
      <vt:lpstr>Site Specific PCB Endpoint</vt:lpstr>
      <vt:lpstr>Tidal James River, Elizabeth River, and Tidal Tributaries Water Quality Impairment </vt:lpstr>
      <vt:lpstr>Tidal James River Watershed</vt:lpstr>
      <vt:lpstr>James and Elizabeth River Watershed PCB Impairment Timeline</vt:lpstr>
      <vt:lpstr>Problem Identification - VDH Fish Consumption Advisory </vt:lpstr>
      <vt:lpstr>Fish Monitoring Stations in the Tidal James River Watershed</vt:lpstr>
      <vt:lpstr>Place Map here</vt:lpstr>
      <vt:lpstr>Fish Tissue graph for the Middle JR</vt:lpstr>
      <vt:lpstr>Arithmetic Mean of tPCB Concentrations (ng/g) for the Lower James River Consumption Advisory Species by Year (1993-2016) </vt:lpstr>
      <vt:lpstr>JR Tributaries Fish Tissue Data</vt:lpstr>
      <vt:lpstr>DEQ’s TMDL Sampling Approach 2009-2012, 2016, 2020</vt:lpstr>
      <vt:lpstr>Graph showing water data</vt:lpstr>
      <vt:lpstr> Water tPCB conc. graph for tidal tributaries </vt:lpstr>
      <vt:lpstr>Placeholder Monthly PCB concentrations at HopewellRM </vt:lpstr>
      <vt:lpstr>Sediment Data graph</vt:lpstr>
      <vt:lpstr>Tidal James River, Elizabeth River, and Tidal Tributaries PCB TMDL</vt:lpstr>
      <vt:lpstr>Sources considered in PCB TMDL</vt:lpstr>
      <vt:lpstr>TMDL Source Category – Point Sources</vt:lpstr>
      <vt:lpstr>TMDL Source Category – Point Sources</vt:lpstr>
      <vt:lpstr>TMDL Source Category – MS4s</vt:lpstr>
      <vt:lpstr>TMDL Source Category - Contaminated Sites</vt:lpstr>
      <vt:lpstr>TMDL Source Categories </vt:lpstr>
      <vt:lpstr>Implementation Process</vt:lpstr>
      <vt:lpstr>VPDES Point Sources   Pollutant Minimization Plan</vt:lpstr>
      <vt:lpstr>TMDL - Contaminated Sites</vt:lpstr>
      <vt:lpstr>Point Source/Nonpoint Source:   “Fingerprinting”</vt:lpstr>
      <vt:lpstr>Timeline - Tidal James &amp; Elizabeth Rivers PCB TMDL Development</vt:lpstr>
      <vt:lpstr>Next Steps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Richards, Mark (DEQ)</cp:lastModifiedBy>
  <cp:revision>550</cp:revision>
  <dcterms:created xsi:type="dcterms:W3CDTF">2019-10-07T15:28:26Z</dcterms:created>
  <dcterms:modified xsi:type="dcterms:W3CDTF">2021-01-28T18:20:11Z</dcterms:modified>
</cp:coreProperties>
</file>