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</p:sldMasterIdLst>
  <p:notesMasterIdLst>
    <p:notesMasterId r:id="rId7"/>
  </p:notesMasterIdLst>
  <p:sldIdLst>
    <p:sldId id="256" r:id="rId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0979B4-3AF3-4C3A-B477-58E6162E3C1D}" v="1" dt="2025-07-30T19:08:57.8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24" autoAdjust="0"/>
  </p:normalViewPr>
  <p:slideViewPr>
    <p:cSldViewPr>
      <p:cViewPr varScale="1">
        <p:scale>
          <a:sx n="111" d="100"/>
          <a:sy n="111" d="100"/>
        </p:scale>
        <p:origin x="230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4419684308263759"/>
          <c:y val="0.17346938775510315"/>
          <c:w val="0.7093779015784587"/>
          <c:h val="0.6122448979591881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Code Orange Days</c:v>
                </c:pt>
              </c:strCache>
            </c:strRef>
          </c:tx>
          <c:spPr>
            <a:solidFill>
              <a:srgbClr val="FF6600"/>
            </a:solidFill>
            <a:ln w="13798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Sheet1!$C$1:$AK$1</c:f>
              <c:numCache>
                <c:formatCode>General</c:formatCode>
                <c:ptCount val="35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  <c:pt idx="26">
                  <c:v>2017</c:v>
                </c:pt>
                <c:pt idx="27">
                  <c:v>2018</c:v>
                </c:pt>
                <c:pt idx="28">
                  <c:v>2019</c:v>
                </c:pt>
                <c:pt idx="29">
                  <c:v>2020</c:v>
                </c:pt>
                <c:pt idx="30">
                  <c:v>2021</c:v>
                </c:pt>
                <c:pt idx="31">
                  <c:v>2022</c:v>
                </c:pt>
                <c:pt idx="32">
                  <c:v>2023</c:v>
                </c:pt>
                <c:pt idx="33">
                  <c:v>2024</c:v>
                </c:pt>
                <c:pt idx="34">
                  <c:v>2025</c:v>
                </c:pt>
              </c:numCache>
            </c:numRef>
          </c:cat>
          <c:val>
            <c:numRef>
              <c:f>Sheet1!$C$2:$AK$2</c:f>
              <c:numCache>
                <c:formatCode>General</c:formatCode>
                <c:ptCount val="35"/>
                <c:pt idx="0">
                  <c:v>42</c:v>
                </c:pt>
                <c:pt idx="1">
                  <c:v>28</c:v>
                </c:pt>
                <c:pt idx="2">
                  <c:v>49</c:v>
                </c:pt>
                <c:pt idx="3">
                  <c:v>44</c:v>
                </c:pt>
                <c:pt idx="4">
                  <c:v>26</c:v>
                </c:pt>
                <c:pt idx="5">
                  <c:v>33</c:v>
                </c:pt>
                <c:pt idx="6">
                  <c:v>39</c:v>
                </c:pt>
                <c:pt idx="7">
                  <c:v>44</c:v>
                </c:pt>
                <c:pt idx="8">
                  <c:v>33</c:v>
                </c:pt>
                <c:pt idx="9">
                  <c:v>27</c:v>
                </c:pt>
                <c:pt idx="10">
                  <c:v>29</c:v>
                </c:pt>
                <c:pt idx="11">
                  <c:v>34</c:v>
                </c:pt>
                <c:pt idx="12">
                  <c:v>23</c:v>
                </c:pt>
                <c:pt idx="13">
                  <c:v>24</c:v>
                </c:pt>
                <c:pt idx="14">
                  <c:v>37</c:v>
                </c:pt>
                <c:pt idx="15">
                  <c:v>19</c:v>
                </c:pt>
                <c:pt idx="16">
                  <c:v>34</c:v>
                </c:pt>
                <c:pt idx="17">
                  <c:v>24</c:v>
                </c:pt>
                <c:pt idx="18">
                  <c:v>2</c:v>
                </c:pt>
                <c:pt idx="19">
                  <c:v>21</c:v>
                </c:pt>
                <c:pt idx="20">
                  <c:v>20</c:v>
                </c:pt>
                <c:pt idx="21">
                  <c:v>11</c:v>
                </c:pt>
                <c:pt idx="22">
                  <c:v>1</c:v>
                </c:pt>
                <c:pt idx="23">
                  <c:v>2</c:v>
                </c:pt>
                <c:pt idx="24">
                  <c:v>3</c:v>
                </c:pt>
                <c:pt idx="25">
                  <c:v>4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34-4D85-B439-83FBBBCA952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Code Red Days</c:v>
                </c:pt>
              </c:strCache>
            </c:strRef>
          </c:tx>
          <c:spPr>
            <a:solidFill>
              <a:srgbClr val="FF0000"/>
            </a:solidFill>
            <a:ln w="13798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Sheet1!$C$1:$AK$1</c:f>
              <c:numCache>
                <c:formatCode>General</c:formatCode>
                <c:ptCount val="35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  <c:pt idx="26">
                  <c:v>2017</c:v>
                </c:pt>
                <c:pt idx="27">
                  <c:v>2018</c:v>
                </c:pt>
                <c:pt idx="28">
                  <c:v>2019</c:v>
                </c:pt>
                <c:pt idx="29">
                  <c:v>2020</c:v>
                </c:pt>
                <c:pt idx="30">
                  <c:v>2021</c:v>
                </c:pt>
                <c:pt idx="31">
                  <c:v>2022</c:v>
                </c:pt>
                <c:pt idx="32">
                  <c:v>2023</c:v>
                </c:pt>
                <c:pt idx="33">
                  <c:v>2024</c:v>
                </c:pt>
                <c:pt idx="34">
                  <c:v>2025</c:v>
                </c:pt>
              </c:numCache>
            </c:numRef>
          </c:cat>
          <c:val>
            <c:numRef>
              <c:f>Sheet1!$C$3:$AK$3</c:f>
              <c:numCache>
                <c:formatCode>General</c:formatCode>
                <c:ptCount val="35"/>
                <c:pt idx="0">
                  <c:v>15</c:v>
                </c:pt>
                <c:pt idx="1">
                  <c:v>8</c:v>
                </c:pt>
                <c:pt idx="2">
                  <c:v>24</c:v>
                </c:pt>
                <c:pt idx="3">
                  <c:v>10</c:v>
                </c:pt>
                <c:pt idx="4">
                  <c:v>18</c:v>
                </c:pt>
                <c:pt idx="5">
                  <c:v>4</c:v>
                </c:pt>
                <c:pt idx="6">
                  <c:v>18</c:v>
                </c:pt>
                <c:pt idx="7">
                  <c:v>21</c:v>
                </c:pt>
                <c:pt idx="8">
                  <c:v>22</c:v>
                </c:pt>
                <c:pt idx="9">
                  <c:v>3</c:v>
                </c:pt>
                <c:pt idx="10">
                  <c:v>11</c:v>
                </c:pt>
                <c:pt idx="11">
                  <c:v>17</c:v>
                </c:pt>
                <c:pt idx="12">
                  <c:v>5</c:v>
                </c:pt>
                <c:pt idx="13">
                  <c:v>1</c:v>
                </c:pt>
                <c:pt idx="14">
                  <c:v>6</c:v>
                </c:pt>
                <c:pt idx="15">
                  <c:v>8</c:v>
                </c:pt>
                <c:pt idx="16">
                  <c:v>6</c:v>
                </c:pt>
                <c:pt idx="17">
                  <c:v>5</c:v>
                </c:pt>
                <c:pt idx="18">
                  <c:v>0</c:v>
                </c:pt>
                <c:pt idx="19">
                  <c:v>4</c:v>
                </c:pt>
                <c:pt idx="20">
                  <c:v>2</c:v>
                </c:pt>
                <c:pt idx="21">
                  <c:v>4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B34-4D85-B439-83FBBBCA952C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Code Purple Days</c:v>
                </c:pt>
              </c:strCache>
            </c:strRef>
          </c:tx>
          <c:spPr>
            <a:solidFill>
              <a:srgbClr val="7030A0"/>
            </a:solidFill>
            <a:ln w="13798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Sheet1!$C$1:$AK$1</c:f>
              <c:numCache>
                <c:formatCode>General</c:formatCode>
                <c:ptCount val="35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  <c:pt idx="26">
                  <c:v>2017</c:v>
                </c:pt>
                <c:pt idx="27">
                  <c:v>2018</c:v>
                </c:pt>
                <c:pt idx="28">
                  <c:v>2019</c:v>
                </c:pt>
                <c:pt idx="29">
                  <c:v>2020</c:v>
                </c:pt>
                <c:pt idx="30">
                  <c:v>2021</c:v>
                </c:pt>
                <c:pt idx="31">
                  <c:v>2022</c:v>
                </c:pt>
                <c:pt idx="32">
                  <c:v>2023</c:v>
                </c:pt>
                <c:pt idx="33">
                  <c:v>2024</c:v>
                </c:pt>
                <c:pt idx="34">
                  <c:v>2025</c:v>
                </c:pt>
              </c:numCache>
            </c:numRef>
          </c:cat>
          <c:val>
            <c:numRef>
              <c:f>Sheet1!$C$4:$AK$4</c:f>
              <c:numCache>
                <c:formatCode>General</c:formatCode>
                <c:ptCount val="35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  <c:pt idx="6">
                  <c:v>2</c:v>
                </c:pt>
                <c:pt idx="7">
                  <c:v>4</c:v>
                </c:pt>
                <c:pt idx="8">
                  <c:v>2</c:v>
                </c:pt>
                <c:pt idx="9">
                  <c:v>0</c:v>
                </c:pt>
                <c:pt idx="10">
                  <c:v>1</c:v>
                </c:pt>
                <c:pt idx="11">
                  <c:v>6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1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B34-4D85-B439-83FBBBCA95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00132591"/>
        <c:axId val="1"/>
      </c:barChart>
      <c:catAx>
        <c:axId val="120013259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41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1363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3441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44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29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200132591"/>
        <c:crosses val="autoZero"/>
        <c:crossBetween val="between"/>
      </c:valAx>
      <c:spPr>
        <a:noFill/>
        <a:ln w="13798">
          <a:solidFill>
            <a:schemeClr val="tx1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21830209093685776"/>
          <c:y val="1.5909090909090907E-2"/>
          <c:w val="0.74862186605372538"/>
          <c:h val="8.6363636363636365E-2"/>
        </c:manualLayout>
      </c:layout>
      <c:overlay val="0"/>
      <c:spPr>
        <a:noFill/>
        <a:ln w="3441">
          <a:solidFill>
            <a:schemeClr val="tx1"/>
          </a:solidFill>
          <a:prstDash val="solid"/>
        </a:ln>
      </c:spPr>
      <c:txPr>
        <a:bodyPr/>
        <a:lstStyle/>
        <a:p>
          <a:pPr>
            <a:defRPr sz="1678" b="1" i="0" u="none" strike="noStrike" baseline="0">
              <a:solidFill>
                <a:schemeClr val="tx1"/>
              </a:solidFill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29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CB315CE-B969-F728-4BE0-8E83279BB74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2" tIns="46416" rIns="92832" bIns="46416" numCol="1" anchor="t" anchorCtr="0" compatLnSpc="1">
            <a:prstTxWarp prst="textNoShape">
              <a:avLst/>
            </a:prstTxWarp>
          </a:bodyPr>
          <a:lstStyle>
            <a:lvl1pPr defTabSz="92857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D5E7B81-3CF6-F04D-4D32-1F970898F65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2" tIns="46416" rIns="92832" bIns="46416" numCol="1" anchor="t" anchorCtr="0" compatLnSpc="1">
            <a:prstTxWarp prst="textNoShape">
              <a:avLst/>
            </a:prstTxWarp>
          </a:bodyPr>
          <a:lstStyle>
            <a:lvl1pPr algn="r" defTabSz="92857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86F8C1C-FAB0-DCAD-5318-69D786107F15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7DD4C843-FB8F-C98E-7210-0E040483DB7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2" tIns="46416" rIns="92832" bIns="464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F9E6DE9D-D624-C9A7-AFB0-22E714A02A6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2" tIns="46416" rIns="92832" bIns="46416" numCol="1" anchor="b" anchorCtr="0" compatLnSpc="1">
            <a:prstTxWarp prst="textNoShape">
              <a:avLst/>
            </a:prstTxWarp>
          </a:bodyPr>
          <a:lstStyle>
            <a:lvl1pPr defTabSz="92857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86B69FCD-782F-17D5-EFEF-E434A085C2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2" tIns="46416" rIns="92832" bIns="46416" numCol="1" anchor="b" anchorCtr="0" compatLnSpc="1">
            <a:prstTxWarp prst="textNoShape">
              <a:avLst/>
            </a:prstTxWarp>
          </a:bodyPr>
          <a:lstStyle>
            <a:lvl1pPr algn="r" defTabSz="928571">
              <a:defRPr sz="1200"/>
            </a:lvl1pPr>
          </a:lstStyle>
          <a:p>
            <a:pPr>
              <a:defRPr/>
            </a:pPr>
            <a:fld id="{71F645DE-9D11-4356-91BD-83E54E7D80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28A710CE-C811-AC64-78C4-703AD58EBE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1363" indent="-284163" defTabSz="9271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1413" indent="-227013" defTabSz="9271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98613" indent="-227013" defTabSz="9271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5813" indent="-227013" defTabSz="9271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3013" indent="-227013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0213" indent="-227013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7413" indent="-227013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4613" indent="-227013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BF8D710-6241-4432-933E-F5F43B6EC95B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AFDA2FD1-CA6E-CF43-02F3-479880A5DF8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4660B229-59D1-074F-CC61-CF4A3A1C4D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EB7205-E87C-3BB4-642B-2E4805129C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F1D947-1BE6-E884-980F-B658C284E3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0184913-C5ED-2746-C581-0BB97BA032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5AE21E-1FB6-4D61-8D3C-79945F236D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0205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6391B58-C9B9-07B9-6985-875BA3E671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B9E549-C3A2-DC9A-EB78-623DF4AAE1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F45998-E63E-5BBE-5E7B-22DCB37983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B9A94-645F-4302-B9F3-2F35E414BE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2481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E1802DC-9240-3FFB-3AB5-C8F8C3E74F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C3D9E2D-7DF2-3B00-A963-99ECE418DB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DDAE111-75D5-3B50-A1D3-6829310F0F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71940-AE87-4A2F-9285-1C7E212505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3433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446AD70-9E7E-14E8-6BB6-BA3E31F99E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F0C1301-4217-D53F-4984-9263BFDD22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7F5A103-B5FC-A215-55AC-87CB27E4FB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7A71F4-FA30-47B9-B58B-9DFC18F0A7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1295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30AD8D4-7065-2F8B-E067-C561933428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220F6E5-12BA-327B-A214-6A4FE2B0D3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4BD366B-1C1D-68AE-B8EA-A7BB19C536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3D4DF-84FA-490E-8994-168F146035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038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03332C5-241E-5BB2-867A-A21907A5A8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6DDD060-5BCB-02E1-1EFB-AC15714444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728E8F5-E455-8D01-30EA-746CA1EF4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87094C-E69A-4A80-BD6E-1634A5CF31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6574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B22576-06A8-785A-4D86-3450AD0B5E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7C0831A-3E8D-B4C3-7C3A-D0A1F7AE67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2722AE8-2374-CDC9-D2AB-9AC97BE728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8DEAC-79AD-4091-A6E9-BEB3D8FBF5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658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1ABA9F9-AAEA-283B-9B74-5A9C19711A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9F9FC97-4CE0-55F0-D0B4-61246D61A2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C75D9ED-A5DD-4E9F-3ECD-9276710DEA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92192-FD21-4116-A527-E144935009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7025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1096DF6-A6FE-C100-130C-84D0982BFC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74F6641-2DCE-414F-32D0-00E963B3D5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04E2740-15F7-E8E7-EFDB-821EE2CF42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A99A1-9F75-4775-94C4-EB6EFA4470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2598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33BA7AB-972F-012F-F67A-CD287B1DE6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24FE305-BB2C-DBD6-13E5-3CF2C4AF87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9A1EC8B-4E68-1F46-159A-A8AC573997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BDE654-DF92-427F-8D8E-48A425B4E7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091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8BD15B-4A90-2081-2658-EE04BC458E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70FD9D9-3997-3ED7-F163-F8FF1D795E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D49B8B4-3ECD-AA28-AF89-FFB80070D2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102D5-D98B-4C62-BA98-49D7F7D2BB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900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A953C4-BD9C-C769-DD74-7B81EAA434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37075C-980C-7F7C-E940-5A3229E7D6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56AAABB-0E00-C24D-DBE2-E520298087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E48B4-35B6-4506-A9C9-CEE3CDC15F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8962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4C6E2BD-86F9-95C1-64A8-D1AED0155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1112926-959B-9943-2D2B-5727811F9C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052EC92-6031-C495-CC4E-C9041C29AF6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FDFFBD3-8BA7-0224-E5E3-5DB71A1E879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A3DD90A-1D60-6ECB-72B6-BC41F4B5760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23A4127-68FF-45C6-B77D-716E42FF8F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88E82FF-30D8-FDEE-12E2-12EDC691F8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Number of 8-hour Ozone Exceedance Days in Richmond, 1990-2025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B62E2AED-1B10-DF12-B3A4-8739D61FDA7B}"/>
              </a:ext>
            </a:extLst>
          </p:cNvPr>
          <p:cNvGraphicFramePr>
            <a:graphicFrameLocks noGrp="1" noChangeAspect="1"/>
          </p:cNvGraphicFramePr>
          <p:nvPr>
            <p:ph type="chart" idx="1"/>
          </p:nvPr>
        </p:nvGraphicFramePr>
        <p:xfrm>
          <a:off x="-892175" y="1766888"/>
          <a:ext cx="9652000" cy="4184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6" name="Text Box 4">
            <a:extLst>
              <a:ext uri="{FF2B5EF4-FFF2-40B4-BE49-F238E27FC236}">
                <a16:creationId xmlns:a16="http://schemas.microsoft.com/office/drawing/2014/main" id="{F5A01587-329C-1E4C-DC5B-577E644435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715000"/>
            <a:ext cx="59277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/>
              <a:t>Code Orange: “Unhealthy for Sensitive Groups”, 8 hr. avg. 71-85 ppb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/>
              <a:t>Code Red: “Unhealthy”, 8-hr. avg. 86-105 ppb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/>
              <a:t>Code Purple: “Very Unhealthy”, 8-hr. avg. 106-200 ppb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pic>
        <p:nvPicPr>
          <p:cNvPr id="3077" name="Picture 1">
            <a:extLst>
              <a:ext uri="{FF2B5EF4-FFF2-40B4-BE49-F238E27FC236}">
                <a16:creationId xmlns:a16="http://schemas.microsoft.com/office/drawing/2014/main" id="{93F4714B-CEA7-8C7A-B0C9-0C5C658D10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324600"/>
            <a:ext cx="504825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61c2d15-c6ab-4d65-b525-c8113befb055">
      <Terms xmlns="http://schemas.microsoft.com/office/infopath/2007/PartnerControls"/>
    </lcf76f155ced4ddcb4097134ff3c332f>
    <Person xmlns="e61c2d15-c6ab-4d65-b525-c8113befb055">
      <UserInfo>
        <DisplayName/>
        <AccountId xsi:nil="true"/>
        <AccountType/>
      </UserInfo>
    </Person>
    <MichaelKiss xmlns="e61c2d15-c6ab-4d65-b525-c8113befb055" xsi:nil="true"/>
    <TaxCatchAll xmlns="82e9bd10-5776-4d78-9acf-ee2c810c8230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61692C6814CC4EA3D3F067532F6EFE" ma:contentTypeVersion="17" ma:contentTypeDescription="Create a new document." ma:contentTypeScope="" ma:versionID="88db15e42271289772b1fb5f4438fb56">
  <xsd:schema xmlns:xsd="http://www.w3.org/2001/XMLSchema" xmlns:xs="http://www.w3.org/2001/XMLSchema" xmlns:p="http://schemas.microsoft.com/office/2006/metadata/properties" xmlns:ns2="e61c2d15-c6ab-4d65-b525-c8113befb055" xmlns:ns3="82e9bd10-5776-4d78-9acf-ee2c810c8230" targetNamespace="http://schemas.microsoft.com/office/2006/metadata/properties" ma:root="true" ma:fieldsID="64455afd9457ceb93bfd1d4ef1e2a657" ns2:_="" ns3:_="">
    <xsd:import namespace="e61c2d15-c6ab-4d65-b525-c8113befb055"/>
    <xsd:import namespace="82e9bd10-5776-4d78-9acf-ee2c810c823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ichaelKiss" minOccurs="0"/>
                <xsd:element ref="ns2:Person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1c2d15-c6ab-4d65-b525-c8113befb0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0920e099-540f-4e49-b54d-0e500676ccf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ichaelKiss" ma:index="19" nillable="true" ma:displayName="Date and Time" ma:format="DateTime" ma:internalName="MichaelKiss">
      <xsd:simpleType>
        <xsd:restriction base="dms:DateTime"/>
      </xsd:simpleType>
    </xsd:element>
    <xsd:element name="Person" ma:index="20" nillable="true" ma:displayName="Person" ma:format="Dropdown" ma:list="UserInfo" ma:SharePointGroup="0" ma:internalName="Person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4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e9bd10-5776-4d78-9acf-ee2c810c823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f49821c0-a523-41b3-b82e-88c237195386}" ma:internalName="TaxCatchAll" ma:showField="CatchAllData" ma:web="82e9bd10-5776-4d78-9acf-ee2c810c823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13F4D0C-B4F1-4298-86E5-B0EB739CBCB2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F2491D44-D054-41DC-AF24-AA0E7CF77EE8}">
  <ds:schemaRefs>
    <ds:schemaRef ds:uri="e61c2d15-c6ab-4d65-b525-c8113befb055"/>
    <ds:schemaRef ds:uri="http://purl.org/dc/dcmitype/"/>
    <ds:schemaRef ds:uri="http://schemas.microsoft.com/office/2006/metadata/properties"/>
    <ds:schemaRef ds:uri="82e9bd10-5776-4d78-9acf-ee2c810c8230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82FC1B1-B02D-481B-B458-F34F2A1FF3F9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DEBADAC0-A50C-4BDC-A939-5244719451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1c2d15-c6ab-4d65-b525-c8113befb055"/>
    <ds:schemaRef ds:uri="82e9bd10-5776-4d78-9acf-ee2c810c82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52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Times New Roman</vt:lpstr>
      <vt:lpstr>Arial</vt:lpstr>
      <vt:lpstr>Default Design</vt:lpstr>
      <vt:lpstr>Number of 8-hour Ozone Exceedance Days in Richmond, 1990-2025</vt:lpstr>
    </vt:vector>
  </TitlesOfParts>
  <Company>Department of Environmental Quality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Richmond 8-hour Ozone Exceedance Days 1990-2025 07-30-2025</dc:title>
  <dc:creator>Commonwealth of Virginia</dc:creator>
  <cp:lastModifiedBy>Whitaker, Maya (DEQ)</cp:lastModifiedBy>
  <cp:revision>104</cp:revision>
  <cp:lastPrinted>2025-07-30T11:16:07Z</cp:lastPrinted>
  <dcterms:created xsi:type="dcterms:W3CDTF">2002-10-29T12:48:53Z</dcterms:created>
  <dcterms:modified xsi:type="dcterms:W3CDTF">2025-07-30T19:09:04Z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Salkovitz, Daniel (DEQ)</vt:lpwstr>
  </property>
  <property fmtid="{D5CDD505-2E9C-101B-9397-08002B2CF9AE}" pid="3" name="Order">
    <vt:lpwstr>370400.000000000</vt:lpwstr>
  </property>
  <property fmtid="{D5CDD505-2E9C-101B-9397-08002B2CF9AE}" pid="4" name="display_urn:schemas-microsoft-com:office:office#Author">
    <vt:lpwstr>Salkovitz, Daniel (DEQ)</vt:lpwstr>
  </property>
</Properties>
</file>