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728" r:id="rId5"/>
  </p:sldMasterIdLst>
  <p:notesMasterIdLst>
    <p:notesMasterId r:id="rId12"/>
  </p:notesMasterIdLst>
  <p:handoutMasterIdLst>
    <p:handoutMasterId r:id="rId13"/>
  </p:handoutMasterIdLst>
  <p:sldIdLst>
    <p:sldId id="283" r:id="rId6"/>
    <p:sldId id="284" r:id="rId7"/>
    <p:sldId id="286" r:id="rId8"/>
    <p:sldId id="287" r:id="rId9"/>
    <p:sldId id="285" r:id="rId10"/>
    <p:sldId id="288" r:id="rId11"/>
  </p:sldIdLst>
  <p:sldSz cx="9144000" cy="6858000" type="screen4x3"/>
  <p:notesSz cx="92360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21F20"/>
    <a:srgbClr val="FFCC01"/>
    <a:srgbClr val="000000"/>
    <a:srgbClr val="211F1F"/>
    <a:srgbClr val="FFFF99"/>
    <a:srgbClr val="AD8817"/>
    <a:srgbClr val="AA9158"/>
    <a:srgbClr val="FFFF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12" y="90"/>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man, Morgan (DEQ)" userId="a8507384-73c6-438d-862d-59c8ca862e5a" providerId="ADAL" clId="{A6FB7927-0E31-46D5-BC1A-5BDFF45C31EB}"/>
    <pc:docChg chg="undo custSel modSld">
      <pc:chgData name="Goodman, Morgan (DEQ)" userId="a8507384-73c6-438d-862d-59c8ca862e5a" providerId="ADAL" clId="{A6FB7927-0E31-46D5-BC1A-5BDFF45C31EB}" dt="2025-07-23T15:49:30.935" v="80" actId="13244"/>
      <pc:docMkLst>
        <pc:docMk/>
      </pc:docMkLst>
      <pc:sldChg chg="modSp mod">
        <pc:chgData name="Goodman, Morgan (DEQ)" userId="a8507384-73c6-438d-862d-59c8ca862e5a" providerId="ADAL" clId="{A6FB7927-0E31-46D5-BC1A-5BDFF45C31EB}" dt="2025-07-23T15:47:14.291" v="62" actId="13244"/>
        <pc:sldMkLst>
          <pc:docMk/>
          <pc:sldMk cId="1181778866" sldId="283"/>
        </pc:sldMkLst>
        <pc:spChg chg="ord">
          <ac:chgData name="Goodman, Morgan (DEQ)" userId="a8507384-73c6-438d-862d-59c8ca862e5a" providerId="ADAL" clId="{A6FB7927-0E31-46D5-BC1A-5BDFF45C31EB}" dt="2025-07-23T15:46:49.648" v="58" actId="13244"/>
          <ac:spMkLst>
            <pc:docMk/>
            <pc:sldMk cId="1181778866" sldId="283"/>
            <ac:spMk id="2" creationId="{36D27064-C825-A66B-9C45-11B77DB86B98}"/>
          </ac:spMkLst>
        </pc:spChg>
        <pc:spChg chg="ord">
          <ac:chgData name="Goodman, Morgan (DEQ)" userId="a8507384-73c6-438d-862d-59c8ca862e5a" providerId="ADAL" clId="{A6FB7927-0E31-46D5-BC1A-5BDFF45C31EB}" dt="2025-07-23T15:47:14.291" v="62" actId="13244"/>
          <ac:spMkLst>
            <pc:docMk/>
            <pc:sldMk cId="1181778866" sldId="283"/>
            <ac:spMk id="3" creationId="{F15DAC05-BE5A-A633-A7CA-17E52374A4D6}"/>
          </ac:spMkLst>
        </pc:spChg>
        <pc:picChg chg="mod ord">
          <ac:chgData name="Goodman, Morgan (DEQ)" userId="a8507384-73c6-438d-862d-59c8ca862e5a" providerId="ADAL" clId="{A6FB7927-0E31-46D5-BC1A-5BDFF45C31EB}" dt="2025-07-23T15:47:01.577" v="60" actId="13244"/>
          <ac:picMkLst>
            <pc:docMk/>
            <pc:sldMk cId="1181778866" sldId="283"/>
            <ac:picMk id="5" creationId="{F23C7B03-1D50-F157-E3BC-657AF26FD3A4}"/>
          </ac:picMkLst>
        </pc:picChg>
        <pc:picChg chg="mod ord">
          <ac:chgData name="Goodman, Morgan (DEQ)" userId="a8507384-73c6-438d-862d-59c8ca862e5a" providerId="ADAL" clId="{A6FB7927-0E31-46D5-BC1A-5BDFF45C31EB}" dt="2025-07-23T15:47:06.701" v="61" actId="13244"/>
          <ac:picMkLst>
            <pc:docMk/>
            <pc:sldMk cId="1181778866" sldId="283"/>
            <ac:picMk id="7" creationId="{67ABDE2B-1FCE-AFB1-081A-1AAFEC86F3D8}"/>
          </ac:picMkLst>
        </pc:picChg>
      </pc:sldChg>
      <pc:sldChg chg="modSp mod">
        <pc:chgData name="Goodman, Morgan (DEQ)" userId="a8507384-73c6-438d-862d-59c8ca862e5a" providerId="ADAL" clId="{A6FB7927-0E31-46D5-BC1A-5BDFF45C31EB}" dt="2025-07-23T15:47:53.217" v="66" actId="13244"/>
        <pc:sldMkLst>
          <pc:docMk/>
          <pc:sldMk cId="946186893" sldId="284"/>
        </pc:sldMkLst>
        <pc:spChg chg="ord">
          <ac:chgData name="Goodman, Morgan (DEQ)" userId="a8507384-73c6-438d-862d-59c8ca862e5a" providerId="ADAL" clId="{A6FB7927-0E31-46D5-BC1A-5BDFF45C31EB}" dt="2025-07-23T15:47:53.217" v="66" actId="13244"/>
          <ac:spMkLst>
            <pc:docMk/>
            <pc:sldMk cId="946186893" sldId="284"/>
            <ac:spMk id="3" creationId="{07D4BFAF-2127-A0DF-17A9-E3280A9FBA9C}"/>
          </ac:spMkLst>
        </pc:spChg>
        <pc:picChg chg="mod ord">
          <ac:chgData name="Goodman, Morgan (DEQ)" userId="a8507384-73c6-438d-862d-59c8ca862e5a" providerId="ADAL" clId="{A6FB7927-0E31-46D5-BC1A-5BDFF45C31EB}" dt="2025-07-23T15:47:44.880" v="63" actId="13244"/>
          <ac:picMkLst>
            <pc:docMk/>
            <pc:sldMk cId="946186893" sldId="284"/>
            <ac:picMk id="5" creationId="{A665E315-24AC-E5A1-E5CB-4D473BE2E8CC}"/>
          </ac:picMkLst>
        </pc:picChg>
        <pc:picChg chg="mod ord">
          <ac:chgData name="Goodman, Morgan (DEQ)" userId="a8507384-73c6-438d-862d-59c8ca862e5a" providerId="ADAL" clId="{A6FB7927-0E31-46D5-BC1A-5BDFF45C31EB}" dt="2025-07-23T15:47:47.518" v="64" actId="13244"/>
          <ac:picMkLst>
            <pc:docMk/>
            <pc:sldMk cId="946186893" sldId="284"/>
            <ac:picMk id="9" creationId="{B4E514AD-1E0E-7052-30D0-EA3DD26BAB13}"/>
          </ac:picMkLst>
        </pc:picChg>
        <pc:picChg chg="mod ord">
          <ac:chgData name="Goodman, Morgan (DEQ)" userId="a8507384-73c6-438d-862d-59c8ca862e5a" providerId="ADAL" clId="{A6FB7927-0E31-46D5-BC1A-5BDFF45C31EB}" dt="2025-07-23T15:47:50.047" v="65" actId="13244"/>
          <ac:picMkLst>
            <pc:docMk/>
            <pc:sldMk cId="946186893" sldId="284"/>
            <ac:picMk id="11" creationId="{B5595A4C-B183-6018-2F12-5B9CA46CF73B}"/>
          </ac:picMkLst>
        </pc:picChg>
      </pc:sldChg>
      <pc:sldChg chg="modSp mod">
        <pc:chgData name="Goodman, Morgan (DEQ)" userId="a8507384-73c6-438d-862d-59c8ca862e5a" providerId="ADAL" clId="{A6FB7927-0E31-46D5-BC1A-5BDFF45C31EB}" dt="2025-07-23T15:49:15.081" v="79" actId="13244"/>
        <pc:sldMkLst>
          <pc:docMk/>
          <pc:sldMk cId="820733370" sldId="285"/>
        </pc:sldMkLst>
        <pc:spChg chg="ord">
          <ac:chgData name="Goodman, Morgan (DEQ)" userId="a8507384-73c6-438d-862d-59c8ca862e5a" providerId="ADAL" clId="{A6FB7927-0E31-46D5-BC1A-5BDFF45C31EB}" dt="2025-07-23T15:49:15.081" v="79" actId="13244"/>
          <ac:spMkLst>
            <pc:docMk/>
            <pc:sldMk cId="820733370" sldId="285"/>
            <ac:spMk id="3" creationId="{A5E9F256-13DF-BB45-E790-47D7005B9F80}"/>
          </ac:spMkLst>
        </pc:spChg>
        <pc:picChg chg="mod ord">
          <ac:chgData name="Goodman, Morgan (DEQ)" userId="a8507384-73c6-438d-862d-59c8ca862e5a" providerId="ADAL" clId="{A6FB7927-0E31-46D5-BC1A-5BDFF45C31EB}" dt="2025-07-23T15:49:11.406" v="77" actId="13244"/>
          <ac:picMkLst>
            <pc:docMk/>
            <pc:sldMk cId="820733370" sldId="285"/>
            <ac:picMk id="5" creationId="{3824A38E-7FB2-5EC4-98F3-7283F9E3ECE1}"/>
          </ac:picMkLst>
        </pc:picChg>
        <pc:picChg chg="mod">
          <ac:chgData name="Goodman, Morgan (DEQ)" userId="a8507384-73c6-438d-862d-59c8ca862e5a" providerId="ADAL" clId="{A6FB7927-0E31-46D5-BC1A-5BDFF45C31EB}" dt="2025-07-23T15:42:35.198" v="3" actId="962"/>
          <ac:picMkLst>
            <pc:docMk/>
            <pc:sldMk cId="820733370" sldId="285"/>
            <ac:picMk id="7" creationId="{ED91164C-B4DE-B361-5243-AEED5CBF1FCE}"/>
          </ac:picMkLst>
        </pc:picChg>
        <pc:picChg chg="mod ord">
          <ac:chgData name="Goodman, Morgan (DEQ)" userId="a8507384-73c6-438d-862d-59c8ca862e5a" providerId="ADAL" clId="{A6FB7927-0E31-46D5-BC1A-5BDFF45C31EB}" dt="2025-07-23T15:49:13.383" v="78" actId="13244"/>
          <ac:picMkLst>
            <pc:docMk/>
            <pc:sldMk cId="820733370" sldId="285"/>
            <ac:picMk id="9" creationId="{E1EDF56C-261B-4605-DAAF-0306476A1008}"/>
          </ac:picMkLst>
        </pc:picChg>
        <pc:picChg chg="mod ord">
          <ac:chgData name="Goodman, Morgan (DEQ)" userId="a8507384-73c6-438d-862d-59c8ca862e5a" providerId="ADAL" clId="{A6FB7927-0E31-46D5-BC1A-5BDFF45C31EB}" dt="2025-07-23T15:49:09.669" v="76" actId="13244"/>
          <ac:picMkLst>
            <pc:docMk/>
            <pc:sldMk cId="820733370" sldId="285"/>
            <ac:picMk id="11" creationId="{EE771423-7E70-D0C4-EAB5-D414E2A454ED}"/>
          </ac:picMkLst>
        </pc:picChg>
      </pc:sldChg>
      <pc:sldChg chg="modSp mod">
        <pc:chgData name="Goodman, Morgan (DEQ)" userId="a8507384-73c6-438d-862d-59c8ca862e5a" providerId="ADAL" clId="{A6FB7927-0E31-46D5-BC1A-5BDFF45C31EB}" dt="2025-07-23T15:48:32.855" v="70" actId="13244"/>
        <pc:sldMkLst>
          <pc:docMk/>
          <pc:sldMk cId="1953192413" sldId="286"/>
        </pc:sldMkLst>
        <pc:spChg chg="ord">
          <ac:chgData name="Goodman, Morgan (DEQ)" userId="a8507384-73c6-438d-862d-59c8ca862e5a" providerId="ADAL" clId="{A6FB7927-0E31-46D5-BC1A-5BDFF45C31EB}" dt="2025-07-23T15:48:32.855" v="70" actId="13244"/>
          <ac:spMkLst>
            <pc:docMk/>
            <pc:sldMk cId="1953192413" sldId="286"/>
            <ac:spMk id="3" creationId="{521DD2DF-E01B-1BC6-2AF4-CB925CC99247}"/>
          </ac:spMkLst>
        </pc:spChg>
        <pc:picChg chg="mod ord">
          <ac:chgData name="Goodman, Morgan (DEQ)" userId="a8507384-73c6-438d-862d-59c8ca862e5a" providerId="ADAL" clId="{A6FB7927-0E31-46D5-BC1A-5BDFF45C31EB}" dt="2025-07-23T15:48:25.943" v="67" actId="13244"/>
          <ac:picMkLst>
            <pc:docMk/>
            <pc:sldMk cId="1953192413" sldId="286"/>
            <ac:picMk id="7" creationId="{EA707208-1169-DB73-942B-01230FADEEA3}"/>
          </ac:picMkLst>
        </pc:picChg>
        <pc:picChg chg="mod ord">
          <ac:chgData name="Goodman, Morgan (DEQ)" userId="a8507384-73c6-438d-862d-59c8ca862e5a" providerId="ADAL" clId="{A6FB7927-0E31-46D5-BC1A-5BDFF45C31EB}" dt="2025-07-23T15:48:28.223" v="68" actId="13244"/>
          <ac:picMkLst>
            <pc:docMk/>
            <pc:sldMk cId="1953192413" sldId="286"/>
            <ac:picMk id="9" creationId="{4A277391-50BA-E223-DB7F-1CC25D88F003}"/>
          </ac:picMkLst>
        </pc:picChg>
        <pc:picChg chg="mod ord">
          <ac:chgData name="Goodman, Morgan (DEQ)" userId="a8507384-73c6-438d-862d-59c8ca862e5a" providerId="ADAL" clId="{A6FB7927-0E31-46D5-BC1A-5BDFF45C31EB}" dt="2025-07-23T15:48:30.687" v="69" actId="13244"/>
          <ac:picMkLst>
            <pc:docMk/>
            <pc:sldMk cId="1953192413" sldId="286"/>
            <ac:picMk id="11" creationId="{C4BE38FC-EC5E-F71C-EBA3-A8681849E997}"/>
          </ac:picMkLst>
        </pc:picChg>
        <pc:picChg chg="mod">
          <ac:chgData name="Goodman, Morgan (DEQ)" userId="a8507384-73c6-438d-862d-59c8ca862e5a" providerId="ADAL" clId="{A6FB7927-0E31-46D5-BC1A-5BDFF45C31EB}" dt="2025-07-23T15:43:45.998" v="15" actId="962"/>
          <ac:picMkLst>
            <pc:docMk/>
            <pc:sldMk cId="1953192413" sldId="286"/>
            <ac:picMk id="15" creationId="{14CC351E-102A-2144-34AB-39B6787BD82D}"/>
          </ac:picMkLst>
        </pc:picChg>
      </pc:sldChg>
      <pc:sldChg chg="modSp mod">
        <pc:chgData name="Goodman, Morgan (DEQ)" userId="a8507384-73c6-438d-862d-59c8ca862e5a" providerId="ADAL" clId="{A6FB7927-0E31-46D5-BC1A-5BDFF45C31EB}" dt="2025-07-23T15:48:58.665" v="75" actId="13244"/>
        <pc:sldMkLst>
          <pc:docMk/>
          <pc:sldMk cId="1457834757" sldId="287"/>
        </pc:sldMkLst>
        <pc:spChg chg="mod ord">
          <ac:chgData name="Goodman, Morgan (DEQ)" userId="a8507384-73c6-438d-862d-59c8ca862e5a" providerId="ADAL" clId="{A6FB7927-0E31-46D5-BC1A-5BDFF45C31EB}" dt="2025-07-23T15:48:58.665" v="75" actId="13244"/>
          <ac:spMkLst>
            <pc:docMk/>
            <pc:sldMk cId="1457834757" sldId="287"/>
            <ac:spMk id="2" creationId="{7F6D7CD5-AA9B-46F3-A91B-5AFE00EDC631}"/>
          </ac:spMkLst>
        </pc:spChg>
        <pc:picChg chg="mod ord">
          <ac:chgData name="Goodman, Morgan (DEQ)" userId="a8507384-73c6-438d-862d-59c8ca862e5a" providerId="ADAL" clId="{A6FB7927-0E31-46D5-BC1A-5BDFF45C31EB}" dt="2025-07-23T15:48:52.620" v="72" actId="13244"/>
          <ac:picMkLst>
            <pc:docMk/>
            <pc:sldMk cId="1457834757" sldId="287"/>
            <ac:picMk id="5" creationId="{448E4F31-72BC-BEF1-5D61-318C43DF8881}"/>
          </ac:picMkLst>
        </pc:picChg>
        <pc:picChg chg="mod ord">
          <ac:chgData name="Goodman, Morgan (DEQ)" userId="a8507384-73c6-438d-862d-59c8ca862e5a" providerId="ADAL" clId="{A6FB7927-0E31-46D5-BC1A-5BDFF45C31EB}" dt="2025-07-23T15:48:54.778" v="73" actId="13244"/>
          <ac:picMkLst>
            <pc:docMk/>
            <pc:sldMk cId="1457834757" sldId="287"/>
            <ac:picMk id="7" creationId="{89B8E84B-F44B-7844-30AE-18F3990F6F29}"/>
          </ac:picMkLst>
        </pc:picChg>
        <pc:picChg chg="mod ord">
          <ac:chgData name="Goodman, Morgan (DEQ)" userId="a8507384-73c6-438d-862d-59c8ca862e5a" providerId="ADAL" clId="{A6FB7927-0E31-46D5-BC1A-5BDFF45C31EB}" dt="2025-07-23T15:48:50.889" v="71" actId="13244"/>
          <ac:picMkLst>
            <pc:docMk/>
            <pc:sldMk cId="1457834757" sldId="287"/>
            <ac:picMk id="9" creationId="{A849094E-C51E-12B1-B837-CE3EB39EBE81}"/>
          </ac:picMkLst>
        </pc:picChg>
      </pc:sldChg>
      <pc:sldChg chg="modSp mod">
        <pc:chgData name="Goodman, Morgan (DEQ)" userId="a8507384-73c6-438d-862d-59c8ca862e5a" providerId="ADAL" clId="{A6FB7927-0E31-46D5-BC1A-5BDFF45C31EB}" dt="2025-07-23T15:49:30.935" v="80" actId="13244"/>
        <pc:sldMkLst>
          <pc:docMk/>
          <pc:sldMk cId="3297724013" sldId="288"/>
        </pc:sldMkLst>
        <pc:spChg chg="mod ord">
          <ac:chgData name="Goodman, Morgan (DEQ)" userId="a8507384-73c6-438d-862d-59c8ca862e5a" providerId="ADAL" clId="{A6FB7927-0E31-46D5-BC1A-5BDFF45C31EB}" dt="2025-07-23T15:49:30.935" v="80" actId="13244"/>
          <ac:spMkLst>
            <pc:docMk/>
            <pc:sldMk cId="3297724013" sldId="288"/>
            <ac:spMk id="2" creationId="{FD2A70A8-9585-CF97-9E52-0B0B9E47C1EF}"/>
          </ac:spMkLst>
        </pc:spChg>
        <pc:picChg chg="mod">
          <ac:chgData name="Goodman, Morgan (DEQ)" userId="a8507384-73c6-438d-862d-59c8ca862e5a" providerId="ADAL" clId="{A6FB7927-0E31-46D5-BC1A-5BDFF45C31EB}" dt="2025-07-23T15:43:46.101" v="35" actId="962"/>
          <ac:picMkLst>
            <pc:docMk/>
            <pc:sldMk cId="3297724013" sldId="288"/>
            <ac:picMk id="4" creationId="{B297F9E5-B979-4CE4-020E-4663894C5A38}"/>
          </ac:picMkLst>
        </pc:picChg>
        <pc:picChg chg="mod">
          <ac:chgData name="Goodman, Morgan (DEQ)" userId="a8507384-73c6-438d-862d-59c8ca862e5a" providerId="ADAL" clId="{A6FB7927-0E31-46D5-BC1A-5BDFF45C31EB}" dt="2025-07-23T15:42:06.329" v="1" actId="962"/>
          <ac:picMkLst>
            <pc:docMk/>
            <pc:sldMk cId="3297724013" sldId="288"/>
            <ac:picMk id="6" creationId="{1103E39F-303C-4B3F-3490-F3EB93E44C1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1"/>
            <a:ext cx="4002195" cy="344140"/>
          </a:xfrm>
          <a:prstGeom prst="rect">
            <a:avLst/>
          </a:prstGeom>
        </p:spPr>
        <p:txBody>
          <a:bodyPr vert="horz" lIns="90105" tIns="45052" rIns="90105" bIns="45052"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32306" y="1"/>
            <a:ext cx="4002195" cy="344140"/>
          </a:xfrm>
          <a:prstGeom prst="rect">
            <a:avLst/>
          </a:prstGeom>
        </p:spPr>
        <p:txBody>
          <a:bodyPr vert="horz" lIns="90105" tIns="45052" rIns="90105" bIns="45052" rtlCol="0"/>
          <a:lstStyle>
            <a:lvl1pPr algn="r">
              <a:defRPr sz="1200"/>
            </a:lvl1pPr>
          </a:lstStyle>
          <a:p>
            <a:fld id="{794E0B21-AD33-443A-8BF5-B180B3EED2ED}" type="datetimeFigureOut">
              <a:rPr lang="en-US" smtClean="0"/>
              <a:t>7/23/2025</a:t>
            </a:fld>
            <a:endParaRPr lang="en-US" dirty="0"/>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513860"/>
            <a:ext cx="4002195" cy="344140"/>
          </a:xfrm>
          <a:prstGeom prst="rect">
            <a:avLst/>
          </a:prstGeom>
        </p:spPr>
        <p:txBody>
          <a:bodyPr vert="horz" lIns="90105" tIns="45052" rIns="90105" bIns="4505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32306" y="6513860"/>
            <a:ext cx="4002195" cy="344140"/>
          </a:xfrm>
          <a:prstGeom prst="rect">
            <a:avLst/>
          </a:prstGeom>
        </p:spPr>
        <p:txBody>
          <a:bodyPr vert="horz" lIns="90105" tIns="45052" rIns="90105" bIns="45052" rtlCol="0" anchor="b"/>
          <a:lstStyle>
            <a:lvl1pPr algn="r">
              <a:defRPr sz="1200"/>
            </a:lvl1pPr>
          </a:lstStyle>
          <a:p>
            <a:fld id="{EAFD9612-5402-46C5-9F6F-3A6EC383DFD4}" type="slidenum">
              <a:rPr lang="en-US" smtClean="0"/>
              <a:t>‹#›</a:t>
            </a:fld>
            <a:endParaRPr lang="en-US" dirty="0"/>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4488"/>
          </a:xfrm>
          <a:prstGeom prst="rect">
            <a:avLst/>
          </a:prstGeom>
        </p:spPr>
        <p:txBody>
          <a:bodyPr vert="horz" lIns="91961" tIns="45981" rIns="91961" bIns="45981" rtlCol="0"/>
          <a:lstStyle>
            <a:lvl1pPr algn="l">
              <a:defRPr sz="1200"/>
            </a:lvl1pPr>
          </a:lstStyle>
          <a:p>
            <a:endParaRPr lang="en-US" dirty="0"/>
          </a:p>
        </p:txBody>
      </p:sp>
      <p:sp>
        <p:nvSpPr>
          <p:cNvPr id="3" name="Date Placeholder 2"/>
          <p:cNvSpPr>
            <a:spLocks noGrp="1"/>
          </p:cNvSpPr>
          <p:nvPr>
            <p:ph type="dt" idx="1"/>
          </p:nvPr>
        </p:nvSpPr>
        <p:spPr>
          <a:xfrm>
            <a:off x="5232173" y="0"/>
            <a:ext cx="4002299" cy="344488"/>
          </a:xfrm>
          <a:prstGeom prst="rect">
            <a:avLst/>
          </a:prstGeom>
        </p:spPr>
        <p:txBody>
          <a:bodyPr vert="horz" lIns="91961" tIns="45981" rIns="91961" bIns="45981" rtlCol="0"/>
          <a:lstStyle>
            <a:lvl1pPr algn="r">
              <a:defRPr sz="1200"/>
            </a:lvl1pPr>
          </a:lstStyle>
          <a:p>
            <a:fld id="{344DD812-1AA5-4BC5-AB23-68CCDA028D11}" type="datetimeFigureOut">
              <a:rPr lang="en-US" smtClean="0"/>
              <a:t>7/23/2025</a:t>
            </a:fld>
            <a:endParaRPr lang="en-US" dirty="0"/>
          </a:p>
        </p:txBody>
      </p:sp>
      <p:sp>
        <p:nvSpPr>
          <p:cNvPr id="4" name="Slide Image Placeholder 3"/>
          <p:cNvSpPr>
            <a:spLocks noGrp="1" noRot="1" noChangeAspect="1"/>
          </p:cNvSpPr>
          <p:nvPr>
            <p:ph type="sldImg" idx="2"/>
          </p:nvPr>
        </p:nvSpPr>
        <p:spPr>
          <a:xfrm>
            <a:off x="3074988" y="857250"/>
            <a:ext cx="3086100" cy="2314575"/>
          </a:xfrm>
          <a:prstGeom prst="rect">
            <a:avLst/>
          </a:prstGeom>
          <a:noFill/>
          <a:ln w="12700">
            <a:solidFill>
              <a:prstClr val="black"/>
            </a:solidFill>
          </a:ln>
        </p:spPr>
        <p:txBody>
          <a:bodyPr vert="horz" lIns="91961" tIns="45981" rIns="91961" bIns="45981" rtlCol="0" anchor="ctr"/>
          <a:lstStyle/>
          <a:p>
            <a:endParaRPr lang="en-US" dirty="0"/>
          </a:p>
        </p:txBody>
      </p:sp>
      <p:sp>
        <p:nvSpPr>
          <p:cNvPr id="5" name="Notes Placeholder 4"/>
          <p:cNvSpPr>
            <a:spLocks noGrp="1"/>
          </p:cNvSpPr>
          <p:nvPr>
            <p:ph type="body" sz="quarter" idx="3"/>
          </p:nvPr>
        </p:nvSpPr>
        <p:spPr>
          <a:xfrm>
            <a:off x="923608" y="3300414"/>
            <a:ext cx="7388860" cy="2700337"/>
          </a:xfrm>
          <a:prstGeom prst="rect">
            <a:avLst/>
          </a:prstGeom>
        </p:spPr>
        <p:txBody>
          <a:bodyPr vert="horz" lIns="91961" tIns="45981" rIns="91961" bIns="459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4002299" cy="344487"/>
          </a:xfrm>
          <a:prstGeom prst="rect">
            <a:avLst/>
          </a:prstGeom>
        </p:spPr>
        <p:txBody>
          <a:bodyPr vert="horz" lIns="91961" tIns="45981" rIns="91961" bIns="459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2173" y="6513513"/>
            <a:ext cx="4002299" cy="344487"/>
          </a:xfrm>
          <a:prstGeom prst="rect">
            <a:avLst/>
          </a:prstGeom>
        </p:spPr>
        <p:txBody>
          <a:bodyPr vert="horz" lIns="91961" tIns="45981" rIns="91961" bIns="45981" rtlCol="0" anchor="b"/>
          <a:lstStyle>
            <a:lvl1pPr algn="r">
              <a:defRPr sz="1200"/>
            </a:lvl1pPr>
          </a:lstStyle>
          <a:p>
            <a:fld id="{026CB39F-E249-459B-9F49-F4C960F7C038}" type="slidenum">
              <a:rPr lang="en-US" smtClean="0"/>
              <a:t>‹#›</a:t>
            </a:fld>
            <a:endParaRPr lang="en-US" dirty="0"/>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CB39F-E249-459B-9F49-F4C960F7C038}" type="slidenum">
              <a:rPr lang="en-US" smtClean="0"/>
              <a:t>3</a:t>
            </a:fld>
            <a:endParaRPr lang="en-US" dirty="0"/>
          </a:p>
        </p:txBody>
      </p:sp>
    </p:spTree>
    <p:extLst>
      <p:ext uri="{BB962C8B-B14F-4D97-AF65-F5344CB8AC3E}">
        <p14:creationId xmlns:p14="http://schemas.microsoft.com/office/powerpoint/2010/main" val="1412943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506107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3840430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rtlCol="0"/>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9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ckup or Guidance Slide">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19457" y="6650250"/>
            <a:ext cx="3703434" cy="215444"/>
          </a:xfrm>
          <a:prstGeom prst="rect">
            <a:avLst/>
          </a:prstGeom>
        </p:spPr>
        <p:txBody>
          <a:bodyPr wrap="square">
            <a:spAutoFit/>
          </a:bodyPr>
          <a:lstStyle/>
          <a:p>
            <a:r>
              <a:rPr lang="en-US" sz="800" b="1" dirty="0">
                <a:solidFill>
                  <a:schemeClr val="bg1"/>
                </a:solidFill>
              </a:rPr>
              <a:t>POC Information (i.e. Name, Directorate, Phone, Email, </a:t>
            </a:r>
            <a:r>
              <a:rPr lang="en-US" sz="800" b="1" dirty="0" err="1">
                <a:solidFill>
                  <a:schemeClr val="bg1"/>
                </a:solidFill>
              </a:rPr>
              <a:t>etc</a:t>
            </a:r>
            <a:r>
              <a:rPr lang="en-US" sz="800" b="1" dirty="0">
                <a:solidFill>
                  <a:schemeClr val="bg1"/>
                </a:solidFill>
              </a:rPr>
              <a:t> – as needed)</a:t>
            </a:r>
          </a:p>
        </p:txBody>
      </p: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718" r:id="rId2"/>
    <p:sldLayoutId id="2147483721" r:id="rId3"/>
    <p:sldLayoutId id="2147483724" r:id="rId4"/>
    <p:sldLayoutId id="214748372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730" r:id="rId1"/>
    <p:sldLayoutId id="2147483737" r:id="rId2"/>
    <p:sldLayoutId id="2147483738"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hyperlink" Target="mailto:james.a.mills80.civ@army.mil" TargetMode="External"/><Relationship Id="rId2" Type="http://schemas.openxmlformats.org/officeDocument/2006/relationships/hyperlink" Target="mailto:chabinath.g.maharaj.ctr@army.mil" TargetMode="Externa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F15DAC05-BE5A-A633-A7CA-17E52374A4D6}"/>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algn="l"/>
            <a:r>
              <a:rPr lang="en-US" kern="1200" dirty="0">
                <a:solidFill>
                  <a:schemeClr val="tx1"/>
                </a:solidFill>
                <a:effectLst/>
                <a:latin typeface="+mj-lt"/>
                <a:ea typeface="+mj-ea"/>
                <a:cs typeface="+mj-cs"/>
              </a:rPr>
              <a:t>Increasing Our </a:t>
            </a:r>
            <a:r>
              <a:rPr lang="en-US" dirty="0"/>
              <a:t>D</a:t>
            </a:r>
            <a:r>
              <a:rPr lang="en-US" kern="1200" dirty="0">
                <a:solidFill>
                  <a:schemeClr val="tx1"/>
                </a:solidFill>
                <a:effectLst/>
                <a:latin typeface="+mj-lt"/>
                <a:ea typeface="+mj-ea"/>
                <a:cs typeface="+mj-cs"/>
              </a:rPr>
              <a:t>iversion at Fort Lee</a:t>
            </a:r>
            <a:endParaRPr lang="en-US"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36D27064-C825-A66B-9C45-11B77DB86B98}"/>
              </a:ext>
            </a:extLst>
          </p:cNvPr>
          <p:cNvSpPr>
            <a:spLocks noGrp="1"/>
          </p:cNvSpPr>
          <p:nvPr>
            <p:ph idx="1"/>
          </p:nvPr>
        </p:nvSpPr>
        <p:spPr>
          <a:xfrm>
            <a:off x="336042" y="2512611"/>
            <a:ext cx="3624602" cy="3664351"/>
          </a:xfrm>
          <a:ln>
            <a:noFill/>
          </a:ln>
        </p:spPr>
        <p:txBody>
          <a:bodyPr vert="horz" lIns="91440" tIns="45720" rIns="91440" bIns="45720" rtlCol="0">
            <a:normAutofit/>
          </a:bodyPr>
          <a:lstStyle/>
          <a:p>
            <a:pPr>
              <a:spcBef>
                <a:spcPts val="0"/>
              </a:spcBef>
              <a:buFont typeface="Wingdings" panose="05000000000000000000" pitchFamily="2" charset="2"/>
              <a:buChar char="Ø"/>
            </a:pPr>
            <a:r>
              <a:rPr lang="en-US" sz="1100" dirty="0"/>
              <a:t>In 1998, the Department of Defense set a solid waste diversion goal of 40% or greater through Executive Order 13101, entitled “Greening the Government Through Waste Prevention, Recycling, and Federal Acquisition”</a:t>
            </a:r>
          </a:p>
          <a:p>
            <a:pPr>
              <a:spcBef>
                <a:spcPts val="0"/>
              </a:spcBef>
              <a:buFont typeface="Wingdings" panose="05000000000000000000" pitchFamily="2" charset="2"/>
              <a:buChar char="Ø"/>
            </a:pPr>
            <a:endParaRPr lang="en-US" sz="1100" dirty="0"/>
          </a:p>
          <a:p>
            <a:pPr>
              <a:spcBef>
                <a:spcPts val="0"/>
              </a:spcBef>
              <a:buFont typeface="Wingdings" panose="05000000000000000000" pitchFamily="2" charset="2"/>
              <a:buChar char="Ø"/>
            </a:pPr>
            <a:r>
              <a:rPr lang="en-US" sz="1100" dirty="0"/>
              <a:t>The target date was 2005 however, the DoD met that goal by 2001</a:t>
            </a:r>
          </a:p>
          <a:p>
            <a:pPr>
              <a:spcBef>
                <a:spcPts val="0"/>
              </a:spcBef>
              <a:buFont typeface="Wingdings" panose="05000000000000000000" pitchFamily="2" charset="2"/>
              <a:buChar char="Ø"/>
            </a:pPr>
            <a:endParaRPr lang="en-US" sz="1100" dirty="0"/>
          </a:p>
          <a:p>
            <a:pPr>
              <a:spcBef>
                <a:spcPts val="0"/>
              </a:spcBef>
              <a:buFont typeface="Wingdings" panose="05000000000000000000" pitchFamily="2" charset="2"/>
              <a:buChar char="Ø"/>
            </a:pPr>
            <a:r>
              <a:rPr lang="en-US" sz="1100" dirty="0"/>
              <a:t>By 2006, the Army specifically achieved a 43% diversion rate on municipal solid waste and a 72% diversion rate on construction &amp; demolition debris (59% overall)</a:t>
            </a:r>
          </a:p>
          <a:p>
            <a:pPr>
              <a:spcBef>
                <a:spcPts val="0"/>
              </a:spcBef>
              <a:buFont typeface="Wingdings" panose="05000000000000000000" pitchFamily="2" charset="2"/>
              <a:buChar char="Ø"/>
            </a:pPr>
            <a:endParaRPr lang="en-US" sz="1100" dirty="0"/>
          </a:p>
          <a:p>
            <a:pPr>
              <a:spcBef>
                <a:spcPts val="0"/>
              </a:spcBef>
              <a:buFont typeface="Wingdings" panose="05000000000000000000" pitchFamily="2" charset="2"/>
              <a:buChar char="Ø"/>
            </a:pPr>
            <a:r>
              <a:rPr lang="en-US" sz="1100" dirty="0"/>
              <a:t>Every installation is different and correspondingly presents their own unique challenges to reaching the targeted diversion rate</a:t>
            </a:r>
          </a:p>
          <a:p>
            <a:pPr>
              <a:spcBef>
                <a:spcPts val="0"/>
              </a:spcBef>
              <a:buFont typeface="Wingdings" panose="05000000000000000000" pitchFamily="2" charset="2"/>
              <a:buChar char="Ø"/>
            </a:pPr>
            <a:endParaRPr lang="en-US" sz="1100" dirty="0"/>
          </a:p>
          <a:p>
            <a:pPr>
              <a:spcBef>
                <a:spcPts val="0"/>
              </a:spcBef>
              <a:buFont typeface="Wingdings" panose="05000000000000000000" pitchFamily="2" charset="2"/>
              <a:buChar char="Ø"/>
            </a:pPr>
            <a:r>
              <a:rPr lang="en-US" sz="1100" dirty="0"/>
              <a:t>Fort Lee has taken it a step further and established our own Qualified Recycling Program that allows us to sell scrap materials to aid in funding environmental projects on the installation</a:t>
            </a:r>
          </a:p>
        </p:txBody>
      </p:sp>
      <p:pic>
        <p:nvPicPr>
          <p:cNvPr id="5" name="Picture 4" descr="A group of people posing for a photo in the woods">
            <a:extLst>
              <a:ext uri="{FF2B5EF4-FFF2-40B4-BE49-F238E27FC236}">
                <a16:creationId xmlns:a16="http://schemas.microsoft.com/office/drawing/2014/main" id="{F23C7B03-1D50-F157-E3BC-657AF26FD3A4}"/>
              </a:ext>
            </a:extLst>
          </p:cNvPr>
          <p:cNvPicPr>
            <a:picLocks noChangeAspect="1"/>
          </p:cNvPicPr>
          <p:nvPr/>
        </p:nvPicPr>
        <p:blipFill>
          <a:blip r:embed="rId2">
            <a:extLst>
              <a:ext uri="{28A0092B-C50C-407E-A947-70E740481C1C}">
                <a14:useLocalDpi xmlns:a14="http://schemas.microsoft.com/office/drawing/2010/main" val="0"/>
              </a:ext>
            </a:extLst>
          </a:blip>
          <a:srcRect l="16104" r="1" b="1"/>
          <a:stretch>
            <a:fillRect/>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group of people posing for a photo">
            <a:extLst>
              <a:ext uri="{FF2B5EF4-FFF2-40B4-BE49-F238E27FC236}">
                <a16:creationId xmlns:a16="http://schemas.microsoft.com/office/drawing/2014/main" id="{67ABDE2B-1FCE-AFB1-081A-1AAFEC86F3D8}"/>
              </a:ext>
            </a:extLst>
          </p:cNvPr>
          <p:cNvPicPr>
            <a:picLocks noChangeAspect="1"/>
          </p:cNvPicPr>
          <p:nvPr/>
        </p:nvPicPr>
        <p:blipFill>
          <a:blip r:embed="rId3">
            <a:extLst>
              <a:ext uri="{28A0092B-C50C-407E-A947-70E740481C1C}">
                <a14:useLocalDpi xmlns:a14="http://schemas.microsoft.com/office/drawing/2010/main" val="0"/>
              </a:ext>
            </a:extLst>
          </a:blip>
          <a:srcRect r="3477" b="-2"/>
          <a:stretch>
            <a:fillRect/>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181778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7D4BFAF-2127-A0DF-17A9-E3280A9FBA9C}"/>
              </a:ext>
            </a:extLst>
          </p:cNvPr>
          <p:cNvSpPr>
            <a:spLocks noGrp="1"/>
          </p:cNvSpPr>
          <p:nvPr>
            <p:ph type="title"/>
          </p:nvPr>
        </p:nvSpPr>
        <p:spPr>
          <a:xfrm>
            <a:off x="336042" y="685800"/>
            <a:ext cx="2105406" cy="1325563"/>
          </a:xfrm>
        </p:spPr>
        <p:txBody>
          <a:bodyPr vert="horz" lIns="91440" tIns="45720" rIns="91440" bIns="45720" rtlCol="0" anchor="ctr">
            <a:noAutofit/>
          </a:bodyPr>
          <a:lstStyle/>
          <a:p>
            <a:pPr algn="l"/>
            <a:r>
              <a:rPr lang="en-US" sz="2400" kern="1200" dirty="0">
                <a:solidFill>
                  <a:schemeClr val="tx1"/>
                </a:solidFill>
                <a:effectLst/>
                <a:latin typeface="+mj-lt"/>
                <a:ea typeface="+mj-ea"/>
                <a:cs typeface="+mj-cs"/>
              </a:rPr>
              <a:t>Overview</a:t>
            </a:r>
            <a:endParaRPr lang="en-US" sz="2400"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000B0162-E5B9-0968-5A15-D5E3D14D4BC8}"/>
              </a:ext>
            </a:extLst>
          </p:cNvPr>
          <p:cNvSpPr>
            <a:spLocks noGrp="1"/>
          </p:cNvSpPr>
          <p:nvPr>
            <p:ph idx="1"/>
          </p:nvPr>
        </p:nvSpPr>
        <p:spPr>
          <a:xfrm>
            <a:off x="336042" y="2258568"/>
            <a:ext cx="2105406" cy="3922776"/>
          </a:xfrm>
          <a:ln>
            <a:noFill/>
          </a:ln>
        </p:spPr>
        <p:txBody>
          <a:bodyPr vert="horz" lIns="91440" tIns="45720" rIns="91440" bIns="45720" rtlCol="0">
            <a:normAutofit/>
          </a:bodyPr>
          <a:lstStyle/>
          <a:p>
            <a:pPr>
              <a:spcBef>
                <a:spcPts val="0"/>
              </a:spcBef>
              <a:buFont typeface="Wingdings" panose="05000000000000000000" pitchFamily="2" charset="2"/>
              <a:buChar char="Ø"/>
            </a:pPr>
            <a:r>
              <a:rPr lang="en-US" sz="900" dirty="0"/>
              <a:t>At Fort Lee we use a mix of traditional and innovative methods to reach our target goals</a:t>
            </a:r>
          </a:p>
          <a:p>
            <a:pPr>
              <a:spcBef>
                <a:spcPts val="0"/>
              </a:spcBef>
              <a:buFont typeface="Wingdings" panose="05000000000000000000" pitchFamily="2" charset="2"/>
              <a:buChar char="Ø"/>
            </a:pPr>
            <a:endParaRPr lang="en-US" sz="900" dirty="0"/>
          </a:p>
          <a:p>
            <a:pPr>
              <a:spcBef>
                <a:spcPts val="0"/>
              </a:spcBef>
              <a:buFont typeface="Wingdings" panose="05000000000000000000" pitchFamily="2" charset="2"/>
              <a:buChar char="Ø"/>
            </a:pPr>
            <a:r>
              <a:rPr lang="en-US" sz="900" dirty="0"/>
              <a:t>Traditional Recycling</a:t>
            </a:r>
          </a:p>
          <a:p>
            <a:pPr lvl="1">
              <a:spcBef>
                <a:spcPts val="0"/>
              </a:spcBef>
              <a:buFont typeface="Wingdings" panose="05000000000000000000" pitchFamily="2" charset="2"/>
              <a:buChar char="Ø"/>
            </a:pPr>
            <a:r>
              <a:rPr lang="en-US" sz="900" dirty="0"/>
              <a:t>Cardboard</a:t>
            </a:r>
          </a:p>
          <a:p>
            <a:pPr lvl="1">
              <a:spcBef>
                <a:spcPts val="0"/>
              </a:spcBef>
              <a:buFont typeface="Wingdings" panose="05000000000000000000" pitchFamily="2" charset="2"/>
              <a:buChar char="Ø"/>
            </a:pPr>
            <a:r>
              <a:rPr lang="en-US" sz="900" dirty="0"/>
              <a:t>Batteries</a:t>
            </a:r>
          </a:p>
          <a:p>
            <a:pPr lvl="1">
              <a:spcBef>
                <a:spcPts val="0"/>
              </a:spcBef>
              <a:buFont typeface="Wingdings" panose="05000000000000000000" pitchFamily="2" charset="2"/>
              <a:buChar char="Ø"/>
            </a:pPr>
            <a:r>
              <a:rPr lang="en-US" sz="900" dirty="0"/>
              <a:t>Metals</a:t>
            </a:r>
          </a:p>
          <a:p>
            <a:pPr lvl="1">
              <a:spcBef>
                <a:spcPts val="0"/>
              </a:spcBef>
              <a:buFont typeface="Wingdings" panose="05000000000000000000" pitchFamily="2" charset="2"/>
              <a:buChar char="Ø"/>
            </a:pPr>
            <a:r>
              <a:rPr lang="en-US" sz="900" dirty="0"/>
              <a:t>Fuel and Oil</a:t>
            </a:r>
          </a:p>
          <a:p>
            <a:pPr lvl="1">
              <a:spcBef>
                <a:spcPts val="0"/>
              </a:spcBef>
              <a:buFont typeface="Wingdings" panose="05000000000000000000" pitchFamily="2" charset="2"/>
              <a:buChar char="Ø"/>
            </a:pPr>
            <a:r>
              <a:rPr lang="en-US" sz="900" dirty="0"/>
              <a:t>Wood</a:t>
            </a:r>
          </a:p>
          <a:p>
            <a:pPr lvl="1">
              <a:spcBef>
                <a:spcPts val="0"/>
              </a:spcBef>
              <a:buFont typeface="Wingdings" panose="05000000000000000000" pitchFamily="2" charset="2"/>
              <a:buChar char="Ø"/>
            </a:pPr>
            <a:endParaRPr lang="en-US" sz="900" dirty="0"/>
          </a:p>
          <a:p>
            <a:pPr>
              <a:spcBef>
                <a:spcPts val="0"/>
              </a:spcBef>
              <a:buFont typeface="Wingdings" panose="05000000000000000000" pitchFamily="2" charset="2"/>
              <a:buChar char="Ø"/>
            </a:pPr>
            <a:r>
              <a:rPr lang="en-US" sz="900" dirty="0"/>
              <a:t>Innovative</a:t>
            </a:r>
          </a:p>
          <a:p>
            <a:pPr lvl="1">
              <a:spcBef>
                <a:spcPts val="0"/>
              </a:spcBef>
              <a:buFont typeface="Wingdings" panose="05000000000000000000" pitchFamily="2" charset="2"/>
              <a:buChar char="Ø"/>
            </a:pPr>
            <a:r>
              <a:rPr lang="en-US" sz="900" dirty="0"/>
              <a:t>Food waste composting</a:t>
            </a:r>
          </a:p>
          <a:p>
            <a:pPr lvl="1">
              <a:spcBef>
                <a:spcPts val="0"/>
              </a:spcBef>
              <a:buFont typeface="Wingdings" panose="05000000000000000000" pitchFamily="2" charset="2"/>
              <a:buChar char="Ø"/>
            </a:pPr>
            <a:r>
              <a:rPr lang="en-US" sz="900" dirty="0"/>
              <a:t>Brass</a:t>
            </a:r>
          </a:p>
          <a:p>
            <a:pPr lvl="1">
              <a:spcBef>
                <a:spcPts val="0"/>
              </a:spcBef>
              <a:buFont typeface="Wingdings" panose="05000000000000000000" pitchFamily="2" charset="2"/>
              <a:buChar char="Ø"/>
            </a:pPr>
            <a:r>
              <a:rPr lang="en-US" sz="900" dirty="0"/>
              <a:t>Trees, Leaves, and telephone poles</a:t>
            </a:r>
          </a:p>
          <a:p>
            <a:pPr lvl="1">
              <a:spcBef>
                <a:spcPts val="0"/>
              </a:spcBef>
              <a:buFont typeface="Wingdings" panose="05000000000000000000" pitchFamily="2" charset="2"/>
              <a:buChar char="Ø"/>
            </a:pPr>
            <a:r>
              <a:rPr lang="en-US" sz="900" dirty="0"/>
              <a:t>Spot sales</a:t>
            </a:r>
          </a:p>
          <a:p>
            <a:pPr lvl="1">
              <a:spcBef>
                <a:spcPts val="0"/>
              </a:spcBef>
              <a:buFont typeface="Wingdings" panose="05000000000000000000" pitchFamily="2" charset="2"/>
              <a:buChar char="Ø"/>
            </a:pPr>
            <a:r>
              <a:rPr lang="en-US" sz="900" dirty="0"/>
              <a:t>Reutilization and Donations</a:t>
            </a:r>
          </a:p>
          <a:p>
            <a:pPr lvl="1">
              <a:spcBef>
                <a:spcPts val="0"/>
              </a:spcBef>
              <a:buFont typeface="Wingdings" panose="05000000000000000000" pitchFamily="2" charset="2"/>
              <a:buChar char="Ø"/>
            </a:pPr>
            <a:r>
              <a:rPr lang="en-US" sz="900" dirty="0"/>
              <a:t>Standard Operating Procedures and Contracted Management</a:t>
            </a:r>
          </a:p>
          <a:p>
            <a:pPr lvl="1">
              <a:buFont typeface="Arial" panose="020B0604020202020204" pitchFamily="34" charset="0"/>
              <a:buChar char="•"/>
            </a:pPr>
            <a:endParaRPr lang="en-US" sz="900" dirty="0"/>
          </a:p>
        </p:txBody>
      </p:sp>
      <p:pic>
        <p:nvPicPr>
          <p:cNvPr id="5" name="Picture 4" descr="A picture containing indoor, vessel, several">
            <a:extLst>
              <a:ext uri="{FF2B5EF4-FFF2-40B4-BE49-F238E27FC236}">
                <a16:creationId xmlns:a16="http://schemas.microsoft.com/office/drawing/2014/main" id="{A665E315-24AC-E5A1-E5CB-4D473BE2E8CC}"/>
              </a:ext>
            </a:extLst>
          </p:cNvPr>
          <p:cNvPicPr>
            <a:picLocks noChangeAspect="1"/>
          </p:cNvPicPr>
          <p:nvPr/>
        </p:nvPicPr>
        <p:blipFill>
          <a:blip r:embed="rId2">
            <a:extLst>
              <a:ext uri="{28A0092B-C50C-407E-A947-70E740481C1C}">
                <a14:useLocalDpi xmlns:a14="http://schemas.microsoft.com/office/drawing/2010/main" val="0"/>
              </a:ext>
            </a:extLst>
          </a:blip>
          <a:srcRect l="20783" r="26611"/>
          <a:stretch>
            <a:fillRect/>
          </a:stretch>
        </p:blipFill>
        <p:spPr>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9" name="Picture 8" descr="A stone path with trees on either side of it">
            <a:extLst>
              <a:ext uri="{FF2B5EF4-FFF2-40B4-BE49-F238E27FC236}">
                <a16:creationId xmlns:a16="http://schemas.microsoft.com/office/drawing/2014/main" id="{B4E514AD-1E0E-7052-30D0-EA3DD26BAB13}"/>
              </a:ext>
            </a:extLst>
          </p:cNvPr>
          <p:cNvPicPr>
            <a:picLocks noChangeAspect="1"/>
          </p:cNvPicPr>
          <p:nvPr/>
        </p:nvPicPr>
        <p:blipFill>
          <a:blip r:embed="rId3" cstate="print">
            <a:extLst>
              <a:ext uri="{28A0092B-C50C-407E-A947-70E740481C1C}">
                <a14:useLocalDpi xmlns:a14="http://schemas.microsoft.com/office/drawing/2010/main" val="0"/>
              </a:ext>
            </a:extLst>
          </a:blip>
          <a:srcRect l="5223" r="12440" b="4"/>
          <a:stretch>
            <a:fillRect/>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picture containing tree, outdoor, ground, nature">
            <a:extLst>
              <a:ext uri="{FF2B5EF4-FFF2-40B4-BE49-F238E27FC236}">
                <a16:creationId xmlns:a16="http://schemas.microsoft.com/office/drawing/2014/main" id="{B5595A4C-B183-6018-2F12-5B9CA46CF73B}"/>
              </a:ext>
            </a:extLst>
          </p:cNvPr>
          <p:cNvPicPr>
            <a:picLocks noChangeAspect="1"/>
          </p:cNvPicPr>
          <p:nvPr/>
        </p:nvPicPr>
        <p:blipFill>
          <a:blip r:embed="rId4" cstate="print">
            <a:extLst>
              <a:ext uri="{28A0092B-C50C-407E-A947-70E740481C1C}">
                <a14:useLocalDpi xmlns:a14="http://schemas.microsoft.com/office/drawing/2010/main" val="0"/>
              </a:ext>
            </a:extLst>
          </a:blip>
          <a:srcRect l="7787" r="10766" b="4"/>
          <a:stretch>
            <a:fillRect/>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946186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30">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21DD2DF-E01B-1BC6-2AF4-CB925CC99247}"/>
              </a:ext>
            </a:extLst>
          </p:cNvPr>
          <p:cNvSpPr>
            <a:spLocks noGrp="1"/>
          </p:cNvSpPr>
          <p:nvPr>
            <p:ph type="title"/>
          </p:nvPr>
        </p:nvSpPr>
        <p:spPr>
          <a:xfrm>
            <a:off x="336042" y="685800"/>
            <a:ext cx="2105406" cy="1325563"/>
          </a:xfrm>
        </p:spPr>
        <p:txBody>
          <a:bodyPr vert="horz" lIns="91440" tIns="45720" rIns="91440" bIns="45720" rtlCol="0" anchor="ctr">
            <a:normAutofit/>
          </a:bodyPr>
          <a:lstStyle/>
          <a:p>
            <a:pPr algn="l"/>
            <a:r>
              <a:rPr lang="en-US" sz="2400" kern="1200" dirty="0">
                <a:solidFill>
                  <a:schemeClr val="tx1"/>
                </a:solidFill>
                <a:latin typeface="+mj-lt"/>
                <a:ea typeface="+mj-ea"/>
                <a:cs typeface="+mj-cs"/>
              </a:rPr>
              <a:t>How We Innovate</a:t>
            </a:r>
          </a:p>
        </p:txBody>
      </p:sp>
      <p:sp>
        <p:nvSpPr>
          <p:cNvPr id="2" name="Content Placeholder 1">
            <a:extLst>
              <a:ext uri="{FF2B5EF4-FFF2-40B4-BE49-F238E27FC236}">
                <a16:creationId xmlns:a16="http://schemas.microsoft.com/office/drawing/2014/main" id="{F9552EFF-83DC-A685-0D01-C3E0E2C0F9E5}"/>
              </a:ext>
            </a:extLst>
          </p:cNvPr>
          <p:cNvSpPr>
            <a:spLocks noGrp="1"/>
          </p:cNvSpPr>
          <p:nvPr>
            <p:ph idx="1"/>
          </p:nvPr>
        </p:nvSpPr>
        <p:spPr>
          <a:xfrm>
            <a:off x="96013" y="2258568"/>
            <a:ext cx="2590626" cy="3922776"/>
          </a:xfrm>
          <a:ln>
            <a:noFill/>
          </a:ln>
        </p:spPr>
        <p:txBody>
          <a:bodyPr vert="horz" lIns="91440" tIns="45720" rIns="91440" bIns="45720" rtlCol="0">
            <a:noAutofit/>
          </a:bodyPr>
          <a:lstStyle/>
          <a:p>
            <a:pPr>
              <a:spcBef>
                <a:spcPts val="0"/>
              </a:spcBef>
              <a:buFont typeface="Wingdings" panose="05000000000000000000" pitchFamily="2" charset="2"/>
              <a:buChar char="Ø"/>
            </a:pPr>
            <a:r>
              <a:rPr lang="en-US" sz="900" dirty="0"/>
              <a:t>Food Waste</a:t>
            </a:r>
          </a:p>
          <a:p>
            <a:pPr lvl="1">
              <a:spcBef>
                <a:spcPts val="0"/>
              </a:spcBef>
              <a:buFont typeface="Wingdings" panose="05000000000000000000" pitchFamily="2" charset="2"/>
              <a:buChar char="Ø"/>
            </a:pPr>
            <a:r>
              <a:rPr lang="en-US" sz="900" dirty="0"/>
              <a:t>Around 5 million meals a month with on average 1lb of waste generated from every meal, we generate a lot of food waste</a:t>
            </a:r>
          </a:p>
          <a:p>
            <a:pPr lvl="1">
              <a:spcBef>
                <a:spcPts val="0"/>
              </a:spcBef>
              <a:buFont typeface="Wingdings" panose="05000000000000000000" pitchFamily="2" charset="2"/>
              <a:buChar char="Ø"/>
            </a:pPr>
            <a:r>
              <a:rPr lang="en-US" sz="900" dirty="0"/>
              <a:t>By utilizing dehydrators and digestors we can reduce that food weight by 90% and prep the waste for more efficient composting</a:t>
            </a:r>
          </a:p>
          <a:p>
            <a:pPr lvl="1">
              <a:spcBef>
                <a:spcPts val="0"/>
              </a:spcBef>
              <a:buFont typeface="Wingdings" panose="05000000000000000000" pitchFamily="2" charset="2"/>
              <a:buChar char="Ø"/>
            </a:pPr>
            <a:r>
              <a:rPr lang="en-US" sz="900" dirty="0"/>
              <a:t>We partner with McGill Compost (Wavery, VA) who properly composts the waste and then returns the mix to be used on the installation as a soil amendment replacing chemical fertilizers</a:t>
            </a:r>
          </a:p>
          <a:p>
            <a:pPr lvl="1">
              <a:spcBef>
                <a:spcPts val="0"/>
              </a:spcBef>
              <a:buFont typeface="Wingdings" panose="05000000000000000000" pitchFamily="2" charset="2"/>
              <a:buChar char="Ø"/>
            </a:pPr>
            <a:r>
              <a:rPr lang="en-US" sz="900" dirty="0"/>
              <a:t>566 tons FY 25 so far</a:t>
            </a:r>
          </a:p>
          <a:p>
            <a:pPr lvl="1">
              <a:spcBef>
                <a:spcPts val="0"/>
              </a:spcBef>
              <a:buFont typeface="Wingdings" panose="05000000000000000000" pitchFamily="2" charset="2"/>
              <a:buChar char="Ø"/>
            </a:pPr>
            <a:endParaRPr lang="en-US" sz="900" dirty="0"/>
          </a:p>
          <a:p>
            <a:pPr>
              <a:spcBef>
                <a:spcPts val="0"/>
              </a:spcBef>
              <a:buFont typeface="Wingdings" panose="05000000000000000000" pitchFamily="2" charset="2"/>
              <a:buChar char="Ø"/>
            </a:pPr>
            <a:r>
              <a:rPr lang="en-US" sz="900" dirty="0"/>
              <a:t>Brass</a:t>
            </a:r>
          </a:p>
          <a:p>
            <a:pPr lvl="1">
              <a:spcBef>
                <a:spcPts val="0"/>
              </a:spcBef>
              <a:buFont typeface="Wingdings" panose="05000000000000000000" pitchFamily="2" charset="2"/>
              <a:buChar char="Ø"/>
            </a:pPr>
            <a:r>
              <a:rPr lang="en-US" sz="900" dirty="0"/>
              <a:t>Through standard training operations we generate a lot of brass bullet casings</a:t>
            </a:r>
          </a:p>
          <a:p>
            <a:pPr lvl="1">
              <a:spcBef>
                <a:spcPts val="0"/>
              </a:spcBef>
              <a:buFont typeface="Wingdings" panose="05000000000000000000" pitchFamily="2" charset="2"/>
              <a:buChar char="Ø"/>
            </a:pPr>
            <a:r>
              <a:rPr lang="en-US" sz="900" dirty="0"/>
              <a:t>We process about 20 tons of the rounds a year to render them inert and unable to be reloaded and then sell that material to fund other environmental projects on base</a:t>
            </a:r>
          </a:p>
        </p:txBody>
      </p:sp>
      <p:pic>
        <p:nvPicPr>
          <p:cNvPr id="15" name="Picture 14" descr="A picture containing text, floor, indoor, cluttered">
            <a:extLst>
              <a:ext uri="{FF2B5EF4-FFF2-40B4-BE49-F238E27FC236}">
                <a16:creationId xmlns:a16="http://schemas.microsoft.com/office/drawing/2014/main" id="{14CC351E-102A-2144-34AB-39B6787BD82D}"/>
              </a:ext>
            </a:extLst>
          </p:cNvPr>
          <p:cNvPicPr>
            <a:picLocks noChangeAspect="1"/>
          </p:cNvPicPr>
          <p:nvPr/>
        </p:nvPicPr>
        <p:blipFill>
          <a:blip r:embed="rId3" cstate="print">
            <a:extLst>
              <a:ext uri="{28A0092B-C50C-407E-A947-70E740481C1C}">
                <a14:useLocalDpi xmlns:a14="http://schemas.microsoft.com/office/drawing/2010/main" val="0"/>
              </a:ext>
            </a:extLst>
          </a:blip>
          <a:srcRect l="15937" r="4896" b="4"/>
          <a:stretch>
            <a:fillRect/>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7" name="Picture 6" descr="A tractor pulling a trailer">
            <a:extLst>
              <a:ext uri="{FF2B5EF4-FFF2-40B4-BE49-F238E27FC236}">
                <a16:creationId xmlns:a16="http://schemas.microsoft.com/office/drawing/2014/main" id="{EA707208-1169-DB73-942B-01230FADEEA3}"/>
              </a:ext>
            </a:extLst>
          </p:cNvPr>
          <p:cNvPicPr>
            <a:picLocks noChangeAspect="1"/>
          </p:cNvPicPr>
          <p:nvPr/>
        </p:nvPicPr>
        <p:blipFill>
          <a:blip r:embed="rId4">
            <a:extLst>
              <a:ext uri="{28A0092B-C50C-407E-A947-70E740481C1C}">
                <a14:useLocalDpi xmlns:a14="http://schemas.microsoft.com/office/drawing/2010/main" val="0"/>
              </a:ext>
            </a:extLst>
          </a:blip>
          <a:srcRect l="351" r="8252" b="1"/>
          <a:stretch>
            <a:fillRect/>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picture containing cake, piece, slice, chocolate">
            <a:extLst>
              <a:ext uri="{FF2B5EF4-FFF2-40B4-BE49-F238E27FC236}">
                <a16:creationId xmlns:a16="http://schemas.microsoft.com/office/drawing/2014/main" id="{4A277391-50BA-E223-DB7F-1CC25D88F003}"/>
              </a:ext>
            </a:extLst>
          </p:cNvPr>
          <p:cNvPicPr>
            <a:picLocks noChangeAspect="1"/>
          </p:cNvPicPr>
          <p:nvPr/>
        </p:nvPicPr>
        <p:blipFill>
          <a:blip r:embed="rId5">
            <a:extLst>
              <a:ext uri="{28A0092B-C50C-407E-A947-70E740481C1C}">
                <a14:useLocalDpi xmlns:a14="http://schemas.microsoft.com/office/drawing/2010/main" val="0"/>
              </a:ext>
            </a:extLst>
          </a:blip>
          <a:srcRect t="5714" r="1" b="1"/>
          <a:stretch>
            <a:fillRect/>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Picture 10" descr="A picture containing indoor">
            <a:extLst>
              <a:ext uri="{FF2B5EF4-FFF2-40B4-BE49-F238E27FC236}">
                <a16:creationId xmlns:a16="http://schemas.microsoft.com/office/drawing/2014/main" id="{C4BE38FC-EC5E-F71C-EBA3-A8681849E997}"/>
              </a:ext>
            </a:extLst>
          </p:cNvPr>
          <p:cNvPicPr>
            <a:picLocks noChangeAspect="1"/>
          </p:cNvPicPr>
          <p:nvPr/>
        </p:nvPicPr>
        <p:blipFill>
          <a:blip r:embed="rId6" cstate="print">
            <a:extLst>
              <a:ext uri="{28A0092B-C50C-407E-A947-70E740481C1C}">
                <a14:useLocalDpi xmlns:a14="http://schemas.microsoft.com/office/drawing/2010/main" val="0"/>
              </a:ext>
            </a:extLst>
          </a:blip>
          <a:srcRect l="9706" r="8847" b="4"/>
          <a:stretch>
            <a:fillRect/>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1953192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6D7CD5-AA9B-46F3-A91B-5AFE00EDC631}"/>
              </a:ext>
            </a:extLst>
          </p:cNvPr>
          <p:cNvSpPr>
            <a:spLocks noGrp="1"/>
          </p:cNvSpPr>
          <p:nvPr>
            <p:ph type="title"/>
          </p:nvPr>
        </p:nvSpPr>
        <p:spPr>
          <a:xfrm>
            <a:off x="336042" y="685800"/>
            <a:ext cx="2105406" cy="1325563"/>
          </a:xfrm>
        </p:spPr>
        <p:txBody>
          <a:bodyPr vert="horz" lIns="91440" tIns="45720" rIns="91440" bIns="45720" rtlCol="0" anchor="ctr">
            <a:normAutofit/>
          </a:bodyPr>
          <a:lstStyle/>
          <a:p>
            <a:pPr algn="l"/>
            <a:r>
              <a:rPr lang="en-US" sz="2400" kern="1200" dirty="0">
                <a:solidFill>
                  <a:schemeClr val="tx1"/>
                </a:solidFill>
                <a:effectLst/>
                <a:latin typeface="+mj-lt"/>
                <a:ea typeface="+mj-ea"/>
                <a:cs typeface="+mj-cs"/>
              </a:rPr>
              <a:t>How We Innovate: Continued </a:t>
            </a:r>
          </a:p>
        </p:txBody>
      </p:sp>
      <p:sp>
        <p:nvSpPr>
          <p:cNvPr id="3" name="TextBox 2">
            <a:extLst>
              <a:ext uri="{FF2B5EF4-FFF2-40B4-BE49-F238E27FC236}">
                <a16:creationId xmlns:a16="http://schemas.microsoft.com/office/drawing/2014/main" id="{7F5A5B58-D14A-0CDA-CE2D-9170154F43C1}"/>
              </a:ext>
            </a:extLst>
          </p:cNvPr>
          <p:cNvSpPr txBox="1"/>
          <p:nvPr/>
        </p:nvSpPr>
        <p:spPr>
          <a:xfrm>
            <a:off x="-44130" y="2099085"/>
            <a:ext cx="2769736" cy="4349339"/>
          </a:xfrm>
          <a:prstGeom prst="rect">
            <a:avLst/>
          </a:prstGeom>
        </p:spPr>
        <p:txBody>
          <a:bodyPr vert="horz" lIns="91440" tIns="45720" rIns="91440" bIns="45720" rtlCol="0">
            <a:noAutofit/>
          </a:bodyPr>
          <a:lstStyle/>
          <a:p>
            <a:pPr marL="171450" indent="-171450">
              <a:buFont typeface="Wingdings" panose="05000000000000000000" pitchFamily="2" charset="2"/>
              <a:buChar char="Ø"/>
            </a:pPr>
            <a:r>
              <a:rPr lang="en-US" sz="900" dirty="0"/>
              <a:t>Trees, Leaves, and Telephone Poles</a:t>
            </a:r>
          </a:p>
          <a:p>
            <a:pPr marL="628650" lvl="1" indent="-171450">
              <a:buFont typeface="Wingdings" panose="05000000000000000000" pitchFamily="2" charset="2"/>
              <a:buChar char="Ø"/>
            </a:pPr>
            <a:r>
              <a:rPr lang="en-US" sz="900" dirty="0"/>
              <a:t>Throughout the year we regularly clean up dying or hazardous trees, leaves and yard waste, as well as removing damaged or concerning telephone poles</a:t>
            </a:r>
          </a:p>
          <a:p>
            <a:pPr marL="628650" lvl="1" indent="-171450">
              <a:buFont typeface="Wingdings" panose="05000000000000000000" pitchFamily="2" charset="2"/>
              <a:buChar char="Ø"/>
            </a:pPr>
            <a:r>
              <a:rPr lang="en-US" sz="900" dirty="0"/>
              <a:t>That material is chipped and used to resurface our maneuver training roads</a:t>
            </a:r>
          </a:p>
          <a:p>
            <a:pPr marL="628650" lvl="1" indent="-171450">
              <a:buFont typeface="Wingdings" panose="05000000000000000000" pitchFamily="2" charset="2"/>
              <a:buChar char="Ø"/>
            </a:pPr>
            <a:r>
              <a:rPr lang="en-US" sz="900" dirty="0"/>
              <a:t>This helps to both eliminate dust and particulates on these unpaved surfaces but also allows us purposefully utilize material that would otherwise be considered waste</a:t>
            </a:r>
          </a:p>
          <a:p>
            <a:pPr marL="628650" lvl="1" indent="-171450">
              <a:buFont typeface="Wingdings" panose="05000000000000000000" pitchFamily="2" charset="2"/>
              <a:buChar char="Ø"/>
            </a:pPr>
            <a:endParaRPr lang="en-US" sz="900" dirty="0"/>
          </a:p>
          <a:p>
            <a:pPr marL="228600" indent="-171450">
              <a:lnSpc>
                <a:spcPct val="90000"/>
              </a:lnSpc>
              <a:buFont typeface="Wingdings" panose="05000000000000000000" pitchFamily="2" charset="2"/>
              <a:buChar char="Ø"/>
            </a:pPr>
            <a:r>
              <a:rPr lang="en-US" sz="900" dirty="0"/>
              <a:t>Reutilization and Donation</a:t>
            </a:r>
          </a:p>
          <a:p>
            <a:pPr marL="685800" lvl="1" indent="-171450">
              <a:lnSpc>
                <a:spcPct val="90000"/>
              </a:lnSpc>
              <a:buFont typeface="Wingdings" panose="05000000000000000000" pitchFamily="2" charset="2"/>
              <a:buChar char="Ø"/>
            </a:pPr>
            <a:r>
              <a:rPr lang="en-US" sz="900" dirty="0"/>
              <a:t>Once the Army’s considerations with a piece of equipment or supplies have been addressed, if items are unable to be reused on the installation, we work to partner with local nonprofits, tribal organizations, school systems, and religious groups to ensure that usable materials are given a second life</a:t>
            </a:r>
          </a:p>
          <a:p>
            <a:pPr marL="685800" lvl="1" indent="-171450">
              <a:lnSpc>
                <a:spcPct val="90000"/>
              </a:lnSpc>
              <a:buFont typeface="Wingdings" panose="05000000000000000000" pitchFamily="2" charset="2"/>
              <a:buChar char="Ø"/>
            </a:pPr>
            <a:endParaRPr lang="en-US" sz="900" dirty="0"/>
          </a:p>
          <a:p>
            <a:pPr marL="228600" indent="-171450">
              <a:lnSpc>
                <a:spcPct val="90000"/>
              </a:lnSpc>
              <a:buFont typeface="Wingdings" panose="05000000000000000000" pitchFamily="2" charset="2"/>
              <a:buChar char="Ø"/>
            </a:pPr>
            <a:r>
              <a:rPr lang="en-US" sz="900" dirty="0"/>
              <a:t>Standard Operating Procedures and Contract Management</a:t>
            </a:r>
          </a:p>
          <a:p>
            <a:pPr marL="685800" lvl="1" indent="-171450">
              <a:lnSpc>
                <a:spcPct val="90000"/>
              </a:lnSpc>
              <a:buFont typeface="Wingdings" panose="05000000000000000000" pitchFamily="2" charset="2"/>
              <a:buChar char="Ø"/>
            </a:pPr>
            <a:r>
              <a:rPr lang="en-US" sz="900" dirty="0"/>
              <a:t>One of the less labor intensive but more efficient ways to ensure diversion is to work the language in to our mission operations and contract language for work on base</a:t>
            </a:r>
          </a:p>
          <a:p>
            <a:pPr marL="685800" lvl="1" indent="-171450">
              <a:lnSpc>
                <a:spcPct val="90000"/>
              </a:lnSpc>
              <a:buFont typeface="Wingdings" panose="05000000000000000000" pitchFamily="2" charset="2"/>
              <a:buChar char="Ø"/>
            </a:pPr>
            <a:r>
              <a:rPr lang="en-US" sz="900" dirty="0"/>
              <a:t>FY24 we were able to recycle 100% of our construction &amp; demolition debris!</a:t>
            </a:r>
          </a:p>
          <a:p>
            <a:pPr marL="742950" lvl="1" indent="-228600">
              <a:lnSpc>
                <a:spcPct val="90000"/>
              </a:lnSpc>
              <a:spcAft>
                <a:spcPts val="600"/>
              </a:spcAft>
              <a:buFont typeface="Arial" panose="020B0604020202020204" pitchFamily="34" charset="0"/>
              <a:buChar char="•"/>
            </a:pPr>
            <a:endParaRPr lang="en-US" sz="900" dirty="0"/>
          </a:p>
        </p:txBody>
      </p:sp>
      <p:pic>
        <p:nvPicPr>
          <p:cNvPr id="5" name="Picture 4" descr="A picture containing text, sky, truck, outdoor">
            <a:extLst>
              <a:ext uri="{FF2B5EF4-FFF2-40B4-BE49-F238E27FC236}">
                <a16:creationId xmlns:a16="http://schemas.microsoft.com/office/drawing/2014/main" id="{448E4F31-72BC-BEF1-5D61-318C43DF8881}"/>
              </a:ext>
            </a:extLst>
          </p:cNvPr>
          <p:cNvPicPr>
            <a:picLocks noChangeAspect="1"/>
          </p:cNvPicPr>
          <p:nvPr/>
        </p:nvPicPr>
        <p:blipFill>
          <a:blip r:embed="rId2">
            <a:extLst>
              <a:ext uri="{28A0092B-C50C-407E-A947-70E740481C1C}">
                <a14:useLocalDpi xmlns:a14="http://schemas.microsoft.com/office/drawing/2010/main" val="0"/>
              </a:ext>
            </a:extLst>
          </a:blip>
          <a:srcRect l="17659" r="4" b="4"/>
          <a:stretch>
            <a:fillRect/>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picture containing outdoor, tree, ground, way">
            <a:extLst>
              <a:ext uri="{FF2B5EF4-FFF2-40B4-BE49-F238E27FC236}">
                <a16:creationId xmlns:a16="http://schemas.microsoft.com/office/drawing/2014/main" id="{A849094E-C51E-12B1-B837-CE3EB39EBE81}"/>
              </a:ext>
            </a:extLst>
          </p:cNvPr>
          <p:cNvPicPr>
            <a:picLocks noChangeAspect="1"/>
          </p:cNvPicPr>
          <p:nvPr/>
        </p:nvPicPr>
        <p:blipFill>
          <a:blip r:embed="rId3">
            <a:extLst>
              <a:ext uri="{28A0092B-C50C-407E-A947-70E740481C1C}">
                <a14:useLocalDpi xmlns:a14="http://schemas.microsoft.com/office/drawing/2010/main" val="0"/>
              </a:ext>
            </a:extLst>
          </a:blip>
          <a:srcRect l="29210" r="22656" b="2"/>
          <a:stretch>
            <a:fillRect/>
          </a:stretch>
        </p:blipFill>
        <p:spPr>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A picture containing grass, outdoor">
            <a:extLst>
              <a:ext uri="{FF2B5EF4-FFF2-40B4-BE49-F238E27FC236}">
                <a16:creationId xmlns:a16="http://schemas.microsoft.com/office/drawing/2014/main" id="{89B8E84B-F44B-7844-30AE-18F3990F6F29}"/>
              </a:ext>
            </a:extLst>
          </p:cNvPr>
          <p:cNvPicPr>
            <a:picLocks noChangeAspect="1"/>
          </p:cNvPicPr>
          <p:nvPr/>
        </p:nvPicPr>
        <p:blipFill>
          <a:blip r:embed="rId4">
            <a:extLst>
              <a:ext uri="{28A0092B-C50C-407E-A947-70E740481C1C}">
                <a14:useLocalDpi xmlns:a14="http://schemas.microsoft.com/office/drawing/2010/main" val="0"/>
              </a:ext>
            </a:extLst>
          </a:blip>
          <a:srcRect l="14252" r="4301" b="4"/>
          <a:stretch>
            <a:fillRect/>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1457834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41">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5E9F256-13DF-BB45-E790-47D7005B9F80}"/>
              </a:ext>
            </a:extLst>
          </p:cNvPr>
          <p:cNvSpPr>
            <a:spLocks noGrp="1"/>
          </p:cNvSpPr>
          <p:nvPr>
            <p:ph type="title"/>
          </p:nvPr>
        </p:nvSpPr>
        <p:spPr>
          <a:xfrm>
            <a:off x="336042" y="685800"/>
            <a:ext cx="2105406" cy="1325563"/>
          </a:xfrm>
        </p:spPr>
        <p:txBody>
          <a:bodyPr vert="horz" lIns="91440" tIns="45720" rIns="91440" bIns="45720" rtlCol="0" anchor="ctr">
            <a:normAutofit/>
          </a:bodyPr>
          <a:lstStyle/>
          <a:p>
            <a:pPr algn="l"/>
            <a:r>
              <a:rPr lang="en-US" sz="2400" kern="1200" dirty="0">
                <a:solidFill>
                  <a:schemeClr val="tx1"/>
                </a:solidFill>
                <a:latin typeface="+mj-lt"/>
                <a:ea typeface="+mj-ea"/>
                <a:cs typeface="+mj-cs"/>
              </a:rPr>
              <a:t>Path Moving Forward</a:t>
            </a:r>
          </a:p>
        </p:txBody>
      </p:sp>
      <p:sp>
        <p:nvSpPr>
          <p:cNvPr id="2" name="Content Placeholder 1">
            <a:extLst>
              <a:ext uri="{FF2B5EF4-FFF2-40B4-BE49-F238E27FC236}">
                <a16:creationId xmlns:a16="http://schemas.microsoft.com/office/drawing/2014/main" id="{F925D092-E63B-1D7F-C235-A0A980A90B49}"/>
              </a:ext>
            </a:extLst>
          </p:cNvPr>
          <p:cNvSpPr>
            <a:spLocks noGrp="1"/>
          </p:cNvSpPr>
          <p:nvPr>
            <p:ph idx="1"/>
          </p:nvPr>
        </p:nvSpPr>
        <p:spPr>
          <a:xfrm>
            <a:off x="96012" y="2258568"/>
            <a:ext cx="2477506" cy="3922776"/>
          </a:xfrm>
          <a:ln>
            <a:noFill/>
          </a:ln>
        </p:spPr>
        <p:txBody>
          <a:bodyPr vert="horz" lIns="91440" tIns="45720" rIns="91440" bIns="45720" rtlCol="0">
            <a:noAutofit/>
          </a:bodyPr>
          <a:lstStyle/>
          <a:p>
            <a:pPr>
              <a:spcBef>
                <a:spcPts val="0"/>
              </a:spcBef>
              <a:buFont typeface="Wingdings" panose="05000000000000000000" pitchFamily="2" charset="2"/>
              <a:buChar char="Ø"/>
            </a:pPr>
            <a:r>
              <a:rPr lang="en-US" sz="900" dirty="0"/>
              <a:t>Material Recycling Facility</a:t>
            </a:r>
          </a:p>
          <a:p>
            <a:pPr lvl="1">
              <a:spcBef>
                <a:spcPts val="0"/>
              </a:spcBef>
              <a:buFont typeface="Wingdings" panose="05000000000000000000" pitchFamily="2" charset="2"/>
              <a:buChar char="Ø"/>
            </a:pPr>
            <a:r>
              <a:rPr lang="en-US" sz="900" dirty="0"/>
              <a:t>To increase both how much recyclables we capture as well as to increase the profitability of the respective commodities we have been working to establish our own processing area</a:t>
            </a:r>
          </a:p>
          <a:p>
            <a:pPr lvl="1">
              <a:spcBef>
                <a:spcPts val="0"/>
              </a:spcBef>
              <a:buFont typeface="Wingdings" panose="05000000000000000000" pitchFamily="2" charset="2"/>
              <a:buChar char="Ø"/>
            </a:pPr>
            <a:r>
              <a:rPr lang="en-US" sz="900" dirty="0"/>
              <a:t>While our vision is to capture all potentially recyclable materials from our waste streams, we will initially start out focusing on cardboard and white paper</a:t>
            </a:r>
          </a:p>
          <a:p>
            <a:pPr lvl="1">
              <a:spcBef>
                <a:spcPts val="0"/>
              </a:spcBef>
              <a:buFont typeface="Wingdings" panose="05000000000000000000" pitchFamily="2" charset="2"/>
              <a:buChar char="Ø"/>
            </a:pPr>
            <a:endParaRPr lang="en-US" sz="900" dirty="0"/>
          </a:p>
          <a:p>
            <a:pPr>
              <a:spcBef>
                <a:spcPts val="0"/>
              </a:spcBef>
              <a:buFont typeface="Wingdings" panose="05000000000000000000" pitchFamily="2" charset="2"/>
              <a:buChar char="Ø"/>
            </a:pPr>
            <a:r>
              <a:rPr lang="en-US" sz="900" dirty="0"/>
              <a:t>R3 Facility</a:t>
            </a:r>
          </a:p>
          <a:p>
            <a:pPr lvl="1">
              <a:spcBef>
                <a:spcPts val="0"/>
              </a:spcBef>
              <a:buFont typeface="Wingdings" panose="05000000000000000000" pitchFamily="2" charset="2"/>
              <a:buChar char="Ø"/>
            </a:pPr>
            <a:r>
              <a:rPr lang="en-US" sz="900" dirty="0"/>
              <a:t>The Reuse, Recycle, Reinvest facility has been established within the same footprint</a:t>
            </a:r>
          </a:p>
          <a:p>
            <a:pPr lvl="1">
              <a:spcBef>
                <a:spcPts val="0"/>
              </a:spcBef>
              <a:buFont typeface="Wingdings" panose="05000000000000000000" pitchFamily="2" charset="2"/>
              <a:buChar char="Ø"/>
            </a:pPr>
            <a:r>
              <a:rPr lang="en-US" sz="900" dirty="0"/>
              <a:t>Made up of dedicated staff that help to coordinate the transfer, sale, or disposal of any usable items as well as any previously unidentified recyclable or profitable waste streams</a:t>
            </a:r>
          </a:p>
          <a:p>
            <a:pPr lvl="1">
              <a:spcBef>
                <a:spcPts val="0"/>
              </a:spcBef>
              <a:buFont typeface="Wingdings" panose="05000000000000000000" pitchFamily="2" charset="2"/>
              <a:buChar char="Ø"/>
            </a:pPr>
            <a:r>
              <a:rPr lang="en-US" sz="900" dirty="0"/>
              <a:t>A recent example would be the sale and recycling of over a ton of used toner cartridges but can include anything from furniture to hand sanitizer </a:t>
            </a:r>
          </a:p>
        </p:txBody>
      </p:sp>
      <p:pic>
        <p:nvPicPr>
          <p:cNvPr id="11" name="Picture 10" descr="A row of green bins">
            <a:extLst>
              <a:ext uri="{FF2B5EF4-FFF2-40B4-BE49-F238E27FC236}">
                <a16:creationId xmlns:a16="http://schemas.microsoft.com/office/drawing/2014/main" id="{EE771423-7E70-D0C4-EAB5-D414E2A454ED}"/>
              </a:ext>
            </a:extLst>
          </p:cNvPr>
          <p:cNvPicPr>
            <a:picLocks noChangeAspect="1"/>
          </p:cNvPicPr>
          <p:nvPr/>
        </p:nvPicPr>
        <p:blipFill>
          <a:blip r:embed="rId2" cstate="print">
            <a:extLst>
              <a:ext uri="{28A0092B-C50C-407E-A947-70E740481C1C}">
                <a14:useLocalDpi xmlns:a14="http://schemas.microsoft.com/office/drawing/2010/main" val="0"/>
              </a:ext>
            </a:extLst>
          </a:blip>
          <a:srcRect l="6070" r="11593" b="4"/>
          <a:stretch>
            <a:fillRect/>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picture containing sky, grass, outdoor, building">
            <a:extLst>
              <a:ext uri="{FF2B5EF4-FFF2-40B4-BE49-F238E27FC236}">
                <a16:creationId xmlns:a16="http://schemas.microsoft.com/office/drawing/2014/main" id="{ED91164C-B4DE-B361-5243-AEED5CBF1FCE}"/>
              </a:ext>
            </a:extLst>
          </p:cNvPr>
          <p:cNvPicPr>
            <a:picLocks noChangeAspect="1"/>
          </p:cNvPicPr>
          <p:nvPr/>
        </p:nvPicPr>
        <p:blipFill>
          <a:blip r:embed="rId3" cstate="print">
            <a:extLst>
              <a:ext uri="{28A0092B-C50C-407E-A947-70E740481C1C}">
                <a14:useLocalDpi xmlns:a14="http://schemas.microsoft.com/office/drawing/2010/main" val="0"/>
              </a:ext>
            </a:extLst>
          </a:blip>
          <a:srcRect l="9512" r="11320" b="4"/>
          <a:stretch>
            <a:fillRect/>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5" name="Picture 4" descr="A group of green dumpsters">
            <a:extLst>
              <a:ext uri="{FF2B5EF4-FFF2-40B4-BE49-F238E27FC236}">
                <a16:creationId xmlns:a16="http://schemas.microsoft.com/office/drawing/2014/main" id="{3824A38E-7FB2-5EC4-98F3-7283F9E3ECE1}"/>
              </a:ext>
            </a:extLst>
          </p:cNvPr>
          <p:cNvPicPr>
            <a:picLocks noChangeAspect="1"/>
          </p:cNvPicPr>
          <p:nvPr/>
        </p:nvPicPr>
        <p:blipFill>
          <a:blip r:embed="rId4" cstate="print">
            <a:extLst>
              <a:ext uri="{28A0092B-C50C-407E-A947-70E740481C1C}">
                <a14:useLocalDpi xmlns:a14="http://schemas.microsoft.com/office/drawing/2010/main" val="0"/>
              </a:ext>
            </a:extLst>
          </a:blip>
          <a:srcRect l="16519" r="3939" b="4"/>
          <a:stretch>
            <a:fillRect/>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descr="A picture containing tree, ground, outdoor, sky">
            <a:extLst>
              <a:ext uri="{FF2B5EF4-FFF2-40B4-BE49-F238E27FC236}">
                <a16:creationId xmlns:a16="http://schemas.microsoft.com/office/drawing/2014/main" id="{E1EDF56C-261B-4605-DAAF-0306476A1008}"/>
              </a:ext>
            </a:extLst>
          </p:cNvPr>
          <p:cNvPicPr>
            <a:picLocks noChangeAspect="1"/>
          </p:cNvPicPr>
          <p:nvPr/>
        </p:nvPicPr>
        <p:blipFill>
          <a:blip r:embed="rId5" cstate="print">
            <a:extLst>
              <a:ext uri="{28A0092B-C50C-407E-A947-70E740481C1C}">
                <a14:useLocalDpi xmlns:a14="http://schemas.microsoft.com/office/drawing/2010/main" val="0"/>
              </a:ext>
            </a:extLst>
          </a:blip>
          <a:srcRect l="8646" r="9907" b="4"/>
          <a:stretch>
            <a:fillRect/>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820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9E7932-0C02-B96C-1434-FEE27BC9D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A70A8-9585-CF97-9E52-0B0B9E47C1EF}"/>
              </a:ext>
            </a:extLst>
          </p:cNvPr>
          <p:cNvSpPr txBox="1">
            <a:spLocks noGrp="1"/>
          </p:cNvSpPr>
          <p:nvPr>
            <p:ph type="title" idx="4294967295"/>
          </p:nvPr>
        </p:nvSpPr>
        <p:spPr>
          <a:xfrm>
            <a:off x="6539345" y="175491"/>
            <a:ext cx="260465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n-ea"/>
                <a:cs typeface="+mn-cs"/>
              </a:rPr>
              <a:t>Thank you!</a:t>
            </a:r>
          </a:p>
        </p:txBody>
      </p:sp>
      <p:sp>
        <p:nvSpPr>
          <p:cNvPr id="9" name="Content Placeholder 8">
            <a:extLst>
              <a:ext uri="{FF2B5EF4-FFF2-40B4-BE49-F238E27FC236}">
                <a16:creationId xmlns:a16="http://schemas.microsoft.com/office/drawing/2014/main" id="{21D0C0B8-2F67-7872-DBB1-D3F109405C46}"/>
              </a:ext>
            </a:extLst>
          </p:cNvPr>
          <p:cNvSpPr>
            <a:spLocks noGrp="1"/>
          </p:cNvSpPr>
          <p:nvPr>
            <p:ph idx="1"/>
          </p:nvPr>
        </p:nvSpPr>
        <p:spPr>
          <a:xfrm>
            <a:off x="72641" y="1022047"/>
            <a:ext cx="8998718" cy="4813906"/>
          </a:xfrm>
          <a:ln>
            <a:noFill/>
          </a:ln>
        </p:spPr>
        <p:txBody>
          <a:bodyPr>
            <a:normAutofit fontScale="70000" lnSpcReduction="20000"/>
          </a:bodyPr>
          <a:lstStyle/>
          <a:p>
            <a:pPr marL="0" indent="0" algn="ctr">
              <a:buNone/>
            </a:pPr>
            <a:r>
              <a:rPr lang="en-US" dirty="0"/>
              <a:t>Questions or concerns?</a:t>
            </a:r>
          </a:p>
          <a:p>
            <a:pPr marL="0" indent="0" algn="ctr">
              <a:buNone/>
            </a:pPr>
            <a:endParaRPr lang="en-US" dirty="0"/>
          </a:p>
          <a:p>
            <a:pPr marL="0" indent="0" algn="ctr">
              <a:buNone/>
            </a:pPr>
            <a:r>
              <a:rPr lang="en-US" dirty="0"/>
              <a:t>We are always looking for new partners, processes, and technologies! Please connect with us to discuss further.</a:t>
            </a:r>
          </a:p>
          <a:p>
            <a:pPr marL="0" indent="0" algn="ctr">
              <a:buNone/>
            </a:pPr>
            <a:endParaRPr lang="en-US" dirty="0"/>
          </a:p>
          <a:p>
            <a:pPr marL="0" indent="0" algn="ctr">
              <a:buNone/>
            </a:pPr>
            <a:r>
              <a:rPr lang="en-US" dirty="0"/>
              <a:t>Chubs Maharaj</a:t>
            </a:r>
          </a:p>
          <a:p>
            <a:pPr marL="0" indent="0" algn="ctr">
              <a:buNone/>
            </a:pPr>
            <a:r>
              <a:rPr lang="en-US" dirty="0"/>
              <a:t>Recycling &amp; Outreach Manager</a:t>
            </a:r>
          </a:p>
          <a:p>
            <a:pPr marL="0" indent="0" algn="ctr">
              <a:buNone/>
            </a:pPr>
            <a:r>
              <a:rPr lang="en-US" dirty="0">
                <a:hlinkClick r:id="rId2"/>
              </a:rPr>
              <a:t>chabinath.g.maharaj.ctr@army.mil</a:t>
            </a:r>
            <a:endParaRPr lang="en-US" dirty="0"/>
          </a:p>
          <a:p>
            <a:pPr marL="0" indent="0" algn="ctr">
              <a:buNone/>
            </a:pPr>
            <a:r>
              <a:rPr lang="en-US" dirty="0"/>
              <a:t>(804) 573-5023</a:t>
            </a:r>
          </a:p>
          <a:p>
            <a:pPr marL="0" indent="0" algn="ctr">
              <a:buNone/>
            </a:pPr>
            <a:endParaRPr lang="en-US" dirty="0"/>
          </a:p>
          <a:p>
            <a:pPr marL="0" indent="0" algn="ctr">
              <a:buNone/>
            </a:pPr>
            <a:r>
              <a:rPr lang="en-US" dirty="0"/>
              <a:t>Alan Mills</a:t>
            </a:r>
          </a:p>
          <a:p>
            <a:pPr marL="0" indent="0" algn="ctr">
              <a:buNone/>
            </a:pPr>
            <a:r>
              <a:rPr lang="en-US" dirty="0"/>
              <a:t>Chief Environmental Management Division</a:t>
            </a:r>
          </a:p>
          <a:p>
            <a:pPr marL="0" indent="0" algn="ctr">
              <a:buNone/>
            </a:pPr>
            <a:r>
              <a:rPr lang="en-US" dirty="0">
                <a:hlinkClick r:id="rId3"/>
              </a:rPr>
              <a:t>james.a.mills80.civ@army.mil</a:t>
            </a:r>
            <a:endParaRPr lang="en-US" dirty="0"/>
          </a:p>
          <a:p>
            <a:pPr marL="0" indent="0" algn="ctr">
              <a:buNone/>
            </a:pPr>
            <a:r>
              <a:rPr lang="en-US" dirty="0"/>
              <a:t>(804) 734-3560</a:t>
            </a:r>
          </a:p>
        </p:txBody>
      </p:sp>
      <p:pic>
        <p:nvPicPr>
          <p:cNvPr id="4" name="Picture 3" descr="Logo">
            <a:extLst>
              <a:ext uri="{FF2B5EF4-FFF2-40B4-BE49-F238E27FC236}">
                <a16:creationId xmlns:a16="http://schemas.microsoft.com/office/drawing/2014/main" id="{B297F9E5-B979-4CE4-020E-4663894C5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328" y="2527503"/>
            <a:ext cx="1802993" cy="1802993"/>
          </a:xfrm>
          <a:prstGeom prst="rect">
            <a:avLst/>
          </a:prstGeom>
        </p:spPr>
      </p:pic>
      <p:pic>
        <p:nvPicPr>
          <p:cNvPr id="6" name="Picture 5" descr="Logo">
            <a:extLst>
              <a:ext uri="{FF2B5EF4-FFF2-40B4-BE49-F238E27FC236}">
                <a16:creationId xmlns:a16="http://schemas.microsoft.com/office/drawing/2014/main" id="{1103E39F-303C-4B3F-3490-F3EB93E44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2687" y="2527503"/>
            <a:ext cx="1827985" cy="1802993"/>
          </a:xfrm>
          <a:prstGeom prst="rect">
            <a:avLst/>
          </a:prstGeom>
        </p:spPr>
      </p:pic>
    </p:spTree>
    <p:extLst>
      <p:ext uri="{BB962C8B-B14F-4D97-AF65-F5344CB8AC3E}">
        <p14:creationId xmlns:p14="http://schemas.microsoft.com/office/powerpoint/2010/main" val="3297724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14BF7A623B1B4D9026BEDE86389733" ma:contentTypeVersion="18" ma:contentTypeDescription="Create a new document." ma:contentTypeScope="" ma:versionID="29c014de9c5c32cb17005eb637f4cab1">
  <xsd:schema xmlns:xsd="http://www.w3.org/2001/XMLSchema" xmlns:xs="http://www.w3.org/2001/XMLSchema" xmlns:p="http://schemas.microsoft.com/office/2006/metadata/properties" xmlns:ns2="2e568764-9c51-4c73-9435-3617497b4ec5" xmlns:ns3="09a47910-535f-4607-a8cb-b41640144534" targetNamespace="http://schemas.microsoft.com/office/2006/metadata/properties" ma:root="true" ma:fieldsID="3b103f9d25e11ecda79f89a055313549" ns2:_="" ns3:_="">
    <xsd:import namespace="2e568764-9c51-4c73-9435-3617497b4ec5"/>
    <xsd:import namespace="09a47910-535f-4607-a8cb-b416401445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68764-9c51-4c73-9435-3617497b4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a47910-535f-4607-a8cb-b4164014453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6a91b77-162b-486e-b4e2-721423983117}" ma:internalName="TaxCatchAll" ma:showField="CatchAllData" ma:web="09a47910-535f-4607-a8cb-b4164014453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568764-9c51-4c73-9435-3617497b4ec5">
      <Terms xmlns="http://schemas.microsoft.com/office/infopath/2007/PartnerControls"/>
    </lcf76f155ced4ddcb4097134ff3c332f>
    <TaxCatchAll xmlns="09a47910-535f-4607-a8cb-b41640144534" xsi:nil="true"/>
    <SharedWithUsers xmlns="09a47910-535f-4607-a8cb-b41640144534">
      <UserInfo>
        <DisplayName>Lees, David Michael CIV USARMY ID-TRAINING (USA)</DisplayName>
        <AccountId>37</AccountId>
        <AccountType/>
      </UserInfo>
      <UserInfo>
        <DisplayName>Gainer, Carlos J CIV USARMY ASC 406 AFSB (USA)</DisplayName>
        <AccountId>110</AccountId>
        <AccountType/>
      </UserInfo>
      <UserInfo>
        <DisplayName>Givens, Regina N (Dr.) CIV USARMY ACC MICC (USA)</DisplayName>
        <AccountId>103</AccountId>
        <AccountType/>
      </UserInfo>
      <UserInfo>
        <DisplayName>Green, Thomas Johnston NAF USARMY ID-TRAINING (USA)</DisplayName>
        <AccountId>62</AccountId>
        <AccountType/>
      </UserInfo>
      <UserInfo>
        <DisplayName>Jones, Quay B CIV USARMY ID-TRAINING (USA)</DisplayName>
        <AccountId>42</AccountId>
        <AccountType/>
      </UserInfo>
      <UserInfo>
        <DisplayName>Mills, James Alan (Alan) CIV USARMY ID-TRAINING (USA)</DisplayName>
        <AccountId>84</AccountId>
        <AccountType/>
      </UserInfo>
      <UserInfo>
        <DisplayName>Durden, Alice CIV USARMY ID-TRAINING (USA)</DisplayName>
        <AccountId>180</AccountId>
        <AccountType/>
      </UserInfo>
      <UserInfo>
        <DisplayName>Ragle, Gwendolyn K CIV USARMY ID-TRAINING (USA)</DisplayName>
        <AccountId>15</AccountId>
        <AccountType/>
      </UserInfo>
      <UserInfo>
        <DisplayName>Tanis, Timothy E CIV USARMY ID-TRAINING (USA)</DisplayName>
        <AccountId>89</AccountId>
        <AccountType/>
      </UserInfo>
    </SharedWithUsers>
  </documentManagement>
</p:properties>
</file>

<file path=customXml/itemProps1.xml><?xml version="1.0" encoding="utf-8"?>
<ds:datastoreItem xmlns:ds="http://schemas.openxmlformats.org/officeDocument/2006/customXml" ds:itemID="{2A0EA41D-DA97-487C-9CD6-FACDA391B54C}">
  <ds:schemaRefs>
    <ds:schemaRef ds:uri="http://schemas.microsoft.com/sharepoint/v3/contenttype/forms"/>
  </ds:schemaRefs>
</ds:datastoreItem>
</file>

<file path=customXml/itemProps2.xml><?xml version="1.0" encoding="utf-8"?>
<ds:datastoreItem xmlns:ds="http://schemas.openxmlformats.org/officeDocument/2006/customXml" ds:itemID="{FCBA6575-68BD-429C-BBB2-298B4AE20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68764-9c51-4c73-9435-3617497b4ec5"/>
    <ds:schemaRef ds:uri="09a47910-535f-4607-a8cb-b41640144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3AC9DA-CA6C-4E09-9A0F-C6AA41E9C545}">
  <ds:schemaRefs>
    <ds:schemaRef ds:uri="4233fc49-3339-4531-8895-cee7bd229291"/>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 ds:uri="c93905bf-b08c-430b-8630-76f4d352397a"/>
    <ds:schemaRef ds:uri="http://schemas.microsoft.com/office/2006/metadata/properties"/>
    <ds:schemaRef ds:uri="2e568764-9c51-4c73-9435-3617497b4ec5"/>
    <ds:schemaRef ds:uri="09a47910-535f-4607-a8cb-b41640144534"/>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1146</TotalTime>
  <Words>709</Words>
  <Application>Microsoft Office PowerPoint</Application>
  <PresentationFormat>On-screen Show (4:3)</PresentationFormat>
  <Paragraphs>73</Paragraphs>
  <Slides>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Adobe Garamond Pro</vt:lpstr>
      <vt:lpstr>Arial</vt:lpstr>
      <vt:lpstr>Calibri</vt:lpstr>
      <vt:lpstr>US Army</vt:lpstr>
      <vt:lpstr>Wingdings</vt:lpstr>
      <vt:lpstr>Master Content Slide</vt:lpstr>
      <vt:lpstr>Master Content Slide</vt:lpstr>
      <vt:lpstr>Increasing Our Diversion at Fort Lee</vt:lpstr>
      <vt:lpstr>Overview</vt:lpstr>
      <vt:lpstr>How We Innovate</vt:lpstr>
      <vt:lpstr>How We Innovate: Continued </vt:lpstr>
      <vt:lpstr>Path Moving Forward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Goodman, Morgan (DEQ)</cp:lastModifiedBy>
  <cp:revision>98</cp:revision>
  <cp:lastPrinted>2023-05-23T18:30:43Z</cp:lastPrinted>
  <dcterms:created xsi:type="dcterms:W3CDTF">2020-04-15T18:21:38Z</dcterms:created>
  <dcterms:modified xsi:type="dcterms:W3CDTF">2025-07-23T15:49:31Z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0x010100C014BF7A623B1B4D9026BEDE86389733</vt:lpwstr>
  </property>
  <property fmtid="{D5CDD505-2E9C-101B-9397-08002B2CF9AE}" pid="6" name="StaffPOC">
    <vt:lpwstr>11;#Fitton, Jeffrey James CIV USARMY IMCOM HQ (USA)</vt:lpwstr>
  </property>
  <property fmtid="{D5CDD505-2E9C-101B-9397-08002B2CF9AE}" pid="7" name="MediaServiceImageTags">
    <vt:lpwstr/>
  </property>
</Properties>
</file>