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894" r:id="rId5"/>
    <p:sldId id="315" r:id="rId6"/>
    <p:sldId id="335" r:id="rId7"/>
    <p:sldId id="893" r:id="rId8"/>
    <p:sldId id="336" r:id="rId9"/>
    <p:sldId id="337" r:id="rId10"/>
    <p:sldId id="328" r:id="rId11"/>
    <p:sldId id="329" r:id="rId12"/>
    <p:sldId id="896" r:id="rId13"/>
    <p:sldId id="330" r:id="rId14"/>
    <p:sldId id="331" r:id="rId15"/>
    <p:sldId id="333" r:id="rId16"/>
    <p:sldId id="332" r:id="rId17"/>
    <p:sldId id="334" r:id="rId18"/>
    <p:sldId id="338"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932" autoAdjust="0"/>
  </p:normalViewPr>
  <p:slideViewPr>
    <p:cSldViewPr snapToGrid="0">
      <p:cViewPr varScale="1">
        <p:scale>
          <a:sx n="56" d="100"/>
          <a:sy n="56" d="100"/>
        </p:scale>
        <p:origin x="10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man, Morgan (DEQ)" userId="a8507384-73c6-438d-862d-59c8ca862e5a" providerId="ADAL" clId="{0E0BCF13-39A6-4ED0-BFA4-6068BA0BB039}"/>
    <pc:docChg chg="modSld">
      <pc:chgData name="Goodman, Morgan (DEQ)" userId="a8507384-73c6-438d-862d-59c8ca862e5a" providerId="ADAL" clId="{0E0BCF13-39A6-4ED0-BFA4-6068BA0BB039}" dt="2025-07-23T18:49:35.498" v="63" actId="33553"/>
      <pc:docMkLst>
        <pc:docMk/>
      </pc:docMkLst>
      <pc:sldChg chg="modSp mod">
        <pc:chgData name="Goodman, Morgan (DEQ)" userId="a8507384-73c6-438d-862d-59c8ca862e5a" providerId="ADAL" clId="{0E0BCF13-39A6-4ED0-BFA4-6068BA0BB039}" dt="2025-07-23T18:48:35.440" v="53" actId="962"/>
        <pc:sldMkLst>
          <pc:docMk/>
          <pc:sldMk cId="3312083658" sldId="315"/>
        </pc:sldMkLst>
        <pc:picChg chg="mod">
          <ac:chgData name="Goodman, Morgan (DEQ)" userId="a8507384-73c6-438d-862d-59c8ca862e5a" providerId="ADAL" clId="{0E0BCF13-39A6-4ED0-BFA4-6068BA0BB039}" dt="2025-07-23T18:48:24.044" v="51" actId="962"/>
          <ac:picMkLst>
            <pc:docMk/>
            <pc:sldMk cId="3312083658" sldId="315"/>
            <ac:picMk id="5" creationId="{09D5617A-C6C3-4EB5-A9C2-343CE90C253F}"/>
          </ac:picMkLst>
        </pc:picChg>
        <pc:picChg chg="mod">
          <ac:chgData name="Goodman, Morgan (DEQ)" userId="a8507384-73c6-438d-862d-59c8ca862e5a" providerId="ADAL" clId="{0E0BCF13-39A6-4ED0-BFA4-6068BA0BB039}" dt="2025-07-23T18:47:49.770" v="1" actId="962"/>
          <ac:picMkLst>
            <pc:docMk/>
            <pc:sldMk cId="3312083658" sldId="315"/>
            <ac:picMk id="13" creationId="{B4DA766B-4125-4323-AC5D-55CD8A0EF890}"/>
          </ac:picMkLst>
        </pc:picChg>
        <pc:picChg chg="mod">
          <ac:chgData name="Goodman, Morgan (DEQ)" userId="a8507384-73c6-438d-862d-59c8ca862e5a" providerId="ADAL" clId="{0E0BCF13-39A6-4ED0-BFA4-6068BA0BB039}" dt="2025-07-23T18:48:35.440" v="53" actId="962"/>
          <ac:picMkLst>
            <pc:docMk/>
            <pc:sldMk cId="3312083658" sldId="315"/>
            <ac:picMk id="14" creationId="{9FFA0848-1ABD-4F1A-B4E2-0100DF6E7AED}"/>
          </ac:picMkLst>
        </pc:picChg>
      </pc:sldChg>
      <pc:sldChg chg="modSp mod">
        <pc:chgData name="Goodman, Morgan (DEQ)" userId="a8507384-73c6-438d-862d-59c8ca862e5a" providerId="ADAL" clId="{0E0BCF13-39A6-4ED0-BFA4-6068BA0BB039}" dt="2025-07-23T18:49:35.498" v="63" actId="33553"/>
        <pc:sldMkLst>
          <pc:docMk/>
          <pc:sldMk cId="1652069853" sldId="323"/>
        </pc:sldMkLst>
        <pc:spChg chg="mod">
          <ac:chgData name="Goodman, Morgan (DEQ)" userId="a8507384-73c6-438d-862d-59c8ca862e5a" providerId="ADAL" clId="{0E0BCF13-39A6-4ED0-BFA4-6068BA0BB039}" dt="2025-07-23T18:49:35.498" v="63" actId="33553"/>
          <ac:spMkLst>
            <pc:docMk/>
            <pc:sldMk cId="1652069853" sldId="323"/>
            <ac:spMk id="3" creationId="{BBB95FF1-F363-6376-5521-86AFC38BAB1B}"/>
          </ac:spMkLst>
        </pc:spChg>
      </pc:sldChg>
      <pc:sldChg chg="modSp mod">
        <pc:chgData name="Goodman, Morgan (DEQ)" userId="a8507384-73c6-438d-862d-59c8ca862e5a" providerId="ADAL" clId="{0E0BCF13-39A6-4ED0-BFA4-6068BA0BB039}" dt="2025-07-23T18:47:49.860" v="15" actId="962"/>
        <pc:sldMkLst>
          <pc:docMk/>
          <pc:sldMk cId="2854719484" sldId="328"/>
        </pc:sldMkLst>
        <pc:picChg chg="mod">
          <ac:chgData name="Goodman, Morgan (DEQ)" userId="a8507384-73c6-438d-862d-59c8ca862e5a" providerId="ADAL" clId="{0E0BCF13-39A6-4ED0-BFA4-6068BA0BB039}" dt="2025-07-23T18:47:49.853" v="13" actId="962"/>
          <ac:picMkLst>
            <pc:docMk/>
            <pc:sldMk cId="2854719484" sldId="328"/>
            <ac:picMk id="26" creationId="{2ABD0A9A-988D-4714-9B02-6FEAAC3C5E0B}"/>
          </ac:picMkLst>
        </pc:picChg>
        <pc:picChg chg="mod">
          <ac:chgData name="Goodman, Morgan (DEQ)" userId="a8507384-73c6-438d-862d-59c8ca862e5a" providerId="ADAL" clId="{0E0BCF13-39A6-4ED0-BFA4-6068BA0BB039}" dt="2025-07-23T18:47:49.860" v="15" actId="962"/>
          <ac:picMkLst>
            <pc:docMk/>
            <pc:sldMk cId="2854719484" sldId="328"/>
            <ac:picMk id="28" creationId="{B1B4DADB-BAF0-4B46-AAA1-8D95664B8EE3}"/>
          </ac:picMkLst>
        </pc:picChg>
      </pc:sldChg>
      <pc:sldChg chg="modSp mod">
        <pc:chgData name="Goodman, Morgan (DEQ)" userId="a8507384-73c6-438d-862d-59c8ca862e5a" providerId="ADAL" clId="{0E0BCF13-39A6-4ED0-BFA4-6068BA0BB039}" dt="2025-07-23T18:47:49.885" v="21" actId="962"/>
        <pc:sldMkLst>
          <pc:docMk/>
          <pc:sldMk cId="1982831451" sldId="329"/>
        </pc:sldMkLst>
        <pc:picChg chg="mod">
          <ac:chgData name="Goodman, Morgan (DEQ)" userId="a8507384-73c6-438d-862d-59c8ca862e5a" providerId="ADAL" clId="{0E0BCF13-39A6-4ED0-BFA4-6068BA0BB039}" dt="2025-07-23T18:47:49.879" v="19" actId="962"/>
          <ac:picMkLst>
            <pc:docMk/>
            <pc:sldMk cId="1982831451" sldId="329"/>
            <ac:picMk id="9" creationId="{9318DB3C-5961-43ED-92B8-F51ACAD5756B}"/>
          </ac:picMkLst>
        </pc:picChg>
        <pc:picChg chg="mod">
          <ac:chgData name="Goodman, Morgan (DEQ)" userId="a8507384-73c6-438d-862d-59c8ca862e5a" providerId="ADAL" clId="{0E0BCF13-39A6-4ED0-BFA4-6068BA0BB039}" dt="2025-07-23T18:47:49.871" v="17" actId="962"/>
          <ac:picMkLst>
            <pc:docMk/>
            <pc:sldMk cId="1982831451" sldId="329"/>
            <ac:picMk id="11" creationId="{A3EBC31F-8212-46F3-B57A-31B2AE2E144E}"/>
          </ac:picMkLst>
        </pc:picChg>
        <pc:picChg chg="mod">
          <ac:chgData name="Goodman, Morgan (DEQ)" userId="a8507384-73c6-438d-862d-59c8ca862e5a" providerId="ADAL" clId="{0E0BCF13-39A6-4ED0-BFA4-6068BA0BB039}" dt="2025-07-23T18:47:49.885" v="21" actId="962"/>
          <ac:picMkLst>
            <pc:docMk/>
            <pc:sldMk cId="1982831451" sldId="329"/>
            <ac:picMk id="17" creationId="{0B8515FF-5FDC-486E-9F9F-E7F94F31E693}"/>
          </ac:picMkLst>
        </pc:picChg>
      </pc:sldChg>
      <pc:sldChg chg="modSp mod">
        <pc:chgData name="Goodman, Morgan (DEQ)" userId="a8507384-73c6-438d-862d-59c8ca862e5a" providerId="ADAL" clId="{0E0BCF13-39A6-4ED0-BFA4-6068BA0BB039}" dt="2025-07-23T18:47:49.923" v="29" actId="962"/>
        <pc:sldMkLst>
          <pc:docMk/>
          <pc:sldMk cId="1867677170" sldId="330"/>
        </pc:sldMkLst>
        <pc:picChg chg="mod">
          <ac:chgData name="Goodman, Morgan (DEQ)" userId="a8507384-73c6-438d-862d-59c8ca862e5a" providerId="ADAL" clId="{0E0BCF13-39A6-4ED0-BFA4-6068BA0BB039}" dt="2025-07-23T18:47:49.923" v="29" actId="962"/>
          <ac:picMkLst>
            <pc:docMk/>
            <pc:sldMk cId="1867677170" sldId="330"/>
            <ac:picMk id="2" creationId="{487D837A-B0F3-FB25-6FA0-404A6335D357}"/>
          </ac:picMkLst>
        </pc:picChg>
        <pc:picChg chg="mod">
          <ac:chgData name="Goodman, Morgan (DEQ)" userId="a8507384-73c6-438d-862d-59c8ca862e5a" providerId="ADAL" clId="{0E0BCF13-39A6-4ED0-BFA4-6068BA0BB039}" dt="2025-07-23T18:47:49.916" v="27" actId="962"/>
          <ac:picMkLst>
            <pc:docMk/>
            <pc:sldMk cId="1867677170" sldId="330"/>
            <ac:picMk id="3" creationId="{12290257-14A0-4CDF-B4A1-1AB7798E763F}"/>
          </ac:picMkLst>
        </pc:picChg>
      </pc:sldChg>
      <pc:sldChg chg="modSp mod">
        <pc:chgData name="Goodman, Morgan (DEQ)" userId="a8507384-73c6-438d-862d-59c8ca862e5a" providerId="ADAL" clId="{0E0BCF13-39A6-4ED0-BFA4-6068BA0BB039}" dt="2025-07-23T18:47:49.936" v="31" actId="962"/>
        <pc:sldMkLst>
          <pc:docMk/>
          <pc:sldMk cId="1773378901" sldId="331"/>
        </pc:sldMkLst>
        <pc:picChg chg="mod">
          <ac:chgData name="Goodman, Morgan (DEQ)" userId="a8507384-73c6-438d-862d-59c8ca862e5a" providerId="ADAL" clId="{0E0BCF13-39A6-4ED0-BFA4-6068BA0BB039}" dt="2025-07-23T18:47:49.936" v="31" actId="962"/>
          <ac:picMkLst>
            <pc:docMk/>
            <pc:sldMk cId="1773378901" sldId="331"/>
            <ac:picMk id="5" creationId="{0BA4E183-2A05-4813-9587-849B16490FCB}"/>
          </ac:picMkLst>
        </pc:picChg>
      </pc:sldChg>
      <pc:sldChg chg="modSp mod">
        <pc:chgData name="Goodman, Morgan (DEQ)" userId="a8507384-73c6-438d-862d-59c8ca862e5a" providerId="ADAL" clId="{0E0BCF13-39A6-4ED0-BFA4-6068BA0BB039}" dt="2025-07-23T18:49:20.371" v="61" actId="962"/>
        <pc:sldMkLst>
          <pc:docMk/>
          <pc:sldMk cId="4195350377" sldId="332"/>
        </pc:sldMkLst>
        <pc:picChg chg="mod">
          <ac:chgData name="Goodman, Morgan (DEQ)" userId="a8507384-73c6-438d-862d-59c8ca862e5a" providerId="ADAL" clId="{0E0BCF13-39A6-4ED0-BFA4-6068BA0BB039}" dt="2025-07-23T18:47:49.956" v="35" actId="962"/>
          <ac:picMkLst>
            <pc:docMk/>
            <pc:sldMk cId="4195350377" sldId="332"/>
            <ac:picMk id="3" creationId="{BAEFE150-B09E-43B0-AEE2-6D681886D7D9}"/>
          </ac:picMkLst>
        </pc:picChg>
        <pc:picChg chg="mod">
          <ac:chgData name="Goodman, Morgan (DEQ)" userId="a8507384-73c6-438d-862d-59c8ca862e5a" providerId="ADAL" clId="{0E0BCF13-39A6-4ED0-BFA4-6068BA0BB039}" dt="2025-07-23T18:47:49.963" v="37" actId="962"/>
          <ac:picMkLst>
            <pc:docMk/>
            <pc:sldMk cId="4195350377" sldId="332"/>
            <ac:picMk id="6" creationId="{FFDE383C-78C8-4B0A-A2BF-E9AA5914089A}"/>
          </ac:picMkLst>
        </pc:picChg>
        <pc:picChg chg="mod">
          <ac:chgData name="Goodman, Morgan (DEQ)" userId="a8507384-73c6-438d-862d-59c8ca862e5a" providerId="ADAL" clId="{0E0BCF13-39A6-4ED0-BFA4-6068BA0BB039}" dt="2025-07-23T18:49:20.371" v="61" actId="962"/>
          <ac:picMkLst>
            <pc:docMk/>
            <pc:sldMk cId="4195350377" sldId="332"/>
            <ac:picMk id="8" creationId="{8AA1DF3A-A1B2-4C82-9655-CA54D64E5675}"/>
          </ac:picMkLst>
        </pc:picChg>
      </pc:sldChg>
      <pc:sldChg chg="modSp mod">
        <pc:chgData name="Goodman, Morgan (DEQ)" userId="a8507384-73c6-438d-862d-59c8ca862e5a" providerId="ADAL" clId="{0E0BCF13-39A6-4ED0-BFA4-6068BA0BB039}" dt="2025-07-23T18:49:09.634" v="59" actId="962"/>
        <pc:sldMkLst>
          <pc:docMk/>
          <pc:sldMk cId="139639677" sldId="333"/>
        </pc:sldMkLst>
        <pc:spChg chg="mod">
          <ac:chgData name="Goodman, Morgan (DEQ)" userId="a8507384-73c6-438d-862d-59c8ca862e5a" providerId="ADAL" clId="{0E0BCF13-39A6-4ED0-BFA4-6068BA0BB039}" dt="2025-07-23T18:48:01.979" v="49" actId="962"/>
          <ac:spMkLst>
            <pc:docMk/>
            <pc:sldMk cId="139639677" sldId="333"/>
            <ac:spMk id="8" creationId="{7CB0043F-9D3A-495F-B29D-3CB634B8A896}"/>
          </ac:spMkLst>
        </pc:spChg>
        <pc:picChg chg="mod">
          <ac:chgData name="Goodman, Morgan (DEQ)" userId="a8507384-73c6-438d-862d-59c8ca862e5a" providerId="ADAL" clId="{0E0BCF13-39A6-4ED0-BFA4-6068BA0BB039}" dt="2025-07-23T18:49:09.634" v="59" actId="962"/>
          <ac:picMkLst>
            <pc:docMk/>
            <pc:sldMk cId="139639677" sldId="333"/>
            <ac:picMk id="3" creationId="{455DE92C-7987-4412-9B16-952BEF459B13}"/>
          </ac:picMkLst>
        </pc:picChg>
        <pc:picChg chg="mod">
          <ac:chgData name="Goodman, Morgan (DEQ)" userId="a8507384-73c6-438d-862d-59c8ca862e5a" providerId="ADAL" clId="{0E0BCF13-39A6-4ED0-BFA4-6068BA0BB039}" dt="2025-07-23T18:47:49.946" v="33" actId="962"/>
          <ac:picMkLst>
            <pc:docMk/>
            <pc:sldMk cId="139639677" sldId="333"/>
            <ac:picMk id="6" creationId="{5B7C5C30-A385-49A3-B149-37EE07BA52E6}"/>
          </ac:picMkLst>
        </pc:picChg>
      </pc:sldChg>
      <pc:sldChg chg="modSp mod">
        <pc:chgData name="Goodman, Morgan (DEQ)" userId="a8507384-73c6-438d-862d-59c8ca862e5a" providerId="ADAL" clId="{0E0BCF13-39A6-4ED0-BFA4-6068BA0BB039}" dt="2025-07-23T18:47:49.981" v="41" actId="962"/>
        <pc:sldMkLst>
          <pc:docMk/>
          <pc:sldMk cId="3028552325" sldId="334"/>
        </pc:sldMkLst>
        <pc:picChg chg="mod">
          <ac:chgData name="Goodman, Morgan (DEQ)" userId="a8507384-73c6-438d-862d-59c8ca862e5a" providerId="ADAL" clId="{0E0BCF13-39A6-4ED0-BFA4-6068BA0BB039}" dt="2025-07-23T18:47:49.975" v="39" actId="962"/>
          <ac:picMkLst>
            <pc:docMk/>
            <pc:sldMk cId="3028552325" sldId="334"/>
            <ac:picMk id="6" creationId="{0CFA5835-6998-42BC-B2FD-DA1C8ECC6565}"/>
          </ac:picMkLst>
        </pc:picChg>
        <pc:picChg chg="mod">
          <ac:chgData name="Goodman, Morgan (DEQ)" userId="a8507384-73c6-438d-862d-59c8ca862e5a" providerId="ADAL" clId="{0E0BCF13-39A6-4ED0-BFA4-6068BA0BB039}" dt="2025-07-23T18:47:49.981" v="41" actId="962"/>
          <ac:picMkLst>
            <pc:docMk/>
            <pc:sldMk cId="3028552325" sldId="334"/>
            <ac:picMk id="9" creationId="{599201DD-A934-4FE6-8AF2-A63EF91FF6A4}"/>
          </ac:picMkLst>
        </pc:picChg>
      </pc:sldChg>
      <pc:sldChg chg="modSp mod">
        <pc:chgData name="Goodman, Morgan (DEQ)" userId="a8507384-73c6-438d-862d-59c8ca862e5a" providerId="ADAL" clId="{0E0BCF13-39A6-4ED0-BFA4-6068BA0BB039}" dt="2025-07-23T18:47:49.789" v="3" actId="962"/>
        <pc:sldMkLst>
          <pc:docMk/>
          <pc:sldMk cId="3288257341" sldId="335"/>
        </pc:sldMkLst>
        <pc:picChg chg="mod">
          <ac:chgData name="Goodman, Morgan (DEQ)" userId="a8507384-73c6-438d-862d-59c8ca862e5a" providerId="ADAL" clId="{0E0BCF13-39A6-4ED0-BFA4-6068BA0BB039}" dt="2025-07-23T18:47:49.789" v="3" actId="962"/>
          <ac:picMkLst>
            <pc:docMk/>
            <pc:sldMk cId="3288257341" sldId="335"/>
            <ac:picMk id="4" creationId="{C2774AEE-951C-1A1A-F00B-E5084B97DF36}"/>
          </ac:picMkLst>
        </pc:picChg>
      </pc:sldChg>
      <pc:sldChg chg="modSp mod">
        <pc:chgData name="Goodman, Morgan (DEQ)" userId="a8507384-73c6-438d-862d-59c8ca862e5a" providerId="ADAL" clId="{0E0BCF13-39A6-4ED0-BFA4-6068BA0BB039}" dt="2025-07-23T18:47:49.817" v="7" actId="962"/>
        <pc:sldMkLst>
          <pc:docMk/>
          <pc:sldMk cId="342794962" sldId="336"/>
        </pc:sldMkLst>
        <pc:picChg chg="mod">
          <ac:chgData name="Goodman, Morgan (DEQ)" userId="a8507384-73c6-438d-862d-59c8ca862e5a" providerId="ADAL" clId="{0E0BCF13-39A6-4ED0-BFA4-6068BA0BB039}" dt="2025-07-23T18:47:49.817" v="7" actId="962"/>
          <ac:picMkLst>
            <pc:docMk/>
            <pc:sldMk cId="342794962" sldId="336"/>
            <ac:picMk id="5" creationId="{086C314F-8F97-7DF6-B4D2-0BE0B5F101AF}"/>
          </ac:picMkLst>
        </pc:picChg>
      </pc:sldChg>
      <pc:sldChg chg="modSp mod">
        <pc:chgData name="Goodman, Morgan (DEQ)" userId="a8507384-73c6-438d-862d-59c8ca862e5a" providerId="ADAL" clId="{0E0BCF13-39A6-4ED0-BFA4-6068BA0BB039}" dt="2025-07-23T18:48:44.209" v="55" actId="962"/>
        <pc:sldMkLst>
          <pc:docMk/>
          <pc:sldMk cId="1250609133" sldId="337"/>
        </pc:sldMkLst>
        <pc:picChg chg="mod">
          <ac:chgData name="Goodman, Morgan (DEQ)" userId="a8507384-73c6-438d-862d-59c8ca862e5a" providerId="ADAL" clId="{0E0BCF13-39A6-4ED0-BFA4-6068BA0BB039}" dt="2025-07-23T18:47:49.841" v="11" actId="962"/>
          <ac:picMkLst>
            <pc:docMk/>
            <pc:sldMk cId="1250609133" sldId="337"/>
            <ac:picMk id="3" creationId="{58943195-D567-1F6A-95F4-54FFB80BE028}"/>
          </ac:picMkLst>
        </pc:picChg>
        <pc:picChg chg="mod">
          <ac:chgData name="Goodman, Morgan (DEQ)" userId="a8507384-73c6-438d-862d-59c8ca862e5a" providerId="ADAL" clId="{0E0BCF13-39A6-4ED0-BFA4-6068BA0BB039}" dt="2025-07-23T18:48:44.209" v="55" actId="962"/>
          <ac:picMkLst>
            <pc:docMk/>
            <pc:sldMk cId="1250609133" sldId="337"/>
            <ac:picMk id="5" creationId="{DC3FF971-A961-9D63-C746-7FF73CE980E0}"/>
          </ac:picMkLst>
        </pc:picChg>
        <pc:picChg chg="mod">
          <ac:chgData name="Goodman, Morgan (DEQ)" userId="a8507384-73c6-438d-862d-59c8ca862e5a" providerId="ADAL" clId="{0E0BCF13-39A6-4ED0-BFA4-6068BA0BB039}" dt="2025-07-23T18:47:49.833" v="9" actId="962"/>
          <ac:picMkLst>
            <pc:docMk/>
            <pc:sldMk cId="1250609133" sldId="337"/>
            <ac:picMk id="7" creationId="{0F6807AA-0DF1-176B-0501-8E507E6BC16D}"/>
          </ac:picMkLst>
        </pc:picChg>
      </pc:sldChg>
      <pc:sldChg chg="modSp mod">
        <pc:chgData name="Goodman, Morgan (DEQ)" userId="a8507384-73c6-438d-862d-59c8ca862e5a" providerId="ADAL" clId="{0E0BCF13-39A6-4ED0-BFA4-6068BA0BB039}" dt="2025-07-23T18:49:30.558" v="62" actId="33553"/>
        <pc:sldMkLst>
          <pc:docMk/>
          <pc:sldMk cId="3535141447" sldId="893"/>
        </pc:sldMkLst>
        <pc:spChg chg="mod">
          <ac:chgData name="Goodman, Morgan (DEQ)" userId="a8507384-73c6-438d-862d-59c8ca862e5a" providerId="ADAL" clId="{0E0BCF13-39A6-4ED0-BFA4-6068BA0BB039}" dt="2025-07-23T18:48:01.932" v="42" actId="962"/>
          <ac:spMkLst>
            <pc:docMk/>
            <pc:sldMk cId="3535141447" sldId="893"/>
            <ac:spMk id="11" creationId="{FCD6E8FC-41A8-4E5B-86C3-5CDFDA548036}"/>
          </ac:spMkLst>
        </pc:spChg>
        <pc:spChg chg="mod">
          <ac:chgData name="Goodman, Morgan (DEQ)" userId="a8507384-73c6-438d-862d-59c8ca862e5a" providerId="ADAL" clId="{0E0BCF13-39A6-4ED0-BFA4-6068BA0BB039}" dt="2025-07-23T18:48:01.940" v="43" actId="962"/>
          <ac:spMkLst>
            <pc:docMk/>
            <pc:sldMk cId="3535141447" sldId="893"/>
            <ac:spMk id="12" creationId="{D7DD0181-F3A2-4FDE-8434-4E6C9F61F401}"/>
          </ac:spMkLst>
        </pc:spChg>
        <pc:spChg chg="mod">
          <ac:chgData name="Goodman, Morgan (DEQ)" userId="a8507384-73c6-438d-862d-59c8ca862e5a" providerId="ADAL" clId="{0E0BCF13-39A6-4ED0-BFA4-6068BA0BB039}" dt="2025-07-23T18:48:01.945" v="44" actId="962"/>
          <ac:spMkLst>
            <pc:docMk/>
            <pc:sldMk cId="3535141447" sldId="893"/>
            <ac:spMk id="13" creationId="{E197C0B9-9F63-41A2-A25A-C534C2F72344}"/>
          </ac:spMkLst>
        </pc:spChg>
        <pc:spChg chg="mod">
          <ac:chgData name="Goodman, Morgan (DEQ)" userId="a8507384-73c6-438d-862d-59c8ca862e5a" providerId="ADAL" clId="{0E0BCF13-39A6-4ED0-BFA4-6068BA0BB039}" dt="2025-07-23T18:49:30.558" v="62" actId="33553"/>
          <ac:spMkLst>
            <pc:docMk/>
            <pc:sldMk cId="3535141447" sldId="893"/>
            <ac:spMk id="30" creationId="{36197BA7-E861-441B-82EF-5C61C003E44D}"/>
          </ac:spMkLst>
        </pc:spChg>
        <pc:picChg chg="mod">
          <ac:chgData name="Goodman, Morgan (DEQ)" userId="a8507384-73c6-438d-862d-59c8ca862e5a" providerId="ADAL" clId="{0E0BCF13-39A6-4ED0-BFA4-6068BA0BB039}" dt="2025-07-23T18:47:49.804" v="5" actId="962"/>
          <ac:picMkLst>
            <pc:docMk/>
            <pc:sldMk cId="3535141447" sldId="893"/>
            <ac:picMk id="8" creationId="{74E1C6B2-5DBB-4DD7-8508-71AF81852C5C}"/>
          </ac:picMkLst>
        </pc:picChg>
        <pc:cxnChg chg="mod">
          <ac:chgData name="Goodman, Morgan (DEQ)" userId="a8507384-73c6-438d-862d-59c8ca862e5a" providerId="ADAL" clId="{0E0BCF13-39A6-4ED0-BFA4-6068BA0BB039}" dt="2025-07-23T18:48:01.952" v="45" actId="962"/>
          <ac:cxnSpMkLst>
            <pc:docMk/>
            <pc:sldMk cId="3535141447" sldId="893"/>
            <ac:cxnSpMk id="4" creationId="{4FD99E35-A973-447F-9779-7974E4604B30}"/>
          </ac:cxnSpMkLst>
        </pc:cxnChg>
        <pc:cxnChg chg="mod">
          <ac:chgData name="Goodman, Morgan (DEQ)" userId="a8507384-73c6-438d-862d-59c8ca862e5a" providerId="ADAL" clId="{0E0BCF13-39A6-4ED0-BFA4-6068BA0BB039}" dt="2025-07-23T18:48:01.957" v="46" actId="962"/>
          <ac:cxnSpMkLst>
            <pc:docMk/>
            <pc:sldMk cId="3535141447" sldId="893"/>
            <ac:cxnSpMk id="6" creationId="{2C88CA73-89F0-4196-AD98-2153AB7CC66C}"/>
          </ac:cxnSpMkLst>
        </pc:cxnChg>
        <pc:cxnChg chg="mod">
          <ac:chgData name="Goodman, Morgan (DEQ)" userId="a8507384-73c6-438d-862d-59c8ca862e5a" providerId="ADAL" clId="{0E0BCF13-39A6-4ED0-BFA4-6068BA0BB039}" dt="2025-07-23T18:48:01.963" v="47" actId="962"/>
          <ac:cxnSpMkLst>
            <pc:docMk/>
            <pc:sldMk cId="3535141447" sldId="893"/>
            <ac:cxnSpMk id="9" creationId="{E911B7D6-93DF-49BE-9646-43848703DDDD}"/>
          </ac:cxnSpMkLst>
        </pc:cxnChg>
        <pc:cxnChg chg="mod">
          <ac:chgData name="Goodman, Morgan (DEQ)" userId="a8507384-73c6-438d-862d-59c8ca862e5a" providerId="ADAL" clId="{0E0BCF13-39A6-4ED0-BFA4-6068BA0BB039}" dt="2025-07-23T18:48:01.970" v="48" actId="962"/>
          <ac:cxnSpMkLst>
            <pc:docMk/>
            <pc:sldMk cId="3535141447" sldId="893"/>
            <ac:cxnSpMk id="18" creationId="{F80425A9-B5AC-4C37-BF7A-C3CB089D76C0}"/>
          </ac:cxnSpMkLst>
        </pc:cxnChg>
      </pc:sldChg>
      <pc:sldChg chg="modSp mod">
        <pc:chgData name="Goodman, Morgan (DEQ)" userId="a8507384-73c6-438d-862d-59c8ca862e5a" providerId="ADAL" clId="{0E0BCF13-39A6-4ED0-BFA4-6068BA0BB039}" dt="2025-07-23T18:48:58.969" v="57" actId="962"/>
        <pc:sldMkLst>
          <pc:docMk/>
          <pc:sldMk cId="2489235222" sldId="896"/>
        </pc:sldMkLst>
        <pc:picChg chg="mod">
          <ac:chgData name="Goodman, Morgan (DEQ)" userId="a8507384-73c6-438d-862d-59c8ca862e5a" providerId="ADAL" clId="{0E0BCF13-39A6-4ED0-BFA4-6068BA0BB039}" dt="2025-07-23T18:47:49.906" v="25" actId="962"/>
          <ac:picMkLst>
            <pc:docMk/>
            <pc:sldMk cId="2489235222" sldId="896"/>
            <ac:picMk id="3" creationId="{5942EAEF-5507-45B3-939A-3DA5358AB3E7}"/>
          </ac:picMkLst>
        </pc:picChg>
        <pc:picChg chg="mod">
          <ac:chgData name="Goodman, Morgan (DEQ)" userId="a8507384-73c6-438d-862d-59c8ca862e5a" providerId="ADAL" clId="{0E0BCF13-39A6-4ED0-BFA4-6068BA0BB039}" dt="2025-07-23T18:47:49.900" v="23" actId="962"/>
          <ac:picMkLst>
            <pc:docMk/>
            <pc:sldMk cId="2489235222" sldId="896"/>
            <ac:picMk id="9" creationId="{94D8C71F-7961-4AC5-8B81-F23F18E065F0}"/>
          </ac:picMkLst>
        </pc:picChg>
        <pc:picChg chg="mod">
          <ac:chgData name="Goodman, Morgan (DEQ)" userId="a8507384-73c6-438d-862d-59c8ca862e5a" providerId="ADAL" clId="{0E0BCF13-39A6-4ED0-BFA4-6068BA0BB039}" dt="2025-07-23T18:48:58.969" v="57" actId="962"/>
          <ac:picMkLst>
            <pc:docMk/>
            <pc:sldMk cId="2489235222" sldId="896"/>
            <ac:picMk id="13" creationId="{14EA1A71-E1CB-40F1-B804-4733DC1C7A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3285-27BF-4457-8AD4-2D8E9389E2A0}"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B8AC5-BBE2-4B4C-9559-AE3D8F6CA077}" type="slidenum">
              <a:rPr lang="en-US" smtClean="0"/>
              <a:t>‹#›</a:t>
            </a:fld>
            <a:endParaRPr lang="en-US"/>
          </a:p>
        </p:txBody>
      </p:sp>
    </p:spTree>
    <p:extLst>
      <p:ext uri="{BB962C8B-B14F-4D97-AF65-F5344CB8AC3E}">
        <p14:creationId xmlns:p14="http://schemas.microsoft.com/office/powerpoint/2010/main" val="2276038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Good afternoon. My name is David Marshall, and this is my colleague Shaye </a:t>
            </a:r>
            <a:r>
              <a:rPr lang="en-US" sz="1800" err="1">
                <a:effectLst/>
                <a:latin typeface="Calibri" panose="020F0502020204030204" pitchFamily="34" charset="0"/>
                <a:ea typeface="Calibri" panose="020F0502020204030204" pitchFamily="34" charset="0"/>
                <a:cs typeface="Times New Roman" panose="02020603050405020304" pitchFamily="18" charset="0"/>
              </a:rPr>
              <a:t>Hardner</a:t>
            </a:r>
            <a:r>
              <a:rPr lang="en-US" sz="1800">
                <a:effectLst/>
                <a:latin typeface="Calibri" panose="020F0502020204030204" pitchFamily="34" charset="0"/>
                <a:ea typeface="Calibri" panose="020F0502020204030204" pitchFamily="34" charset="0"/>
                <a:cs typeface="Times New Roman" panose="02020603050405020304" pitchFamily="18" charset="0"/>
              </a:rPr>
              <a:t>, and we are here today to talk about pollution prevention efforts at Worthen Industries, and our organization’s commitment to reducing our environmental impact through practical, forward-thinking strategies. From minimizing waste to improving energy efficiency and expanding our use of renewable energy, we are continuously working toward a more sustainable future.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E30CD0-543B-AF48-B947-9730E19B2ABD}" type="slidenum">
              <a:rPr lang="en-US" smtClean="0"/>
              <a:t>1</a:t>
            </a:fld>
            <a:endParaRPr lang="en-US"/>
          </a:p>
        </p:txBody>
      </p:sp>
    </p:spTree>
    <p:extLst>
      <p:ext uri="{BB962C8B-B14F-4D97-AF65-F5344CB8AC3E}">
        <p14:creationId xmlns:p14="http://schemas.microsoft.com/office/powerpoint/2010/main" val="258431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As part of our ongoing commitment to pollution prevention and sustainability, we have expanded our waste minimization efforts through strategic recycling partnerships with industry-leading organizations. These collaborations allow us to responsibly divert waste materials from landfills and reintroduce them into the production cycle, furthering our goal of achieving a circular economy. By identifying valuable waste streams and aligning with capable recycling partners, we are maximizing resource recovery and minimizing environmental impact.</a:t>
            </a:r>
          </a:p>
          <a:p>
            <a:endParaRPr lang="en-US" dirty="0"/>
          </a:p>
          <a:p>
            <a:r>
              <a:rPr lang="en-US" dirty="0"/>
              <a:t>One key partnership is with International Paper, through which we recycle plastic films commonly used in packaging and shipping. These materials, once considered waste, are now collected and recycled, reducing the impact on local landfills. We also work closely with Smith Iron &amp; Metal to manage and recycle scrap metal generated from our manufacturing processes. This ensures that valuable metals are recovered efficiently and redirected into the metal supply chain, conserving raw materials and energy. </a:t>
            </a:r>
          </a:p>
          <a:p>
            <a:endParaRPr lang="en-US" dirty="0"/>
          </a:p>
          <a:p>
            <a:r>
              <a:rPr lang="en-US" dirty="0"/>
              <a:t>Additionally, our collaboration with DONCO Recycling Solutions addresses the challenge of off-spec adhesives, which were previously difficult to repurpose. Through this partnership, these materials are now collected and processed into alternative fuel sources or components for industrial applications. Together, these recycling initiatives represent a critical part of our broader pollution prevention strategy, reinforcing our commitment to sustainable operations and responsible resource management.</a:t>
            </a:r>
          </a:p>
          <a:p>
            <a:endParaRPr lang="en-US" dirty="0"/>
          </a:p>
          <a:p>
            <a:r>
              <a:rPr lang="en-US" dirty="0"/>
              <a:t>These important partnerships have allowed for our organization to keep over 18 tons of plastic and 70 tons of metals out of our landfills, and for the repurposing of over 15 tons of off-spec adhesive.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77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Identifying opportunities to reduce energy consumption has been a critical component of our sustainability strategy. To support this effort, we have utilized formal energy efficiency surveys to evaluate our operations and pinpoint areas for improvement. The first comprehensive energy survey was conducted in 2018 by North Carolina State University in partnership with the United States Department of Energy. This assessment provided valuable insight into our energy use patterns and outlined a series of actionable recommendations aimed at improving system efficiencies across our facility.</a:t>
            </a:r>
          </a:p>
          <a:p>
            <a:endParaRPr lang="en-US" dirty="0"/>
          </a:p>
          <a:p>
            <a:r>
              <a:rPr lang="en-US" dirty="0"/>
              <a:t>Building upon the findings from 2018, a second survey was completed in 2024 through Dominion Energy’s Energy Conservation Program. This assessment, conducted by Michaels Energy, offered a refreshed and in-depth analysis of our operations, considering recent technological advancements and evolving industry best practices. The survey emphasized both short- and long-term strategies for reducing energy consumption, including optimizing lighting systems, modernizing HVAC units, and implementing control systems that adjust power usage based on real-time demand.</a:t>
            </a:r>
          </a:p>
          <a:p>
            <a:endParaRPr lang="en-US" dirty="0"/>
          </a:p>
          <a:p>
            <a:r>
              <a:rPr lang="en-US" dirty="0"/>
              <a:t>These surveys have been instrumental in helping us identify and prioritize a wide range of energy reduction projects. From upgrading process equipment and replacing outdated support systems to improving building insulation and enhancing automation capabilities, we now have a clear roadmap for making strategic investments in energy efficiency. By implementing these improvements, we aim to reduce our environmental footprint, lower operational costs, and ensure long-term sustainability while continuing to meet the performance expectations of our customers.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59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A component of our commitment to pollution prevention is energy efficiency. We have undertaken a comprehensive facilities upgrade with a lighting fixture replacement. This initiative involved replacing over 380 outdated fluorescent lighting fixtures with high-efficiency LED fixtures throughout both the interior and exterior of the building. This lighting system was integrated with photo and motion sensors to minimize the usage when not needed, thus further minimizing energy consumption.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565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Additional energy efficiency initiatives our organization has been making are significant investments in energy-efficient process equipment to reduce overall energy consumption and environmental impact. Example of these key upgrades include replacing our original boiler and compressor, both having older 50-hp motors, with newer 25-horsepower units. These transitions not only minimize energy waste associated with oversizing but also enhances system performance and reduces greenhouse gas emissions associated with steam generation.</a:t>
            </a:r>
          </a:p>
          <a:p>
            <a:endParaRPr lang="en-US" dirty="0"/>
          </a:p>
          <a:p>
            <a:r>
              <a:rPr lang="en-US" dirty="0"/>
              <a:t>Another major advancement in our energy efficiency efforts is the installation of a new Cowles mixing vessel, which features a modern, energy-efficient motor. This upgrade has enabled us to increase production output while consuming less electricity, representing a significant improvement in process efficiency. By optimizing both the mechanical and operational aspects of the mixing process, we can meet customer demand more sustainably and support our broader pollution prevention and energy conservation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63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To further enhance sustainability and reduce reliance on nonrenewable energy sources, a solar array consisting of over 600 photovoltaic panels was recently installed and commissioned at our facility. This large-scale solar installation is strategically positioned to maximize sunlight exposure and is designed to generate enough electricity to meet approximately 60 to 70 percent of the facility’s total energy requirements. The project included comprehensive planning, structural assessments, electrical integration, and final commissioning to ensure optimal performance and long-term reliability.</a:t>
            </a:r>
          </a:p>
          <a:p>
            <a:endParaRPr lang="en-US" dirty="0"/>
          </a:p>
          <a:p>
            <a:r>
              <a:rPr lang="en-US" dirty="0"/>
              <a:t>The system is equipped with net metering capabilities, allowing excess power generated during periods of low demand to be fed back into the local power grid. This not only increases the overall efficiency of the system but also provides environmental and economic benefits by offsetting fossil fuel-based energy consumption. By leveraging solar power and contributing clean energy to the grid, the facility significantly reduces its carbon footprint and energy costs, supporting long-term goals for pollution prevention and operational sustainability.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74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Dave:</a:t>
            </a:r>
            <a:r>
              <a:rPr lang="en-US" b="0" u="none" dirty="0"/>
              <a:t> </a:t>
            </a:r>
            <a:r>
              <a:rPr lang="en-US" dirty="0"/>
              <a:t>Our pollution prevention efforts reflect a comprehensive approach to sustainability, focusing on waste reduction, energy efficiency, and the integration of renewable energy. By minimizing waste through material reuse, improved process management, and container recycling, we significantly reduce our environmental footprint. Energy efficiency initiatives, including equipment upgrades and lighting improvements, further enhance our operational sustainability while lowering overall energy consumption. The addition of a solar array to supplement our power needs with clean, renewable energy underscores our commitment to long-term environmental stewardship. Looking ahead, we remain dedicated to continuous improvement by regularly evaluating our operations, pursuing new technologies, and identifying additional opportunities to reduce our environmental 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8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1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Shaye: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65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Shaye: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2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u="sng">
                <a:effectLst/>
                <a:latin typeface="Calibri" panose="020F0502020204030204" pitchFamily="34" charset="0"/>
                <a:ea typeface="Calibri" panose="020F0502020204030204" pitchFamily="34" charset="0"/>
                <a:cs typeface="Times New Roman" panose="02020603050405020304" pitchFamily="18" charset="0"/>
              </a:rPr>
              <a:t>Shaye: </a:t>
            </a:r>
            <a:r>
              <a:rPr lang="en-US" sz="1800">
                <a:effectLst/>
                <a:latin typeface="Calibri" panose="020F0502020204030204" pitchFamily="34" charset="0"/>
                <a:ea typeface="Calibri" panose="020F0502020204030204" pitchFamily="34" charset="0"/>
                <a:cs typeface="Times New Roman" panose="02020603050405020304" pitchFamily="18" charset="0"/>
              </a:rPr>
              <a:t>Headquartered in New Hampshire, Worthen Industries operates additional facilities in Michigan, and here in Richmond, Virginia. Our expansive footprint allows us to efficiently serve our customers while embracing our core values of safety, sustainability, and quality.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With 12 distinct business we are equipped to address a wide array of needs across various industries, including foam fabricating (furniture/mattresses), laminating, packaging, and footwear. Our commitment to sustainability is evident in every aspect of our operations, from design and production to distribution.</a:t>
            </a:r>
          </a:p>
          <a:p>
            <a:pPr marL="0" marR="0">
              <a:lnSpc>
                <a:spcPct val="107000"/>
              </a:lnSpc>
              <a:spcBef>
                <a:spcPts val="0"/>
              </a:spcBef>
              <a:spcAft>
                <a:spcPts val="800"/>
              </a:spcAft>
            </a:pPr>
            <a:endParaRPr lang="en-US" b="0" u="none"/>
          </a:p>
        </p:txBody>
      </p:sp>
      <p:sp>
        <p:nvSpPr>
          <p:cNvPr id="4" name="Slide Number Placeholder 3"/>
          <p:cNvSpPr>
            <a:spLocks noGrp="1"/>
          </p:cNvSpPr>
          <p:nvPr>
            <p:ph type="sldNum" sz="quarter" idx="5"/>
          </p:nvPr>
        </p:nvSpPr>
        <p:spPr/>
        <p:txBody>
          <a:bodyPr/>
          <a:lstStyle/>
          <a:p>
            <a:fld id="{B7E30CD0-543B-AF48-B947-9730E19B2ABD}" type="slidenum">
              <a:rPr lang="en-US" smtClean="0"/>
              <a:t>4</a:t>
            </a:fld>
            <a:endParaRPr lang="en-US"/>
          </a:p>
        </p:txBody>
      </p:sp>
    </p:spTree>
    <p:extLst>
      <p:ext uri="{BB962C8B-B14F-4D97-AF65-F5344CB8AC3E}">
        <p14:creationId xmlns:p14="http://schemas.microsoft.com/office/powerpoint/2010/main" val="33428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content slide option with a title field and a text/image field with logo in the lower right (1/3)</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48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ea typeface="Calibri"/>
                <a:cs typeface="Calibri"/>
              </a:rPr>
              <a:t>Richmond main BUs – Foam Fabricating Adhesives and Paper Converting and Packaging Adhesives</a:t>
            </a:r>
            <a:endParaRPr lang="en-US" b="1"/>
          </a:p>
          <a:p>
            <a:pPr>
              <a:defRPr/>
            </a:pPr>
            <a:endParaRPr lang="en-US" b="1"/>
          </a:p>
          <a:p>
            <a:pPr>
              <a:defRPr/>
            </a:pPr>
            <a:r>
              <a:rPr lang="en-US" b="1"/>
              <a:t>Offer water-based adhesives</a:t>
            </a:r>
            <a:endParaRPr lang="en-US">
              <a:ea typeface="Calibri"/>
              <a:cs typeface="Calibri"/>
            </a:endParaRPr>
          </a:p>
          <a:p>
            <a:pPr>
              <a:defRPr/>
            </a:pPr>
            <a:r>
              <a:rPr lang="en-US"/>
              <a:t>Benefits: </a:t>
            </a:r>
          </a:p>
          <a:p>
            <a:pPr marL="285750" indent="-285750">
              <a:buFont typeface="Arial,Sans-Serif"/>
              <a:buChar char="•"/>
              <a:defRPr/>
            </a:pPr>
            <a:r>
              <a:rPr lang="en-US"/>
              <a:t>Don't need fume hoods so decreased need for compressed air and don't lose building heat or conditioned air</a:t>
            </a:r>
          </a:p>
          <a:p>
            <a:pPr marL="285750" indent="-285750">
              <a:buFont typeface="Arial,Sans-Serif"/>
              <a:buChar char="•"/>
              <a:defRPr/>
            </a:pPr>
            <a:r>
              <a:rPr lang="en-US"/>
              <a:t>Increased transfer efficiency so less wasted adhesive</a:t>
            </a:r>
          </a:p>
          <a:p>
            <a:pPr marL="285750" indent="-285750">
              <a:buFont typeface="Arial,Sans-Serif"/>
              <a:buChar char="•"/>
              <a:defRPr/>
            </a:pPr>
            <a:r>
              <a:rPr lang="en-US"/>
              <a:t>Better for worker health</a:t>
            </a:r>
          </a:p>
          <a:p>
            <a:pPr>
              <a:defRPr/>
            </a:pPr>
            <a:r>
              <a:rPr lang="en-US" b="1"/>
              <a:t>Incorporating biobased content</a:t>
            </a:r>
            <a:r>
              <a:rPr lang="en-US"/>
              <a:t> - natural rubber and rosin ester</a:t>
            </a:r>
          </a:p>
          <a:p>
            <a:pPr>
              <a:defRPr/>
            </a:pPr>
            <a:r>
              <a:rPr lang="en-US" b="1"/>
              <a:t>VOC-free solvent-based adhesives</a:t>
            </a:r>
            <a:endParaRPr lang="en-US"/>
          </a:p>
          <a:p>
            <a:pPr>
              <a:defRPr/>
            </a:pPr>
            <a:r>
              <a:rPr lang="en-US" b="1"/>
              <a:t>Airlessly atomized spray technology</a:t>
            </a:r>
            <a:endParaRPr lang="en-US"/>
          </a:p>
          <a:p>
            <a:pPr>
              <a:defRPr/>
            </a:pPr>
            <a:r>
              <a:rPr lang="en-US"/>
              <a:t>Benefits: </a:t>
            </a:r>
          </a:p>
          <a:p>
            <a:pPr marL="285750" indent="-285750">
              <a:buFont typeface="Arial,Sans-Serif"/>
              <a:buChar char="•"/>
              <a:defRPr/>
            </a:pPr>
            <a:r>
              <a:rPr lang="en-US"/>
              <a:t>Less overspray and increased transfer efficiency so less wasted adhesive</a:t>
            </a:r>
          </a:p>
          <a:p>
            <a:pPr marL="285750" indent="-285750">
              <a:buFont typeface="Arial,Sans-Serif"/>
              <a:buChar char="•"/>
              <a:defRPr/>
            </a:pPr>
            <a:r>
              <a:rPr lang="en-US"/>
              <a:t>Better for worker health</a:t>
            </a:r>
          </a:p>
          <a:p>
            <a:pPr>
              <a:defRPr/>
            </a:pPr>
            <a:endParaRPr lang="en-US"/>
          </a:p>
          <a:p>
            <a:pPr>
              <a:defRPr/>
            </a:pPr>
            <a:r>
              <a:rPr lang="en-US" err="1"/>
              <a:t>GreenGuard</a:t>
            </a:r>
            <a:r>
              <a:rPr lang="en-US"/>
              <a:t> is a certification that a product meets strict chemical and VOC emissions requirements to help ensure indoor air quality</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35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Dave:</a:t>
            </a:r>
            <a:r>
              <a:rPr lang="en-US" sz="1800" b="0" u="none"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Worthen Industries, we are committed to environmental responsibility, particularly at our Richmond, Virginia facility. We have integrated pollution prevention and regulatory compliance into the fabric of our operations. Our Richmond facility is ISO 14001 certified, demonstrating our dedication to maintaining an effective environmental management system. Additionally, as an E4 level member of the Virginia Environmental Excellence Program, we are recognized for our leadership in environmental performance and sustainability. These certifications reflect our ongoing commitment to minimizing our environmental impact and driving continuous improvement.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67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In 2022, our efforts were formally recognized with several prestigious awards. The Virginia Water Environment Association honored us for 12 years of compliance, a testament to our sustained commitment to water quality. We also received an Honorable Mention for the Virginia Governor’s Environmental Excellence Award, recognizing our Sustainability Program and Pollution Prevention initiatives. These accolades reinforce the hard work of our team and our focus on making a lasting positive impact on the environment.</a:t>
            </a:r>
          </a:p>
          <a:p>
            <a:endParaRPr lang="en-US" dirty="0"/>
          </a:p>
          <a:p>
            <a:r>
              <a:rPr lang="en-US" dirty="0"/>
              <a:t>Looking forward, we are committed to further strengthening our environmental initiatives. Our goals include continuing to improve energy efficiency, conserve resources, and reduce waste through innovative technologies and proactive practices. At the heart of this effort is our commitment to transparency, accountability, and collaboration with stakeholders and regulatory agencies. As we continue to lead by example, we will ensure that our environmental strategy remains aligned with our long-term vision of sustainability.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2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Dave:</a:t>
            </a:r>
            <a:r>
              <a:rPr lang="en-US" b="0" u="none" dirty="0"/>
              <a:t> </a:t>
            </a:r>
            <a:r>
              <a:rPr lang="en-US" dirty="0"/>
              <a:t>A major focus of our Pollution prevention efforts is centered on strategic process improvements that reduce by-product generation and minimize waste at the source. One of the key initiatives involves the reuse of process wash materials, which were traditionally discarded. By utilizing like-product chemistry, these materials are now reutilized back into production, conserving resources, reducing disposal needs, and lowering overall environmental impact. This not only enhances efficiency but also supports our broader sustainability objectives by cutting down on chemical and water usage.</a:t>
            </a:r>
          </a:p>
          <a:p>
            <a:endParaRPr lang="en-US" dirty="0"/>
          </a:p>
          <a:p>
            <a:r>
              <a:rPr lang="en-US" dirty="0"/>
              <a:t>Another area of focus is optimizing the use of packaging containers. Through the development of improved handling and filling processes, we have significantly increased the reuse and lifecycle of packaging materials. By extending the utility of each container, we minimize the volume of single-use materials entering the waste stream. This initiative supports material conservation and reduces the environmental footprint of our packaging operations, aligning with our commitment to sustainable resource management.</a:t>
            </a:r>
          </a:p>
          <a:p>
            <a:endParaRPr lang="en-US" dirty="0"/>
          </a:p>
          <a:p>
            <a:r>
              <a:rPr lang="en-US" dirty="0"/>
              <a:t>In parallel, we have adopted a comprehensive approach to responsible waste management, emphasizing diversion of process waste from landfills. Non-reusable waste is sent to certified waste-to-energy facilities, where it is safely converted into usable energy rather than contributing to landfill volume. This practice plays a critical role in our commitment to achieving a zero-landfill goal. By integrating these pollution prevention strategies across our operations, we continue to move closer to a circular model of production that prioritizes resource efficiency and environmental responsibility.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30CD0-543B-AF48-B947-9730E19B2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943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goodfreephotos.com/other-landscapes/farm-and-hills-countryside-landscape.jpg.php" TargetMode="External"/><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with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918EDC-5A92-2485-6B43-B636A79948E1}"/>
              </a:ext>
            </a:extLst>
          </p:cNvPr>
          <p:cNvSpPr/>
          <p:nvPr userDrawn="1"/>
        </p:nvSpPr>
        <p:spPr>
          <a:xfrm>
            <a:off x="-1" y="1"/>
            <a:ext cx="5431809" cy="4285396"/>
          </a:xfrm>
          <a:prstGeom prst="rect">
            <a:avLst/>
          </a:prstGeom>
          <a:gradFill>
            <a:gsLst>
              <a:gs pos="100000">
                <a:schemeClr val="bg1">
                  <a:lumMod val="65000"/>
                </a:schemeClr>
              </a:gs>
              <a:gs pos="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logo&#10;&#10;Description automatically generated with low confidence">
            <a:extLst>
              <a:ext uri="{FF2B5EF4-FFF2-40B4-BE49-F238E27FC236}">
                <a16:creationId xmlns:a16="http://schemas.microsoft.com/office/drawing/2014/main" id="{E5FDB7BE-FDAA-E893-0014-52D801A2BC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9BB2CF-75BE-DD55-9347-C8B723D26F24}"/>
              </a:ext>
            </a:extLst>
          </p:cNvPr>
          <p:cNvSpPr>
            <a:spLocks noGrp="1"/>
          </p:cNvSpPr>
          <p:nvPr>
            <p:ph type="title" hasCustomPrompt="1"/>
          </p:nvPr>
        </p:nvSpPr>
        <p:spPr>
          <a:xfrm>
            <a:off x="5431809" y="859810"/>
            <a:ext cx="5915640" cy="3193575"/>
          </a:xfrm>
        </p:spPr>
        <p:txBody>
          <a:bodyPr anchor="ctr"/>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E321C4-DF5E-75C4-B992-6C9144F6A2CD}"/>
              </a:ext>
            </a:extLst>
          </p:cNvPr>
          <p:cNvSpPr>
            <a:spLocks noGrp="1"/>
          </p:cNvSpPr>
          <p:nvPr>
            <p:ph type="body" idx="1" hasCustomPrompt="1"/>
          </p:nvPr>
        </p:nvSpPr>
        <p:spPr>
          <a:xfrm>
            <a:off x="4776413" y="5214403"/>
            <a:ext cx="3780430" cy="585033"/>
          </a:xfrm>
        </p:spPr>
        <p:txBody>
          <a:bodyPr anchor="ctr"/>
          <a:lstStyle>
            <a:lvl1pPr marL="0" indent="0" algn="ctr">
              <a:buNone/>
              <a:defRPr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Name</a:t>
            </a:r>
          </a:p>
        </p:txBody>
      </p:sp>
      <p:sp>
        <p:nvSpPr>
          <p:cNvPr id="6" name="Slide Number Placeholder 5">
            <a:extLst>
              <a:ext uri="{FF2B5EF4-FFF2-40B4-BE49-F238E27FC236}">
                <a16:creationId xmlns:a16="http://schemas.microsoft.com/office/drawing/2014/main" id="{22A3B524-BC1A-4FDF-AF38-776419B48973}"/>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pic>
        <p:nvPicPr>
          <p:cNvPr id="12" name="Picture 11" descr="A blue oval with a black background&#10;&#10;Description automatically generated with low confidence">
            <a:extLst>
              <a:ext uri="{FF2B5EF4-FFF2-40B4-BE49-F238E27FC236}">
                <a16:creationId xmlns:a16="http://schemas.microsoft.com/office/drawing/2014/main" id="{0FB2A51B-8F8E-8A46-7D6F-C64ADC4D68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207" y="1658576"/>
            <a:ext cx="2293960" cy="1140713"/>
          </a:xfrm>
          <a:prstGeom prst="rect">
            <a:avLst/>
          </a:prstGeom>
        </p:spPr>
      </p:pic>
      <p:sp>
        <p:nvSpPr>
          <p:cNvPr id="13" name="TextBox 12">
            <a:extLst>
              <a:ext uri="{FF2B5EF4-FFF2-40B4-BE49-F238E27FC236}">
                <a16:creationId xmlns:a16="http://schemas.microsoft.com/office/drawing/2014/main" id="{7BC6CCD4-FBED-BA10-542E-0B89762CDAFE}"/>
              </a:ext>
            </a:extLst>
          </p:cNvPr>
          <p:cNvSpPr txBox="1"/>
          <p:nvPr userDrawn="1"/>
        </p:nvSpPr>
        <p:spPr>
          <a:xfrm>
            <a:off x="749014" y="3051213"/>
            <a:ext cx="2806986" cy="292388"/>
          </a:xfrm>
          <a:prstGeom prst="rect">
            <a:avLst/>
          </a:prstGeom>
          <a:noFill/>
        </p:spPr>
        <p:txBody>
          <a:bodyPr wrap="square" rtlCol="0">
            <a:spAutoFit/>
          </a:bodyPr>
          <a:lstStyle/>
          <a:p>
            <a:pPr algn="ctr"/>
            <a:r>
              <a:rPr lang="en-US" sz="1300" b="0" i="0">
                <a:solidFill>
                  <a:schemeClr val="tx1">
                    <a:lumMod val="65000"/>
                    <a:lumOff val="35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 name="Text Placeholder 2">
            <a:extLst>
              <a:ext uri="{FF2B5EF4-FFF2-40B4-BE49-F238E27FC236}">
                <a16:creationId xmlns:a16="http://schemas.microsoft.com/office/drawing/2014/main" id="{03DCBA4F-06DC-6D04-1A53-2DDCE4B9586B}"/>
              </a:ext>
            </a:extLst>
          </p:cNvPr>
          <p:cNvSpPr>
            <a:spLocks noGrp="1"/>
          </p:cNvSpPr>
          <p:nvPr>
            <p:ph type="body" idx="13" hasCustomPrompt="1"/>
          </p:nvPr>
        </p:nvSpPr>
        <p:spPr>
          <a:xfrm>
            <a:off x="736979" y="6356349"/>
            <a:ext cx="3780430" cy="365126"/>
          </a:xfrm>
        </p:spPr>
        <p:txBody>
          <a:bodyPr anchor="ctr">
            <a:normAutofit/>
          </a:bodyPr>
          <a:lstStyle>
            <a:lvl1pPr marL="0" indent="0" algn="l">
              <a:buNone/>
              <a:defRPr sz="1200" b="0" i="1">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BU Name</a:t>
            </a:r>
          </a:p>
        </p:txBody>
      </p:sp>
      <p:sp>
        <p:nvSpPr>
          <p:cNvPr id="4" name="Text Placeholder 2">
            <a:extLst>
              <a:ext uri="{FF2B5EF4-FFF2-40B4-BE49-F238E27FC236}">
                <a16:creationId xmlns:a16="http://schemas.microsoft.com/office/drawing/2014/main" id="{A0C31172-5EFD-1765-A357-A4EF285806A1}"/>
              </a:ext>
            </a:extLst>
          </p:cNvPr>
          <p:cNvSpPr>
            <a:spLocks noGrp="1"/>
          </p:cNvSpPr>
          <p:nvPr>
            <p:ph type="body" idx="14" hasCustomPrompt="1"/>
          </p:nvPr>
        </p:nvSpPr>
        <p:spPr>
          <a:xfrm>
            <a:off x="4776413" y="5815627"/>
            <a:ext cx="3780430" cy="365126"/>
          </a:xfrm>
        </p:spPr>
        <p:txBody>
          <a:bodyPr anchor="ctr">
            <a:normAutofit/>
          </a:bodyPr>
          <a:lstStyle>
            <a:lvl1pPr marL="0" indent="0" algn="ctr">
              <a:buNone/>
              <a:defRPr sz="16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169912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rterly Agenda - Sustainable Highlight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accent6">
                <a:lumMod val="50000"/>
              </a:schemeClr>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39925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9" presetClass="emph" presetSubtype="0" nodeType="withEffect">
                                  <p:stCondLst>
                                    <p:cond delay="0"/>
                                  </p:stCondLst>
                                  <p:childTnLst>
                                    <p:set>
                                      <p:cBhvr>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9" presetClass="emph" presetSubtype="0" nodeType="withEffect">
                                  <p:stCondLst>
                                    <p:cond delay="0"/>
                                  </p:stCondLst>
                                  <p:childTnLst>
                                    <p:set>
                                      <p:cBhvr>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9" presetClass="emph" presetSubtype="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0.5"/>
                                      </p:to>
                                    </p:set>
                                    <p:animEffect filter="image" prLst="opacity: 0.5">
                                      <p:cBhvr rctx="IE">
                                        <p:cTn id="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rterly Agenda - Sustainable Highlight no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accent6">
                <a:lumMod val="50000"/>
              </a:schemeClr>
            </a:solidFill>
            <a:ln w="2540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155799831"/>
      </p:ext>
    </p:extLst>
  </p:cSld>
  <p:clrMapOvr>
    <a:masterClrMapping/>
  </p:clrMapOvr>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rterly Agenda - QTR KPI Highlight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rgbClr val="0076BB"/>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375516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9" presetClass="emph" presetSubtype="0" nodeType="withEffect">
                                  <p:stCondLst>
                                    <p:cond delay="0"/>
                                  </p:stCondLst>
                                  <p:childTnLst>
                                    <p:set>
                                      <p:cBhvr>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9" presetClass="emph" presetSubtype="0" nodeType="withEffect">
                                  <p:stCondLst>
                                    <p:cond delay="0"/>
                                  </p:stCondLst>
                                  <p:childTnLst>
                                    <p:set>
                                      <p:cBhvr>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9" presetClass="emph" presetSubtype="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0.5"/>
                                      </p:to>
                                    </p:set>
                                    <p:animEffect filter="image" prLst="opacity: 0.5">
                                      <p:cBhvr rctx="IE">
                                        <p:cTn id="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rterly Agenda - QTR KPI Highlight no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rgbClr val="0076BB"/>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4132816745"/>
      </p:ext>
    </p:extLst>
  </p:cSld>
  <p:clrMapOvr>
    <a:masterClrMapping/>
  </p:clrMapOvr>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rterly Agenda  - Goal Review Highlight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rgbClr val="C00000"/>
            </a:solidFill>
            <a:ln w="254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104348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9" presetClass="emph" presetSubtype="0" nodeType="withEffect">
                                  <p:stCondLst>
                                    <p:cond delay="0"/>
                                  </p:stCondLst>
                                  <p:childTnLst>
                                    <p:set>
                                      <p:cBhvr>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9" presetClass="emph" presetSubtype="0" nodeType="withEffect">
                                  <p:stCondLst>
                                    <p:cond delay="0"/>
                                  </p:stCondLst>
                                  <p:childTnLst>
                                    <p:set>
                                      <p:cBhvr>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9" presetClass="emph" presetSubtype="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0.5"/>
                                      </p:to>
                                    </p:set>
                                    <p:animEffect filter="image" prLst="opacity: 0.5">
                                      <p:cBhvr rctx="IE">
                                        <p:cTn id="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rterly Agenda  - Goal Review Highlight no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rgbClr val="C00000"/>
            </a:solidFill>
            <a:ln w="254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1479410936"/>
      </p:ext>
    </p:extLst>
  </p:cSld>
  <p:clrMapOvr>
    <a:masterClrMapping/>
  </p:clrMapOvr>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rterly Agenda - Sales Pipeline Highlight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accent4"/>
            </a:solidFill>
            <a:ln w="254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9963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9" presetClass="emph" presetSubtype="0" nodeType="withEffect">
                                  <p:stCondLst>
                                    <p:cond delay="0"/>
                                  </p:stCondLst>
                                  <p:childTnLst>
                                    <p:set>
                                      <p:cBhvr>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9" presetClass="emph" presetSubtype="0" nodeType="withEffect">
                                  <p:stCondLst>
                                    <p:cond delay="0"/>
                                  </p:stCondLst>
                                  <p:childTnLst>
                                    <p:set>
                                      <p:cBhvr>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9" presetClass="emph" presetSubtype="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0.5"/>
                                      </p:to>
                                    </p:set>
                                    <p:animEffect filter="image" prLst="opacity: 0.5">
                                      <p:cBhvr rctx="IE">
                                        <p:cTn id="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rterly Agenda - Sales Pipeline Highlight no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accent4"/>
            </a:solidFill>
            <a:ln w="254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4269686179"/>
      </p:ext>
    </p:extLst>
  </p:cSld>
  <p:clrMapOvr>
    <a:masterClrMapping/>
  </p:clrMapOvr>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rterly Agenda - Innovation Highlight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rgbClr val="7030A0"/>
            </a:solidFill>
            <a:ln w="2540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42052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9" presetClass="emph" presetSubtype="0" nodeType="withEffect">
                                  <p:stCondLst>
                                    <p:cond delay="0"/>
                                  </p:stCondLst>
                                  <p:childTnLst>
                                    <p:set>
                                      <p:cBhvr>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9" presetClass="emph" presetSubtype="0" nodeType="withEffect">
                                  <p:stCondLst>
                                    <p:cond delay="0"/>
                                  </p:stCondLst>
                                  <p:childTnLst>
                                    <p:set>
                                      <p:cBhvr>
                                        <p:cTn id="22" dur="indefinite"/>
                                        <p:tgtEl>
                                          <p:spTgt spid="4"/>
                                        </p:tgtEl>
                                        <p:attrNameLst>
                                          <p:attrName>style.opacity</p:attrName>
                                        </p:attrNameLst>
                                      </p:cBhvr>
                                      <p:to>
                                        <p:strVal val="0.5"/>
                                      </p:to>
                                    </p:set>
                                    <p:animEffect filter="image" prLst="opacity: 0.5">
                                      <p:cBhvr rctx="IE">
                                        <p:cTn id="23" dur="indefinite"/>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9" presetClass="emph" presetSubtype="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9" presetClass="emph" presetSubtype="0" nodeType="withEffect">
                                  <p:stCondLst>
                                    <p:cond delay="0"/>
                                  </p:stCondLst>
                                  <p:childTnLst>
                                    <p:set>
                                      <p:cBhvr>
                                        <p:cTn id="38" dur="indefinite"/>
                                        <p:tgtEl>
                                          <p:spTgt spid="6"/>
                                        </p:tgtEl>
                                        <p:attrNameLst>
                                          <p:attrName>style.opacity</p:attrName>
                                        </p:attrNameLst>
                                      </p:cBhvr>
                                      <p:to>
                                        <p:strVal val="0.5"/>
                                      </p:to>
                                    </p:set>
                                    <p:animEffect filter="image" prLst="opacity: 0.5">
                                      <p:cBhvr rctx="IE">
                                        <p:cTn id="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rterly Agenda - Innovation Highlight no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869396" y="365125"/>
            <a:ext cx="8984288" cy="1325563"/>
          </a:xfrm>
        </p:spPr>
        <p:txBody>
          <a:bodyPr/>
          <a:lstStyle>
            <a:lvl1pPr>
              <a:defRPr>
                <a:solidFill>
                  <a:srgbClr val="0076BB"/>
                </a:solidFill>
              </a:defRPr>
            </a:lvl1pPr>
          </a:lstStyle>
          <a:p>
            <a:r>
              <a:rPr lang="en-US"/>
              <a:t>Quarterly Agenda</a:t>
            </a:r>
          </a:p>
        </p:txBody>
      </p:sp>
      <p:pic>
        <p:nvPicPr>
          <p:cNvPr id="12" name="Picture 11">
            <a:extLst>
              <a:ext uri="{FF2B5EF4-FFF2-40B4-BE49-F238E27FC236}">
                <a16:creationId xmlns:a16="http://schemas.microsoft.com/office/drawing/2014/main" id="{EEC05CF4-9A11-5D2F-FC3F-843B45E267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grpSp>
        <p:nvGrpSpPr>
          <p:cNvPr id="3" name="Group 2">
            <a:extLst>
              <a:ext uri="{FF2B5EF4-FFF2-40B4-BE49-F238E27FC236}">
                <a16:creationId xmlns:a16="http://schemas.microsoft.com/office/drawing/2014/main" id="{4964A8A9-D5B1-2B82-0C7D-BA506A100D75}"/>
              </a:ext>
            </a:extLst>
          </p:cNvPr>
          <p:cNvGrpSpPr/>
          <p:nvPr userDrawn="1"/>
        </p:nvGrpSpPr>
        <p:grpSpPr>
          <a:xfrm>
            <a:off x="2215134" y="1917874"/>
            <a:ext cx="6182945" cy="707917"/>
            <a:chOff x="1483545" y="1917874"/>
            <a:chExt cx="6182945" cy="707917"/>
          </a:xfrm>
        </p:grpSpPr>
        <p:sp>
          <p:nvSpPr>
            <p:cNvPr id="21" name="Oval 20">
              <a:extLst>
                <a:ext uri="{FF2B5EF4-FFF2-40B4-BE49-F238E27FC236}">
                  <a16:creationId xmlns:a16="http://schemas.microsoft.com/office/drawing/2014/main" id="{B425B2AD-6B12-F2D7-CEE5-71B84520B3CE}"/>
                </a:ext>
              </a:extLst>
            </p:cNvPr>
            <p:cNvSpPr/>
            <p:nvPr userDrawn="1"/>
          </p:nvSpPr>
          <p:spPr>
            <a:xfrm>
              <a:off x="1483545" y="1917874"/>
              <a:ext cx="1363851" cy="707917"/>
            </a:xfrm>
            <a:prstGeom prst="ellipse">
              <a:avLst/>
            </a:prstGeom>
            <a:solidFill>
              <a:schemeClr val="tx1">
                <a:lumMod val="65000"/>
                <a:lumOff val="3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tree with leaves&#10;&#10;Description automatically generated with medium confidence">
              <a:extLst>
                <a:ext uri="{FF2B5EF4-FFF2-40B4-BE49-F238E27FC236}">
                  <a16:creationId xmlns:a16="http://schemas.microsoft.com/office/drawing/2014/main" id="{0AF29906-EE93-7B38-2B8F-75AE612402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9" name="TextBox 8">
              <a:extLst>
                <a:ext uri="{FF2B5EF4-FFF2-40B4-BE49-F238E27FC236}">
                  <a16:creationId xmlns:a16="http://schemas.microsoft.com/office/drawing/2014/main" id="{5BECEDA4-B14B-007C-D37E-36E2DAEED8F9}"/>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 name="Group 3">
            <a:extLst>
              <a:ext uri="{FF2B5EF4-FFF2-40B4-BE49-F238E27FC236}">
                <a16:creationId xmlns:a16="http://schemas.microsoft.com/office/drawing/2014/main" id="{B53B4980-3F88-9C31-EB51-D8BBB0854D81}"/>
              </a:ext>
            </a:extLst>
          </p:cNvPr>
          <p:cNvGrpSpPr/>
          <p:nvPr userDrawn="1"/>
        </p:nvGrpSpPr>
        <p:grpSpPr>
          <a:xfrm>
            <a:off x="2215134" y="2780046"/>
            <a:ext cx="6171215" cy="707917"/>
            <a:chOff x="1483545" y="2780046"/>
            <a:chExt cx="6171215" cy="707917"/>
          </a:xfrm>
        </p:grpSpPr>
        <p:sp>
          <p:nvSpPr>
            <p:cNvPr id="16" name="Oval 15">
              <a:extLst>
                <a:ext uri="{FF2B5EF4-FFF2-40B4-BE49-F238E27FC236}">
                  <a16:creationId xmlns:a16="http://schemas.microsoft.com/office/drawing/2014/main" id="{302EBE90-E6E0-A943-A6B3-53DD877C9DA3}"/>
                </a:ext>
              </a:extLst>
            </p:cNvPr>
            <p:cNvSpPr/>
            <p:nvPr userDrawn="1"/>
          </p:nvSpPr>
          <p:spPr>
            <a:xfrm>
              <a:off x="1483545" y="2780046"/>
              <a:ext cx="1363851" cy="707917"/>
            </a:xfrm>
            <a:prstGeom prst="ellipse">
              <a:avLst/>
            </a:prstGeom>
            <a:solidFill>
              <a:schemeClr val="tx1">
                <a:lumMod val="50000"/>
                <a:lumOff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esign, symbol, graphics, font&#10;&#10;Description automatically generated">
              <a:extLst>
                <a:ext uri="{FF2B5EF4-FFF2-40B4-BE49-F238E27FC236}">
                  <a16:creationId xmlns:a16="http://schemas.microsoft.com/office/drawing/2014/main" id="{D84B4526-4107-5EA7-C254-CFA4C718A22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19" name="TextBox 18">
              <a:extLst>
                <a:ext uri="{FF2B5EF4-FFF2-40B4-BE49-F238E27FC236}">
                  <a16:creationId xmlns:a16="http://schemas.microsoft.com/office/drawing/2014/main" id="{A0980B59-5D21-DD29-15BE-A94335822E68}"/>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5" name="Group 4">
            <a:extLst>
              <a:ext uri="{FF2B5EF4-FFF2-40B4-BE49-F238E27FC236}">
                <a16:creationId xmlns:a16="http://schemas.microsoft.com/office/drawing/2014/main" id="{09AA1662-8A14-829A-37F2-0DB25BBD0FD2}"/>
              </a:ext>
            </a:extLst>
          </p:cNvPr>
          <p:cNvGrpSpPr/>
          <p:nvPr userDrawn="1"/>
        </p:nvGrpSpPr>
        <p:grpSpPr>
          <a:xfrm>
            <a:off x="2215134" y="3673117"/>
            <a:ext cx="6210949" cy="707917"/>
            <a:chOff x="1483545" y="3673117"/>
            <a:chExt cx="6210949" cy="707917"/>
          </a:xfrm>
        </p:grpSpPr>
        <p:sp>
          <p:nvSpPr>
            <p:cNvPr id="18" name="Oval 17">
              <a:extLst>
                <a:ext uri="{FF2B5EF4-FFF2-40B4-BE49-F238E27FC236}">
                  <a16:creationId xmlns:a16="http://schemas.microsoft.com/office/drawing/2014/main" id="{0E471649-953F-26A8-1246-F133D3725D4C}"/>
                </a:ext>
              </a:extLst>
            </p:cNvPr>
            <p:cNvSpPr/>
            <p:nvPr userDrawn="1"/>
          </p:nvSpPr>
          <p:spPr>
            <a:xfrm>
              <a:off x="1483545" y="3673117"/>
              <a:ext cx="1363851" cy="707917"/>
            </a:xfrm>
            <a:prstGeom prst="ellipse">
              <a:avLst/>
            </a:prstGeom>
            <a:solidFill>
              <a:schemeClr val="bg1">
                <a:lumMod val="50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ack and white target with a arrow&#10;&#10;Description automatically generated with low confidence">
              <a:extLst>
                <a:ext uri="{FF2B5EF4-FFF2-40B4-BE49-F238E27FC236}">
                  <a16:creationId xmlns:a16="http://schemas.microsoft.com/office/drawing/2014/main" id="{8338A48B-FAB7-9E4B-7DB9-C97094C39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26" name="TextBox 25">
              <a:extLst>
                <a:ext uri="{FF2B5EF4-FFF2-40B4-BE49-F238E27FC236}">
                  <a16:creationId xmlns:a16="http://schemas.microsoft.com/office/drawing/2014/main" id="{4ED5EF7E-7311-5C76-698B-DC90F10BD806}"/>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6" name="Group 5">
            <a:extLst>
              <a:ext uri="{FF2B5EF4-FFF2-40B4-BE49-F238E27FC236}">
                <a16:creationId xmlns:a16="http://schemas.microsoft.com/office/drawing/2014/main" id="{C9B2B7CF-ED52-068A-15F3-2C9299C131F2}"/>
              </a:ext>
            </a:extLst>
          </p:cNvPr>
          <p:cNvGrpSpPr/>
          <p:nvPr userDrawn="1"/>
        </p:nvGrpSpPr>
        <p:grpSpPr>
          <a:xfrm>
            <a:off x="2215134" y="4566188"/>
            <a:ext cx="6163146" cy="707917"/>
            <a:chOff x="1483545" y="4566188"/>
            <a:chExt cx="6163146" cy="707917"/>
          </a:xfrm>
        </p:grpSpPr>
        <p:sp>
          <p:nvSpPr>
            <p:cNvPr id="20" name="Oval 19">
              <a:extLst>
                <a:ext uri="{FF2B5EF4-FFF2-40B4-BE49-F238E27FC236}">
                  <a16:creationId xmlns:a16="http://schemas.microsoft.com/office/drawing/2014/main" id="{5D839FC1-969A-2ABB-22ED-7D8BE9B8A5A4}"/>
                </a:ext>
              </a:extLst>
            </p:cNvPr>
            <p:cNvSpPr/>
            <p:nvPr userDrawn="1"/>
          </p:nvSpPr>
          <p:spPr>
            <a:xfrm>
              <a:off x="1483545" y="4566188"/>
              <a:ext cx="1363851" cy="707917"/>
            </a:xfrm>
            <a:prstGeom prst="ellipse">
              <a:avLst/>
            </a:prstGeom>
            <a:solidFill>
              <a:schemeClr val="bg1">
                <a:lumMod val="65000"/>
              </a:schemeClr>
            </a:solidFill>
            <a:ln w="25400">
              <a:solidFill>
                <a:srgbClr val="0076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ymbol, white, graphics, black and white&#10;&#10;Description automatically generated">
              <a:extLst>
                <a:ext uri="{FF2B5EF4-FFF2-40B4-BE49-F238E27FC236}">
                  <a16:creationId xmlns:a16="http://schemas.microsoft.com/office/drawing/2014/main" id="{EA86DCC4-A1A9-919C-5BEF-E0C3F75A8E3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29" name="TextBox 28">
              <a:extLst>
                <a:ext uri="{FF2B5EF4-FFF2-40B4-BE49-F238E27FC236}">
                  <a16:creationId xmlns:a16="http://schemas.microsoft.com/office/drawing/2014/main" id="{DC8AE6E6-56D5-BB01-0930-04DA2F69FD2C}"/>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11" name="Group 10">
            <a:extLst>
              <a:ext uri="{FF2B5EF4-FFF2-40B4-BE49-F238E27FC236}">
                <a16:creationId xmlns:a16="http://schemas.microsoft.com/office/drawing/2014/main" id="{3C2B03F3-299B-A5DD-DA61-3EA1902303ED}"/>
              </a:ext>
            </a:extLst>
          </p:cNvPr>
          <p:cNvGrpSpPr/>
          <p:nvPr userDrawn="1"/>
        </p:nvGrpSpPr>
        <p:grpSpPr>
          <a:xfrm>
            <a:off x="2215134" y="5462935"/>
            <a:ext cx="6182945" cy="707917"/>
            <a:chOff x="1483545" y="5462935"/>
            <a:chExt cx="6182945" cy="707917"/>
          </a:xfrm>
        </p:grpSpPr>
        <p:sp>
          <p:nvSpPr>
            <p:cNvPr id="35" name="Oval 34">
              <a:extLst>
                <a:ext uri="{FF2B5EF4-FFF2-40B4-BE49-F238E27FC236}">
                  <a16:creationId xmlns:a16="http://schemas.microsoft.com/office/drawing/2014/main" id="{06558791-72E4-0112-BA4B-9F5EAE052B35}"/>
                </a:ext>
              </a:extLst>
            </p:cNvPr>
            <p:cNvSpPr/>
            <p:nvPr userDrawn="1"/>
          </p:nvSpPr>
          <p:spPr>
            <a:xfrm>
              <a:off x="1483545" y="5462935"/>
              <a:ext cx="1363851" cy="707917"/>
            </a:xfrm>
            <a:prstGeom prst="ellipse">
              <a:avLst/>
            </a:prstGeom>
            <a:solidFill>
              <a:srgbClr val="7030A0"/>
            </a:solidFill>
            <a:ln w="2540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symbol, graphics, clipart, circle&#10;&#10;Description automatically generated">
              <a:extLst>
                <a:ext uri="{FF2B5EF4-FFF2-40B4-BE49-F238E27FC236}">
                  <a16:creationId xmlns:a16="http://schemas.microsoft.com/office/drawing/2014/main" id="{7412667A-098B-5BCC-17C3-3DE8086111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30" name="TextBox 29">
              <a:extLst>
                <a:ext uri="{FF2B5EF4-FFF2-40B4-BE49-F238E27FC236}">
                  <a16:creationId xmlns:a16="http://schemas.microsoft.com/office/drawing/2014/main" id="{5F4F24AA-868D-5F9C-57C4-991B55A5CA51}"/>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Tree>
    <p:extLst>
      <p:ext uri="{BB962C8B-B14F-4D97-AF65-F5344CB8AC3E}">
        <p14:creationId xmlns:p14="http://schemas.microsoft.com/office/powerpoint/2010/main" val="2313388252"/>
      </p:ext>
    </p:extLst>
  </p:cSld>
  <p:clrMapOvr>
    <a:masterClrMapping/>
  </p:clrMapOvr>
  <p:extLst>
    <p:ext uri="{DCECCB84-F9BA-43D5-87BE-67443E8EF086}">
      <p15:sldGuideLst xmlns:p15="http://schemas.microsoft.com/office/powerpoint/2012/main">
        <p15:guide id="1" orient="horz" pos="2160">
          <p15:clr>
            <a:srgbClr val="FBAE40"/>
          </p15:clr>
        </p15:guide>
        <p15:guide id="2" pos="3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ated Products_Title Slide">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44B8014-3356-CD05-1EAF-C03490ED63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7" t="38798" r="147" b="17663"/>
          <a:stretch/>
        </p:blipFill>
        <p:spPr>
          <a:xfrm>
            <a:off x="-17930" y="0"/>
            <a:ext cx="12209930" cy="4107929"/>
          </a:xfrm>
          <a:prstGeom prst="rect">
            <a:avLst/>
          </a:prstGeom>
        </p:spPr>
      </p:pic>
      <p:pic>
        <p:nvPicPr>
          <p:cNvPr id="10" name="Picture 9">
            <a:extLst>
              <a:ext uri="{FF2B5EF4-FFF2-40B4-BE49-F238E27FC236}">
                <a16:creationId xmlns:a16="http://schemas.microsoft.com/office/drawing/2014/main" id="{AAC5EA3F-41B8-1E39-9734-2E92056D7D7B}"/>
              </a:ext>
            </a:extLst>
          </p:cNvPr>
          <p:cNvPicPr>
            <a:picLocks noChangeAspect="1"/>
          </p:cNvPicPr>
          <p:nvPr userDrawn="1"/>
        </p:nvPicPr>
        <p:blipFill rotWithShape="1">
          <a:blip r:embed="rId3"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t="34627"/>
          <a:stretch/>
        </p:blipFill>
        <p:spPr>
          <a:xfrm>
            <a:off x="0" y="2374710"/>
            <a:ext cx="12192000" cy="4483290"/>
          </a:xfrm>
          <a:prstGeom prst="rect">
            <a:avLst/>
          </a:prstGeom>
        </p:spPr>
      </p:pic>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sp>
        <p:nvSpPr>
          <p:cNvPr id="41" name="Freeform 40">
            <a:extLst>
              <a:ext uri="{FF2B5EF4-FFF2-40B4-BE49-F238E27FC236}">
                <a16:creationId xmlns:a16="http://schemas.microsoft.com/office/drawing/2014/main" id="{224B2586-26A1-A588-F1F0-406CCF751A79}"/>
              </a:ext>
            </a:extLst>
          </p:cNvPr>
          <p:cNvSpPr/>
          <p:nvPr userDrawn="1"/>
        </p:nvSpPr>
        <p:spPr>
          <a:xfrm>
            <a:off x="12756106" y="2404525"/>
            <a:ext cx="2220" cy="3249"/>
          </a:xfrm>
          <a:custGeom>
            <a:avLst/>
            <a:gdLst>
              <a:gd name="connsiteX0" fmla="*/ 2220 w 2220"/>
              <a:gd name="connsiteY0" fmla="*/ 8 h 3249"/>
              <a:gd name="connsiteX1" fmla="*/ 2220 w 2220"/>
              <a:gd name="connsiteY1" fmla="*/ 3249 h 3249"/>
              <a:gd name="connsiteX2" fmla="*/ 728 w 2220"/>
              <a:gd name="connsiteY2" fmla="*/ 2155 h 3249"/>
              <a:gd name="connsiteX3" fmla="*/ 2220 w 2220"/>
              <a:gd name="connsiteY3" fmla="*/ 8 h 3249"/>
            </a:gdLst>
            <a:ahLst/>
            <a:cxnLst>
              <a:cxn ang="0">
                <a:pos x="connsiteX0" y="connsiteY0"/>
              </a:cxn>
              <a:cxn ang="0">
                <a:pos x="connsiteX1" y="connsiteY1"/>
              </a:cxn>
              <a:cxn ang="0">
                <a:pos x="connsiteX2" y="connsiteY2"/>
              </a:cxn>
              <a:cxn ang="0">
                <a:pos x="connsiteX3" y="connsiteY3"/>
              </a:cxn>
            </a:cxnLst>
            <a:rect l="l" t="t" r="r" b="b"/>
            <a:pathLst>
              <a:path w="2220" h="3249">
                <a:moveTo>
                  <a:pt x="2220" y="8"/>
                </a:moveTo>
                <a:lnTo>
                  <a:pt x="2220" y="3249"/>
                </a:lnTo>
                <a:lnTo>
                  <a:pt x="728" y="2155"/>
                </a:lnTo>
                <a:cubicBezTo>
                  <a:pt x="-595" y="651"/>
                  <a:pt x="-125" y="-80"/>
                  <a:pt x="2220" y="8"/>
                </a:cubicBezTo>
                <a:close/>
              </a:path>
            </a:pathLst>
          </a:custGeom>
          <a:solidFill>
            <a:schemeClr val="accent1">
              <a:alpha val="280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4">
            <a:extLst>
              <a:ext uri="{FF2B5EF4-FFF2-40B4-BE49-F238E27FC236}">
                <a16:creationId xmlns:a16="http://schemas.microsoft.com/office/drawing/2014/main" id="{9ACF7F7D-C037-840A-152F-2D3D68DE1FFA}"/>
              </a:ext>
            </a:extLst>
          </p:cNvPr>
          <p:cNvSpPr>
            <a:spLocks noGrp="1"/>
          </p:cNvSpPr>
          <p:nvPr>
            <p:ph type="ftr" sz="quarter" idx="11"/>
          </p:nvPr>
        </p:nvSpPr>
        <p:spPr>
          <a:xfrm>
            <a:off x="725773" y="6356350"/>
            <a:ext cx="3633315" cy="365125"/>
          </a:xfrm>
        </p:spPr>
        <p:txBody>
          <a:bodyPr/>
          <a:lstStyle>
            <a:lvl1pPr>
              <a:defRPr sz="1200" b="0" i="1">
                <a:solidFill>
                  <a:schemeClr val="bg1">
                    <a:lumMod val="95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a:t>Specialty Adhesives and Coatings Group</a:t>
            </a:r>
          </a:p>
        </p:txBody>
      </p:sp>
      <p:sp>
        <p:nvSpPr>
          <p:cNvPr id="3" name="TextBox 2">
            <a:extLst>
              <a:ext uri="{FF2B5EF4-FFF2-40B4-BE49-F238E27FC236}">
                <a16:creationId xmlns:a16="http://schemas.microsoft.com/office/drawing/2014/main" id="{75DC445F-227A-3531-5101-A47A82229474}"/>
              </a:ext>
            </a:extLst>
          </p:cNvPr>
          <p:cNvSpPr txBox="1"/>
          <p:nvPr userDrawn="1"/>
        </p:nvSpPr>
        <p:spPr>
          <a:xfrm>
            <a:off x="736979" y="4616355"/>
            <a:ext cx="10495128" cy="1015663"/>
          </a:xfrm>
          <a:prstGeom prst="rect">
            <a:avLst/>
          </a:prstGeom>
          <a:noFill/>
        </p:spPr>
        <p:txBody>
          <a:bodyPr wrap="square" rtlCol="0">
            <a:spAutoFit/>
          </a:bodyPr>
          <a:lstStyle/>
          <a:p>
            <a:pPr algn="ctr"/>
            <a:r>
              <a:rPr lang="en-US" sz="6000" b="1" i="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COATED PRODUCTS</a:t>
            </a:r>
          </a:p>
        </p:txBody>
      </p:sp>
    </p:spTree>
    <p:extLst>
      <p:ext uri="{BB962C8B-B14F-4D97-AF65-F5344CB8AC3E}">
        <p14:creationId xmlns:p14="http://schemas.microsoft.com/office/powerpoint/2010/main" val="103963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left side design el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AE00E-5D73-EA89-1FD6-DCFE081B3BC1}"/>
              </a:ext>
            </a:extLst>
          </p:cNvPr>
          <p:cNvSpPr/>
          <p:nvPr userDrawn="1"/>
        </p:nvSpPr>
        <p:spPr>
          <a:xfrm>
            <a:off x="0"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8" name="Picture 7">
            <a:extLst>
              <a:ext uri="{FF2B5EF4-FFF2-40B4-BE49-F238E27FC236}">
                <a16:creationId xmlns:a16="http://schemas.microsoft.com/office/drawing/2014/main" id="{C5AF02FF-A381-66E5-4E02-5FAE672135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38766" cy="6858000"/>
          </a:xfrm>
          <a:prstGeom prst="rect">
            <a:avLst/>
          </a:prstGeom>
          <a:ln w="41275">
            <a:noFill/>
          </a:ln>
          <a:effectLst/>
        </p:spPr>
      </p:pic>
      <p:sp>
        <p:nvSpPr>
          <p:cNvPr id="5" name="Footer Placeholder 4">
            <a:extLst>
              <a:ext uri="{FF2B5EF4-FFF2-40B4-BE49-F238E27FC236}">
                <a16:creationId xmlns:a16="http://schemas.microsoft.com/office/drawing/2014/main" id="{A33B4DBF-2BD0-A45F-2735-1DDBDF8FE1DE}"/>
              </a:ext>
            </a:extLst>
          </p:cNvPr>
          <p:cNvSpPr>
            <a:spLocks noGrp="1"/>
          </p:cNvSpPr>
          <p:nvPr>
            <p:ph type="ftr" sz="quarter" idx="11"/>
          </p:nvPr>
        </p:nvSpPr>
        <p:spPr>
          <a:xfrm>
            <a:off x="2248546" y="6356350"/>
            <a:ext cx="4177145" cy="365125"/>
          </a:xfrm>
        </p:spPr>
        <p:txBody>
          <a:bodyPr/>
          <a:lstStyle>
            <a:lvl1pPr>
              <a:defRPr>
                <a:solidFill>
                  <a:schemeClr val="tx1">
                    <a:lumMod val="65000"/>
                    <a:lumOff val="35000"/>
                  </a:schemeClr>
                </a:solidFill>
              </a:defRPr>
            </a:lvl1pPr>
          </a:lstStyle>
          <a:p>
            <a:endParaRPr lang="en-US"/>
          </a:p>
        </p:txBody>
      </p:sp>
    </p:spTree>
    <p:extLst>
      <p:ext uri="{BB962C8B-B14F-4D97-AF65-F5344CB8AC3E}">
        <p14:creationId xmlns:p14="http://schemas.microsoft.com/office/powerpoint/2010/main" val="1762139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209220-A863-66AA-3B77-BEEDCA21880E}"/>
              </a:ext>
            </a:extLst>
          </p:cNvPr>
          <p:cNvSpPr/>
          <p:nvPr userDrawn="1"/>
        </p:nvSpPr>
        <p:spPr>
          <a:xfrm>
            <a:off x="23468" y="0"/>
            <a:ext cx="3355163"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E6FC5F-286C-1031-BBD4-B570857631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38766" cy="6858000"/>
          </a:xfrm>
          <a:prstGeom prst="rect">
            <a:avLst/>
          </a:prstGeom>
          <a:ln w="41275">
            <a:noFill/>
          </a:ln>
          <a:effectLst/>
        </p:spPr>
      </p:pic>
      <p:sp>
        <p:nvSpPr>
          <p:cNvPr id="8" name="Title 1">
            <a:extLst>
              <a:ext uri="{FF2B5EF4-FFF2-40B4-BE49-F238E27FC236}">
                <a16:creationId xmlns:a16="http://schemas.microsoft.com/office/drawing/2014/main" id="{A371AFE3-481B-5F24-53E5-4D1E07E7FAC7}"/>
              </a:ext>
            </a:extLst>
          </p:cNvPr>
          <p:cNvSpPr>
            <a:spLocks noGrp="1"/>
          </p:cNvSpPr>
          <p:nvPr>
            <p:ph type="title" hasCustomPrompt="1"/>
          </p:nvPr>
        </p:nvSpPr>
        <p:spPr>
          <a:xfrm>
            <a:off x="1705721" y="365125"/>
            <a:ext cx="9907388" cy="1325563"/>
          </a:xfrm>
        </p:spPr>
        <p:txBody>
          <a:bodyPr/>
          <a:lstStyle>
            <a:lvl1pPr>
              <a:defRPr>
                <a:solidFill>
                  <a:srgbClr val="0076B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2533E1A-B95C-6C66-5998-D95A04FE3A3B}"/>
              </a:ext>
            </a:extLst>
          </p:cNvPr>
          <p:cNvSpPr>
            <a:spLocks noGrp="1"/>
          </p:cNvSpPr>
          <p:nvPr>
            <p:ph sz="half" idx="1"/>
          </p:nvPr>
        </p:nvSpPr>
        <p:spPr>
          <a:xfrm>
            <a:off x="1705721" y="1910687"/>
            <a:ext cx="4805151" cy="4415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01889-CF99-B318-8815-6CC0B01E63FB}"/>
              </a:ext>
            </a:extLst>
          </p:cNvPr>
          <p:cNvSpPr>
            <a:spLocks noGrp="1"/>
          </p:cNvSpPr>
          <p:nvPr>
            <p:ph sz="half" idx="2"/>
          </p:nvPr>
        </p:nvSpPr>
        <p:spPr>
          <a:xfrm>
            <a:off x="6753118" y="1910687"/>
            <a:ext cx="4805151" cy="4415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ED4212-A588-1876-13CB-23A058BEA3A2}"/>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Tree>
    <p:extLst>
      <p:ext uri="{BB962C8B-B14F-4D97-AF65-F5344CB8AC3E}">
        <p14:creationId xmlns:p14="http://schemas.microsoft.com/office/powerpoint/2010/main" val="3584909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F43D20-A6A2-408A-2D22-09F67891C21B}"/>
              </a:ext>
            </a:extLst>
          </p:cNvPr>
          <p:cNvSpPr/>
          <p:nvPr userDrawn="1"/>
        </p:nvSpPr>
        <p:spPr>
          <a:xfrm>
            <a:off x="23469" y="0"/>
            <a:ext cx="3324166"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0E94BB7-55DE-8DB0-8151-2EBD85CD92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38766" cy="6858000"/>
          </a:xfrm>
          <a:prstGeom prst="rect">
            <a:avLst/>
          </a:prstGeom>
          <a:ln w="41275">
            <a:noFill/>
          </a:ln>
          <a:effectLst/>
        </p:spPr>
      </p:pic>
      <p:sp>
        <p:nvSpPr>
          <p:cNvPr id="11" name="Title 1">
            <a:extLst>
              <a:ext uri="{FF2B5EF4-FFF2-40B4-BE49-F238E27FC236}">
                <a16:creationId xmlns:a16="http://schemas.microsoft.com/office/drawing/2014/main" id="{234643D3-8D89-9898-F907-C22B3EEA78A2}"/>
              </a:ext>
            </a:extLst>
          </p:cNvPr>
          <p:cNvSpPr>
            <a:spLocks noGrp="1"/>
          </p:cNvSpPr>
          <p:nvPr>
            <p:ph type="title" hasCustomPrompt="1"/>
          </p:nvPr>
        </p:nvSpPr>
        <p:spPr>
          <a:xfrm>
            <a:off x="1705721" y="365125"/>
            <a:ext cx="9907388" cy="1325563"/>
          </a:xfrm>
        </p:spPr>
        <p:txBody>
          <a:bodyPr/>
          <a:lstStyle>
            <a:lvl1pPr>
              <a:defRPr>
                <a:solidFill>
                  <a:srgbClr val="0076BB"/>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AB1EFAC9-437F-A9D5-80C7-EABAA1C3A953}"/>
              </a:ext>
            </a:extLst>
          </p:cNvPr>
          <p:cNvSpPr>
            <a:spLocks noGrp="1"/>
          </p:cNvSpPr>
          <p:nvPr>
            <p:ph sz="half" idx="10"/>
          </p:nvPr>
        </p:nvSpPr>
        <p:spPr>
          <a:xfrm>
            <a:off x="1691381" y="2219505"/>
            <a:ext cx="4819491" cy="4106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4B855696-5ABB-4120-E363-6913B8F65139}"/>
              </a:ext>
            </a:extLst>
          </p:cNvPr>
          <p:cNvSpPr>
            <a:spLocks noGrp="1"/>
          </p:cNvSpPr>
          <p:nvPr>
            <p:ph sz="half" idx="2"/>
          </p:nvPr>
        </p:nvSpPr>
        <p:spPr>
          <a:xfrm>
            <a:off x="6738778" y="2219505"/>
            <a:ext cx="4874331" cy="4106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
        <p:nvSpPr>
          <p:cNvPr id="3" name="Text Placeholder 2">
            <a:extLst>
              <a:ext uri="{FF2B5EF4-FFF2-40B4-BE49-F238E27FC236}">
                <a16:creationId xmlns:a16="http://schemas.microsoft.com/office/drawing/2014/main" id="{18768554-9CB6-5609-E9A6-145190246C4A}"/>
              </a:ext>
            </a:extLst>
          </p:cNvPr>
          <p:cNvSpPr>
            <a:spLocks noGrp="1"/>
          </p:cNvSpPr>
          <p:nvPr>
            <p:ph type="body" idx="1"/>
          </p:nvPr>
        </p:nvSpPr>
        <p:spPr>
          <a:xfrm>
            <a:off x="1705721" y="1690688"/>
            <a:ext cx="4805151" cy="528817"/>
          </a:xfrm>
        </p:spPr>
        <p:txBody>
          <a:bodyPr anchor="ctr"/>
          <a:lstStyle>
            <a:lvl1pPr marL="0" indent="0">
              <a:buNone/>
              <a:defRPr sz="2400" b="1" i="0">
                <a:solidFill>
                  <a:schemeClr val="tx1">
                    <a:lumMod val="50000"/>
                    <a:lumOff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94B00B9-FA58-63DE-E8FE-2AEFF760D14D}"/>
              </a:ext>
            </a:extLst>
          </p:cNvPr>
          <p:cNvSpPr>
            <a:spLocks noGrp="1"/>
          </p:cNvSpPr>
          <p:nvPr>
            <p:ph type="body" sz="quarter" idx="3"/>
          </p:nvPr>
        </p:nvSpPr>
        <p:spPr>
          <a:xfrm>
            <a:off x="6738778" y="1690784"/>
            <a:ext cx="4874331" cy="528817"/>
          </a:xfrm>
        </p:spPr>
        <p:txBody>
          <a:bodyPr anchor="ctr"/>
          <a:lstStyle>
            <a:lvl1pPr marL="0" indent="0">
              <a:buNone/>
              <a:defRPr sz="2400" b="1" i="0">
                <a:solidFill>
                  <a:schemeClr val="tx1">
                    <a:lumMod val="50000"/>
                    <a:lumOff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31231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AE00E-5D73-EA89-1FD6-DCFE081B3BC1}"/>
              </a:ext>
            </a:extLst>
          </p:cNvPr>
          <p:cNvSpPr/>
          <p:nvPr userDrawn="1"/>
        </p:nvSpPr>
        <p:spPr>
          <a:xfrm>
            <a:off x="0"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8" name="Picture 7">
            <a:extLst>
              <a:ext uri="{FF2B5EF4-FFF2-40B4-BE49-F238E27FC236}">
                <a16:creationId xmlns:a16="http://schemas.microsoft.com/office/drawing/2014/main" id="{C5AF02FF-A381-66E5-4E02-5FAE672135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38766" cy="6858000"/>
          </a:xfrm>
          <a:prstGeom prst="rect">
            <a:avLst/>
          </a:prstGeom>
          <a:ln w="41275">
            <a:noFill/>
          </a:ln>
          <a:effectLst/>
        </p:spPr>
      </p:pic>
      <p:sp>
        <p:nvSpPr>
          <p:cNvPr id="2" name="Picture Placeholder 2">
            <a:extLst>
              <a:ext uri="{FF2B5EF4-FFF2-40B4-BE49-F238E27FC236}">
                <a16:creationId xmlns:a16="http://schemas.microsoft.com/office/drawing/2014/main" id="{04D15224-7465-3FB1-5AAB-CA0C48EE2DBC}"/>
              </a:ext>
            </a:extLst>
          </p:cNvPr>
          <p:cNvSpPr>
            <a:spLocks noGrp="1"/>
          </p:cNvSpPr>
          <p:nvPr>
            <p:ph type="pic" idx="1"/>
          </p:nvPr>
        </p:nvSpPr>
        <p:spPr>
          <a:xfrm>
            <a:off x="2224711" y="321009"/>
            <a:ext cx="4433101" cy="2992244"/>
          </a:xfrm>
          <a:ln w="50800">
            <a:gradFill>
              <a:gsLst>
                <a:gs pos="0">
                  <a:schemeClr val="bg1">
                    <a:lumMod val="50000"/>
                  </a:schemeClr>
                </a:gs>
                <a:gs pos="30000">
                  <a:schemeClr val="bg1">
                    <a:lumMod val="75000"/>
                  </a:schemeClr>
                </a:gs>
                <a:gs pos="65000">
                  <a:schemeClr val="bg1">
                    <a:lumMod val="95000"/>
                  </a:schemeClr>
                </a:gs>
                <a:gs pos="100000">
                  <a:schemeClr val="bg1">
                    <a:lumMod val="75000"/>
                  </a:schemeClr>
                </a:gs>
              </a:gsLst>
              <a:lin ang="4200000" scaled="0"/>
            </a:gra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Picture Placeholder 2">
            <a:extLst>
              <a:ext uri="{FF2B5EF4-FFF2-40B4-BE49-F238E27FC236}">
                <a16:creationId xmlns:a16="http://schemas.microsoft.com/office/drawing/2014/main" id="{4AF5668A-3115-D30D-4C30-5A62A104E3B2}"/>
              </a:ext>
            </a:extLst>
          </p:cNvPr>
          <p:cNvSpPr>
            <a:spLocks noGrp="1"/>
          </p:cNvSpPr>
          <p:nvPr>
            <p:ph type="pic" idx="14"/>
          </p:nvPr>
        </p:nvSpPr>
        <p:spPr>
          <a:xfrm>
            <a:off x="2224711" y="3591151"/>
            <a:ext cx="4433101" cy="2992244"/>
          </a:xfrm>
          <a:ln w="50800">
            <a:gradFill>
              <a:gsLst>
                <a:gs pos="0">
                  <a:schemeClr val="bg1">
                    <a:lumMod val="50000"/>
                  </a:schemeClr>
                </a:gs>
                <a:gs pos="30000">
                  <a:schemeClr val="bg1">
                    <a:lumMod val="75000"/>
                  </a:schemeClr>
                </a:gs>
                <a:gs pos="65000">
                  <a:schemeClr val="bg1">
                    <a:lumMod val="95000"/>
                  </a:schemeClr>
                </a:gs>
                <a:gs pos="100000">
                  <a:schemeClr val="bg1">
                    <a:lumMod val="75000"/>
                  </a:schemeClr>
                </a:gs>
              </a:gsLst>
              <a:lin ang="4200000" scaled="0"/>
            </a:gra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icture Placeholder 2">
            <a:extLst>
              <a:ext uri="{FF2B5EF4-FFF2-40B4-BE49-F238E27FC236}">
                <a16:creationId xmlns:a16="http://schemas.microsoft.com/office/drawing/2014/main" id="{AB1AFADC-16BE-3AA0-08B8-93527D050F5E}"/>
              </a:ext>
            </a:extLst>
          </p:cNvPr>
          <p:cNvSpPr>
            <a:spLocks noGrp="1"/>
          </p:cNvSpPr>
          <p:nvPr>
            <p:ph type="pic" idx="15"/>
          </p:nvPr>
        </p:nvSpPr>
        <p:spPr>
          <a:xfrm>
            <a:off x="6920699" y="321009"/>
            <a:ext cx="4433101" cy="2992244"/>
          </a:xfrm>
          <a:ln w="50800">
            <a:gradFill>
              <a:gsLst>
                <a:gs pos="0">
                  <a:schemeClr val="bg1">
                    <a:lumMod val="50000"/>
                  </a:schemeClr>
                </a:gs>
                <a:gs pos="30000">
                  <a:schemeClr val="bg1">
                    <a:lumMod val="75000"/>
                  </a:schemeClr>
                </a:gs>
                <a:gs pos="65000">
                  <a:schemeClr val="bg1">
                    <a:lumMod val="95000"/>
                  </a:schemeClr>
                </a:gs>
                <a:gs pos="100000">
                  <a:schemeClr val="bg1">
                    <a:lumMod val="75000"/>
                  </a:schemeClr>
                </a:gs>
              </a:gsLst>
              <a:lin ang="4200000" scaled="0"/>
            </a:gra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a:extLst>
              <a:ext uri="{FF2B5EF4-FFF2-40B4-BE49-F238E27FC236}">
                <a16:creationId xmlns:a16="http://schemas.microsoft.com/office/drawing/2014/main" id="{AD2980E8-FAC1-CF3F-699D-86A065BF4FA0}"/>
              </a:ext>
            </a:extLst>
          </p:cNvPr>
          <p:cNvSpPr>
            <a:spLocks noGrp="1"/>
          </p:cNvSpPr>
          <p:nvPr>
            <p:ph type="pic" idx="16"/>
          </p:nvPr>
        </p:nvSpPr>
        <p:spPr>
          <a:xfrm>
            <a:off x="6920699" y="3591151"/>
            <a:ext cx="4433101" cy="2992244"/>
          </a:xfrm>
          <a:ln w="50800">
            <a:gradFill>
              <a:gsLst>
                <a:gs pos="0">
                  <a:schemeClr val="bg1">
                    <a:lumMod val="50000"/>
                  </a:schemeClr>
                </a:gs>
                <a:gs pos="30000">
                  <a:schemeClr val="bg1">
                    <a:lumMod val="75000"/>
                  </a:schemeClr>
                </a:gs>
                <a:gs pos="65000">
                  <a:schemeClr val="bg1">
                    <a:lumMod val="95000"/>
                  </a:schemeClr>
                </a:gs>
                <a:gs pos="100000">
                  <a:schemeClr val="bg1">
                    <a:lumMod val="75000"/>
                  </a:schemeClr>
                </a:gs>
              </a:gsLst>
              <a:lin ang="4200000" scaled="0"/>
            </a:gra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26854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stainable Title Slide">
    <p:spTree>
      <p:nvGrpSpPr>
        <p:cNvPr id="1" name=""/>
        <p:cNvGrpSpPr/>
        <p:nvPr/>
      </p:nvGrpSpPr>
      <p:grpSpPr>
        <a:xfrm>
          <a:off x="0" y="0"/>
          <a:ext cx="0" cy="0"/>
          <a:chOff x="0" y="0"/>
          <a:chExt cx="0" cy="0"/>
        </a:xfrm>
      </p:grpSpPr>
      <p:pic>
        <p:nvPicPr>
          <p:cNvPr id="5" name="Picture 4" descr="A picture containing outdoor, sky, windmill, generator&#10;&#10;Description automatically generated">
            <a:extLst>
              <a:ext uri="{FF2B5EF4-FFF2-40B4-BE49-F238E27FC236}">
                <a16:creationId xmlns:a16="http://schemas.microsoft.com/office/drawing/2014/main" id="{A3E82D86-9D60-9498-4068-0365920B078F}"/>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l="40536" t="23186" r="18081" b="11345"/>
          <a:stretch/>
        </p:blipFill>
        <p:spPr>
          <a:xfrm>
            <a:off x="0" y="0"/>
            <a:ext cx="5321301" cy="4734046"/>
          </a:xfrm>
          <a:prstGeom prst="rect">
            <a:avLst/>
          </a:prstGeom>
        </p:spPr>
      </p:pic>
      <p:pic>
        <p:nvPicPr>
          <p:cNvPr id="10" name="Picture 9" descr="A blue and black logo&#10;&#10;Description automatically generated with low confidence">
            <a:extLst>
              <a:ext uri="{FF2B5EF4-FFF2-40B4-BE49-F238E27FC236}">
                <a16:creationId xmlns:a16="http://schemas.microsoft.com/office/drawing/2014/main" id="{E5FDB7BE-FDAA-E893-0014-52D801A2BC77}"/>
              </a:ext>
            </a:extLst>
          </p:cNvPr>
          <p:cNvPicPr>
            <a:picLocks noChangeAspect="1"/>
          </p:cNvPicPr>
          <p:nvPr userDrawn="1"/>
        </p:nvPicPr>
        <p:blipFill>
          <a:blip r:embed="rId4"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9BB2CF-75BE-DD55-9347-C8B723D26F24}"/>
              </a:ext>
            </a:extLst>
          </p:cNvPr>
          <p:cNvSpPr>
            <a:spLocks noGrp="1"/>
          </p:cNvSpPr>
          <p:nvPr>
            <p:ph type="title" hasCustomPrompt="1"/>
          </p:nvPr>
        </p:nvSpPr>
        <p:spPr>
          <a:xfrm>
            <a:off x="5431809" y="859810"/>
            <a:ext cx="5915640" cy="3193575"/>
          </a:xfrm>
        </p:spPr>
        <p:txBody>
          <a:bodyPr anchor="ctr"/>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E321C4-DF5E-75C4-B992-6C9144F6A2CD}"/>
              </a:ext>
            </a:extLst>
          </p:cNvPr>
          <p:cNvSpPr>
            <a:spLocks noGrp="1"/>
          </p:cNvSpPr>
          <p:nvPr>
            <p:ph type="body" idx="1"/>
          </p:nvPr>
        </p:nvSpPr>
        <p:spPr>
          <a:xfrm>
            <a:off x="4735773" y="5145207"/>
            <a:ext cx="3780430" cy="1064524"/>
          </a:xfrm>
        </p:spPr>
        <p:txBody>
          <a:bodyPr anchor="ctr"/>
          <a:lstStyle>
            <a:lvl1pPr marL="0" indent="0" algn="ctr">
              <a:buNone/>
              <a:defRPr sz="2400" b="0" i="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2A3B524-BC1A-4FDF-AF38-776419B48973}"/>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spTree>
    <p:extLst>
      <p:ext uri="{BB962C8B-B14F-4D97-AF65-F5344CB8AC3E}">
        <p14:creationId xmlns:p14="http://schemas.microsoft.com/office/powerpoint/2010/main" val="3692303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picture containing sky, screenshot, nature, blue&#10;&#10;Description automatically generated">
            <a:extLst>
              <a:ext uri="{FF2B5EF4-FFF2-40B4-BE49-F238E27FC236}">
                <a16:creationId xmlns:a16="http://schemas.microsoft.com/office/drawing/2014/main" id="{31C557C4-8D22-6D16-DC1C-A7135BC84E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4179"/>
          <a:stretch/>
        </p:blipFill>
        <p:spPr>
          <a:xfrm>
            <a:off x="0" y="0"/>
            <a:ext cx="12192000" cy="2456597"/>
          </a:xfrm>
          <a:prstGeom prst="rect">
            <a:avLst/>
          </a:prstGeom>
        </p:spPr>
      </p:pic>
      <p:sp>
        <p:nvSpPr>
          <p:cNvPr id="2" name="Title 1">
            <a:extLst>
              <a:ext uri="{FF2B5EF4-FFF2-40B4-BE49-F238E27FC236}">
                <a16:creationId xmlns:a16="http://schemas.microsoft.com/office/drawing/2014/main" id="{0F1AFAF1-6F9A-97DF-655D-E7F361F4B000}"/>
              </a:ext>
            </a:extLst>
          </p:cNvPr>
          <p:cNvSpPr>
            <a:spLocks noGrp="1"/>
          </p:cNvSpPr>
          <p:nvPr>
            <p:ph type="title" hasCustomPrompt="1"/>
          </p:nvPr>
        </p:nvSpPr>
        <p:spPr>
          <a:xfrm>
            <a:off x="838200" y="365125"/>
            <a:ext cx="10515600" cy="132556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5A12488-A913-C2DD-1088-5BA6F6BC08F1}"/>
              </a:ext>
            </a:extLst>
          </p:cNvPr>
          <p:cNvSpPr>
            <a:spLocks noGrp="1"/>
          </p:cNvSpPr>
          <p:nvPr>
            <p:ph idx="1"/>
          </p:nvPr>
        </p:nvSpPr>
        <p:spPr>
          <a:xfrm>
            <a:off x="838200" y="2456597"/>
            <a:ext cx="10515600" cy="3776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D0C5F5-FB97-A9C7-4252-04B9B45EC4AB}"/>
              </a:ext>
            </a:extLst>
          </p:cNvPr>
          <p:cNvSpPr>
            <a:spLocks noGrp="1"/>
          </p:cNvSpPr>
          <p:nvPr>
            <p:ph type="ftr" sz="quarter" idx="11"/>
          </p:nvPr>
        </p:nvSpPr>
        <p:spPr>
          <a:xfrm>
            <a:off x="838200" y="6356350"/>
            <a:ext cx="4177145" cy="365125"/>
          </a:xfrm>
        </p:spPr>
        <p:txBody>
          <a:bodyPr/>
          <a:lstStyle/>
          <a:p>
            <a:endParaRPr lang="en-US"/>
          </a:p>
        </p:txBody>
      </p:sp>
      <p:sp>
        <p:nvSpPr>
          <p:cNvPr id="6" name="Slide Number Placeholder 5">
            <a:extLst>
              <a:ext uri="{FF2B5EF4-FFF2-40B4-BE49-F238E27FC236}">
                <a16:creationId xmlns:a16="http://schemas.microsoft.com/office/drawing/2014/main" id="{B31D8868-AECA-9523-50CA-0B1204F4616F}"/>
              </a:ext>
            </a:extLst>
          </p:cNvPr>
          <p:cNvSpPr>
            <a:spLocks noGrp="1"/>
          </p:cNvSpPr>
          <p:nvPr>
            <p:ph type="sldNum" sz="quarter" idx="12"/>
          </p:nvPr>
        </p:nvSpPr>
        <p:spPr/>
        <p:txBody>
          <a:bodyPr/>
          <a:lstStyle/>
          <a:p>
            <a:fld id="{3CC61723-AD49-E24D-BA00-3009FA6E6A9F}" type="slidenum">
              <a:rPr lang="en-US" smtClean="0"/>
              <a:t>‹#›</a:t>
            </a:fld>
            <a:endParaRPr lang="en-US"/>
          </a:p>
        </p:txBody>
      </p:sp>
    </p:spTree>
    <p:extLst>
      <p:ext uri="{BB962C8B-B14F-4D97-AF65-F5344CB8AC3E}">
        <p14:creationId xmlns:p14="http://schemas.microsoft.com/office/powerpoint/2010/main" val="1412285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descr="A picture containing sky, screenshot, nature, blue&#10;&#10;Description automatically generated">
            <a:extLst>
              <a:ext uri="{FF2B5EF4-FFF2-40B4-BE49-F238E27FC236}">
                <a16:creationId xmlns:a16="http://schemas.microsoft.com/office/drawing/2014/main" id="{0DA2C5BD-5F43-2AF2-D8F1-2105FD117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4179"/>
          <a:stretch/>
        </p:blipFill>
        <p:spPr>
          <a:xfrm>
            <a:off x="0" y="0"/>
            <a:ext cx="12192000" cy="2456597"/>
          </a:xfrm>
          <a:prstGeom prst="rect">
            <a:avLst/>
          </a:prstGeom>
        </p:spPr>
      </p:pic>
      <p:sp>
        <p:nvSpPr>
          <p:cNvPr id="8" name="Title 1">
            <a:extLst>
              <a:ext uri="{FF2B5EF4-FFF2-40B4-BE49-F238E27FC236}">
                <a16:creationId xmlns:a16="http://schemas.microsoft.com/office/drawing/2014/main" id="{A371AFE3-481B-5F24-53E5-4D1E07E7FAC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2533E1A-B95C-6C66-5998-D95A04FE3A3B}"/>
              </a:ext>
            </a:extLst>
          </p:cNvPr>
          <p:cNvSpPr>
            <a:spLocks noGrp="1"/>
          </p:cNvSpPr>
          <p:nvPr>
            <p:ph sz="half" idx="1"/>
          </p:nvPr>
        </p:nvSpPr>
        <p:spPr>
          <a:xfrm>
            <a:off x="838200" y="2561933"/>
            <a:ext cx="5181600" cy="4159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01889-CF99-B318-8815-6CC0B01E63FB}"/>
              </a:ext>
            </a:extLst>
          </p:cNvPr>
          <p:cNvSpPr>
            <a:spLocks noGrp="1"/>
          </p:cNvSpPr>
          <p:nvPr>
            <p:ph sz="half" idx="2"/>
          </p:nvPr>
        </p:nvSpPr>
        <p:spPr>
          <a:xfrm>
            <a:off x="6172200" y="2561933"/>
            <a:ext cx="5181600" cy="4159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ED4212-A588-1876-13CB-23A058BEA3A2}"/>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Tree>
    <p:extLst>
      <p:ext uri="{BB962C8B-B14F-4D97-AF65-F5344CB8AC3E}">
        <p14:creationId xmlns:p14="http://schemas.microsoft.com/office/powerpoint/2010/main" val="298167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7" name="Picture 6" descr="A picture containing sky, screenshot, nature, blue&#10;&#10;Description automatically generated">
            <a:extLst>
              <a:ext uri="{FF2B5EF4-FFF2-40B4-BE49-F238E27FC236}">
                <a16:creationId xmlns:a16="http://schemas.microsoft.com/office/drawing/2014/main" id="{F3C5C5FE-B290-DF61-B73E-21C22BFC74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4179"/>
          <a:stretch/>
        </p:blipFill>
        <p:spPr>
          <a:xfrm>
            <a:off x="0" y="0"/>
            <a:ext cx="12192000" cy="2456597"/>
          </a:xfrm>
          <a:prstGeom prst="rect">
            <a:avLst/>
          </a:prstGeom>
        </p:spPr>
      </p:pic>
      <p:sp>
        <p:nvSpPr>
          <p:cNvPr id="10" name="Title 1">
            <a:extLst>
              <a:ext uri="{FF2B5EF4-FFF2-40B4-BE49-F238E27FC236}">
                <a16:creationId xmlns:a16="http://schemas.microsoft.com/office/drawing/2014/main" id="{DE18FDBC-95FE-CB52-E8ED-4131031C3F3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8768554-9CB6-5609-E9A6-145190246C4A}"/>
              </a:ext>
            </a:extLst>
          </p:cNvPr>
          <p:cNvSpPr>
            <a:spLocks noGrp="1"/>
          </p:cNvSpPr>
          <p:nvPr>
            <p:ph type="body" idx="1"/>
          </p:nvPr>
        </p:nvSpPr>
        <p:spPr>
          <a:xfrm>
            <a:off x="839788" y="2470245"/>
            <a:ext cx="5157787" cy="528817"/>
          </a:xfrm>
        </p:spPr>
        <p:txBody>
          <a:bodyPr anchor="ctr"/>
          <a:lstStyle>
            <a:lvl1pPr marL="0" indent="0">
              <a:buNone/>
              <a:defRPr sz="2400" b="1" i="0">
                <a:solidFill>
                  <a:schemeClr val="bg1">
                    <a:lumMod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07F24-30F4-D99F-3BE3-5CCD670D639E}"/>
              </a:ext>
            </a:extLst>
          </p:cNvPr>
          <p:cNvSpPr>
            <a:spLocks noGrp="1"/>
          </p:cNvSpPr>
          <p:nvPr>
            <p:ph sz="half" idx="2"/>
          </p:nvPr>
        </p:nvSpPr>
        <p:spPr>
          <a:xfrm>
            <a:off x="839788" y="3047375"/>
            <a:ext cx="5157787" cy="367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4B00B9-FA58-63DE-E8FE-2AEFF760D14D}"/>
              </a:ext>
            </a:extLst>
          </p:cNvPr>
          <p:cNvSpPr>
            <a:spLocks noGrp="1"/>
          </p:cNvSpPr>
          <p:nvPr>
            <p:ph type="body" sz="quarter" idx="3"/>
          </p:nvPr>
        </p:nvSpPr>
        <p:spPr>
          <a:xfrm>
            <a:off x="6172200" y="2470245"/>
            <a:ext cx="5183188" cy="528817"/>
          </a:xfrm>
        </p:spPr>
        <p:txBody>
          <a:bodyPr anchor="ctr"/>
          <a:lstStyle>
            <a:lvl1pPr marL="0" indent="0">
              <a:buNone/>
              <a:defRPr sz="2400" b="1" i="0">
                <a:solidFill>
                  <a:schemeClr val="bg1">
                    <a:lumMod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5F4EA-2E97-82E9-D6D8-54939EB0055F}"/>
              </a:ext>
            </a:extLst>
          </p:cNvPr>
          <p:cNvSpPr>
            <a:spLocks noGrp="1"/>
          </p:cNvSpPr>
          <p:nvPr>
            <p:ph sz="quarter" idx="4"/>
          </p:nvPr>
        </p:nvSpPr>
        <p:spPr>
          <a:xfrm>
            <a:off x="6172200" y="3047375"/>
            <a:ext cx="5183188" cy="367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2F6510C-5972-63EC-4195-C01AB8C91429}"/>
              </a:ext>
            </a:extLst>
          </p:cNvPr>
          <p:cNvSpPr>
            <a:spLocks noGrp="1"/>
          </p:cNvSpPr>
          <p:nvPr>
            <p:ph type="sldNum" sz="quarter" idx="12"/>
          </p:nvPr>
        </p:nvSpPr>
        <p:spPr/>
        <p:txBody>
          <a:bodyPr/>
          <a:lstStyle/>
          <a:p>
            <a:fld id="{3CC61723-AD49-E24D-BA00-3009FA6E6A9F}" type="slidenum">
              <a:rPr lang="en-US" smtClean="0"/>
              <a:t>‹#›</a:t>
            </a:fld>
            <a:endParaRPr lang="en-US"/>
          </a:p>
        </p:txBody>
      </p:sp>
    </p:spTree>
    <p:extLst>
      <p:ext uri="{BB962C8B-B14F-4D97-AF65-F5344CB8AC3E}">
        <p14:creationId xmlns:p14="http://schemas.microsoft.com/office/powerpoint/2010/main" val="2057567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AD066-E3A7-289D-AA28-E8FA813C46CC}"/>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F708A3-FDED-EABC-7E55-C108EEBCD63B}"/>
              </a:ext>
            </a:extLst>
          </p:cNvPr>
          <p:cNvSpPr>
            <a:spLocks noGrp="1"/>
          </p:cNvSpPr>
          <p:nvPr>
            <p:ph type="sldNum" sz="quarter" idx="11"/>
          </p:nvPr>
        </p:nvSpPr>
        <p:spPr/>
        <p:txBody>
          <a:bodyPr/>
          <a:lstStyle/>
          <a:p>
            <a:fld id="{3CC61723-AD49-E24D-BA00-3009FA6E6A9F}" type="slidenum">
              <a:rPr lang="en-US" smtClean="0"/>
              <a:pPr/>
              <a:t>‹#›</a:t>
            </a:fld>
            <a:endParaRPr lang="en-US"/>
          </a:p>
        </p:txBody>
      </p:sp>
      <p:pic>
        <p:nvPicPr>
          <p:cNvPr id="6" name="Picture 5" descr="A blue oval with a black background&#10;&#10;Description automatically generated with low confidence">
            <a:extLst>
              <a:ext uri="{FF2B5EF4-FFF2-40B4-BE49-F238E27FC236}">
                <a16:creationId xmlns:a16="http://schemas.microsoft.com/office/drawing/2014/main" id="{F5C7640C-6DFE-3909-C65B-D71EFFB196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2773" y="5708688"/>
            <a:ext cx="1766454" cy="878401"/>
          </a:xfrm>
          <a:prstGeom prst="rect">
            <a:avLst/>
          </a:prstGeom>
        </p:spPr>
      </p:pic>
      <p:cxnSp>
        <p:nvCxnSpPr>
          <p:cNvPr id="7" name="Straight Connector 6">
            <a:extLst>
              <a:ext uri="{FF2B5EF4-FFF2-40B4-BE49-F238E27FC236}">
                <a16:creationId xmlns:a16="http://schemas.microsoft.com/office/drawing/2014/main" id="{E838B232-A55F-C032-8918-5C5A5FEE51B8}"/>
              </a:ext>
            </a:extLst>
          </p:cNvPr>
          <p:cNvCxnSpPr/>
          <p:nvPr userDrawn="1"/>
        </p:nvCxnSpPr>
        <p:spPr>
          <a:xfrm>
            <a:off x="7190509" y="6160485"/>
            <a:ext cx="4163291" cy="0"/>
          </a:xfrm>
          <a:prstGeom prst="line">
            <a:avLst/>
          </a:prstGeom>
          <a:ln w="28575">
            <a:solidFill>
              <a:srgbClr val="0076B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05ACC3-D051-3049-7601-BEED83859E81}"/>
              </a:ext>
            </a:extLst>
          </p:cNvPr>
          <p:cNvCxnSpPr/>
          <p:nvPr userDrawn="1"/>
        </p:nvCxnSpPr>
        <p:spPr>
          <a:xfrm>
            <a:off x="838200" y="6160485"/>
            <a:ext cx="4163291" cy="0"/>
          </a:xfrm>
          <a:prstGeom prst="line">
            <a:avLst/>
          </a:prstGeom>
          <a:ln w="28575">
            <a:solidFill>
              <a:srgbClr val="0076BB"/>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BC0BA8D5-DA93-40EF-C8FD-7EBECBB33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270F09D-4A99-73F5-2A91-086D4B2B1E25}"/>
              </a:ext>
            </a:extLst>
          </p:cNvPr>
          <p:cNvSpPr>
            <a:spLocks noGrp="1"/>
          </p:cNvSpPr>
          <p:nvPr>
            <p:ph idx="1"/>
          </p:nvPr>
        </p:nvSpPr>
        <p:spPr>
          <a:xfrm>
            <a:off x="838200" y="1690688"/>
            <a:ext cx="10515600" cy="4018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94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33E1A-B95C-6C66-5998-D95A04FE3A3B}"/>
              </a:ext>
            </a:extLst>
          </p:cNvPr>
          <p:cNvSpPr>
            <a:spLocks noGrp="1"/>
          </p:cNvSpPr>
          <p:nvPr>
            <p:ph sz="half" idx="1"/>
          </p:nvPr>
        </p:nvSpPr>
        <p:spPr>
          <a:xfrm>
            <a:off x="838200" y="1690689"/>
            <a:ext cx="5007015" cy="4017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01889-CF99-B318-8815-6CC0B01E63FB}"/>
              </a:ext>
            </a:extLst>
          </p:cNvPr>
          <p:cNvSpPr>
            <a:spLocks noGrp="1"/>
          </p:cNvSpPr>
          <p:nvPr>
            <p:ph sz="half" idx="2"/>
          </p:nvPr>
        </p:nvSpPr>
        <p:spPr>
          <a:xfrm>
            <a:off x="6346787" y="1690689"/>
            <a:ext cx="5007015" cy="4017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ED4212-A588-1876-13CB-23A058BEA3A2}"/>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
        <p:nvSpPr>
          <p:cNvPr id="2" name="Footer Placeholder 2">
            <a:extLst>
              <a:ext uri="{FF2B5EF4-FFF2-40B4-BE49-F238E27FC236}">
                <a16:creationId xmlns:a16="http://schemas.microsoft.com/office/drawing/2014/main" id="{C15B627A-1EB9-87B7-51A3-50ECFF2EFCD4}"/>
              </a:ext>
            </a:extLst>
          </p:cNvPr>
          <p:cNvSpPr>
            <a:spLocks noGrp="1"/>
          </p:cNvSpPr>
          <p:nvPr>
            <p:ph type="ftr" sz="quarter" idx="10"/>
          </p:nvPr>
        </p:nvSpPr>
        <p:spPr>
          <a:xfrm>
            <a:off x="838200" y="6356350"/>
            <a:ext cx="4163291" cy="365125"/>
          </a:xfrm>
        </p:spPr>
        <p:txBody>
          <a:bodyPr/>
          <a:lstStyle/>
          <a:p>
            <a:endParaRPr lang="en-US"/>
          </a:p>
        </p:txBody>
      </p:sp>
      <p:pic>
        <p:nvPicPr>
          <p:cNvPr id="6" name="Picture 5" descr="A blue oval with a black background&#10;&#10;Description automatically generated with low confidence">
            <a:extLst>
              <a:ext uri="{FF2B5EF4-FFF2-40B4-BE49-F238E27FC236}">
                <a16:creationId xmlns:a16="http://schemas.microsoft.com/office/drawing/2014/main" id="{48D89741-EFB5-5E0A-1D64-48ACA195A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2773" y="5708688"/>
            <a:ext cx="1766454" cy="878401"/>
          </a:xfrm>
          <a:prstGeom prst="rect">
            <a:avLst/>
          </a:prstGeom>
        </p:spPr>
      </p:pic>
      <p:cxnSp>
        <p:nvCxnSpPr>
          <p:cNvPr id="8" name="Straight Connector 7">
            <a:extLst>
              <a:ext uri="{FF2B5EF4-FFF2-40B4-BE49-F238E27FC236}">
                <a16:creationId xmlns:a16="http://schemas.microsoft.com/office/drawing/2014/main" id="{9076686A-1C85-C58C-5A4B-F7F4F8E7A372}"/>
              </a:ext>
            </a:extLst>
          </p:cNvPr>
          <p:cNvCxnSpPr/>
          <p:nvPr userDrawn="1"/>
        </p:nvCxnSpPr>
        <p:spPr>
          <a:xfrm>
            <a:off x="7190509" y="6160485"/>
            <a:ext cx="4163291" cy="0"/>
          </a:xfrm>
          <a:prstGeom prst="line">
            <a:avLst/>
          </a:prstGeom>
          <a:ln w="28575">
            <a:solidFill>
              <a:srgbClr val="0076B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83921E-B316-AC02-4E5D-F644294AD425}"/>
              </a:ext>
            </a:extLst>
          </p:cNvPr>
          <p:cNvCxnSpPr/>
          <p:nvPr userDrawn="1"/>
        </p:nvCxnSpPr>
        <p:spPr>
          <a:xfrm>
            <a:off x="838200" y="6160485"/>
            <a:ext cx="4163291" cy="0"/>
          </a:xfrm>
          <a:prstGeom prst="line">
            <a:avLst/>
          </a:prstGeom>
          <a:ln w="28575">
            <a:solidFill>
              <a:srgbClr val="0076BB"/>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DCEC437E-E911-88D5-590F-D4FD61AA92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0404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dhesives and Coatings_Title Slide">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44B8014-3356-CD05-1EAF-C03490ED63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441" t="21804" r="2205" b="27655"/>
          <a:stretch/>
        </p:blipFill>
        <p:spPr>
          <a:xfrm>
            <a:off x="-5609" y="0"/>
            <a:ext cx="12197609" cy="4310050"/>
          </a:xfrm>
          <a:prstGeom prst="rect">
            <a:avLst/>
          </a:prstGeom>
        </p:spPr>
      </p:pic>
      <p:pic>
        <p:nvPicPr>
          <p:cNvPr id="10" name="Picture 9">
            <a:extLst>
              <a:ext uri="{FF2B5EF4-FFF2-40B4-BE49-F238E27FC236}">
                <a16:creationId xmlns:a16="http://schemas.microsoft.com/office/drawing/2014/main" id="{AAC5EA3F-41B8-1E39-9734-2E92056D7D7B}"/>
              </a:ext>
            </a:extLst>
          </p:cNvPr>
          <p:cNvPicPr>
            <a:picLocks noChangeAspect="1"/>
          </p:cNvPicPr>
          <p:nvPr userDrawn="1"/>
        </p:nvPicPr>
        <p:blipFill rotWithShape="1">
          <a:blip r:embed="rId4"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t="34627"/>
          <a:stretch/>
        </p:blipFill>
        <p:spPr>
          <a:xfrm>
            <a:off x="0" y="2374710"/>
            <a:ext cx="12192000" cy="4483290"/>
          </a:xfrm>
          <a:prstGeom prst="rect">
            <a:avLst/>
          </a:prstGeom>
        </p:spPr>
      </p:pic>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sp>
        <p:nvSpPr>
          <p:cNvPr id="41" name="Freeform 40">
            <a:extLst>
              <a:ext uri="{FF2B5EF4-FFF2-40B4-BE49-F238E27FC236}">
                <a16:creationId xmlns:a16="http://schemas.microsoft.com/office/drawing/2014/main" id="{224B2586-26A1-A588-F1F0-406CCF751A79}"/>
              </a:ext>
            </a:extLst>
          </p:cNvPr>
          <p:cNvSpPr/>
          <p:nvPr userDrawn="1"/>
        </p:nvSpPr>
        <p:spPr>
          <a:xfrm>
            <a:off x="12756106" y="2404525"/>
            <a:ext cx="2220" cy="3249"/>
          </a:xfrm>
          <a:custGeom>
            <a:avLst/>
            <a:gdLst>
              <a:gd name="connsiteX0" fmla="*/ 2220 w 2220"/>
              <a:gd name="connsiteY0" fmla="*/ 8 h 3249"/>
              <a:gd name="connsiteX1" fmla="*/ 2220 w 2220"/>
              <a:gd name="connsiteY1" fmla="*/ 3249 h 3249"/>
              <a:gd name="connsiteX2" fmla="*/ 728 w 2220"/>
              <a:gd name="connsiteY2" fmla="*/ 2155 h 3249"/>
              <a:gd name="connsiteX3" fmla="*/ 2220 w 2220"/>
              <a:gd name="connsiteY3" fmla="*/ 8 h 3249"/>
            </a:gdLst>
            <a:ahLst/>
            <a:cxnLst>
              <a:cxn ang="0">
                <a:pos x="connsiteX0" y="connsiteY0"/>
              </a:cxn>
              <a:cxn ang="0">
                <a:pos x="connsiteX1" y="connsiteY1"/>
              </a:cxn>
              <a:cxn ang="0">
                <a:pos x="connsiteX2" y="connsiteY2"/>
              </a:cxn>
              <a:cxn ang="0">
                <a:pos x="connsiteX3" y="connsiteY3"/>
              </a:cxn>
            </a:cxnLst>
            <a:rect l="l" t="t" r="r" b="b"/>
            <a:pathLst>
              <a:path w="2220" h="3249">
                <a:moveTo>
                  <a:pt x="2220" y="8"/>
                </a:moveTo>
                <a:lnTo>
                  <a:pt x="2220" y="3249"/>
                </a:lnTo>
                <a:lnTo>
                  <a:pt x="728" y="2155"/>
                </a:lnTo>
                <a:cubicBezTo>
                  <a:pt x="-595" y="651"/>
                  <a:pt x="-125" y="-80"/>
                  <a:pt x="2220" y="8"/>
                </a:cubicBezTo>
                <a:close/>
              </a:path>
            </a:pathLst>
          </a:custGeom>
          <a:solidFill>
            <a:schemeClr val="accent1">
              <a:alpha val="280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4">
            <a:extLst>
              <a:ext uri="{FF2B5EF4-FFF2-40B4-BE49-F238E27FC236}">
                <a16:creationId xmlns:a16="http://schemas.microsoft.com/office/drawing/2014/main" id="{9ACF7F7D-C037-840A-152F-2D3D68DE1FFA}"/>
              </a:ext>
            </a:extLst>
          </p:cNvPr>
          <p:cNvSpPr>
            <a:spLocks noGrp="1"/>
          </p:cNvSpPr>
          <p:nvPr>
            <p:ph type="ftr" sz="quarter" idx="11"/>
          </p:nvPr>
        </p:nvSpPr>
        <p:spPr>
          <a:xfrm>
            <a:off x="736979" y="6356350"/>
            <a:ext cx="3633315" cy="365125"/>
          </a:xfrm>
        </p:spPr>
        <p:txBody>
          <a:bodyPr/>
          <a:lstStyle>
            <a:lvl1pPr>
              <a:defRPr sz="1200" b="0" i="1">
                <a:solidFill>
                  <a:schemeClr val="bg1">
                    <a:lumMod val="95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a:t>Performance Coated Fabrics</a:t>
            </a:r>
          </a:p>
        </p:txBody>
      </p:sp>
      <p:sp>
        <p:nvSpPr>
          <p:cNvPr id="3" name="TextBox 2">
            <a:extLst>
              <a:ext uri="{FF2B5EF4-FFF2-40B4-BE49-F238E27FC236}">
                <a16:creationId xmlns:a16="http://schemas.microsoft.com/office/drawing/2014/main" id="{B8D35FD8-957E-68CE-53A9-A43CC3771385}"/>
              </a:ext>
            </a:extLst>
          </p:cNvPr>
          <p:cNvSpPr txBox="1"/>
          <p:nvPr userDrawn="1"/>
        </p:nvSpPr>
        <p:spPr>
          <a:xfrm>
            <a:off x="736979" y="4616355"/>
            <a:ext cx="10495128" cy="1015663"/>
          </a:xfrm>
          <a:prstGeom prst="rect">
            <a:avLst/>
          </a:prstGeom>
          <a:noFill/>
        </p:spPr>
        <p:txBody>
          <a:bodyPr wrap="square" rtlCol="0">
            <a:spAutoFit/>
          </a:bodyPr>
          <a:lstStyle/>
          <a:p>
            <a:pPr algn="ctr"/>
            <a:r>
              <a:rPr lang="en-US" sz="6000" b="1" i="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ADHESIVES &amp; COATINGS</a:t>
            </a:r>
          </a:p>
        </p:txBody>
      </p:sp>
    </p:spTree>
    <p:extLst>
      <p:ext uri="{BB962C8B-B14F-4D97-AF65-F5344CB8AC3E}">
        <p14:creationId xmlns:p14="http://schemas.microsoft.com/office/powerpoint/2010/main" val="193785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B1EFAC9-437F-A9D5-80C7-EABAA1C3A953}"/>
              </a:ext>
            </a:extLst>
          </p:cNvPr>
          <p:cNvSpPr>
            <a:spLocks noGrp="1"/>
          </p:cNvSpPr>
          <p:nvPr>
            <p:ph sz="half" idx="10"/>
          </p:nvPr>
        </p:nvSpPr>
        <p:spPr>
          <a:xfrm>
            <a:off x="838200" y="2257949"/>
            <a:ext cx="4960716" cy="3450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4B855696-5ABB-4120-E363-6913B8F65139}"/>
              </a:ext>
            </a:extLst>
          </p:cNvPr>
          <p:cNvSpPr>
            <a:spLocks noGrp="1"/>
          </p:cNvSpPr>
          <p:nvPr>
            <p:ph sz="half" idx="2"/>
          </p:nvPr>
        </p:nvSpPr>
        <p:spPr>
          <a:xfrm>
            <a:off x="6250329" y="2257949"/>
            <a:ext cx="5089131" cy="3450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
        <p:nvSpPr>
          <p:cNvPr id="3" name="Text Placeholder 2">
            <a:extLst>
              <a:ext uri="{FF2B5EF4-FFF2-40B4-BE49-F238E27FC236}">
                <a16:creationId xmlns:a16="http://schemas.microsoft.com/office/drawing/2014/main" id="{18768554-9CB6-5609-E9A6-145190246C4A}"/>
              </a:ext>
            </a:extLst>
          </p:cNvPr>
          <p:cNvSpPr>
            <a:spLocks noGrp="1"/>
          </p:cNvSpPr>
          <p:nvPr>
            <p:ph type="body" idx="1"/>
          </p:nvPr>
        </p:nvSpPr>
        <p:spPr>
          <a:xfrm>
            <a:off x="852540" y="1729131"/>
            <a:ext cx="4945956" cy="528817"/>
          </a:xfrm>
        </p:spPr>
        <p:txBody>
          <a:bodyPr anchor="ctr"/>
          <a:lstStyle>
            <a:lvl1pPr marL="0" indent="0">
              <a:buNone/>
              <a:defRPr sz="2400" b="1" i="0">
                <a:solidFill>
                  <a:schemeClr val="tx1">
                    <a:lumMod val="50000"/>
                    <a:lumOff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94B00B9-FA58-63DE-E8FE-2AEFF760D14D}"/>
              </a:ext>
            </a:extLst>
          </p:cNvPr>
          <p:cNvSpPr>
            <a:spLocks noGrp="1"/>
          </p:cNvSpPr>
          <p:nvPr>
            <p:ph type="body" sz="quarter" idx="3"/>
          </p:nvPr>
        </p:nvSpPr>
        <p:spPr>
          <a:xfrm>
            <a:off x="6250329" y="1729227"/>
            <a:ext cx="5089131" cy="528817"/>
          </a:xfrm>
        </p:spPr>
        <p:txBody>
          <a:bodyPr anchor="ctr"/>
          <a:lstStyle>
            <a:lvl1pPr marL="0" indent="0">
              <a:buNone/>
              <a:defRPr sz="2400" b="1" i="0">
                <a:solidFill>
                  <a:schemeClr val="tx1">
                    <a:lumMod val="50000"/>
                    <a:lumOff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Footer Placeholder 2">
            <a:extLst>
              <a:ext uri="{FF2B5EF4-FFF2-40B4-BE49-F238E27FC236}">
                <a16:creationId xmlns:a16="http://schemas.microsoft.com/office/drawing/2014/main" id="{8EB68EF2-D2C7-8802-8088-3BDFA382E9E7}"/>
              </a:ext>
            </a:extLst>
          </p:cNvPr>
          <p:cNvSpPr>
            <a:spLocks noGrp="1"/>
          </p:cNvSpPr>
          <p:nvPr>
            <p:ph type="ftr" sz="quarter" idx="13"/>
          </p:nvPr>
        </p:nvSpPr>
        <p:spPr>
          <a:xfrm>
            <a:off x="838200" y="6356350"/>
            <a:ext cx="4163291" cy="365125"/>
          </a:xfrm>
        </p:spPr>
        <p:txBody>
          <a:bodyPr/>
          <a:lstStyle/>
          <a:p>
            <a:endParaRPr lang="en-US"/>
          </a:p>
        </p:txBody>
      </p:sp>
      <p:pic>
        <p:nvPicPr>
          <p:cNvPr id="7" name="Picture 6" descr="A blue oval with a black background&#10;&#10;Description automatically generated with low confidence">
            <a:extLst>
              <a:ext uri="{FF2B5EF4-FFF2-40B4-BE49-F238E27FC236}">
                <a16:creationId xmlns:a16="http://schemas.microsoft.com/office/drawing/2014/main" id="{A4692D1A-DE3F-4D0E-779A-62D4D6216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2773" y="5708688"/>
            <a:ext cx="1766454" cy="878401"/>
          </a:xfrm>
          <a:prstGeom prst="rect">
            <a:avLst/>
          </a:prstGeom>
        </p:spPr>
      </p:pic>
      <p:cxnSp>
        <p:nvCxnSpPr>
          <p:cNvPr id="8" name="Straight Connector 7">
            <a:extLst>
              <a:ext uri="{FF2B5EF4-FFF2-40B4-BE49-F238E27FC236}">
                <a16:creationId xmlns:a16="http://schemas.microsoft.com/office/drawing/2014/main" id="{A8BA4165-44A3-D8E7-5A8A-526E4382B14F}"/>
              </a:ext>
            </a:extLst>
          </p:cNvPr>
          <p:cNvCxnSpPr/>
          <p:nvPr userDrawn="1"/>
        </p:nvCxnSpPr>
        <p:spPr>
          <a:xfrm>
            <a:off x="7190509" y="6160485"/>
            <a:ext cx="4163291" cy="0"/>
          </a:xfrm>
          <a:prstGeom prst="line">
            <a:avLst/>
          </a:prstGeom>
          <a:ln w="28575">
            <a:solidFill>
              <a:srgbClr val="0076B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826D52-5CD8-A569-E805-276B67525D7A}"/>
              </a:ext>
            </a:extLst>
          </p:cNvPr>
          <p:cNvCxnSpPr/>
          <p:nvPr userDrawn="1"/>
        </p:nvCxnSpPr>
        <p:spPr>
          <a:xfrm>
            <a:off x="838200" y="6160485"/>
            <a:ext cx="4163291" cy="0"/>
          </a:xfrm>
          <a:prstGeom prst="line">
            <a:avLst/>
          </a:prstGeom>
          <a:ln w="28575">
            <a:solidFill>
              <a:srgbClr val="0076BB"/>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BB6E9114-952E-C815-43F9-E5357AC28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771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D0C5F5-FB97-A9C7-4252-04B9B45EC4AB}"/>
              </a:ext>
            </a:extLst>
          </p:cNvPr>
          <p:cNvSpPr>
            <a:spLocks noGrp="1"/>
          </p:cNvSpPr>
          <p:nvPr>
            <p:ph type="ftr" sz="quarter" idx="11"/>
          </p:nvPr>
        </p:nvSpPr>
        <p:spPr>
          <a:xfrm>
            <a:off x="838200" y="6356350"/>
            <a:ext cx="4177145" cy="365125"/>
          </a:xfrm>
        </p:spPr>
        <p:txBody>
          <a:bodyPr/>
          <a:lstStyle/>
          <a:p>
            <a:endParaRPr lang="en-US"/>
          </a:p>
        </p:txBody>
      </p:sp>
      <p:sp>
        <p:nvSpPr>
          <p:cNvPr id="6" name="Slide Number Placeholder 5">
            <a:extLst>
              <a:ext uri="{FF2B5EF4-FFF2-40B4-BE49-F238E27FC236}">
                <a16:creationId xmlns:a16="http://schemas.microsoft.com/office/drawing/2014/main" id="{B31D8868-AECA-9523-50CA-0B1204F4616F}"/>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4" name="Picture 3" descr="A blue oval with a black background&#10;&#10;Description automatically generated with low confidence">
            <a:extLst>
              <a:ext uri="{FF2B5EF4-FFF2-40B4-BE49-F238E27FC236}">
                <a16:creationId xmlns:a16="http://schemas.microsoft.com/office/drawing/2014/main" id="{2366E4D5-9AEE-A695-23B5-6344ECE10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7346" y="5708688"/>
            <a:ext cx="1766454" cy="878401"/>
          </a:xfrm>
          <a:prstGeom prst="rect">
            <a:avLst/>
          </a:prstGeom>
        </p:spPr>
      </p:pic>
      <p:cxnSp>
        <p:nvCxnSpPr>
          <p:cNvPr id="7" name="Straight Connector 6">
            <a:extLst>
              <a:ext uri="{FF2B5EF4-FFF2-40B4-BE49-F238E27FC236}">
                <a16:creationId xmlns:a16="http://schemas.microsoft.com/office/drawing/2014/main" id="{2CC1CE68-7DD1-794F-D714-047508431BAD}"/>
              </a:ext>
            </a:extLst>
          </p:cNvPr>
          <p:cNvCxnSpPr>
            <a:cxnSpLocks/>
          </p:cNvCxnSpPr>
          <p:nvPr userDrawn="1"/>
        </p:nvCxnSpPr>
        <p:spPr>
          <a:xfrm>
            <a:off x="0" y="6160485"/>
            <a:ext cx="9376064" cy="0"/>
          </a:xfrm>
          <a:prstGeom prst="line">
            <a:avLst/>
          </a:prstGeom>
          <a:ln w="34925">
            <a:solidFill>
              <a:srgbClr val="0076BB"/>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F5B6ECDC-B0EE-28AF-9F40-3D4720D38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546EB98B-CA2E-E3B4-6B08-0AE572A52AFC}"/>
              </a:ext>
            </a:extLst>
          </p:cNvPr>
          <p:cNvSpPr>
            <a:spLocks noGrp="1"/>
          </p:cNvSpPr>
          <p:nvPr>
            <p:ph idx="1"/>
          </p:nvPr>
        </p:nvSpPr>
        <p:spPr>
          <a:xfrm>
            <a:off x="838200" y="1690688"/>
            <a:ext cx="10515600" cy="4018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62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33E1A-B95C-6C66-5998-D95A04FE3A3B}"/>
              </a:ext>
            </a:extLst>
          </p:cNvPr>
          <p:cNvSpPr>
            <a:spLocks noGrp="1"/>
          </p:cNvSpPr>
          <p:nvPr>
            <p:ph sz="half" idx="1"/>
          </p:nvPr>
        </p:nvSpPr>
        <p:spPr>
          <a:xfrm>
            <a:off x="838200" y="1690689"/>
            <a:ext cx="5007015" cy="4017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01889-CF99-B318-8815-6CC0B01E63FB}"/>
              </a:ext>
            </a:extLst>
          </p:cNvPr>
          <p:cNvSpPr>
            <a:spLocks noGrp="1"/>
          </p:cNvSpPr>
          <p:nvPr>
            <p:ph sz="half" idx="2"/>
          </p:nvPr>
        </p:nvSpPr>
        <p:spPr>
          <a:xfrm>
            <a:off x="6346787" y="1690689"/>
            <a:ext cx="5007015" cy="4017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FED4212-A588-1876-13CB-23A058BEA3A2}"/>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
        <p:nvSpPr>
          <p:cNvPr id="2" name="Footer Placeholder 2">
            <a:extLst>
              <a:ext uri="{FF2B5EF4-FFF2-40B4-BE49-F238E27FC236}">
                <a16:creationId xmlns:a16="http://schemas.microsoft.com/office/drawing/2014/main" id="{C15B627A-1EB9-87B7-51A3-50ECFF2EFCD4}"/>
              </a:ext>
            </a:extLst>
          </p:cNvPr>
          <p:cNvSpPr>
            <a:spLocks noGrp="1"/>
          </p:cNvSpPr>
          <p:nvPr>
            <p:ph type="ftr" sz="quarter" idx="10"/>
          </p:nvPr>
        </p:nvSpPr>
        <p:spPr>
          <a:xfrm>
            <a:off x="838200" y="6356350"/>
            <a:ext cx="4163291" cy="365125"/>
          </a:xfrm>
        </p:spPr>
        <p:txBody>
          <a:bodyPr/>
          <a:lstStyle/>
          <a:p>
            <a:endParaRPr lang="en-US"/>
          </a:p>
        </p:txBody>
      </p:sp>
      <p:pic>
        <p:nvPicPr>
          <p:cNvPr id="5" name="Picture 4" descr="A blue oval with a black background&#10;&#10;Description automatically generated with low confidence">
            <a:extLst>
              <a:ext uri="{FF2B5EF4-FFF2-40B4-BE49-F238E27FC236}">
                <a16:creationId xmlns:a16="http://schemas.microsoft.com/office/drawing/2014/main" id="{BF04A47E-94CC-D230-215D-B1821FEF4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7346" y="5708688"/>
            <a:ext cx="1766454" cy="878401"/>
          </a:xfrm>
          <a:prstGeom prst="rect">
            <a:avLst/>
          </a:prstGeom>
        </p:spPr>
      </p:pic>
      <p:cxnSp>
        <p:nvCxnSpPr>
          <p:cNvPr id="9" name="Straight Connector 8">
            <a:extLst>
              <a:ext uri="{FF2B5EF4-FFF2-40B4-BE49-F238E27FC236}">
                <a16:creationId xmlns:a16="http://schemas.microsoft.com/office/drawing/2014/main" id="{1A7448EF-1EA3-85F8-DEE5-FD5A5100E926}"/>
              </a:ext>
            </a:extLst>
          </p:cNvPr>
          <p:cNvCxnSpPr>
            <a:cxnSpLocks/>
          </p:cNvCxnSpPr>
          <p:nvPr userDrawn="1"/>
        </p:nvCxnSpPr>
        <p:spPr>
          <a:xfrm>
            <a:off x="0" y="6160485"/>
            <a:ext cx="9376064" cy="0"/>
          </a:xfrm>
          <a:prstGeom prst="line">
            <a:avLst/>
          </a:prstGeom>
          <a:ln w="34925">
            <a:solidFill>
              <a:srgbClr val="0076BB"/>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3CC85B0-D956-13F5-B6F6-CF7C5012F7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4915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B1EFAC9-437F-A9D5-80C7-EABAA1C3A953}"/>
              </a:ext>
            </a:extLst>
          </p:cNvPr>
          <p:cNvSpPr>
            <a:spLocks noGrp="1"/>
          </p:cNvSpPr>
          <p:nvPr>
            <p:ph sz="half" idx="10"/>
          </p:nvPr>
        </p:nvSpPr>
        <p:spPr>
          <a:xfrm>
            <a:off x="838200" y="2257949"/>
            <a:ext cx="4960716" cy="3450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4B855696-5ABB-4120-E363-6913B8F65139}"/>
              </a:ext>
            </a:extLst>
          </p:cNvPr>
          <p:cNvSpPr>
            <a:spLocks noGrp="1"/>
          </p:cNvSpPr>
          <p:nvPr>
            <p:ph sz="half" idx="2"/>
          </p:nvPr>
        </p:nvSpPr>
        <p:spPr>
          <a:xfrm>
            <a:off x="6250329" y="2257949"/>
            <a:ext cx="5089131" cy="3450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p>
            <a:fld id="{3CC61723-AD49-E24D-BA00-3009FA6E6A9F}" type="slidenum">
              <a:rPr lang="en-US" smtClean="0"/>
              <a:t>‹#›</a:t>
            </a:fld>
            <a:endParaRPr lang="en-US"/>
          </a:p>
        </p:txBody>
      </p:sp>
      <p:sp>
        <p:nvSpPr>
          <p:cNvPr id="3" name="Text Placeholder 2">
            <a:extLst>
              <a:ext uri="{FF2B5EF4-FFF2-40B4-BE49-F238E27FC236}">
                <a16:creationId xmlns:a16="http://schemas.microsoft.com/office/drawing/2014/main" id="{18768554-9CB6-5609-E9A6-145190246C4A}"/>
              </a:ext>
            </a:extLst>
          </p:cNvPr>
          <p:cNvSpPr>
            <a:spLocks noGrp="1"/>
          </p:cNvSpPr>
          <p:nvPr>
            <p:ph type="body" idx="1"/>
          </p:nvPr>
        </p:nvSpPr>
        <p:spPr>
          <a:xfrm>
            <a:off x="852540" y="1729131"/>
            <a:ext cx="4945956" cy="528817"/>
          </a:xfrm>
        </p:spPr>
        <p:txBody>
          <a:bodyPr anchor="ctr"/>
          <a:lstStyle>
            <a:lvl1pPr marL="0" indent="0">
              <a:buNone/>
              <a:defRPr sz="2400" b="1" i="0">
                <a:solidFill>
                  <a:schemeClr val="tx1">
                    <a:lumMod val="50000"/>
                    <a:lumOff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94B00B9-FA58-63DE-E8FE-2AEFF760D14D}"/>
              </a:ext>
            </a:extLst>
          </p:cNvPr>
          <p:cNvSpPr>
            <a:spLocks noGrp="1"/>
          </p:cNvSpPr>
          <p:nvPr>
            <p:ph type="body" sz="quarter" idx="3"/>
          </p:nvPr>
        </p:nvSpPr>
        <p:spPr>
          <a:xfrm>
            <a:off x="6250329" y="1729227"/>
            <a:ext cx="5089131" cy="528817"/>
          </a:xfrm>
        </p:spPr>
        <p:txBody>
          <a:bodyPr anchor="ctr"/>
          <a:lstStyle>
            <a:lvl1pPr marL="0" indent="0">
              <a:buNone/>
              <a:defRPr sz="2400" b="1" i="0">
                <a:solidFill>
                  <a:schemeClr val="tx1">
                    <a:lumMod val="50000"/>
                    <a:lumOff val="50000"/>
                  </a:schemeClr>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Footer Placeholder 2">
            <a:extLst>
              <a:ext uri="{FF2B5EF4-FFF2-40B4-BE49-F238E27FC236}">
                <a16:creationId xmlns:a16="http://schemas.microsoft.com/office/drawing/2014/main" id="{8EB68EF2-D2C7-8802-8088-3BDFA382E9E7}"/>
              </a:ext>
            </a:extLst>
          </p:cNvPr>
          <p:cNvSpPr>
            <a:spLocks noGrp="1"/>
          </p:cNvSpPr>
          <p:nvPr>
            <p:ph type="ftr" sz="quarter" idx="13"/>
          </p:nvPr>
        </p:nvSpPr>
        <p:spPr>
          <a:xfrm>
            <a:off x="838200" y="6356350"/>
            <a:ext cx="4163291" cy="365125"/>
          </a:xfrm>
        </p:spPr>
        <p:txBody>
          <a:bodyPr/>
          <a:lstStyle/>
          <a:p>
            <a:endParaRPr lang="en-US"/>
          </a:p>
        </p:txBody>
      </p:sp>
      <p:pic>
        <p:nvPicPr>
          <p:cNvPr id="4" name="Picture 3" descr="A blue oval with a black background&#10;&#10;Description automatically generated with low confidence">
            <a:extLst>
              <a:ext uri="{FF2B5EF4-FFF2-40B4-BE49-F238E27FC236}">
                <a16:creationId xmlns:a16="http://schemas.microsoft.com/office/drawing/2014/main" id="{722C86B0-1DDD-8596-FBBE-BEC7E52364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7346" y="5708688"/>
            <a:ext cx="1766454" cy="878401"/>
          </a:xfrm>
          <a:prstGeom prst="rect">
            <a:avLst/>
          </a:prstGeom>
        </p:spPr>
      </p:pic>
      <p:cxnSp>
        <p:nvCxnSpPr>
          <p:cNvPr id="6" name="Straight Connector 5">
            <a:extLst>
              <a:ext uri="{FF2B5EF4-FFF2-40B4-BE49-F238E27FC236}">
                <a16:creationId xmlns:a16="http://schemas.microsoft.com/office/drawing/2014/main" id="{E729090C-FC1B-E7C6-C536-E441442A105A}"/>
              </a:ext>
            </a:extLst>
          </p:cNvPr>
          <p:cNvCxnSpPr>
            <a:cxnSpLocks/>
          </p:cNvCxnSpPr>
          <p:nvPr userDrawn="1"/>
        </p:nvCxnSpPr>
        <p:spPr>
          <a:xfrm>
            <a:off x="0" y="6160485"/>
            <a:ext cx="9376064" cy="0"/>
          </a:xfrm>
          <a:prstGeom prst="line">
            <a:avLst/>
          </a:prstGeom>
          <a:ln w="34925">
            <a:solidFill>
              <a:srgbClr val="0076BB"/>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A0BB3E93-DA57-6D16-E272-8A2338F9B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7758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full slide with fram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1E5C50D-6684-418D-C6C9-84E2AB620B9C}"/>
              </a:ext>
            </a:extLst>
          </p:cNvPr>
          <p:cNvSpPr>
            <a:spLocks noGrp="1"/>
          </p:cNvSpPr>
          <p:nvPr>
            <p:ph type="pic" sz="quarter" idx="13"/>
          </p:nvPr>
        </p:nvSpPr>
        <p:spPr>
          <a:xfrm>
            <a:off x="0" y="0"/>
            <a:ext cx="12192000" cy="6858000"/>
          </a:xfrm>
          <a:ln w="120650" cmpd="sng">
            <a:gradFill>
              <a:gsLst>
                <a:gs pos="0">
                  <a:schemeClr val="bg1">
                    <a:lumMod val="95000"/>
                  </a:schemeClr>
                </a:gs>
                <a:gs pos="73000">
                  <a:schemeClr val="bg1">
                    <a:lumMod val="50000"/>
                  </a:schemeClr>
                </a:gs>
                <a:gs pos="83000">
                  <a:schemeClr val="bg1">
                    <a:lumMod val="85000"/>
                  </a:schemeClr>
                </a:gs>
                <a:gs pos="100000">
                  <a:schemeClr val="tx1">
                    <a:lumMod val="50000"/>
                    <a:lumOff val="50000"/>
                  </a:schemeClr>
                </a:gs>
              </a:gsLst>
              <a:lin ang="4200000" scaled="0"/>
            </a:gradFill>
            <a:miter lim="800000"/>
          </a:ln>
        </p:spPr>
        <p:txBody>
          <a:bodyPr/>
          <a:lstStyle/>
          <a:p>
            <a:endParaRPr lang="en-US"/>
          </a:p>
        </p:txBody>
      </p:sp>
      <p:sp>
        <p:nvSpPr>
          <p:cNvPr id="5" name="Slide Number Placeholder 4">
            <a:extLst>
              <a:ext uri="{FF2B5EF4-FFF2-40B4-BE49-F238E27FC236}">
                <a16:creationId xmlns:a16="http://schemas.microsoft.com/office/drawing/2014/main" id="{EE299703-1DD8-DD48-9935-F59B3133FA99}"/>
              </a:ext>
            </a:extLst>
          </p:cNvPr>
          <p:cNvSpPr>
            <a:spLocks noGrp="1"/>
          </p:cNvSpPr>
          <p:nvPr>
            <p:ph type="sldNum" sz="quarter" idx="12"/>
          </p:nvPr>
        </p:nvSpPr>
        <p:spPr/>
        <p:txBody>
          <a:bodyPr/>
          <a:lstStyle>
            <a:lvl1pPr>
              <a:defRPr>
                <a:solidFill>
                  <a:schemeClr val="tx1">
                    <a:lumMod val="50000"/>
                    <a:lumOff val="50000"/>
                  </a:schemeClr>
                </a:solidFill>
              </a:defRPr>
            </a:lvl1pPr>
          </a:lstStyle>
          <a:p>
            <a:fld id="{3CC61723-AD49-E24D-BA00-3009FA6E6A9F}" type="slidenum">
              <a:rPr lang="en-US" smtClean="0"/>
              <a:pPr/>
              <a:t>‹#›</a:t>
            </a:fld>
            <a:endParaRPr lang="en-US"/>
          </a:p>
        </p:txBody>
      </p:sp>
    </p:spTree>
    <p:extLst>
      <p:ext uri="{BB962C8B-B14F-4D97-AF65-F5344CB8AC3E}">
        <p14:creationId xmlns:p14="http://schemas.microsoft.com/office/powerpoint/2010/main" val="184325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screenshot, space, blue, electric blue&#10;&#10;Description automatically generated">
            <a:extLst>
              <a:ext uri="{FF2B5EF4-FFF2-40B4-BE49-F238E27FC236}">
                <a16:creationId xmlns:a16="http://schemas.microsoft.com/office/drawing/2014/main" id="{F14170AD-1CC3-8589-BFE9-51EB420764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5323"/>
          <a:stretch/>
        </p:blipFill>
        <p:spPr>
          <a:xfrm>
            <a:off x="-2" y="3794078"/>
            <a:ext cx="12192000" cy="3063922"/>
          </a:xfrm>
          <a:prstGeom prst="rect">
            <a:avLst/>
          </a:prstGeom>
        </p:spPr>
      </p:pic>
      <p:sp>
        <p:nvSpPr>
          <p:cNvPr id="2" name="Title 1">
            <a:extLst>
              <a:ext uri="{FF2B5EF4-FFF2-40B4-BE49-F238E27FC236}">
                <a16:creationId xmlns:a16="http://schemas.microsoft.com/office/drawing/2014/main" id="{4B2B04E6-E0B1-F048-A4D9-1A3A22A24E50}"/>
              </a:ext>
            </a:extLst>
          </p:cNvPr>
          <p:cNvSpPr>
            <a:spLocks noGrp="1"/>
          </p:cNvSpPr>
          <p:nvPr>
            <p:ph type="title" hasCustomPrompt="1"/>
          </p:nvPr>
        </p:nvSpPr>
        <p:spPr>
          <a:xfrm>
            <a:off x="839788" y="793459"/>
            <a:ext cx="3932237" cy="1069975"/>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3B93B6-2C1E-F564-7A2E-7280AEE7D0B0}"/>
              </a:ext>
            </a:extLst>
          </p:cNvPr>
          <p:cNvSpPr>
            <a:spLocks noGrp="1"/>
          </p:cNvSpPr>
          <p:nvPr>
            <p:ph idx="1"/>
          </p:nvPr>
        </p:nvSpPr>
        <p:spPr>
          <a:xfrm>
            <a:off x="5183188" y="793460"/>
            <a:ext cx="6172200" cy="32872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95EA5-11F0-EB8E-2224-F03B07059F5B}"/>
              </a:ext>
            </a:extLst>
          </p:cNvPr>
          <p:cNvSpPr>
            <a:spLocks noGrp="1"/>
          </p:cNvSpPr>
          <p:nvPr>
            <p:ph type="body" sz="half" idx="2"/>
          </p:nvPr>
        </p:nvSpPr>
        <p:spPr>
          <a:xfrm>
            <a:off x="839788" y="1967345"/>
            <a:ext cx="3932237" cy="1826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16D9F2-D100-04CB-5E91-662A61827981}"/>
              </a:ext>
            </a:extLst>
          </p:cNvPr>
          <p:cNvSpPr>
            <a:spLocks noGrp="1"/>
          </p:cNvSpPr>
          <p:nvPr>
            <p:ph type="ftr" sz="quarter" idx="11"/>
          </p:nvPr>
        </p:nvSpPr>
        <p:spPr>
          <a:xfrm>
            <a:off x="838201" y="6356350"/>
            <a:ext cx="4163290" cy="365125"/>
          </a:xfr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FA311A05-332D-079F-8255-24E55DC6797A}"/>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pic>
        <p:nvPicPr>
          <p:cNvPr id="5" name="Picture 4">
            <a:extLst>
              <a:ext uri="{FF2B5EF4-FFF2-40B4-BE49-F238E27FC236}">
                <a16:creationId xmlns:a16="http://schemas.microsoft.com/office/drawing/2014/main" id="{DD3706CD-6CC3-8A44-D498-5A43B7A5AB0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53283" y="6156781"/>
            <a:ext cx="1085431" cy="542716"/>
          </a:xfrm>
          <a:prstGeom prst="rect">
            <a:avLst/>
          </a:prstGeom>
        </p:spPr>
      </p:pic>
    </p:spTree>
    <p:extLst>
      <p:ext uri="{BB962C8B-B14F-4D97-AF65-F5344CB8AC3E}">
        <p14:creationId xmlns:p14="http://schemas.microsoft.com/office/powerpoint/2010/main" val="3479286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ED68F0-AED8-3A3B-EFBC-378A6DCE2474}"/>
              </a:ext>
            </a:extLst>
          </p:cNvPr>
          <p:cNvSpPr>
            <a:spLocks noGrp="1"/>
          </p:cNvSpPr>
          <p:nvPr>
            <p:ph type="pic" idx="1"/>
          </p:nvPr>
        </p:nvSpPr>
        <p:spPr>
          <a:xfrm>
            <a:off x="5183188" y="765753"/>
            <a:ext cx="6172200" cy="4388138"/>
          </a:xfrm>
          <a:ln w="76200">
            <a:gradFill>
              <a:gsLst>
                <a:gs pos="0">
                  <a:schemeClr val="bg1">
                    <a:lumMod val="50000"/>
                  </a:schemeClr>
                </a:gs>
                <a:gs pos="30000">
                  <a:schemeClr val="bg1">
                    <a:lumMod val="75000"/>
                  </a:schemeClr>
                </a:gs>
                <a:gs pos="65000">
                  <a:schemeClr val="bg1">
                    <a:lumMod val="95000"/>
                  </a:schemeClr>
                </a:gs>
                <a:gs pos="100000">
                  <a:schemeClr val="bg1">
                    <a:lumMod val="75000"/>
                  </a:schemeClr>
                </a:gs>
              </a:gsLst>
              <a:lin ang="4200000" scaled="0"/>
            </a:gra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Picture 4" descr="A picture containing screenshot, space, blue, electric blue&#10;&#10;Description automatically generated">
            <a:extLst>
              <a:ext uri="{FF2B5EF4-FFF2-40B4-BE49-F238E27FC236}">
                <a16:creationId xmlns:a16="http://schemas.microsoft.com/office/drawing/2014/main" id="{6D8506FF-BB2A-045D-BDA8-99E54DA7B8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5323"/>
          <a:stretch/>
        </p:blipFill>
        <p:spPr>
          <a:xfrm>
            <a:off x="0" y="3794078"/>
            <a:ext cx="12192000" cy="3063922"/>
          </a:xfrm>
          <a:prstGeom prst="rect">
            <a:avLst/>
          </a:prstGeom>
        </p:spPr>
      </p:pic>
      <p:sp>
        <p:nvSpPr>
          <p:cNvPr id="2" name="Title 1">
            <a:extLst>
              <a:ext uri="{FF2B5EF4-FFF2-40B4-BE49-F238E27FC236}">
                <a16:creationId xmlns:a16="http://schemas.microsoft.com/office/drawing/2014/main" id="{97085708-EFDC-4799-71DD-741E47C45B80}"/>
              </a:ext>
            </a:extLst>
          </p:cNvPr>
          <p:cNvSpPr>
            <a:spLocks noGrp="1"/>
          </p:cNvSpPr>
          <p:nvPr>
            <p:ph type="title" hasCustomPrompt="1"/>
          </p:nvPr>
        </p:nvSpPr>
        <p:spPr>
          <a:xfrm>
            <a:off x="839788" y="765753"/>
            <a:ext cx="3932237" cy="1069974"/>
          </a:xfrm>
        </p:spPr>
        <p:txBody>
          <a:bodyPr anchor="t"/>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3FED644-0706-CCAD-CC0F-D62631B01158}"/>
              </a:ext>
            </a:extLst>
          </p:cNvPr>
          <p:cNvSpPr>
            <a:spLocks noGrp="1"/>
          </p:cNvSpPr>
          <p:nvPr>
            <p:ph type="body" sz="half" idx="2"/>
          </p:nvPr>
        </p:nvSpPr>
        <p:spPr>
          <a:xfrm>
            <a:off x="839788" y="1937981"/>
            <a:ext cx="3932237" cy="17195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642AA3-11FB-D55E-3080-7C16CBCAD105}"/>
              </a:ext>
            </a:extLst>
          </p:cNvPr>
          <p:cNvSpPr>
            <a:spLocks noGrp="1"/>
          </p:cNvSpPr>
          <p:nvPr>
            <p:ph type="ftr" sz="quarter" idx="11"/>
          </p:nvPr>
        </p:nvSpPr>
        <p:spPr>
          <a:xfrm>
            <a:off x="838201" y="6356350"/>
            <a:ext cx="4163290" cy="365125"/>
          </a:xfr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A6513CF0-4074-6C2E-F4F9-5D2D61889692}"/>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spTree>
    <p:extLst>
      <p:ext uri="{BB962C8B-B14F-4D97-AF65-F5344CB8AC3E}">
        <p14:creationId xmlns:p14="http://schemas.microsoft.com/office/powerpoint/2010/main" val="3430955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AE00E-5D73-EA89-1FD6-DCFE081B3BC1}"/>
              </a:ext>
            </a:extLst>
          </p:cNvPr>
          <p:cNvSpPr/>
          <p:nvPr userDrawn="1"/>
        </p:nvSpPr>
        <p:spPr>
          <a:xfrm>
            <a:off x="0" y="0"/>
            <a:ext cx="12192000" cy="6858000"/>
          </a:xfrm>
          <a:prstGeom prst="rect">
            <a:avLst/>
          </a:prstGeom>
          <a:gradFill>
            <a:gsLst>
              <a:gs pos="0">
                <a:schemeClr val="bg1">
                  <a:lumMod val="85000"/>
                </a:schemeClr>
              </a:gs>
              <a:gs pos="98000">
                <a:schemeClr val="bg1">
                  <a:lumMod val="85000"/>
                </a:schemeClr>
              </a:gs>
              <a:gs pos="5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4" name="Picture 3" descr="A blue oval with a black background&#10;&#10;Description automatically generated with low confidence">
            <a:extLst>
              <a:ext uri="{FF2B5EF4-FFF2-40B4-BE49-F238E27FC236}">
                <a16:creationId xmlns:a16="http://schemas.microsoft.com/office/drawing/2014/main" id="{646E01A9-080E-FED7-0A4A-A143B7B5F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4654" y="247974"/>
            <a:ext cx="1766454" cy="878401"/>
          </a:xfrm>
          <a:prstGeom prst="rect">
            <a:avLst/>
          </a:prstGeom>
        </p:spPr>
      </p:pic>
      <p:sp>
        <p:nvSpPr>
          <p:cNvPr id="16" name="TextBox 15">
            <a:extLst>
              <a:ext uri="{FF2B5EF4-FFF2-40B4-BE49-F238E27FC236}">
                <a16:creationId xmlns:a16="http://schemas.microsoft.com/office/drawing/2014/main" id="{A1EE3B2B-C94B-AE0E-59CD-6A7FEF9BC84A}"/>
              </a:ext>
            </a:extLst>
          </p:cNvPr>
          <p:cNvSpPr txBox="1"/>
          <p:nvPr userDrawn="1"/>
        </p:nvSpPr>
        <p:spPr>
          <a:xfrm>
            <a:off x="8982635" y="1166723"/>
            <a:ext cx="3086427" cy="292388"/>
          </a:xfrm>
          <a:prstGeom prst="rect">
            <a:avLst/>
          </a:prstGeom>
          <a:noFill/>
        </p:spPr>
        <p:txBody>
          <a:bodyPr wrap="square" rtlCol="0">
            <a:spAutoFit/>
          </a:bodyPr>
          <a:lstStyle/>
          <a:p>
            <a:pPr algn="r"/>
            <a:r>
              <a:rPr lang="en-US" sz="1300" b="0" i="0">
                <a:solidFill>
                  <a:schemeClr val="tx1">
                    <a:lumMod val="75000"/>
                    <a:lumOff val="25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 name="Picture 1" descr="A blue and black sign with white text&#10;&#10;Description automatically generated with low confidence">
            <a:extLst>
              <a:ext uri="{FF2B5EF4-FFF2-40B4-BE49-F238E27FC236}">
                <a16:creationId xmlns:a16="http://schemas.microsoft.com/office/drawing/2014/main" id="{3281CD88-DF36-2797-D383-8975FD6FD7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595" r="11776"/>
          <a:stretch/>
        </p:blipFill>
        <p:spPr>
          <a:xfrm>
            <a:off x="0" y="2382713"/>
            <a:ext cx="12192000" cy="2386584"/>
          </a:xfrm>
          <a:prstGeom prst="rect">
            <a:avLst/>
          </a:prstGeom>
        </p:spPr>
      </p:pic>
      <p:sp>
        <p:nvSpPr>
          <p:cNvPr id="5" name="TextBox 4">
            <a:extLst>
              <a:ext uri="{FF2B5EF4-FFF2-40B4-BE49-F238E27FC236}">
                <a16:creationId xmlns:a16="http://schemas.microsoft.com/office/drawing/2014/main" id="{B6BD2AC1-3654-9C26-0285-A05BAFA9C140}"/>
              </a:ext>
            </a:extLst>
          </p:cNvPr>
          <p:cNvSpPr txBox="1"/>
          <p:nvPr userDrawn="1"/>
        </p:nvSpPr>
        <p:spPr>
          <a:xfrm>
            <a:off x="185530" y="2664992"/>
            <a:ext cx="3445565" cy="677108"/>
          </a:xfrm>
          <a:prstGeom prst="rect">
            <a:avLst/>
          </a:prstGeom>
          <a:noFill/>
        </p:spPr>
        <p:txBody>
          <a:bodyPr wrap="square" rtlCol="0">
            <a:spAutoFit/>
          </a:bodyPr>
          <a:lstStyle/>
          <a:p>
            <a:pPr algn="ctr"/>
            <a:r>
              <a:rPr lang="en-US" sz="3800" b="1" i="0" spc="40" baseline="0">
                <a:latin typeface="Noto Sans" panose="020B0502040504020204" pitchFamily="34" charset="0"/>
                <a:ea typeface="Noto Sans" panose="020B0502040504020204" pitchFamily="34" charset="0"/>
                <a:cs typeface="Noto Sans" panose="020B0502040504020204" pitchFamily="34" charset="0"/>
              </a:rPr>
              <a:t>questions?</a:t>
            </a:r>
          </a:p>
        </p:txBody>
      </p:sp>
      <p:sp>
        <p:nvSpPr>
          <p:cNvPr id="10" name="TextBox 9">
            <a:extLst>
              <a:ext uri="{FF2B5EF4-FFF2-40B4-BE49-F238E27FC236}">
                <a16:creationId xmlns:a16="http://schemas.microsoft.com/office/drawing/2014/main" id="{7C488544-7B62-C83A-051B-834645DD61AC}"/>
              </a:ext>
            </a:extLst>
          </p:cNvPr>
          <p:cNvSpPr txBox="1"/>
          <p:nvPr userDrawn="1"/>
        </p:nvSpPr>
        <p:spPr>
          <a:xfrm>
            <a:off x="8610245" y="3848250"/>
            <a:ext cx="3445565" cy="677108"/>
          </a:xfrm>
          <a:prstGeom prst="rect">
            <a:avLst/>
          </a:prstGeom>
          <a:noFill/>
        </p:spPr>
        <p:txBody>
          <a:bodyPr wrap="square" rtlCol="0">
            <a:spAutoFit/>
          </a:bodyPr>
          <a:lstStyle/>
          <a:p>
            <a:pPr algn="ctr"/>
            <a:r>
              <a:rPr lang="en-US" sz="3800" b="1" i="0" spc="40" baseline="0">
                <a:latin typeface="Noto Sans" panose="020B0502040504020204" pitchFamily="34" charset="0"/>
                <a:ea typeface="Noto Sans" panose="020B0502040504020204" pitchFamily="34" charset="0"/>
                <a:cs typeface="Noto Sans" panose="020B0502040504020204" pitchFamily="34" charset="0"/>
              </a:rPr>
              <a:t>questions?</a:t>
            </a:r>
          </a:p>
        </p:txBody>
      </p:sp>
      <p:sp>
        <p:nvSpPr>
          <p:cNvPr id="11" name="TextBox 10">
            <a:extLst>
              <a:ext uri="{FF2B5EF4-FFF2-40B4-BE49-F238E27FC236}">
                <a16:creationId xmlns:a16="http://schemas.microsoft.com/office/drawing/2014/main" id="{EAE0F0EF-4AD0-C046-BFFA-E1A7C6904C5B}"/>
              </a:ext>
            </a:extLst>
          </p:cNvPr>
          <p:cNvSpPr txBox="1"/>
          <p:nvPr userDrawn="1"/>
        </p:nvSpPr>
        <p:spPr>
          <a:xfrm>
            <a:off x="4565650" y="4868816"/>
            <a:ext cx="30607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rPr>
              <a:t>www.worthenind.com</a:t>
            </a:r>
          </a:p>
        </p:txBody>
      </p:sp>
    </p:spTree>
    <p:extLst>
      <p:ext uri="{BB962C8B-B14F-4D97-AF65-F5344CB8AC3E}">
        <p14:creationId xmlns:p14="http://schemas.microsoft.com/office/powerpoint/2010/main" val="464420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 Questions? ani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AE00E-5D73-EA89-1FD6-DCFE081B3BC1}"/>
              </a:ext>
            </a:extLst>
          </p:cNvPr>
          <p:cNvSpPr/>
          <p:nvPr userDrawn="1"/>
        </p:nvSpPr>
        <p:spPr>
          <a:xfrm>
            <a:off x="0" y="0"/>
            <a:ext cx="12192000" cy="6858000"/>
          </a:xfrm>
          <a:prstGeom prst="rect">
            <a:avLst/>
          </a:prstGeom>
          <a:gradFill>
            <a:gsLst>
              <a:gs pos="0">
                <a:schemeClr val="bg1">
                  <a:lumMod val="85000"/>
                </a:schemeClr>
              </a:gs>
              <a:gs pos="98000">
                <a:schemeClr val="bg1">
                  <a:lumMod val="85000"/>
                </a:schemeClr>
              </a:gs>
              <a:gs pos="5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4" name="Picture 3" descr="A blue oval with a black background&#10;&#10;Description automatically generated with low confidence">
            <a:extLst>
              <a:ext uri="{FF2B5EF4-FFF2-40B4-BE49-F238E27FC236}">
                <a16:creationId xmlns:a16="http://schemas.microsoft.com/office/drawing/2014/main" id="{646E01A9-080E-FED7-0A4A-A143B7B5F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4654" y="247974"/>
            <a:ext cx="1766454" cy="878401"/>
          </a:xfrm>
          <a:prstGeom prst="rect">
            <a:avLst/>
          </a:prstGeom>
        </p:spPr>
      </p:pic>
      <p:sp>
        <p:nvSpPr>
          <p:cNvPr id="16" name="TextBox 15">
            <a:extLst>
              <a:ext uri="{FF2B5EF4-FFF2-40B4-BE49-F238E27FC236}">
                <a16:creationId xmlns:a16="http://schemas.microsoft.com/office/drawing/2014/main" id="{A1EE3B2B-C94B-AE0E-59CD-6A7FEF9BC84A}"/>
              </a:ext>
            </a:extLst>
          </p:cNvPr>
          <p:cNvSpPr txBox="1"/>
          <p:nvPr userDrawn="1"/>
        </p:nvSpPr>
        <p:spPr>
          <a:xfrm>
            <a:off x="8991601" y="1166723"/>
            <a:ext cx="3077462" cy="292388"/>
          </a:xfrm>
          <a:prstGeom prst="rect">
            <a:avLst/>
          </a:prstGeom>
          <a:noFill/>
        </p:spPr>
        <p:txBody>
          <a:bodyPr wrap="square" rtlCol="0">
            <a:spAutoFit/>
          </a:bodyPr>
          <a:lstStyle/>
          <a:p>
            <a:pPr algn="r"/>
            <a:r>
              <a:rPr lang="en-US" sz="1300" b="0" i="0">
                <a:solidFill>
                  <a:schemeClr val="tx1">
                    <a:lumMod val="75000"/>
                    <a:lumOff val="25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 name="Picture 1" descr="A blue and black sign with white text&#10;&#10;Description automatically generated with low confidence">
            <a:extLst>
              <a:ext uri="{FF2B5EF4-FFF2-40B4-BE49-F238E27FC236}">
                <a16:creationId xmlns:a16="http://schemas.microsoft.com/office/drawing/2014/main" id="{3281CD88-DF36-2797-D383-8975FD6FD7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595" r="11776"/>
          <a:stretch/>
        </p:blipFill>
        <p:spPr>
          <a:xfrm>
            <a:off x="0" y="2382713"/>
            <a:ext cx="12192000" cy="2386584"/>
          </a:xfrm>
          <a:prstGeom prst="rect">
            <a:avLst/>
          </a:prstGeom>
        </p:spPr>
      </p:pic>
      <p:sp>
        <p:nvSpPr>
          <p:cNvPr id="5" name="TextBox 4">
            <a:extLst>
              <a:ext uri="{FF2B5EF4-FFF2-40B4-BE49-F238E27FC236}">
                <a16:creationId xmlns:a16="http://schemas.microsoft.com/office/drawing/2014/main" id="{B6BD2AC1-3654-9C26-0285-A05BAFA9C140}"/>
              </a:ext>
            </a:extLst>
          </p:cNvPr>
          <p:cNvSpPr txBox="1"/>
          <p:nvPr userDrawn="1"/>
        </p:nvSpPr>
        <p:spPr>
          <a:xfrm>
            <a:off x="185530" y="2664992"/>
            <a:ext cx="3445565" cy="677108"/>
          </a:xfrm>
          <a:prstGeom prst="rect">
            <a:avLst/>
          </a:prstGeom>
          <a:noFill/>
        </p:spPr>
        <p:txBody>
          <a:bodyPr wrap="square" rtlCol="0">
            <a:spAutoFit/>
          </a:bodyPr>
          <a:lstStyle/>
          <a:p>
            <a:pPr algn="ctr"/>
            <a:r>
              <a:rPr lang="en-US" sz="3800" b="1" i="0" spc="40" baseline="0">
                <a:latin typeface="Noto Sans" panose="020B0502040504020204" pitchFamily="34" charset="0"/>
                <a:ea typeface="Noto Sans" panose="020B0502040504020204" pitchFamily="34" charset="0"/>
                <a:cs typeface="Noto Sans" panose="020B0502040504020204" pitchFamily="34" charset="0"/>
              </a:rPr>
              <a:t>questions?</a:t>
            </a:r>
          </a:p>
        </p:txBody>
      </p:sp>
      <p:sp>
        <p:nvSpPr>
          <p:cNvPr id="10" name="TextBox 9">
            <a:extLst>
              <a:ext uri="{FF2B5EF4-FFF2-40B4-BE49-F238E27FC236}">
                <a16:creationId xmlns:a16="http://schemas.microsoft.com/office/drawing/2014/main" id="{7C488544-7B62-C83A-051B-834645DD61AC}"/>
              </a:ext>
            </a:extLst>
          </p:cNvPr>
          <p:cNvSpPr txBox="1"/>
          <p:nvPr userDrawn="1"/>
        </p:nvSpPr>
        <p:spPr>
          <a:xfrm>
            <a:off x="8610245" y="3848250"/>
            <a:ext cx="3445565" cy="677108"/>
          </a:xfrm>
          <a:prstGeom prst="rect">
            <a:avLst/>
          </a:prstGeom>
          <a:noFill/>
        </p:spPr>
        <p:txBody>
          <a:bodyPr wrap="square" rtlCol="0">
            <a:spAutoFit/>
          </a:bodyPr>
          <a:lstStyle/>
          <a:p>
            <a:pPr algn="ctr"/>
            <a:r>
              <a:rPr lang="en-US" sz="3800" b="1" i="0" spc="40" baseline="0">
                <a:latin typeface="Noto Sans" panose="020B0502040504020204" pitchFamily="34" charset="0"/>
                <a:ea typeface="Noto Sans" panose="020B0502040504020204" pitchFamily="34" charset="0"/>
                <a:cs typeface="Noto Sans" panose="020B0502040504020204" pitchFamily="34" charset="0"/>
              </a:rPr>
              <a:t>questions?</a:t>
            </a:r>
          </a:p>
        </p:txBody>
      </p:sp>
      <p:sp>
        <p:nvSpPr>
          <p:cNvPr id="11" name="TextBox 10">
            <a:extLst>
              <a:ext uri="{FF2B5EF4-FFF2-40B4-BE49-F238E27FC236}">
                <a16:creationId xmlns:a16="http://schemas.microsoft.com/office/drawing/2014/main" id="{EAE0F0EF-4AD0-C046-BFFA-E1A7C6904C5B}"/>
              </a:ext>
            </a:extLst>
          </p:cNvPr>
          <p:cNvSpPr txBox="1"/>
          <p:nvPr userDrawn="1"/>
        </p:nvSpPr>
        <p:spPr>
          <a:xfrm>
            <a:off x="4565650" y="4868816"/>
            <a:ext cx="30607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1">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rPr>
              <a:t>www.worthenind.com</a:t>
            </a:r>
          </a:p>
        </p:txBody>
      </p:sp>
      <p:sp>
        <p:nvSpPr>
          <p:cNvPr id="3" name="Slide Number Placeholder 1">
            <a:extLst>
              <a:ext uri="{FF2B5EF4-FFF2-40B4-BE49-F238E27FC236}">
                <a16:creationId xmlns:a16="http://schemas.microsoft.com/office/drawing/2014/main" id="{B2717240-D928-0DE2-45F0-B444F9929BEE}"/>
              </a:ext>
            </a:extLst>
          </p:cNvPr>
          <p:cNvSpPr txBox="1">
            <a:spLocks/>
          </p:cNvSpPr>
          <p:nvPr userDrawn="1"/>
        </p:nvSpPr>
        <p:spPr>
          <a:xfrm>
            <a:off x="11353800" y="6356350"/>
            <a:ext cx="63730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C61723-AD49-E24D-BA00-3009FA6E6A9F}" type="slidenum">
              <a:rPr lang="en-US" smtClean="0"/>
              <a:pPr/>
              <a:t>‹#›</a:t>
            </a:fld>
            <a:endParaRPr lang="en-US"/>
          </a:p>
        </p:txBody>
      </p:sp>
      <p:pic>
        <p:nvPicPr>
          <p:cNvPr id="7" name="Graphic 6" descr="Question Mark with solid fill">
            <a:extLst>
              <a:ext uri="{FF2B5EF4-FFF2-40B4-BE49-F238E27FC236}">
                <a16:creationId xmlns:a16="http://schemas.microsoft.com/office/drawing/2014/main" id="{238ECDA8-8398-AF73-F1D9-DE63C76ADC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5800" y="50800"/>
            <a:ext cx="2222500" cy="2222500"/>
          </a:xfrm>
          <a:prstGeom prst="rect">
            <a:avLst/>
          </a:prstGeom>
        </p:spPr>
      </p:pic>
      <p:pic>
        <p:nvPicPr>
          <p:cNvPr id="8" name="Graphic 7" descr="Question Mark with solid fill">
            <a:extLst>
              <a:ext uri="{FF2B5EF4-FFF2-40B4-BE49-F238E27FC236}">
                <a16:creationId xmlns:a16="http://schemas.microsoft.com/office/drawing/2014/main" id="{B69A4DEE-10F1-FA60-7471-2A15F4A49A0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08200" y="3898900"/>
            <a:ext cx="1955800" cy="1955800"/>
          </a:xfrm>
          <a:prstGeom prst="rect">
            <a:avLst/>
          </a:prstGeom>
        </p:spPr>
      </p:pic>
      <p:pic>
        <p:nvPicPr>
          <p:cNvPr id="12" name="Graphic 11" descr="Question Mark with solid fill">
            <a:extLst>
              <a:ext uri="{FF2B5EF4-FFF2-40B4-BE49-F238E27FC236}">
                <a16:creationId xmlns:a16="http://schemas.microsoft.com/office/drawing/2014/main" id="{1DC73B45-054C-CDCF-3DA6-C67C5F9F37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87751" y="444500"/>
            <a:ext cx="1689100" cy="1689100"/>
          </a:xfrm>
          <a:prstGeom prst="rect">
            <a:avLst/>
          </a:prstGeom>
        </p:spPr>
      </p:pic>
      <p:pic>
        <p:nvPicPr>
          <p:cNvPr id="13" name="Graphic 12" descr="Question Mark with solid fill">
            <a:extLst>
              <a:ext uri="{FF2B5EF4-FFF2-40B4-BE49-F238E27FC236}">
                <a16:creationId xmlns:a16="http://schemas.microsoft.com/office/drawing/2014/main" id="{3BB7FAF2-2EC4-7953-8CF8-BB0E881551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5800" y="5295900"/>
            <a:ext cx="876300" cy="876300"/>
          </a:xfrm>
          <a:prstGeom prst="rect">
            <a:avLst/>
          </a:prstGeom>
        </p:spPr>
      </p:pic>
      <p:pic>
        <p:nvPicPr>
          <p:cNvPr id="14" name="Graphic 13" descr="Question Mark with solid fill">
            <a:extLst>
              <a:ext uri="{FF2B5EF4-FFF2-40B4-BE49-F238E27FC236}">
                <a16:creationId xmlns:a16="http://schemas.microsoft.com/office/drawing/2014/main" id="{A4D7B8BA-C3D0-574A-AF68-3468CA9D06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902200" y="5662612"/>
            <a:ext cx="876300" cy="876300"/>
          </a:xfrm>
          <a:prstGeom prst="rect">
            <a:avLst/>
          </a:prstGeom>
        </p:spPr>
      </p:pic>
      <p:pic>
        <p:nvPicPr>
          <p:cNvPr id="15" name="Graphic 14" descr="Question Mark with solid fill">
            <a:extLst>
              <a:ext uri="{FF2B5EF4-FFF2-40B4-BE49-F238E27FC236}">
                <a16:creationId xmlns:a16="http://schemas.microsoft.com/office/drawing/2014/main" id="{6DFFCF4F-E0DD-C6D0-5FB4-EE1A03583B9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423151" y="317499"/>
            <a:ext cx="1320800" cy="1320800"/>
          </a:xfrm>
          <a:prstGeom prst="rect">
            <a:avLst/>
          </a:prstGeom>
        </p:spPr>
      </p:pic>
      <p:pic>
        <p:nvPicPr>
          <p:cNvPr id="17" name="Graphic 16" descr="Question Mark with solid fill">
            <a:extLst>
              <a:ext uri="{FF2B5EF4-FFF2-40B4-BE49-F238E27FC236}">
                <a16:creationId xmlns:a16="http://schemas.microsoft.com/office/drawing/2014/main" id="{D0E3DC87-6E8C-5286-93E5-6498F712297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905750" y="5002212"/>
            <a:ext cx="1320800" cy="1320800"/>
          </a:xfrm>
          <a:prstGeom prst="rect">
            <a:avLst/>
          </a:prstGeom>
        </p:spPr>
      </p:pic>
      <p:pic>
        <p:nvPicPr>
          <p:cNvPr id="18" name="Graphic 17" descr="Question Mark with solid fill">
            <a:extLst>
              <a:ext uri="{FF2B5EF4-FFF2-40B4-BE49-F238E27FC236}">
                <a16:creationId xmlns:a16="http://schemas.microsoft.com/office/drawing/2014/main" id="{E40F6B9B-DBDF-5D8D-3777-F47D20BEEA0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991600" y="1739900"/>
            <a:ext cx="1689100" cy="1689100"/>
          </a:xfrm>
          <a:prstGeom prst="rect">
            <a:avLst/>
          </a:prstGeom>
        </p:spPr>
      </p:pic>
      <p:pic>
        <p:nvPicPr>
          <p:cNvPr id="19" name="Graphic 18" descr="Question Mark with solid fill">
            <a:extLst>
              <a:ext uri="{FF2B5EF4-FFF2-40B4-BE49-F238E27FC236}">
                <a16:creationId xmlns:a16="http://schemas.microsoft.com/office/drawing/2014/main" id="{4AA5E01B-A683-08B6-DEB0-4B6C65D56C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032500" y="1238248"/>
            <a:ext cx="800102" cy="800102"/>
          </a:xfrm>
          <a:prstGeom prst="rect">
            <a:avLst/>
          </a:prstGeom>
        </p:spPr>
      </p:pic>
      <p:pic>
        <p:nvPicPr>
          <p:cNvPr id="20" name="Graphic 19" descr="Question Mark with solid fill">
            <a:extLst>
              <a:ext uri="{FF2B5EF4-FFF2-40B4-BE49-F238E27FC236}">
                <a16:creationId xmlns:a16="http://schemas.microsoft.com/office/drawing/2014/main" id="{716C3AA7-1452-3CF1-F757-4DB53169338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4349" y="5162548"/>
            <a:ext cx="800102" cy="800102"/>
          </a:xfrm>
          <a:prstGeom prst="rect">
            <a:avLst/>
          </a:prstGeom>
        </p:spPr>
      </p:pic>
    </p:spTree>
    <p:extLst>
      <p:ext uri="{BB962C8B-B14F-4D97-AF65-F5344CB8AC3E}">
        <p14:creationId xmlns:p14="http://schemas.microsoft.com/office/powerpoint/2010/main" val="242861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p:val>
                                            <p:fltVal val="0"/>
                                          </p:val>
                                        </p:tav>
                                        <p:tav tm="100000">
                                          <p:val>
                                            <p:strVal val="#ppt_w"/>
                                          </p:val>
                                        </p:tav>
                                      </p:tavLst>
                                    </p:anim>
                                    <p:anim calcmode="lin" valueType="num">
                                      <p:cBhvr>
                                        <p:cTn id="12" dur="20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ppt_w</p:attrName>
                                        </p:attrNameLst>
                                      </p:cBhvr>
                                      <p:tavLst>
                                        <p:tav tm="0">
                                          <p:val>
                                            <p:fltVal val="0"/>
                                          </p:val>
                                        </p:tav>
                                        <p:tav tm="100000">
                                          <p:val>
                                            <p:strVal val="#ppt_w"/>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000" fill="hold"/>
                                        <p:tgtEl>
                                          <p:spTgt spid="12"/>
                                        </p:tgtEl>
                                        <p:attrNameLst>
                                          <p:attrName>ppt_w</p:attrName>
                                        </p:attrNameLst>
                                      </p:cBhvr>
                                      <p:tavLst>
                                        <p:tav tm="0">
                                          <p:val>
                                            <p:fltVal val="0"/>
                                          </p:val>
                                        </p:tav>
                                        <p:tav tm="100000">
                                          <p:val>
                                            <p:strVal val="#ppt_w"/>
                                          </p:val>
                                        </p:tav>
                                      </p:tavLst>
                                    </p:anim>
                                    <p:anim calcmode="lin" valueType="num">
                                      <p:cBhvr>
                                        <p:cTn id="20" dur="20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2000" fill="hold"/>
                                        <p:tgtEl>
                                          <p:spTgt spid="14"/>
                                        </p:tgtEl>
                                        <p:attrNameLst>
                                          <p:attrName>ppt_w</p:attrName>
                                        </p:attrNameLst>
                                      </p:cBhvr>
                                      <p:tavLst>
                                        <p:tav tm="0">
                                          <p:val>
                                            <p:fltVal val="0"/>
                                          </p:val>
                                        </p:tav>
                                        <p:tav tm="100000">
                                          <p:val>
                                            <p:strVal val="#ppt_w"/>
                                          </p:val>
                                        </p:tav>
                                      </p:tavLst>
                                    </p:anim>
                                    <p:anim calcmode="lin" valueType="num">
                                      <p:cBhvr>
                                        <p:cTn id="24" dur="200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p:cTn id="27" dur="2000" fill="hold"/>
                                        <p:tgtEl>
                                          <p:spTgt spid="19"/>
                                        </p:tgtEl>
                                        <p:attrNameLst>
                                          <p:attrName>ppt_w</p:attrName>
                                        </p:attrNameLst>
                                      </p:cBhvr>
                                      <p:tavLst>
                                        <p:tav tm="0">
                                          <p:val>
                                            <p:fltVal val="0"/>
                                          </p:val>
                                        </p:tav>
                                        <p:tav tm="100000">
                                          <p:val>
                                            <p:strVal val="#ppt_w"/>
                                          </p:val>
                                        </p:tav>
                                      </p:tavLst>
                                    </p:anim>
                                    <p:anim calcmode="lin" valueType="num">
                                      <p:cBhvr>
                                        <p:cTn id="28" dur="2000" fill="hold"/>
                                        <p:tgtEl>
                                          <p:spTgt spid="1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5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000" fill="hold"/>
                                        <p:tgtEl>
                                          <p:spTgt spid="15"/>
                                        </p:tgtEl>
                                        <p:attrNameLst>
                                          <p:attrName>ppt_w</p:attrName>
                                        </p:attrNameLst>
                                      </p:cBhvr>
                                      <p:tavLst>
                                        <p:tav tm="0">
                                          <p:val>
                                            <p:fltVal val="0"/>
                                          </p:val>
                                        </p:tav>
                                        <p:tav tm="100000">
                                          <p:val>
                                            <p:strVal val="#ppt_w"/>
                                          </p:val>
                                        </p:tav>
                                      </p:tavLst>
                                    </p:anim>
                                    <p:anim calcmode="lin" valueType="num">
                                      <p:cBhvr>
                                        <p:cTn id="32" dur="20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500"/>
                                  </p:stCondLst>
                                  <p:childTnLst>
                                    <p:set>
                                      <p:cBhvr>
                                        <p:cTn id="34" dur="1" fill="hold">
                                          <p:stCondLst>
                                            <p:cond delay="0"/>
                                          </p:stCondLst>
                                        </p:cTn>
                                        <p:tgtEl>
                                          <p:spTgt spid="18"/>
                                        </p:tgtEl>
                                        <p:attrNameLst>
                                          <p:attrName>style.visibility</p:attrName>
                                        </p:attrNameLst>
                                      </p:cBhvr>
                                      <p:to>
                                        <p:strVal val="visible"/>
                                      </p:to>
                                    </p:set>
                                    <p:anim calcmode="lin" valueType="num">
                                      <p:cBhvr>
                                        <p:cTn id="35" dur="2000" fill="hold"/>
                                        <p:tgtEl>
                                          <p:spTgt spid="18"/>
                                        </p:tgtEl>
                                        <p:attrNameLst>
                                          <p:attrName>ppt_w</p:attrName>
                                        </p:attrNameLst>
                                      </p:cBhvr>
                                      <p:tavLst>
                                        <p:tav tm="0">
                                          <p:val>
                                            <p:fltVal val="0"/>
                                          </p:val>
                                        </p:tav>
                                        <p:tav tm="100000">
                                          <p:val>
                                            <p:strVal val="#ppt_w"/>
                                          </p:val>
                                        </p:tav>
                                      </p:tavLst>
                                    </p:anim>
                                    <p:anim calcmode="lin" valueType="num">
                                      <p:cBhvr>
                                        <p:cTn id="36" dur="2000" fill="hold"/>
                                        <p:tgtEl>
                                          <p:spTgt spid="18"/>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000" fill="hold"/>
                                        <p:tgtEl>
                                          <p:spTgt spid="17"/>
                                        </p:tgtEl>
                                        <p:attrNameLst>
                                          <p:attrName>ppt_w</p:attrName>
                                        </p:attrNameLst>
                                      </p:cBhvr>
                                      <p:tavLst>
                                        <p:tav tm="0">
                                          <p:val>
                                            <p:fltVal val="0"/>
                                          </p:val>
                                        </p:tav>
                                        <p:tav tm="100000">
                                          <p:val>
                                            <p:strVal val="#ppt_w"/>
                                          </p:val>
                                        </p:tav>
                                      </p:tavLst>
                                    </p:anim>
                                    <p:anim calcmode="lin" valueType="num">
                                      <p:cBhvr>
                                        <p:cTn id="40" dur="2000" fill="hold"/>
                                        <p:tgtEl>
                                          <p:spTgt spid="17"/>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2000" fill="hold"/>
                                        <p:tgtEl>
                                          <p:spTgt spid="20"/>
                                        </p:tgtEl>
                                        <p:attrNameLst>
                                          <p:attrName>ppt_w</p:attrName>
                                        </p:attrNameLst>
                                      </p:cBhvr>
                                      <p:tavLst>
                                        <p:tav tm="0">
                                          <p:val>
                                            <p:fltVal val="0"/>
                                          </p:val>
                                        </p:tav>
                                        <p:tav tm="100000">
                                          <p:val>
                                            <p:strVal val="#ppt_w"/>
                                          </p:val>
                                        </p:tav>
                                      </p:tavLst>
                                    </p:anim>
                                    <p:anim calcmode="lin" valueType="num">
                                      <p:cBhvr>
                                        <p:cTn id="44" dur="20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with contact info field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AE00E-5D73-EA89-1FD6-DCFE081B3BC1}"/>
              </a:ext>
            </a:extLst>
          </p:cNvPr>
          <p:cNvSpPr/>
          <p:nvPr userDrawn="1"/>
        </p:nvSpPr>
        <p:spPr>
          <a:xfrm>
            <a:off x="0" y="0"/>
            <a:ext cx="12192000" cy="6858000"/>
          </a:xfrm>
          <a:prstGeom prst="rect">
            <a:avLst/>
          </a:prstGeom>
          <a:gradFill>
            <a:gsLst>
              <a:gs pos="0">
                <a:schemeClr val="bg1">
                  <a:lumMod val="85000"/>
                </a:schemeClr>
              </a:gs>
              <a:gs pos="98000">
                <a:schemeClr val="bg1">
                  <a:lumMod val="95000"/>
                </a:schemeClr>
              </a:gs>
              <a:gs pos="5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4" name="Picture 3" descr="A blue oval with a black background&#10;&#10;Description automatically generated with low confidence">
            <a:extLst>
              <a:ext uri="{FF2B5EF4-FFF2-40B4-BE49-F238E27FC236}">
                <a16:creationId xmlns:a16="http://schemas.microsoft.com/office/drawing/2014/main" id="{646E01A9-080E-FED7-0A4A-A143B7B5F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4654" y="247974"/>
            <a:ext cx="1766454" cy="878401"/>
          </a:xfrm>
          <a:prstGeom prst="rect">
            <a:avLst/>
          </a:prstGeom>
        </p:spPr>
      </p:pic>
      <p:sp>
        <p:nvSpPr>
          <p:cNvPr id="16" name="TextBox 15">
            <a:extLst>
              <a:ext uri="{FF2B5EF4-FFF2-40B4-BE49-F238E27FC236}">
                <a16:creationId xmlns:a16="http://schemas.microsoft.com/office/drawing/2014/main" id="{A1EE3B2B-C94B-AE0E-59CD-6A7FEF9BC84A}"/>
              </a:ext>
            </a:extLst>
          </p:cNvPr>
          <p:cNvSpPr txBox="1"/>
          <p:nvPr userDrawn="1"/>
        </p:nvSpPr>
        <p:spPr>
          <a:xfrm>
            <a:off x="8907333" y="1166723"/>
            <a:ext cx="3161730" cy="292388"/>
          </a:xfrm>
          <a:prstGeom prst="rect">
            <a:avLst/>
          </a:prstGeom>
          <a:noFill/>
        </p:spPr>
        <p:txBody>
          <a:bodyPr wrap="square" rtlCol="0">
            <a:spAutoFit/>
          </a:bodyPr>
          <a:lstStyle/>
          <a:p>
            <a:pPr algn="r"/>
            <a:r>
              <a:rPr lang="en-US" sz="1300" b="0" i="0">
                <a:solidFill>
                  <a:schemeClr val="tx1">
                    <a:lumMod val="75000"/>
                    <a:lumOff val="25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5" name="Graphic 14" descr="Receiver with solid fill">
            <a:extLst>
              <a:ext uri="{FF2B5EF4-FFF2-40B4-BE49-F238E27FC236}">
                <a16:creationId xmlns:a16="http://schemas.microsoft.com/office/drawing/2014/main" id="{B8E113E8-B41F-6C31-9D88-A701FE4F0D5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59803" y="4591203"/>
            <a:ext cx="545616" cy="545616"/>
          </a:xfrm>
          <a:prstGeom prst="rect">
            <a:avLst/>
          </a:prstGeom>
        </p:spPr>
      </p:pic>
      <p:pic>
        <p:nvPicPr>
          <p:cNvPr id="24" name="Graphic 23" descr="Email with solid fill">
            <a:extLst>
              <a:ext uri="{FF2B5EF4-FFF2-40B4-BE49-F238E27FC236}">
                <a16:creationId xmlns:a16="http://schemas.microsoft.com/office/drawing/2014/main" id="{30F237F6-BD14-278B-B8AD-20C62DCF28C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0222" y="5936776"/>
            <a:ext cx="545616" cy="545616"/>
          </a:xfrm>
          <a:prstGeom prst="rect">
            <a:avLst/>
          </a:prstGeom>
        </p:spPr>
      </p:pic>
      <p:pic>
        <p:nvPicPr>
          <p:cNvPr id="26" name="Graphic 25" descr="Home with solid fill">
            <a:extLst>
              <a:ext uri="{FF2B5EF4-FFF2-40B4-BE49-F238E27FC236}">
                <a16:creationId xmlns:a16="http://schemas.microsoft.com/office/drawing/2014/main" id="{95B05D7A-DC15-2775-42E9-ABD78CEF6A1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18271" y="4545120"/>
            <a:ext cx="637308" cy="637308"/>
          </a:xfrm>
          <a:prstGeom prst="rect">
            <a:avLst/>
          </a:prstGeom>
        </p:spPr>
      </p:pic>
      <p:pic>
        <p:nvPicPr>
          <p:cNvPr id="28" name="Graphic 27" descr="Modern architecture with solid fill">
            <a:extLst>
              <a:ext uri="{FF2B5EF4-FFF2-40B4-BE49-F238E27FC236}">
                <a16:creationId xmlns:a16="http://schemas.microsoft.com/office/drawing/2014/main" id="{B129A1D5-5BEE-0287-1B9F-13D60287F9C8}"/>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4458" y="4590966"/>
            <a:ext cx="545616" cy="545616"/>
          </a:xfrm>
          <a:prstGeom prst="rect">
            <a:avLst/>
          </a:prstGeom>
        </p:spPr>
      </p:pic>
      <p:pic>
        <p:nvPicPr>
          <p:cNvPr id="33" name="Graphic 32" descr="World with solid fill">
            <a:extLst>
              <a:ext uri="{FF2B5EF4-FFF2-40B4-BE49-F238E27FC236}">
                <a16:creationId xmlns:a16="http://schemas.microsoft.com/office/drawing/2014/main" id="{61BC5C7F-37DA-228C-4A2D-2820A47D9813}"/>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459803" y="5936776"/>
            <a:ext cx="545616" cy="545616"/>
          </a:xfrm>
          <a:prstGeom prst="rect">
            <a:avLst/>
          </a:prstGeom>
        </p:spPr>
      </p:pic>
      <p:sp>
        <p:nvSpPr>
          <p:cNvPr id="34" name="Subtitle 2">
            <a:extLst>
              <a:ext uri="{FF2B5EF4-FFF2-40B4-BE49-F238E27FC236}">
                <a16:creationId xmlns:a16="http://schemas.microsoft.com/office/drawing/2014/main" id="{4CB0BD7C-EFEE-94F2-EC67-13EB63211DE2}"/>
              </a:ext>
            </a:extLst>
          </p:cNvPr>
          <p:cNvSpPr txBox="1">
            <a:spLocks/>
          </p:cNvSpPr>
          <p:nvPr userDrawn="1"/>
        </p:nvSpPr>
        <p:spPr>
          <a:xfrm>
            <a:off x="7026835" y="5996540"/>
            <a:ext cx="3884100" cy="48585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SzPct val="100000"/>
              <a:buFont typeface="Arial" panose="020B0604020202020204" pitchFamily="34" charset="0"/>
              <a:buNone/>
              <a:defRPr sz="2800" b="0" i="0" kern="1200" baseline="0">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defTabSz="914400" rtl="0" eaLnBrk="1" latinLnBrk="0" hangingPunct="1">
              <a:lnSpc>
                <a:spcPct val="90000"/>
              </a:lnSpc>
              <a:spcBef>
                <a:spcPts val="500"/>
              </a:spcBef>
              <a:buSzPct val="100000"/>
              <a:buFont typeface="Arial" panose="020B0604020202020204" pitchFamily="34" charset="0"/>
              <a:buNone/>
              <a:defRPr sz="2000" kern="1200" baseline="0">
                <a:solidFill>
                  <a:schemeClr val="tx1"/>
                </a:solidFill>
                <a:latin typeface="Noto Sans" panose="020B0502040504020204" pitchFamily="34" charset="0"/>
                <a:ea typeface="+mn-ea"/>
                <a:cs typeface="+mn-cs"/>
              </a:defRPr>
            </a:lvl2pPr>
            <a:lvl3pPr marL="914400" indent="0" algn="ctr" defTabSz="914400" rtl="0" eaLnBrk="1" latinLnBrk="0" hangingPunct="1">
              <a:lnSpc>
                <a:spcPct val="90000"/>
              </a:lnSpc>
              <a:spcBef>
                <a:spcPts val="500"/>
              </a:spcBef>
              <a:buSzPct val="100000"/>
              <a:buFont typeface="Arial" panose="020B0604020202020204" pitchFamily="34" charset="0"/>
              <a:buNone/>
              <a:defRPr sz="1800" kern="1200" baseline="0">
                <a:solidFill>
                  <a:schemeClr val="tx1"/>
                </a:solidFill>
                <a:latin typeface="Noto Sans" panose="020B0502040504020204" pitchFamily="34" charset="0"/>
                <a:ea typeface="+mn-ea"/>
                <a:cs typeface="+mn-cs"/>
              </a:defRPr>
            </a:lvl3pPr>
            <a:lvl4pPr marL="1371600" indent="0" algn="ctr" defTabSz="914400" rtl="0" eaLnBrk="1" latinLnBrk="0" hangingPunct="1">
              <a:lnSpc>
                <a:spcPct val="90000"/>
              </a:lnSpc>
              <a:spcBef>
                <a:spcPts val="500"/>
              </a:spcBef>
              <a:buSzPct val="100000"/>
              <a:buFont typeface="Arial" panose="020B0604020202020204" pitchFamily="34" charset="0"/>
              <a:buNone/>
              <a:defRPr sz="1600" kern="1200" baseline="0">
                <a:solidFill>
                  <a:schemeClr val="tx1"/>
                </a:solidFill>
                <a:latin typeface="Noto Sans" panose="020B0502040504020204" pitchFamily="34" charset="0"/>
                <a:ea typeface="+mn-ea"/>
                <a:cs typeface="+mn-cs"/>
              </a:defRPr>
            </a:lvl4pPr>
            <a:lvl5pPr marL="1828800" indent="0" algn="ctr" defTabSz="914400" rtl="0" eaLnBrk="1" latinLnBrk="0" hangingPunct="1">
              <a:lnSpc>
                <a:spcPct val="90000"/>
              </a:lnSpc>
              <a:spcBef>
                <a:spcPts val="500"/>
              </a:spcBef>
              <a:buSzPct val="100000"/>
              <a:buFont typeface="Arial" panose="020B0604020202020204" pitchFamily="34" charset="0"/>
              <a:buNone/>
              <a:defRPr sz="1600" kern="1200" baseline="0">
                <a:solidFill>
                  <a:schemeClr val="tx1"/>
                </a:solidFill>
                <a:latin typeface="Noto Sans" panose="020B05020405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a:t>www.worthenind.com</a:t>
            </a:r>
          </a:p>
        </p:txBody>
      </p:sp>
      <p:pic>
        <p:nvPicPr>
          <p:cNvPr id="2" name="Picture 1" descr="A blue and black sign with white text&#10;&#10;Description automatically generated with low confidence">
            <a:extLst>
              <a:ext uri="{FF2B5EF4-FFF2-40B4-BE49-F238E27FC236}">
                <a16:creationId xmlns:a16="http://schemas.microsoft.com/office/drawing/2014/main" id="{3281CD88-DF36-2797-D383-8975FD6FD79C}"/>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l="11595" r="11776"/>
          <a:stretch/>
        </p:blipFill>
        <p:spPr>
          <a:xfrm>
            <a:off x="0" y="1811563"/>
            <a:ext cx="12192000" cy="2386584"/>
          </a:xfrm>
          <a:prstGeom prst="rect">
            <a:avLst/>
          </a:prstGeom>
        </p:spPr>
      </p:pic>
      <p:sp>
        <p:nvSpPr>
          <p:cNvPr id="5" name="Text Placeholder 3">
            <a:extLst>
              <a:ext uri="{FF2B5EF4-FFF2-40B4-BE49-F238E27FC236}">
                <a16:creationId xmlns:a16="http://schemas.microsoft.com/office/drawing/2014/main" id="{BC49CDF4-A285-D61E-426E-639BA49272C7}"/>
              </a:ext>
            </a:extLst>
          </p:cNvPr>
          <p:cNvSpPr>
            <a:spLocks noGrp="1"/>
          </p:cNvSpPr>
          <p:nvPr>
            <p:ph type="body" sz="half" idx="2"/>
          </p:nvPr>
        </p:nvSpPr>
        <p:spPr>
          <a:xfrm>
            <a:off x="1524542" y="4623407"/>
            <a:ext cx="4571458" cy="1155093"/>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4B5CEF20-B6AF-0538-0E77-2FDBA5B0B817}"/>
              </a:ext>
            </a:extLst>
          </p:cNvPr>
          <p:cNvSpPr>
            <a:spLocks noGrp="1"/>
          </p:cNvSpPr>
          <p:nvPr>
            <p:ph type="body" sz="half" idx="13"/>
          </p:nvPr>
        </p:nvSpPr>
        <p:spPr>
          <a:xfrm>
            <a:off x="1524542" y="6009710"/>
            <a:ext cx="4571458" cy="54561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642C6437-BE6F-BCE5-94EF-0CF5B9B71857}"/>
              </a:ext>
            </a:extLst>
          </p:cNvPr>
          <p:cNvSpPr>
            <a:spLocks noGrp="1"/>
          </p:cNvSpPr>
          <p:nvPr>
            <p:ph type="body" sz="half" idx="14"/>
          </p:nvPr>
        </p:nvSpPr>
        <p:spPr>
          <a:xfrm>
            <a:off x="7040934" y="4623407"/>
            <a:ext cx="4571458" cy="1136567"/>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39034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truded Products_Title Slide">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44B8014-3356-CD05-1EAF-C03490ED631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2323" t="28553" r="2220" b="20907"/>
          <a:stretch/>
        </p:blipFill>
        <p:spPr>
          <a:xfrm>
            <a:off x="-11179" y="-94130"/>
            <a:ext cx="12201438" cy="4306755"/>
          </a:xfrm>
          <a:prstGeom prst="rect">
            <a:avLst/>
          </a:prstGeom>
        </p:spPr>
      </p:pic>
      <p:pic>
        <p:nvPicPr>
          <p:cNvPr id="10" name="Picture 9">
            <a:extLst>
              <a:ext uri="{FF2B5EF4-FFF2-40B4-BE49-F238E27FC236}">
                <a16:creationId xmlns:a16="http://schemas.microsoft.com/office/drawing/2014/main" id="{AAC5EA3F-41B8-1E39-9734-2E92056D7D7B}"/>
              </a:ext>
            </a:extLst>
          </p:cNvPr>
          <p:cNvPicPr>
            <a:picLocks noChangeAspect="1"/>
          </p:cNvPicPr>
          <p:nvPr userDrawn="1"/>
        </p:nvPicPr>
        <p:blipFill rotWithShape="1">
          <a:blip r:embed="rId4"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t="34627"/>
          <a:stretch/>
        </p:blipFill>
        <p:spPr>
          <a:xfrm>
            <a:off x="0" y="2374710"/>
            <a:ext cx="12192000" cy="4483290"/>
          </a:xfrm>
          <a:prstGeom prst="rect">
            <a:avLst/>
          </a:prstGeom>
        </p:spPr>
      </p:pic>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lvl1pPr>
              <a:defRPr>
                <a:solidFill>
                  <a:schemeClr val="bg1"/>
                </a:solidFill>
              </a:defRPr>
            </a:lvl1pPr>
          </a:lstStyle>
          <a:p>
            <a:fld id="{3CC61723-AD49-E24D-BA00-3009FA6E6A9F}" type="slidenum">
              <a:rPr lang="en-US" smtClean="0"/>
              <a:pPr/>
              <a:t>‹#›</a:t>
            </a:fld>
            <a:endParaRPr lang="en-US"/>
          </a:p>
        </p:txBody>
      </p:sp>
      <p:sp>
        <p:nvSpPr>
          <p:cNvPr id="41" name="Freeform 40">
            <a:extLst>
              <a:ext uri="{FF2B5EF4-FFF2-40B4-BE49-F238E27FC236}">
                <a16:creationId xmlns:a16="http://schemas.microsoft.com/office/drawing/2014/main" id="{224B2586-26A1-A588-F1F0-406CCF751A79}"/>
              </a:ext>
            </a:extLst>
          </p:cNvPr>
          <p:cNvSpPr/>
          <p:nvPr userDrawn="1"/>
        </p:nvSpPr>
        <p:spPr>
          <a:xfrm>
            <a:off x="12756106" y="2404525"/>
            <a:ext cx="2220" cy="3249"/>
          </a:xfrm>
          <a:custGeom>
            <a:avLst/>
            <a:gdLst>
              <a:gd name="connsiteX0" fmla="*/ 2220 w 2220"/>
              <a:gd name="connsiteY0" fmla="*/ 8 h 3249"/>
              <a:gd name="connsiteX1" fmla="*/ 2220 w 2220"/>
              <a:gd name="connsiteY1" fmla="*/ 3249 h 3249"/>
              <a:gd name="connsiteX2" fmla="*/ 728 w 2220"/>
              <a:gd name="connsiteY2" fmla="*/ 2155 h 3249"/>
              <a:gd name="connsiteX3" fmla="*/ 2220 w 2220"/>
              <a:gd name="connsiteY3" fmla="*/ 8 h 3249"/>
            </a:gdLst>
            <a:ahLst/>
            <a:cxnLst>
              <a:cxn ang="0">
                <a:pos x="connsiteX0" y="connsiteY0"/>
              </a:cxn>
              <a:cxn ang="0">
                <a:pos x="connsiteX1" y="connsiteY1"/>
              </a:cxn>
              <a:cxn ang="0">
                <a:pos x="connsiteX2" y="connsiteY2"/>
              </a:cxn>
              <a:cxn ang="0">
                <a:pos x="connsiteX3" y="connsiteY3"/>
              </a:cxn>
            </a:cxnLst>
            <a:rect l="l" t="t" r="r" b="b"/>
            <a:pathLst>
              <a:path w="2220" h="3249">
                <a:moveTo>
                  <a:pt x="2220" y="8"/>
                </a:moveTo>
                <a:lnTo>
                  <a:pt x="2220" y="3249"/>
                </a:lnTo>
                <a:lnTo>
                  <a:pt x="728" y="2155"/>
                </a:lnTo>
                <a:cubicBezTo>
                  <a:pt x="-595" y="651"/>
                  <a:pt x="-125" y="-80"/>
                  <a:pt x="2220" y="8"/>
                </a:cubicBezTo>
                <a:close/>
              </a:path>
            </a:pathLst>
          </a:custGeom>
          <a:solidFill>
            <a:schemeClr val="accent1">
              <a:alpha val="280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4">
            <a:extLst>
              <a:ext uri="{FF2B5EF4-FFF2-40B4-BE49-F238E27FC236}">
                <a16:creationId xmlns:a16="http://schemas.microsoft.com/office/drawing/2014/main" id="{9ACF7F7D-C037-840A-152F-2D3D68DE1FFA}"/>
              </a:ext>
            </a:extLst>
          </p:cNvPr>
          <p:cNvSpPr>
            <a:spLocks noGrp="1"/>
          </p:cNvSpPr>
          <p:nvPr>
            <p:ph type="ftr" sz="quarter" idx="11"/>
          </p:nvPr>
        </p:nvSpPr>
        <p:spPr>
          <a:xfrm>
            <a:off x="736979" y="6356350"/>
            <a:ext cx="3633315" cy="365125"/>
          </a:xfrm>
        </p:spPr>
        <p:txBody>
          <a:bodyPr/>
          <a:lstStyle>
            <a:lvl1pPr>
              <a:defRPr sz="1200" b="0" i="1">
                <a:solidFill>
                  <a:schemeClr val="bg1">
                    <a:lumMod val="95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a:t>Film Laminating Adhesives</a:t>
            </a:r>
          </a:p>
        </p:txBody>
      </p:sp>
      <p:sp>
        <p:nvSpPr>
          <p:cNvPr id="3" name="TextBox 2">
            <a:extLst>
              <a:ext uri="{FF2B5EF4-FFF2-40B4-BE49-F238E27FC236}">
                <a16:creationId xmlns:a16="http://schemas.microsoft.com/office/drawing/2014/main" id="{85054929-CF45-2143-3840-BBFD7378A25F}"/>
              </a:ext>
            </a:extLst>
          </p:cNvPr>
          <p:cNvSpPr txBox="1"/>
          <p:nvPr userDrawn="1"/>
        </p:nvSpPr>
        <p:spPr>
          <a:xfrm>
            <a:off x="736979" y="4616355"/>
            <a:ext cx="10495128" cy="1015663"/>
          </a:xfrm>
          <a:prstGeom prst="rect">
            <a:avLst/>
          </a:prstGeom>
          <a:noFill/>
        </p:spPr>
        <p:txBody>
          <a:bodyPr wrap="square" rtlCol="0">
            <a:spAutoFit/>
          </a:bodyPr>
          <a:lstStyle/>
          <a:p>
            <a:pPr algn="ctr"/>
            <a:r>
              <a:rPr lang="en-US" sz="6000" b="1" i="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EXTRUDED PRODUCTS</a:t>
            </a:r>
          </a:p>
        </p:txBody>
      </p:sp>
    </p:spTree>
    <p:extLst>
      <p:ext uri="{BB962C8B-B14F-4D97-AF65-F5344CB8AC3E}">
        <p14:creationId xmlns:p14="http://schemas.microsoft.com/office/powerpoint/2010/main" val="3605441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 Phone and Webs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AE00E-5D73-EA89-1FD6-DCFE081B3BC1}"/>
              </a:ext>
            </a:extLst>
          </p:cNvPr>
          <p:cNvSpPr/>
          <p:nvPr userDrawn="1"/>
        </p:nvSpPr>
        <p:spPr>
          <a:xfrm>
            <a:off x="0" y="0"/>
            <a:ext cx="12192000" cy="6858000"/>
          </a:xfrm>
          <a:prstGeom prst="rect">
            <a:avLst/>
          </a:prstGeom>
          <a:gradFill>
            <a:gsLst>
              <a:gs pos="0">
                <a:schemeClr val="bg1">
                  <a:lumMod val="95000"/>
                </a:schemeClr>
              </a:gs>
              <a:gs pos="98000">
                <a:schemeClr val="bg1">
                  <a:lumMod val="85000"/>
                </a:schemeClr>
              </a:gs>
              <a:gs pos="5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8575E3-98FD-EE04-4557-25926069AA31}"/>
              </a:ext>
            </a:extLst>
          </p:cNvPr>
          <p:cNvSpPr>
            <a:spLocks noGrp="1"/>
          </p:cNvSpPr>
          <p:nvPr>
            <p:ph type="sldNum" sz="quarter" idx="12"/>
          </p:nvPr>
        </p:nvSpPr>
        <p:spPr/>
        <p:txBody>
          <a:bodyPr/>
          <a:lstStyle/>
          <a:p>
            <a:fld id="{3CC61723-AD49-E24D-BA00-3009FA6E6A9F}" type="slidenum">
              <a:rPr lang="en-US" smtClean="0"/>
              <a:t>‹#›</a:t>
            </a:fld>
            <a:endParaRPr lang="en-US"/>
          </a:p>
        </p:txBody>
      </p:sp>
      <p:pic>
        <p:nvPicPr>
          <p:cNvPr id="4" name="Picture 3" descr="A blue oval with a black background&#10;&#10;Description automatically generated with low confidence">
            <a:extLst>
              <a:ext uri="{FF2B5EF4-FFF2-40B4-BE49-F238E27FC236}">
                <a16:creationId xmlns:a16="http://schemas.microsoft.com/office/drawing/2014/main" id="{646E01A9-080E-FED7-0A4A-A143B7B5F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4654" y="247974"/>
            <a:ext cx="1766454" cy="878401"/>
          </a:xfrm>
          <a:prstGeom prst="rect">
            <a:avLst/>
          </a:prstGeom>
        </p:spPr>
      </p:pic>
      <p:sp>
        <p:nvSpPr>
          <p:cNvPr id="16" name="TextBox 15">
            <a:extLst>
              <a:ext uri="{FF2B5EF4-FFF2-40B4-BE49-F238E27FC236}">
                <a16:creationId xmlns:a16="http://schemas.microsoft.com/office/drawing/2014/main" id="{A1EE3B2B-C94B-AE0E-59CD-6A7FEF9BC84A}"/>
              </a:ext>
            </a:extLst>
          </p:cNvPr>
          <p:cNvSpPr txBox="1"/>
          <p:nvPr userDrawn="1"/>
        </p:nvSpPr>
        <p:spPr>
          <a:xfrm>
            <a:off x="8928847" y="1166723"/>
            <a:ext cx="3140215" cy="292388"/>
          </a:xfrm>
          <a:prstGeom prst="rect">
            <a:avLst/>
          </a:prstGeom>
          <a:noFill/>
        </p:spPr>
        <p:txBody>
          <a:bodyPr wrap="square" rtlCol="0">
            <a:spAutoFit/>
          </a:bodyPr>
          <a:lstStyle/>
          <a:p>
            <a:pPr algn="r"/>
            <a:r>
              <a:rPr lang="en-US" sz="1300" b="0" i="0">
                <a:solidFill>
                  <a:schemeClr val="tx1">
                    <a:lumMod val="75000"/>
                    <a:lumOff val="25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75000"/>
                  <a:lumOff val="25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3" name="Picture 12" descr="A blue and black sign with white text&#10;&#10;Description automatically generated with low confidence">
            <a:extLst>
              <a:ext uri="{FF2B5EF4-FFF2-40B4-BE49-F238E27FC236}">
                <a16:creationId xmlns:a16="http://schemas.microsoft.com/office/drawing/2014/main" id="{2D9EB9C2-BEC3-B1E7-8E3A-184C45E757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595" r="11776"/>
          <a:stretch/>
        </p:blipFill>
        <p:spPr>
          <a:xfrm>
            <a:off x="0" y="2215598"/>
            <a:ext cx="12192000" cy="2386584"/>
          </a:xfrm>
          <a:prstGeom prst="rect">
            <a:avLst/>
          </a:prstGeom>
        </p:spPr>
      </p:pic>
      <p:pic>
        <p:nvPicPr>
          <p:cNvPr id="15" name="Graphic 14" descr="Receiver with solid fill">
            <a:extLst>
              <a:ext uri="{FF2B5EF4-FFF2-40B4-BE49-F238E27FC236}">
                <a16:creationId xmlns:a16="http://schemas.microsoft.com/office/drawing/2014/main" id="{B8E113E8-B41F-6C31-9D88-A701FE4F0D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75943" y="5016790"/>
            <a:ext cx="545616" cy="545616"/>
          </a:xfrm>
          <a:prstGeom prst="rect">
            <a:avLst/>
          </a:prstGeom>
        </p:spPr>
      </p:pic>
      <p:sp>
        <p:nvSpPr>
          <p:cNvPr id="29" name="Subtitle 2">
            <a:extLst>
              <a:ext uri="{FF2B5EF4-FFF2-40B4-BE49-F238E27FC236}">
                <a16:creationId xmlns:a16="http://schemas.microsoft.com/office/drawing/2014/main" id="{6D4AABB4-7E8B-E0A3-19BC-B3837A44D9A4}"/>
              </a:ext>
            </a:extLst>
          </p:cNvPr>
          <p:cNvSpPr txBox="1">
            <a:spLocks/>
          </p:cNvSpPr>
          <p:nvPr userDrawn="1"/>
        </p:nvSpPr>
        <p:spPr>
          <a:xfrm>
            <a:off x="1942975" y="5112494"/>
            <a:ext cx="4879608" cy="44443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SzPct val="100000"/>
              <a:buFont typeface="Arial" panose="020B0604020202020204" pitchFamily="34" charset="0"/>
              <a:buNone/>
              <a:defRPr sz="2800" b="0" i="0" kern="1200" baseline="0">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defTabSz="914400" rtl="0" eaLnBrk="1" latinLnBrk="0" hangingPunct="1">
              <a:lnSpc>
                <a:spcPct val="90000"/>
              </a:lnSpc>
              <a:spcBef>
                <a:spcPts val="500"/>
              </a:spcBef>
              <a:buSzPct val="100000"/>
              <a:buFont typeface="Arial" panose="020B0604020202020204" pitchFamily="34" charset="0"/>
              <a:buNone/>
              <a:defRPr sz="2000" kern="1200" baseline="0">
                <a:solidFill>
                  <a:schemeClr val="tx1"/>
                </a:solidFill>
                <a:latin typeface="Noto Sans" panose="020B0502040504020204" pitchFamily="34" charset="0"/>
                <a:ea typeface="+mn-ea"/>
                <a:cs typeface="+mn-cs"/>
              </a:defRPr>
            </a:lvl2pPr>
            <a:lvl3pPr marL="914400" indent="0" algn="ctr" defTabSz="914400" rtl="0" eaLnBrk="1" latinLnBrk="0" hangingPunct="1">
              <a:lnSpc>
                <a:spcPct val="90000"/>
              </a:lnSpc>
              <a:spcBef>
                <a:spcPts val="500"/>
              </a:spcBef>
              <a:buSzPct val="100000"/>
              <a:buFont typeface="Arial" panose="020B0604020202020204" pitchFamily="34" charset="0"/>
              <a:buNone/>
              <a:defRPr sz="1800" kern="1200" baseline="0">
                <a:solidFill>
                  <a:schemeClr val="tx1"/>
                </a:solidFill>
                <a:latin typeface="Noto Sans" panose="020B0502040504020204" pitchFamily="34" charset="0"/>
                <a:ea typeface="+mn-ea"/>
                <a:cs typeface="+mn-cs"/>
              </a:defRPr>
            </a:lvl3pPr>
            <a:lvl4pPr marL="1371600" indent="0" algn="ctr" defTabSz="914400" rtl="0" eaLnBrk="1" latinLnBrk="0" hangingPunct="1">
              <a:lnSpc>
                <a:spcPct val="90000"/>
              </a:lnSpc>
              <a:spcBef>
                <a:spcPts val="500"/>
              </a:spcBef>
              <a:buSzPct val="100000"/>
              <a:buFont typeface="Arial" panose="020B0604020202020204" pitchFamily="34" charset="0"/>
              <a:buNone/>
              <a:defRPr sz="1600" kern="1200" baseline="0">
                <a:solidFill>
                  <a:schemeClr val="tx1"/>
                </a:solidFill>
                <a:latin typeface="Noto Sans" panose="020B0502040504020204" pitchFamily="34" charset="0"/>
                <a:ea typeface="+mn-ea"/>
                <a:cs typeface="+mn-cs"/>
              </a:defRPr>
            </a:lvl4pPr>
            <a:lvl5pPr marL="1828800" indent="0" algn="ctr" defTabSz="914400" rtl="0" eaLnBrk="1" latinLnBrk="0" hangingPunct="1">
              <a:lnSpc>
                <a:spcPct val="90000"/>
              </a:lnSpc>
              <a:spcBef>
                <a:spcPts val="500"/>
              </a:spcBef>
              <a:buSzPct val="100000"/>
              <a:buFont typeface="Arial" panose="020B0604020202020204" pitchFamily="34" charset="0"/>
              <a:buNone/>
              <a:defRPr sz="1600" kern="1200" baseline="0">
                <a:solidFill>
                  <a:schemeClr val="tx1"/>
                </a:solidFill>
                <a:latin typeface="Noto Sans" panose="020B05020405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i="0">
                <a:solidFill>
                  <a:schemeClr val="tx1"/>
                </a:solidFill>
                <a:effectLst/>
                <a:latin typeface="Noto Sans" panose="020B0502040504020204" pitchFamily="34" charset="0"/>
                <a:ea typeface="Noto Sans" panose="020B0502040504020204" pitchFamily="34" charset="0"/>
                <a:cs typeface="Noto Sans" panose="020B0502040504020204" pitchFamily="34" charset="0"/>
              </a:rPr>
              <a:t>1-800-WORTHEN</a:t>
            </a:r>
          </a:p>
        </p:txBody>
      </p:sp>
      <p:pic>
        <p:nvPicPr>
          <p:cNvPr id="33" name="Graphic 32" descr="World with solid fill">
            <a:extLst>
              <a:ext uri="{FF2B5EF4-FFF2-40B4-BE49-F238E27FC236}">
                <a16:creationId xmlns:a16="http://schemas.microsoft.com/office/drawing/2014/main" id="{61BC5C7F-37DA-228C-4A2D-2820A47D981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75943" y="5771798"/>
            <a:ext cx="545616" cy="545616"/>
          </a:xfrm>
          <a:prstGeom prst="rect">
            <a:avLst/>
          </a:prstGeom>
        </p:spPr>
      </p:pic>
      <p:sp>
        <p:nvSpPr>
          <p:cNvPr id="34" name="Subtitle 2">
            <a:extLst>
              <a:ext uri="{FF2B5EF4-FFF2-40B4-BE49-F238E27FC236}">
                <a16:creationId xmlns:a16="http://schemas.microsoft.com/office/drawing/2014/main" id="{4CB0BD7C-EFEE-94F2-EC67-13EB63211DE2}"/>
              </a:ext>
            </a:extLst>
          </p:cNvPr>
          <p:cNvSpPr txBox="1">
            <a:spLocks/>
          </p:cNvSpPr>
          <p:nvPr userDrawn="1"/>
        </p:nvSpPr>
        <p:spPr>
          <a:xfrm>
            <a:off x="1942975" y="5831562"/>
            <a:ext cx="3884100" cy="48585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SzPct val="100000"/>
              <a:buFont typeface="Arial" panose="020B0604020202020204" pitchFamily="34" charset="0"/>
              <a:buNone/>
              <a:defRPr sz="2800" b="0" i="0" kern="1200" baseline="0">
                <a:solidFill>
                  <a:schemeClr val="tx1">
                    <a:lumMod val="85000"/>
                    <a:lumOff val="1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defTabSz="914400" rtl="0" eaLnBrk="1" latinLnBrk="0" hangingPunct="1">
              <a:lnSpc>
                <a:spcPct val="90000"/>
              </a:lnSpc>
              <a:spcBef>
                <a:spcPts val="500"/>
              </a:spcBef>
              <a:buSzPct val="100000"/>
              <a:buFont typeface="Arial" panose="020B0604020202020204" pitchFamily="34" charset="0"/>
              <a:buNone/>
              <a:defRPr sz="2000" kern="1200" baseline="0">
                <a:solidFill>
                  <a:schemeClr val="tx1"/>
                </a:solidFill>
                <a:latin typeface="Noto Sans" panose="020B0502040504020204" pitchFamily="34" charset="0"/>
                <a:ea typeface="+mn-ea"/>
                <a:cs typeface="+mn-cs"/>
              </a:defRPr>
            </a:lvl2pPr>
            <a:lvl3pPr marL="914400" indent="0" algn="ctr" defTabSz="914400" rtl="0" eaLnBrk="1" latinLnBrk="0" hangingPunct="1">
              <a:lnSpc>
                <a:spcPct val="90000"/>
              </a:lnSpc>
              <a:spcBef>
                <a:spcPts val="500"/>
              </a:spcBef>
              <a:buSzPct val="100000"/>
              <a:buFont typeface="Arial" panose="020B0604020202020204" pitchFamily="34" charset="0"/>
              <a:buNone/>
              <a:defRPr sz="1800" kern="1200" baseline="0">
                <a:solidFill>
                  <a:schemeClr val="tx1"/>
                </a:solidFill>
                <a:latin typeface="Noto Sans" panose="020B0502040504020204" pitchFamily="34" charset="0"/>
                <a:ea typeface="+mn-ea"/>
                <a:cs typeface="+mn-cs"/>
              </a:defRPr>
            </a:lvl3pPr>
            <a:lvl4pPr marL="1371600" indent="0" algn="ctr" defTabSz="914400" rtl="0" eaLnBrk="1" latinLnBrk="0" hangingPunct="1">
              <a:lnSpc>
                <a:spcPct val="90000"/>
              </a:lnSpc>
              <a:spcBef>
                <a:spcPts val="500"/>
              </a:spcBef>
              <a:buSzPct val="100000"/>
              <a:buFont typeface="Arial" panose="020B0604020202020204" pitchFamily="34" charset="0"/>
              <a:buNone/>
              <a:defRPr sz="1600" kern="1200" baseline="0">
                <a:solidFill>
                  <a:schemeClr val="tx1"/>
                </a:solidFill>
                <a:latin typeface="Noto Sans" panose="020B0502040504020204" pitchFamily="34" charset="0"/>
                <a:ea typeface="+mn-ea"/>
                <a:cs typeface="+mn-cs"/>
              </a:defRPr>
            </a:lvl4pPr>
            <a:lvl5pPr marL="1828800" indent="0" algn="ctr" defTabSz="914400" rtl="0" eaLnBrk="1" latinLnBrk="0" hangingPunct="1">
              <a:lnSpc>
                <a:spcPct val="90000"/>
              </a:lnSpc>
              <a:spcBef>
                <a:spcPts val="500"/>
              </a:spcBef>
              <a:buSzPct val="100000"/>
              <a:buFont typeface="Arial" panose="020B0604020202020204" pitchFamily="34" charset="0"/>
              <a:buNone/>
              <a:defRPr sz="1600" kern="1200" baseline="0">
                <a:solidFill>
                  <a:schemeClr val="tx1"/>
                </a:solidFill>
                <a:latin typeface="Noto Sans" panose="020B05020405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a:t>www.worthenind.com</a:t>
            </a:r>
          </a:p>
        </p:txBody>
      </p:sp>
    </p:spTree>
    <p:extLst>
      <p:ext uri="{BB962C8B-B14F-4D97-AF65-F5344CB8AC3E}">
        <p14:creationId xmlns:p14="http://schemas.microsoft.com/office/powerpoint/2010/main" val="1674537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1E1199-2879-27B3-10AF-322F519D01B0}"/>
              </a:ext>
            </a:extLst>
          </p:cNvPr>
          <p:cNvSpPr>
            <a:spLocks noGrp="1"/>
          </p:cNvSpPr>
          <p:nvPr>
            <p:ph type="ftr" sz="quarter" idx="11"/>
          </p:nvPr>
        </p:nvSpPr>
        <p:spPr>
          <a:xfrm>
            <a:off x="838201" y="6356350"/>
            <a:ext cx="4177144" cy="365125"/>
          </a:xfrm>
        </p:spPr>
        <p:txBody>
          <a:bodyPr/>
          <a:lstStyle/>
          <a:p>
            <a:endParaRPr lang="en-US"/>
          </a:p>
        </p:txBody>
      </p:sp>
      <p:sp>
        <p:nvSpPr>
          <p:cNvPr id="4" name="Slide Number Placeholder 3">
            <a:extLst>
              <a:ext uri="{FF2B5EF4-FFF2-40B4-BE49-F238E27FC236}">
                <a16:creationId xmlns:a16="http://schemas.microsoft.com/office/drawing/2014/main" id="{AED9488E-5CCF-DD16-F42F-59985A92C585}"/>
              </a:ext>
            </a:extLst>
          </p:cNvPr>
          <p:cNvSpPr>
            <a:spLocks noGrp="1"/>
          </p:cNvSpPr>
          <p:nvPr>
            <p:ph type="sldNum" sz="quarter" idx="12"/>
          </p:nvPr>
        </p:nvSpPr>
        <p:spPr/>
        <p:txBody>
          <a:bodyPr/>
          <a:lstStyle/>
          <a:p>
            <a:fld id="{3CC61723-AD49-E24D-BA00-3009FA6E6A9F}" type="slidenum">
              <a:rPr lang="en-US" smtClean="0"/>
              <a:t>‹#›</a:t>
            </a:fld>
            <a:endParaRPr lang="en-US"/>
          </a:p>
        </p:txBody>
      </p:sp>
    </p:spTree>
    <p:extLst>
      <p:ext uri="{BB962C8B-B14F-4D97-AF65-F5344CB8AC3E}">
        <p14:creationId xmlns:p14="http://schemas.microsoft.com/office/powerpoint/2010/main" val="386176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Section Header with logo">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B292C5-7491-7B6B-FA6C-2DB00E1597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378" b="10448"/>
          <a:stretch/>
        </p:blipFill>
        <p:spPr>
          <a:xfrm>
            <a:off x="0" y="0"/>
            <a:ext cx="12192000" cy="4469640"/>
          </a:xfrm>
          <a:prstGeom prst="rect">
            <a:avLst/>
          </a:prstGeom>
        </p:spPr>
      </p:pic>
      <p:sp>
        <p:nvSpPr>
          <p:cNvPr id="2" name="Title 1">
            <a:extLst>
              <a:ext uri="{FF2B5EF4-FFF2-40B4-BE49-F238E27FC236}">
                <a16:creationId xmlns:a16="http://schemas.microsoft.com/office/drawing/2014/main" id="{389BB2CF-75BE-DD55-9347-C8B723D26F24}"/>
              </a:ext>
            </a:extLst>
          </p:cNvPr>
          <p:cNvSpPr>
            <a:spLocks noGrp="1"/>
          </p:cNvSpPr>
          <p:nvPr>
            <p:ph type="title" hasCustomPrompt="1"/>
          </p:nvPr>
        </p:nvSpPr>
        <p:spPr>
          <a:xfrm>
            <a:off x="991892" y="4285397"/>
            <a:ext cx="10361908" cy="1712447"/>
          </a:xfrm>
        </p:spPr>
        <p:txBody>
          <a:bodyPr anchor="ctr"/>
          <a:lstStyle>
            <a:lvl1pPr algn="r">
              <a:defRPr sz="6000">
                <a:solidFill>
                  <a:srgbClr val="0076BB"/>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E321C4-DF5E-75C4-B992-6C9144F6A2CD}"/>
              </a:ext>
            </a:extLst>
          </p:cNvPr>
          <p:cNvSpPr>
            <a:spLocks noGrp="1"/>
          </p:cNvSpPr>
          <p:nvPr>
            <p:ph type="body" idx="1" hasCustomPrompt="1"/>
          </p:nvPr>
        </p:nvSpPr>
        <p:spPr>
          <a:xfrm>
            <a:off x="5284922" y="6106332"/>
            <a:ext cx="6068878" cy="615143"/>
          </a:xfrm>
        </p:spPr>
        <p:txBody>
          <a:bodyPr/>
          <a:lstStyle>
            <a:lvl1pPr marL="0" indent="0" algn="r">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Your Name &amp; BU</a:t>
            </a:r>
          </a:p>
        </p:txBody>
      </p:sp>
      <p:sp>
        <p:nvSpPr>
          <p:cNvPr id="5" name="Footer Placeholder 4">
            <a:extLst>
              <a:ext uri="{FF2B5EF4-FFF2-40B4-BE49-F238E27FC236}">
                <a16:creationId xmlns:a16="http://schemas.microsoft.com/office/drawing/2014/main" id="{9DD182F8-8E17-3403-01A9-8EC0F253C9F4}"/>
              </a:ext>
            </a:extLst>
          </p:cNvPr>
          <p:cNvSpPr>
            <a:spLocks noGrp="1"/>
          </p:cNvSpPr>
          <p:nvPr>
            <p:ph type="ftr" sz="quarter" idx="11"/>
          </p:nvPr>
        </p:nvSpPr>
        <p:spPr>
          <a:xfrm>
            <a:off x="838200" y="6356350"/>
            <a:ext cx="4163291" cy="365125"/>
          </a:xfrm>
        </p:spPr>
        <p:txBody>
          <a:bodyPr/>
          <a:lstStyle/>
          <a:p>
            <a:endParaRPr lang="en-US"/>
          </a:p>
        </p:txBody>
      </p:sp>
      <p:sp>
        <p:nvSpPr>
          <p:cNvPr id="6" name="Slide Number Placeholder 5">
            <a:extLst>
              <a:ext uri="{FF2B5EF4-FFF2-40B4-BE49-F238E27FC236}">
                <a16:creationId xmlns:a16="http://schemas.microsoft.com/office/drawing/2014/main" id="{22A3B524-BC1A-4FDF-AF38-776419B48973}"/>
              </a:ext>
            </a:extLst>
          </p:cNvPr>
          <p:cNvSpPr>
            <a:spLocks noGrp="1"/>
          </p:cNvSpPr>
          <p:nvPr>
            <p:ph type="sldNum" sz="quarter" idx="12"/>
          </p:nvPr>
        </p:nvSpPr>
        <p:spPr>
          <a:xfrm>
            <a:off x="11378339" y="6356350"/>
            <a:ext cx="637308" cy="365125"/>
          </a:xfrm>
        </p:spPr>
        <p:txBody>
          <a:bodyPr/>
          <a:lstStyle/>
          <a:p>
            <a:fld id="{3CC61723-AD49-E24D-BA00-3009FA6E6A9F}" type="slidenum">
              <a:rPr lang="en-US" smtClean="0"/>
              <a:t>‹#›</a:t>
            </a:fld>
            <a:endParaRPr lang="en-US"/>
          </a:p>
        </p:txBody>
      </p:sp>
      <p:sp>
        <p:nvSpPr>
          <p:cNvPr id="4" name="TextBox 3">
            <a:extLst>
              <a:ext uri="{FF2B5EF4-FFF2-40B4-BE49-F238E27FC236}">
                <a16:creationId xmlns:a16="http://schemas.microsoft.com/office/drawing/2014/main" id="{8EC3BC9E-281E-BB1E-7CBA-73BBD1F5EA27}"/>
              </a:ext>
            </a:extLst>
          </p:cNvPr>
          <p:cNvSpPr txBox="1"/>
          <p:nvPr userDrawn="1"/>
        </p:nvSpPr>
        <p:spPr>
          <a:xfrm>
            <a:off x="991892" y="2868319"/>
            <a:ext cx="2907008" cy="292388"/>
          </a:xfrm>
          <a:prstGeom prst="rect">
            <a:avLst/>
          </a:prstGeom>
          <a:noFill/>
        </p:spPr>
        <p:txBody>
          <a:bodyPr wrap="square" rtlCol="0">
            <a:spAutoFit/>
          </a:bodyPr>
          <a:lstStyle/>
          <a:p>
            <a:pPr algn="ctr"/>
            <a:r>
              <a:rPr lang="en-US" sz="1300" b="0" i="0">
                <a:solidFill>
                  <a:schemeClr val="bg1"/>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7" name="Picture 6">
            <a:extLst>
              <a:ext uri="{FF2B5EF4-FFF2-40B4-BE49-F238E27FC236}">
                <a16:creationId xmlns:a16="http://schemas.microsoft.com/office/drawing/2014/main" id="{C58C7914-4C5E-4AAD-166F-B03A89D6EF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45584" y="2000442"/>
            <a:ext cx="1487598" cy="743799"/>
          </a:xfrm>
          <a:prstGeom prst="rect">
            <a:avLst/>
          </a:prstGeom>
        </p:spPr>
      </p:pic>
    </p:spTree>
    <p:extLst>
      <p:ext uri="{BB962C8B-B14F-4D97-AF65-F5344CB8AC3E}">
        <p14:creationId xmlns:p14="http://schemas.microsoft.com/office/powerpoint/2010/main" val="2753711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Numerical bu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D8F8-27DA-C8AB-CBFC-DAF10466C957}"/>
              </a:ext>
            </a:extLst>
          </p:cNvPr>
          <p:cNvSpPr>
            <a:spLocks noGrp="1"/>
          </p:cNvSpPr>
          <p:nvPr>
            <p:ph type="title" hasCustomPrompt="1"/>
          </p:nvPr>
        </p:nvSpPr>
        <p:spPr>
          <a:xfrm>
            <a:off x="1676499" y="365125"/>
            <a:ext cx="2688858" cy="1325563"/>
          </a:xfrm>
        </p:spPr>
        <p:txBody>
          <a:bodyPr/>
          <a:lstStyle>
            <a:lvl1pPr>
              <a:defRPr>
                <a:solidFill>
                  <a:srgbClr val="0076BB"/>
                </a:solidFill>
              </a:defRPr>
            </a:lvl1pPr>
          </a:lstStyle>
          <a:p>
            <a:r>
              <a:rPr lang="en-US"/>
              <a:t>Agenda</a:t>
            </a:r>
          </a:p>
        </p:txBody>
      </p:sp>
      <p:sp>
        <p:nvSpPr>
          <p:cNvPr id="7" name="Text Placeholder 2">
            <a:extLst>
              <a:ext uri="{FF2B5EF4-FFF2-40B4-BE49-F238E27FC236}">
                <a16:creationId xmlns:a16="http://schemas.microsoft.com/office/drawing/2014/main" id="{982EC227-0EDD-C399-45D3-0397B9B5F021}"/>
              </a:ext>
            </a:extLst>
          </p:cNvPr>
          <p:cNvSpPr>
            <a:spLocks noGrp="1"/>
          </p:cNvSpPr>
          <p:nvPr>
            <p:ph type="body" idx="1"/>
          </p:nvPr>
        </p:nvSpPr>
        <p:spPr>
          <a:xfrm>
            <a:off x="3500823" y="1690688"/>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1DBFBBCA-D556-536E-41FA-A3F86D111B81}"/>
              </a:ext>
            </a:extLst>
          </p:cNvPr>
          <p:cNvSpPr>
            <a:spLocks noGrp="1"/>
          </p:cNvSpPr>
          <p:nvPr>
            <p:ph type="body" sz="quarter" idx="3"/>
          </p:nvPr>
        </p:nvSpPr>
        <p:spPr>
          <a:xfrm>
            <a:off x="3500823" y="2386820"/>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6E822E95-47F8-D8F4-A7F1-052D29EC0BD4}"/>
              </a:ext>
            </a:extLst>
          </p:cNvPr>
          <p:cNvSpPr>
            <a:spLocks noGrp="1"/>
          </p:cNvSpPr>
          <p:nvPr>
            <p:ph type="body" idx="13"/>
          </p:nvPr>
        </p:nvSpPr>
        <p:spPr>
          <a:xfrm>
            <a:off x="3500823" y="3085321"/>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CC92F23-6133-5713-ECAD-5521CC1EE60F}"/>
              </a:ext>
            </a:extLst>
          </p:cNvPr>
          <p:cNvSpPr>
            <a:spLocks noGrp="1"/>
          </p:cNvSpPr>
          <p:nvPr>
            <p:ph type="body" sz="quarter" idx="14"/>
          </p:nvPr>
        </p:nvSpPr>
        <p:spPr>
          <a:xfrm>
            <a:off x="3500823" y="3783822"/>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22" name="Group 21">
            <a:extLst>
              <a:ext uri="{FF2B5EF4-FFF2-40B4-BE49-F238E27FC236}">
                <a16:creationId xmlns:a16="http://schemas.microsoft.com/office/drawing/2014/main" id="{0503A544-A136-5FB3-ADDA-40266437FFC9}"/>
              </a:ext>
            </a:extLst>
          </p:cNvPr>
          <p:cNvGrpSpPr/>
          <p:nvPr userDrawn="1"/>
        </p:nvGrpSpPr>
        <p:grpSpPr>
          <a:xfrm>
            <a:off x="2479473" y="1699507"/>
            <a:ext cx="934004" cy="463868"/>
            <a:chOff x="2508695" y="1699507"/>
            <a:chExt cx="934004" cy="463868"/>
          </a:xfrm>
        </p:grpSpPr>
        <p:sp>
          <p:nvSpPr>
            <p:cNvPr id="23" name="Oval 22">
              <a:extLst>
                <a:ext uri="{FF2B5EF4-FFF2-40B4-BE49-F238E27FC236}">
                  <a16:creationId xmlns:a16="http://schemas.microsoft.com/office/drawing/2014/main" id="{4FB683DA-CBD4-9CA0-469B-EB3F7FF94AA5}"/>
                </a:ext>
              </a:extLst>
            </p:cNvPr>
            <p:cNvSpPr/>
            <p:nvPr userDrawn="1"/>
          </p:nvSpPr>
          <p:spPr>
            <a:xfrm>
              <a:off x="2508695" y="1699507"/>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86D1976-CFF1-EA09-AE2A-5E9500A365B2}"/>
                </a:ext>
              </a:extLst>
            </p:cNvPr>
            <p:cNvSpPr txBox="1"/>
            <p:nvPr userDrawn="1"/>
          </p:nvSpPr>
          <p:spPr>
            <a:xfrm>
              <a:off x="2726662" y="1701710"/>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01</a:t>
              </a:r>
            </a:p>
          </p:txBody>
        </p:sp>
      </p:grpSp>
      <p:grpSp>
        <p:nvGrpSpPr>
          <p:cNvPr id="25" name="Group 24">
            <a:extLst>
              <a:ext uri="{FF2B5EF4-FFF2-40B4-BE49-F238E27FC236}">
                <a16:creationId xmlns:a16="http://schemas.microsoft.com/office/drawing/2014/main" id="{057FA42E-F0D8-CF12-3857-9FCB57FED935}"/>
              </a:ext>
            </a:extLst>
          </p:cNvPr>
          <p:cNvGrpSpPr/>
          <p:nvPr userDrawn="1"/>
        </p:nvGrpSpPr>
        <p:grpSpPr>
          <a:xfrm>
            <a:off x="2479473" y="2408956"/>
            <a:ext cx="934004" cy="463868"/>
            <a:chOff x="2508695" y="2408956"/>
            <a:chExt cx="934004" cy="463868"/>
          </a:xfrm>
        </p:grpSpPr>
        <p:sp>
          <p:nvSpPr>
            <p:cNvPr id="26" name="Oval 25">
              <a:extLst>
                <a:ext uri="{FF2B5EF4-FFF2-40B4-BE49-F238E27FC236}">
                  <a16:creationId xmlns:a16="http://schemas.microsoft.com/office/drawing/2014/main" id="{E7EBDADC-35D0-00DD-DBAF-3281DC46BFAB}"/>
                </a:ext>
              </a:extLst>
            </p:cNvPr>
            <p:cNvSpPr/>
            <p:nvPr userDrawn="1"/>
          </p:nvSpPr>
          <p:spPr>
            <a:xfrm>
              <a:off x="2508695" y="2408956"/>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58EF250-135E-4745-7CC3-796F99E5E7C9}"/>
                </a:ext>
              </a:extLst>
            </p:cNvPr>
            <p:cNvSpPr txBox="1"/>
            <p:nvPr userDrawn="1"/>
          </p:nvSpPr>
          <p:spPr>
            <a:xfrm>
              <a:off x="2726662" y="2411159"/>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02</a:t>
              </a:r>
            </a:p>
          </p:txBody>
        </p:sp>
      </p:grpSp>
      <p:grpSp>
        <p:nvGrpSpPr>
          <p:cNvPr id="29" name="Group 28">
            <a:extLst>
              <a:ext uri="{FF2B5EF4-FFF2-40B4-BE49-F238E27FC236}">
                <a16:creationId xmlns:a16="http://schemas.microsoft.com/office/drawing/2014/main" id="{8BC08C74-5877-0B2B-6624-449BEB28ACC8}"/>
              </a:ext>
            </a:extLst>
          </p:cNvPr>
          <p:cNvGrpSpPr/>
          <p:nvPr userDrawn="1"/>
        </p:nvGrpSpPr>
        <p:grpSpPr>
          <a:xfrm>
            <a:off x="2479473" y="3118404"/>
            <a:ext cx="934004" cy="463868"/>
            <a:chOff x="2508695" y="3118404"/>
            <a:chExt cx="934004" cy="463868"/>
          </a:xfrm>
        </p:grpSpPr>
        <p:sp>
          <p:nvSpPr>
            <p:cNvPr id="30" name="Oval 29">
              <a:extLst>
                <a:ext uri="{FF2B5EF4-FFF2-40B4-BE49-F238E27FC236}">
                  <a16:creationId xmlns:a16="http://schemas.microsoft.com/office/drawing/2014/main" id="{E55ED133-D5FE-C084-EA61-0BFB298DC3F3}"/>
                </a:ext>
              </a:extLst>
            </p:cNvPr>
            <p:cNvSpPr/>
            <p:nvPr userDrawn="1"/>
          </p:nvSpPr>
          <p:spPr>
            <a:xfrm>
              <a:off x="2508695" y="3118404"/>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D8F90F7-3A85-E17D-118A-7B76B93BC096}"/>
                </a:ext>
              </a:extLst>
            </p:cNvPr>
            <p:cNvSpPr txBox="1"/>
            <p:nvPr userDrawn="1"/>
          </p:nvSpPr>
          <p:spPr>
            <a:xfrm>
              <a:off x="2726662" y="3120607"/>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03</a:t>
              </a:r>
            </a:p>
          </p:txBody>
        </p:sp>
      </p:grpSp>
      <p:grpSp>
        <p:nvGrpSpPr>
          <p:cNvPr id="33" name="Group 32">
            <a:extLst>
              <a:ext uri="{FF2B5EF4-FFF2-40B4-BE49-F238E27FC236}">
                <a16:creationId xmlns:a16="http://schemas.microsoft.com/office/drawing/2014/main" id="{D5AF8E63-C9DA-CA26-8EE1-D53FFC5CDCAA}"/>
              </a:ext>
            </a:extLst>
          </p:cNvPr>
          <p:cNvGrpSpPr/>
          <p:nvPr userDrawn="1"/>
        </p:nvGrpSpPr>
        <p:grpSpPr>
          <a:xfrm>
            <a:off x="2479473" y="3806831"/>
            <a:ext cx="934004" cy="463868"/>
            <a:chOff x="2508695" y="3806831"/>
            <a:chExt cx="934004" cy="463868"/>
          </a:xfrm>
        </p:grpSpPr>
        <p:sp>
          <p:nvSpPr>
            <p:cNvPr id="41" name="Oval 40">
              <a:extLst>
                <a:ext uri="{FF2B5EF4-FFF2-40B4-BE49-F238E27FC236}">
                  <a16:creationId xmlns:a16="http://schemas.microsoft.com/office/drawing/2014/main" id="{A7E25C9A-A928-74E5-1592-83580AF230FA}"/>
                </a:ext>
              </a:extLst>
            </p:cNvPr>
            <p:cNvSpPr/>
            <p:nvPr userDrawn="1"/>
          </p:nvSpPr>
          <p:spPr>
            <a:xfrm>
              <a:off x="2508695" y="3806831"/>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7433FFB-CB85-8C45-3846-D11BBC96DD10}"/>
                </a:ext>
              </a:extLst>
            </p:cNvPr>
            <p:cNvSpPr txBox="1"/>
            <p:nvPr userDrawn="1"/>
          </p:nvSpPr>
          <p:spPr>
            <a:xfrm>
              <a:off x="2726662" y="3809034"/>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04</a:t>
              </a:r>
            </a:p>
          </p:txBody>
        </p:sp>
      </p:grpSp>
      <p:sp>
        <p:nvSpPr>
          <p:cNvPr id="43" name="Text Placeholder 4">
            <a:extLst>
              <a:ext uri="{FF2B5EF4-FFF2-40B4-BE49-F238E27FC236}">
                <a16:creationId xmlns:a16="http://schemas.microsoft.com/office/drawing/2014/main" id="{72D1320E-603A-69AA-9874-5499F1CE3FA3}"/>
              </a:ext>
            </a:extLst>
          </p:cNvPr>
          <p:cNvSpPr>
            <a:spLocks noGrp="1"/>
          </p:cNvSpPr>
          <p:nvPr>
            <p:ph type="body" sz="quarter" idx="15"/>
          </p:nvPr>
        </p:nvSpPr>
        <p:spPr>
          <a:xfrm>
            <a:off x="3500823" y="4478343"/>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44" name="Group 43">
            <a:extLst>
              <a:ext uri="{FF2B5EF4-FFF2-40B4-BE49-F238E27FC236}">
                <a16:creationId xmlns:a16="http://schemas.microsoft.com/office/drawing/2014/main" id="{22602A2A-6B77-0D81-7A5C-450D933341C8}"/>
              </a:ext>
            </a:extLst>
          </p:cNvPr>
          <p:cNvGrpSpPr/>
          <p:nvPr userDrawn="1"/>
        </p:nvGrpSpPr>
        <p:grpSpPr>
          <a:xfrm>
            <a:off x="2479473" y="4497132"/>
            <a:ext cx="934004" cy="463868"/>
            <a:chOff x="2508695" y="4497132"/>
            <a:chExt cx="934004" cy="463868"/>
          </a:xfrm>
        </p:grpSpPr>
        <p:sp>
          <p:nvSpPr>
            <p:cNvPr id="45" name="Oval 44">
              <a:extLst>
                <a:ext uri="{FF2B5EF4-FFF2-40B4-BE49-F238E27FC236}">
                  <a16:creationId xmlns:a16="http://schemas.microsoft.com/office/drawing/2014/main" id="{F9D36259-781B-A2C7-D3C5-80D02D2A6768}"/>
                </a:ext>
              </a:extLst>
            </p:cNvPr>
            <p:cNvSpPr/>
            <p:nvPr userDrawn="1"/>
          </p:nvSpPr>
          <p:spPr>
            <a:xfrm>
              <a:off x="2508695" y="4497132"/>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4A096F5-3C95-AF59-97F8-05FB192A7E27}"/>
                </a:ext>
              </a:extLst>
            </p:cNvPr>
            <p:cNvSpPr txBox="1"/>
            <p:nvPr userDrawn="1"/>
          </p:nvSpPr>
          <p:spPr>
            <a:xfrm>
              <a:off x="2726662" y="4499335"/>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05</a:t>
              </a:r>
            </a:p>
          </p:txBody>
        </p:sp>
      </p:grpSp>
      <p:sp>
        <p:nvSpPr>
          <p:cNvPr id="47" name="Text Placeholder 4">
            <a:extLst>
              <a:ext uri="{FF2B5EF4-FFF2-40B4-BE49-F238E27FC236}">
                <a16:creationId xmlns:a16="http://schemas.microsoft.com/office/drawing/2014/main" id="{96F042DE-00C3-75AC-FAB8-46ED59968C31}"/>
              </a:ext>
            </a:extLst>
          </p:cNvPr>
          <p:cNvSpPr>
            <a:spLocks noGrp="1"/>
          </p:cNvSpPr>
          <p:nvPr>
            <p:ph type="body" sz="quarter" idx="16"/>
          </p:nvPr>
        </p:nvSpPr>
        <p:spPr>
          <a:xfrm>
            <a:off x="3500823" y="5167312"/>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48" name="Group 47">
            <a:extLst>
              <a:ext uri="{FF2B5EF4-FFF2-40B4-BE49-F238E27FC236}">
                <a16:creationId xmlns:a16="http://schemas.microsoft.com/office/drawing/2014/main" id="{B490DB45-02E8-0A56-1E4D-9B7621A3E5F1}"/>
              </a:ext>
            </a:extLst>
          </p:cNvPr>
          <p:cNvGrpSpPr/>
          <p:nvPr userDrawn="1"/>
        </p:nvGrpSpPr>
        <p:grpSpPr>
          <a:xfrm>
            <a:off x="2479473" y="5198590"/>
            <a:ext cx="934004" cy="463868"/>
            <a:chOff x="2508695" y="5198590"/>
            <a:chExt cx="934004" cy="463868"/>
          </a:xfrm>
        </p:grpSpPr>
        <p:sp>
          <p:nvSpPr>
            <p:cNvPr id="49" name="Oval 48">
              <a:extLst>
                <a:ext uri="{FF2B5EF4-FFF2-40B4-BE49-F238E27FC236}">
                  <a16:creationId xmlns:a16="http://schemas.microsoft.com/office/drawing/2014/main" id="{DE1BB9DE-651B-3966-F683-21A468F76F96}"/>
                </a:ext>
              </a:extLst>
            </p:cNvPr>
            <p:cNvSpPr/>
            <p:nvPr userDrawn="1"/>
          </p:nvSpPr>
          <p:spPr>
            <a:xfrm>
              <a:off x="2508695" y="5198590"/>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FFEFC44-0AB5-9405-459F-B44CB0DD7479}"/>
                </a:ext>
              </a:extLst>
            </p:cNvPr>
            <p:cNvSpPr txBox="1"/>
            <p:nvPr userDrawn="1"/>
          </p:nvSpPr>
          <p:spPr>
            <a:xfrm>
              <a:off x="2726662" y="5200793"/>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06</a:t>
              </a:r>
            </a:p>
          </p:txBody>
        </p:sp>
      </p:grpSp>
      <p:sp>
        <p:nvSpPr>
          <p:cNvPr id="3" name="Rectangle 2">
            <a:extLst>
              <a:ext uri="{FF2B5EF4-FFF2-40B4-BE49-F238E27FC236}">
                <a16:creationId xmlns:a16="http://schemas.microsoft.com/office/drawing/2014/main" id="{020D8112-A4FE-4941-B43D-B83849DB1EBB}"/>
              </a:ext>
            </a:extLst>
          </p:cNvPr>
          <p:cNvSpPr/>
          <p:nvPr userDrawn="1"/>
        </p:nvSpPr>
        <p:spPr>
          <a:xfrm rot="10800000">
            <a:off x="8834033" y="0"/>
            <a:ext cx="335796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125EBE-851C-6B29-0288-C72455AFA7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5" name="Slide Number Placeholder 6">
            <a:extLst>
              <a:ext uri="{FF2B5EF4-FFF2-40B4-BE49-F238E27FC236}">
                <a16:creationId xmlns:a16="http://schemas.microsoft.com/office/drawing/2014/main" id="{B1F37CDC-D508-58D4-0837-001088F6B70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6" name="TextBox 5">
            <a:extLst>
              <a:ext uri="{FF2B5EF4-FFF2-40B4-BE49-F238E27FC236}">
                <a16:creationId xmlns:a16="http://schemas.microsoft.com/office/drawing/2014/main" id="{3861CA0A-881A-3975-28F4-12C4D346836F}"/>
              </a:ext>
            </a:extLst>
          </p:cNvPr>
          <p:cNvSpPr txBox="1"/>
          <p:nvPr userDrawn="1"/>
        </p:nvSpPr>
        <p:spPr>
          <a:xfrm>
            <a:off x="238991" y="6429087"/>
            <a:ext cx="2821709" cy="292388"/>
          </a:xfrm>
          <a:prstGeom prst="rect">
            <a:avLst/>
          </a:prstGeom>
          <a:noFill/>
        </p:spPr>
        <p:txBody>
          <a:bodyPr wrap="square" rtlCol="0">
            <a:spAutoFit/>
          </a:bodyPr>
          <a:lstStyle/>
          <a:p>
            <a:pPr algn="r"/>
            <a:r>
              <a:rPr lang="en-US" sz="1300" b="0" i="0">
                <a:solidFill>
                  <a:schemeClr val="tx1">
                    <a:lumMod val="50000"/>
                    <a:lumOff val="50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 name="Picture 9" descr="A blue oval with a black background&#10;&#10;Description automatically generated with low confidence">
            <a:extLst>
              <a:ext uri="{FF2B5EF4-FFF2-40B4-BE49-F238E27FC236}">
                <a16:creationId xmlns:a16="http://schemas.microsoft.com/office/drawing/2014/main" id="{7A4255C4-CC2E-30AE-F074-485103F5C5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866" y="5576800"/>
            <a:ext cx="1495768" cy="743799"/>
          </a:xfrm>
          <a:prstGeom prst="rect">
            <a:avLst/>
          </a:prstGeom>
        </p:spPr>
      </p:pic>
    </p:spTree>
    <p:extLst>
      <p:ext uri="{BB962C8B-B14F-4D97-AF65-F5344CB8AC3E}">
        <p14:creationId xmlns:p14="http://schemas.microsoft.com/office/powerpoint/2010/main" val="8246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repeatCount="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childTnLst>
                                </p:cTn>
                              </p:par>
                              <p:par>
                                <p:cTn id="19" presetID="9" presetClass="emph" presetSubtype="0" nodeType="withEffect">
                                  <p:stCondLst>
                                    <p:cond delay="0"/>
                                  </p:stCondLst>
                                  <p:childTnLst>
                                    <p:set>
                                      <p:cBhvr>
                                        <p:cTn id="20" dur="indefinite"/>
                                        <p:tgtEl>
                                          <p:spTgt spid="22"/>
                                        </p:tgtEl>
                                        <p:attrNameLst>
                                          <p:attrName>style.opacity</p:attrName>
                                        </p:attrNameLst>
                                      </p:cBhvr>
                                      <p:to>
                                        <p:strVal val="0.5"/>
                                      </p:to>
                                    </p:set>
                                    <p:animEffect filter="image" prLst="opacity: 0.5">
                                      <p:cBhvr rctx="IE">
                                        <p:cTn id="21" dur="indefinite"/>
                                        <p:tgtEl>
                                          <p:spTgt spid="22"/>
                                        </p:tgtEl>
                                      </p:cBhvr>
                                    </p:animEffect>
                                  </p:childTnLst>
                                </p:cTn>
                              </p:par>
                              <p:par>
                                <p:cTn id="22" presetID="9" presetClass="emph" presetSubtype="0" grpId="1" nodeType="withEffect">
                                  <p:stCondLst>
                                    <p:cond delay="0"/>
                                  </p:stCondLst>
                                  <p:childTnLst>
                                    <p:set>
                                      <p:cBhvr>
                                        <p:cTn id="23" dur="indefinite"/>
                                        <p:tgtEl>
                                          <p:spTgt spid="7">
                                            <p:txEl>
                                              <p:pRg st="0" end="0"/>
                                            </p:txEl>
                                          </p:spTgt>
                                        </p:tgtEl>
                                        <p:attrNameLst>
                                          <p:attrName>style.opacity</p:attrName>
                                        </p:attrNameLst>
                                      </p:cBhvr>
                                      <p:to>
                                        <p:strVal val="0.5"/>
                                      </p:to>
                                    </p:set>
                                    <p:animEffect filter="image" prLst="opacity: 0.5">
                                      <p:cBhvr rctx="IE">
                                        <p:cTn id="24" dur="indefinite"/>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1000"/>
                                        <p:tgtEl>
                                          <p:spTgt spid="12">
                                            <p:txEl>
                                              <p:pRg st="0" end="0"/>
                                            </p:txEl>
                                          </p:spTgt>
                                        </p:tgtEl>
                                      </p:cBhvr>
                                    </p:animEffect>
                                  </p:childTnLst>
                                </p:cTn>
                              </p:par>
                              <p:par>
                                <p:cTn id="33" presetID="9" presetClass="emph" presetSubtype="0" nodeType="withEffect">
                                  <p:stCondLst>
                                    <p:cond delay="0"/>
                                  </p:stCondLst>
                                  <p:childTnLst>
                                    <p:set>
                                      <p:cBhvr>
                                        <p:cTn id="34" dur="indefinite"/>
                                        <p:tgtEl>
                                          <p:spTgt spid="25"/>
                                        </p:tgtEl>
                                        <p:attrNameLst>
                                          <p:attrName>style.opacity</p:attrName>
                                        </p:attrNameLst>
                                      </p:cBhvr>
                                      <p:to>
                                        <p:strVal val="0.5"/>
                                      </p:to>
                                    </p:set>
                                    <p:animEffect filter="image" prLst="opacity: 0.5">
                                      <p:cBhvr rctx="IE">
                                        <p:cTn id="35" dur="indefinite"/>
                                        <p:tgtEl>
                                          <p:spTgt spid="25"/>
                                        </p:tgtEl>
                                      </p:cBhvr>
                                    </p:animEffect>
                                  </p:childTnLst>
                                </p:cTn>
                              </p:par>
                              <p:par>
                                <p:cTn id="36" presetID="9" presetClass="emph" presetSubtype="0" grpId="1" nodeType="withEffect">
                                  <p:stCondLst>
                                    <p:cond delay="0"/>
                                  </p:stCondLst>
                                  <p:childTnLst>
                                    <p:set>
                                      <p:cBhvr>
                                        <p:cTn id="37" dur="indefinite"/>
                                        <p:tgtEl>
                                          <p:spTgt spid="8">
                                            <p:txEl>
                                              <p:pRg st="0" end="0"/>
                                            </p:txEl>
                                          </p:spTgt>
                                        </p:tgtEl>
                                        <p:attrNameLst>
                                          <p:attrName>style.opacity</p:attrName>
                                        </p:attrNameLst>
                                      </p:cBhvr>
                                      <p:to>
                                        <p:strVal val="0.5"/>
                                      </p:to>
                                    </p:set>
                                    <p:animEffect filter="image" prLst="opacity: 0.5">
                                      <p:cBhvr rctx="IE">
                                        <p:cTn id="38" dur="indefinite"/>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fade">
                                      <p:cBhvr>
                                        <p:cTn id="46" dur="500"/>
                                        <p:tgtEl>
                                          <p:spTgt spid="15">
                                            <p:txEl>
                                              <p:pRg st="0" end="0"/>
                                            </p:txEl>
                                          </p:spTgt>
                                        </p:tgtEl>
                                      </p:cBhvr>
                                    </p:animEffect>
                                  </p:childTnLst>
                                </p:cTn>
                              </p:par>
                              <p:par>
                                <p:cTn id="47" presetID="9" presetClass="emph" presetSubtype="0" nodeType="withEffect">
                                  <p:stCondLst>
                                    <p:cond delay="0"/>
                                  </p:stCondLst>
                                  <p:childTnLst>
                                    <p:set>
                                      <p:cBhvr>
                                        <p:cTn id="48" dur="indefinite"/>
                                        <p:tgtEl>
                                          <p:spTgt spid="29"/>
                                        </p:tgtEl>
                                        <p:attrNameLst>
                                          <p:attrName>style.opacity</p:attrName>
                                        </p:attrNameLst>
                                      </p:cBhvr>
                                      <p:to>
                                        <p:strVal val="0.5"/>
                                      </p:to>
                                    </p:set>
                                    <p:animEffect filter="image" prLst="opacity: 0.5">
                                      <p:cBhvr rctx="IE">
                                        <p:cTn id="49" dur="indefinite"/>
                                        <p:tgtEl>
                                          <p:spTgt spid="29"/>
                                        </p:tgtEl>
                                      </p:cBhvr>
                                    </p:animEffect>
                                  </p:childTnLst>
                                </p:cTn>
                              </p:par>
                              <p:par>
                                <p:cTn id="50" presetID="9" presetClass="emph" presetSubtype="0" grpId="1" nodeType="withEffect">
                                  <p:stCondLst>
                                    <p:cond delay="0"/>
                                  </p:stCondLst>
                                  <p:childTnLst>
                                    <p:set>
                                      <p:cBhvr>
                                        <p:cTn id="51" dur="indefinite"/>
                                        <p:tgtEl>
                                          <p:spTgt spid="12">
                                            <p:txEl>
                                              <p:pRg st="0" end="0"/>
                                            </p:txEl>
                                          </p:spTgt>
                                        </p:tgtEl>
                                        <p:attrNameLst>
                                          <p:attrName>style.opacity</p:attrName>
                                        </p:attrNameLst>
                                      </p:cBhvr>
                                      <p:to>
                                        <p:strVal val="0.5"/>
                                      </p:to>
                                    </p:set>
                                    <p:animEffect filter="image" prLst="opacity: 0.5">
                                      <p:cBhvr rctx="IE">
                                        <p:cTn id="52" dur="indefinite"/>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xEl>
                                              <p:pRg st="0" end="0"/>
                                            </p:txEl>
                                          </p:spTgt>
                                        </p:tgtEl>
                                        <p:attrNameLst>
                                          <p:attrName>style.visibility</p:attrName>
                                        </p:attrNameLst>
                                      </p:cBhvr>
                                      <p:to>
                                        <p:strVal val="visible"/>
                                      </p:to>
                                    </p:set>
                                    <p:animEffect transition="in" filter="fade">
                                      <p:cBhvr>
                                        <p:cTn id="60" dur="1000"/>
                                        <p:tgtEl>
                                          <p:spTgt spid="43">
                                            <p:txEl>
                                              <p:pRg st="0" end="0"/>
                                            </p:txEl>
                                          </p:spTgt>
                                        </p:tgtEl>
                                      </p:cBhvr>
                                    </p:animEffect>
                                  </p:childTnLst>
                                </p:cTn>
                              </p:par>
                              <p:par>
                                <p:cTn id="61" presetID="9" presetClass="emph" presetSubtype="0" nodeType="withEffect">
                                  <p:stCondLst>
                                    <p:cond delay="0"/>
                                  </p:stCondLst>
                                  <p:childTnLst>
                                    <p:set>
                                      <p:cBhvr>
                                        <p:cTn id="62" dur="indefinite"/>
                                        <p:tgtEl>
                                          <p:spTgt spid="33"/>
                                        </p:tgtEl>
                                        <p:attrNameLst>
                                          <p:attrName>style.opacity</p:attrName>
                                        </p:attrNameLst>
                                      </p:cBhvr>
                                      <p:to>
                                        <p:strVal val="0.5"/>
                                      </p:to>
                                    </p:set>
                                    <p:animEffect filter="image" prLst="opacity: 0.5">
                                      <p:cBhvr rctx="IE">
                                        <p:cTn id="63" dur="indefinite"/>
                                        <p:tgtEl>
                                          <p:spTgt spid="33"/>
                                        </p:tgtEl>
                                      </p:cBhvr>
                                    </p:animEffect>
                                  </p:childTnLst>
                                </p:cTn>
                              </p:par>
                              <p:par>
                                <p:cTn id="64" presetID="9" presetClass="emph" presetSubtype="0" grpId="1" nodeType="withEffect">
                                  <p:stCondLst>
                                    <p:cond delay="0"/>
                                  </p:stCondLst>
                                  <p:childTnLst>
                                    <p:set>
                                      <p:cBhvr>
                                        <p:cTn id="65" dur="indefinite"/>
                                        <p:tgtEl>
                                          <p:spTgt spid="15">
                                            <p:txEl>
                                              <p:pRg st="0" end="0"/>
                                            </p:txEl>
                                          </p:spTgt>
                                        </p:tgtEl>
                                        <p:attrNameLst>
                                          <p:attrName>style.opacity</p:attrName>
                                        </p:attrNameLst>
                                      </p:cBhvr>
                                      <p:to>
                                        <p:strVal val="0.5"/>
                                      </p:to>
                                    </p:set>
                                    <p:animEffect filter="image" prLst="opacity: 0.5">
                                      <p:cBhvr rctx="IE">
                                        <p:cTn id="66" dur="indefinite"/>
                                        <p:tgtEl>
                                          <p:spTgt spid="15">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7">
                                            <p:txEl>
                                              <p:pRg st="0" end="0"/>
                                            </p:txEl>
                                          </p:spTgt>
                                        </p:tgtEl>
                                        <p:attrNameLst>
                                          <p:attrName>style.visibility</p:attrName>
                                        </p:attrNameLst>
                                      </p:cBhvr>
                                      <p:to>
                                        <p:strVal val="visible"/>
                                      </p:to>
                                    </p:set>
                                    <p:animEffect transition="in" filter="fade">
                                      <p:cBhvr>
                                        <p:cTn id="74" dur="500"/>
                                        <p:tgtEl>
                                          <p:spTgt spid="47">
                                            <p:txEl>
                                              <p:pRg st="0" end="0"/>
                                            </p:txEl>
                                          </p:spTgt>
                                        </p:tgtEl>
                                      </p:cBhvr>
                                    </p:animEffect>
                                  </p:childTnLst>
                                </p:cTn>
                              </p:par>
                              <p:par>
                                <p:cTn id="75" presetID="9" presetClass="emph" presetSubtype="0" nodeType="withEffect">
                                  <p:stCondLst>
                                    <p:cond delay="0"/>
                                  </p:stCondLst>
                                  <p:childTnLst>
                                    <p:set>
                                      <p:cBhvr>
                                        <p:cTn id="76" dur="indefinite"/>
                                        <p:tgtEl>
                                          <p:spTgt spid="44"/>
                                        </p:tgtEl>
                                        <p:attrNameLst>
                                          <p:attrName>style.opacity</p:attrName>
                                        </p:attrNameLst>
                                      </p:cBhvr>
                                      <p:to>
                                        <p:strVal val="0.5"/>
                                      </p:to>
                                    </p:set>
                                    <p:animEffect filter="image" prLst="opacity: 0.5">
                                      <p:cBhvr rctx="IE">
                                        <p:cTn id="77" dur="indefinite"/>
                                        <p:tgtEl>
                                          <p:spTgt spid="44"/>
                                        </p:tgtEl>
                                      </p:cBhvr>
                                    </p:animEffect>
                                  </p:childTnLst>
                                </p:cTn>
                              </p:par>
                              <p:par>
                                <p:cTn id="78" presetID="9" presetClass="emph" presetSubtype="0" grpId="1" nodeType="withEffect">
                                  <p:stCondLst>
                                    <p:cond delay="0"/>
                                  </p:stCondLst>
                                  <p:childTnLst>
                                    <p:set>
                                      <p:cBhvr>
                                        <p:cTn id="79" dur="indefinite"/>
                                        <p:tgtEl>
                                          <p:spTgt spid="43">
                                            <p:txEl>
                                              <p:pRg st="0" end="0"/>
                                            </p:txEl>
                                          </p:spTgt>
                                        </p:tgtEl>
                                        <p:attrNameLst>
                                          <p:attrName>style.opacity</p:attrName>
                                        </p:attrNameLst>
                                      </p:cBhvr>
                                      <p:to>
                                        <p:strVal val="0.5"/>
                                      </p:to>
                                    </p:set>
                                    <p:animEffect filter="image" prLst="opacity: 0.5">
                                      <p:cBhvr rctx="IE">
                                        <p:cTn id="80" dur="indefinite"/>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repeatCount="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7" grpId="1" build="p">
        <p:tmplLst>
          <p:tmpl lvl="1">
            <p:tnLst>
              <p:par>
                <p:cTn presetID="9" presetClass="emph" presetSubtype="0" nodeType="withEffect">
                  <p:stCondLst>
                    <p:cond delay="0"/>
                  </p:stCondLst>
                  <p:childTnLst>
                    <p:set>
                      <p:cBhvr>
                        <p:cTn dur="indefinite"/>
                        <p:tgtEl>
                          <p:spTgt spid="7"/>
                        </p:tgtEl>
                        <p:attrNameLst>
                          <p:attrName>style.opacity</p:attrName>
                        </p:attrNameLst>
                      </p:cBhvr>
                      <p:to>
                        <p:strVal val="0.5"/>
                      </p:to>
                    </p:set>
                    <p:animEffect filter="image" prLst="opacity: 0.5">
                      <p:cBhvr rctx="IE">
                        <p:cTn dur="indefinite"/>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8" grpId="1" build="p">
        <p:tmplLst>
          <p:tmpl lvl="1">
            <p:tnLst>
              <p:par>
                <p:cTn presetID="9" presetClass="emph" presetSubtype="0" nodeType="withEffect">
                  <p:stCondLst>
                    <p:cond delay="0"/>
                  </p:stCondLst>
                  <p:childTnLst>
                    <p:set>
                      <p:cBhvr>
                        <p:cTn dur="indefinite"/>
                        <p:tgtEl>
                          <p:spTgt spid="8"/>
                        </p:tgtEl>
                        <p:attrNameLst>
                          <p:attrName>style.opacity</p:attrName>
                        </p:attrNameLst>
                      </p:cBhvr>
                      <p:to>
                        <p:strVal val="0.5"/>
                      </p:to>
                    </p:set>
                    <p:animEffect filter="image" prLst="opacity: 0.5">
                      <p:cBhvr rctx="IE">
                        <p:cTn dur="indefinite"/>
                        <p:tgtEl>
                          <p:spTgt spid="8"/>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2" grpId="1" build="p">
        <p:tmplLst>
          <p:tmpl lvl="1">
            <p:tnLst>
              <p:par>
                <p:cTn presetID="9" presetClass="emph" presetSubtype="0" nodeType="withEffect">
                  <p:stCondLst>
                    <p:cond delay="0"/>
                  </p:stCondLst>
                  <p:childTnLst>
                    <p:set>
                      <p:cBhvr>
                        <p:cTn dur="indefinite"/>
                        <p:tgtEl>
                          <p:spTgt spid="12"/>
                        </p:tgtEl>
                        <p:attrNameLst>
                          <p:attrName>style.opacity</p:attrName>
                        </p:attrNameLst>
                      </p:cBhvr>
                      <p:to>
                        <p:strVal val="0.5"/>
                      </p:to>
                    </p:set>
                    <p:animEffect filter="image" prLst="opacity: 0.5">
                      <p:cBhvr rctx="IE">
                        <p:cTn dur="indefinite"/>
                        <p:tgtEl>
                          <p:spTgt spid="12"/>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p:tmplLst>
          <p:tmpl lvl="1">
            <p:tnLst>
              <p:par>
                <p:cTn presetID="9" presetClass="emph" presetSubtype="0" nodeType="withEffect">
                  <p:stCondLst>
                    <p:cond delay="0"/>
                  </p:stCondLst>
                  <p:childTnLst>
                    <p:set>
                      <p:cBhvr>
                        <p:cTn dur="indefinite"/>
                        <p:tgtEl>
                          <p:spTgt spid="15"/>
                        </p:tgtEl>
                        <p:attrNameLst>
                          <p:attrName>style.opacity</p:attrName>
                        </p:attrNameLst>
                      </p:cBhvr>
                      <p:to>
                        <p:strVal val="0.5"/>
                      </p:to>
                    </p:set>
                    <p:animEffect filter="image" prLst="opacity: 0.5">
                      <p:cBhvr rctx="IE">
                        <p:cTn dur="indefinite"/>
                        <p:tgtEl>
                          <p:spTgt spid="15"/>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P spid="43" grpId="1" build="p">
        <p:tmplLst>
          <p:tmpl lvl="1">
            <p:tnLst>
              <p:par>
                <p:cTn presetID="9" presetClass="emph" presetSubtype="0" nodeType="withEffect">
                  <p:stCondLst>
                    <p:cond delay="0"/>
                  </p:stCondLst>
                  <p:childTnLst>
                    <p:set>
                      <p:cBhvr>
                        <p:cTn dur="indefinite"/>
                        <p:tgtEl>
                          <p:spTgt spid="43"/>
                        </p:tgtEl>
                        <p:attrNameLst>
                          <p:attrName>style.opacity</p:attrName>
                        </p:attrNameLst>
                      </p:cBhvr>
                      <p:to>
                        <p:strVal val="0.5"/>
                      </p:to>
                    </p:set>
                    <p:animEffect filter="image" prLst="opacity: 0.5">
                      <p:cBhvr rctx="IE">
                        <p:cTn dur="indefinite"/>
                        <p:tgtEl>
                          <p:spTgt spid="43"/>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Numerical no bu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D8F8-27DA-C8AB-CBFC-DAF10466C957}"/>
              </a:ext>
            </a:extLst>
          </p:cNvPr>
          <p:cNvSpPr>
            <a:spLocks noGrp="1"/>
          </p:cNvSpPr>
          <p:nvPr>
            <p:ph type="title" hasCustomPrompt="1"/>
          </p:nvPr>
        </p:nvSpPr>
        <p:spPr>
          <a:xfrm>
            <a:off x="1676499" y="365125"/>
            <a:ext cx="2688858" cy="1325563"/>
          </a:xfrm>
        </p:spPr>
        <p:txBody>
          <a:bodyPr/>
          <a:lstStyle>
            <a:lvl1pPr>
              <a:defRPr>
                <a:solidFill>
                  <a:srgbClr val="0076BB"/>
                </a:solidFill>
              </a:defRPr>
            </a:lvl1pPr>
          </a:lstStyle>
          <a:p>
            <a:r>
              <a:rPr lang="en-US"/>
              <a:t>Agenda</a:t>
            </a:r>
          </a:p>
        </p:txBody>
      </p:sp>
      <p:sp>
        <p:nvSpPr>
          <p:cNvPr id="7" name="Text Placeholder 2">
            <a:extLst>
              <a:ext uri="{FF2B5EF4-FFF2-40B4-BE49-F238E27FC236}">
                <a16:creationId xmlns:a16="http://schemas.microsoft.com/office/drawing/2014/main" id="{982EC227-0EDD-C399-45D3-0397B9B5F021}"/>
              </a:ext>
            </a:extLst>
          </p:cNvPr>
          <p:cNvSpPr>
            <a:spLocks noGrp="1"/>
          </p:cNvSpPr>
          <p:nvPr>
            <p:ph type="body" idx="1"/>
          </p:nvPr>
        </p:nvSpPr>
        <p:spPr>
          <a:xfrm>
            <a:off x="3500823" y="1690688"/>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1DBFBBCA-D556-536E-41FA-A3F86D111B81}"/>
              </a:ext>
            </a:extLst>
          </p:cNvPr>
          <p:cNvSpPr>
            <a:spLocks noGrp="1"/>
          </p:cNvSpPr>
          <p:nvPr>
            <p:ph type="body" sz="quarter" idx="3"/>
          </p:nvPr>
        </p:nvSpPr>
        <p:spPr>
          <a:xfrm>
            <a:off x="3500823" y="2386820"/>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6E822E95-47F8-D8F4-A7F1-052D29EC0BD4}"/>
              </a:ext>
            </a:extLst>
          </p:cNvPr>
          <p:cNvSpPr>
            <a:spLocks noGrp="1"/>
          </p:cNvSpPr>
          <p:nvPr>
            <p:ph type="body" idx="13"/>
          </p:nvPr>
        </p:nvSpPr>
        <p:spPr>
          <a:xfrm>
            <a:off x="3500823" y="3085321"/>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CC92F23-6133-5713-ECAD-5521CC1EE60F}"/>
              </a:ext>
            </a:extLst>
          </p:cNvPr>
          <p:cNvSpPr>
            <a:spLocks noGrp="1"/>
          </p:cNvSpPr>
          <p:nvPr>
            <p:ph type="body" sz="quarter" idx="14"/>
          </p:nvPr>
        </p:nvSpPr>
        <p:spPr>
          <a:xfrm>
            <a:off x="3500823" y="3783822"/>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22" name="Group 21">
            <a:extLst>
              <a:ext uri="{FF2B5EF4-FFF2-40B4-BE49-F238E27FC236}">
                <a16:creationId xmlns:a16="http://schemas.microsoft.com/office/drawing/2014/main" id="{0503A544-A136-5FB3-ADDA-40266437FFC9}"/>
              </a:ext>
            </a:extLst>
          </p:cNvPr>
          <p:cNvGrpSpPr/>
          <p:nvPr userDrawn="1"/>
        </p:nvGrpSpPr>
        <p:grpSpPr>
          <a:xfrm>
            <a:off x="2479473" y="1699507"/>
            <a:ext cx="934004" cy="463868"/>
            <a:chOff x="2508695" y="1699507"/>
            <a:chExt cx="934004" cy="463868"/>
          </a:xfrm>
        </p:grpSpPr>
        <p:sp>
          <p:nvSpPr>
            <p:cNvPr id="23" name="Oval 22">
              <a:extLst>
                <a:ext uri="{FF2B5EF4-FFF2-40B4-BE49-F238E27FC236}">
                  <a16:creationId xmlns:a16="http://schemas.microsoft.com/office/drawing/2014/main" id="{4FB683DA-CBD4-9CA0-469B-EB3F7FF94AA5}"/>
                </a:ext>
              </a:extLst>
            </p:cNvPr>
            <p:cNvSpPr/>
            <p:nvPr userDrawn="1"/>
          </p:nvSpPr>
          <p:spPr>
            <a:xfrm>
              <a:off x="2508695" y="1699507"/>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86D1976-CFF1-EA09-AE2A-5E9500A365B2}"/>
                </a:ext>
              </a:extLst>
            </p:cNvPr>
            <p:cNvSpPr txBox="1"/>
            <p:nvPr userDrawn="1"/>
          </p:nvSpPr>
          <p:spPr>
            <a:xfrm>
              <a:off x="2726662" y="1701710"/>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01</a:t>
              </a:r>
            </a:p>
          </p:txBody>
        </p:sp>
      </p:grpSp>
      <p:grpSp>
        <p:nvGrpSpPr>
          <p:cNvPr id="25" name="Group 24">
            <a:extLst>
              <a:ext uri="{FF2B5EF4-FFF2-40B4-BE49-F238E27FC236}">
                <a16:creationId xmlns:a16="http://schemas.microsoft.com/office/drawing/2014/main" id="{057FA42E-F0D8-CF12-3857-9FCB57FED935}"/>
              </a:ext>
            </a:extLst>
          </p:cNvPr>
          <p:cNvGrpSpPr/>
          <p:nvPr userDrawn="1"/>
        </p:nvGrpSpPr>
        <p:grpSpPr>
          <a:xfrm>
            <a:off x="2479473" y="2408956"/>
            <a:ext cx="934004" cy="463868"/>
            <a:chOff x="2508695" y="2408956"/>
            <a:chExt cx="934004" cy="463868"/>
          </a:xfrm>
        </p:grpSpPr>
        <p:sp>
          <p:nvSpPr>
            <p:cNvPr id="26" name="Oval 25">
              <a:extLst>
                <a:ext uri="{FF2B5EF4-FFF2-40B4-BE49-F238E27FC236}">
                  <a16:creationId xmlns:a16="http://schemas.microsoft.com/office/drawing/2014/main" id="{E7EBDADC-35D0-00DD-DBAF-3281DC46BFAB}"/>
                </a:ext>
              </a:extLst>
            </p:cNvPr>
            <p:cNvSpPr/>
            <p:nvPr userDrawn="1"/>
          </p:nvSpPr>
          <p:spPr>
            <a:xfrm>
              <a:off x="2508695" y="2408956"/>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58EF250-135E-4745-7CC3-796F99E5E7C9}"/>
                </a:ext>
              </a:extLst>
            </p:cNvPr>
            <p:cNvSpPr txBox="1"/>
            <p:nvPr userDrawn="1"/>
          </p:nvSpPr>
          <p:spPr>
            <a:xfrm>
              <a:off x="2726662" y="2411159"/>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02</a:t>
              </a:r>
            </a:p>
          </p:txBody>
        </p:sp>
      </p:grpSp>
      <p:grpSp>
        <p:nvGrpSpPr>
          <p:cNvPr id="29" name="Group 28">
            <a:extLst>
              <a:ext uri="{FF2B5EF4-FFF2-40B4-BE49-F238E27FC236}">
                <a16:creationId xmlns:a16="http://schemas.microsoft.com/office/drawing/2014/main" id="{8BC08C74-5877-0B2B-6624-449BEB28ACC8}"/>
              </a:ext>
            </a:extLst>
          </p:cNvPr>
          <p:cNvGrpSpPr/>
          <p:nvPr userDrawn="1"/>
        </p:nvGrpSpPr>
        <p:grpSpPr>
          <a:xfrm>
            <a:off x="2479473" y="3118404"/>
            <a:ext cx="934004" cy="463868"/>
            <a:chOff x="2508695" y="3118404"/>
            <a:chExt cx="934004" cy="463868"/>
          </a:xfrm>
        </p:grpSpPr>
        <p:sp>
          <p:nvSpPr>
            <p:cNvPr id="30" name="Oval 29">
              <a:extLst>
                <a:ext uri="{FF2B5EF4-FFF2-40B4-BE49-F238E27FC236}">
                  <a16:creationId xmlns:a16="http://schemas.microsoft.com/office/drawing/2014/main" id="{E55ED133-D5FE-C084-EA61-0BFB298DC3F3}"/>
                </a:ext>
              </a:extLst>
            </p:cNvPr>
            <p:cNvSpPr/>
            <p:nvPr userDrawn="1"/>
          </p:nvSpPr>
          <p:spPr>
            <a:xfrm>
              <a:off x="2508695" y="3118404"/>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D8F90F7-3A85-E17D-118A-7B76B93BC096}"/>
                </a:ext>
              </a:extLst>
            </p:cNvPr>
            <p:cNvSpPr txBox="1"/>
            <p:nvPr userDrawn="1"/>
          </p:nvSpPr>
          <p:spPr>
            <a:xfrm>
              <a:off x="2726662" y="3120607"/>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03</a:t>
              </a:r>
            </a:p>
          </p:txBody>
        </p:sp>
      </p:grpSp>
      <p:grpSp>
        <p:nvGrpSpPr>
          <p:cNvPr id="33" name="Group 32">
            <a:extLst>
              <a:ext uri="{FF2B5EF4-FFF2-40B4-BE49-F238E27FC236}">
                <a16:creationId xmlns:a16="http://schemas.microsoft.com/office/drawing/2014/main" id="{D5AF8E63-C9DA-CA26-8EE1-D53FFC5CDCAA}"/>
              </a:ext>
            </a:extLst>
          </p:cNvPr>
          <p:cNvGrpSpPr/>
          <p:nvPr userDrawn="1"/>
        </p:nvGrpSpPr>
        <p:grpSpPr>
          <a:xfrm>
            <a:off x="2479473" y="3806831"/>
            <a:ext cx="934004" cy="463868"/>
            <a:chOff x="2508695" y="3806831"/>
            <a:chExt cx="934004" cy="463868"/>
          </a:xfrm>
        </p:grpSpPr>
        <p:sp>
          <p:nvSpPr>
            <p:cNvPr id="41" name="Oval 40">
              <a:extLst>
                <a:ext uri="{FF2B5EF4-FFF2-40B4-BE49-F238E27FC236}">
                  <a16:creationId xmlns:a16="http://schemas.microsoft.com/office/drawing/2014/main" id="{A7E25C9A-A928-74E5-1592-83580AF230FA}"/>
                </a:ext>
              </a:extLst>
            </p:cNvPr>
            <p:cNvSpPr/>
            <p:nvPr userDrawn="1"/>
          </p:nvSpPr>
          <p:spPr>
            <a:xfrm>
              <a:off x="2508695" y="3806831"/>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7433FFB-CB85-8C45-3846-D11BBC96DD10}"/>
                </a:ext>
              </a:extLst>
            </p:cNvPr>
            <p:cNvSpPr txBox="1"/>
            <p:nvPr userDrawn="1"/>
          </p:nvSpPr>
          <p:spPr>
            <a:xfrm>
              <a:off x="2726662" y="3809034"/>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04</a:t>
              </a:r>
            </a:p>
          </p:txBody>
        </p:sp>
      </p:grpSp>
      <p:sp>
        <p:nvSpPr>
          <p:cNvPr id="43" name="Text Placeholder 4">
            <a:extLst>
              <a:ext uri="{FF2B5EF4-FFF2-40B4-BE49-F238E27FC236}">
                <a16:creationId xmlns:a16="http://schemas.microsoft.com/office/drawing/2014/main" id="{72D1320E-603A-69AA-9874-5499F1CE3FA3}"/>
              </a:ext>
            </a:extLst>
          </p:cNvPr>
          <p:cNvSpPr>
            <a:spLocks noGrp="1"/>
          </p:cNvSpPr>
          <p:nvPr>
            <p:ph type="body" sz="quarter" idx="15"/>
          </p:nvPr>
        </p:nvSpPr>
        <p:spPr>
          <a:xfrm>
            <a:off x="3500823" y="4478343"/>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44" name="Group 43">
            <a:extLst>
              <a:ext uri="{FF2B5EF4-FFF2-40B4-BE49-F238E27FC236}">
                <a16:creationId xmlns:a16="http://schemas.microsoft.com/office/drawing/2014/main" id="{22602A2A-6B77-0D81-7A5C-450D933341C8}"/>
              </a:ext>
            </a:extLst>
          </p:cNvPr>
          <p:cNvGrpSpPr/>
          <p:nvPr userDrawn="1"/>
        </p:nvGrpSpPr>
        <p:grpSpPr>
          <a:xfrm>
            <a:off x="2479473" y="4497132"/>
            <a:ext cx="934004" cy="463868"/>
            <a:chOff x="2508695" y="4497132"/>
            <a:chExt cx="934004" cy="463868"/>
          </a:xfrm>
        </p:grpSpPr>
        <p:sp>
          <p:nvSpPr>
            <p:cNvPr id="45" name="Oval 44">
              <a:extLst>
                <a:ext uri="{FF2B5EF4-FFF2-40B4-BE49-F238E27FC236}">
                  <a16:creationId xmlns:a16="http://schemas.microsoft.com/office/drawing/2014/main" id="{F9D36259-781B-A2C7-D3C5-80D02D2A6768}"/>
                </a:ext>
              </a:extLst>
            </p:cNvPr>
            <p:cNvSpPr/>
            <p:nvPr userDrawn="1"/>
          </p:nvSpPr>
          <p:spPr>
            <a:xfrm>
              <a:off x="2508695" y="4497132"/>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4A096F5-3C95-AF59-97F8-05FB192A7E27}"/>
                </a:ext>
              </a:extLst>
            </p:cNvPr>
            <p:cNvSpPr txBox="1"/>
            <p:nvPr userDrawn="1"/>
          </p:nvSpPr>
          <p:spPr>
            <a:xfrm>
              <a:off x="2726662" y="4499335"/>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05</a:t>
              </a:r>
            </a:p>
          </p:txBody>
        </p:sp>
      </p:grpSp>
      <p:sp>
        <p:nvSpPr>
          <p:cNvPr id="47" name="Text Placeholder 4">
            <a:extLst>
              <a:ext uri="{FF2B5EF4-FFF2-40B4-BE49-F238E27FC236}">
                <a16:creationId xmlns:a16="http://schemas.microsoft.com/office/drawing/2014/main" id="{96F042DE-00C3-75AC-FAB8-46ED59968C31}"/>
              </a:ext>
            </a:extLst>
          </p:cNvPr>
          <p:cNvSpPr>
            <a:spLocks noGrp="1"/>
          </p:cNvSpPr>
          <p:nvPr>
            <p:ph type="body" sz="quarter" idx="16"/>
          </p:nvPr>
        </p:nvSpPr>
        <p:spPr>
          <a:xfrm>
            <a:off x="3500823" y="5167312"/>
            <a:ext cx="5245276" cy="528817"/>
          </a:xfrm>
        </p:spPr>
        <p:txBody>
          <a:bodyPr anchor="ctr"/>
          <a:lstStyle>
            <a:lvl1pPr marL="0" indent="0">
              <a:buNone/>
              <a:defRPr sz="24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48" name="Group 47">
            <a:extLst>
              <a:ext uri="{FF2B5EF4-FFF2-40B4-BE49-F238E27FC236}">
                <a16:creationId xmlns:a16="http://schemas.microsoft.com/office/drawing/2014/main" id="{B490DB45-02E8-0A56-1E4D-9B7621A3E5F1}"/>
              </a:ext>
            </a:extLst>
          </p:cNvPr>
          <p:cNvGrpSpPr/>
          <p:nvPr userDrawn="1"/>
        </p:nvGrpSpPr>
        <p:grpSpPr>
          <a:xfrm>
            <a:off x="2479473" y="5198590"/>
            <a:ext cx="934004" cy="463868"/>
            <a:chOff x="2508695" y="5198590"/>
            <a:chExt cx="934004" cy="463868"/>
          </a:xfrm>
        </p:grpSpPr>
        <p:sp>
          <p:nvSpPr>
            <p:cNvPr id="49" name="Oval 48">
              <a:extLst>
                <a:ext uri="{FF2B5EF4-FFF2-40B4-BE49-F238E27FC236}">
                  <a16:creationId xmlns:a16="http://schemas.microsoft.com/office/drawing/2014/main" id="{DE1BB9DE-651B-3966-F683-21A468F76F96}"/>
                </a:ext>
              </a:extLst>
            </p:cNvPr>
            <p:cNvSpPr/>
            <p:nvPr userDrawn="1"/>
          </p:nvSpPr>
          <p:spPr>
            <a:xfrm>
              <a:off x="2508695" y="5198590"/>
              <a:ext cx="934004" cy="463868"/>
            </a:xfrm>
            <a:prstGeom prst="ellipse">
              <a:avLst/>
            </a:prstGeom>
            <a:solidFill>
              <a:srgbClr val="0076BB"/>
            </a:solidFill>
            <a:ln>
              <a:noFill/>
            </a:ln>
            <a:effectLst>
              <a:outerShdw blurRad="38100" dist="254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FFEFC44-0AB5-9405-459F-B44CB0DD7479}"/>
                </a:ext>
              </a:extLst>
            </p:cNvPr>
            <p:cNvSpPr txBox="1"/>
            <p:nvPr userDrawn="1"/>
          </p:nvSpPr>
          <p:spPr>
            <a:xfrm>
              <a:off x="2726662" y="5200793"/>
              <a:ext cx="568093" cy="461665"/>
            </a:xfrm>
            <a:prstGeom prst="rect">
              <a:avLst/>
            </a:prstGeom>
            <a:noFill/>
            <a:ln>
              <a:noFill/>
            </a:ln>
            <a:scene3d>
              <a:camera prst="orthographicFront"/>
              <a:lightRig rig="threePt" dir="t"/>
            </a:scene3d>
            <a:sp3d>
              <a:bevelT/>
            </a:sp3d>
          </p:spPr>
          <p:txBody>
            <a:bodyPr wrap="square" rtlCol="0">
              <a:spAutoFit/>
            </a:bodyPr>
            <a:lstStyle/>
            <a:p>
              <a:r>
                <a:rPr lang="en-US" sz="2400" b="1" i="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06</a:t>
              </a:r>
            </a:p>
          </p:txBody>
        </p:sp>
      </p:grpSp>
      <p:sp>
        <p:nvSpPr>
          <p:cNvPr id="3" name="Rectangle 2">
            <a:extLst>
              <a:ext uri="{FF2B5EF4-FFF2-40B4-BE49-F238E27FC236}">
                <a16:creationId xmlns:a16="http://schemas.microsoft.com/office/drawing/2014/main" id="{020D8112-A4FE-4941-B43D-B83849DB1EBB}"/>
              </a:ext>
            </a:extLst>
          </p:cNvPr>
          <p:cNvSpPr/>
          <p:nvPr userDrawn="1"/>
        </p:nvSpPr>
        <p:spPr>
          <a:xfrm rot="10800000">
            <a:off x="8834033" y="0"/>
            <a:ext cx="335796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125EBE-851C-6B29-0288-C72455AFA7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5" name="Slide Number Placeholder 6">
            <a:extLst>
              <a:ext uri="{FF2B5EF4-FFF2-40B4-BE49-F238E27FC236}">
                <a16:creationId xmlns:a16="http://schemas.microsoft.com/office/drawing/2014/main" id="{B1F37CDC-D508-58D4-0837-001088F6B70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6" name="TextBox 5">
            <a:extLst>
              <a:ext uri="{FF2B5EF4-FFF2-40B4-BE49-F238E27FC236}">
                <a16:creationId xmlns:a16="http://schemas.microsoft.com/office/drawing/2014/main" id="{3861CA0A-881A-3975-28F4-12C4D346836F}"/>
              </a:ext>
            </a:extLst>
          </p:cNvPr>
          <p:cNvSpPr txBox="1"/>
          <p:nvPr userDrawn="1"/>
        </p:nvSpPr>
        <p:spPr>
          <a:xfrm>
            <a:off x="238991" y="6429087"/>
            <a:ext cx="2821709" cy="292388"/>
          </a:xfrm>
          <a:prstGeom prst="rect">
            <a:avLst/>
          </a:prstGeom>
          <a:noFill/>
        </p:spPr>
        <p:txBody>
          <a:bodyPr wrap="square" rtlCol="0">
            <a:spAutoFit/>
          </a:bodyPr>
          <a:lstStyle/>
          <a:p>
            <a:pPr algn="r"/>
            <a:r>
              <a:rPr lang="en-US" sz="1300" b="0" i="0">
                <a:solidFill>
                  <a:schemeClr val="tx1">
                    <a:lumMod val="50000"/>
                    <a:lumOff val="50000"/>
                  </a:schemeClr>
                </a:solidFill>
                <a:effectLst/>
                <a:latin typeface="Noto Sans" panose="020B0502040504020204" pitchFamily="34" charset="0"/>
                <a:ea typeface="Noto Sans" panose="020B0502040504020204" pitchFamily="34" charset="0"/>
                <a:cs typeface="Noto Sans" panose="020B0502040504020204" pitchFamily="34" charset="0"/>
              </a:rPr>
              <a:t>The Future is Worth Doing Right™ </a:t>
            </a:r>
            <a:endParaRPr lang="en-US" sz="1300" b="0" i="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 name="Picture 9" descr="A blue oval with a black background&#10;&#10;Description automatically generated with low confidence">
            <a:extLst>
              <a:ext uri="{FF2B5EF4-FFF2-40B4-BE49-F238E27FC236}">
                <a16:creationId xmlns:a16="http://schemas.microsoft.com/office/drawing/2014/main" id="{7A4255C4-CC2E-30AE-F074-485103F5C5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866" y="5576800"/>
            <a:ext cx="1495768" cy="743799"/>
          </a:xfrm>
          <a:prstGeom prst="rect">
            <a:avLst/>
          </a:prstGeom>
        </p:spPr>
      </p:pic>
    </p:spTree>
    <p:extLst>
      <p:ext uri="{BB962C8B-B14F-4D97-AF65-F5344CB8AC3E}">
        <p14:creationId xmlns:p14="http://schemas.microsoft.com/office/powerpoint/2010/main" val="187112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rterly Agenda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6239932" y="365125"/>
            <a:ext cx="2823045" cy="1325563"/>
          </a:xfrm>
        </p:spPr>
        <p:txBody>
          <a:bodyPr/>
          <a:lstStyle>
            <a:lvl1pPr>
              <a:defRPr b="1" i="0">
                <a:solidFill>
                  <a:srgbClr val="0076BB"/>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Q#-20##</a:t>
            </a:r>
          </a:p>
        </p:txBody>
      </p:sp>
      <p:grpSp>
        <p:nvGrpSpPr>
          <p:cNvPr id="41" name="Group 40">
            <a:extLst>
              <a:ext uri="{FF2B5EF4-FFF2-40B4-BE49-F238E27FC236}">
                <a16:creationId xmlns:a16="http://schemas.microsoft.com/office/drawing/2014/main" id="{047F0839-8F82-EA50-21D4-47E09D0FB491}"/>
              </a:ext>
            </a:extLst>
          </p:cNvPr>
          <p:cNvGrpSpPr/>
          <p:nvPr userDrawn="1"/>
        </p:nvGrpSpPr>
        <p:grpSpPr>
          <a:xfrm>
            <a:off x="2197854" y="1917874"/>
            <a:ext cx="6182945" cy="707917"/>
            <a:chOff x="1483545" y="1917874"/>
            <a:chExt cx="6182945" cy="707917"/>
          </a:xfrm>
        </p:grpSpPr>
        <p:sp>
          <p:nvSpPr>
            <p:cNvPr id="42" name="Oval 41">
              <a:extLst>
                <a:ext uri="{FF2B5EF4-FFF2-40B4-BE49-F238E27FC236}">
                  <a16:creationId xmlns:a16="http://schemas.microsoft.com/office/drawing/2014/main" id="{8CA3EDA0-2FFB-58BC-BDAC-30AC5B0A2CFF}"/>
                </a:ext>
              </a:extLst>
            </p:cNvPr>
            <p:cNvSpPr/>
            <p:nvPr userDrawn="1"/>
          </p:nvSpPr>
          <p:spPr>
            <a:xfrm>
              <a:off x="1483545" y="1917874"/>
              <a:ext cx="1363851" cy="707917"/>
            </a:xfrm>
            <a:prstGeom prst="ellipse">
              <a:avLst/>
            </a:prstGeom>
            <a:solidFill>
              <a:schemeClr val="accent6">
                <a:lumMod val="5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white tree with leaves&#10;&#10;Description automatically generated with medium confidence">
              <a:extLst>
                <a:ext uri="{FF2B5EF4-FFF2-40B4-BE49-F238E27FC236}">
                  <a16:creationId xmlns:a16="http://schemas.microsoft.com/office/drawing/2014/main" id="{B23C66C3-0BEB-92FE-99E6-F7A73AE25C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44" name="TextBox 43">
              <a:extLst>
                <a:ext uri="{FF2B5EF4-FFF2-40B4-BE49-F238E27FC236}">
                  <a16:creationId xmlns:a16="http://schemas.microsoft.com/office/drawing/2014/main" id="{7E5FCE88-5D5D-0C43-207E-68C1AC28632F}"/>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5" name="Group 44">
            <a:extLst>
              <a:ext uri="{FF2B5EF4-FFF2-40B4-BE49-F238E27FC236}">
                <a16:creationId xmlns:a16="http://schemas.microsoft.com/office/drawing/2014/main" id="{D6CE59F2-0D16-3FB4-AB9D-54B646E9A87F}"/>
              </a:ext>
            </a:extLst>
          </p:cNvPr>
          <p:cNvGrpSpPr/>
          <p:nvPr userDrawn="1"/>
        </p:nvGrpSpPr>
        <p:grpSpPr>
          <a:xfrm>
            <a:off x="2197854" y="2780046"/>
            <a:ext cx="6171215" cy="707917"/>
            <a:chOff x="1483545" y="2780046"/>
            <a:chExt cx="6171215" cy="707917"/>
          </a:xfrm>
        </p:grpSpPr>
        <p:sp>
          <p:nvSpPr>
            <p:cNvPr id="46" name="Oval 45">
              <a:extLst>
                <a:ext uri="{FF2B5EF4-FFF2-40B4-BE49-F238E27FC236}">
                  <a16:creationId xmlns:a16="http://schemas.microsoft.com/office/drawing/2014/main" id="{D3134047-C1CD-0387-CEB8-1DC34B8AEFF4}"/>
                </a:ext>
              </a:extLst>
            </p:cNvPr>
            <p:cNvSpPr/>
            <p:nvPr userDrawn="1"/>
          </p:nvSpPr>
          <p:spPr>
            <a:xfrm>
              <a:off x="1483545" y="2780046"/>
              <a:ext cx="1363851" cy="707917"/>
            </a:xfrm>
            <a:prstGeom prst="ellipse">
              <a:avLst/>
            </a:prstGeom>
            <a:solidFill>
              <a:srgbClr val="0076BB"/>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picture containing design, symbol, graphics, font&#10;&#10;Description automatically generated">
              <a:extLst>
                <a:ext uri="{FF2B5EF4-FFF2-40B4-BE49-F238E27FC236}">
                  <a16:creationId xmlns:a16="http://schemas.microsoft.com/office/drawing/2014/main" id="{60AF0F20-66F1-09D1-D031-F305FF36E90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48" name="TextBox 47">
              <a:extLst>
                <a:ext uri="{FF2B5EF4-FFF2-40B4-BE49-F238E27FC236}">
                  <a16:creationId xmlns:a16="http://schemas.microsoft.com/office/drawing/2014/main" id="{EB2E2F1C-DD78-85C7-FAAA-4D1CD112789A}"/>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49" name="Group 48">
            <a:extLst>
              <a:ext uri="{FF2B5EF4-FFF2-40B4-BE49-F238E27FC236}">
                <a16:creationId xmlns:a16="http://schemas.microsoft.com/office/drawing/2014/main" id="{36F1E397-A3DB-6FAD-8567-5875201AE78A}"/>
              </a:ext>
            </a:extLst>
          </p:cNvPr>
          <p:cNvGrpSpPr/>
          <p:nvPr userDrawn="1"/>
        </p:nvGrpSpPr>
        <p:grpSpPr>
          <a:xfrm>
            <a:off x="2197854" y="3673117"/>
            <a:ext cx="6210949" cy="707917"/>
            <a:chOff x="1483545" y="3673117"/>
            <a:chExt cx="6210949" cy="707917"/>
          </a:xfrm>
        </p:grpSpPr>
        <p:sp>
          <p:nvSpPr>
            <p:cNvPr id="50" name="Oval 49">
              <a:extLst>
                <a:ext uri="{FF2B5EF4-FFF2-40B4-BE49-F238E27FC236}">
                  <a16:creationId xmlns:a16="http://schemas.microsoft.com/office/drawing/2014/main" id="{34A22B75-4719-1A43-E5B2-38EA0C6CC683}"/>
                </a:ext>
              </a:extLst>
            </p:cNvPr>
            <p:cNvSpPr/>
            <p:nvPr userDrawn="1"/>
          </p:nvSpPr>
          <p:spPr>
            <a:xfrm>
              <a:off x="1483545" y="3673117"/>
              <a:ext cx="1363851" cy="707917"/>
            </a:xfrm>
            <a:prstGeom prst="ellipse">
              <a:avLst/>
            </a:prstGeom>
            <a:solidFill>
              <a:srgbClr val="C0000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black and white target with a arrow&#10;&#10;Description automatically generated with low confidence">
              <a:extLst>
                <a:ext uri="{FF2B5EF4-FFF2-40B4-BE49-F238E27FC236}">
                  <a16:creationId xmlns:a16="http://schemas.microsoft.com/office/drawing/2014/main" id="{2001DD19-E5E5-FFCB-EDA5-4AE262DBD44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52" name="TextBox 51">
              <a:extLst>
                <a:ext uri="{FF2B5EF4-FFF2-40B4-BE49-F238E27FC236}">
                  <a16:creationId xmlns:a16="http://schemas.microsoft.com/office/drawing/2014/main" id="{92AE8806-B095-9B30-5764-2D1B6DAB4210}"/>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53" name="Group 52">
            <a:extLst>
              <a:ext uri="{FF2B5EF4-FFF2-40B4-BE49-F238E27FC236}">
                <a16:creationId xmlns:a16="http://schemas.microsoft.com/office/drawing/2014/main" id="{6AE2F2A8-0338-18B8-0852-6154FEC37227}"/>
              </a:ext>
            </a:extLst>
          </p:cNvPr>
          <p:cNvGrpSpPr/>
          <p:nvPr userDrawn="1"/>
        </p:nvGrpSpPr>
        <p:grpSpPr>
          <a:xfrm>
            <a:off x="2197854" y="4566188"/>
            <a:ext cx="6163146" cy="707917"/>
            <a:chOff x="1483545" y="4566188"/>
            <a:chExt cx="6163146" cy="707917"/>
          </a:xfrm>
        </p:grpSpPr>
        <p:sp>
          <p:nvSpPr>
            <p:cNvPr id="54" name="Oval 53">
              <a:extLst>
                <a:ext uri="{FF2B5EF4-FFF2-40B4-BE49-F238E27FC236}">
                  <a16:creationId xmlns:a16="http://schemas.microsoft.com/office/drawing/2014/main" id="{A928C583-B899-CD0B-7CEC-08EB16B705FA}"/>
                </a:ext>
              </a:extLst>
            </p:cNvPr>
            <p:cNvSpPr/>
            <p:nvPr userDrawn="1"/>
          </p:nvSpPr>
          <p:spPr>
            <a:xfrm>
              <a:off x="1483545" y="4566188"/>
              <a:ext cx="1363851" cy="707917"/>
            </a:xfrm>
            <a:prstGeom prst="ellipse">
              <a:avLst/>
            </a:prstGeom>
            <a:solidFill>
              <a:schemeClr val="accent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symbol, white, graphics, black and white&#10;&#10;Description automatically generated">
              <a:extLst>
                <a:ext uri="{FF2B5EF4-FFF2-40B4-BE49-F238E27FC236}">
                  <a16:creationId xmlns:a16="http://schemas.microsoft.com/office/drawing/2014/main" id="{1A0A9A67-A503-EF97-53DF-CE2481CED20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56" name="TextBox 55">
              <a:extLst>
                <a:ext uri="{FF2B5EF4-FFF2-40B4-BE49-F238E27FC236}">
                  <a16:creationId xmlns:a16="http://schemas.microsoft.com/office/drawing/2014/main" id="{2FEA1EC8-C30F-9D20-0464-13AC1F228107}"/>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57" name="Group 56">
            <a:extLst>
              <a:ext uri="{FF2B5EF4-FFF2-40B4-BE49-F238E27FC236}">
                <a16:creationId xmlns:a16="http://schemas.microsoft.com/office/drawing/2014/main" id="{6D550F6C-C018-D680-9512-2A3310396F86}"/>
              </a:ext>
            </a:extLst>
          </p:cNvPr>
          <p:cNvGrpSpPr/>
          <p:nvPr userDrawn="1"/>
        </p:nvGrpSpPr>
        <p:grpSpPr>
          <a:xfrm>
            <a:off x="2197854" y="5462935"/>
            <a:ext cx="6182945" cy="707917"/>
            <a:chOff x="1483545" y="5462935"/>
            <a:chExt cx="6182945" cy="707917"/>
          </a:xfrm>
        </p:grpSpPr>
        <p:sp>
          <p:nvSpPr>
            <p:cNvPr id="58" name="Oval 57">
              <a:extLst>
                <a:ext uri="{FF2B5EF4-FFF2-40B4-BE49-F238E27FC236}">
                  <a16:creationId xmlns:a16="http://schemas.microsoft.com/office/drawing/2014/main" id="{FF20ABDA-DE68-3A77-E2C7-C07E3DD8A705}"/>
                </a:ext>
              </a:extLst>
            </p:cNvPr>
            <p:cNvSpPr/>
            <p:nvPr userDrawn="1"/>
          </p:nvSpPr>
          <p:spPr>
            <a:xfrm>
              <a:off x="1483545" y="5462935"/>
              <a:ext cx="1363851" cy="707917"/>
            </a:xfrm>
            <a:prstGeom prst="ellipse">
              <a:avLst/>
            </a:prstGeom>
            <a:solidFill>
              <a:srgbClr val="7030A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symbol, graphics, clipart, circle&#10;&#10;Description automatically generated">
              <a:extLst>
                <a:ext uri="{FF2B5EF4-FFF2-40B4-BE49-F238E27FC236}">
                  <a16:creationId xmlns:a16="http://schemas.microsoft.com/office/drawing/2014/main" id="{4FC5622A-300C-6422-65DD-6A4BB0295C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60" name="TextBox 59">
              <a:extLst>
                <a:ext uri="{FF2B5EF4-FFF2-40B4-BE49-F238E27FC236}">
                  <a16:creationId xmlns:a16="http://schemas.microsoft.com/office/drawing/2014/main" id="{B6DAB885-A5F2-7F73-50D2-55B9899A1A82}"/>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
        <p:nvSpPr>
          <p:cNvPr id="5" name="TextBox 4">
            <a:extLst>
              <a:ext uri="{FF2B5EF4-FFF2-40B4-BE49-F238E27FC236}">
                <a16:creationId xmlns:a16="http://schemas.microsoft.com/office/drawing/2014/main" id="{C59B9B71-C214-27E6-A267-52BE8F29DFB0}"/>
              </a:ext>
            </a:extLst>
          </p:cNvPr>
          <p:cNvSpPr txBox="1"/>
          <p:nvPr userDrawn="1"/>
        </p:nvSpPr>
        <p:spPr>
          <a:xfrm>
            <a:off x="856697" y="604647"/>
            <a:ext cx="5383236" cy="769441"/>
          </a:xfrm>
          <a:prstGeom prst="rect">
            <a:avLst/>
          </a:prstGeom>
          <a:noFill/>
        </p:spPr>
        <p:txBody>
          <a:bodyPr wrap="square" rtlCol="0">
            <a:spAutoFit/>
          </a:bodyPr>
          <a:lstStyle/>
          <a:p>
            <a:r>
              <a:rPr lang="en-US" sz="4400" b="1" i="0">
                <a:solidFill>
                  <a:srgbClr val="0076BB"/>
                </a:solidFill>
                <a:latin typeface="Noto Sans Black" panose="020B0502040504020204" pitchFamily="34" charset="0"/>
                <a:ea typeface="Noto Sans Black" panose="020B0502040504020204" pitchFamily="34" charset="0"/>
                <a:cs typeface="Noto Sans Black" panose="020B0502040504020204" pitchFamily="34" charset="0"/>
              </a:rPr>
              <a:t>Quarterly Agenda</a:t>
            </a:r>
          </a:p>
        </p:txBody>
      </p:sp>
      <p:pic>
        <p:nvPicPr>
          <p:cNvPr id="6" name="Picture 5">
            <a:extLst>
              <a:ext uri="{FF2B5EF4-FFF2-40B4-BE49-F238E27FC236}">
                <a16:creationId xmlns:a16="http://schemas.microsoft.com/office/drawing/2014/main" id="{D0FF9B77-677C-E0F9-1FAD-27B35C3763F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spTree>
    <p:extLst>
      <p:ext uri="{BB962C8B-B14F-4D97-AF65-F5344CB8AC3E}">
        <p14:creationId xmlns:p14="http://schemas.microsoft.com/office/powerpoint/2010/main" val="35008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childTnLst>
                                </p:cTn>
                              </p:par>
                              <p:par>
                                <p:cTn id="13" presetID="9" presetClass="emph" presetSubtype="0" nodeType="withEffect">
                                  <p:stCondLst>
                                    <p:cond delay="0"/>
                                  </p:stCondLst>
                                  <p:childTnLst>
                                    <p:set>
                                      <p:cBhvr>
                                        <p:cTn id="14" dur="indefinite"/>
                                        <p:tgtEl>
                                          <p:spTgt spid="41"/>
                                        </p:tgtEl>
                                        <p:attrNameLst>
                                          <p:attrName>style.opacity</p:attrName>
                                        </p:attrNameLst>
                                      </p:cBhvr>
                                      <p:to>
                                        <p:strVal val="0.5"/>
                                      </p:to>
                                    </p:set>
                                    <p:animEffect filter="image" prLst="opacity: 0.5">
                                      <p:cBhvr rctx="IE">
                                        <p:cTn id="15" dur="indefinite"/>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childTnLst>
                                </p:cTn>
                              </p:par>
                              <p:par>
                                <p:cTn id="21" presetID="9" presetClass="emph" presetSubtype="0" nodeType="withEffect">
                                  <p:stCondLst>
                                    <p:cond delay="0"/>
                                  </p:stCondLst>
                                  <p:childTnLst>
                                    <p:set>
                                      <p:cBhvr>
                                        <p:cTn id="22" dur="indefinite"/>
                                        <p:tgtEl>
                                          <p:spTgt spid="45"/>
                                        </p:tgtEl>
                                        <p:attrNameLst>
                                          <p:attrName>style.opacity</p:attrName>
                                        </p:attrNameLst>
                                      </p:cBhvr>
                                      <p:to>
                                        <p:strVal val="0.5"/>
                                      </p:to>
                                    </p:set>
                                    <p:animEffect filter="image" prLst="opacity: 0.5">
                                      <p:cBhvr rctx="IE">
                                        <p:cTn id="23" dur="indefinite"/>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childTnLst>
                                </p:cTn>
                              </p:par>
                              <p:par>
                                <p:cTn id="29" presetID="9" presetClass="emph" presetSubtype="0" nodeType="withEffect">
                                  <p:stCondLst>
                                    <p:cond delay="0"/>
                                  </p:stCondLst>
                                  <p:childTnLst>
                                    <p:set>
                                      <p:cBhvr>
                                        <p:cTn id="30" dur="indefinite"/>
                                        <p:tgtEl>
                                          <p:spTgt spid="49"/>
                                        </p:tgtEl>
                                        <p:attrNameLst>
                                          <p:attrName>style.opacity</p:attrName>
                                        </p:attrNameLst>
                                      </p:cBhvr>
                                      <p:to>
                                        <p:strVal val="0.5"/>
                                      </p:to>
                                    </p:set>
                                    <p:animEffect filter="image" prLst="opacity: 0.5">
                                      <p:cBhvr rctx="IE">
                                        <p:cTn id="31" dur="indefinite"/>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childTnLst>
                                </p:cTn>
                              </p:par>
                              <p:par>
                                <p:cTn id="37" presetID="9" presetClass="emph" presetSubtype="0" nodeType="withEffect">
                                  <p:stCondLst>
                                    <p:cond delay="0"/>
                                  </p:stCondLst>
                                  <p:childTnLst>
                                    <p:set>
                                      <p:cBhvr>
                                        <p:cTn id="38" dur="indefinite"/>
                                        <p:tgtEl>
                                          <p:spTgt spid="53"/>
                                        </p:tgtEl>
                                        <p:attrNameLst>
                                          <p:attrName>style.opacity</p:attrName>
                                        </p:attrNameLst>
                                      </p:cBhvr>
                                      <p:to>
                                        <p:strVal val="0.5"/>
                                      </p:to>
                                    </p:set>
                                    <p:animEffect filter="image" prLst="opacity: 0.5">
                                      <p:cBhvr rctx="IE">
                                        <p:cTn id="39"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3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rterly Agenda no bui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7568CF-F07A-8FE5-C171-24BADABAE0F9}"/>
              </a:ext>
            </a:extLst>
          </p:cNvPr>
          <p:cNvSpPr/>
          <p:nvPr userDrawn="1"/>
        </p:nvSpPr>
        <p:spPr>
          <a:xfrm rot="10800000">
            <a:off x="7558005" y="0"/>
            <a:ext cx="4633995" cy="6858000"/>
          </a:xfrm>
          <a:prstGeom prst="rect">
            <a:avLst/>
          </a:prstGeom>
          <a:gradFill>
            <a:gsLst>
              <a:gs pos="0">
                <a:schemeClr val="bg1">
                  <a:lumMod val="75000"/>
                </a:schemeClr>
              </a:gs>
              <a:gs pos="94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FAA68-C33B-4B26-4D16-1A1D3FF10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0053234" y="0"/>
            <a:ext cx="2138766" cy="6858000"/>
          </a:xfrm>
          <a:prstGeom prst="rect">
            <a:avLst/>
          </a:prstGeom>
          <a:ln w="41275">
            <a:noFill/>
          </a:ln>
          <a:effectLst/>
        </p:spPr>
      </p:pic>
      <p:sp>
        <p:nvSpPr>
          <p:cNvPr id="14" name="Slide Number Placeholder 6">
            <a:extLst>
              <a:ext uri="{FF2B5EF4-FFF2-40B4-BE49-F238E27FC236}">
                <a16:creationId xmlns:a16="http://schemas.microsoft.com/office/drawing/2014/main" id="{CAC776B1-CB88-11AB-2016-711C5E2960A6}"/>
              </a:ext>
            </a:extLst>
          </p:cNvPr>
          <p:cNvSpPr>
            <a:spLocks noGrp="1"/>
          </p:cNvSpPr>
          <p:nvPr>
            <p:ph type="sldNum" sz="quarter" idx="12"/>
          </p:nvPr>
        </p:nvSpPr>
        <p:spPr>
          <a:xfrm>
            <a:off x="11506200" y="6356350"/>
            <a:ext cx="484908" cy="365125"/>
          </a:xfrm>
        </p:spPr>
        <p:txBody>
          <a:bodyPr/>
          <a:lstStyle>
            <a:lvl1pPr>
              <a:defRPr>
                <a:solidFill>
                  <a:schemeClr val="bg1"/>
                </a:solidFill>
              </a:defRPr>
            </a:lvl1pPr>
          </a:lstStyle>
          <a:p>
            <a:fld id="{3CC61723-AD49-E24D-BA00-3009FA6E6A9F}" type="slidenum">
              <a:rPr lang="en-US" smtClean="0"/>
              <a:pPr/>
              <a:t>‹#›</a:t>
            </a:fld>
            <a:endParaRPr lang="en-US"/>
          </a:p>
        </p:txBody>
      </p:sp>
      <p:sp>
        <p:nvSpPr>
          <p:cNvPr id="2" name="Title 1">
            <a:extLst>
              <a:ext uri="{FF2B5EF4-FFF2-40B4-BE49-F238E27FC236}">
                <a16:creationId xmlns:a16="http://schemas.microsoft.com/office/drawing/2014/main" id="{770AAE7F-37EF-CC0D-3DBE-3CAE9417ECC1}"/>
              </a:ext>
            </a:extLst>
          </p:cNvPr>
          <p:cNvSpPr>
            <a:spLocks noGrp="1"/>
          </p:cNvSpPr>
          <p:nvPr>
            <p:ph type="title" hasCustomPrompt="1"/>
          </p:nvPr>
        </p:nvSpPr>
        <p:spPr>
          <a:xfrm>
            <a:off x="6239932" y="365125"/>
            <a:ext cx="2823045" cy="1325563"/>
          </a:xfrm>
        </p:spPr>
        <p:txBody>
          <a:bodyPr/>
          <a:lstStyle>
            <a:lvl1pPr>
              <a:defRPr b="1" i="0">
                <a:solidFill>
                  <a:srgbClr val="0076BB"/>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Q#-20##</a:t>
            </a:r>
          </a:p>
        </p:txBody>
      </p:sp>
      <p:grpSp>
        <p:nvGrpSpPr>
          <p:cNvPr id="41" name="Group 40">
            <a:extLst>
              <a:ext uri="{FF2B5EF4-FFF2-40B4-BE49-F238E27FC236}">
                <a16:creationId xmlns:a16="http://schemas.microsoft.com/office/drawing/2014/main" id="{047F0839-8F82-EA50-21D4-47E09D0FB491}"/>
              </a:ext>
            </a:extLst>
          </p:cNvPr>
          <p:cNvGrpSpPr/>
          <p:nvPr userDrawn="1"/>
        </p:nvGrpSpPr>
        <p:grpSpPr>
          <a:xfrm>
            <a:off x="2197854" y="1917874"/>
            <a:ext cx="6182945" cy="707917"/>
            <a:chOff x="1483545" y="1917874"/>
            <a:chExt cx="6182945" cy="707917"/>
          </a:xfrm>
        </p:grpSpPr>
        <p:sp>
          <p:nvSpPr>
            <p:cNvPr id="42" name="Oval 41">
              <a:extLst>
                <a:ext uri="{FF2B5EF4-FFF2-40B4-BE49-F238E27FC236}">
                  <a16:creationId xmlns:a16="http://schemas.microsoft.com/office/drawing/2014/main" id="{8CA3EDA0-2FFB-58BC-BDAC-30AC5B0A2CFF}"/>
                </a:ext>
              </a:extLst>
            </p:cNvPr>
            <p:cNvSpPr/>
            <p:nvPr userDrawn="1"/>
          </p:nvSpPr>
          <p:spPr>
            <a:xfrm>
              <a:off x="1483545" y="1917874"/>
              <a:ext cx="1363851" cy="707917"/>
            </a:xfrm>
            <a:prstGeom prst="ellipse">
              <a:avLst/>
            </a:prstGeom>
            <a:solidFill>
              <a:schemeClr val="accent6">
                <a:lumMod val="5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white tree with leaves&#10;&#10;Description automatically generated with medium confidence">
              <a:extLst>
                <a:ext uri="{FF2B5EF4-FFF2-40B4-BE49-F238E27FC236}">
                  <a16:creationId xmlns:a16="http://schemas.microsoft.com/office/drawing/2014/main" id="{B23C66C3-0BEB-92FE-99E6-F7A73AE25C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84188" y="1979880"/>
              <a:ext cx="563121" cy="588601"/>
            </a:xfrm>
            <a:prstGeom prst="rect">
              <a:avLst/>
            </a:prstGeom>
          </p:spPr>
        </p:pic>
        <p:sp>
          <p:nvSpPr>
            <p:cNvPr id="44" name="TextBox 43">
              <a:extLst>
                <a:ext uri="{FF2B5EF4-FFF2-40B4-BE49-F238E27FC236}">
                  <a16:creationId xmlns:a16="http://schemas.microsoft.com/office/drawing/2014/main" id="{7E5FCE88-5D5D-0C43-207E-68C1AC28632F}"/>
                </a:ext>
              </a:extLst>
            </p:cNvPr>
            <p:cNvSpPr txBox="1"/>
            <p:nvPr userDrawn="1"/>
          </p:nvSpPr>
          <p:spPr>
            <a:xfrm>
              <a:off x="3096187" y="1989255"/>
              <a:ext cx="4570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latin typeface="Noto Sans Medium" panose="020B0502040504020204" pitchFamily="34" charset="0"/>
                  <a:ea typeface="Noto Sans Medium" panose="020B0502040504020204" pitchFamily="34" charset="0"/>
                  <a:cs typeface="Noto Sans Medium" panose="020B0502040504020204" pitchFamily="34" charset="0"/>
                </a:rPr>
                <a:t>Sustainable Initiatives</a:t>
              </a:r>
            </a:p>
          </p:txBody>
        </p:sp>
      </p:grpSp>
      <p:grpSp>
        <p:nvGrpSpPr>
          <p:cNvPr id="45" name="Group 44">
            <a:extLst>
              <a:ext uri="{FF2B5EF4-FFF2-40B4-BE49-F238E27FC236}">
                <a16:creationId xmlns:a16="http://schemas.microsoft.com/office/drawing/2014/main" id="{D6CE59F2-0D16-3FB4-AB9D-54B646E9A87F}"/>
              </a:ext>
            </a:extLst>
          </p:cNvPr>
          <p:cNvGrpSpPr/>
          <p:nvPr userDrawn="1"/>
        </p:nvGrpSpPr>
        <p:grpSpPr>
          <a:xfrm>
            <a:off x="2197854" y="2780046"/>
            <a:ext cx="6171215" cy="707917"/>
            <a:chOff x="1483545" y="2780046"/>
            <a:chExt cx="6171215" cy="707917"/>
          </a:xfrm>
        </p:grpSpPr>
        <p:sp>
          <p:nvSpPr>
            <p:cNvPr id="46" name="Oval 45">
              <a:extLst>
                <a:ext uri="{FF2B5EF4-FFF2-40B4-BE49-F238E27FC236}">
                  <a16:creationId xmlns:a16="http://schemas.microsoft.com/office/drawing/2014/main" id="{D3134047-C1CD-0387-CEB8-1DC34B8AEFF4}"/>
                </a:ext>
              </a:extLst>
            </p:cNvPr>
            <p:cNvSpPr/>
            <p:nvPr userDrawn="1"/>
          </p:nvSpPr>
          <p:spPr>
            <a:xfrm>
              <a:off x="1483545" y="2780046"/>
              <a:ext cx="1363851" cy="707917"/>
            </a:xfrm>
            <a:prstGeom prst="ellipse">
              <a:avLst/>
            </a:prstGeom>
            <a:solidFill>
              <a:srgbClr val="0076BB"/>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picture containing design, symbol, graphics, font&#10;&#10;Description automatically generated">
              <a:extLst>
                <a:ext uri="{FF2B5EF4-FFF2-40B4-BE49-F238E27FC236}">
                  <a16:creationId xmlns:a16="http://schemas.microsoft.com/office/drawing/2014/main" id="{60AF0F20-66F1-09D1-D031-F305FF36E90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84188" y="2912784"/>
              <a:ext cx="531762" cy="485628"/>
            </a:xfrm>
            <a:prstGeom prst="rect">
              <a:avLst/>
            </a:prstGeom>
          </p:spPr>
        </p:pic>
        <p:sp>
          <p:nvSpPr>
            <p:cNvPr id="48" name="TextBox 47">
              <a:extLst>
                <a:ext uri="{FF2B5EF4-FFF2-40B4-BE49-F238E27FC236}">
                  <a16:creationId xmlns:a16="http://schemas.microsoft.com/office/drawing/2014/main" id="{EB2E2F1C-DD78-85C7-FAAA-4D1CD112789A}"/>
                </a:ext>
              </a:extLst>
            </p:cNvPr>
            <p:cNvSpPr txBox="1"/>
            <p:nvPr userDrawn="1"/>
          </p:nvSpPr>
          <p:spPr>
            <a:xfrm>
              <a:off x="3084457" y="281576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QTR KPI &amp; Results</a:t>
              </a:r>
            </a:p>
          </p:txBody>
        </p:sp>
      </p:grpSp>
      <p:grpSp>
        <p:nvGrpSpPr>
          <p:cNvPr id="49" name="Group 48">
            <a:extLst>
              <a:ext uri="{FF2B5EF4-FFF2-40B4-BE49-F238E27FC236}">
                <a16:creationId xmlns:a16="http://schemas.microsoft.com/office/drawing/2014/main" id="{36F1E397-A3DB-6FAD-8567-5875201AE78A}"/>
              </a:ext>
            </a:extLst>
          </p:cNvPr>
          <p:cNvGrpSpPr/>
          <p:nvPr userDrawn="1"/>
        </p:nvGrpSpPr>
        <p:grpSpPr>
          <a:xfrm>
            <a:off x="2197854" y="3673117"/>
            <a:ext cx="6210949" cy="707917"/>
            <a:chOff x="1483545" y="3673117"/>
            <a:chExt cx="6210949" cy="707917"/>
          </a:xfrm>
        </p:grpSpPr>
        <p:sp>
          <p:nvSpPr>
            <p:cNvPr id="50" name="Oval 49">
              <a:extLst>
                <a:ext uri="{FF2B5EF4-FFF2-40B4-BE49-F238E27FC236}">
                  <a16:creationId xmlns:a16="http://schemas.microsoft.com/office/drawing/2014/main" id="{34A22B75-4719-1A43-E5B2-38EA0C6CC683}"/>
                </a:ext>
              </a:extLst>
            </p:cNvPr>
            <p:cNvSpPr/>
            <p:nvPr userDrawn="1"/>
          </p:nvSpPr>
          <p:spPr>
            <a:xfrm>
              <a:off x="1483545" y="3673117"/>
              <a:ext cx="1363851" cy="707917"/>
            </a:xfrm>
            <a:prstGeom prst="ellipse">
              <a:avLst/>
            </a:prstGeom>
            <a:solidFill>
              <a:srgbClr val="C0000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black and white target with a arrow&#10;&#10;Description automatically generated with low confidence">
              <a:extLst>
                <a:ext uri="{FF2B5EF4-FFF2-40B4-BE49-F238E27FC236}">
                  <a16:creationId xmlns:a16="http://schemas.microsoft.com/office/drawing/2014/main" id="{2001DD19-E5E5-FFCB-EDA5-4AE262DBD44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87646" y="3758990"/>
              <a:ext cx="559663" cy="559663"/>
            </a:xfrm>
            <a:prstGeom prst="rect">
              <a:avLst/>
            </a:prstGeom>
          </p:spPr>
        </p:pic>
        <p:sp>
          <p:nvSpPr>
            <p:cNvPr id="52" name="TextBox 51">
              <a:extLst>
                <a:ext uri="{FF2B5EF4-FFF2-40B4-BE49-F238E27FC236}">
                  <a16:creationId xmlns:a16="http://schemas.microsoft.com/office/drawing/2014/main" id="{92AE8806-B095-9B30-5764-2D1B6DAB4210}"/>
                </a:ext>
              </a:extLst>
            </p:cNvPr>
            <p:cNvSpPr txBox="1"/>
            <p:nvPr userDrawn="1"/>
          </p:nvSpPr>
          <p:spPr>
            <a:xfrm>
              <a:off x="3124191" y="3765465"/>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Goal Review</a:t>
              </a:r>
            </a:p>
          </p:txBody>
        </p:sp>
      </p:grpSp>
      <p:grpSp>
        <p:nvGrpSpPr>
          <p:cNvPr id="53" name="Group 52">
            <a:extLst>
              <a:ext uri="{FF2B5EF4-FFF2-40B4-BE49-F238E27FC236}">
                <a16:creationId xmlns:a16="http://schemas.microsoft.com/office/drawing/2014/main" id="{6AE2F2A8-0338-18B8-0852-6154FEC37227}"/>
              </a:ext>
            </a:extLst>
          </p:cNvPr>
          <p:cNvGrpSpPr/>
          <p:nvPr userDrawn="1"/>
        </p:nvGrpSpPr>
        <p:grpSpPr>
          <a:xfrm>
            <a:off x="2197854" y="4566188"/>
            <a:ext cx="6163146" cy="707917"/>
            <a:chOff x="1483545" y="4566188"/>
            <a:chExt cx="6163146" cy="707917"/>
          </a:xfrm>
        </p:grpSpPr>
        <p:sp>
          <p:nvSpPr>
            <p:cNvPr id="54" name="Oval 53">
              <a:extLst>
                <a:ext uri="{FF2B5EF4-FFF2-40B4-BE49-F238E27FC236}">
                  <a16:creationId xmlns:a16="http://schemas.microsoft.com/office/drawing/2014/main" id="{A928C583-B899-CD0B-7CEC-08EB16B705FA}"/>
                </a:ext>
              </a:extLst>
            </p:cNvPr>
            <p:cNvSpPr/>
            <p:nvPr userDrawn="1"/>
          </p:nvSpPr>
          <p:spPr>
            <a:xfrm>
              <a:off x="1483545" y="4566188"/>
              <a:ext cx="1363851" cy="707917"/>
            </a:xfrm>
            <a:prstGeom prst="ellipse">
              <a:avLst/>
            </a:prstGeom>
            <a:solidFill>
              <a:schemeClr val="accent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symbol, white, graphics, black and white&#10;&#10;Description automatically generated">
              <a:extLst>
                <a:ext uri="{FF2B5EF4-FFF2-40B4-BE49-F238E27FC236}">
                  <a16:creationId xmlns:a16="http://schemas.microsoft.com/office/drawing/2014/main" id="{1A0A9A67-A503-EF97-53DF-CE2481CED20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21491" y="4674987"/>
              <a:ext cx="525818" cy="530577"/>
            </a:xfrm>
            <a:prstGeom prst="rect">
              <a:avLst/>
            </a:prstGeom>
          </p:spPr>
        </p:pic>
        <p:sp>
          <p:nvSpPr>
            <p:cNvPr id="56" name="TextBox 55">
              <a:extLst>
                <a:ext uri="{FF2B5EF4-FFF2-40B4-BE49-F238E27FC236}">
                  <a16:creationId xmlns:a16="http://schemas.microsoft.com/office/drawing/2014/main" id="{2FEA1EC8-C30F-9D20-0464-13AC1F228107}"/>
                </a:ext>
              </a:extLst>
            </p:cNvPr>
            <p:cNvSpPr txBox="1"/>
            <p:nvPr userDrawn="1"/>
          </p:nvSpPr>
          <p:spPr>
            <a:xfrm>
              <a:off x="3076388" y="4658536"/>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Sales Pipeline Review</a:t>
              </a:r>
            </a:p>
          </p:txBody>
        </p:sp>
      </p:grpSp>
      <p:grpSp>
        <p:nvGrpSpPr>
          <p:cNvPr id="57" name="Group 56">
            <a:extLst>
              <a:ext uri="{FF2B5EF4-FFF2-40B4-BE49-F238E27FC236}">
                <a16:creationId xmlns:a16="http://schemas.microsoft.com/office/drawing/2014/main" id="{6D550F6C-C018-D680-9512-2A3310396F86}"/>
              </a:ext>
            </a:extLst>
          </p:cNvPr>
          <p:cNvGrpSpPr/>
          <p:nvPr userDrawn="1"/>
        </p:nvGrpSpPr>
        <p:grpSpPr>
          <a:xfrm>
            <a:off x="2197854" y="5462935"/>
            <a:ext cx="6182945" cy="707917"/>
            <a:chOff x="1483545" y="5462935"/>
            <a:chExt cx="6182945" cy="707917"/>
          </a:xfrm>
        </p:grpSpPr>
        <p:sp>
          <p:nvSpPr>
            <p:cNvPr id="58" name="Oval 57">
              <a:extLst>
                <a:ext uri="{FF2B5EF4-FFF2-40B4-BE49-F238E27FC236}">
                  <a16:creationId xmlns:a16="http://schemas.microsoft.com/office/drawing/2014/main" id="{FF20ABDA-DE68-3A77-E2C7-C07E3DD8A705}"/>
                </a:ext>
              </a:extLst>
            </p:cNvPr>
            <p:cNvSpPr/>
            <p:nvPr userDrawn="1"/>
          </p:nvSpPr>
          <p:spPr>
            <a:xfrm>
              <a:off x="1483545" y="5462935"/>
              <a:ext cx="1363851" cy="707917"/>
            </a:xfrm>
            <a:prstGeom prst="ellipse">
              <a:avLst/>
            </a:prstGeom>
            <a:solidFill>
              <a:srgbClr val="7030A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icture containing symbol, graphics, clipart, circle&#10;&#10;Description automatically generated">
              <a:extLst>
                <a:ext uri="{FF2B5EF4-FFF2-40B4-BE49-F238E27FC236}">
                  <a16:creationId xmlns:a16="http://schemas.microsoft.com/office/drawing/2014/main" id="{4FC5622A-300C-6422-65DD-6A4BB0295C4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20920" y="5533234"/>
              <a:ext cx="507139" cy="596018"/>
            </a:xfrm>
            <a:prstGeom prst="rect">
              <a:avLst/>
            </a:prstGeom>
          </p:spPr>
        </p:pic>
        <p:sp>
          <p:nvSpPr>
            <p:cNvPr id="60" name="TextBox 59">
              <a:extLst>
                <a:ext uri="{FF2B5EF4-FFF2-40B4-BE49-F238E27FC236}">
                  <a16:creationId xmlns:a16="http://schemas.microsoft.com/office/drawing/2014/main" id="{B6DAB885-A5F2-7F73-50D2-55B9899A1A82}"/>
                </a:ext>
              </a:extLst>
            </p:cNvPr>
            <p:cNvSpPr txBox="1"/>
            <p:nvPr userDrawn="1"/>
          </p:nvSpPr>
          <p:spPr>
            <a:xfrm>
              <a:off x="3096187" y="5569633"/>
              <a:ext cx="4570303" cy="523220"/>
            </a:xfrm>
            <a:prstGeom prst="rect">
              <a:avLst/>
            </a:prstGeom>
            <a:noFill/>
          </p:spPr>
          <p:txBody>
            <a:bodyPr wrap="square" rtlCol="0">
              <a:spAutoFit/>
            </a:bodyPr>
            <a:lstStyle/>
            <a:p>
              <a:pPr lvl="0"/>
              <a:r>
                <a:rPr lang="en-US" sz="2800" b="0" i="0">
                  <a:latin typeface="Noto Sans Medium" panose="020B0502040504020204" pitchFamily="34" charset="0"/>
                  <a:ea typeface="Noto Sans Medium" panose="020B0502040504020204" pitchFamily="34" charset="0"/>
                  <a:cs typeface="Noto Sans Medium" panose="020B0502040504020204" pitchFamily="34" charset="0"/>
                </a:rPr>
                <a:t>Innovation Initiatives</a:t>
              </a:r>
            </a:p>
          </p:txBody>
        </p:sp>
      </p:grpSp>
      <p:sp>
        <p:nvSpPr>
          <p:cNvPr id="5" name="TextBox 4">
            <a:extLst>
              <a:ext uri="{FF2B5EF4-FFF2-40B4-BE49-F238E27FC236}">
                <a16:creationId xmlns:a16="http://schemas.microsoft.com/office/drawing/2014/main" id="{C59B9B71-C214-27E6-A267-52BE8F29DFB0}"/>
              </a:ext>
            </a:extLst>
          </p:cNvPr>
          <p:cNvSpPr txBox="1"/>
          <p:nvPr userDrawn="1"/>
        </p:nvSpPr>
        <p:spPr>
          <a:xfrm>
            <a:off x="856697" y="604647"/>
            <a:ext cx="5383236" cy="769441"/>
          </a:xfrm>
          <a:prstGeom prst="rect">
            <a:avLst/>
          </a:prstGeom>
          <a:noFill/>
        </p:spPr>
        <p:txBody>
          <a:bodyPr wrap="square" rtlCol="0">
            <a:spAutoFit/>
          </a:bodyPr>
          <a:lstStyle/>
          <a:p>
            <a:r>
              <a:rPr lang="en-US" sz="4400" b="1" i="0">
                <a:solidFill>
                  <a:srgbClr val="0076BB"/>
                </a:solidFill>
                <a:latin typeface="Noto Sans Black" panose="020B0502040504020204" pitchFamily="34" charset="0"/>
                <a:ea typeface="Noto Sans Black" panose="020B0502040504020204" pitchFamily="34" charset="0"/>
                <a:cs typeface="Noto Sans Black" panose="020B0502040504020204" pitchFamily="34" charset="0"/>
              </a:rPr>
              <a:t>Quarterly Agenda</a:t>
            </a:r>
          </a:p>
        </p:txBody>
      </p:sp>
      <p:pic>
        <p:nvPicPr>
          <p:cNvPr id="6" name="Picture 5">
            <a:extLst>
              <a:ext uri="{FF2B5EF4-FFF2-40B4-BE49-F238E27FC236}">
                <a16:creationId xmlns:a16="http://schemas.microsoft.com/office/drawing/2014/main" id="{D0FF9B77-677C-E0F9-1FAD-27B35C3763F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0962007" y="372938"/>
            <a:ext cx="1088385" cy="544193"/>
          </a:xfrm>
          <a:prstGeom prst="rect">
            <a:avLst/>
          </a:prstGeom>
        </p:spPr>
      </p:pic>
    </p:spTree>
    <p:extLst>
      <p:ext uri="{BB962C8B-B14F-4D97-AF65-F5344CB8AC3E}">
        <p14:creationId xmlns:p14="http://schemas.microsoft.com/office/powerpoint/2010/main" val="436841892"/>
      </p:ext>
    </p:extLst>
  </p:cSld>
  <p:clrMapOvr>
    <a:masterClrMapping/>
  </p:clrMapOvr>
  <p:extLst>
    <p:ext uri="{DCECCB84-F9BA-43D5-87BE-67443E8EF086}">
      <p15:sldGuideLst xmlns:p15="http://schemas.microsoft.com/office/powerpoint/2012/main">
        <p15:guide id="1" orient="horz" pos="2160">
          <p15:clr>
            <a:srgbClr val="FBAE40"/>
          </p15:clr>
        </p15:guide>
        <p15:guide id="2" pos="331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84F0F-B229-C029-418C-D3C878075C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3FBC47-89E0-6E13-BAD4-E22E5CD75791}"/>
              </a:ext>
            </a:extLst>
          </p:cNvPr>
          <p:cNvSpPr>
            <a:spLocks noGrp="1"/>
          </p:cNvSpPr>
          <p:nvPr>
            <p:ph type="body" idx="1"/>
          </p:nvPr>
        </p:nvSpPr>
        <p:spPr>
          <a:xfrm>
            <a:off x="838200" y="1690688"/>
            <a:ext cx="10515600" cy="4018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3BF0C0-F5F4-A93B-0CCD-3C245D297752}"/>
              </a:ext>
            </a:extLst>
          </p:cNvPr>
          <p:cNvSpPr>
            <a:spLocks noGrp="1"/>
          </p:cNvSpPr>
          <p:nvPr>
            <p:ph type="ftr" sz="quarter" idx="3"/>
          </p:nvPr>
        </p:nvSpPr>
        <p:spPr>
          <a:xfrm>
            <a:off x="838200" y="6356350"/>
            <a:ext cx="4163291" cy="365125"/>
          </a:xfrm>
          <a:prstGeom prst="rect">
            <a:avLst/>
          </a:prstGeom>
        </p:spPr>
        <p:txBody>
          <a:bodyPr vert="horz" lIns="91440" tIns="45720" rIns="91440" bIns="45720" rtlCol="0" anchor="ctr"/>
          <a:lstStyle>
            <a:lvl1pPr algn="l">
              <a:defRPr sz="1000" b="0" i="1">
                <a:solidFill>
                  <a:schemeClr val="bg1">
                    <a:lumMod val="50000"/>
                  </a:schemeClr>
                </a:solidFill>
                <a:latin typeface="Noto Sans Light" panose="020B0402040504020204" pitchFamily="34" charset="0"/>
                <a:ea typeface="Noto Sans Light" panose="020B0402040504020204" pitchFamily="34" charset="0"/>
                <a:cs typeface="Noto Sans Light" panose="020B0402040504020204" pitchFamily="34" charset="0"/>
              </a:defRPr>
            </a:lvl1pPr>
          </a:lstStyle>
          <a:p>
            <a:endParaRPr lang="en-US"/>
          </a:p>
        </p:txBody>
      </p:sp>
      <p:sp>
        <p:nvSpPr>
          <p:cNvPr id="6" name="Slide Number Placeholder 5">
            <a:extLst>
              <a:ext uri="{FF2B5EF4-FFF2-40B4-BE49-F238E27FC236}">
                <a16:creationId xmlns:a16="http://schemas.microsoft.com/office/drawing/2014/main" id="{E6F15674-17ED-8611-12ED-34ED535C1AD0}"/>
              </a:ext>
            </a:extLst>
          </p:cNvPr>
          <p:cNvSpPr>
            <a:spLocks noGrp="1"/>
          </p:cNvSpPr>
          <p:nvPr>
            <p:ph type="sldNum" sz="quarter" idx="4"/>
          </p:nvPr>
        </p:nvSpPr>
        <p:spPr>
          <a:xfrm>
            <a:off x="11353800" y="6356350"/>
            <a:ext cx="637308"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3CC61723-AD49-E24D-BA00-3009FA6E6A9F}" type="slidenum">
              <a:rPr lang="en-US" smtClean="0"/>
              <a:pPr/>
              <a:t>‹#›</a:t>
            </a:fld>
            <a:endParaRPr lang="en-US"/>
          </a:p>
        </p:txBody>
      </p:sp>
    </p:spTree>
    <p:extLst>
      <p:ext uri="{BB962C8B-B14F-4D97-AF65-F5344CB8AC3E}">
        <p14:creationId xmlns:p14="http://schemas.microsoft.com/office/powerpoint/2010/main" val="3973960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hdr="0" ftr="0" dt="0"/>
  <p:txStyles>
    <p:titleStyle>
      <a:lvl1pPr algn="l" defTabSz="914400" rtl="0" eaLnBrk="1" latinLnBrk="0" hangingPunct="1">
        <a:lnSpc>
          <a:spcPct val="90000"/>
        </a:lnSpc>
        <a:spcBef>
          <a:spcPct val="0"/>
        </a:spcBef>
        <a:buNone/>
        <a:defRPr sz="4400" kern="1200" baseline="0">
          <a:solidFill>
            <a:srgbClr val="0076BB"/>
          </a:solidFill>
          <a:latin typeface="Noto Sans Black" panose="020B0502040504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800" kern="1200" baseline="0">
          <a:solidFill>
            <a:schemeClr val="tx1"/>
          </a:solidFill>
          <a:latin typeface="Noto Sans" panose="020B0502040504020204" pitchFamily="34" charset="0"/>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000" kern="1200" baseline="0">
          <a:solidFill>
            <a:schemeClr val="tx1"/>
          </a:solidFill>
          <a:latin typeface="Noto Sans" panose="020B0502040504020204" pitchFamily="34" charset="0"/>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81.png"/><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8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60.png"/><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67.jpeg"/><Relationship Id="rId4" Type="http://schemas.openxmlformats.org/officeDocument/2006/relationships/image" Target="../media/image6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4ED4-05EF-7249-0441-C52A3A8C01DA}"/>
              </a:ext>
            </a:extLst>
          </p:cNvPr>
          <p:cNvSpPr>
            <a:spLocks noGrp="1"/>
          </p:cNvSpPr>
          <p:nvPr>
            <p:ph type="title"/>
          </p:nvPr>
        </p:nvSpPr>
        <p:spPr>
          <a:xfrm>
            <a:off x="933782" y="4476453"/>
            <a:ext cx="10444558" cy="1508744"/>
          </a:xfrm>
        </p:spPr>
        <p:txBody>
          <a:bodyPr>
            <a:normAutofit fontScale="90000"/>
          </a:bodyPr>
          <a:lstStyle/>
          <a:p>
            <a:r>
              <a:rPr lang="en-US" sz="4800"/>
              <a:t>Pollution Prevention at Worthen Industries:</a:t>
            </a:r>
            <a:br>
              <a:rPr lang="en-US" sz="4800"/>
            </a:br>
            <a:r>
              <a:rPr lang="en-US" sz="4800"/>
              <a:t>A Path to Sustainable Success</a:t>
            </a:r>
            <a:endParaRPr lang="en-US" sz="4897"/>
          </a:p>
        </p:txBody>
      </p:sp>
      <p:sp>
        <p:nvSpPr>
          <p:cNvPr id="3" name="Text Placeholder 2">
            <a:extLst>
              <a:ext uri="{FF2B5EF4-FFF2-40B4-BE49-F238E27FC236}">
                <a16:creationId xmlns:a16="http://schemas.microsoft.com/office/drawing/2014/main" id="{B22730B9-347B-7618-E81D-F5D8B7376758}"/>
              </a:ext>
            </a:extLst>
          </p:cNvPr>
          <p:cNvSpPr>
            <a:spLocks noGrp="1"/>
          </p:cNvSpPr>
          <p:nvPr>
            <p:ph type="body" idx="1"/>
          </p:nvPr>
        </p:nvSpPr>
        <p:spPr/>
        <p:txBody>
          <a:bodyPr>
            <a:normAutofit/>
          </a:bodyPr>
          <a:lstStyle/>
          <a:p>
            <a:r>
              <a:rPr lang="en-US"/>
              <a:t>VADEQ VEEP Workshop July 2025</a:t>
            </a:r>
          </a:p>
          <a:p>
            <a:endParaRPr lang="en-US"/>
          </a:p>
        </p:txBody>
      </p:sp>
      <p:sp>
        <p:nvSpPr>
          <p:cNvPr id="4" name="Slide Number Placeholder 3">
            <a:extLst>
              <a:ext uri="{FF2B5EF4-FFF2-40B4-BE49-F238E27FC236}">
                <a16:creationId xmlns:a16="http://schemas.microsoft.com/office/drawing/2014/main" id="{04B6AEAF-1CBE-B797-BA03-BDCA2E53BE1D}"/>
              </a:ext>
            </a:extLst>
          </p:cNvPr>
          <p:cNvSpPr>
            <a:spLocks noGrp="1"/>
          </p:cNvSpPr>
          <p:nvPr>
            <p:ph type="sldNum" sz="quarter" idx="12"/>
          </p:nvPr>
        </p:nvSpPr>
        <p:spPr/>
        <p:txBody>
          <a:bodyPr/>
          <a:lstStyle/>
          <a:p>
            <a:fld id="{3CC61723-AD49-E24D-BA00-3009FA6E6A9F}" type="slidenum">
              <a:rPr lang="en-US" smtClean="0"/>
              <a:t>1</a:t>
            </a:fld>
            <a:endParaRPr lang="en-US"/>
          </a:p>
        </p:txBody>
      </p:sp>
      <p:pic>
        <p:nvPicPr>
          <p:cNvPr id="2050" name="Picture 2" descr="Worthen Industries (@WorthenIndNH) / X">
            <a:extLst>
              <a:ext uri="{FF2B5EF4-FFF2-40B4-BE49-F238E27FC236}">
                <a16:creationId xmlns:a16="http://schemas.microsoft.com/office/drawing/2014/main" id="{4A1206AF-6992-42EA-9985-C9CB7E0EA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694" y="189126"/>
            <a:ext cx="5383646" cy="41018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46160"/>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1385176" cy="730494"/>
          </a:xfrm>
        </p:spPr>
        <p:txBody>
          <a:bodyPr>
            <a:normAutofit/>
          </a:bodyPr>
          <a:lstStyle/>
          <a:p>
            <a:r>
              <a:rPr lang="en-US"/>
              <a:t>Pollution Prevention – Recycling Partnerships</a:t>
            </a:r>
          </a:p>
        </p:txBody>
      </p:sp>
      <p:pic>
        <p:nvPicPr>
          <p:cNvPr id="3" name="Picture 2" descr="A close-up of a company logo">
            <a:extLst>
              <a:ext uri="{FF2B5EF4-FFF2-40B4-BE49-F238E27FC236}">
                <a16:creationId xmlns:a16="http://schemas.microsoft.com/office/drawing/2014/main" id="{12290257-14A0-4CDF-B4A1-1AB7798E7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005" y="4107906"/>
            <a:ext cx="6291072" cy="1975104"/>
          </a:xfrm>
          <a:prstGeom prst="rect">
            <a:avLst/>
          </a:prstGeom>
        </p:spPr>
      </p:pic>
      <p:pic>
        <p:nvPicPr>
          <p:cNvPr id="2058" name="Picture 10" descr="Contact Us | Smith Iron &amp; Metal | Scrap Metal Recycling in Richmond, VA">
            <a:extLst>
              <a:ext uri="{FF2B5EF4-FFF2-40B4-BE49-F238E27FC236}">
                <a16:creationId xmlns:a16="http://schemas.microsoft.com/office/drawing/2014/main" id="{AA397BB6-0736-4B47-BDB7-44C5E9E4C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38" y="3167654"/>
            <a:ext cx="2314674" cy="2368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D150AE-06F9-4C7C-B6D0-978DBCEAAA4E}"/>
              </a:ext>
            </a:extLst>
          </p:cNvPr>
          <p:cNvSpPr txBox="1"/>
          <p:nvPr/>
        </p:nvSpPr>
        <p:spPr>
          <a:xfrm>
            <a:off x="620802" y="917513"/>
            <a:ext cx="4473917" cy="2062103"/>
          </a:xfrm>
          <a:prstGeom prst="rect">
            <a:avLst/>
          </a:prstGeom>
          <a:noFill/>
        </p:spPr>
        <p:txBody>
          <a:bodyPr wrap="none" rtlCol="0">
            <a:spAutoFit/>
          </a:bodyPr>
          <a:lstStyle/>
          <a:p>
            <a:r>
              <a:rPr lang="en-US" sz="3200"/>
              <a:t>Recycling Partnerships for</a:t>
            </a:r>
          </a:p>
          <a:p>
            <a:r>
              <a:rPr lang="en-US" sz="3200"/>
              <a:t>Plastic Films</a:t>
            </a:r>
          </a:p>
          <a:p>
            <a:r>
              <a:rPr lang="en-US" sz="3200"/>
              <a:t>Scrap Metal</a:t>
            </a:r>
          </a:p>
          <a:p>
            <a:r>
              <a:rPr lang="en-US" sz="3200"/>
              <a:t>Off-Spec Products </a:t>
            </a:r>
          </a:p>
        </p:txBody>
      </p:sp>
      <p:pic>
        <p:nvPicPr>
          <p:cNvPr id="2056" name="Picture 8" descr="International Paper Logo, symbol, meaning, history, PNG, brand">
            <a:extLst>
              <a:ext uri="{FF2B5EF4-FFF2-40B4-BE49-F238E27FC236}">
                <a16:creationId xmlns:a16="http://schemas.microsoft.com/office/drawing/2014/main" id="{C2E354D0-CB08-42DE-AF96-1422D1224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3710" y="3501865"/>
            <a:ext cx="3774558" cy="2039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aph showing the growth of the rate">
            <a:extLst>
              <a:ext uri="{FF2B5EF4-FFF2-40B4-BE49-F238E27FC236}">
                <a16:creationId xmlns:a16="http://schemas.microsoft.com/office/drawing/2014/main" id="{487D837A-B0F3-FB25-6FA0-404A6335D357}"/>
              </a:ext>
            </a:extLst>
          </p:cNvPr>
          <p:cNvPicPr>
            <a:picLocks noChangeAspect="1"/>
          </p:cNvPicPr>
          <p:nvPr/>
        </p:nvPicPr>
        <p:blipFill>
          <a:blip r:embed="rId6"/>
          <a:stretch>
            <a:fillRect/>
          </a:stretch>
        </p:blipFill>
        <p:spPr>
          <a:xfrm>
            <a:off x="5912509" y="921768"/>
            <a:ext cx="4895851" cy="2785973"/>
          </a:xfrm>
          <a:prstGeom prst="rect">
            <a:avLst/>
          </a:prstGeom>
        </p:spPr>
      </p:pic>
    </p:spTree>
    <p:extLst>
      <p:ext uri="{BB962C8B-B14F-4D97-AF65-F5344CB8AC3E}">
        <p14:creationId xmlns:p14="http://schemas.microsoft.com/office/powerpoint/2010/main" val="1867677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normAutofit fontScale="90000"/>
          </a:bodyPr>
          <a:lstStyle/>
          <a:p>
            <a:r>
              <a:rPr lang="en-US"/>
              <a:t>Pollution Prevention – Identifying Opportunities</a:t>
            </a:r>
          </a:p>
        </p:txBody>
      </p:sp>
      <p:pic>
        <p:nvPicPr>
          <p:cNvPr id="5" name="Picture 4" descr="A logo for a company">
            <a:extLst>
              <a:ext uri="{FF2B5EF4-FFF2-40B4-BE49-F238E27FC236}">
                <a16:creationId xmlns:a16="http://schemas.microsoft.com/office/drawing/2014/main" id="{0BA4E183-2A05-4813-9587-849B16490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39" y="1125137"/>
            <a:ext cx="5070063" cy="2468068"/>
          </a:xfrm>
          <a:prstGeom prst="rect">
            <a:avLst/>
          </a:prstGeom>
        </p:spPr>
      </p:pic>
      <p:pic>
        <p:nvPicPr>
          <p:cNvPr id="3074" name="Picture 2" descr="Commercial Electrical Service Projects | Richmond, VA">
            <a:extLst>
              <a:ext uri="{FF2B5EF4-FFF2-40B4-BE49-F238E27FC236}">
                <a16:creationId xmlns:a16="http://schemas.microsoft.com/office/drawing/2014/main" id="{7A92BD8B-DFC7-41F1-A383-22C5D47245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874"/>
          <a:stretch/>
        </p:blipFill>
        <p:spPr bwMode="auto">
          <a:xfrm>
            <a:off x="8023721" y="807643"/>
            <a:ext cx="2551370" cy="26213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Energy Audit for Dominion Energy Customers | Residental">
            <a:extLst>
              <a:ext uri="{FF2B5EF4-FFF2-40B4-BE49-F238E27FC236}">
                <a16:creationId xmlns:a16="http://schemas.microsoft.com/office/drawing/2014/main" id="{F806FB4F-9376-47BC-82EC-BF53693B9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613" y="3593205"/>
            <a:ext cx="4413587" cy="1564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26A107-8972-4DBB-B3B0-339A5750C287}"/>
              </a:ext>
            </a:extLst>
          </p:cNvPr>
          <p:cNvSpPr txBox="1"/>
          <p:nvPr/>
        </p:nvSpPr>
        <p:spPr>
          <a:xfrm>
            <a:off x="546917" y="3793871"/>
            <a:ext cx="5549083" cy="1938992"/>
          </a:xfrm>
          <a:prstGeom prst="rect">
            <a:avLst/>
          </a:prstGeom>
          <a:noFill/>
        </p:spPr>
        <p:txBody>
          <a:bodyPr wrap="none" rtlCol="0">
            <a:spAutoFit/>
          </a:bodyPr>
          <a:lstStyle/>
          <a:p>
            <a:r>
              <a:rPr lang="en-US" sz="2400" b="1" u="sng"/>
              <a:t>2018</a:t>
            </a:r>
            <a:r>
              <a:rPr lang="en-US" sz="2400"/>
              <a:t> – Energy survey conducted by USDOE</a:t>
            </a:r>
          </a:p>
          <a:p>
            <a:r>
              <a:rPr lang="en-US" sz="2400"/>
              <a:t>through NCS</a:t>
            </a:r>
          </a:p>
          <a:p>
            <a:endParaRPr lang="en-US" sz="2400"/>
          </a:p>
          <a:p>
            <a:r>
              <a:rPr lang="en-US" sz="2400" b="1" u="sng"/>
              <a:t>2024</a:t>
            </a:r>
            <a:r>
              <a:rPr lang="en-US" sz="2400"/>
              <a:t> – Building Efficiency Survey through</a:t>
            </a:r>
          </a:p>
          <a:p>
            <a:r>
              <a:rPr lang="en-US" sz="2400"/>
              <a:t>Dominion Power</a:t>
            </a:r>
          </a:p>
        </p:txBody>
      </p:sp>
    </p:spTree>
    <p:extLst>
      <p:ext uri="{BB962C8B-B14F-4D97-AF65-F5344CB8AC3E}">
        <p14:creationId xmlns:p14="http://schemas.microsoft.com/office/powerpoint/2010/main" val="177337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normAutofit/>
          </a:bodyPr>
          <a:lstStyle/>
          <a:p>
            <a:r>
              <a:rPr lang="en-US"/>
              <a:t>Pollution Prevention – Energy Efficiency</a:t>
            </a:r>
          </a:p>
        </p:txBody>
      </p:sp>
      <p:pic>
        <p:nvPicPr>
          <p:cNvPr id="3" name="Picture 2" descr="Lighting fixtures">
            <a:extLst>
              <a:ext uri="{FF2B5EF4-FFF2-40B4-BE49-F238E27FC236}">
                <a16:creationId xmlns:a16="http://schemas.microsoft.com/office/drawing/2014/main" id="{455DE92C-7987-4412-9B16-952BEF459B13}"/>
              </a:ext>
            </a:extLst>
          </p:cNvPr>
          <p:cNvPicPr>
            <a:picLocks noChangeAspect="1"/>
          </p:cNvPicPr>
          <p:nvPr/>
        </p:nvPicPr>
        <p:blipFill rotWithShape="1">
          <a:blip r:embed="rId3">
            <a:extLst>
              <a:ext uri="{28A0092B-C50C-407E-A947-70E740481C1C}">
                <a14:useLocalDpi xmlns:a14="http://schemas.microsoft.com/office/drawing/2010/main" val="0"/>
              </a:ext>
            </a:extLst>
          </a:blip>
          <a:srcRect t="27755" r="17664"/>
          <a:stretch/>
        </p:blipFill>
        <p:spPr>
          <a:xfrm>
            <a:off x="744894" y="897204"/>
            <a:ext cx="3071326" cy="2694917"/>
          </a:xfrm>
          <a:prstGeom prst="rect">
            <a:avLst/>
          </a:prstGeom>
          <a:ln>
            <a:noFill/>
          </a:ln>
          <a:effectLst>
            <a:outerShdw blurRad="190500" algn="tl" rotWithShape="0">
              <a:srgbClr val="000000">
                <a:alpha val="70000"/>
              </a:srgbClr>
            </a:outerShdw>
          </a:effectLst>
        </p:spPr>
      </p:pic>
      <p:pic>
        <p:nvPicPr>
          <p:cNvPr id="6" name="Picture 5" descr="A group of metal rods in a warehouse">
            <a:extLst>
              <a:ext uri="{FF2B5EF4-FFF2-40B4-BE49-F238E27FC236}">
                <a16:creationId xmlns:a16="http://schemas.microsoft.com/office/drawing/2014/main" id="{5B7C5C30-A385-49A3-B149-37EE07BA52E6}"/>
              </a:ext>
            </a:extLst>
          </p:cNvPr>
          <p:cNvPicPr>
            <a:picLocks noChangeAspect="1"/>
          </p:cNvPicPr>
          <p:nvPr/>
        </p:nvPicPr>
        <p:blipFill rotWithShape="1">
          <a:blip r:embed="rId4">
            <a:extLst>
              <a:ext uri="{28A0092B-C50C-407E-A947-70E740481C1C}">
                <a14:useLocalDpi xmlns:a14="http://schemas.microsoft.com/office/drawing/2010/main" val="0"/>
              </a:ext>
            </a:extLst>
          </a:blip>
          <a:srcRect l="26258" r="14422"/>
          <a:stretch/>
        </p:blipFill>
        <p:spPr>
          <a:xfrm rot="5400000">
            <a:off x="1065955" y="3336546"/>
            <a:ext cx="2429205" cy="3071326"/>
          </a:xfrm>
          <a:prstGeom prst="rect">
            <a:avLst/>
          </a:prstGeom>
          <a:ln>
            <a:noFill/>
          </a:ln>
          <a:effectLst>
            <a:outerShdw blurRad="190500" algn="tl" rotWithShape="0">
              <a:srgbClr val="000000">
                <a:alpha val="70000"/>
              </a:srgbClr>
            </a:outerShdw>
          </a:effectLst>
        </p:spPr>
      </p:pic>
      <p:pic>
        <p:nvPicPr>
          <p:cNvPr id="1026" name="Picture 2" descr="RAB H17 Round LED High Bay Fixture | CityLightsUSA.com">
            <a:extLst>
              <a:ext uri="{FF2B5EF4-FFF2-40B4-BE49-F238E27FC236}">
                <a16:creationId xmlns:a16="http://schemas.microsoft.com/office/drawing/2014/main" id="{A22D42D5-C8BD-4006-ABDF-0E7B34D348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07" b="14369"/>
          <a:stretch/>
        </p:blipFill>
        <p:spPr bwMode="auto">
          <a:xfrm>
            <a:off x="7516287" y="971849"/>
            <a:ext cx="2694917" cy="1922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tLux 4FT LED Tri-proof Light Fixtures IP66 Outdoor Shop Lights for  Parking Garage">
            <a:extLst>
              <a:ext uri="{FF2B5EF4-FFF2-40B4-BE49-F238E27FC236}">
                <a16:creationId xmlns:a16="http://schemas.microsoft.com/office/drawing/2014/main" id="{D3A33FAE-9660-4447-8267-F5132BA04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8004" y="3222314"/>
            <a:ext cx="2855215" cy="2864498"/>
          </a:xfrm>
          <a:prstGeom prst="rect">
            <a:avLst/>
          </a:prstGeom>
          <a:noFill/>
          <a:extLst>
            <a:ext uri="{909E8E84-426E-40DD-AFC4-6F175D3DCCD1}">
              <a14:hiddenFill xmlns:a14="http://schemas.microsoft.com/office/drawing/2010/main">
                <a:solidFill>
                  <a:srgbClr val="FFFFFF"/>
                </a:solidFill>
              </a14:hiddenFill>
            </a:ext>
          </a:extLst>
        </p:spPr>
      </p:pic>
      <p:sp>
        <p:nvSpPr>
          <p:cNvPr id="8" name="Arrow: Striped Right 7">
            <a:extLst>
              <a:ext uri="{FF2B5EF4-FFF2-40B4-BE49-F238E27FC236}">
                <a16:creationId xmlns:a16="http://schemas.microsoft.com/office/drawing/2014/main" id="{7CB0043F-9D3A-495F-B29D-3CB634B8A896}"/>
              </a:ext>
              <a:ext uri="{C183D7F6-B498-43B3-948B-1728B52AA6E4}">
                <adec:decorative xmlns:adec="http://schemas.microsoft.com/office/drawing/2017/decorative" val="1"/>
              </a:ext>
            </a:extLst>
          </p:cNvPr>
          <p:cNvSpPr/>
          <p:nvPr/>
        </p:nvSpPr>
        <p:spPr>
          <a:xfrm>
            <a:off x="4329404" y="3222314"/>
            <a:ext cx="1912776" cy="1240971"/>
          </a:xfrm>
          <a:prstGeom prst="stripedRightArrow">
            <a:avLst/>
          </a:prstGeom>
          <a:solidFill>
            <a:srgbClr val="00B050">
              <a:alpha val="28073"/>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401BAC7B-D58F-4725-8D6D-D78875AB9CC0}"/>
              </a:ext>
            </a:extLst>
          </p:cNvPr>
          <p:cNvSpPr txBox="1"/>
          <p:nvPr/>
        </p:nvSpPr>
        <p:spPr>
          <a:xfrm>
            <a:off x="4099475" y="971849"/>
            <a:ext cx="2901372" cy="1815882"/>
          </a:xfrm>
          <a:prstGeom prst="rect">
            <a:avLst/>
          </a:prstGeom>
          <a:noFill/>
        </p:spPr>
        <p:txBody>
          <a:bodyPr wrap="none" rtlCol="0">
            <a:spAutoFit/>
          </a:bodyPr>
          <a:lstStyle/>
          <a:p>
            <a:r>
              <a:rPr lang="en-US" sz="2800" b="1" u="sng"/>
              <a:t>Facility Upgrades:</a:t>
            </a:r>
          </a:p>
          <a:p>
            <a:r>
              <a:rPr lang="en-US" sz="2800"/>
              <a:t>Fluorescent to LED</a:t>
            </a:r>
          </a:p>
          <a:p>
            <a:r>
              <a:rPr lang="en-US" sz="2800"/>
              <a:t>Photo Sensors</a:t>
            </a:r>
          </a:p>
          <a:p>
            <a:r>
              <a:rPr lang="en-US" sz="2800"/>
              <a:t>Motion Sensors</a:t>
            </a:r>
          </a:p>
        </p:txBody>
      </p:sp>
    </p:spTree>
    <p:extLst>
      <p:ext uri="{BB962C8B-B14F-4D97-AF65-F5344CB8AC3E}">
        <p14:creationId xmlns:p14="http://schemas.microsoft.com/office/powerpoint/2010/main" val="13963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normAutofit/>
          </a:bodyPr>
          <a:lstStyle/>
          <a:p>
            <a:r>
              <a:rPr lang="en-US"/>
              <a:t>Pollution Prevention – Energy Efficiency</a:t>
            </a:r>
          </a:p>
        </p:txBody>
      </p:sp>
      <p:pic>
        <p:nvPicPr>
          <p:cNvPr id="3" name="Picture 2" descr="A yellow machine in a room">
            <a:extLst>
              <a:ext uri="{FF2B5EF4-FFF2-40B4-BE49-F238E27FC236}">
                <a16:creationId xmlns:a16="http://schemas.microsoft.com/office/drawing/2014/main" id="{BAEFE150-B09E-43B0-AEE2-6D681886D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03" y="1654087"/>
            <a:ext cx="3657600" cy="3657600"/>
          </a:xfrm>
          <a:prstGeom prst="rect">
            <a:avLst/>
          </a:prstGeom>
          <a:ln w="19050">
            <a:solidFill>
              <a:schemeClr val="accent1"/>
            </a:solidFill>
          </a:ln>
          <a:effectLst>
            <a:outerShdw blurRad="292100" dist="139700" dir="2700000" algn="tl" rotWithShape="0">
              <a:srgbClr val="333333">
                <a:alpha val="65000"/>
              </a:srgbClr>
            </a:outerShdw>
          </a:effectLst>
        </p:spPr>
      </p:pic>
      <p:pic>
        <p:nvPicPr>
          <p:cNvPr id="6" name="Picture 5" descr="A machine in a factory">
            <a:extLst>
              <a:ext uri="{FF2B5EF4-FFF2-40B4-BE49-F238E27FC236}">
                <a16:creationId xmlns:a16="http://schemas.microsoft.com/office/drawing/2014/main" id="{FFDE383C-78C8-4B0A-A2BF-E9AA59140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403" y="1654087"/>
            <a:ext cx="3657600" cy="3657600"/>
          </a:xfrm>
          <a:prstGeom prst="rect">
            <a:avLst/>
          </a:prstGeom>
          <a:ln w="19050">
            <a:solidFill>
              <a:schemeClr val="accent1"/>
            </a:solidFill>
          </a:ln>
          <a:effectLst>
            <a:outerShdw blurRad="292100" dist="139700" dir="2700000" algn="tl" rotWithShape="0">
              <a:srgbClr val="333333">
                <a:alpha val="65000"/>
              </a:srgbClr>
            </a:outerShdw>
          </a:effectLst>
        </p:spPr>
      </p:pic>
      <p:pic>
        <p:nvPicPr>
          <p:cNvPr id="8" name="Picture 7" descr="Mixing vessel installation">
            <a:extLst>
              <a:ext uri="{FF2B5EF4-FFF2-40B4-BE49-F238E27FC236}">
                <a16:creationId xmlns:a16="http://schemas.microsoft.com/office/drawing/2014/main" id="{8AA1DF3A-A1B2-4C82-9655-CA54D64E5675}"/>
              </a:ext>
            </a:extLst>
          </p:cNvPr>
          <p:cNvPicPr>
            <a:picLocks noChangeAspect="1"/>
          </p:cNvPicPr>
          <p:nvPr/>
        </p:nvPicPr>
        <p:blipFill rotWithShape="1">
          <a:blip r:embed="rId5"/>
          <a:srcRect r="26301"/>
          <a:stretch/>
        </p:blipFill>
        <p:spPr>
          <a:xfrm>
            <a:off x="4245203" y="1654087"/>
            <a:ext cx="3657600" cy="3657600"/>
          </a:xfrm>
          <a:prstGeom prst="rect">
            <a:avLst/>
          </a:prstGeom>
          <a:ln w="19050">
            <a:solidFill>
              <a:schemeClr val="accent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8C11D39-3C2C-4731-86CE-889537D34F66}"/>
              </a:ext>
            </a:extLst>
          </p:cNvPr>
          <p:cNvSpPr txBox="1"/>
          <p:nvPr/>
        </p:nvSpPr>
        <p:spPr>
          <a:xfrm>
            <a:off x="759132" y="5367673"/>
            <a:ext cx="2853923" cy="369332"/>
          </a:xfrm>
          <a:prstGeom prst="rect">
            <a:avLst/>
          </a:prstGeom>
          <a:noFill/>
        </p:spPr>
        <p:txBody>
          <a:bodyPr wrap="none" rtlCol="0">
            <a:spAutoFit/>
          </a:bodyPr>
          <a:lstStyle/>
          <a:p>
            <a:r>
              <a:rPr lang="en-US"/>
              <a:t>2024 – Compressor Upgrade</a:t>
            </a:r>
          </a:p>
        </p:txBody>
      </p:sp>
      <p:sp>
        <p:nvSpPr>
          <p:cNvPr id="9" name="TextBox 8">
            <a:extLst>
              <a:ext uri="{FF2B5EF4-FFF2-40B4-BE49-F238E27FC236}">
                <a16:creationId xmlns:a16="http://schemas.microsoft.com/office/drawing/2014/main" id="{A9E94A23-AB93-4312-A688-C416080376F8}"/>
              </a:ext>
            </a:extLst>
          </p:cNvPr>
          <p:cNvSpPr txBox="1"/>
          <p:nvPr/>
        </p:nvSpPr>
        <p:spPr>
          <a:xfrm>
            <a:off x="4499709" y="5367673"/>
            <a:ext cx="2997744" cy="369332"/>
          </a:xfrm>
          <a:prstGeom prst="rect">
            <a:avLst/>
          </a:prstGeom>
          <a:noFill/>
        </p:spPr>
        <p:txBody>
          <a:bodyPr wrap="none" rtlCol="0">
            <a:spAutoFit/>
          </a:bodyPr>
          <a:lstStyle/>
          <a:p>
            <a:r>
              <a:rPr lang="en-US"/>
              <a:t>2021 – Mixing Vessel Upgrade</a:t>
            </a:r>
          </a:p>
        </p:txBody>
      </p:sp>
      <p:sp>
        <p:nvSpPr>
          <p:cNvPr id="10" name="TextBox 9">
            <a:extLst>
              <a:ext uri="{FF2B5EF4-FFF2-40B4-BE49-F238E27FC236}">
                <a16:creationId xmlns:a16="http://schemas.microsoft.com/office/drawing/2014/main" id="{A242AE09-BFEE-47DE-9551-D10F9A6D2C98}"/>
              </a:ext>
            </a:extLst>
          </p:cNvPr>
          <p:cNvSpPr txBox="1"/>
          <p:nvPr/>
        </p:nvSpPr>
        <p:spPr>
          <a:xfrm>
            <a:off x="8803230" y="5367673"/>
            <a:ext cx="2276649" cy="369332"/>
          </a:xfrm>
          <a:prstGeom prst="rect">
            <a:avLst/>
          </a:prstGeom>
          <a:noFill/>
        </p:spPr>
        <p:txBody>
          <a:bodyPr wrap="none" rtlCol="0">
            <a:spAutoFit/>
          </a:bodyPr>
          <a:lstStyle/>
          <a:p>
            <a:r>
              <a:rPr lang="en-US"/>
              <a:t>2019 – Boiler Upgrade</a:t>
            </a:r>
          </a:p>
        </p:txBody>
      </p:sp>
      <p:sp>
        <p:nvSpPr>
          <p:cNvPr id="11" name="TextBox 10">
            <a:extLst>
              <a:ext uri="{FF2B5EF4-FFF2-40B4-BE49-F238E27FC236}">
                <a16:creationId xmlns:a16="http://schemas.microsoft.com/office/drawing/2014/main" id="{9445AD00-0ADF-4A4C-99EB-EC2087E91AC8}"/>
              </a:ext>
            </a:extLst>
          </p:cNvPr>
          <p:cNvSpPr txBox="1"/>
          <p:nvPr/>
        </p:nvSpPr>
        <p:spPr>
          <a:xfrm>
            <a:off x="550985" y="813819"/>
            <a:ext cx="9029651" cy="830997"/>
          </a:xfrm>
          <a:prstGeom prst="rect">
            <a:avLst/>
          </a:prstGeom>
          <a:noFill/>
        </p:spPr>
        <p:txBody>
          <a:bodyPr wrap="none" rtlCol="0">
            <a:spAutoFit/>
          </a:bodyPr>
          <a:lstStyle/>
          <a:p>
            <a:r>
              <a:rPr lang="en-US" sz="2400"/>
              <a:t>Upgrades to process equipment allows for greater production capacity </a:t>
            </a:r>
          </a:p>
          <a:p>
            <a:r>
              <a:rPr lang="en-US" sz="2400"/>
              <a:t>while using less energy</a:t>
            </a:r>
          </a:p>
        </p:txBody>
      </p:sp>
    </p:spTree>
    <p:extLst>
      <p:ext uri="{BB962C8B-B14F-4D97-AF65-F5344CB8AC3E}">
        <p14:creationId xmlns:p14="http://schemas.microsoft.com/office/powerpoint/2010/main" val="4195350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normAutofit/>
          </a:bodyPr>
          <a:lstStyle/>
          <a:p>
            <a:r>
              <a:rPr lang="en-US"/>
              <a:t>Pollution Prevention – Renewable Energy</a:t>
            </a:r>
          </a:p>
        </p:txBody>
      </p:sp>
      <p:pic>
        <p:nvPicPr>
          <p:cNvPr id="6" name="Picture 5" descr="A building with solar panels on the roof">
            <a:extLst>
              <a:ext uri="{FF2B5EF4-FFF2-40B4-BE49-F238E27FC236}">
                <a16:creationId xmlns:a16="http://schemas.microsoft.com/office/drawing/2014/main" id="{0CFA5835-6998-42BC-B2FD-DA1C8ECC6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45851"/>
            <a:ext cx="4876799"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large building with solar panels">
            <a:extLst>
              <a:ext uri="{FF2B5EF4-FFF2-40B4-BE49-F238E27FC236}">
                <a16:creationId xmlns:a16="http://schemas.microsoft.com/office/drawing/2014/main" id="{599201DD-A934-4FE6-8AF2-A63EF91FF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45851"/>
            <a:ext cx="4876799"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079C0FF8-26F8-4987-BF95-B0F525B72792}"/>
              </a:ext>
            </a:extLst>
          </p:cNvPr>
          <p:cNvSpPr txBox="1"/>
          <p:nvPr/>
        </p:nvSpPr>
        <p:spPr>
          <a:xfrm>
            <a:off x="2441923" y="815918"/>
            <a:ext cx="6546151" cy="461665"/>
          </a:xfrm>
          <a:prstGeom prst="rect">
            <a:avLst/>
          </a:prstGeom>
          <a:noFill/>
        </p:spPr>
        <p:txBody>
          <a:bodyPr wrap="none" lIns="91440" tIns="45720" rIns="91440" bIns="45720" rtlCol="0" anchor="t">
            <a:spAutoFit/>
          </a:bodyPr>
          <a:lstStyle/>
          <a:p>
            <a:r>
              <a:rPr lang="en-US" sz="2400" b="1" dirty="0">
                <a:solidFill>
                  <a:schemeClr val="accent5">
                    <a:lumMod val="75000"/>
                  </a:schemeClr>
                </a:solidFill>
              </a:rPr>
              <a:t>Installation of 361 kW Solar Array with 683 panels</a:t>
            </a:r>
          </a:p>
        </p:txBody>
      </p:sp>
      <p:sp>
        <p:nvSpPr>
          <p:cNvPr id="11" name="TextBox 10">
            <a:extLst>
              <a:ext uri="{FF2B5EF4-FFF2-40B4-BE49-F238E27FC236}">
                <a16:creationId xmlns:a16="http://schemas.microsoft.com/office/drawing/2014/main" id="{8C0B5C0D-6F37-4E2A-BF22-4673D6604A34}"/>
              </a:ext>
            </a:extLst>
          </p:cNvPr>
          <p:cNvSpPr txBox="1"/>
          <p:nvPr/>
        </p:nvSpPr>
        <p:spPr>
          <a:xfrm>
            <a:off x="1229251" y="1254549"/>
            <a:ext cx="3614067" cy="646331"/>
          </a:xfrm>
          <a:prstGeom prst="rect">
            <a:avLst/>
          </a:prstGeom>
          <a:noFill/>
        </p:spPr>
        <p:txBody>
          <a:bodyPr wrap="none" rtlCol="0">
            <a:spAutoFit/>
          </a:bodyPr>
          <a:lstStyle/>
          <a:p>
            <a:pPr algn="ctr"/>
            <a:r>
              <a:rPr lang="en-US"/>
              <a:t>Estimated to provide ~70% of facility</a:t>
            </a:r>
          </a:p>
          <a:p>
            <a:pPr algn="ctr"/>
            <a:r>
              <a:rPr lang="en-US"/>
              <a:t> power needs</a:t>
            </a:r>
          </a:p>
        </p:txBody>
      </p:sp>
      <p:sp>
        <p:nvSpPr>
          <p:cNvPr id="12" name="TextBox 11">
            <a:extLst>
              <a:ext uri="{FF2B5EF4-FFF2-40B4-BE49-F238E27FC236}">
                <a16:creationId xmlns:a16="http://schemas.microsoft.com/office/drawing/2014/main" id="{F9057E74-D538-4736-B84B-6C751B5156D7}"/>
              </a:ext>
            </a:extLst>
          </p:cNvPr>
          <p:cNvSpPr txBox="1"/>
          <p:nvPr/>
        </p:nvSpPr>
        <p:spPr>
          <a:xfrm>
            <a:off x="6164706" y="1254548"/>
            <a:ext cx="4367285" cy="646331"/>
          </a:xfrm>
          <a:prstGeom prst="rect">
            <a:avLst/>
          </a:prstGeom>
          <a:noFill/>
        </p:spPr>
        <p:txBody>
          <a:bodyPr wrap="none" rtlCol="0">
            <a:spAutoFit/>
          </a:bodyPr>
          <a:lstStyle/>
          <a:p>
            <a:pPr algn="ctr"/>
            <a:r>
              <a:rPr lang="en-US"/>
              <a:t>Net metering to put excess power generated</a:t>
            </a:r>
          </a:p>
          <a:p>
            <a:pPr algn="ctr"/>
            <a:r>
              <a:rPr lang="en-US"/>
              <a:t>back into the grid</a:t>
            </a:r>
          </a:p>
        </p:txBody>
      </p:sp>
    </p:spTree>
    <p:extLst>
      <p:ext uri="{BB962C8B-B14F-4D97-AF65-F5344CB8AC3E}">
        <p14:creationId xmlns:p14="http://schemas.microsoft.com/office/powerpoint/2010/main" val="302855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normAutofit/>
          </a:bodyPr>
          <a:lstStyle/>
          <a:p>
            <a:r>
              <a:rPr lang="en-US"/>
              <a:t>Pollution Prevention – In Summary</a:t>
            </a:r>
          </a:p>
        </p:txBody>
      </p:sp>
      <p:sp>
        <p:nvSpPr>
          <p:cNvPr id="2" name="TextBox 1">
            <a:extLst>
              <a:ext uri="{FF2B5EF4-FFF2-40B4-BE49-F238E27FC236}">
                <a16:creationId xmlns:a16="http://schemas.microsoft.com/office/drawing/2014/main" id="{E09A47CB-FCEF-40D9-932E-C19DE4809587}"/>
              </a:ext>
            </a:extLst>
          </p:cNvPr>
          <p:cNvSpPr txBox="1"/>
          <p:nvPr/>
        </p:nvSpPr>
        <p:spPr>
          <a:xfrm>
            <a:off x="461639" y="1012785"/>
            <a:ext cx="9667326" cy="5016758"/>
          </a:xfrm>
          <a:prstGeom prst="rect">
            <a:avLst/>
          </a:prstGeom>
          <a:noFill/>
        </p:spPr>
        <p:txBody>
          <a:bodyPr wrap="none" rtlCol="0">
            <a:spAutoFit/>
          </a:bodyPr>
          <a:lstStyle/>
          <a:p>
            <a:r>
              <a:rPr lang="en-US" sz="3200"/>
              <a:t>Pollution Prevention at Worthen Industries in Richmond,</a:t>
            </a:r>
          </a:p>
          <a:p>
            <a:r>
              <a:rPr lang="en-US" sz="3200"/>
              <a:t>Virginia accomplishments:</a:t>
            </a:r>
          </a:p>
          <a:p>
            <a:pPr marL="457200" indent="-457200">
              <a:buFont typeface="Arial" panose="020B0604020202020204" pitchFamily="34" charset="0"/>
              <a:buChar char="•"/>
            </a:pPr>
            <a:r>
              <a:rPr lang="en-US" sz="3200" b="1"/>
              <a:t>Waste Reduction</a:t>
            </a:r>
          </a:p>
          <a:p>
            <a:pPr lvl="1"/>
            <a:r>
              <a:rPr lang="en-US" sz="3200"/>
              <a:t>Process efficiency, material use, recycling partnerships</a:t>
            </a:r>
          </a:p>
          <a:p>
            <a:pPr marL="457200" indent="-457200">
              <a:buFont typeface="Arial" panose="020B0604020202020204" pitchFamily="34" charset="0"/>
              <a:buChar char="•"/>
            </a:pPr>
            <a:r>
              <a:rPr lang="en-US" sz="3200" b="1"/>
              <a:t>Energy Efficiency</a:t>
            </a:r>
          </a:p>
          <a:p>
            <a:pPr lvl="1"/>
            <a:r>
              <a:rPr lang="en-US" sz="3200"/>
              <a:t>Equipment and facilities upgrades</a:t>
            </a:r>
          </a:p>
          <a:p>
            <a:pPr marL="457200" indent="-457200">
              <a:buFont typeface="Arial" panose="020B0604020202020204" pitchFamily="34" charset="0"/>
              <a:buChar char="•"/>
            </a:pPr>
            <a:r>
              <a:rPr lang="en-US" sz="3200" b="1"/>
              <a:t>Renewable Energy</a:t>
            </a:r>
          </a:p>
          <a:p>
            <a:pPr lvl="1"/>
            <a:r>
              <a:rPr lang="en-US" sz="3200"/>
              <a:t>Net metering solar power</a:t>
            </a:r>
          </a:p>
          <a:p>
            <a:pPr lvl="1"/>
            <a:endParaRPr lang="en-US" sz="3200"/>
          </a:p>
          <a:p>
            <a:r>
              <a:rPr lang="en-US" sz="3200"/>
              <a:t>Looking to the future…</a:t>
            </a:r>
          </a:p>
        </p:txBody>
      </p:sp>
    </p:spTree>
    <p:extLst>
      <p:ext uri="{BB962C8B-B14F-4D97-AF65-F5344CB8AC3E}">
        <p14:creationId xmlns:p14="http://schemas.microsoft.com/office/powerpoint/2010/main" val="292514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5A03C6-7423-F738-A317-3ADFBAC05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3" name="Text Placeholder 2">
            <a:extLst>
              <a:ext uri="{FF2B5EF4-FFF2-40B4-BE49-F238E27FC236}">
                <a16:creationId xmlns:a16="http://schemas.microsoft.com/office/drawing/2014/main" id="{BBB95FF1-F363-6376-5521-86AFC38BAB1B}"/>
              </a:ext>
            </a:extLst>
          </p:cNvPr>
          <p:cNvSpPr>
            <a:spLocks noGrp="1"/>
          </p:cNvSpPr>
          <p:nvPr>
            <p:ph type="title" idx="4294967295"/>
          </p:nvPr>
        </p:nvSpPr>
        <p:spPr>
          <a:xfrm>
            <a:off x="1524000" y="4622800"/>
            <a:ext cx="4572000" cy="1155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600"/>
              </a:spcBef>
              <a:spcAft>
                <a:spcPts val="0"/>
              </a:spcAft>
              <a:buClrTx/>
              <a:buSzPct val="100000"/>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Noto Sans" panose="020B0502040504020204" pitchFamily="34" charset="0"/>
                <a:ea typeface="+mn-ea"/>
                <a:cs typeface="+mn-cs"/>
              </a:rPr>
              <a:t>4105 Castlewood Rd.</a:t>
            </a:r>
          </a:p>
          <a:p>
            <a:pPr marL="0" marR="0" lvl="0" indent="0" algn="l" defTabSz="914400" rtl="0" eaLnBrk="1" fontAlgn="auto" latinLnBrk="0" hangingPunct="1">
              <a:lnSpc>
                <a:spcPct val="100000"/>
              </a:lnSpc>
              <a:spcBef>
                <a:spcPts val="600"/>
              </a:spcBef>
              <a:spcAft>
                <a:spcPts val="0"/>
              </a:spcAft>
              <a:buClrTx/>
              <a:buSzPct val="100000"/>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Noto Sans" panose="020B0502040504020204" pitchFamily="34" charset="0"/>
                <a:ea typeface="+mn-ea"/>
                <a:cs typeface="+mn-cs"/>
              </a:rPr>
              <a:t>Richmond, Va. 23234</a:t>
            </a:r>
          </a:p>
        </p:txBody>
      </p:sp>
      <p:sp>
        <p:nvSpPr>
          <p:cNvPr id="4" name="Text Placeholder 3">
            <a:extLst>
              <a:ext uri="{FF2B5EF4-FFF2-40B4-BE49-F238E27FC236}">
                <a16:creationId xmlns:a16="http://schemas.microsoft.com/office/drawing/2014/main" id="{D1721EC9-D59E-A358-31CD-0D015166A29B}"/>
              </a:ext>
            </a:extLst>
          </p:cNvPr>
          <p:cNvSpPr>
            <a:spLocks noGrp="1"/>
          </p:cNvSpPr>
          <p:nvPr>
            <p:ph type="body" sz="half" idx="13"/>
          </p:nvPr>
        </p:nvSpPr>
        <p:spPr/>
        <p:txBody>
          <a:bodyPr/>
          <a:lstStyle/>
          <a:p>
            <a:r>
              <a:rPr lang="en-US"/>
              <a:t>dmarshall@worthenind.com</a:t>
            </a:r>
          </a:p>
        </p:txBody>
      </p:sp>
      <p:sp>
        <p:nvSpPr>
          <p:cNvPr id="5" name="Text Placeholder 4">
            <a:extLst>
              <a:ext uri="{FF2B5EF4-FFF2-40B4-BE49-F238E27FC236}">
                <a16:creationId xmlns:a16="http://schemas.microsoft.com/office/drawing/2014/main" id="{F45A7E50-E41F-296A-0C07-A6584BAD5F1D}"/>
              </a:ext>
            </a:extLst>
          </p:cNvPr>
          <p:cNvSpPr>
            <a:spLocks noGrp="1"/>
          </p:cNvSpPr>
          <p:nvPr>
            <p:ph type="body" sz="half" idx="14"/>
          </p:nvPr>
        </p:nvSpPr>
        <p:spPr/>
        <p:txBody>
          <a:bodyPr/>
          <a:lstStyle/>
          <a:p>
            <a:r>
              <a:rPr lang="en-US"/>
              <a:t>(804) 275-9231</a:t>
            </a:r>
          </a:p>
          <a:p>
            <a:r>
              <a:rPr lang="en-US"/>
              <a:t>1-800-WORTHEN</a:t>
            </a:r>
          </a:p>
        </p:txBody>
      </p:sp>
    </p:spTree>
    <p:extLst>
      <p:ext uri="{BB962C8B-B14F-4D97-AF65-F5344CB8AC3E}">
        <p14:creationId xmlns:p14="http://schemas.microsoft.com/office/powerpoint/2010/main" val="165206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89D80-F524-1B2F-A945-BB92DC988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3" name="Title 2">
            <a:extLst>
              <a:ext uri="{FF2B5EF4-FFF2-40B4-BE49-F238E27FC236}">
                <a16:creationId xmlns:a16="http://schemas.microsoft.com/office/drawing/2014/main" id="{BA964A30-8FBE-2722-2344-545AC04410AA}"/>
              </a:ext>
            </a:extLst>
          </p:cNvPr>
          <p:cNvSpPr>
            <a:spLocks noGrp="1"/>
          </p:cNvSpPr>
          <p:nvPr>
            <p:ph type="title"/>
          </p:nvPr>
        </p:nvSpPr>
        <p:spPr>
          <a:xfrm>
            <a:off x="838200" y="221943"/>
            <a:ext cx="10515600" cy="927370"/>
          </a:xfrm>
        </p:spPr>
        <p:txBody>
          <a:bodyPr/>
          <a:lstStyle/>
          <a:p>
            <a:r>
              <a:rPr lang="en-US"/>
              <a:t>Introduction to Worthen Industries</a:t>
            </a:r>
          </a:p>
        </p:txBody>
      </p:sp>
      <p:pic>
        <p:nvPicPr>
          <p:cNvPr id="5" name="Picture 4" descr="Black and white picture of man at machinery">
            <a:extLst>
              <a:ext uri="{FF2B5EF4-FFF2-40B4-BE49-F238E27FC236}">
                <a16:creationId xmlns:a16="http://schemas.microsoft.com/office/drawing/2014/main" id="{09D5617A-C6C3-4EB5-A9C2-343CE90C253F}"/>
              </a:ext>
            </a:extLst>
          </p:cNvPr>
          <p:cNvPicPr>
            <a:picLocks noChangeAspect="1"/>
          </p:cNvPicPr>
          <p:nvPr/>
        </p:nvPicPr>
        <p:blipFill>
          <a:blip r:embed="rId3"/>
          <a:stretch>
            <a:fillRect/>
          </a:stretch>
        </p:blipFill>
        <p:spPr>
          <a:xfrm>
            <a:off x="8405194" y="2976240"/>
            <a:ext cx="3585914" cy="2689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Worthen Industries, Inc. - Adhesive and Sealant Council">
            <a:extLst>
              <a:ext uri="{FF2B5EF4-FFF2-40B4-BE49-F238E27FC236}">
                <a16:creationId xmlns:a16="http://schemas.microsoft.com/office/drawing/2014/main" id="{AB680C79-0155-46ED-A52F-2ADA011D4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781" y="136525"/>
            <a:ext cx="3211022" cy="32110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F5D2A3-2E79-408B-B32B-3339E0812338}"/>
              </a:ext>
            </a:extLst>
          </p:cNvPr>
          <p:cNvSpPr txBox="1"/>
          <p:nvPr/>
        </p:nvSpPr>
        <p:spPr>
          <a:xfrm>
            <a:off x="4725567" y="1192325"/>
            <a:ext cx="3396871" cy="4662815"/>
          </a:xfrm>
          <a:prstGeom prst="rect">
            <a:avLst/>
          </a:prstGeom>
          <a:noFill/>
        </p:spPr>
        <p:txBody>
          <a:bodyPr wrap="square" rtlCol="0">
            <a:spAutoFit/>
          </a:bodyPr>
          <a:lstStyle/>
          <a:p>
            <a:r>
              <a:rPr lang="en-US" sz="2700"/>
              <a:t>A family owned and operated business</a:t>
            </a:r>
          </a:p>
          <a:p>
            <a:endParaRPr lang="en-US" sz="2700"/>
          </a:p>
          <a:p>
            <a:r>
              <a:rPr lang="en-US" sz="2700"/>
              <a:t>Over 150 years of servicing our customers</a:t>
            </a:r>
          </a:p>
          <a:p>
            <a:endParaRPr lang="en-US" sz="2700"/>
          </a:p>
          <a:p>
            <a:r>
              <a:rPr lang="en-US" sz="2700"/>
              <a:t>Our Mission: to deliver industry-leading solutions through sustainable innovation</a:t>
            </a:r>
          </a:p>
        </p:txBody>
      </p:sp>
      <p:pic>
        <p:nvPicPr>
          <p:cNvPr id="13" name="Picture 12" descr="A person working on a mattress">
            <a:extLst>
              <a:ext uri="{FF2B5EF4-FFF2-40B4-BE49-F238E27FC236}">
                <a16:creationId xmlns:a16="http://schemas.microsoft.com/office/drawing/2014/main" id="{B4DA766B-4125-4323-AC5D-55CD8A0E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90" y="1016181"/>
            <a:ext cx="4048165" cy="30361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Liquid poured into a can">
            <a:extLst>
              <a:ext uri="{FF2B5EF4-FFF2-40B4-BE49-F238E27FC236}">
                <a16:creationId xmlns:a16="http://schemas.microsoft.com/office/drawing/2014/main" id="{9FFA0848-1ABD-4F1A-B4E2-0100DF6E7AED}"/>
              </a:ext>
            </a:extLst>
          </p:cNvPr>
          <p:cNvPicPr>
            <a:picLocks noChangeAspect="1"/>
          </p:cNvPicPr>
          <p:nvPr/>
        </p:nvPicPr>
        <p:blipFill>
          <a:blip r:embed="rId6"/>
          <a:stretch>
            <a:fillRect/>
          </a:stretch>
        </p:blipFill>
        <p:spPr>
          <a:xfrm>
            <a:off x="899011" y="4128665"/>
            <a:ext cx="3170553" cy="1981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083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89D80-F524-1B2F-A945-BB92DC988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3" name="Title 2">
            <a:extLst>
              <a:ext uri="{FF2B5EF4-FFF2-40B4-BE49-F238E27FC236}">
                <a16:creationId xmlns:a16="http://schemas.microsoft.com/office/drawing/2014/main" id="{BA964A30-8FBE-2722-2344-545AC04410AA}"/>
              </a:ext>
            </a:extLst>
          </p:cNvPr>
          <p:cNvSpPr>
            <a:spLocks noGrp="1"/>
          </p:cNvSpPr>
          <p:nvPr>
            <p:ph type="title"/>
          </p:nvPr>
        </p:nvSpPr>
        <p:spPr>
          <a:xfrm>
            <a:off x="133350" y="2868"/>
            <a:ext cx="10515600" cy="927370"/>
          </a:xfrm>
        </p:spPr>
        <p:txBody>
          <a:bodyPr/>
          <a:lstStyle/>
          <a:p>
            <a:r>
              <a:rPr lang="en-US"/>
              <a:t>Introduction to Worthen Industries</a:t>
            </a:r>
          </a:p>
        </p:txBody>
      </p:sp>
      <p:pic>
        <p:nvPicPr>
          <p:cNvPr id="4" name="Picture 3" descr="A collage of several machines">
            <a:extLst>
              <a:ext uri="{FF2B5EF4-FFF2-40B4-BE49-F238E27FC236}">
                <a16:creationId xmlns:a16="http://schemas.microsoft.com/office/drawing/2014/main" id="{C2774AEE-951C-1A1A-F00B-E5084B97DF36}"/>
              </a:ext>
            </a:extLst>
          </p:cNvPr>
          <p:cNvPicPr>
            <a:picLocks noChangeAspect="1"/>
          </p:cNvPicPr>
          <p:nvPr/>
        </p:nvPicPr>
        <p:blipFill>
          <a:blip r:embed="rId3"/>
          <a:stretch>
            <a:fillRect/>
          </a:stretch>
        </p:blipFill>
        <p:spPr>
          <a:xfrm>
            <a:off x="421341" y="1273377"/>
            <a:ext cx="11340353" cy="2733457"/>
          </a:xfrm>
          <a:prstGeom prst="rect">
            <a:avLst/>
          </a:prstGeom>
        </p:spPr>
      </p:pic>
      <p:sp>
        <p:nvSpPr>
          <p:cNvPr id="5" name="TextBox 4">
            <a:extLst>
              <a:ext uri="{FF2B5EF4-FFF2-40B4-BE49-F238E27FC236}">
                <a16:creationId xmlns:a16="http://schemas.microsoft.com/office/drawing/2014/main" id="{F666767C-870C-3EFC-07F5-846133B0D05F}"/>
              </a:ext>
            </a:extLst>
          </p:cNvPr>
          <p:cNvSpPr txBox="1"/>
          <p:nvPr/>
        </p:nvSpPr>
        <p:spPr>
          <a:xfrm>
            <a:off x="1198424" y="4215261"/>
            <a:ext cx="287980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ea typeface="Calibri"/>
                <a:cs typeface="Calibri"/>
              </a:rPr>
              <a:t>Industries we serve:</a:t>
            </a:r>
          </a:p>
          <a:p>
            <a:pPr marL="285750" indent="-285750">
              <a:buFont typeface="Arial"/>
              <a:buChar char="•"/>
            </a:pPr>
            <a:r>
              <a:rPr lang="en-US">
                <a:ea typeface="Calibri"/>
                <a:cs typeface="Calibri"/>
              </a:rPr>
              <a:t>Furniture and mattresses</a:t>
            </a:r>
          </a:p>
          <a:p>
            <a:pPr marL="285750" indent="-285750">
              <a:buFont typeface="Arial"/>
              <a:buChar char="•"/>
            </a:pPr>
            <a:r>
              <a:rPr lang="en-US">
                <a:ea typeface="Calibri"/>
                <a:cs typeface="Calibri"/>
              </a:rPr>
              <a:t>Medical</a:t>
            </a:r>
          </a:p>
          <a:p>
            <a:pPr marL="285750" indent="-285750">
              <a:buFont typeface="Arial"/>
              <a:buChar char="•"/>
            </a:pPr>
            <a:r>
              <a:rPr lang="en-US">
                <a:ea typeface="Calibri"/>
                <a:cs typeface="Calibri"/>
              </a:rPr>
              <a:t>Building and construction</a:t>
            </a:r>
          </a:p>
          <a:p>
            <a:pPr marL="285750" indent="-285750">
              <a:buFont typeface="Arial"/>
              <a:buChar char="•"/>
            </a:pPr>
            <a:r>
              <a:rPr lang="en-US">
                <a:ea typeface="Calibri"/>
                <a:cs typeface="Calibri"/>
              </a:rPr>
              <a:t>Footwear and apparel</a:t>
            </a:r>
          </a:p>
          <a:p>
            <a:pPr marL="285750" indent="-285750">
              <a:buFont typeface="Arial"/>
              <a:buChar char="•"/>
            </a:pPr>
            <a:r>
              <a:rPr lang="en-US">
                <a:ea typeface="Calibri"/>
                <a:cs typeface="Calibri"/>
              </a:rPr>
              <a:t>Textiles</a:t>
            </a:r>
          </a:p>
        </p:txBody>
      </p:sp>
      <p:sp>
        <p:nvSpPr>
          <p:cNvPr id="7" name="TextBox 6">
            <a:extLst>
              <a:ext uri="{FF2B5EF4-FFF2-40B4-BE49-F238E27FC236}">
                <a16:creationId xmlns:a16="http://schemas.microsoft.com/office/drawing/2014/main" id="{14285A58-6150-3F54-0FAC-2F5B20EF38D6}"/>
              </a:ext>
            </a:extLst>
          </p:cNvPr>
          <p:cNvSpPr txBox="1"/>
          <p:nvPr/>
        </p:nvSpPr>
        <p:spPr>
          <a:xfrm>
            <a:off x="4502843" y="4361970"/>
            <a:ext cx="32294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ea typeface="Calibri"/>
                <a:cs typeface="Calibri"/>
              </a:rPr>
              <a:t>Performance tapes</a:t>
            </a:r>
          </a:p>
          <a:p>
            <a:pPr marL="285750" indent="-285750">
              <a:buFont typeface="Arial" panose="020B0604020202020204" pitchFamily="34" charset="0"/>
              <a:buChar char="•"/>
            </a:pPr>
            <a:r>
              <a:rPr lang="en-US">
                <a:ea typeface="Calibri"/>
                <a:cs typeface="Calibri"/>
              </a:rPr>
              <a:t>Industrial</a:t>
            </a:r>
          </a:p>
          <a:p>
            <a:pPr marL="285750" indent="-285750">
              <a:buFont typeface="Arial" panose="020B0604020202020204" pitchFamily="34" charset="0"/>
              <a:buChar char="•"/>
            </a:pPr>
            <a:r>
              <a:rPr lang="en-US">
                <a:ea typeface="Calibri"/>
                <a:cs typeface="Calibri"/>
              </a:rPr>
              <a:t>Packaging and laminating</a:t>
            </a:r>
          </a:p>
          <a:p>
            <a:pPr marL="285750" indent="-285750">
              <a:buFont typeface="Arial" panose="020B0604020202020204" pitchFamily="34" charset="0"/>
              <a:buChar char="•"/>
            </a:pPr>
            <a:r>
              <a:rPr lang="en-US">
                <a:ea typeface="Calibri"/>
                <a:cs typeface="Calibri"/>
              </a:rPr>
              <a:t>Aerospace</a:t>
            </a:r>
          </a:p>
          <a:p>
            <a:pPr marL="285750" indent="-285750">
              <a:buFont typeface="Arial" panose="020B0604020202020204" pitchFamily="34" charset="0"/>
              <a:buChar char="•"/>
            </a:pPr>
            <a:r>
              <a:rPr lang="en-US">
                <a:ea typeface="Calibri"/>
                <a:cs typeface="Calibri"/>
              </a:rPr>
              <a:t>Automotive</a:t>
            </a:r>
          </a:p>
        </p:txBody>
      </p:sp>
      <p:sp>
        <p:nvSpPr>
          <p:cNvPr id="8" name="TextBox 7">
            <a:extLst>
              <a:ext uri="{FF2B5EF4-FFF2-40B4-BE49-F238E27FC236}">
                <a16:creationId xmlns:a16="http://schemas.microsoft.com/office/drawing/2014/main" id="{96CF8F7A-47ED-FFE4-B7C4-0693AC10F7C7}"/>
              </a:ext>
            </a:extLst>
          </p:cNvPr>
          <p:cNvSpPr txBox="1"/>
          <p:nvPr/>
        </p:nvSpPr>
        <p:spPr>
          <a:xfrm>
            <a:off x="7739102" y="4361970"/>
            <a:ext cx="32294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ea typeface="Calibri"/>
                <a:cs typeface="Calibri"/>
              </a:rPr>
              <a:t>Commercial printing</a:t>
            </a:r>
          </a:p>
          <a:p>
            <a:pPr marL="285750" indent="-285750">
              <a:buFont typeface="Arial" panose="020B0604020202020204" pitchFamily="34" charset="0"/>
              <a:buChar char="•"/>
            </a:pPr>
            <a:r>
              <a:rPr lang="en-US">
                <a:ea typeface="Calibri"/>
                <a:cs typeface="Calibri"/>
              </a:rPr>
              <a:t>Labels</a:t>
            </a:r>
          </a:p>
          <a:p>
            <a:pPr marL="285750" indent="-285750">
              <a:buFont typeface="Arial" panose="020B0604020202020204" pitchFamily="34" charset="0"/>
              <a:buChar char="•"/>
            </a:pPr>
            <a:r>
              <a:rPr lang="en-US">
                <a:ea typeface="Calibri"/>
                <a:cs typeface="Calibri"/>
              </a:rPr>
              <a:t>Flexible ducting</a:t>
            </a:r>
          </a:p>
          <a:p>
            <a:pPr marL="285750" indent="-285750">
              <a:buFont typeface="Arial" panose="020B0604020202020204" pitchFamily="34" charset="0"/>
              <a:buChar char="•"/>
            </a:pPr>
            <a:r>
              <a:rPr lang="en-US">
                <a:ea typeface="Calibri"/>
                <a:cs typeface="Calibri"/>
              </a:rPr>
              <a:t>Military</a:t>
            </a:r>
          </a:p>
          <a:p>
            <a:pPr marL="285750" indent="-285750">
              <a:buFont typeface="Arial" panose="020B0604020202020204" pitchFamily="34" charset="0"/>
              <a:buChar char="•"/>
            </a:pPr>
            <a:r>
              <a:rPr lang="en-US">
                <a:ea typeface="Calibri"/>
                <a:cs typeface="Calibri"/>
              </a:rPr>
              <a:t>Solar</a:t>
            </a:r>
          </a:p>
        </p:txBody>
      </p:sp>
      <p:sp>
        <p:nvSpPr>
          <p:cNvPr id="9" name="TextBox 8">
            <a:extLst>
              <a:ext uri="{FF2B5EF4-FFF2-40B4-BE49-F238E27FC236}">
                <a16:creationId xmlns:a16="http://schemas.microsoft.com/office/drawing/2014/main" id="{B061F809-AD04-F953-09E3-96D71CF8BCD7}"/>
              </a:ext>
            </a:extLst>
          </p:cNvPr>
          <p:cNvSpPr txBox="1"/>
          <p:nvPr/>
        </p:nvSpPr>
        <p:spPr>
          <a:xfrm>
            <a:off x="424328" y="869576"/>
            <a:ext cx="31964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ea typeface="Calibri"/>
                <a:cs typeface="Calibri"/>
              </a:rPr>
              <a:t>What we do:</a:t>
            </a:r>
            <a:endParaRPr lang="en-US">
              <a:solidFill>
                <a:schemeClr val="accent1"/>
              </a:solidFill>
            </a:endParaRPr>
          </a:p>
        </p:txBody>
      </p:sp>
    </p:spTree>
    <p:extLst>
      <p:ext uri="{BB962C8B-B14F-4D97-AF65-F5344CB8AC3E}">
        <p14:creationId xmlns:p14="http://schemas.microsoft.com/office/powerpoint/2010/main" val="328825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Hampshire Map Of Us State Stock Illustration - Download Image Now - New  Hampshire, Outline, Abstract - iStock">
            <a:extLst>
              <a:ext uri="{FF2B5EF4-FFF2-40B4-BE49-F238E27FC236}">
                <a16:creationId xmlns:a16="http://schemas.microsoft.com/office/drawing/2014/main" id="{5E53ECD9-842F-4BFA-BF73-B3AA70CD8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5" y="3429000"/>
            <a:ext cx="2642705" cy="26427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f Michigan Silhouette png images ...">
            <a:extLst>
              <a:ext uri="{FF2B5EF4-FFF2-40B4-BE49-F238E27FC236}">
                <a16:creationId xmlns:a16="http://schemas.microsoft.com/office/drawing/2014/main" id="{89C410A7-C996-4E11-B74C-8B6659FEE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791" y="2919629"/>
            <a:ext cx="2914384" cy="264270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intable Virginia Template">
            <a:extLst>
              <a:ext uri="{FF2B5EF4-FFF2-40B4-BE49-F238E27FC236}">
                <a16:creationId xmlns:a16="http://schemas.microsoft.com/office/drawing/2014/main" id="{4C185652-6DB6-4E62-8A8D-9A70FA2F32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933" b="18287"/>
          <a:stretch/>
        </p:blipFill>
        <p:spPr bwMode="auto">
          <a:xfrm>
            <a:off x="7550658" y="3665140"/>
            <a:ext cx="3889719" cy="1856914"/>
          </a:xfrm>
          <a:prstGeom prst="rect">
            <a:avLst/>
          </a:prstGeom>
          <a:noFill/>
          <a:extLst>
            <a:ext uri="{909E8E84-426E-40DD-AFC4-6F175D3DCCD1}">
              <a14:hiddenFill xmlns:a14="http://schemas.microsoft.com/office/drawing/2010/main">
                <a:solidFill>
                  <a:srgbClr val="FFFFFF"/>
                </a:solidFill>
              </a14:hiddenFill>
            </a:ext>
          </a:extLst>
        </p:spPr>
      </p:pic>
      <p:sp>
        <p:nvSpPr>
          <p:cNvPr id="11" name="Star: 5 Points 10">
            <a:extLst>
              <a:ext uri="{FF2B5EF4-FFF2-40B4-BE49-F238E27FC236}">
                <a16:creationId xmlns:a16="http://schemas.microsoft.com/office/drawing/2014/main" id="{FCD6E8FC-41A8-4E5B-86C3-5CDFDA548036}"/>
              </a:ext>
              <a:ext uri="{C183D7F6-B498-43B3-948B-1728B52AA6E4}">
                <adec:decorative xmlns:adec="http://schemas.microsoft.com/office/drawing/2017/decorative" val="1"/>
              </a:ext>
            </a:extLst>
          </p:cNvPr>
          <p:cNvSpPr/>
          <p:nvPr/>
        </p:nvSpPr>
        <p:spPr>
          <a:xfrm>
            <a:off x="10019416" y="4652534"/>
            <a:ext cx="334172" cy="299750"/>
          </a:xfrm>
          <a:prstGeom prst="star5">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147" indent="-259147" algn="ctr">
              <a:buFont typeface="Arial" panose="020B0604020202020204" pitchFamily="34" charset="0"/>
              <a:buChar char="•"/>
            </a:pPr>
            <a:endParaRPr lang="en-US" sz="1451">
              <a:latin typeface="AvenirNext LT Pro Regular"/>
            </a:endParaRPr>
          </a:p>
        </p:txBody>
      </p:sp>
      <p:sp>
        <p:nvSpPr>
          <p:cNvPr id="12" name="Star: 5 Points 11">
            <a:extLst>
              <a:ext uri="{FF2B5EF4-FFF2-40B4-BE49-F238E27FC236}">
                <a16:creationId xmlns:a16="http://schemas.microsoft.com/office/drawing/2014/main" id="{D7DD0181-F3A2-4FDE-8434-4E6C9F61F401}"/>
              </a:ext>
              <a:ext uri="{C183D7F6-B498-43B3-948B-1728B52AA6E4}">
                <adec:decorative xmlns:adec="http://schemas.microsoft.com/office/drawing/2017/decorative" val="1"/>
              </a:ext>
            </a:extLst>
          </p:cNvPr>
          <p:cNvSpPr/>
          <p:nvPr/>
        </p:nvSpPr>
        <p:spPr>
          <a:xfrm>
            <a:off x="5213351" y="4818284"/>
            <a:ext cx="334172" cy="299750"/>
          </a:xfrm>
          <a:prstGeom prst="star5">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147" indent="-259147" algn="ctr">
              <a:buFont typeface="Arial" panose="020B0604020202020204" pitchFamily="34" charset="0"/>
              <a:buChar char="•"/>
            </a:pPr>
            <a:endParaRPr lang="en-US" sz="1451">
              <a:latin typeface="AvenirNext LT Pro Regular"/>
            </a:endParaRPr>
          </a:p>
        </p:txBody>
      </p:sp>
      <p:sp>
        <p:nvSpPr>
          <p:cNvPr id="13" name="Star: 5 Points 12">
            <a:extLst>
              <a:ext uri="{FF2B5EF4-FFF2-40B4-BE49-F238E27FC236}">
                <a16:creationId xmlns:a16="http://schemas.microsoft.com/office/drawing/2014/main" id="{E197C0B9-9F63-41A2-A25A-C534C2F72344}"/>
              </a:ext>
              <a:ext uri="{C183D7F6-B498-43B3-948B-1728B52AA6E4}">
                <adec:decorative xmlns:adec="http://schemas.microsoft.com/office/drawing/2017/decorative" val="1"/>
              </a:ext>
            </a:extLst>
          </p:cNvPr>
          <p:cNvSpPr/>
          <p:nvPr/>
        </p:nvSpPr>
        <p:spPr>
          <a:xfrm>
            <a:off x="1862541" y="5372179"/>
            <a:ext cx="334172" cy="299750"/>
          </a:xfrm>
          <a:prstGeom prst="star5">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147" indent="-259147" algn="ctr">
              <a:buFont typeface="Arial" panose="020B0604020202020204" pitchFamily="34" charset="0"/>
              <a:buChar char="•"/>
            </a:pPr>
            <a:endParaRPr lang="en-US" sz="1451">
              <a:latin typeface="AvenirNext LT Pro Regular"/>
            </a:endParaRPr>
          </a:p>
        </p:txBody>
      </p:sp>
      <p:pic>
        <p:nvPicPr>
          <p:cNvPr id="2066" name="Picture 18" descr="Sticky, Sustainable Solutions for Mattress Makers » BedTimes Magazine">
            <a:extLst>
              <a:ext uri="{FF2B5EF4-FFF2-40B4-BE49-F238E27FC236}">
                <a16:creationId xmlns:a16="http://schemas.microsoft.com/office/drawing/2014/main" id="{3595DF10-1E93-4A1B-88E1-1A3C5A3EC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77" y="999240"/>
            <a:ext cx="2194587" cy="17556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FD99E35-A973-447F-9779-7974E4604B30}"/>
              </a:ext>
              <a:ext uri="{C183D7F6-B498-43B3-948B-1728B52AA6E4}">
                <adec:decorative xmlns:adec="http://schemas.microsoft.com/office/drawing/2017/decorative" val="1"/>
              </a:ext>
            </a:extLst>
          </p:cNvPr>
          <p:cNvCxnSpPr>
            <a:cxnSpLocks/>
          </p:cNvCxnSpPr>
          <p:nvPr/>
        </p:nvCxnSpPr>
        <p:spPr>
          <a:xfrm>
            <a:off x="1178351" y="2654199"/>
            <a:ext cx="847142" cy="2867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C88CA73-89F0-4196-AD98-2153AB7CC66C}"/>
              </a:ext>
              <a:ext uri="{C183D7F6-B498-43B3-948B-1728B52AA6E4}">
                <adec:decorative xmlns:adec="http://schemas.microsoft.com/office/drawing/2017/decorative" val="1"/>
              </a:ext>
            </a:extLst>
          </p:cNvPr>
          <p:cNvCxnSpPr>
            <a:cxnSpLocks/>
          </p:cNvCxnSpPr>
          <p:nvPr/>
        </p:nvCxnSpPr>
        <p:spPr>
          <a:xfrm flipH="1">
            <a:off x="5380437" y="3192860"/>
            <a:ext cx="2034444" cy="1775299"/>
          </a:xfrm>
          <a:prstGeom prst="line">
            <a:avLst/>
          </a:prstGeom>
        </p:spPr>
        <p:style>
          <a:lnRef idx="1">
            <a:schemeClr val="accent1"/>
          </a:lnRef>
          <a:fillRef idx="0">
            <a:schemeClr val="accent1"/>
          </a:fillRef>
          <a:effectRef idx="0">
            <a:schemeClr val="accent1"/>
          </a:effectRef>
          <a:fontRef idx="minor">
            <a:schemeClr val="tx1"/>
          </a:fontRef>
        </p:style>
      </p:cxnSp>
      <p:pic>
        <p:nvPicPr>
          <p:cNvPr id="2068" name="Picture 20" descr="Contact :: Coated Fabrics Labels :: Worthen Industries">
            <a:extLst>
              <a:ext uri="{FF2B5EF4-FFF2-40B4-BE49-F238E27FC236}">
                <a16:creationId xmlns:a16="http://schemas.microsoft.com/office/drawing/2014/main" id="{5C6A7352-4C2A-4AE3-8C2F-4AC286A99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4109" y="2132927"/>
            <a:ext cx="2937137" cy="12439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E911B7D6-93DF-49BE-9646-43848703DDDD}"/>
              </a:ext>
              <a:ext uri="{C183D7F6-B498-43B3-948B-1728B52AA6E4}">
                <adec:decorative xmlns:adec="http://schemas.microsoft.com/office/drawing/2017/decorative" val="1"/>
              </a:ext>
            </a:extLst>
          </p:cNvPr>
          <p:cNvCxnSpPr>
            <a:cxnSpLocks/>
          </p:cNvCxnSpPr>
          <p:nvPr/>
        </p:nvCxnSpPr>
        <p:spPr>
          <a:xfrm flipH="1">
            <a:off x="10177121" y="2624993"/>
            <a:ext cx="242661" cy="210318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C7CF6E9-3D2A-4713-8543-BBF5CABDDE33}"/>
              </a:ext>
            </a:extLst>
          </p:cNvPr>
          <p:cNvSpPr txBox="1"/>
          <p:nvPr/>
        </p:nvSpPr>
        <p:spPr>
          <a:xfrm>
            <a:off x="1812449" y="562989"/>
            <a:ext cx="1542410" cy="594650"/>
          </a:xfrm>
          <a:prstGeom prst="rect">
            <a:avLst/>
          </a:prstGeom>
          <a:noFill/>
        </p:spPr>
        <p:txBody>
          <a:bodyPr wrap="none" rtlCol="0">
            <a:spAutoFit/>
          </a:bodyPr>
          <a:lstStyle/>
          <a:p>
            <a:r>
              <a:rPr lang="en-US" sz="1632"/>
              <a:t>Nashua,</a:t>
            </a:r>
          </a:p>
          <a:p>
            <a:r>
              <a:rPr lang="en-US" sz="1632"/>
              <a:t>New Hampshire</a:t>
            </a:r>
          </a:p>
        </p:txBody>
      </p:sp>
      <p:sp>
        <p:nvSpPr>
          <p:cNvPr id="29" name="TextBox 28">
            <a:extLst>
              <a:ext uri="{FF2B5EF4-FFF2-40B4-BE49-F238E27FC236}">
                <a16:creationId xmlns:a16="http://schemas.microsoft.com/office/drawing/2014/main" id="{1F3F1785-1BB0-4D65-BDF7-388C057194C5}"/>
              </a:ext>
            </a:extLst>
          </p:cNvPr>
          <p:cNvSpPr txBox="1"/>
          <p:nvPr/>
        </p:nvSpPr>
        <p:spPr>
          <a:xfrm>
            <a:off x="6727577" y="1441606"/>
            <a:ext cx="1374607" cy="594650"/>
          </a:xfrm>
          <a:prstGeom prst="rect">
            <a:avLst/>
          </a:prstGeom>
          <a:noFill/>
        </p:spPr>
        <p:txBody>
          <a:bodyPr wrap="none" rtlCol="0">
            <a:spAutoFit/>
          </a:bodyPr>
          <a:lstStyle/>
          <a:p>
            <a:r>
              <a:rPr lang="en-US" sz="1632"/>
              <a:t>Grand Rapids,</a:t>
            </a:r>
          </a:p>
          <a:p>
            <a:r>
              <a:rPr lang="en-US" sz="1632"/>
              <a:t>Michigan</a:t>
            </a:r>
          </a:p>
        </p:txBody>
      </p:sp>
      <p:sp>
        <p:nvSpPr>
          <p:cNvPr id="30" name="Title 29">
            <a:extLst>
              <a:ext uri="{FF2B5EF4-FFF2-40B4-BE49-F238E27FC236}">
                <a16:creationId xmlns:a16="http://schemas.microsoft.com/office/drawing/2014/main" id="{36197BA7-E861-441B-82EF-5C61C003E44D}"/>
              </a:ext>
            </a:extLst>
          </p:cNvPr>
          <p:cNvSpPr txBox="1">
            <a:spLocks noGrp="1"/>
          </p:cNvSpPr>
          <p:nvPr>
            <p:ph type="title" idx="4294967295"/>
          </p:nvPr>
        </p:nvSpPr>
        <p:spPr>
          <a:xfrm>
            <a:off x="8698701" y="407372"/>
            <a:ext cx="1096775" cy="59465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schemeClr val="tx1"/>
                </a:solidFill>
                <a:effectLst/>
                <a:uLnTx/>
                <a:uFillTx/>
                <a:latin typeface="+mn-lt"/>
                <a:ea typeface="+mn-ea"/>
                <a:cs typeface="+mn-cs"/>
              </a:rPr>
              <a:t>Richmond,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dirty="0">
                <a:ln>
                  <a:noFill/>
                </a:ln>
                <a:solidFill>
                  <a:schemeClr val="tx1"/>
                </a:solidFill>
                <a:effectLst/>
                <a:uLnTx/>
                <a:uFillTx/>
                <a:latin typeface="+mn-lt"/>
                <a:ea typeface="+mn-ea"/>
                <a:cs typeface="+mn-cs"/>
              </a:rPr>
              <a:t>Virginia</a:t>
            </a:r>
          </a:p>
        </p:txBody>
      </p:sp>
      <p:pic>
        <p:nvPicPr>
          <p:cNvPr id="17" name="Picture 2" descr="Worthen Industries (@WorthenIndNH) / X">
            <a:extLst>
              <a:ext uri="{FF2B5EF4-FFF2-40B4-BE49-F238E27FC236}">
                <a16:creationId xmlns:a16="http://schemas.microsoft.com/office/drawing/2014/main" id="{353CBEE6-60BF-4B7F-B14F-E48E9C3D0D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7023" y="886495"/>
            <a:ext cx="3027104" cy="23063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F80425A9-B5AC-4C37-BF7A-C3CB089D76C0}"/>
              </a:ext>
              <a:ext uri="{C183D7F6-B498-43B3-948B-1728B52AA6E4}">
                <adec:decorative xmlns:adec="http://schemas.microsoft.com/office/drawing/2017/decorative" val="1"/>
              </a:ext>
            </a:extLst>
          </p:cNvPr>
          <p:cNvCxnSpPr>
            <a:cxnSpLocks/>
          </p:cNvCxnSpPr>
          <p:nvPr/>
        </p:nvCxnSpPr>
        <p:spPr>
          <a:xfrm flipH="1">
            <a:off x="2084928" y="2271860"/>
            <a:ext cx="1910645" cy="3250194"/>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building with a sign on it">
            <a:extLst>
              <a:ext uri="{FF2B5EF4-FFF2-40B4-BE49-F238E27FC236}">
                <a16:creationId xmlns:a16="http://schemas.microsoft.com/office/drawing/2014/main" id="{74E1C6B2-5DBB-4DD7-8508-71AF81852C5C}"/>
              </a:ext>
            </a:extLst>
          </p:cNvPr>
          <p:cNvPicPr>
            <a:picLocks noChangeAspect="1"/>
          </p:cNvPicPr>
          <p:nvPr/>
        </p:nvPicPr>
        <p:blipFill rotWithShape="1">
          <a:blip r:embed="rId9">
            <a:extLst>
              <a:ext uri="{28A0092B-C50C-407E-A947-70E740481C1C}">
                <a14:useLocalDpi xmlns:a14="http://schemas.microsoft.com/office/drawing/2010/main" val="0"/>
              </a:ext>
            </a:extLst>
          </a:blip>
          <a:srcRect l="12611" r="9510"/>
          <a:stretch/>
        </p:blipFill>
        <p:spPr>
          <a:xfrm>
            <a:off x="2651542" y="1096132"/>
            <a:ext cx="2856536" cy="15618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3514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189D80-F524-1B2F-A945-BB92DC988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3" name="Title 2">
            <a:extLst>
              <a:ext uri="{FF2B5EF4-FFF2-40B4-BE49-F238E27FC236}">
                <a16:creationId xmlns:a16="http://schemas.microsoft.com/office/drawing/2014/main" id="{BA964A30-8FBE-2722-2344-545AC04410AA}"/>
              </a:ext>
            </a:extLst>
          </p:cNvPr>
          <p:cNvSpPr>
            <a:spLocks noGrp="1"/>
          </p:cNvSpPr>
          <p:nvPr>
            <p:ph type="title"/>
          </p:nvPr>
        </p:nvSpPr>
        <p:spPr>
          <a:xfrm>
            <a:off x="838200" y="6283"/>
            <a:ext cx="10515600" cy="927370"/>
          </a:xfrm>
        </p:spPr>
        <p:txBody>
          <a:bodyPr/>
          <a:lstStyle/>
          <a:p>
            <a:r>
              <a:rPr lang="en-US"/>
              <a:t>Worthen Industries’ Sustainability Initiatives</a:t>
            </a:r>
          </a:p>
        </p:txBody>
      </p:sp>
      <p:sp>
        <p:nvSpPr>
          <p:cNvPr id="4" name="Content Placeholder 3">
            <a:extLst>
              <a:ext uri="{FF2B5EF4-FFF2-40B4-BE49-F238E27FC236}">
                <a16:creationId xmlns:a16="http://schemas.microsoft.com/office/drawing/2014/main" id="{92BBB421-2967-C7D9-7E60-C85B2E058977}"/>
              </a:ext>
            </a:extLst>
          </p:cNvPr>
          <p:cNvSpPr>
            <a:spLocks noGrp="1"/>
          </p:cNvSpPr>
          <p:nvPr>
            <p:ph idx="1"/>
          </p:nvPr>
        </p:nvSpPr>
        <p:spPr>
          <a:xfrm>
            <a:off x="838200" y="940175"/>
            <a:ext cx="10515600" cy="1968717"/>
          </a:xfrm>
        </p:spPr>
        <p:txBody>
          <a:bodyPr/>
          <a:lstStyle/>
          <a:p>
            <a:pPr marL="0" indent="0" algn="ctr">
              <a:buNone/>
            </a:pPr>
            <a:r>
              <a:rPr lang="en-US" b="1">
                <a:solidFill>
                  <a:schemeClr val="accent5">
                    <a:lumMod val="75000"/>
                  </a:schemeClr>
                </a:solidFill>
              </a:rPr>
              <a:t>BECAUSE THE FUTURE IS WORTH DOING RIGHT</a:t>
            </a:r>
          </a:p>
          <a:p>
            <a:pPr marL="0" indent="0" algn="ctr">
              <a:buNone/>
            </a:pPr>
            <a:r>
              <a:rPr lang="en-US" sz="2400"/>
              <a:t>Worthen Industries is committed to operating in a sustainable manner that protects our workers’ health, safety, and well-being; and the environment; and the communities in which we operate, and to working with our customers to develop more sustainable solutions.</a:t>
            </a:r>
          </a:p>
        </p:txBody>
      </p:sp>
      <p:sp>
        <p:nvSpPr>
          <p:cNvPr id="6" name="TextBox 5">
            <a:extLst>
              <a:ext uri="{FF2B5EF4-FFF2-40B4-BE49-F238E27FC236}">
                <a16:creationId xmlns:a16="http://schemas.microsoft.com/office/drawing/2014/main" id="{104AABCD-CFB4-4F0A-BD10-8D75117C1866}"/>
              </a:ext>
            </a:extLst>
          </p:cNvPr>
          <p:cNvSpPr txBox="1"/>
          <p:nvPr/>
        </p:nvSpPr>
        <p:spPr>
          <a:xfrm>
            <a:off x="6463838" y="3162772"/>
            <a:ext cx="5625638" cy="2739211"/>
          </a:xfrm>
          <a:prstGeom prst="rect">
            <a:avLst/>
          </a:prstGeom>
          <a:noFill/>
        </p:spPr>
        <p:txBody>
          <a:bodyPr wrap="square" rtlCol="0">
            <a:spAutoFit/>
          </a:bodyPr>
          <a:lstStyle/>
          <a:p>
            <a:r>
              <a:rPr lang="en-US" sz="2800" b="1" u="sng">
                <a:solidFill>
                  <a:schemeClr val="accent5">
                    <a:lumMod val="75000"/>
                  </a:schemeClr>
                </a:solidFill>
              </a:rPr>
              <a:t>Sustainability Initiatives Focus On:</a:t>
            </a:r>
          </a:p>
          <a:p>
            <a:pPr marL="285750" indent="-285750">
              <a:buFont typeface="Wingdings" panose="05000000000000000000" pitchFamily="2" charset="2"/>
              <a:buChar char="ü"/>
            </a:pPr>
            <a:r>
              <a:rPr lang="en-US" sz="2400"/>
              <a:t>Climate impacts and carbon footprint</a:t>
            </a:r>
          </a:p>
          <a:p>
            <a:pPr marL="285750" indent="-285750">
              <a:buFont typeface="Wingdings" panose="05000000000000000000" pitchFamily="2" charset="2"/>
              <a:buChar char="ü"/>
            </a:pPr>
            <a:r>
              <a:rPr lang="en-US" sz="2400"/>
              <a:t>Energy efficiency</a:t>
            </a:r>
          </a:p>
          <a:p>
            <a:pPr marL="285750" indent="-285750">
              <a:buFont typeface="Wingdings" panose="05000000000000000000" pitchFamily="2" charset="2"/>
              <a:buChar char="ü"/>
            </a:pPr>
            <a:r>
              <a:rPr lang="en-US" sz="2400"/>
              <a:t>Waste Management, reduction, and repurposing</a:t>
            </a:r>
          </a:p>
          <a:p>
            <a:pPr marL="285750" indent="-285750">
              <a:buFont typeface="Wingdings" panose="05000000000000000000" pitchFamily="2" charset="2"/>
              <a:buChar char="ü"/>
            </a:pPr>
            <a:r>
              <a:rPr lang="en-US" sz="2400"/>
              <a:t>Green chemistry and responsible manufacturing</a:t>
            </a:r>
          </a:p>
        </p:txBody>
      </p:sp>
      <p:pic>
        <p:nvPicPr>
          <p:cNvPr id="5" name="Picture 4" descr="A diagram of energy efficiency">
            <a:extLst>
              <a:ext uri="{FF2B5EF4-FFF2-40B4-BE49-F238E27FC236}">
                <a16:creationId xmlns:a16="http://schemas.microsoft.com/office/drawing/2014/main" id="{086C314F-8F97-7DF6-B4D2-0BE0B5F101AF}"/>
              </a:ext>
            </a:extLst>
          </p:cNvPr>
          <p:cNvPicPr>
            <a:picLocks noChangeAspect="1"/>
          </p:cNvPicPr>
          <p:nvPr/>
        </p:nvPicPr>
        <p:blipFill>
          <a:blip r:embed="rId3"/>
          <a:srcRect l="2239" r="2052" b="2317"/>
          <a:stretch>
            <a:fillRect/>
          </a:stretch>
        </p:blipFill>
        <p:spPr>
          <a:xfrm>
            <a:off x="357468" y="3390619"/>
            <a:ext cx="5742192" cy="2272997"/>
          </a:xfrm>
          <a:prstGeom prst="rect">
            <a:avLst/>
          </a:prstGeom>
        </p:spPr>
      </p:pic>
    </p:spTree>
    <p:extLst>
      <p:ext uri="{BB962C8B-B14F-4D97-AF65-F5344CB8AC3E}">
        <p14:creationId xmlns:p14="http://schemas.microsoft.com/office/powerpoint/2010/main" val="34279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beakers with different colored liquids">
            <a:extLst>
              <a:ext uri="{FF2B5EF4-FFF2-40B4-BE49-F238E27FC236}">
                <a16:creationId xmlns:a16="http://schemas.microsoft.com/office/drawing/2014/main" id="{0F6807AA-0DF1-176B-0501-8E507E6BC16D}"/>
              </a:ext>
            </a:extLst>
          </p:cNvPr>
          <p:cNvPicPr>
            <a:picLocks noChangeAspect="1"/>
          </p:cNvPicPr>
          <p:nvPr/>
        </p:nvPicPr>
        <p:blipFill>
          <a:blip r:embed="rId3"/>
          <a:stretch>
            <a:fillRect/>
          </a:stretch>
        </p:blipFill>
        <p:spPr>
          <a:xfrm>
            <a:off x="7281862" y="-2101"/>
            <a:ext cx="4074459" cy="2633382"/>
          </a:xfrm>
          <a:prstGeom prst="rect">
            <a:avLst/>
          </a:prstGeom>
        </p:spPr>
      </p:pic>
      <p:sp>
        <p:nvSpPr>
          <p:cNvPr id="2" name="Slide Number Placeholder 1">
            <a:extLst>
              <a:ext uri="{FF2B5EF4-FFF2-40B4-BE49-F238E27FC236}">
                <a16:creationId xmlns:a16="http://schemas.microsoft.com/office/drawing/2014/main" id="{DF189D80-F524-1B2F-A945-BB92DC9889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6" name="Title 5">
            <a:extLst>
              <a:ext uri="{FF2B5EF4-FFF2-40B4-BE49-F238E27FC236}">
                <a16:creationId xmlns:a16="http://schemas.microsoft.com/office/drawing/2014/main" id="{92BAAA2C-7A14-0ED3-CE6D-86B1E56EBF03}"/>
              </a:ext>
            </a:extLst>
          </p:cNvPr>
          <p:cNvSpPr>
            <a:spLocks noGrp="1"/>
          </p:cNvSpPr>
          <p:nvPr>
            <p:ph type="title"/>
          </p:nvPr>
        </p:nvSpPr>
        <p:spPr>
          <a:xfrm>
            <a:off x="273423" y="-110004"/>
            <a:ext cx="10515600" cy="1325563"/>
          </a:xfrm>
        </p:spPr>
        <p:txBody>
          <a:bodyPr/>
          <a:lstStyle/>
          <a:p>
            <a:r>
              <a:rPr lang="en-US">
                <a:latin typeface="Noto Sans Black"/>
              </a:rPr>
              <a:t>Green Chemistry</a:t>
            </a:r>
            <a:endParaRPr lang="en-US"/>
          </a:p>
        </p:txBody>
      </p:sp>
      <p:sp>
        <p:nvSpPr>
          <p:cNvPr id="4" name="TextBox 3">
            <a:extLst>
              <a:ext uri="{FF2B5EF4-FFF2-40B4-BE49-F238E27FC236}">
                <a16:creationId xmlns:a16="http://schemas.microsoft.com/office/drawing/2014/main" id="{5C9BCF0C-3B9A-9C00-4076-D3EEEEBD5884}"/>
              </a:ext>
            </a:extLst>
          </p:cNvPr>
          <p:cNvSpPr txBox="1"/>
          <p:nvPr/>
        </p:nvSpPr>
        <p:spPr>
          <a:xfrm>
            <a:off x="4198" y="953548"/>
            <a:ext cx="773122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Noto Sans"/>
                <a:ea typeface="Noto Sans"/>
                <a:cs typeface="Noto Sans"/>
              </a:rPr>
              <a:t>Our R&amp;D teams continually work to develop products that:</a:t>
            </a:r>
            <a:endParaRPr lang="en-US" sz="2000"/>
          </a:p>
          <a:p>
            <a:pPr marL="514350" indent="-285750">
              <a:buFont typeface="Arial"/>
              <a:buChar char="•"/>
            </a:pPr>
            <a:r>
              <a:rPr lang="en-US" sz="2000">
                <a:latin typeface="Noto Sans"/>
                <a:ea typeface="Noto Sans"/>
                <a:cs typeface="Noto Sans"/>
              </a:rPr>
              <a:t>Have lower to no solvent and/or VOC content </a:t>
            </a:r>
            <a:endParaRPr lang="en-US" sz="2000">
              <a:latin typeface="Calibri" panose="020F0502020204030204"/>
              <a:ea typeface="Calibri" panose="020F0502020204030204"/>
              <a:cs typeface="Calibri" panose="020F0502020204030204"/>
            </a:endParaRPr>
          </a:p>
          <a:p>
            <a:pPr marL="514350" indent="-285750">
              <a:buFont typeface="Arial"/>
              <a:buChar char="•"/>
            </a:pPr>
            <a:r>
              <a:rPr lang="en-US" sz="2000">
                <a:latin typeface="Noto Sans"/>
                <a:ea typeface="Noto Sans"/>
                <a:cs typeface="Noto Sans"/>
              </a:rPr>
              <a:t>Are bio-based</a:t>
            </a:r>
            <a:endParaRPr lang="en-US" sz="2000">
              <a:ea typeface="Calibri" panose="020F0502020204030204"/>
              <a:cs typeface="Calibri" panose="020F0502020204030204"/>
            </a:endParaRPr>
          </a:p>
          <a:p>
            <a:pPr marL="514350" indent="-285750">
              <a:buFont typeface="Arial"/>
              <a:buChar char="•"/>
            </a:pPr>
            <a:r>
              <a:rPr lang="en-US" sz="2000">
                <a:latin typeface="Noto Sans"/>
                <a:ea typeface="Noto Sans"/>
                <a:cs typeface="Noto Sans"/>
              </a:rPr>
              <a:t>Contain recycled content </a:t>
            </a:r>
            <a:endParaRPr lang="en-US" sz="2000">
              <a:ea typeface="Calibri" panose="020F0502020204030204"/>
              <a:cs typeface="Calibri" panose="020F0502020204030204"/>
            </a:endParaRPr>
          </a:p>
          <a:p>
            <a:pPr marL="514350" indent="-285750">
              <a:buFont typeface="Arial"/>
              <a:buChar char="•"/>
            </a:pPr>
            <a:r>
              <a:rPr lang="en-US" sz="2000">
                <a:latin typeface="Noto Sans"/>
                <a:ea typeface="Noto Sans"/>
                <a:cs typeface="Noto Sans"/>
              </a:rPr>
              <a:t>Are biodegradable</a:t>
            </a:r>
            <a:endParaRPr lang="en-US" sz="2000">
              <a:ea typeface="Calibri" panose="020F0502020204030204"/>
              <a:cs typeface="Calibri" panose="020F0502020204030204"/>
            </a:endParaRPr>
          </a:p>
          <a:p>
            <a:pPr marL="228600"/>
            <a:endParaRPr lang="en-US" sz="2000">
              <a:latin typeface="Noto Sans"/>
              <a:ea typeface="Noto Sans"/>
              <a:cs typeface="Noto Sans"/>
            </a:endParaRPr>
          </a:p>
          <a:p>
            <a:r>
              <a:rPr lang="en-US" sz="2000">
                <a:latin typeface="Noto Sans"/>
                <a:ea typeface="Noto Sans"/>
                <a:cs typeface="Noto Sans"/>
              </a:rPr>
              <a:t>And benefit our customers by:</a:t>
            </a:r>
            <a:endParaRPr lang="en-US" sz="2000">
              <a:ea typeface="Calibri"/>
              <a:cs typeface="Calibri"/>
            </a:endParaRPr>
          </a:p>
          <a:p>
            <a:pPr marL="514350" indent="-285750">
              <a:buFont typeface="Arial"/>
              <a:buChar char="•"/>
            </a:pPr>
            <a:r>
              <a:rPr lang="en-US" sz="2000">
                <a:latin typeface="Noto Sans"/>
                <a:ea typeface="Noto Sans"/>
                <a:cs typeface="Noto Sans"/>
              </a:rPr>
              <a:t>Decreasing the carbon footprint of final product </a:t>
            </a:r>
            <a:endParaRPr lang="en-US" sz="2000">
              <a:ea typeface="Calibri" panose="020F0502020204030204"/>
              <a:cs typeface="Calibri" panose="020F0502020204030204"/>
            </a:endParaRPr>
          </a:p>
          <a:p>
            <a:pPr marL="514350" indent="-285750">
              <a:buFont typeface="Arial"/>
              <a:buChar char="•"/>
            </a:pPr>
            <a:r>
              <a:rPr lang="en-US" sz="2000">
                <a:latin typeface="Noto Sans"/>
                <a:ea typeface="Noto Sans"/>
                <a:cs typeface="Noto Sans"/>
              </a:rPr>
              <a:t>Facilitating recycling/composting of final product</a:t>
            </a:r>
            <a:endParaRPr lang="en-US" sz="2000">
              <a:ea typeface="Calibri" panose="020F0502020204030204"/>
              <a:cs typeface="Calibri" panose="020F0502020204030204"/>
            </a:endParaRPr>
          </a:p>
          <a:p>
            <a:pPr marL="514350" indent="-285750">
              <a:buFont typeface="Arial"/>
              <a:buChar char="•"/>
            </a:pPr>
            <a:r>
              <a:rPr lang="en-US" sz="2000">
                <a:latin typeface="Noto Sans"/>
                <a:ea typeface="Noto Sans"/>
                <a:cs typeface="Noto Sans"/>
              </a:rPr>
              <a:t>Improving processing efficiency and employee health and safety</a:t>
            </a:r>
            <a:endParaRPr lang="en-US" sz="2000">
              <a:ea typeface="Calibri" panose="020F0502020204030204"/>
              <a:cs typeface="Calibri" panose="020F0502020204030204"/>
            </a:endParaRPr>
          </a:p>
          <a:p>
            <a:endParaRPr lang="en-US" sz="2000">
              <a:latin typeface="Noto Sans"/>
              <a:ea typeface="Noto Sans"/>
              <a:cs typeface="Noto Sans"/>
            </a:endParaRPr>
          </a:p>
          <a:p>
            <a:r>
              <a:rPr lang="en-US" sz="2000">
                <a:latin typeface="Noto Sans"/>
                <a:ea typeface="Noto Sans"/>
                <a:cs typeface="Noto Sans"/>
              </a:rPr>
              <a:t>We offer some products that are certified to </a:t>
            </a:r>
            <a:r>
              <a:rPr lang="en-US" sz="2000" err="1">
                <a:latin typeface="Noto Sans"/>
                <a:ea typeface="Noto Sans"/>
                <a:cs typeface="Noto Sans"/>
              </a:rPr>
              <a:t>bluesign</a:t>
            </a:r>
            <a:r>
              <a:rPr lang="en-US" sz="2000">
                <a:latin typeface="Noto Sans"/>
                <a:ea typeface="Noto Sans"/>
                <a:cs typeface="Noto Sans"/>
              </a:rPr>
              <a:t>®, Global Recycled Standard, OKEO-TEX® STANDARD 100, or UL GREENGUARD Gold.</a:t>
            </a:r>
            <a:endParaRPr lang="en-US" sz="2000">
              <a:ea typeface="Calibri"/>
              <a:cs typeface="Calibri"/>
            </a:endParaRPr>
          </a:p>
        </p:txBody>
      </p:sp>
      <p:pic>
        <p:nvPicPr>
          <p:cNvPr id="3" name="Picture 2" descr="A tree with a bowl of water">
            <a:extLst>
              <a:ext uri="{FF2B5EF4-FFF2-40B4-BE49-F238E27FC236}">
                <a16:creationId xmlns:a16="http://schemas.microsoft.com/office/drawing/2014/main" id="{58943195-D567-1F6A-95F4-54FFB80BE028}"/>
              </a:ext>
            </a:extLst>
          </p:cNvPr>
          <p:cNvPicPr>
            <a:picLocks noChangeAspect="1"/>
          </p:cNvPicPr>
          <p:nvPr/>
        </p:nvPicPr>
        <p:blipFill>
          <a:blip r:embed="rId4"/>
          <a:srcRect l="3627" t="22989" r="18135" b="5747"/>
          <a:stretch>
            <a:fillRect/>
          </a:stretch>
        </p:blipFill>
        <p:spPr>
          <a:xfrm>
            <a:off x="8387662" y="2220537"/>
            <a:ext cx="3592837" cy="2221583"/>
          </a:xfrm>
          <a:prstGeom prst="rect">
            <a:avLst/>
          </a:prstGeom>
        </p:spPr>
      </p:pic>
      <p:pic>
        <p:nvPicPr>
          <p:cNvPr id="5" name="Picture 4" descr="Green Guard Logo">
            <a:extLst>
              <a:ext uri="{FF2B5EF4-FFF2-40B4-BE49-F238E27FC236}">
                <a16:creationId xmlns:a16="http://schemas.microsoft.com/office/drawing/2014/main" id="{DC3FF971-A961-9D63-C746-7FF73CE980E0}"/>
              </a:ext>
            </a:extLst>
          </p:cNvPr>
          <p:cNvPicPr>
            <a:picLocks noChangeAspect="1"/>
          </p:cNvPicPr>
          <p:nvPr/>
        </p:nvPicPr>
        <p:blipFill>
          <a:blip r:embed="rId5"/>
          <a:stretch>
            <a:fillRect/>
          </a:stretch>
        </p:blipFill>
        <p:spPr>
          <a:xfrm>
            <a:off x="6826935" y="4165792"/>
            <a:ext cx="2905125" cy="1952625"/>
          </a:xfrm>
          <a:prstGeom prst="rect">
            <a:avLst/>
          </a:prstGeom>
        </p:spPr>
      </p:pic>
    </p:spTree>
    <p:extLst>
      <p:ext uri="{BB962C8B-B14F-4D97-AF65-F5344CB8AC3E}">
        <p14:creationId xmlns:p14="http://schemas.microsoft.com/office/powerpoint/2010/main" val="125060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8" y="187567"/>
            <a:ext cx="11044561" cy="784282"/>
          </a:xfrm>
        </p:spPr>
        <p:txBody>
          <a:bodyPr>
            <a:normAutofit/>
          </a:bodyPr>
          <a:lstStyle/>
          <a:p>
            <a:r>
              <a:rPr lang="en-US"/>
              <a:t>Pollution Prevention – Regulatory Compliance</a:t>
            </a:r>
          </a:p>
        </p:txBody>
      </p:sp>
      <p:pic>
        <p:nvPicPr>
          <p:cNvPr id="26" name="Picture 25" descr="A certificate of excellence with blue and white text">
            <a:extLst>
              <a:ext uri="{FF2B5EF4-FFF2-40B4-BE49-F238E27FC236}">
                <a16:creationId xmlns:a16="http://schemas.microsoft.com/office/drawing/2014/main" id="{2ABD0A9A-988D-4714-9B02-6FEAAC3C5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32" y="1309860"/>
            <a:ext cx="4187189" cy="3235554"/>
          </a:xfrm>
          <a:prstGeom prst="rect">
            <a:avLst/>
          </a:prstGeom>
        </p:spPr>
      </p:pic>
      <p:pic>
        <p:nvPicPr>
          <p:cNvPr id="28" name="Picture 27" descr="A group of people standing in front of a building">
            <a:extLst>
              <a:ext uri="{FF2B5EF4-FFF2-40B4-BE49-F238E27FC236}">
                <a16:creationId xmlns:a16="http://schemas.microsoft.com/office/drawing/2014/main" id="{B1B4DADB-BAF0-4B46-AAA1-8D95664B8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682" y="879245"/>
            <a:ext cx="6205518" cy="4707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a:extLst>
              <a:ext uri="{FF2B5EF4-FFF2-40B4-BE49-F238E27FC236}">
                <a16:creationId xmlns:a16="http://schemas.microsoft.com/office/drawing/2014/main" id="{CE808603-C624-4B67-9FBA-3D36BA98C053}"/>
              </a:ext>
            </a:extLst>
          </p:cNvPr>
          <p:cNvSpPr txBox="1"/>
          <p:nvPr/>
        </p:nvSpPr>
        <p:spPr>
          <a:xfrm>
            <a:off x="735126" y="879245"/>
            <a:ext cx="3886000" cy="523220"/>
          </a:xfrm>
          <a:prstGeom prst="rect">
            <a:avLst/>
          </a:prstGeom>
          <a:noFill/>
        </p:spPr>
        <p:txBody>
          <a:bodyPr wrap="none" rtlCol="0">
            <a:spAutoFit/>
          </a:bodyPr>
          <a:lstStyle/>
          <a:p>
            <a:r>
              <a:rPr lang="en-US" sz="2800"/>
              <a:t>VEEP member since 2018</a:t>
            </a:r>
          </a:p>
        </p:txBody>
      </p:sp>
      <p:sp>
        <p:nvSpPr>
          <p:cNvPr id="30" name="TextBox 29">
            <a:extLst>
              <a:ext uri="{FF2B5EF4-FFF2-40B4-BE49-F238E27FC236}">
                <a16:creationId xmlns:a16="http://schemas.microsoft.com/office/drawing/2014/main" id="{420C34BE-6EA3-4981-A4B2-A1D862A08306}"/>
              </a:ext>
            </a:extLst>
          </p:cNvPr>
          <p:cNvSpPr txBox="1"/>
          <p:nvPr/>
        </p:nvSpPr>
        <p:spPr>
          <a:xfrm>
            <a:off x="1588725" y="4445607"/>
            <a:ext cx="2178802" cy="523220"/>
          </a:xfrm>
          <a:prstGeom prst="rect">
            <a:avLst/>
          </a:prstGeom>
          <a:noFill/>
        </p:spPr>
        <p:txBody>
          <a:bodyPr wrap="none" rtlCol="0">
            <a:spAutoFit/>
          </a:bodyPr>
          <a:lstStyle/>
          <a:p>
            <a:r>
              <a:rPr lang="en-US" sz="2800"/>
              <a:t>E4 since 2022</a:t>
            </a:r>
          </a:p>
        </p:txBody>
      </p:sp>
      <p:pic>
        <p:nvPicPr>
          <p:cNvPr id="1034" name="Picture 10" descr="ISO 14001 Certification : Environmental commitment">
            <a:extLst>
              <a:ext uri="{FF2B5EF4-FFF2-40B4-BE49-F238E27FC236}">
                <a16:creationId xmlns:a16="http://schemas.microsoft.com/office/drawing/2014/main" id="{F65F4468-A9AE-4C71-8DA6-FB052D34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228" y="4936928"/>
            <a:ext cx="1351796" cy="121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1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oup of men standing in front of a projector screen">
            <a:extLst>
              <a:ext uri="{FF2B5EF4-FFF2-40B4-BE49-F238E27FC236}">
                <a16:creationId xmlns:a16="http://schemas.microsoft.com/office/drawing/2014/main" id="{A3EBC31F-8212-46F3-B57A-31B2AE2E144E}"/>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3183346" y="1118334"/>
            <a:ext cx="3565414" cy="3015746"/>
          </a:xfrm>
          <a:prstGeom prst="rect">
            <a:avLst/>
          </a:prstGeom>
          <a:ln w="88900" cap="sq" cmpd="thickThin">
            <a:solidFill>
              <a:srgbClr val="000000"/>
            </a:solidFill>
            <a:prstDash val="solid"/>
            <a:miter lim="800000"/>
          </a:ln>
          <a:effectLst>
            <a:innerShdw blurRad="76200">
              <a:srgbClr val="000000"/>
            </a:innerShdw>
          </a:effectLst>
        </p:spPr>
      </p:pic>
      <p:pic>
        <p:nvPicPr>
          <p:cNvPr id="9" name="Content Placeholder 8" descr="A group of men posing for a photo">
            <a:extLst>
              <a:ext uri="{FF2B5EF4-FFF2-40B4-BE49-F238E27FC236}">
                <a16:creationId xmlns:a16="http://schemas.microsoft.com/office/drawing/2014/main" id="{9318DB3C-5961-43ED-92B8-F51ACAD5756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82581" y="1118334"/>
            <a:ext cx="4523619" cy="3015746"/>
          </a:xfrm>
          <a:prstGeom prst="rect">
            <a:avLst/>
          </a:prstGeom>
          <a:ln w="889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lstStyle/>
          <a:p>
            <a:r>
              <a:rPr lang="en-US"/>
              <a:t>Pollution Prevention - Site Recognition</a:t>
            </a:r>
          </a:p>
        </p:txBody>
      </p:sp>
      <p:pic>
        <p:nvPicPr>
          <p:cNvPr id="1028" name="Picture 4" descr="Virginia Water Environment Association">
            <a:extLst>
              <a:ext uri="{FF2B5EF4-FFF2-40B4-BE49-F238E27FC236}">
                <a16:creationId xmlns:a16="http://schemas.microsoft.com/office/drawing/2014/main" id="{A213651B-58B4-4E22-8C52-6845DF72B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7840" y="4280565"/>
            <a:ext cx="3560920" cy="8948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and blue text on a black background">
            <a:extLst>
              <a:ext uri="{FF2B5EF4-FFF2-40B4-BE49-F238E27FC236}">
                <a16:creationId xmlns:a16="http://schemas.microsoft.com/office/drawing/2014/main" id="{0B8515FF-5FDC-486E-9F9F-E7F94F31E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9565" y="4099304"/>
            <a:ext cx="2869650" cy="1640362"/>
          </a:xfrm>
          <a:prstGeom prst="rect">
            <a:avLst/>
          </a:prstGeom>
        </p:spPr>
      </p:pic>
      <p:sp>
        <p:nvSpPr>
          <p:cNvPr id="18" name="TextBox 17">
            <a:extLst>
              <a:ext uri="{FF2B5EF4-FFF2-40B4-BE49-F238E27FC236}">
                <a16:creationId xmlns:a16="http://schemas.microsoft.com/office/drawing/2014/main" id="{703A7986-D0E7-4437-A456-AE1FA2CF3688}"/>
              </a:ext>
            </a:extLst>
          </p:cNvPr>
          <p:cNvSpPr txBox="1"/>
          <p:nvPr/>
        </p:nvSpPr>
        <p:spPr>
          <a:xfrm>
            <a:off x="461639" y="1233996"/>
            <a:ext cx="2721707" cy="3139321"/>
          </a:xfrm>
          <a:prstGeom prst="rect">
            <a:avLst/>
          </a:prstGeom>
          <a:noFill/>
        </p:spPr>
        <p:txBody>
          <a:bodyPr wrap="none" rtlCol="0">
            <a:spAutoFit/>
          </a:bodyPr>
          <a:lstStyle/>
          <a:p>
            <a:r>
              <a:rPr lang="en-US"/>
              <a:t>Awards in 2022</a:t>
            </a:r>
          </a:p>
          <a:p>
            <a:endParaRPr lang="en-US"/>
          </a:p>
          <a:p>
            <a:r>
              <a:rPr lang="en-US"/>
              <a:t>Platinum Level Award from</a:t>
            </a:r>
          </a:p>
          <a:p>
            <a:r>
              <a:rPr lang="en-US"/>
              <a:t>VWEA for 12 years of clean</a:t>
            </a:r>
          </a:p>
          <a:p>
            <a:r>
              <a:rPr lang="en-US"/>
              <a:t>Water compliance.</a:t>
            </a:r>
          </a:p>
          <a:p>
            <a:endParaRPr lang="en-US"/>
          </a:p>
          <a:p>
            <a:endParaRPr lang="en-US"/>
          </a:p>
          <a:p>
            <a:endParaRPr lang="en-US"/>
          </a:p>
          <a:p>
            <a:r>
              <a:rPr lang="en-US"/>
              <a:t>GEEA for Sustainability &amp;</a:t>
            </a:r>
          </a:p>
          <a:p>
            <a:r>
              <a:rPr lang="en-US"/>
              <a:t>Pollution Prevention</a:t>
            </a:r>
          </a:p>
          <a:p>
            <a:r>
              <a:rPr lang="en-US"/>
              <a:t>Programs.</a:t>
            </a:r>
          </a:p>
        </p:txBody>
      </p:sp>
    </p:spTree>
    <p:extLst>
      <p:ext uri="{BB962C8B-B14F-4D97-AF65-F5344CB8AC3E}">
        <p14:creationId xmlns:p14="http://schemas.microsoft.com/office/powerpoint/2010/main" val="198283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26BD-695C-51C9-D73B-7DAA62518A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61723-AD49-E24D-BA00-3009FA6E6A9F}" type="slidenum">
              <a:rPr kumimoji="0" lang="en-US" sz="1200" b="0" i="0" u="none" strike="noStrike" kern="1200" cap="none" spc="0" normalizeH="0" baseline="0" noProof="0" smtClean="0">
                <a:ln>
                  <a:noFill/>
                </a:ln>
                <a:solidFill>
                  <a:prstClr val="black">
                    <a:lumMod val="65000"/>
                    <a:lumOff val="35000"/>
                  </a:prstClr>
                </a:solidFill>
                <a:effectLst/>
                <a:uLnTx/>
                <a:uFillTx/>
                <a:latin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65000"/>
                  <a:lumOff val="35000"/>
                </a:prstClr>
              </a:solidFill>
              <a:effectLst/>
              <a:uLnTx/>
              <a:uFillTx/>
              <a:latin typeface="Noto Sans" panose="020B0502040504020204" pitchFamily="34" charset="0"/>
            </a:endParaRPr>
          </a:p>
        </p:txBody>
      </p:sp>
      <p:sp>
        <p:nvSpPr>
          <p:cNvPr id="7" name="Title 6">
            <a:extLst>
              <a:ext uri="{FF2B5EF4-FFF2-40B4-BE49-F238E27FC236}">
                <a16:creationId xmlns:a16="http://schemas.microsoft.com/office/drawing/2014/main" id="{1F34F175-4975-E950-B10B-DEDB2DFEA8CB}"/>
              </a:ext>
            </a:extLst>
          </p:cNvPr>
          <p:cNvSpPr>
            <a:spLocks noGrp="1"/>
          </p:cNvSpPr>
          <p:nvPr>
            <p:ph type="title"/>
          </p:nvPr>
        </p:nvSpPr>
        <p:spPr>
          <a:xfrm>
            <a:off x="461639" y="187567"/>
            <a:ext cx="10515600" cy="784282"/>
          </a:xfrm>
        </p:spPr>
        <p:txBody>
          <a:bodyPr>
            <a:normAutofit/>
          </a:bodyPr>
          <a:lstStyle/>
          <a:p>
            <a:r>
              <a:rPr lang="en-US"/>
              <a:t>Pollution Prevention – Waste Reduction</a:t>
            </a:r>
          </a:p>
        </p:txBody>
      </p:sp>
      <p:pic>
        <p:nvPicPr>
          <p:cNvPr id="9" name="Picture 8" descr="A diagram of product delivery">
            <a:extLst>
              <a:ext uri="{FF2B5EF4-FFF2-40B4-BE49-F238E27FC236}">
                <a16:creationId xmlns:a16="http://schemas.microsoft.com/office/drawing/2014/main" id="{94D8C71F-7961-4AC5-8B81-F23F18E06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52" y="876698"/>
            <a:ext cx="8345502" cy="2552302"/>
          </a:xfrm>
          <a:prstGeom prst="rect">
            <a:avLst/>
          </a:prstGeom>
        </p:spPr>
      </p:pic>
      <p:pic>
        <p:nvPicPr>
          <p:cNvPr id="3" name="Picture 2" descr="Barrels of drums wrapped in plastic">
            <a:extLst>
              <a:ext uri="{FF2B5EF4-FFF2-40B4-BE49-F238E27FC236}">
                <a16:creationId xmlns:a16="http://schemas.microsoft.com/office/drawing/2014/main" id="{5942EAEF-5507-45B3-939A-3DA5358AB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656" y="3746115"/>
            <a:ext cx="4079797" cy="2235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CE3474B1-672E-4CE7-A96A-C186D4A92C1B}"/>
              </a:ext>
            </a:extLst>
          </p:cNvPr>
          <p:cNvSpPr txBox="1"/>
          <p:nvPr/>
        </p:nvSpPr>
        <p:spPr>
          <a:xfrm>
            <a:off x="5719439" y="2152849"/>
            <a:ext cx="4135761" cy="954107"/>
          </a:xfrm>
          <a:prstGeom prst="rect">
            <a:avLst/>
          </a:prstGeom>
          <a:noFill/>
        </p:spPr>
        <p:txBody>
          <a:bodyPr wrap="square" rtlCol="0">
            <a:spAutoFit/>
          </a:bodyPr>
          <a:lstStyle/>
          <a:p>
            <a:r>
              <a:rPr lang="en-US" sz="2800" dirty="0">
                <a:solidFill>
                  <a:srgbClr val="0070C0"/>
                </a:solidFill>
              </a:rPr>
              <a:t>Utilize like-chemistry to reduce process waste</a:t>
            </a:r>
          </a:p>
        </p:txBody>
      </p:sp>
      <p:sp>
        <p:nvSpPr>
          <p:cNvPr id="11" name="TextBox 10">
            <a:extLst>
              <a:ext uri="{FF2B5EF4-FFF2-40B4-BE49-F238E27FC236}">
                <a16:creationId xmlns:a16="http://schemas.microsoft.com/office/drawing/2014/main" id="{3E276F69-41CA-4C8F-BAD6-77B669E115FF}"/>
              </a:ext>
            </a:extLst>
          </p:cNvPr>
          <p:cNvSpPr txBox="1"/>
          <p:nvPr/>
        </p:nvSpPr>
        <p:spPr>
          <a:xfrm>
            <a:off x="9002997" y="3746115"/>
            <a:ext cx="3189003" cy="1569660"/>
          </a:xfrm>
          <a:prstGeom prst="rect">
            <a:avLst/>
          </a:prstGeom>
          <a:noFill/>
        </p:spPr>
        <p:txBody>
          <a:bodyPr wrap="square" rtlCol="0">
            <a:spAutoFit/>
          </a:bodyPr>
          <a:lstStyle/>
          <a:p>
            <a:r>
              <a:rPr lang="en-US" sz="2400" dirty="0">
                <a:solidFill>
                  <a:srgbClr val="0070C0"/>
                </a:solidFill>
              </a:rPr>
              <a:t>Developing methods to safely and effectively reuse single-use containers</a:t>
            </a:r>
          </a:p>
        </p:txBody>
      </p:sp>
      <p:pic>
        <p:nvPicPr>
          <p:cNvPr id="13" name="Picture 12" descr="Pallets of containers">
            <a:extLst>
              <a:ext uri="{FF2B5EF4-FFF2-40B4-BE49-F238E27FC236}">
                <a16:creationId xmlns:a16="http://schemas.microsoft.com/office/drawing/2014/main" id="{14EA1A71-E1CB-40F1-B804-4733DC1C7A22}"/>
              </a:ext>
            </a:extLst>
          </p:cNvPr>
          <p:cNvPicPr>
            <a:picLocks noChangeAspect="1"/>
          </p:cNvPicPr>
          <p:nvPr/>
        </p:nvPicPr>
        <p:blipFill rotWithShape="1">
          <a:blip r:embed="rId5">
            <a:extLst>
              <a:ext uri="{28A0092B-C50C-407E-A947-70E740481C1C}">
                <a14:useLocalDpi xmlns:a14="http://schemas.microsoft.com/office/drawing/2010/main" val="0"/>
              </a:ext>
            </a:extLst>
          </a:blip>
          <a:srcRect t="29185" b="9630"/>
          <a:stretch/>
        </p:blipFill>
        <p:spPr>
          <a:xfrm>
            <a:off x="906892" y="3746115"/>
            <a:ext cx="3653148" cy="2235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92352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8073"/>
          </a:schemeClr>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4871AE6-EA89-1844-B689-357162A66F29}" vid="{7D858729-B4AE-9E43-8449-51D0352D48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14BF7A623B1B4D9026BEDE86389733" ma:contentTypeVersion="18" ma:contentTypeDescription="Create a new document." ma:contentTypeScope="" ma:versionID="29c014de9c5c32cb17005eb637f4cab1">
  <xsd:schema xmlns:xsd="http://www.w3.org/2001/XMLSchema" xmlns:xs="http://www.w3.org/2001/XMLSchema" xmlns:p="http://schemas.microsoft.com/office/2006/metadata/properties" xmlns:ns2="2e568764-9c51-4c73-9435-3617497b4ec5" xmlns:ns3="09a47910-535f-4607-a8cb-b41640144534" targetNamespace="http://schemas.microsoft.com/office/2006/metadata/properties" ma:root="true" ma:fieldsID="3b103f9d25e11ecda79f89a055313549" ns2:_="" ns3:_="">
    <xsd:import namespace="2e568764-9c51-4c73-9435-3617497b4ec5"/>
    <xsd:import namespace="09a47910-535f-4607-a8cb-b416401445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68764-9c51-4c73-9435-3617497b4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a47910-535f-4607-a8cb-b4164014453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6a91b77-162b-486e-b4e2-721423983117}" ma:internalName="TaxCatchAll" ma:showField="CatchAllData" ma:web="09a47910-535f-4607-a8cb-b4164014453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a47910-535f-4607-a8cb-b41640144534" xsi:nil="true"/>
    <lcf76f155ced4ddcb4097134ff3c332f xmlns="2e568764-9c51-4c73-9435-3617497b4ec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D3C456-C35E-4E1E-A22A-6DD3998039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68764-9c51-4c73-9435-3617497b4ec5"/>
    <ds:schemaRef ds:uri="09a47910-535f-4607-a8cb-b41640144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045885-6982-40A1-99C1-6A26AB19E49B}">
  <ds:schemaRefs>
    <ds:schemaRef ds:uri="http://schemas.microsoft.com/office/2006/metadata/properties"/>
    <ds:schemaRef ds:uri="http://schemas.microsoft.com/office/infopath/2007/PartnerControls"/>
    <ds:schemaRef ds:uri="09a47910-535f-4607-a8cb-b41640144534"/>
    <ds:schemaRef ds:uri="2e568764-9c51-4c73-9435-3617497b4ec5"/>
  </ds:schemaRefs>
</ds:datastoreItem>
</file>

<file path=customXml/itemProps3.xml><?xml version="1.0" encoding="utf-8"?>
<ds:datastoreItem xmlns:ds="http://schemas.openxmlformats.org/officeDocument/2006/customXml" ds:itemID="{A3581081-77C0-41FF-B8F2-78BF79C376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TotalTime>
  <Words>2410</Words>
  <Application>Microsoft Office PowerPoint</Application>
  <PresentationFormat>Widescreen</PresentationFormat>
  <Paragraphs>197</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Arial,Sans-Serif</vt:lpstr>
      <vt:lpstr>AvenirNext LT Pro Regular</vt:lpstr>
      <vt:lpstr>Calibri</vt:lpstr>
      <vt:lpstr>Noto Sans</vt:lpstr>
      <vt:lpstr>Noto Sans Black</vt:lpstr>
      <vt:lpstr>Noto Sans Light</vt:lpstr>
      <vt:lpstr>Noto Sans Medium</vt:lpstr>
      <vt:lpstr>Noto Sans SemiBold</vt:lpstr>
      <vt:lpstr>Wingdings</vt:lpstr>
      <vt:lpstr>1_Office Theme</vt:lpstr>
      <vt:lpstr>Pollution Prevention at Worthen Industries: A Path to Sustainable Success</vt:lpstr>
      <vt:lpstr>Introduction to Worthen Industries</vt:lpstr>
      <vt:lpstr>Introduction to Worthen Industries</vt:lpstr>
      <vt:lpstr>Richmond, Virginia</vt:lpstr>
      <vt:lpstr>Worthen Industries’ Sustainability Initiatives</vt:lpstr>
      <vt:lpstr>Green Chemistry</vt:lpstr>
      <vt:lpstr>Pollution Prevention – Regulatory Compliance</vt:lpstr>
      <vt:lpstr>Pollution Prevention - Site Recognition</vt:lpstr>
      <vt:lpstr>Pollution Prevention – Waste Reduction</vt:lpstr>
      <vt:lpstr>Pollution Prevention – Recycling Partnerships</vt:lpstr>
      <vt:lpstr>Pollution Prevention – Identifying Opportunities</vt:lpstr>
      <vt:lpstr>Pollution Prevention – Energy Efficiency</vt:lpstr>
      <vt:lpstr>Pollution Prevention – Energy Efficiency</vt:lpstr>
      <vt:lpstr>Pollution Prevention – Renewable Energy</vt:lpstr>
      <vt:lpstr>Pollution Prevention – In Summary</vt:lpstr>
      <vt:lpstr>4105 Castlewood Rd. Richmond, Va. 23234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Marshall</dc:creator>
  <cp:lastModifiedBy>Goodman, Morgan (DEQ)</cp:lastModifiedBy>
  <cp:revision>2</cp:revision>
  <dcterms:created xsi:type="dcterms:W3CDTF">2025-06-03T17:25:15Z</dcterms:created>
  <dcterms:modified xsi:type="dcterms:W3CDTF">2025-07-23T18:49:40Z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0x010100C014BF7A623B1B4D9026BEDE86389733</vt:lpwstr>
  </property>
  <property fmtid="{D5CDD505-2E9C-101B-9397-08002B2CF9AE}" pid="3" name="MediaServiceImageTags">
    <vt:lpwstr/>
  </property>
</Properties>
</file>