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62" r:id="rId2"/>
    <p:sldId id="321" r:id="rId3"/>
    <p:sldId id="325" r:id="rId4"/>
    <p:sldId id="333" r:id="rId5"/>
    <p:sldId id="261" r:id="rId6"/>
    <p:sldId id="329" r:id="rId7"/>
    <p:sldId id="263" r:id="rId8"/>
    <p:sldId id="300" r:id="rId9"/>
    <p:sldId id="266" r:id="rId10"/>
    <p:sldId id="267" r:id="rId11"/>
    <p:sldId id="320" r:id="rId12"/>
    <p:sldId id="268" r:id="rId13"/>
    <p:sldId id="269" r:id="rId14"/>
    <p:sldId id="332" r:id="rId15"/>
    <p:sldId id="288" r:id="rId16"/>
    <p:sldId id="334" r:id="rId17"/>
    <p:sldId id="301" r:id="rId18"/>
    <p:sldId id="328" r:id="rId19"/>
    <p:sldId id="282" r:id="rId20"/>
    <p:sldId id="283" r:id="rId21"/>
    <p:sldId id="342" r:id="rId22"/>
    <p:sldId id="399" r:id="rId23"/>
    <p:sldId id="394" r:id="rId24"/>
    <p:sldId id="299" r:id="rId25"/>
    <p:sldId id="395" r:id="rId26"/>
    <p:sldId id="360" r:id="rId27"/>
    <p:sldId id="343" r:id="rId28"/>
    <p:sldId id="302" r:id="rId29"/>
    <p:sldId id="326" r:id="rId30"/>
    <p:sldId id="349" r:id="rId31"/>
    <p:sldId id="350" r:id="rId32"/>
    <p:sldId id="322" r:id="rId33"/>
    <p:sldId id="391" r:id="rId34"/>
    <p:sldId id="324" r:id="rId35"/>
    <p:sldId id="389" r:id="rId36"/>
    <p:sldId id="400" r:id="rId37"/>
    <p:sldId id="396" r:id="rId38"/>
    <p:sldId id="397" r:id="rId39"/>
    <p:sldId id="398" r:id="rId40"/>
    <p:sldId id="338" r:id="rId41"/>
    <p:sldId id="392" r:id="rId42"/>
    <p:sldId id="287" r:id="rId43"/>
    <p:sldId id="296" r:id="rId44"/>
    <p:sldId id="294" r:id="rId45"/>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FDB9"/>
    <a:srgbClr val="CCFF33"/>
    <a:srgbClr val="198569"/>
    <a:srgbClr val="33CC99"/>
    <a:srgbClr val="256EAB"/>
    <a:srgbClr val="FF0000"/>
    <a:srgbClr val="FFFF66"/>
    <a:srgbClr val="66FF66"/>
    <a:srgbClr val="277E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86387" autoAdjust="0"/>
  </p:normalViewPr>
  <p:slideViewPr>
    <p:cSldViewPr snapToGrid="0">
      <p:cViewPr varScale="1">
        <p:scale>
          <a:sx n="71" d="100"/>
          <a:sy n="71" d="100"/>
        </p:scale>
        <p:origin x="1142" y="58"/>
      </p:cViewPr>
      <p:guideLst/>
    </p:cSldViewPr>
  </p:slideViewPr>
  <p:outlineViewPr>
    <p:cViewPr>
      <p:scale>
        <a:sx n="33" d="100"/>
        <a:sy n="33" d="100"/>
      </p:scale>
      <p:origin x="0" y="-11587"/>
    </p:cViewPr>
  </p:outlineViewPr>
  <p:notesTextViewPr>
    <p:cViewPr>
      <p:scale>
        <a:sx n="3" d="2"/>
        <a:sy n="3" d="2"/>
      </p:scale>
      <p:origin x="0" y="0"/>
    </p:cViewPr>
  </p:notesTextViewPr>
  <p:notesViewPr>
    <p:cSldViewPr snapToGrid="0">
      <p:cViewPr varScale="1">
        <p:scale>
          <a:sx n="53" d="100"/>
          <a:sy n="53" d="100"/>
        </p:scale>
        <p:origin x="28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kins, Landon (DEQ)" userId="6d124e0d-073d-4331-9e7f-951a6ec5037b" providerId="ADAL" clId="{3D22B96B-A738-4055-98D6-0F9D1610282A}"/>
    <pc:docChg chg="undo custSel modSld">
      <pc:chgData name="Jenkins, Landon (DEQ)" userId="6d124e0d-073d-4331-9e7f-951a6ec5037b" providerId="ADAL" clId="{3D22B96B-A738-4055-98D6-0F9D1610282A}" dt="2025-06-25T18:44:58.495" v="100" actId="255"/>
      <pc:docMkLst>
        <pc:docMk/>
      </pc:docMkLst>
      <pc:sldChg chg="modSp mod">
        <pc:chgData name="Jenkins, Landon (DEQ)" userId="6d124e0d-073d-4331-9e7f-951a6ec5037b" providerId="ADAL" clId="{3D22B96B-A738-4055-98D6-0F9D1610282A}" dt="2025-06-25T18:40:51.761" v="2" actId="20577"/>
        <pc:sldMkLst>
          <pc:docMk/>
          <pc:sldMk cId="4154314451" sldId="294"/>
        </pc:sldMkLst>
        <pc:spChg chg="mod">
          <ac:chgData name="Jenkins, Landon (DEQ)" userId="6d124e0d-073d-4331-9e7f-951a6ec5037b" providerId="ADAL" clId="{3D22B96B-A738-4055-98D6-0F9D1610282A}" dt="2025-06-25T18:40:51.761" v="2" actId="20577"/>
          <ac:spMkLst>
            <pc:docMk/>
            <pc:sldMk cId="4154314451" sldId="294"/>
            <ac:spMk id="3" creationId="{00000000-0000-0000-0000-000000000000}"/>
          </ac:spMkLst>
        </pc:spChg>
      </pc:sldChg>
      <pc:sldChg chg="modSp mod">
        <pc:chgData name="Jenkins, Landon (DEQ)" userId="6d124e0d-073d-4331-9e7f-951a6ec5037b" providerId="ADAL" clId="{3D22B96B-A738-4055-98D6-0F9D1610282A}" dt="2025-06-25T18:44:58.495" v="100" actId="255"/>
        <pc:sldMkLst>
          <pc:docMk/>
          <pc:sldMk cId="1542670759" sldId="296"/>
        </pc:sldMkLst>
        <pc:spChg chg="mod">
          <ac:chgData name="Jenkins, Landon (DEQ)" userId="6d124e0d-073d-4331-9e7f-951a6ec5037b" providerId="ADAL" clId="{3D22B96B-A738-4055-98D6-0F9D1610282A}" dt="2025-06-25T18:44:58.495" v="100" actId="255"/>
          <ac:spMkLst>
            <pc:docMk/>
            <pc:sldMk cId="1542670759" sldId="296"/>
            <ac:spMk id="2" creationId="{00000000-0000-0000-0000-000000000000}"/>
          </ac:spMkLst>
        </pc:spChg>
        <pc:spChg chg="mod">
          <ac:chgData name="Jenkins, Landon (DEQ)" userId="6d124e0d-073d-4331-9e7f-951a6ec5037b" providerId="ADAL" clId="{3D22B96B-A738-4055-98D6-0F9D1610282A}" dt="2025-06-25T18:44:40.058" v="99" actId="1076"/>
          <ac:spMkLst>
            <pc:docMk/>
            <pc:sldMk cId="1542670759" sldId="296"/>
            <ac:spMk id="5"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E3E2B-1817-4C85-A659-393ED3D286C9}"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CB11507F-0AE9-44F4-9C1F-EA7F4FD1D748}">
      <dgm:prSet phldrT="[Text]" custT="1"/>
      <dgm:spPr/>
      <dgm:t>
        <a:bodyPr/>
        <a:lstStyle/>
        <a:p>
          <a:r>
            <a:rPr lang="en-US" sz="2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Share what we know about Wolf creek:</a:t>
          </a:r>
          <a:br>
            <a:rPr lang="en-US" sz="2600" dirty="0">
              <a:latin typeface="Arial" panose="020B0604020202020204" pitchFamily="34" charset="0"/>
              <a:cs typeface="Arial" panose="020B0604020202020204" pitchFamily="34" charset="0"/>
            </a:rPr>
          </a:br>
          <a:r>
            <a:rPr lang="en-US" sz="26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Summarize monitoring data, discuss pollutants</a:t>
          </a:r>
        </a:p>
      </dgm:t>
    </dgm:pt>
    <dgm:pt modelId="{20E80BD8-5493-4CDF-A6E3-6D645048801E}" type="parTrans" cxnId="{B3C3CFAA-2179-480F-A96D-8AADCE894013}">
      <dgm:prSet/>
      <dgm:spPr/>
      <dgm:t>
        <a:bodyPr/>
        <a:lstStyle/>
        <a:p>
          <a:endParaRPr lang="en-US"/>
        </a:p>
      </dgm:t>
    </dgm:pt>
    <dgm:pt modelId="{B4CE2C74-705F-45C3-AE2A-37AFFA0CCC32}" type="sibTrans" cxnId="{B3C3CFAA-2179-480F-A96D-8AADCE894013}">
      <dgm:prSet/>
      <dgm:spPr/>
      <dgm:t>
        <a:bodyPr/>
        <a:lstStyle/>
        <a:p>
          <a:endParaRPr lang="en-US"/>
        </a:p>
      </dgm:t>
    </dgm:pt>
    <dgm:pt modelId="{E51B2FAF-09D5-4E05-B328-C7FE72776C49}">
      <dgm:prSet phldrT="[Text]" custT="1"/>
      <dgm:spPr/>
      <dgm:t>
        <a:bodyPr/>
        <a:lstStyle/>
        <a:p>
          <a:r>
            <a:rPr lang="en-US" sz="2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Explain the process of developing a watershed model </a:t>
          </a:r>
        </a:p>
      </dgm:t>
    </dgm:pt>
    <dgm:pt modelId="{0874E7C8-9C2A-4D91-89AC-7E32E4459BDA}" type="parTrans" cxnId="{5A9E3A0D-313C-45F1-8A9A-C4DD64AED610}">
      <dgm:prSet/>
      <dgm:spPr/>
      <dgm:t>
        <a:bodyPr/>
        <a:lstStyle/>
        <a:p>
          <a:endParaRPr lang="en-US"/>
        </a:p>
      </dgm:t>
    </dgm:pt>
    <dgm:pt modelId="{8C2B8EDD-5117-4E4C-B936-C14BA6895A37}" type="sibTrans" cxnId="{5A9E3A0D-313C-45F1-8A9A-C4DD64AED610}">
      <dgm:prSet/>
      <dgm:spPr/>
      <dgm:t>
        <a:bodyPr/>
        <a:lstStyle/>
        <a:p>
          <a:endParaRPr lang="en-US"/>
        </a:p>
      </dgm:t>
    </dgm:pt>
    <dgm:pt modelId="{110537B7-B380-4AD2-9D50-088D8237C648}">
      <dgm:prSet phldrT="[Text]" custT="1"/>
      <dgm:spPr/>
      <dgm:t>
        <a:bodyPr/>
        <a:lstStyle/>
        <a:p>
          <a:r>
            <a:rPr lang="en-US" sz="2000"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Explain how goals are set for reducing pollutants </a:t>
          </a:r>
        </a:p>
      </dgm:t>
    </dgm:pt>
    <dgm:pt modelId="{219CB3D4-9A3C-4BE1-96B6-43C23A758AEF}" type="parTrans" cxnId="{9C4B7E92-2560-4207-BED2-FC94024BCE7E}">
      <dgm:prSet/>
      <dgm:spPr/>
      <dgm:t>
        <a:bodyPr/>
        <a:lstStyle/>
        <a:p>
          <a:endParaRPr lang="en-US"/>
        </a:p>
      </dgm:t>
    </dgm:pt>
    <dgm:pt modelId="{2075137D-5B77-4D01-94F0-3F45198E0993}" type="sibTrans" cxnId="{9C4B7E92-2560-4207-BED2-FC94024BCE7E}">
      <dgm:prSet/>
      <dgm:spPr/>
      <dgm:t>
        <a:bodyPr/>
        <a:lstStyle/>
        <a:p>
          <a:endParaRPr lang="en-US"/>
        </a:p>
      </dgm:t>
    </dgm:pt>
    <dgm:pt modelId="{DA587720-3E4E-4CCE-ADD8-90BEA3B9E44C}">
      <dgm:prSet custT="1"/>
      <dgm:spPr/>
      <dgm:t>
        <a:bodyPr/>
        <a:lstStyle/>
        <a:p>
          <a:r>
            <a:rPr lang="en-US" sz="2600" dirty="0">
              <a:latin typeface="Arial" panose="020B0604020202020204" pitchFamily="34" charset="0"/>
              <a:cs typeface="Arial" panose="020B0604020202020204" pitchFamily="34" charset="0"/>
            </a:rPr>
            <a:t>Answer your questions about this effort</a:t>
          </a:r>
        </a:p>
      </dgm:t>
    </dgm:pt>
    <dgm:pt modelId="{B7820B15-95D4-4009-B7CE-0D21824C2814}" type="parTrans" cxnId="{8B4FB421-0C02-4822-9CCA-9802CEE90DF6}">
      <dgm:prSet/>
      <dgm:spPr/>
      <dgm:t>
        <a:bodyPr/>
        <a:lstStyle/>
        <a:p>
          <a:endParaRPr lang="en-US"/>
        </a:p>
      </dgm:t>
    </dgm:pt>
    <dgm:pt modelId="{E2172566-E5ED-4F5C-80EB-CAE8F21FF375}" type="sibTrans" cxnId="{8B4FB421-0C02-4822-9CCA-9802CEE90DF6}">
      <dgm:prSet/>
      <dgm:spPr/>
      <dgm:t>
        <a:bodyPr/>
        <a:lstStyle/>
        <a:p>
          <a:endParaRPr lang="en-US"/>
        </a:p>
      </dgm:t>
    </dgm:pt>
    <dgm:pt modelId="{58A7D2E4-002E-466D-B083-B7696B5C3FEF}" type="pres">
      <dgm:prSet presAssocID="{B64E3E2B-1817-4C85-A659-393ED3D286C9}" presName="Name0" presStyleCnt="0">
        <dgm:presLayoutVars>
          <dgm:chMax val="7"/>
          <dgm:chPref val="7"/>
          <dgm:dir/>
        </dgm:presLayoutVars>
      </dgm:prSet>
      <dgm:spPr/>
    </dgm:pt>
    <dgm:pt modelId="{AAF88ECC-E198-4243-A31E-8B1C3022AEBA}" type="pres">
      <dgm:prSet presAssocID="{B64E3E2B-1817-4C85-A659-393ED3D286C9}" presName="Name1" presStyleCnt="0"/>
      <dgm:spPr/>
    </dgm:pt>
    <dgm:pt modelId="{6933D1D6-7FD0-4034-981E-4D4EF5B0FE18}" type="pres">
      <dgm:prSet presAssocID="{B64E3E2B-1817-4C85-A659-393ED3D286C9}" presName="cycle" presStyleCnt="0"/>
      <dgm:spPr/>
    </dgm:pt>
    <dgm:pt modelId="{30064CFD-502A-42F2-9A75-68A8DE3F8060}" type="pres">
      <dgm:prSet presAssocID="{B64E3E2B-1817-4C85-A659-393ED3D286C9}" presName="srcNode" presStyleLbl="node1" presStyleIdx="0" presStyleCnt="4"/>
      <dgm:spPr/>
    </dgm:pt>
    <dgm:pt modelId="{3E315C9E-8E07-4F48-AC02-3CAD312970C6}" type="pres">
      <dgm:prSet presAssocID="{B64E3E2B-1817-4C85-A659-393ED3D286C9}" presName="conn" presStyleLbl="parChTrans1D2" presStyleIdx="0" presStyleCnt="1"/>
      <dgm:spPr/>
    </dgm:pt>
    <dgm:pt modelId="{4E641619-55C6-4539-92C6-008B8BF40D4D}" type="pres">
      <dgm:prSet presAssocID="{B64E3E2B-1817-4C85-A659-393ED3D286C9}" presName="extraNode" presStyleLbl="node1" presStyleIdx="0" presStyleCnt="4"/>
      <dgm:spPr/>
    </dgm:pt>
    <dgm:pt modelId="{EC3873D3-1158-4E5E-AF73-93B819CA8C48}" type="pres">
      <dgm:prSet presAssocID="{B64E3E2B-1817-4C85-A659-393ED3D286C9}" presName="dstNode" presStyleLbl="node1" presStyleIdx="0" presStyleCnt="4"/>
      <dgm:spPr/>
    </dgm:pt>
    <dgm:pt modelId="{371584E6-2EFE-4221-912E-D4F690A25F86}" type="pres">
      <dgm:prSet presAssocID="{CB11507F-0AE9-44F4-9C1F-EA7F4FD1D748}" presName="text_1" presStyleLbl="node1" presStyleIdx="0" presStyleCnt="4" custScaleX="87467" custLinFactNeighborX="-5462">
        <dgm:presLayoutVars>
          <dgm:bulletEnabled val="1"/>
        </dgm:presLayoutVars>
      </dgm:prSet>
      <dgm:spPr/>
    </dgm:pt>
    <dgm:pt modelId="{0A5A373D-B7A6-4844-8A84-65A01FDF7216}" type="pres">
      <dgm:prSet presAssocID="{CB11507F-0AE9-44F4-9C1F-EA7F4FD1D748}" presName="accent_1" presStyleCnt="0"/>
      <dgm:spPr/>
    </dgm:pt>
    <dgm:pt modelId="{AD5C89C2-18CE-4802-99AF-49600C87F2EB}" type="pres">
      <dgm:prSet presAssocID="{CB11507F-0AE9-44F4-9C1F-EA7F4FD1D748}" presName="accentRepeatNode" presStyleLbl="solidFgAcc1" presStyleIdx="0" presStyleCnt="4"/>
      <dgm:spPr/>
    </dgm:pt>
    <dgm:pt modelId="{EA4743EF-BDBF-4E93-BC02-B791597F20F1}" type="pres">
      <dgm:prSet presAssocID="{E51B2FAF-09D5-4E05-B328-C7FE72776C49}" presName="text_2" presStyleLbl="node1" presStyleIdx="1" presStyleCnt="4" custLinFactNeighborX="-1746">
        <dgm:presLayoutVars>
          <dgm:bulletEnabled val="1"/>
        </dgm:presLayoutVars>
      </dgm:prSet>
      <dgm:spPr/>
    </dgm:pt>
    <dgm:pt modelId="{2B27B2E9-31F9-411B-9027-294BF6D846D3}" type="pres">
      <dgm:prSet presAssocID="{E51B2FAF-09D5-4E05-B328-C7FE72776C49}" presName="accent_2" presStyleCnt="0"/>
      <dgm:spPr/>
    </dgm:pt>
    <dgm:pt modelId="{9275F588-630C-4006-9080-886B8172BD4E}" type="pres">
      <dgm:prSet presAssocID="{E51B2FAF-09D5-4E05-B328-C7FE72776C49}" presName="accentRepeatNode" presStyleLbl="solidFgAcc1" presStyleIdx="1" presStyleCnt="4"/>
      <dgm:spPr/>
    </dgm:pt>
    <dgm:pt modelId="{A301A240-FBFE-47FF-B296-1B51886B6153}" type="pres">
      <dgm:prSet presAssocID="{110537B7-B380-4AD2-9D50-088D8237C648}" presName="text_3" presStyleLbl="node1" presStyleIdx="2" presStyleCnt="4">
        <dgm:presLayoutVars>
          <dgm:bulletEnabled val="1"/>
        </dgm:presLayoutVars>
      </dgm:prSet>
      <dgm:spPr/>
    </dgm:pt>
    <dgm:pt modelId="{EFABB76F-4AB4-4EE2-9C3E-CA07522EE633}" type="pres">
      <dgm:prSet presAssocID="{110537B7-B380-4AD2-9D50-088D8237C648}" presName="accent_3" presStyleCnt="0"/>
      <dgm:spPr/>
    </dgm:pt>
    <dgm:pt modelId="{09897452-EF87-415F-8284-B2925E33E2F5}" type="pres">
      <dgm:prSet presAssocID="{110537B7-B380-4AD2-9D50-088D8237C648}" presName="accentRepeatNode" presStyleLbl="solidFgAcc1" presStyleIdx="2" presStyleCnt="4"/>
      <dgm:spPr/>
    </dgm:pt>
    <dgm:pt modelId="{2A1A297E-A32B-4347-9A43-A34865612B9A}" type="pres">
      <dgm:prSet presAssocID="{DA587720-3E4E-4CCE-ADD8-90BEA3B9E44C}" presName="text_4" presStyleLbl="node1" presStyleIdx="3" presStyleCnt="4">
        <dgm:presLayoutVars>
          <dgm:bulletEnabled val="1"/>
        </dgm:presLayoutVars>
      </dgm:prSet>
      <dgm:spPr/>
    </dgm:pt>
    <dgm:pt modelId="{2A4A5AEB-4A6F-4C36-8626-0F2E350B2109}" type="pres">
      <dgm:prSet presAssocID="{DA587720-3E4E-4CCE-ADD8-90BEA3B9E44C}" presName="accent_4" presStyleCnt="0"/>
      <dgm:spPr/>
    </dgm:pt>
    <dgm:pt modelId="{42A7810F-0381-42BE-A865-21A3A91605CC}" type="pres">
      <dgm:prSet presAssocID="{DA587720-3E4E-4CCE-ADD8-90BEA3B9E44C}" presName="accentRepeatNode" presStyleLbl="solidFgAcc1" presStyleIdx="3" presStyleCnt="4"/>
      <dgm:spPr/>
    </dgm:pt>
  </dgm:ptLst>
  <dgm:cxnLst>
    <dgm:cxn modelId="{5A9E3A0D-313C-45F1-8A9A-C4DD64AED610}" srcId="{B64E3E2B-1817-4C85-A659-393ED3D286C9}" destId="{E51B2FAF-09D5-4E05-B328-C7FE72776C49}" srcOrd="1" destOrd="0" parTransId="{0874E7C8-9C2A-4D91-89AC-7E32E4459BDA}" sibTransId="{8C2B8EDD-5117-4E4C-B936-C14BA6895A37}"/>
    <dgm:cxn modelId="{1C26620E-67A0-4653-A135-C03BA1C24B62}" type="presOf" srcId="{E51B2FAF-09D5-4E05-B328-C7FE72776C49}" destId="{EA4743EF-BDBF-4E93-BC02-B791597F20F1}" srcOrd="0" destOrd="0" presId="urn:microsoft.com/office/officeart/2008/layout/VerticalCurvedList"/>
    <dgm:cxn modelId="{8B4FB421-0C02-4822-9CCA-9802CEE90DF6}" srcId="{B64E3E2B-1817-4C85-A659-393ED3D286C9}" destId="{DA587720-3E4E-4CCE-ADD8-90BEA3B9E44C}" srcOrd="3" destOrd="0" parTransId="{B7820B15-95D4-4009-B7CE-0D21824C2814}" sibTransId="{E2172566-E5ED-4F5C-80EB-CAE8F21FF375}"/>
    <dgm:cxn modelId="{FCA44C2B-445B-4871-B099-5FA79C44E4D5}" type="presOf" srcId="{B64E3E2B-1817-4C85-A659-393ED3D286C9}" destId="{58A7D2E4-002E-466D-B083-B7696B5C3FEF}" srcOrd="0" destOrd="0" presId="urn:microsoft.com/office/officeart/2008/layout/VerticalCurvedList"/>
    <dgm:cxn modelId="{8F54FE49-6EA0-4AD8-98F0-00E1BE989584}" type="presOf" srcId="{110537B7-B380-4AD2-9D50-088D8237C648}" destId="{A301A240-FBFE-47FF-B296-1B51886B6153}" srcOrd="0" destOrd="0" presId="urn:microsoft.com/office/officeart/2008/layout/VerticalCurvedList"/>
    <dgm:cxn modelId="{3252466F-205B-477E-836E-C2AD5E697BE3}" type="presOf" srcId="{B4CE2C74-705F-45C3-AE2A-37AFFA0CCC32}" destId="{3E315C9E-8E07-4F48-AC02-3CAD312970C6}" srcOrd="0" destOrd="0" presId="urn:microsoft.com/office/officeart/2008/layout/VerticalCurvedList"/>
    <dgm:cxn modelId="{5A210C54-2130-481B-A3E7-C83974312DA3}" type="presOf" srcId="{CB11507F-0AE9-44F4-9C1F-EA7F4FD1D748}" destId="{371584E6-2EFE-4221-912E-D4F690A25F86}" srcOrd="0" destOrd="0" presId="urn:microsoft.com/office/officeart/2008/layout/VerticalCurvedList"/>
    <dgm:cxn modelId="{9C4B7E92-2560-4207-BED2-FC94024BCE7E}" srcId="{B64E3E2B-1817-4C85-A659-393ED3D286C9}" destId="{110537B7-B380-4AD2-9D50-088D8237C648}" srcOrd="2" destOrd="0" parTransId="{219CB3D4-9A3C-4BE1-96B6-43C23A758AEF}" sibTransId="{2075137D-5B77-4D01-94F0-3F45198E0993}"/>
    <dgm:cxn modelId="{5F13EEA7-F3A2-4D2B-B4F4-994EBDB248D2}" type="presOf" srcId="{DA587720-3E4E-4CCE-ADD8-90BEA3B9E44C}" destId="{2A1A297E-A32B-4347-9A43-A34865612B9A}" srcOrd="0" destOrd="0" presId="urn:microsoft.com/office/officeart/2008/layout/VerticalCurvedList"/>
    <dgm:cxn modelId="{B3C3CFAA-2179-480F-A96D-8AADCE894013}" srcId="{B64E3E2B-1817-4C85-A659-393ED3D286C9}" destId="{CB11507F-0AE9-44F4-9C1F-EA7F4FD1D748}" srcOrd="0" destOrd="0" parTransId="{20E80BD8-5493-4CDF-A6E3-6D645048801E}" sibTransId="{B4CE2C74-705F-45C3-AE2A-37AFFA0CCC32}"/>
    <dgm:cxn modelId="{450E7F58-C2CC-434A-AF0B-95F9C7E95620}" type="presParOf" srcId="{58A7D2E4-002E-466D-B083-B7696B5C3FEF}" destId="{AAF88ECC-E198-4243-A31E-8B1C3022AEBA}" srcOrd="0" destOrd="0" presId="urn:microsoft.com/office/officeart/2008/layout/VerticalCurvedList"/>
    <dgm:cxn modelId="{4D41F40D-236C-4EAE-810C-3F60F1DF92F9}" type="presParOf" srcId="{AAF88ECC-E198-4243-A31E-8B1C3022AEBA}" destId="{6933D1D6-7FD0-4034-981E-4D4EF5B0FE18}" srcOrd="0" destOrd="0" presId="urn:microsoft.com/office/officeart/2008/layout/VerticalCurvedList"/>
    <dgm:cxn modelId="{5678E5BF-72B0-478B-9FE1-E6D032D0C40F}" type="presParOf" srcId="{6933D1D6-7FD0-4034-981E-4D4EF5B0FE18}" destId="{30064CFD-502A-42F2-9A75-68A8DE3F8060}" srcOrd="0" destOrd="0" presId="urn:microsoft.com/office/officeart/2008/layout/VerticalCurvedList"/>
    <dgm:cxn modelId="{6F3EDE92-5EE2-42B2-8297-445F644242CC}" type="presParOf" srcId="{6933D1D6-7FD0-4034-981E-4D4EF5B0FE18}" destId="{3E315C9E-8E07-4F48-AC02-3CAD312970C6}" srcOrd="1" destOrd="0" presId="urn:microsoft.com/office/officeart/2008/layout/VerticalCurvedList"/>
    <dgm:cxn modelId="{D1BCFFF7-CCDA-4E4D-81FE-EE5ECD48B621}" type="presParOf" srcId="{6933D1D6-7FD0-4034-981E-4D4EF5B0FE18}" destId="{4E641619-55C6-4539-92C6-008B8BF40D4D}" srcOrd="2" destOrd="0" presId="urn:microsoft.com/office/officeart/2008/layout/VerticalCurvedList"/>
    <dgm:cxn modelId="{0E10C9BE-A6AD-4D71-8017-E3F2C0208C72}" type="presParOf" srcId="{6933D1D6-7FD0-4034-981E-4D4EF5B0FE18}" destId="{EC3873D3-1158-4E5E-AF73-93B819CA8C48}" srcOrd="3" destOrd="0" presId="urn:microsoft.com/office/officeart/2008/layout/VerticalCurvedList"/>
    <dgm:cxn modelId="{B657A4FD-B0BC-4606-8F83-B4D89357C79D}" type="presParOf" srcId="{AAF88ECC-E198-4243-A31E-8B1C3022AEBA}" destId="{371584E6-2EFE-4221-912E-D4F690A25F86}" srcOrd="1" destOrd="0" presId="urn:microsoft.com/office/officeart/2008/layout/VerticalCurvedList"/>
    <dgm:cxn modelId="{4B64910D-01A7-477E-BD9E-8AF372C62889}" type="presParOf" srcId="{AAF88ECC-E198-4243-A31E-8B1C3022AEBA}" destId="{0A5A373D-B7A6-4844-8A84-65A01FDF7216}" srcOrd="2" destOrd="0" presId="urn:microsoft.com/office/officeart/2008/layout/VerticalCurvedList"/>
    <dgm:cxn modelId="{DD6897E2-292F-4A1C-8007-FDE137416C01}" type="presParOf" srcId="{0A5A373D-B7A6-4844-8A84-65A01FDF7216}" destId="{AD5C89C2-18CE-4802-99AF-49600C87F2EB}" srcOrd="0" destOrd="0" presId="urn:microsoft.com/office/officeart/2008/layout/VerticalCurvedList"/>
    <dgm:cxn modelId="{8BF8AED0-1AAB-4AFC-91AC-FEF5B93A17F1}" type="presParOf" srcId="{AAF88ECC-E198-4243-A31E-8B1C3022AEBA}" destId="{EA4743EF-BDBF-4E93-BC02-B791597F20F1}" srcOrd="3" destOrd="0" presId="urn:microsoft.com/office/officeart/2008/layout/VerticalCurvedList"/>
    <dgm:cxn modelId="{5203BB3A-3C4A-4462-9CE4-FF458A2A5B26}" type="presParOf" srcId="{AAF88ECC-E198-4243-A31E-8B1C3022AEBA}" destId="{2B27B2E9-31F9-411B-9027-294BF6D846D3}" srcOrd="4" destOrd="0" presId="urn:microsoft.com/office/officeart/2008/layout/VerticalCurvedList"/>
    <dgm:cxn modelId="{4F7EB780-537D-488C-95F7-A865CF3D50DC}" type="presParOf" srcId="{2B27B2E9-31F9-411B-9027-294BF6D846D3}" destId="{9275F588-630C-4006-9080-886B8172BD4E}" srcOrd="0" destOrd="0" presId="urn:microsoft.com/office/officeart/2008/layout/VerticalCurvedList"/>
    <dgm:cxn modelId="{4C21D4B9-3B19-405B-8E18-92CC8B8AA96C}" type="presParOf" srcId="{AAF88ECC-E198-4243-A31E-8B1C3022AEBA}" destId="{A301A240-FBFE-47FF-B296-1B51886B6153}" srcOrd="5" destOrd="0" presId="urn:microsoft.com/office/officeart/2008/layout/VerticalCurvedList"/>
    <dgm:cxn modelId="{5E4F8638-86DD-427C-BDC2-AF7236CBB40A}" type="presParOf" srcId="{AAF88ECC-E198-4243-A31E-8B1C3022AEBA}" destId="{EFABB76F-4AB4-4EE2-9C3E-CA07522EE633}" srcOrd="6" destOrd="0" presId="urn:microsoft.com/office/officeart/2008/layout/VerticalCurvedList"/>
    <dgm:cxn modelId="{7F1B8D7F-374E-4D8A-A701-A1794D2EE9A3}" type="presParOf" srcId="{EFABB76F-4AB4-4EE2-9C3E-CA07522EE633}" destId="{09897452-EF87-415F-8284-B2925E33E2F5}" srcOrd="0" destOrd="0" presId="urn:microsoft.com/office/officeart/2008/layout/VerticalCurvedList"/>
    <dgm:cxn modelId="{C5710B6F-6422-4D49-B41A-5AE55EA6556B}" type="presParOf" srcId="{AAF88ECC-E198-4243-A31E-8B1C3022AEBA}" destId="{2A1A297E-A32B-4347-9A43-A34865612B9A}" srcOrd="7" destOrd="0" presId="urn:microsoft.com/office/officeart/2008/layout/VerticalCurvedList"/>
    <dgm:cxn modelId="{C6C7338A-17F0-4C61-AB2A-F3064A7DE4A6}" type="presParOf" srcId="{AAF88ECC-E198-4243-A31E-8B1C3022AEBA}" destId="{2A4A5AEB-4A6F-4C36-8626-0F2E350B2109}" srcOrd="8" destOrd="0" presId="urn:microsoft.com/office/officeart/2008/layout/VerticalCurvedList"/>
    <dgm:cxn modelId="{4A67C0ED-685E-4872-8744-0FBA68774140}" type="presParOf" srcId="{2A4A5AEB-4A6F-4C36-8626-0F2E350B2109}" destId="{42A7810F-0381-42BE-A865-21A3A91605C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15C9E-8E07-4F48-AC02-3CAD312970C6}">
      <dsp:nvSpPr>
        <dsp:cNvPr id="0" name=""/>
        <dsp:cNvSpPr/>
      </dsp:nvSpPr>
      <dsp:spPr>
        <a:xfrm>
          <a:off x="-8131612" y="-1242167"/>
          <a:ext cx="9674845" cy="9674845"/>
        </a:xfrm>
        <a:prstGeom prst="blockArc">
          <a:avLst>
            <a:gd name="adj1" fmla="val 18900000"/>
            <a:gd name="adj2" fmla="val 2700000"/>
            <a:gd name="adj3" fmla="val 22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584E6-2EFE-4221-912E-D4F690A25F86}">
      <dsp:nvSpPr>
        <dsp:cNvPr id="0" name=""/>
        <dsp:cNvSpPr/>
      </dsp:nvSpPr>
      <dsp:spPr>
        <a:xfrm>
          <a:off x="894179" y="552806"/>
          <a:ext cx="9457704"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a:t>
          </a:r>
          <a:r>
            <a:rPr lang="en-US" sz="2600" kern="1200" dirty="0">
              <a:latin typeface="Arial" panose="020B0604020202020204" pitchFamily="34" charset="0"/>
              <a:cs typeface="Arial" panose="020B0604020202020204" pitchFamily="34" charset="0"/>
            </a:rPr>
            <a:t>Share what we know about Wolf creek:</a:t>
          </a:r>
          <a:br>
            <a:rPr lang="en-US" sz="2600" kern="1200" dirty="0">
              <a:latin typeface="Arial" panose="020B0604020202020204" pitchFamily="34" charset="0"/>
              <a:cs typeface="Arial" panose="020B0604020202020204" pitchFamily="34" charset="0"/>
            </a:rPr>
          </a:br>
          <a:r>
            <a:rPr lang="en-US" sz="2600" kern="1200" dirty="0">
              <a:latin typeface="Arial" panose="020B0604020202020204" pitchFamily="34" charset="0"/>
              <a:cs typeface="Arial" panose="020B0604020202020204" pitchFamily="34" charset="0"/>
            </a:rPr>
            <a:t>       </a:t>
          </a:r>
          <a:r>
            <a:rPr lang="en-US" sz="2000" kern="1200" dirty="0">
              <a:latin typeface="Arial" panose="020B0604020202020204" pitchFamily="34" charset="0"/>
              <a:cs typeface="Arial" panose="020B0604020202020204" pitchFamily="34" charset="0"/>
            </a:rPr>
            <a:t>Summarize monitoring data, discuss pollutants</a:t>
          </a:r>
        </a:p>
      </dsp:txBody>
      <dsp:txXfrm>
        <a:off x="894179" y="552806"/>
        <a:ext cx="9457704" cy="1106188"/>
      </dsp:txXfrm>
    </dsp:sp>
    <dsp:sp modelId="{AD5C89C2-18CE-4802-99AF-49600C87F2EB}">
      <dsp:nvSpPr>
        <dsp:cNvPr id="0" name=""/>
        <dsp:cNvSpPr/>
      </dsp:nvSpPr>
      <dsp:spPr>
        <a:xfrm>
          <a:off x="115822" y="41453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4743EF-BDBF-4E93-BC02-B791597F20F1}">
      <dsp:nvSpPr>
        <dsp:cNvPr id="0" name=""/>
        <dsp:cNvSpPr/>
      </dsp:nvSpPr>
      <dsp:spPr>
        <a:xfrm>
          <a:off x="1263673" y="2212376"/>
          <a:ext cx="10178680"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a:t>
          </a:r>
          <a:r>
            <a:rPr lang="en-US" sz="2600" kern="1200" dirty="0">
              <a:latin typeface="Arial" panose="020B0604020202020204" pitchFamily="34" charset="0"/>
              <a:cs typeface="Arial" panose="020B0604020202020204" pitchFamily="34" charset="0"/>
            </a:rPr>
            <a:t>Explain the process of developing a watershed model </a:t>
          </a:r>
        </a:p>
      </dsp:txBody>
      <dsp:txXfrm>
        <a:off x="1263673" y="2212376"/>
        <a:ext cx="10178680" cy="1106188"/>
      </dsp:txXfrm>
    </dsp:sp>
    <dsp:sp modelId="{9275F588-630C-4006-9080-886B8172BD4E}">
      <dsp:nvSpPr>
        <dsp:cNvPr id="0" name=""/>
        <dsp:cNvSpPr/>
      </dsp:nvSpPr>
      <dsp:spPr>
        <a:xfrm>
          <a:off x="750025" y="207410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01A240-FBFE-47FF-B296-1B51886B6153}">
      <dsp:nvSpPr>
        <dsp:cNvPr id="0" name=""/>
        <dsp:cNvSpPr/>
      </dsp:nvSpPr>
      <dsp:spPr>
        <a:xfrm>
          <a:off x="1441393" y="3871945"/>
          <a:ext cx="10178680"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Arial" panose="020B0604020202020204" pitchFamily="34" charset="0"/>
              <a:cs typeface="Arial" panose="020B0604020202020204" pitchFamily="34" charset="0"/>
            </a:rPr>
            <a:t> </a:t>
          </a:r>
          <a:r>
            <a:rPr lang="en-US" sz="2600" kern="1200" dirty="0">
              <a:latin typeface="Arial" panose="020B0604020202020204" pitchFamily="34" charset="0"/>
              <a:cs typeface="Arial" panose="020B0604020202020204" pitchFamily="34" charset="0"/>
            </a:rPr>
            <a:t>Explain how goals are set for reducing pollutants </a:t>
          </a:r>
        </a:p>
      </dsp:txBody>
      <dsp:txXfrm>
        <a:off x="1441393" y="3871945"/>
        <a:ext cx="10178680" cy="1106188"/>
      </dsp:txXfrm>
    </dsp:sp>
    <dsp:sp modelId="{09897452-EF87-415F-8284-B2925E33E2F5}">
      <dsp:nvSpPr>
        <dsp:cNvPr id="0" name=""/>
        <dsp:cNvSpPr/>
      </dsp:nvSpPr>
      <dsp:spPr>
        <a:xfrm>
          <a:off x="750025" y="373367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1A297E-A32B-4347-9A43-A34865612B9A}">
      <dsp:nvSpPr>
        <dsp:cNvPr id="0" name=""/>
        <dsp:cNvSpPr/>
      </dsp:nvSpPr>
      <dsp:spPr>
        <a:xfrm>
          <a:off x="807190" y="5531515"/>
          <a:ext cx="10812883" cy="110618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8037" tIns="66040" rIns="66040" bIns="6604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Answer your questions about this effort</a:t>
          </a:r>
        </a:p>
      </dsp:txBody>
      <dsp:txXfrm>
        <a:off x="807190" y="5531515"/>
        <a:ext cx="10812883" cy="1106188"/>
      </dsp:txXfrm>
    </dsp:sp>
    <dsp:sp modelId="{42A7810F-0381-42BE-A865-21A3A91605CC}">
      <dsp:nvSpPr>
        <dsp:cNvPr id="0" name=""/>
        <dsp:cNvSpPr/>
      </dsp:nvSpPr>
      <dsp:spPr>
        <a:xfrm>
          <a:off x="115822" y="5393242"/>
          <a:ext cx="1382735" cy="138273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99307BE-3DE0-4D5D-B071-E18072BDBCD1}" type="datetimeFigureOut">
              <a:rPr lang="en-US" smtClean="0"/>
              <a:t>6/25/2025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C67EB6C3-5ECD-4C33-8186-F52195931771}" type="slidenum">
              <a:rPr lang="en-US" smtClean="0"/>
              <a:t>‹#›</a:t>
            </a:fld>
            <a:endParaRPr lang="en-US"/>
          </a:p>
        </p:txBody>
      </p:sp>
    </p:spTree>
    <p:extLst>
      <p:ext uri="{BB962C8B-B14F-4D97-AF65-F5344CB8AC3E}">
        <p14:creationId xmlns:p14="http://schemas.microsoft.com/office/powerpoint/2010/main" val="11880860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827AE0D-E4E7-41F3-8FEB-69AA94FE00AD}" type="datetimeFigureOut">
              <a:rPr lang="en-US" smtClean="0"/>
              <a:t>6/25/2025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39C4A1B-E3F4-440A-A1E4-007EA359E364}" type="slidenum">
              <a:rPr lang="en-US" smtClean="0"/>
              <a:t>‹#›</a:t>
            </a:fld>
            <a:endParaRPr lang="en-US"/>
          </a:p>
        </p:txBody>
      </p:sp>
    </p:spTree>
    <p:extLst>
      <p:ext uri="{BB962C8B-B14F-4D97-AF65-F5344CB8AC3E}">
        <p14:creationId xmlns:p14="http://schemas.microsoft.com/office/powerpoint/2010/main" val="4117009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a:t>
            </a:fld>
            <a:endParaRPr lang="en-US"/>
          </a:p>
        </p:txBody>
      </p:sp>
    </p:spTree>
    <p:extLst>
      <p:ext uri="{BB962C8B-B14F-4D97-AF65-F5344CB8AC3E}">
        <p14:creationId xmlns:p14="http://schemas.microsoft.com/office/powerpoint/2010/main" val="1178880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34271-01E8-D536-0B70-1EFD8B7A8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5EDC64-EABC-3E1B-5302-918BF0FA7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F8EBD-973C-D45D-0095-16C23AFA8D0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EC3ACB-4A63-F5DA-EACF-B09A115E810C}"/>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6507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26</a:t>
            </a:fld>
            <a:endParaRPr lang="en-US"/>
          </a:p>
        </p:txBody>
      </p:sp>
    </p:spTree>
    <p:extLst>
      <p:ext uri="{BB962C8B-B14F-4D97-AF65-F5344CB8AC3E}">
        <p14:creationId xmlns:p14="http://schemas.microsoft.com/office/powerpoint/2010/main" val="969893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Permitted sources</a:t>
            </a:r>
            <a:r>
              <a:rPr lang="en-US" baseline="0"/>
              <a:t> in lynch Creek= zero, Reed Creek= has 1 permit (dischargers) </a:t>
            </a:r>
          </a:p>
          <a:p>
            <a:endParaRPr lang="en-US" baseline="0" dirty="0"/>
          </a:p>
        </p:txBody>
      </p:sp>
      <p:sp>
        <p:nvSpPr>
          <p:cNvPr id="4" name="Slide Number Placeholder 3"/>
          <p:cNvSpPr>
            <a:spLocks noGrp="1"/>
          </p:cNvSpPr>
          <p:nvPr>
            <p:ph type="sldNum" sz="quarter" idx="10"/>
          </p:nvPr>
        </p:nvSpPr>
        <p:spPr/>
        <p:txBody>
          <a:bodyPr/>
          <a:lstStyle/>
          <a:p>
            <a:fld id="{939C4A1B-E3F4-440A-A1E4-007EA359E364}" type="slidenum">
              <a:rPr lang="en-US" smtClean="0"/>
              <a:t>28</a:t>
            </a:fld>
            <a:endParaRPr lang="en-US"/>
          </a:p>
        </p:txBody>
      </p:sp>
    </p:spTree>
    <p:extLst>
      <p:ext uri="{BB962C8B-B14F-4D97-AF65-F5344CB8AC3E}">
        <p14:creationId xmlns:p14="http://schemas.microsoft.com/office/powerpoint/2010/main" val="3700304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30</a:t>
            </a:fld>
            <a:endParaRPr lang="en-US"/>
          </a:p>
        </p:txBody>
      </p:sp>
    </p:spTree>
    <p:extLst>
      <p:ext uri="{BB962C8B-B14F-4D97-AF65-F5344CB8AC3E}">
        <p14:creationId xmlns:p14="http://schemas.microsoft.com/office/powerpoint/2010/main" val="349103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RENAME?</a:t>
            </a:r>
          </a:p>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33</a:t>
            </a:fld>
            <a:endParaRPr lang="en-US"/>
          </a:p>
        </p:txBody>
      </p:sp>
    </p:spTree>
    <p:extLst>
      <p:ext uri="{BB962C8B-B14F-4D97-AF65-F5344CB8AC3E}">
        <p14:creationId xmlns:p14="http://schemas.microsoft.com/office/powerpoint/2010/main" val="2867268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840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BA88F-6537-20F3-2ED4-F299685C1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E2F3B6-EE8A-1318-CE5E-7FDA04A0E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F16553-BE25-05F2-C2D3-FA8F8E01AB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79F1F4-0032-D005-C910-ADB85A3E4D8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0711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23B28-A7E4-A377-C660-D112C965B1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BE2D0-7164-09F2-1108-021FC99DB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847236-DA54-F4F6-1244-E6E58BEB7A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38429E-E6B8-97DC-9915-C738502ED81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230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29341-7A55-0390-3020-4F36095DF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01078-7046-4A3F-849F-0EF3B1C00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7E57F9-D9E7-86A3-964D-81C36B69F7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02771B-B2DD-1DD9-E03E-91BD2E0F9BE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3681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D7AAF-F97A-68C9-CE69-6BC6ECF15B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7E189-1DD1-17AA-6EBE-E4B98646DA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44919-E7BC-2BDD-8A5A-452A7E4B2B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E6CB33-8C04-1B76-9063-0AA45B50C7D0}"/>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318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a:t>
            </a:fld>
            <a:endParaRPr lang="en-US"/>
          </a:p>
        </p:txBody>
      </p:sp>
    </p:spTree>
    <p:extLst>
      <p:ext uri="{BB962C8B-B14F-4D97-AF65-F5344CB8AC3E}">
        <p14:creationId xmlns:p14="http://schemas.microsoft.com/office/powerpoint/2010/main" val="2863424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66D7E-3BFE-C12D-0723-9D04E68427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8E0F93-4F6A-65D2-D580-4E3AC80F6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86F6E8-BD66-9A63-5014-BC38FB0E30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A374FA-8F65-C32A-D6B7-4804DCBF9492}"/>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1180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43</a:t>
            </a:fld>
            <a:endParaRPr lang="en-US"/>
          </a:p>
        </p:txBody>
      </p:sp>
    </p:spTree>
    <p:extLst>
      <p:ext uri="{BB962C8B-B14F-4D97-AF65-F5344CB8AC3E}">
        <p14:creationId xmlns:p14="http://schemas.microsoft.com/office/powerpoint/2010/main" val="3487504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44</a:t>
            </a:fld>
            <a:endParaRPr lang="en-US"/>
          </a:p>
        </p:txBody>
      </p:sp>
    </p:spTree>
    <p:extLst>
      <p:ext uri="{BB962C8B-B14F-4D97-AF65-F5344CB8AC3E}">
        <p14:creationId xmlns:p14="http://schemas.microsoft.com/office/powerpoint/2010/main" val="2966031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11</a:t>
            </a:fld>
            <a:endParaRPr lang="en-US"/>
          </a:p>
        </p:txBody>
      </p:sp>
    </p:spTree>
    <p:extLst>
      <p:ext uri="{BB962C8B-B14F-4D97-AF65-F5344CB8AC3E}">
        <p14:creationId xmlns:p14="http://schemas.microsoft.com/office/powerpoint/2010/main" val="1613632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Extrapolation, </a:t>
            </a:r>
            <a:r>
              <a:rPr lang="en-US" dirty="0"/>
              <a:t>assumes due to no land changes the lower segment will also be impaired </a:t>
            </a:r>
          </a:p>
        </p:txBody>
      </p:sp>
      <p:sp>
        <p:nvSpPr>
          <p:cNvPr id="4" name="Slide Number Placeholder 3"/>
          <p:cNvSpPr>
            <a:spLocks noGrp="1"/>
          </p:cNvSpPr>
          <p:nvPr>
            <p:ph type="sldNum" sz="quarter" idx="5"/>
          </p:nvPr>
        </p:nvSpPr>
        <p:spPr/>
        <p:txBody>
          <a:bodyPr/>
          <a:lstStyle/>
          <a:p>
            <a:fld id="{939C4A1B-E3F4-440A-A1E4-007EA359E364}" type="slidenum">
              <a:rPr lang="en-US" smtClean="0"/>
              <a:t>14</a:t>
            </a:fld>
            <a:endParaRPr lang="en-US"/>
          </a:p>
        </p:txBody>
      </p:sp>
    </p:spTree>
    <p:extLst>
      <p:ext uri="{BB962C8B-B14F-4D97-AF65-F5344CB8AC3E}">
        <p14:creationId xmlns:p14="http://schemas.microsoft.com/office/powerpoint/2010/main" val="4182434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Weight of Evidence approach evaluates all available information on potential candidate stressors by listing potential candidate stressors identified from the listing information, monitoring data, scientific literature and historic information </a:t>
            </a:r>
          </a:p>
        </p:txBody>
      </p:sp>
      <p:sp>
        <p:nvSpPr>
          <p:cNvPr id="4" name="Slide Number Placeholder 3"/>
          <p:cNvSpPr>
            <a:spLocks noGrp="1"/>
          </p:cNvSpPr>
          <p:nvPr>
            <p:ph type="sldNum" sz="quarter" idx="5"/>
          </p:nvPr>
        </p:nvSpPr>
        <p:spPr/>
        <p:txBody>
          <a:bodyPr/>
          <a:lstStyle/>
          <a:p>
            <a:fld id="{939C4A1B-E3F4-440A-A1E4-007EA359E364}" type="slidenum">
              <a:rPr lang="en-US" smtClean="0"/>
              <a:t>17</a:t>
            </a:fld>
            <a:endParaRPr lang="en-US"/>
          </a:p>
        </p:txBody>
      </p:sp>
    </p:spTree>
    <p:extLst>
      <p:ext uri="{BB962C8B-B14F-4D97-AF65-F5344CB8AC3E}">
        <p14:creationId xmlns:p14="http://schemas.microsoft.com/office/powerpoint/2010/main" val="82948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shift in functional feeding group points to an increase in suspended sediment and organic matter. As particulate matter in the water column increases, more food is available for filtering organisms and that feeding niche expands</a:t>
            </a:r>
          </a:p>
        </p:txBody>
      </p:sp>
      <p:sp>
        <p:nvSpPr>
          <p:cNvPr id="4" name="Slide Number Placeholder 3"/>
          <p:cNvSpPr>
            <a:spLocks noGrp="1"/>
          </p:cNvSpPr>
          <p:nvPr>
            <p:ph type="sldNum" sz="quarter" idx="5"/>
          </p:nvPr>
        </p:nvSpPr>
        <p:spPr/>
        <p:txBody>
          <a:bodyPr/>
          <a:lstStyle/>
          <a:p>
            <a:fld id="{939C4A1B-E3F4-440A-A1E4-007EA359E364}" type="slidenum">
              <a:rPr lang="en-US" smtClean="0"/>
              <a:t>18</a:t>
            </a:fld>
            <a:endParaRPr lang="en-US"/>
          </a:p>
        </p:txBody>
      </p:sp>
    </p:spTree>
    <p:extLst>
      <p:ext uri="{BB962C8B-B14F-4D97-AF65-F5344CB8AC3E}">
        <p14:creationId xmlns:p14="http://schemas.microsoft.com/office/powerpoint/2010/main" val="411844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9C4A1B-E3F4-440A-A1E4-007EA359E364}" type="slidenum">
              <a:rPr lang="en-US" smtClean="0"/>
              <a:t>20</a:t>
            </a:fld>
            <a:endParaRPr lang="en-US"/>
          </a:p>
        </p:txBody>
      </p:sp>
    </p:spTree>
    <p:extLst>
      <p:ext uri="{BB962C8B-B14F-4D97-AF65-F5344CB8AC3E}">
        <p14:creationId xmlns:p14="http://schemas.microsoft.com/office/powerpoint/2010/main" val="2530071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78.69 acres are barren which appears to be a quarry so it has been removed from the landcover to help account for it being in a permit</a:t>
            </a:r>
          </a:p>
        </p:txBody>
      </p:sp>
      <p:sp>
        <p:nvSpPr>
          <p:cNvPr id="4" name="Slide Number Placeholder 3"/>
          <p:cNvSpPr>
            <a:spLocks noGrp="1"/>
          </p:cNvSpPr>
          <p:nvPr>
            <p:ph type="sldNum" sz="quarter" idx="5"/>
          </p:nvPr>
        </p:nvSpPr>
        <p:spPr/>
        <p:txBody>
          <a:bodyPr/>
          <a:lstStyle/>
          <a:p>
            <a:fld id="{939C4A1B-E3F4-440A-A1E4-007EA359E364}" type="slidenum">
              <a:rPr lang="en-US" smtClean="0"/>
              <a:t>21</a:t>
            </a:fld>
            <a:endParaRPr lang="en-US"/>
          </a:p>
        </p:txBody>
      </p:sp>
    </p:spTree>
    <p:extLst>
      <p:ext uri="{BB962C8B-B14F-4D97-AF65-F5344CB8AC3E}">
        <p14:creationId xmlns:p14="http://schemas.microsoft.com/office/powerpoint/2010/main" val="2446099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34894-3B23-42B5-71D8-EEB5F7A73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B164A7-5AF2-21F4-BC0A-786BEF447A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94F14-98A7-9767-5CED-CC1D5816DE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37FE78-05E3-5DFA-8472-4182F8F37FB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9C4A1B-E3F4-440A-A1E4-007EA359E3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4707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age">
    <p:spTree>
      <p:nvGrpSpPr>
        <p:cNvPr id="1" name=""/>
        <p:cNvGrpSpPr/>
        <p:nvPr/>
      </p:nvGrpSpPr>
      <p:grpSpPr>
        <a:xfrm>
          <a:off x="0" y="0"/>
          <a:ext cx="0" cy="0"/>
          <a:chOff x="0" y="0"/>
          <a:chExt cx="0" cy="0"/>
        </a:xfrm>
      </p:grpSpPr>
      <p:pic>
        <p:nvPicPr>
          <p:cNvPr id="5" name="Picture 4" title="DEQ logo"/>
          <p:cNvPicPr>
            <a:picLocks noChangeAspect="1"/>
          </p:cNvPicPr>
          <p:nvPr userDrawn="1"/>
        </p:nvPicPr>
        <p:blipFill>
          <a:blip r:embed="rId2"/>
          <a:stretch>
            <a:fillRect/>
          </a:stretch>
        </p:blipFill>
        <p:spPr>
          <a:xfrm>
            <a:off x="2395738" y="1494206"/>
            <a:ext cx="7484681" cy="3544947"/>
          </a:xfrm>
          <a:prstGeom prst="rect">
            <a:avLst/>
          </a:prstGeom>
        </p:spPr>
      </p:pic>
    </p:spTree>
    <p:extLst>
      <p:ext uri="{BB962C8B-B14F-4D97-AF65-F5344CB8AC3E}">
        <p14:creationId xmlns:p14="http://schemas.microsoft.com/office/powerpoint/2010/main" val="2196078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145458"/>
            <a:ext cx="9144000" cy="964883"/>
          </a:xfrm>
        </p:spPr>
        <p:txBody>
          <a:bodyPr lIns="0" anchor="b">
            <a:normAutofit/>
          </a:bodyPr>
          <a:lstStyle>
            <a:lvl1pPr algn="l">
              <a:defRPr sz="4000" b="1" i="0" baseline="0">
                <a:ln>
                  <a:noFill/>
                </a:ln>
                <a:solidFill>
                  <a:srgbClr val="198569"/>
                </a:solidFill>
                <a:latin typeface="Arial" panose="020B0604020202020204" pitchFamily="34" charset="0"/>
              </a:defRPr>
            </a:lvl1pPr>
          </a:lstStyle>
          <a:p>
            <a:r>
              <a:rPr lang="en-US" dirty="0"/>
              <a:t>Title of Presentation</a:t>
            </a:r>
          </a:p>
        </p:txBody>
      </p:sp>
      <p:sp>
        <p:nvSpPr>
          <p:cNvPr id="3" name="Subtitle 2"/>
          <p:cNvSpPr>
            <a:spLocks noGrp="1"/>
          </p:cNvSpPr>
          <p:nvPr>
            <p:ph type="subTitle" idx="1" hasCustomPrompt="1"/>
          </p:nvPr>
        </p:nvSpPr>
        <p:spPr>
          <a:xfrm>
            <a:off x="1524000" y="3153681"/>
            <a:ext cx="9144000" cy="451802"/>
          </a:xfrm>
        </p:spPr>
        <p:txBody>
          <a:bodyPr>
            <a:normAutofit/>
          </a:bodyPr>
          <a:lstStyle>
            <a:lvl1pPr marL="0" indent="0" algn="l">
              <a:buNone/>
              <a:defRPr sz="2800" b="1" i="0" baseline="0">
                <a:ln>
                  <a:noFill/>
                </a:ln>
                <a:solidFill>
                  <a:srgbClr val="277EA9"/>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p>
        </p:txBody>
      </p:sp>
      <p:pic>
        <p:nvPicPr>
          <p:cNvPr id="7" name="Picture 6" title="DEQ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7801" y="399732"/>
            <a:ext cx="1818499" cy="861291"/>
          </a:xfrm>
          <a:prstGeom prst="rect">
            <a:avLst/>
          </a:prstGeom>
        </p:spPr>
      </p:pic>
      <p:sp>
        <p:nvSpPr>
          <p:cNvPr id="11" name="Text Placeholder 10"/>
          <p:cNvSpPr>
            <a:spLocks noGrp="1"/>
          </p:cNvSpPr>
          <p:nvPr>
            <p:ph type="body" sz="quarter" idx="10" hasCustomPrompt="1"/>
          </p:nvPr>
        </p:nvSpPr>
        <p:spPr>
          <a:xfrm>
            <a:off x="1523999" y="503329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Name of Presenter</a:t>
            </a:r>
          </a:p>
          <a:p>
            <a:pPr lvl="0"/>
            <a:endParaRPr lang="en-US" dirty="0"/>
          </a:p>
        </p:txBody>
      </p:sp>
      <p:cxnSp>
        <p:nvCxnSpPr>
          <p:cNvPr id="5" name="Straight Connector 4"/>
          <p:cNvCxnSpPr/>
          <p:nvPr userDrawn="1"/>
        </p:nvCxnSpPr>
        <p:spPr>
          <a:xfrm>
            <a:off x="1524000" y="4396950"/>
            <a:ext cx="9144000" cy="0"/>
          </a:xfrm>
          <a:prstGeom prst="line">
            <a:avLst/>
          </a:prstGeom>
          <a:ln w="381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10"/>
          <p:cNvSpPr>
            <a:spLocks noGrp="1"/>
          </p:cNvSpPr>
          <p:nvPr>
            <p:ph type="body" sz="quarter" idx="11" hasCustomPrompt="1"/>
          </p:nvPr>
        </p:nvSpPr>
        <p:spPr>
          <a:xfrm>
            <a:off x="1523999" y="5373316"/>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Title</a:t>
            </a:r>
          </a:p>
          <a:p>
            <a:pPr lvl="0"/>
            <a:endParaRPr lang="en-US" dirty="0"/>
          </a:p>
        </p:txBody>
      </p:sp>
      <p:sp>
        <p:nvSpPr>
          <p:cNvPr id="15" name="Text Placeholder 10"/>
          <p:cNvSpPr>
            <a:spLocks noGrp="1"/>
          </p:cNvSpPr>
          <p:nvPr>
            <p:ph type="body" sz="quarter" idx="12" hasCustomPrompt="1"/>
          </p:nvPr>
        </p:nvSpPr>
        <p:spPr>
          <a:xfrm>
            <a:off x="1523999" y="6009663"/>
            <a:ext cx="4271494" cy="310243"/>
          </a:xfrm>
        </p:spPr>
        <p:txBody>
          <a:bodyPr>
            <a:noAutofit/>
          </a:bodyPr>
          <a:lstStyle>
            <a:lvl1pPr marL="0" indent="0">
              <a:buNone/>
              <a:defRPr sz="1800" b="0" baseline="0">
                <a:ln>
                  <a:noFill/>
                </a:ln>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dirty="0"/>
              <a:t>Date</a:t>
            </a:r>
          </a:p>
          <a:p>
            <a:pPr lvl="0"/>
            <a:endParaRPr lang="en-US" dirty="0"/>
          </a:p>
        </p:txBody>
      </p:sp>
      <p:sp>
        <p:nvSpPr>
          <p:cNvPr id="9" name="Footer Placeholder 4"/>
          <p:cNvSpPr>
            <a:spLocks noGrp="1"/>
          </p:cNvSpPr>
          <p:nvPr>
            <p:ph type="ftr" sz="quarter" idx="13"/>
          </p:nvPr>
        </p:nvSpPr>
        <p:spPr>
          <a:xfrm>
            <a:off x="1523998" y="5713336"/>
            <a:ext cx="4992711" cy="266548"/>
          </a:xfrm>
        </p:spPr>
        <p:txBody>
          <a:bodyPr/>
          <a:lstStyle>
            <a:lvl1pPr>
              <a:defRPr sz="1800"/>
            </a:lvl1pPr>
          </a:lstStyle>
          <a:p>
            <a:pPr algn="l"/>
            <a:r>
              <a:rPr lang="en-US" dirty="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Tree>
    <p:extLst>
      <p:ext uri="{BB962C8B-B14F-4D97-AF65-F5344CB8AC3E}">
        <p14:creationId xmlns:p14="http://schemas.microsoft.com/office/powerpoint/2010/main" val="317324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sz="2600">
                <a:solidFill>
                  <a:srgbClr val="256EAB"/>
                </a:solidFill>
                <a:latin typeface="Arial" panose="020B0604020202020204" pitchFamily="34" charset="0"/>
                <a:cs typeface="Arial" panose="020B0604020202020204" pitchFamily="34" charset="0"/>
              </a:defRPr>
            </a:lvl2pPr>
            <a:lvl3pPr>
              <a:defRPr>
                <a:ln>
                  <a:noFill/>
                </a:ln>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838200" y="6311900"/>
            <a:ext cx="10515600" cy="409575"/>
          </a:xfrm>
        </p:spPr>
        <p:txBody>
          <a:bodyPr/>
          <a:lstStyle/>
          <a:p>
            <a:pPr algn="l"/>
            <a:fld id="{61C9B584-852F-4056-BF30-ABA66A23FD41}" type="slidenum">
              <a:rPr lang="en-US" smtClean="0"/>
              <a:t>‹#›</a:t>
            </a:fld>
            <a:r>
              <a:rPr lang="en-US" dirty="0"/>
              <a:t>					</a:t>
            </a:r>
            <a:endParaRPr lang="en-US" dirty="0">
              <a:solidFill>
                <a:srgbClr val="256EAB"/>
              </a:solidFill>
            </a:endParaRPr>
          </a:p>
        </p:txBody>
      </p:sp>
      <p:pic>
        <p:nvPicPr>
          <p:cNvPr id="11" name="Picture 10"/>
          <p:cNvPicPr>
            <a:picLocks noChangeAspect="1"/>
          </p:cNvPicPr>
          <p:nvPr userDrawn="1"/>
        </p:nvPicPr>
        <p:blipFill>
          <a:blip r:embed="rId2"/>
          <a:stretch>
            <a:fillRect/>
          </a:stretch>
        </p:blipFill>
        <p:spPr>
          <a:xfrm>
            <a:off x="11428423" y="6387922"/>
            <a:ext cx="568392" cy="307796"/>
          </a:xfrm>
          <a:prstGeom prst="rect">
            <a:avLst/>
          </a:prstGeom>
        </p:spPr>
      </p:pic>
    </p:spTree>
    <p:extLst>
      <p:ext uri="{BB962C8B-B14F-4D97-AF65-F5344CB8AC3E}">
        <p14:creationId xmlns:p14="http://schemas.microsoft.com/office/powerpoint/2010/main" val="94839280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b="1">
                <a:ln>
                  <a:noFill/>
                </a:ln>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ln>
                  <a:noFill/>
                </a:ln>
                <a:solidFill>
                  <a:srgbClr val="256EAB"/>
                </a:solidFill>
                <a:latin typeface="Arial" panose="020B0604020202020204" pitchFamily="34" charset="0"/>
                <a:cs typeface="Arial" panose="020B0604020202020204" pitchFamily="34" charset="0"/>
              </a:defRPr>
            </a:lvl1pPr>
            <a:lvl2pPr>
              <a:defRPr>
                <a:solidFill>
                  <a:srgbClr val="256EAB"/>
                </a:solidFill>
                <a:latin typeface="Arial" panose="020B0604020202020204" pitchFamily="34" charset="0"/>
                <a:cs typeface="Arial" panose="020B0604020202020204" pitchFamily="34" charset="0"/>
              </a:defRPr>
            </a:lvl2pPr>
            <a:lvl3pPr>
              <a:defRPr>
                <a:solidFill>
                  <a:srgbClr val="256EAB"/>
                </a:solidFill>
                <a:latin typeface="Arial" panose="020B0604020202020204" pitchFamily="34" charset="0"/>
                <a:cs typeface="Arial" panose="020B0604020202020204" pitchFamily="34" charset="0"/>
              </a:defRPr>
            </a:lvl3pPr>
            <a:lvl4pPr>
              <a:defRPr>
                <a:ln>
                  <a:noFill/>
                </a:ln>
                <a:solidFill>
                  <a:srgbClr val="256EAB"/>
                </a:solidFill>
                <a:latin typeface="Arial" panose="020B0604020202020204" pitchFamily="34" charset="0"/>
                <a:cs typeface="Arial" panose="020B0604020202020204" pitchFamily="34" charset="0"/>
              </a:defRPr>
            </a:lvl4pPr>
            <a:lvl5pPr>
              <a:defRPr>
                <a:ln>
                  <a:noFill/>
                </a:ln>
                <a:solidFill>
                  <a:srgbClr val="256EAB"/>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10515600" cy="365125"/>
          </a:xfrm>
        </p:spPr>
        <p:txBody>
          <a:bodyPr/>
          <a:lstStyle/>
          <a:p>
            <a:fld id="{F28DF1F0-458F-421F-8C1E-7C825BFF0FBB}"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11555569" y="6404180"/>
            <a:ext cx="490801" cy="265779"/>
          </a:xfrm>
          <a:prstGeom prst="rect">
            <a:avLst/>
          </a:prstGeom>
        </p:spPr>
      </p:pic>
    </p:spTree>
    <p:extLst>
      <p:ext uri="{BB962C8B-B14F-4D97-AF65-F5344CB8AC3E}">
        <p14:creationId xmlns:p14="http://schemas.microsoft.com/office/powerpoint/2010/main" val="18199099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6703D6-DA4D-4660-AAE0-EB23950B7902}" type="datetime1">
              <a:rPr lang="en-US" smtClean="0"/>
              <a:t>6/25/2025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2F13A4-4E19-41E2-A7F9-9D53F87954DC}" type="slidenum">
              <a:rPr lang="en-US" smtClean="0"/>
              <a:t>‹#›</a:t>
            </a:fld>
            <a:endParaRPr lang="en-US"/>
          </a:p>
        </p:txBody>
      </p:sp>
    </p:spTree>
    <p:extLst>
      <p:ext uri="{BB962C8B-B14F-4D97-AF65-F5344CB8AC3E}">
        <p14:creationId xmlns:p14="http://schemas.microsoft.com/office/powerpoint/2010/main" val="4049621675"/>
      </p:ext>
    </p:extLst>
  </p:cSld>
  <p:clrMap bg1="lt1" tx1="dk1" bg2="lt2" tx2="dk2" accent1="accent1" accent2="accent2" accent3="accent3" accent4="accent4" accent5="accent5" accent6="accent6" hlink="hlink" folHlink="folHlink"/>
  <p:sldLayoutIdLst>
    <p:sldLayoutId id="2147483672" r:id="rId1"/>
    <p:sldLayoutId id="2147483661" r:id="rId2"/>
    <p:sldLayoutId id="2147483662" r:id="rId3"/>
    <p:sldLayoutId id="2147483664" r:id="rId4"/>
  </p:sldLayoutIdLst>
  <p:hf sldNum="0" hdr="0" dt="0"/>
  <p:txStyles>
    <p:titleStyle>
      <a:lvl1pPr algn="l" defTabSz="914400" rtl="0" eaLnBrk="1" latinLnBrk="0" hangingPunct="1">
        <a:lnSpc>
          <a:spcPct val="90000"/>
        </a:lnSpc>
        <a:spcBef>
          <a:spcPct val="0"/>
        </a:spcBef>
        <a:buNone/>
        <a:defRPr sz="4400" kern="1200">
          <a:ln>
            <a:solidFill>
              <a:srgbClr val="198569"/>
            </a:solidFill>
          </a:ln>
          <a:solidFill>
            <a:srgbClr val="198569"/>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ln>
            <a:solidFill>
              <a:srgbClr val="256EAB"/>
            </a:solidFill>
          </a:ln>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ln w="0">
            <a:noFill/>
          </a:ln>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60000"/>
              <a:lumOff val="4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40000"/>
                <a:lumOff val="60000"/>
              </a:schemeClr>
            </a:solidFill>
          </a:ln>
          <a:solidFill>
            <a:schemeClr val="tx2">
              <a:lumMod val="40000"/>
              <a:lumOff val="6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solidFill>
              <a:schemeClr val="tx2">
                <a:lumMod val="20000"/>
                <a:lumOff val="80000"/>
              </a:schemeClr>
            </a:solidFill>
          </a:ln>
          <a:solidFill>
            <a:schemeClr val="bg2">
              <a:lumMod val="9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g"/><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g"/><Relationship Id="rId9" Type="http://schemas.openxmlformats.org/officeDocument/2006/relationships/image" Target="../media/image2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6.jpg"/><Relationship Id="rId7" Type="http://schemas.openxmlformats.org/officeDocument/2006/relationships/image" Target="../media/image31.jpeg"/><Relationship Id="rId2" Type="http://schemas.openxmlformats.org/officeDocument/2006/relationships/image" Target="../media/image27.jp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6.svg"/></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6250" y="2247421"/>
            <a:ext cx="6572250" cy="1295880"/>
          </a:xfrm>
        </p:spPr>
        <p:txBody>
          <a:bodyPr>
            <a:noAutofit/>
          </a:bodyPr>
          <a:lstStyle/>
          <a:p>
            <a:pPr algn="ctr">
              <a:lnSpc>
                <a:spcPct val="125000"/>
              </a:lnSpc>
            </a:pPr>
            <a:r>
              <a:rPr lang="en-US" sz="3200" dirty="0"/>
              <a:t>Wolf Creek Watershed </a:t>
            </a:r>
            <a:br>
              <a:rPr lang="en-US" sz="3200" dirty="0"/>
            </a:br>
            <a:r>
              <a:rPr lang="en-US" sz="3200" dirty="0"/>
              <a:t>Clean Up Study</a:t>
            </a:r>
          </a:p>
        </p:txBody>
      </p:sp>
      <p:sp>
        <p:nvSpPr>
          <p:cNvPr id="3" name="Subtitle 2"/>
          <p:cNvSpPr>
            <a:spLocks noGrp="1"/>
          </p:cNvSpPr>
          <p:nvPr>
            <p:ph type="subTitle" idx="1"/>
          </p:nvPr>
        </p:nvSpPr>
        <p:spPr>
          <a:xfrm>
            <a:off x="289446" y="3543300"/>
            <a:ext cx="6572250" cy="616517"/>
          </a:xfrm>
        </p:spPr>
        <p:txBody>
          <a:bodyPr>
            <a:noAutofit/>
          </a:bodyPr>
          <a:lstStyle/>
          <a:p>
            <a:pPr algn="ctr"/>
            <a:r>
              <a:rPr lang="en-US" sz="2400" dirty="0"/>
              <a:t>Second Community Engagement Meeting </a:t>
            </a:r>
          </a:p>
        </p:txBody>
      </p:sp>
      <p:sp>
        <p:nvSpPr>
          <p:cNvPr id="4" name="Text Placeholder 3"/>
          <p:cNvSpPr>
            <a:spLocks noGrp="1"/>
          </p:cNvSpPr>
          <p:nvPr>
            <p:ph type="body" sz="quarter" idx="10"/>
          </p:nvPr>
        </p:nvSpPr>
        <p:spPr>
          <a:xfrm>
            <a:off x="476251" y="5070170"/>
            <a:ext cx="4271494" cy="310243"/>
          </a:xfrm>
        </p:spPr>
        <p:txBody>
          <a:bodyPr/>
          <a:lstStyle/>
          <a:p>
            <a:r>
              <a:rPr lang="en-US" dirty="0"/>
              <a:t>Landon Jenkins 	</a:t>
            </a:r>
          </a:p>
        </p:txBody>
      </p:sp>
      <p:sp>
        <p:nvSpPr>
          <p:cNvPr id="5" name="Text Placeholder 4"/>
          <p:cNvSpPr>
            <a:spLocks noGrp="1"/>
          </p:cNvSpPr>
          <p:nvPr>
            <p:ph type="body" sz="quarter" idx="11"/>
          </p:nvPr>
        </p:nvSpPr>
        <p:spPr>
          <a:xfrm>
            <a:off x="476250" y="5429381"/>
            <a:ext cx="4672085" cy="340020"/>
          </a:xfrm>
        </p:spPr>
        <p:txBody>
          <a:bodyPr/>
          <a:lstStyle/>
          <a:p>
            <a:r>
              <a:rPr lang="en-US" dirty="0"/>
              <a:t>TMDL Coordinator, SWRO Regional Office</a:t>
            </a:r>
          </a:p>
        </p:txBody>
      </p:sp>
      <p:sp>
        <p:nvSpPr>
          <p:cNvPr id="6" name="Text Placeholder 5"/>
          <p:cNvSpPr>
            <a:spLocks noGrp="1"/>
          </p:cNvSpPr>
          <p:nvPr>
            <p:ph type="body" sz="quarter" idx="12"/>
          </p:nvPr>
        </p:nvSpPr>
        <p:spPr>
          <a:xfrm>
            <a:off x="476251" y="6046537"/>
            <a:ext cx="4271494" cy="310243"/>
          </a:xfrm>
        </p:spPr>
        <p:txBody>
          <a:bodyPr/>
          <a:lstStyle/>
          <a:p>
            <a:r>
              <a:rPr lang="en-US" dirty="0"/>
              <a:t>June 25, 2025 </a:t>
            </a:r>
          </a:p>
        </p:txBody>
      </p:sp>
      <p:sp>
        <p:nvSpPr>
          <p:cNvPr id="7" name="Footer Placeholder 6"/>
          <p:cNvSpPr>
            <a:spLocks noGrp="1"/>
          </p:cNvSpPr>
          <p:nvPr>
            <p:ph type="ftr" sz="quarter" idx="13"/>
          </p:nvPr>
        </p:nvSpPr>
        <p:spPr>
          <a:xfrm>
            <a:off x="476250" y="5750210"/>
            <a:ext cx="4992711" cy="266548"/>
          </a:xfrm>
        </p:spPr>
        <p:txBody>
          <a:bodyPr/>
          <a:lstStyle/>
          <a:p>
            <a:pPr algn="l"/>
            <a:r>
              <a:rPr lang="en-US" dirty="0">
                <a:solidFill>
                  <a:schemeClr val="tx1">
                    <a:lumMod val="65000"/>
                    <a:lumOff val="35000"/>
                  </a:schemeClr>
                </a:solidFill>
                <a:latin typeface="Arial" panose="020B0604020202020204" pitchFamily="34" charset="0"/>
                <a:cs typeface="Arial" panose="020B0604020202020204" pitchFamily="34" charset="0"/>
              </a:rPr>
              <a:t>Virginia Department of Environmental Quality</a:t>
            </a:r>
            <a:endParaRPr lang="en-US" dirty="0">
              <a:solidFill>
                <a:srgbClr val="256EAB"/>
              </a:solidFill>
            </a:endParaRPr>
          </a:p>
        </p:txBody>
      </p:sp>
      <p:sp>
        <p:nvSpPr>
          <p:cNvPr id="9" name="Rectangle 8" descr="box"/>
          <p:cNvSpPr/>
          <p:nvPr/>
        </p:nvSpPr>
        <p:spPr>
          <a:xfrm>
            <a:off x="289446" y="4303352"/>
            <a:ext cx="5806554" cy="641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92A7EFC-3C22-98BC-146B-61B1A6EB6A0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rot="5400000">
            <a:off x="6300025" y="1204707"/>
            <a:ext cx="5888085" cy="4416063"/>
          </a:xfrm>
          <a:prstGeom prst="rect">
            <a:avLst/>
          </a:prstGeom>
        </p:spPr>
      </p:pic>
    </p:spTree>
    <p:extLst>
      <p:ext uri="{BB962C8B-B14F-4D97-AF65-F5344CB8AC3E}">
        <p14:creationId xmlns:p14="http://schemas.microsoft.com/office/powerpoint/2010/main" val="219789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Caddisflies</a:t>
            </a:r>
          </a:p>
        </p:txBody>
      </p:sp>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470" y="-713432"/>
            <a:ext cx="12186326" cy="8068826"/>
          </a:xfrm>
        </p:spPr>
      </p:pic>
      <p:sp>
        <p:nvSpPr>
          <p:cNvPr id="5" name="TextBox 4"/>
          <p:cNvSpPr txBox="1"/>
          <p:nvPr/>
        </p:nvSpPr>
        <p:spPr>
          <a:xfrm>
            <a:off x="8963483" y="6338986"/>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
        <p:nvSpPr>
          <p:cNvPr id="7" name="Title 2" title="Sensitive to pollution: Caddisflies"/>
          <p:cNvSpPr txBox="1">
            <a:spLocks/>
          </p:cNvSpPr>
          <p:nvPr/>
        </p:nvSpPr>
        <p:spPr>
          <a:xfrm>
            <a:off x="812801" y="101602"/>
            <a:ext cx="10421257"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r>
              <a:rPr lang="en-US" sz="4000" b="0" dirty="0">
                <a:solidFill>
                  <a:schemeClr val="bg1"/>
                </a:solidFill>
              </a:rPr>
              <a:t>Sensitive to pollution: </a:t>
            </a:r>
            <a:r>
              <a:rPr lang="en-US" sz="4000" b="0" dirty="0">
                <a:solidFill>
                  <a:srgbClr val="256EAB"/>
                </a:solidFill>
              </a:rPr>
              <a:t>Caddisflies</a:t>
            </a:r>
          </a:p>
        </p:txBody>
      </p:sp>
    </p:spTree>
    <p:extLst>
      <p:ext uri="{BB962C8B-B14F-4D97-AF65-F5344CB8AC3E}">
        <p14:creationId xmlns:p14="http://schemas.microsoft.com/office/powerpoint/2010/main" val="2517459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Net spinning caddisfly photo">
            <a:extLst>
              <a:ext uri="{FF2B5EF4-FFF2-40B4-BE49-F238E27FC236}">
                <a16:creationId xmlns:a16="http://schemas.microsoft.com/office/drawing/2014/main" id="{C3C8AB42-C912-4243-A12A-DC373484F4B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5429"/>
          <a:stretch/>
        </p:blipFill>
        <p:spPr>
          <a:xfrm>
            <a:off x="20" y="1282"/>
            <a:ext cx="12191980" cy="6856718"/>
          </a:xfrm>
          <a:prstGeom prst="rect">
            <a:avLst/>
          </a:prstGeom>
        </p:spPr>
      </p:pic>
      <p:sp>
        <p:nvSpPr>
          <p:cNvPr id="7" name="Title 6">
            <a:extLst>
              <a:ext uri="{FF2B5EF4-FFF2-40B4-BE49-F238E27FC236}">
                <a16:creationId xmlns:a16="http://schemas.microsoft.com/office/drawing/2014/main" id="{E0759A4F-2944-43BC-9634-EA567429026E}"/>
              </a:ext>
            </a:extLst>
          </p:cNvPr>
          <p:cNvSpPr>
            <a:spLocks noGrp="1"/>
          </p:cNvSpPr>
          <p:nvPr>
            <p:ph type="title"/>
          </p:nvPr>
        </p:nvSpPr>
        <p:spPr/>
        <p:txBody>
          <a:bodyPr/>
          <a:lstStyle/>
          <a:p>
            <a:r>
              <a:rPr lang="en-US" dirty="0">
                <a:solidFill>
                  <a:schemeClr val="bg1"/>
                </a:solidFill>
              </a:rPr>
              <a:t>Net spinning caddisfly</a:t>
            </a:r>
          </a:p>
        </p:txBody>
      </p:sp>
      <p:sp>
        <p:nvSpPr>
          <p:cNvPr id="4" name="Footer Placeholder 3">
            <a:extLst>
              <a:ext uri="{FF2B5EF4-FFF2-40B4-BE49-F238E27FC236}">
                <a16:creationId xmlns:a16="http://schemas.microsoft.com/office/drawing/2014/main" id="{B06D0965-1EE8-46CA-B76A-398AC387871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defTabSz="914400">
              <a:lnSpc>
                <a:spcPct val="90000"/>
              </a:lnSpc>
              <a:spcAft>
                <a:spcPts val="600"/>
              </a:spcAft>
            </a:pPr>
            <a:fld id="{61C9B584-852F-4056-BF30-ABA66A23FD41}" type="slidenum">
              <a:rPr lang="en-US" sz="900" kern="1200">
                <a:solidFill>
                  <a:srgbClr val="FFFFFF"/>
                </a:solidFill>
                <a:latin typeface="+mn-lt"/>
                <a:ea typeface="+mn-ea"/>
                <a:cs typeface="+mn-cs"/>
              </a:rPr>
              <a:pPr defTabSz="914400">
                <a:lnSpc>
                  <a:spcPct val="90000"/>
                </a:lnSpc>
                <a:spcAft>
                  <a:spcPts val="600"/>
                </a:spcAft>
              </a:pPr>
              <a:t>11</a:t>
            </a:fld>
            <a:r>
              <a:rPr lang="en-US" sz="900" kern="1200">
                <a:solidFill>
                  <a:srgbClr val="FFFFFF"/>
                </a:solidFill>
                <a:latin typeface="+mn-lt"/>
                <a:ea typeface="+mn-ea"/>
                <a:cs typeface="+mn-cs"/>
              </a:rPr>
              <a:t>					</a:t>
            </a:r>
          </a:p>
        </p:txBody>
      </p:sp>
      <p:sp>
        <p:nvSpPr>
          <p:cNvPr id="8" name="TextBox 7">
            <a:extLst>
              <a:ext uri="{FF2B5EF4-FFF2-40B4-BE49-F238E27FC236}">
                <a16:creationId xmlns:a16="http://schemas.microsoft.com/office/drawing/2014/main" id="{24CE1BB8-D4C1-4E27-84C4-3506E8703F49}"/>
              </a:ext>
            </a:extLst>
          </p:cNvPr>
          <p:cNvSpPr txBox="1"/>
          <p:nvPr/>
        </p:nvSpPr>
        <p:spPr>
          <a:xfrm>
            <a:off x="339765" y="6450986"/>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Tree>
    <p:extLst>
      <p:ext uri="{BB962C8B-B14F-4D97-AF65-F5344CB8AC3E}">
        <p14:creationId xmlns:p14="http://schemas.microsoft.com/office/powerpoint/2010/main" val="70263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972093"/>
            <a:ext cx="12192000" cy="8100906"/>
          </a:xfrm>
        </p:spPr>
      </p:pic>
      <p:sp>
        <p:nvSpPr>
          <p:cNvPr id="3" name="Title 2"/>
          <p:cNvSpPr>
            <a:spLocks noGrp="1"/>
          </p:cNvSpPr>
          <p:nvPr>
            <p:ph type="title"/>
          </p:nvPr>
        </p:nvSpPr>
        <p:spPr>
          <a:xfrm>
            <a:off x="1981199" y="166914"/>
            <a:ext cx="8229600" cy="914400"/>
          </a:xfrm>
        </p:spPr>
        <p:txBody>
          <a:bodyPr>
            <a:noAutofit/>
          </a:bodyPr>
          <a:lstStyle/>
          <a:p>
            <a:r>
              <a:rPr lang="en-US" sz="4000" b="0" dirty="0">
                <a:solidFill>
                  <a:schemeClr val="bg1"/>
                </a:solidFill>
              </a:rPr>
              <a:t>Moderately Sensitive: </a:t>
            </a:r>
            <a:r>
              <a:rPr lang="en-US" sz="4000" b="0" dirty="0">
                <a:solidFill>
                  <a:srgbClr val="256EAB"/>
                </a:solidFill>
              </a:rPr>
              <a:t>Dragonflies</a:t>
            </a:r>
          </a:p>
        </p:txBody>
      </p:sp>
      <p:sp>
        <p:nvSpPr>
          <p:cNvPr id="5" name="TextBox 4"/>
          <p:cNvSpPr txBox="1"/>
          <p:nvPr/>
        </p:nvSpPr>
        <p:spPr>
          <a:xfrm>
            <a:off x="220008" y="6552586"/>
            <a:ext cx="3124200"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Tree>
    <p:extLst>
      <p:ext uri="{BB962C8B-B14F-4D97-AF65-F5344CB8AC3E}">
        <p14:creationId xmlns:p14="http://schemas.microsoft.com/office/powerpoint/2010/main" val="1592315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254669"/>
            <a:ext cx="12174521" cy="8062238"/>
          </a:xfrm>
        </p:spPr>
      </p:pic>
      <p:sp>
        <p:nvSpPr>
          <p:cNvPr id="3" name="Title 2"/>
          <p:cNvSpPr>
            <a:spLocks noGrp="1"/>
          </p:cNvSpPr>
          <p:nvPr>
            <p:ph type="title"/>
          </p:nvPr>
        </p:nvSpPr>
        <p:spPr>
          <a:xfrm>
            <a:off x="1052285" y="268514"/>
            <a:ext cx="8229600" cy="914400"/>
          </a:xfrm>
        </p:spPr>
        <p:txBody>
          <a:bodyPr>
            <a:normAutofit/>
          </a:bodyPr>
          <a:lstStyle/>
          <a:p>
            <a:pPr algn="l"/>
            <a:r>
              <a:rPr lang="en-US" sz="4000" b="0" dirty="0">
                <a:solidFill>
                  <a:schemeClr val="bg1"/>
                </a:solidFill>
              </a:rPr>
              <a:t>Insensitive to Pollution: </a:t>
            </a:r>
            <a:r>
              <a:rPr lang="en-US" sz="4000" b="0" dirty="0">
                <a:solidFill>
                  <a:srgbClr val="256EAB"/>
                </a:solidFill>
              </a:rPr>
              <a:t>Blackflies</a:t>
            </a:r>
          </a:p>
        </p:txBody>
      </p:sp>
      <p:sp>
        <p:nvSpPr>
          <p:cNvPr id="5" name="TextBox 4"/>
          <p:cNvSpPr txBox="1"/>
          <p:nvPr/>
        </p:nvSpPr>
        <p:spPr>
          <a:xfrm>
            <a:off x="339765" y="6450986"/>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Tree>
    <p:extLst>
      <p:ext uri="{BB962C8B-B14F-4D97-AF65-F5344CB8AC3E}">
        <p14:creationId xmlns:p14="http://schemas.microsoft.com/office/powerpoint/2010/main" val="263730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D5368-7679-C082-0287-943BE77583DB}"/>
              </a:ext>
            </a:extLst>
          </p:cNvPr>
          <p:cNvSpPr>
            <a:spLocks noGrp="1"/>
          </p:cNvSpPr>
          <p:nvPr>
            <p:ph type="title"/>
          </p:nvPr>
        </p:nvSpPr>
        <p:spPr/>
        <p:txBody>
          <a:bodyPr/>
          <a:lstStyle/>
          <a:p>
            <a:pPr algn="ctr"/>
            <a:r>
              <a:rPr lang="en-US" dirty="0"/>
              <a:t>Wolf Creek Benthic Monitoring Stations</a:t>
            </a:r>
          </a:p>
        </p:txBody>
      </p:sp>
      <p:pic>
        <p:nvPicPr>
          <p:cNvPr id="6" name="Content Placeholder 5">
            <a:extLst>
              <a:ext uri="{FF2B5EF4-FFF2-40B4-BE49-F238E27FC236}">
                <a16:creationId xmlns:a16="http://schemas.microsoft.com/office/drawing/2014/main" id="{F2984F6D-7570-3C73-4443-11C9AD91B0EA}"/>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67630" y="1825625"/>
            <a:ext cx="5656739" cy="4351338"/>
          </a:xfrm>
        </p:spPr>
      </p:pic>
      <p:sp>
        <p:nvSpPr>
          <p:cNvPr id="4" name="Footer Placeholder 3">
            <a:extLst>
              <a:ext uri="{FF2B5EF4-FFF2-40B4-BE49-F238E27FC236}">
                <a16:creationId xmlns:a16="http://schemas.microsoft.com/office/drawing/2014/main" id="{D9E8EE6A-7DC2-E805-D9BD-D24FA333FAEB}"/>
              </a:ext>
            </a:extLst>
          </p:cNvPr>
          <p:cNvSpPr>
            <a:spLocks noGrp="1"/>
          </p:cNvSpPr>
          <p:nvPr>
            <p:ph type="ftr" sz="quarter" idx="11"/>
          </p:nvPr>
        </p:nvSpPr>
        <p:spPr/>
        <p:txBody>
          <a:bodyPr/>
          <a:lstStyle/>
          <a:p>
            <a:pPr algn="l"/>
            <a:fld id="{61C9B584-852F-4056-BF30-ABA66A23FD41}" type="slidenum">
              <a:rPr lang="en-US" smtClean="0"/>
              <a:t>14</a:t>
            </a:fld>
            <a:r>
              <a:rPr lang="en-US"/>
              <a:t>					</a:t>
            </a:r>
            <a:endParaRPr lang="en-US" dirty="0">
              <a:solidFill>
                <a:srgbClr val="256EAB"/>
              </a:solidFill>
            </a:endParaRPr>
          </a:p>
        </p:txBody>
      </p:sp>
    </p:spTree>
    <p:extLst>
      <p:ext uri="{BB962C8B-B14F-4D97-AF65-F5344CB8AC3E}">
        <p14:creationId xmlns:p14="http://schemas.microsoft.com/office/powerpoint/2010/main" val="4235350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ream graphic"/>
          <p:cNvPicPr>
            <a:picLocks noChangeAspect="1"/>
          </p:cNvPicPr>
          <p:nvPr/>
        </p:nvPicPr>
        <p:blipFill rotWithShape="1">
          <a:blip r:embed="rId2">
            <a:extLst>
              <a:ext uri="{28A0092B-C50C-407E-A947-70E740481C1C}">
                <a14:useLocalDpi xmlns:a14="http://schemas.microsoft.com/office/drawing/2010/main" val="0"/>
              </a:ext>
            </a:extLst>
          </a:blip>
          <a:srcRect t="3582" b="11045"/>
          <a:stretch/>
        </p:blipFill>
        <p:spPr>
          <a:xfrm>
            <a:off x="9070" y="-210625"/>
            <a:ext cx="10614980" cy="7068625"/>
          </a:xfrm>
          <a:prstGeom prst="rect">
            <a:avLst/>
          </a:prstGeom>
        </p:spPr>
      </p:pic>
      <p:sp>
        <p:nvSpPr>
          <p:cNvPr id="15" name="Title 1"/>
          <p:cNvSpPr>
            <a:spLocks noGrp="1"/>
          </p:cNvSpPr>
          <p:nvPr>
            <p:ph type="title"/>
          </p:nvPr>
        </p:nvSpPr>
        <p:spPr>
          <a:xfrm>
            <a:off x="-10227" y="199221"/>
            <a:ext cx="5947626" cy="2656114"/>
          </a:xfrm>
        </p:spPr>
        <p:txBody>
          <a:bodyPr>
            <a:noAutofit/>
          </a:bodyPr>
          <a:lstStyle/>
          <a:p>
            <a:pPr algn="ctr">
              <a:lnSpc>
                <a:spcPct val="114000"/>
              </a:lnSpc>
            </a:pPr>
            <a:r>
              <a:rPr lang="en-US" sz="4000" dirty="0"/>
              <a:t>Virginia Stream Condition Index</a:t>
            </a:r>
          </a:p>
        </p:txBody>
      </p:sp>
      <p:sp>
        <p:nvSpPr>
          <p:cNvPr id="4" name="Footer Placeholder 3"/>
          <p:cNvSpPr>
            <a:spLocks noGrp="1"/>
          </p:cNvSpPr>
          <p:nvPr>
            <p:ph type="ftr" sz="quarter" idx="11"/>
          </p:nvPr>
        </p:nvSpPr>
        <p:spPr>
          <a:xfrm>
            <a:off x="756313" y="6245170"/>
            <a:ext cx="10515600" cy="409575"/>
          </a:xfrm>
        </p:spPr>
        <p:txBody>
          <a:bodyPr/>
          <a:lstStyle/>
          <a:p>
            <a:pPr algn="l"/>
            <a:fld id="{61C9B584-852F-4056-BF30-ABA66A23FD41}" type="slidenum">
              <a:rPr lang="en-US" smtClean="0"/>
              <a:t>15</a:t>
            </a:fld>
            <a:r>
              <a:rPr lang="en-US"/>
              <a:t>					</a:t>
            </a:r>
            <a:endParaRPr lang="en-US" dirty="0">
              <a:solidFill>
                <a:srgbClr val="256EAB"/>
              </a:solidFill>
            </a:endParaRPr>
          </a:p>
        </p:txBody>
      </p:sp>
      <p:sp>
        <p:nvSpPr>
          <p:cNvPr id="30" name="Freeform 29" descr="Barometer graphic"/>
          <p:cNvSpPr/>
          <p:nvPr/>
        </p:nvSpPr>
        <p:spPr>
          <a:xfrm>
            <a:off x="9297216" y="164711"/>
            <a:ext cx="2320120" cy="6356810"/>
          </a:xfrm>
          <a:custGeom>
            <a:avLst/>
            <a:gdLst>
              <a:gd name="connsiteX0" fmla="*/ 1160060 w 2320120"/>
              <a:gd name="connsiteY0" fmla="*/ 0 h 6356810"/>
              <a:gd name="connsiteX1" fmla="*/ 2320120 w 2320120"/>
              <a:gd name="connsiteY1" fmla="*/ 1061808 h 6356810"/>
              <a:gd name="connsiteX2" fmla="*/ 2122000 w 2320120"/>
              <a:gd name="connsiteY2" fmla="*/ 1655475 h 6356810"/>
              <a:gd name="connsiteX3" fmla="*/ 2058698 w 2320120"/>
              <a:gd name="connsiteY3" fmla="*/ 1732958 h 6356810"/>
              <a:gd name="connsiteX4" fmla="*/ 2058698 w 2320120"/>
              <a:gd name="connsiteY4" fmla="*/ 2775637 h 6356810"/>
              <a:gd name="connsiteX5" fmla="*/ 2058698 w 2320120"/>
              <a:gd name="connsiteY5" fmla="*/ 2871707 h 6356810"/>
              <a:gd name="connsiteX6" fmla="*/ 2058698 w 2320120"/>
              <a:gd name="connsiteY6" fmla="*/ 4490934 h 6356810"/>
              <a:gd name="connsiteX7" fmla="*/ 2058698 w 2320120"/>
              <a:gd name="connsiteY7" fmla="*/ 4508323 h 6356810"/>
              <a:gd name="connsiteX8" fmla="*/ 2058698 w 2320120"/>
              <a:gd name="connsiteY8" fmla="*/ 6057258 h 6356810"/>
              <a:gd name="connsiteX9" fmla="*/ 1759146 w 2320120"/>
              <a:gd name="connsiteY9" fmla="*/ 6356810 h 6356810"/>
              <a:gd name="connsiteX10" fmla="*/ 560974 w 2320120"/>
              <a:gd name="connsiteY10" fmla="*/ 6356810 h 6356810"/>
              <a:gd name="connsiteX11" fmla="*/ 261422 w 2320120"/>
              <a:gd name="connsiteY11" fmla="*/ 6057258 h 6356810"/>
              <a:gd name="connsiteX12" fmla="*/ 261422 w 2320120"/>
              <a:gd name="connsiteY12" fmla="*/ 4508323 h 6356810"/>
              <a:gd name="connsiteX13" fmla="*/ 261422 w 2320120"/>
              <a:gd name="connsiteY13" fmla="*/ 4490934 h 6356810"/>
              <a:gd name="connsiteX14" fmla="*/ 261422 w 2320120"/>
              <a:gd name="connsiteY14" fmla="*/ 2871707 h 6356810"/>
              <a:gd name="connsiteX15" fmla="*/ 261422 w 2320120"/>
              <a:gd name="connsiteY15" fmla="*/ 2775637 h 6356810"/>
              <a:gd name="connsiteX16" fmla="*/ 261422 w 2320120"/>
              <a:gd name="connsiteY16" fmla="*/ 1732958 h 6356810"/>
              <a:gd name="connsiteX17" fmla="*/ 198120 w 2320120"/>
              <a:gd name="connsiteY17" fmla="*/ 1655475 h 6356810"/>
              <a:gd name="connsiteX18" fmla="*/ 0 w 2320120"/>
              <a:gd name="connsiteY18" fmla="*/ 1061808 h 6356810"/>
              <a:gd name="connsiteX19" fmla="*/ 1160060 w 2320120"/>
              <a:gd name="connsiteY19" fmla="*/ 0 h 6356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20120" h="6356810">
                <a:moveTo>
                  <a:pt x="1160060" y="0"/>
                </a:moveTo>
                <a:cubicBezTo>
                  <a:pt x="1800743" y="0"/>
                  <a:pt x="2320120" y="475388"/>
                  <a:pt x="2320120" y="1061808"/>
                </a:cubicBezTo>
                <a:cubicBezTo>
                  <a:pt x="2320120" y="1281716"/>
                  <a:pt x="2247083" y="1486009"/>
                  <a:pt x="2122000" y="1655475"/>
                </a:cubicBezTo>
                <a:lnTo>
                  <a:pt x="2058698" y="1732958"/>
                </a:lnTo>
                <a:lnTo>
                  <a:pt x="2058698" y="2775637"/>
                </a:lnTo>
                <a:lnTo>
                  <a:pt x="2058698" y="2871707"/>
                </a:lnTo>
                <a:lnTo>
                  <a:pt x="2058698" y="4490934"/>
                </a:lnTo>
                <a:lnTo>
                  <a:pt x="2058698" y="4508323"/>
                </a:lnTo>
                <a:lnTo>
                  <a:pt x="2058698" y="6057258"/>
                </a:lnTo>
                <a:cubicBezTo>
                  <a:pt x="2058698" y="6222696"/>
                  <a:pt x="1924584" y="6356810"/>
                  <a:pt x="1759146" y="6356810"/>
                </a:cubicBezTo>
                <a:lnTo>
                  <a:pt x="560974" y="6356810"/>
                </a:lnTo>
                <a:cubicBezTo>
                  <a:pt x="395536" y="6356810"/>
                  <a:pt x="261422" y="6222696"/>
                  <a:pt x="261422" y="6057258"/>
                </a:cubicBezTo>
                <a:lnTo>
                  <a:pt x="261422" y="4508323"/>
                </a:lnTo>
                <a:lnTo>
                  <a:pt x="261422" y="4490934"/>
                </a:lnTo>
                <a:lnTo>
                  <a:pt x="261422" y="2871707"/>
                </a:lnTo>
                <a:lnTo>
                  <a:pt x="261422" y="2775637"/>
                </a:lnTo>
                <a:lnTo>
                  <a:pt x="261422" y="1732958"/>
                </a:lnTo>
                <a:lnTo>
                  <a:pt x="198120" y="1655475"/>
                </a:lnTo>
                <a:cubicBezTo>
                  <a:pt x="73037" y="1486009"/>
                  <a:pt x="0" y="1281716"/>
                  <a:pt x="0" y="1061808"/>
                </a:cubicBezTo>
                <a:cubicBezTo>
                  <a:pt x="0" y="475388"/>
                  <a:pt x="519377" y="0"/>
                  <a:pt x="1160060" y="0"/>
                </a:cubicBezTo>
                <a:close/>
              </a:path>
            </a:pathLst>
          </a:custGeom>
          <a:gradFill>
            <a:gsLst>
              <a:gs pos="0">
                <a:srgbClr val="66FF66"/>
              </a:gs>
              <a:gs pos="65000">
                <a:srgbClr val="FFFF66"/>
              </a:gs>
              <a:gs pos="46000">
                <a:srgbClr val="CCFF33"/>
              </a:gs>
              <a:gs pos="83000">
                <a:srgbClr val="FFC000"/>
              </a:gs>
              <a:gs pos="100000">
                <a:srgbClr val="FF0000"/>
              </a:gs>
            </a:gsLst>
            <a:lin ang="5400000" scaled="1"/>
          </a:gradFill>
          <a:ln w="222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p:cNvSpPr txBox="1"/>
          <p:nvPr/>
        </p:nvSpPr>
        <p:spPr>
          <a:xfrm>
            <a:off x="10042211" y="1974063"/>
            <a:ext cx="935521" cy="830997"/>
          </a:xfrm>
          <a:prstGeom prst="rect">
            <a:avLst/>
          </a:prstGeom>
          <a:noFill/>
        </p:spPr>
        <p:txBody>
          <a:bodyPr wrap="square" rtlCol="0">
            <a:spAutoFit/>
          </a:bodyPr>
          <a:lstStyle/>
          <a:p>
            <a:r>
              <a:rPr lang="en-US" sz="4800" b="1" dirty="0">
                <a:ln w="10160">
                  <a:solidFill>
                    <a:schemeClr val="bg2">
                      <a:lumMod val="25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60</a:t>
            </a:r>
            <a:endParaRPr lang="en-US" sz="4400" dirty="0">
              <a:ln w="10160">
                <a:solidFill>
                  <a:schemeClr val="bg2">
                    <a:lumMod val="25000"/>
                  </a:schemeClr>
                </a:solidFill>
                <a:prstDash val="solid"/>
              </a:ln>
              <a:solidFill>
                <a:schemeClr val="bg2">
                  <a:lumMod val="2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10042211" y="3554960"/>
            <a:ext cx="913948" cy="830997"/>
          </a:xfrm>
          <a:prstGeom prst="rect">
            <a:avLst/>
          </a:prstGeom>
          <a:noFill/>
        </p:spPr>
        <p:txBody>
          <a:bodyPr wrap="square" rtlCol="0">
            <a:spAutoFit/>
          </a:bodyPr>
          <a:lstStyle/>
          <a:p>
            <a:r>
              <a:rPr lang="en-US" sz="4800" b="1" dirty="0">
                <a:ln w="10160">
                  <a:solidFill>
                    <a:schemeClr val="bg2">
                      <a:lumMod val="25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40</a:t>
            </a:r>
            <a:endParaRPr lang="en-US" sz="4800" dirty="0">
              <a:ln w="10160">
                <a:solidFill>
                  <a:schemeClr val="bg2">
                    <a:lumMod val="25000"/>
                  </a:schemeClr>
                </a:solidFill>
                <a:prstDash val="solid"/>
              </a:ln>
              <a:solidFill>
                <a:schemeClr val="bg2">
                  <a:lumMod val="50000"/>
                </a:schemeClr>
              </a:solidFill>
              <a:latin typeface="Arial" panose="020B0604020202020204" pitchFamily="34" charset="0"/>
              <a:cs typeface="Arial" panose="020B0604020202020204" pitchFamily="34" charset="0"/>
            </a:endParaRPr>
          </a:p>
        </p:txBody>
      </p:sp>
      <p:sp>
        <p:nvSpPr>
          <p:cNvPr id="13" name="TextBox 12"/>
          <p:cNvSpPr txBox="1"/>
          <p:nvPr/>
        </p:nvSpPr>
        <p:spPr>
          <a:xfrm>
            <a:off x="10039576" y="5195121"/>
            <a:ext cx="938156" cy="830997"/>
          </a:xfrm>
          <a:prstGeom prst="rect">
            <a:avLst/>
          </a:prstGeom>
          <a:noFill/>
        </p:spPr>
        <p:txBody>
          <a:bodyPr wrap="square" rtlCol="0">
            <a:spAutoFit/>
          </a:bodyPr>
          <a:lstStyle/>
          <a:p>
            <a:r>
              <a:rPr lang="en-US" sz="4800" b="1" dirty="0">
                <a:ln w="10160">
                  <a:solidFill>
                    <a:schemeClr val="bg2">
                      <a:lumMod val="25000"/>
                    </a:schemeClr>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20</a:t>
            </a:r>
          </a:p>
        </p:txBody>
      </p:sp>
      <p:pic>
        <p:nvPicPr>
          <p:cNvPr id="16" name="Picture 15" descr="Macroinvertbrate phot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3151" y="5661175"/>
            <a:ext cx="1528550" cy="101430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Picture 16" descr="Macroinvertbrate phot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8938" y="4069872"/>
            <a:ext cx="1405287" cy="9506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8" name="Picture 17" descr="Macroinvertbrate phot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3379" y="2739060"/>
            <a:ext cx="1527973" cy="10152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9" name="Picture 18" descr="Macroinvertbrate photo"/>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971" y="5755464"/>
            <a:ext cx="1405785"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 name="Picture 19" descr="Macroinvertbrate phot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88766" y="3086082"/>
            <a:ext cx="1612955" cy="107171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1" name="Picture 20" descr="Macroinvertbrate phot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5862" y="3807580"/>
            <a:ext cx="1052957" cy="1579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2" name="Picture 21" descr="Macroinvertbrate phot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19094" y="1665533"/>
            <a:ext cx="1575190" cy="10466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6" name="Picture 25" descr="Macroinvertbrate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6714" y="4638340"/>
            <a:ext cx="1405784"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7" name="Picture 26" descr="Macroinvertbrate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18482" y="4889838"/>
            <a:ext cx="1405784"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8" name="Picture 27" descr="Macroinvertbrate phot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59628" y="1470174"/>
            <a:ext cx="1405784" cy="9309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9" name="TextBox 28"/>
          <p:cNvSpPr txBox="1"/>
          <p:nvPr/>
        </p:nvSpPr>
        <p:spPr>
          <a:xfrm>
            <a:off x="6128557" y="6474684"/>
            <a:ext cx="3124200" cy="276999"/>
          </a:xfrm>
          <a:prstGeom prst="rect">
            <a:avLst/>
          </a:prstGeom>
          <a:noFill/>
        </p:spPr>
        <p:txBody>
          <a:bodyPr wrap="square" rtlCol="0">
            <a:spAutoFit/>
          </a:bodyPr>
          <a:lstStyle/>
          <a:p>
            <a:r>
              <a:rPr lang="en-US" sz="1200" dirty="0">
                <a:latin typeface="+mj-lt"/>
              </a:rPr>
              <a:t>Photos: Jan </a:t>
            </a:r>
            <a:r>
              <a:rPr lang="en-US" sz="1200" dirty="0" err="1">
                <a:latin typeface="+mj-lt"/>
              </a:rPr>
              <a:t>Hamrsky</a:t>
            </a:r>
            <a:r>
              <a:rPr lang="en-US" sz="1200" dirty="0">
                <a:latin typeface="+mj-lt"/>
              </a:rPr>
              <a:t>: lifeinfreshwater.net</a:t>
            </a:r>
          </a:p>
        </p:txBody>
      </p:sp>
    </p:spTree>
    <p:extLst>
      <p:ext uri="{BB962C8B-B14F-4D97-AF65-F5344CB8AC3E}">
        <p14:creationId xmlns:p14="http://schemas.microsoft.com/office/powerpoint/2010/main" val="3149536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1"/>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12"/>
                                        </p:tgtEl>
                                      </p:cBhvr>
                                      <p:by x="150000" y="150000"/>
                                    </p:animScale>
                                  </p:childTnLst>
                                </p:cTn>
                              </p:par>
                            </p:childTnLst>
                          </p:cTn>
                        </p:par>
                        <p:par>
                          <p:cTn id="11" fill="hold">
                            <p:stCondLst>
                              <p:cond delay="2000"/>
                            </p:stCondLst>
                            <p:childTnLst>
                              <p:par>
                                <p:cTn id="12" presetID="9" presetClass="exit" presetSubtype="0" fill="hold" nodeType="afterEffect">
                                  <p:stCondLst>
                                    <p:cond delay="0"/>
                                  </p:stCondLst>
                                  <p:childTnLst>
                                    <p:animEffect transition="out" filter="dissolve">
                                      <p:cBhvr>
                                        <p:cTn id="13" dur="500"/>
                                        <p:tgtEl>
                                          <p:spTgt spid="22"/>
                                        </p:tgtEl>
                                      </p:cBhvr>
                                    </p:animEffect>
                                    <p:set>
                                      <p:cBhvr>
                                        <p:cTn id="14" dur="1" fill="hold">
                                          <p:stCondLst>
                                            <p:cond delay="499"/>
                                          </p:stCondLst>
                                        </p:cTn>
                                        <p:tgtEl>
                                          <p:spTgt spid="22"/>
                                        </p:tgtEl>
                                        <p:attrNameLst>
                                          <p:attrName>style.visibility</p:attrName>
                                        </p:attrNameLst>
                                      </p:cBhvr>
                                      <p:to>
                                        <p:strVal val="hidden"/>
                                      </p:to>
                                    </p:set>
                                  </p:childTnLst>
                                </p:cTn>
                              </p:par>
                              <p:par>
                                <p:cTn id="15" presetID="9" presetClass="exit" presetSubtype="0" fill="hold" nodeType="withEffect">
                                  <p:stCondLst>
                                    <p:cond delay="0"/>
                                  </p:stCondLst>
                                  <p:childTnLst>
                                    <p:animEffect transition="out" filter="dissolv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9" presetClass="exit" presetSubtype="0" fill="hold" nodeType="withEffect">
                                  <p:stCondLst>
                                    <p:cond delay="0"/>
                                  </p:stCondLst>
                                  <p:childTnLst>
                                    <p:animEffect transition="out" filter="dissolv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0" nodeType="clickEffect">
                                  <p:stCondLst>
                                    <p:cond delay="0"/>
                                  </p:stCondLst>
                                  <p:childTnLst>
                                    <p:animScale>
                                      <p:cBhvr>
                                        <p:cTn id="24" dur="2000" fill="hold"/>
                                        <p:tgtEl>
                                          <p:spTgt spid="13"/>
                                        </p:tgtEl>
                                      </p:cBhvr>
                                      <p:by x="150000" y="150000"/>
                                    </p:animScale>
                                  </p:childTnLst>
                                </p:cTn>
                              </p:par>
                            </p:childTnLst>
                          </p:cTn>
                        </p:par>
                        <p:par>
                          <p:cTn id="25" fill="hold">
                            <p:stCondLst>
                              <p:cond delay="2000"/>
                            </p:stCondLst>
                            <p:childTnLst>
                              <p:par>
                                <p:cTn id="26" presetID="9" presetClass="exit" presetSubtype="0" fill="hold" nodeType="afterEffect">
                                  <p:stCondLst>
                                    <p:cond delay="0"/>
                                  </p:stCondLst>
                                  <p:childTnLst>
                                    <p:animEffect transition="out" filter="dissolv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par>
                                <p:cTn id="29" presetID="9" presetClass="exit" presetSubtype="0" fill="hold" nodeType="withEffect">
                                  <p:stCondLst>
                                    <p:cond delay="0"/>
                                  </p:stCondLst>
                                  <p:childTnLst>
                                    <p:animEffect transition="out" filter="dissolv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9" presetClass="exit" presetSubtype="0" fill="hold" nodeType="withEffect">
                                  <p:stCondLst>
                                    <p:cond delay="0"/>
                                  </p:stCondLst>
                                  <p:childTnLst>
                                    <p:animEffect transition="out" filter="dissolve">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2500"/>
                            </p:stCondLst>
                            <p:childTnLst>
                              <p:par>
                                <p:cTn id="36" presetID="9" presetClass="exit" presetSubtype="0" fill="hold" nodeType="afterEffect">
                                  <p:stCondLst>
                                    <p:cond delay="0"/>
                                  </p:stCondLst>
                                  <p:childTnLst>
                                    <p:animEffect transition="out" filter="dissolve">
                                      <p:cBhvr>
                                        <p:cTn id="37" dur="500"/>
                                        <p:tgtEl>
                                          <p:spTgt spid="21"/>
                                        </p:tgtEl>
                                      </p:cBhvr>
                                    </p:animEffect>
                                    <p:set>
                                      <p:cBhvr>
                                        <p:cTn id="38"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882BD-1631-3F4F-EBF2-BA1B8E515B30}"/>
              </a:ext>
            </a:extLst>
          </p:cNvPr>
          <p:cNvSpPr>
            <a:spLocks noGrp="1"/>
          </p:cNvSpPr>
          <p:nvPr>
            <p:ph type="title"/>
          </p:nvPr>
        </p:nvSpPr>
        <p:spPr/>
        <p:txBody>
          <a:bodyPr>
            <a:normAutofit/>
          </a:bodyPr>
          <a:lstStyle/>
          <a:p>
            <a:pPr algn="ctr"/>
            <a:r>
              <a:rPr lang="en-US" sz="3600" dirty="0"/>
              <a:t>The Benthic Stressor Analysis</a:t>
            </a:r>
          </a:p>
        </p:txBody>
      </p:sp>
      <p:sp>
        <p:nvSpPr>
          <p:cNvPr id="3" name="Content Placeholder 2">
            <a:extLst>
              <a:ext uri="{FF2B5EF4-FFF2-40B4-BE49-F238E27FC236}">
                <a16:creationId xmlns:a16="http://schemas.microsoft.com/office/drawing/2014/main" id="{0B5DABEC-A2D7-688B-8F3B-F47A55FE7D03}"/>
              </a:ext>
            </a:extLst>
          </p:cNvPr>
          <p:cNvSpPr>
            <a:spLocks noGrp="1"/>
          </p:cNvSpPr>
          <p:nvPr>
            <p:ph idx="1"/>
          </p:nvPr>
        </p:nvSpPr>
        <p:spPr/>
        <p:txBody>
          <a:bodyPr/>
          <a:lstStyle/>
          <a:p>
            <a:r>
              <a:rPr lang="en-US" dirty="0"/>
              <a:t>The Virginia Department of Environmental Quality (VDEQ) contracted Wetland Studies and Solutions, Inc. and James Madison University (JMU) to conduct a stressor identification analysis for benthic impairments in Wolf Creek in Washington County, VA. Wolf Creek drains most of the Town of Abingdon, Virginia, flows south, and empties into South Holston Lake</a:t>
            </a:r>
          </a:p>
        </p:txBody>
      </p:sp>
      <p:sp>
        <p:nvSpPr>
          <p:cNvPr id="4" name="Footer Placeholder 3">
            <a:extLst>
              <a:ext uri="{FF2B5EF4-FFF2-40B4-BE49-F238E27FC236}">
                <a16:creationId xmlns:a16="http://schemas.microsoft.com/office/drawing/2014/main" id="{276A59FF-2965-1FD1-8BE1-7BAC079AD7AA}"/>
              </a:ext>
            </a:extLst>
          </p:cNvPr>
          <p:cNvSpPr>
            <a:spLocks noGrp="1"/>
          </p:cNvSpPr>
          <p:nvPr>
            <p:ph type="ftr" sz="quarter" idx="11"/>
          </p:nvPr>
        </p:nvSpPr>
        <p:spPr/>
        <p:txBody>
          <a:bodyPr/>
          <a:lstStyle/>
          <a:p>
            <a:pPr algn="l"/>
            <a:fld id="{61C9B584-852F-4056-BF30-ABA66A23FD41}" type="slidenum">
              <a:rPr lang="en-US" smtClean="0"/>
              <a:t>16</a:t>
            </a:fld>
            <a:r>
              <a:rPr lang="en-US"/>
              <a:t>					</a:t>
            </a:r>
            <a:endParaRPr lang="en-US" dirty="0">
              <a:solidFill>
                <a:srgbClr val="256EAB"/>
              </a:solidFill>
            </a:endParaRPr>
          </a:p>
        </p:txBody>
      </p:sp>
    </p:spTree>
    <p:extLst>
      <p:ext uri="{BB962C8B-B14F-4D97-AF65-F5344CB8AC3E}">
        <p14:creationId xmlns:p14="http://schemas.microsoft.com/office/powerpoint/2010/main" val="4049443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4" descr="Benthic macroinvertebrate photo"/>
          <p:cNvPicPr>
            <a:picLocks noChangeAspect="1"/>
          </p:cNvPicPr>
          <p:nvPr/>
        </p:nvPicPr>
        <p:blipFill rotWithShape="1">
          <a:blip r:embed="rId3">
            <a:extLst>
              <a:ext uri="{28A0092B-C50C-407E-A947-70E740481C1C}">
                <a14:useLocalDpi xmlns:a14="http://schemas.microsoft.com/office/drawing/2010/main" val="0"/>
              </a:ext>
            </a:extLst>
          </a:blip>
          <a:srcRect l="14563" r="14564"/>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5" name="Rectangle 4">
            <a:extLst>
              <a:ext uri="{FF2B5EF4-FFF2-40B4-BE49-F238E27FC236}">
                <a16:creationId xmlns:a16="http://schemas.microsoft.com/office/drawing/2014/main" id="{82F2BBC9-4643-4C16-8178-1942A0E105CB}"/>
              </a:ext>
              <a:ext uri="{C183D7F6-B498-43B3-948B-1728B52AA6E4}">
                <adec:decorative xmlns:adec="http://schemas.microsoft.com/office/drawing/2017/decorative" val="1"/>
              </a:ext>
            </a:extLst>
          </p:cNvPr>
          <p:cNvSpPr/>
          <p:nvPr/>
        </p:nvSpPr>
        <p:spPr>
          <a:xfrm>
            <a:off x="374904" y="2100072"/>
            <a:ext cx="5196840" cy="2407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232985" y="688020"/>
            <a:ext cx="5501640" cy="1429512"/>
          </a:xfrm>
        </p:spPr>
        <p:txBody>
          <a:bodyPr anchor="ctr">
            <a:normAutofit/>
          </a:bodyPr>
          <a:lstStyle/>
          <a:p>
            <a:r>
              <a:rPr lang="en-US" dirty="0"/>
              <a:t>Biological Impairments</a:t>
            </a:r>
            <a:br>
              <a:rPr lang="en-US" dirty="0"/>
            </a:br>
            <a:r>
              <a:rPr lang="en-US" dirty="0"/>
              <a:t>Determining the Cause…</a:t>
            </a:r>
          </a:p>
        </p:txBody>
      </p:sp>
      <p:sp>
        <p:nvSpPr>
          <p:cNvPr id="2" name="Content Placeholder 1"/>
          <p:cNvSpPr>
            <a:spLocks noGrp="1"/>
          </p:cNvSpPr>
          <p:nvPr>
            <p:ph idx="1"/>
          </p:nvPr>
        </p:nvSpPr>
        <p:spPr>
          <a:xfrm>
            <a:off x="374904" y="2134992"/>
            <a:ext cx="5065776" cy="4201959"/>
          </a:xfrm>
        </p:spPr>
        <p:txBody>
          <a:bodyPr anchor="t">
            <a:normAutofit fontScale="92500" lnSpcReduction="10000"/>
          </a:bodyPr>
          <a:lstStyle/>
          <a:p>
            <a:r>
              <a:rPr lang="en-US" dirty="0"/>
              <a:t>How the benthic stressor analysis works</a:t>
            </a:r>
          </a:p>
          <a:p>
            <a:pPr lvl="1"/>
            <a:r>
              <a:rPr lang="en-US" sz="2800" dirty="0"/>
              <a:t>Evaluation of monitoring data</a:t>
            </a:r>
          </a:p>
          <a:p>
            <a:pPr lvl="1"/>
            <a:r>
              <a:rPr lang="en-US" sz="2800" dirty="0"/>
              <a:t>Comparison with healthy reference watershed data and stressor thresholds</a:t>
            </a:r>
          </a:p>
          <a:p>
            <a:pPr lvl="1"/>
            <a:r>
              <a:rPr lang="en-US" sz="2800" dirty="0"/>
              <a:t>Weight of evidence approach-evaluates all data </a:t>
            </a:r>
          </a:p>
          <a:p>
            <a:pPr lvl="1"/>
            <a:r>
              <a:rPr lang="en-US" sz="2800" dirty="0"/>
              <a:t>Identification of most likely stressor(s)</a:t>
            </a:r>
          </a:p>
        </p:txBody>
      </p:sp>
      <p:sp>
        <p:nvSpPr>
          <p:cNvPr id="14" name="TextBox 13" descr="Photo credit, Jan Hamsky, www.lifeinfreshwater.net">
            <a:extLst>
              <a:ext uri="{FF2B5EF4-FFF2-40B4-BE49-F238E27FC236}">
                <a16:creationId xmlns:a16="http://schemas.microsoft.com/office/drawing/2014/main" id="{CF03CDA4-445B-40CB-9021-D8D02FE789DE}"/>
              </a:ext>
            </a:extLst>
          </p:cNvPr>
          <p:cNvSpPr txBox="1"/>
          <p:nvPr/>
        </p:nvSpPr>
        <p:spPr>
          <a:xfrm>
            <a:off x="5151101" y="6580991"/>
            <a:ext cx="4291411" cy="276999"/>
          </a:xfrm>
          <a:prstGeom prst="rect">
            <a:avLst/>
          </a:prstGeom>
          <a:noFill/>
        </p:spPr>
        <p:txBody>
          <a:bodyPr wrap="square" rtlCol="0">
            <a:spAutoFit/>
          </a:bodyPr>
          <a:lstStyle/>
          <a:p>
            <a:r>
              <a:rPr lang="en-US" sz="1200" dirty="0">
                <a:solidFill>
                  <a:schemeClr val="tx1">
                    <a:lumMod val="75000"/>
                    <a:lumOff val="25000"/>
                  </a:schemeClr>
                </a:solidFill>
                <a:latin typeface="Arial" panose="020B0604020202020204" pitchFamily="34" charset="0"/>
                <a:cs typeface="Arial" panose="020B0604020202020204" pitchFamily="34" charset="0"/>
              </a:rPr>
              <a:t>Photo: Jan </a:t>
            </a:r>
            <a:r>
              <a:rPr lang="en-US" sz="1200" dirty="0" err="1">
                <a:solidFill>
                  <a:schemeClr val="tx1">
                    <a:lumMod val="75000"/>
                    <a:lumOff val="25000"/>
                  </a:schemeClr>
                </a:solidFill>
                <a:latin typeface="Arial" panose="020B0604020202020204" pitchFamily="34" charset="0"/>
                <a:cs typeface="Arial" panose="020B0604020202020204" pitchFamily="34" charset="0"/>
              </a:rPr>
              <a:t>Hamsky</a:t>
            </a:r>
            <a:r>
              <a:rPr lang="en-US" sz="1200" dirty="0">
                <a:solidFill>
                  <a:schemeClr val="tx1">
                    <a:lumMod val="75000"/>
                    <a:lumOff val="25000"/>
                  </a:schemeClr>
                </a:solidFill>
                <a:latin typeface="Arial" panose="020B0604020202020204" pitchFamily="34" charset="0"/>
                <a:cs typeface="Arial" panose="020B0604020202020204" pitchFamily="34" charset="0"/>
              </a:rPr>
              <a:t>; www.lifeinfreshwater.net</a:t>
            </a:r>
          </a:p>
        </p:txBody>
      </p:sp>
    </p:spTree>
    <p:extLst>
      <p:ext uri="{BB962C8B-B14F-4D97-AF65-F5344CB8AC3E}">
        <p14:creationId xmlns:p14="http://schemas.microsoft.com/office/powerpoint/2010/main" val="2166028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D94F8F8-9A97-BA7A-0F16-0D05D49EC497}"/>
              </a:ext>
            </a:extLst>
          </p:cNvPr>
          <p:cNvSpPr>
            <a:spLocks noGrp="1"/>
          </p:cNvSpPr>
          <p:nvPr>
            <p:ph type="title"/>
          </p:nvPr>
        </p:nvSpPr>
        <p:spPr/>
        <p:txBody>
          <a:bodyPr/>
          <a:lstStyle/>
          <a:p>
            <a:pPr algn="ctr"/>
            <a:r>
              <a:rPr lang="en-US" dirty="0"/>
              <a:t>Evidence Of Sediment As A Stressor With an Increase in Filterers </a:t>
            </a:r>
          </a:p>
        </p:txBody>
      </p:sp>
      <p:pic>
        <p:nvPicPr>
          <p:cNvPr id="9" name="Content Placeholder 8">
            <a:extLst>
              <a:ext uri="{FF2B5EF4-FFF2-40B4-BE49-F238E27FC236}">
                <a16:creationId xmlns:a16="http://schemas.microsoft.com/office/drawing/2014/main" id="{96C190BF-2692-6B12-0D4B-1CBB3C9AA399}"/>
              </a:ext>
            </a:extLst>
          </p:cNvPr>
          <p:cNvPicPr>
            <a:picLocks noGrp="1" noChangeAspect="1"/>
          </p:cNvPicPr>
          <p:nvPr>
            <p:ph idx="1"/>
          </p:nvPr>
        </p:nvPicPr>
        <p:blipFill>
          <a:blip r:embed="rId3"/>
          <a:stretch>
            <a:fillRect/>
          </a:stretch>
        </p:blipFill>
        <p:spPr>
          <a:xfrm>
            <a:off x="615370" y="1387737"/>
            <a:ext cx="10637129" cy="4830184"/>
          </a:xfrm>
          <a:prstGeom prst="rect">
            <a:avLst/>
          </a:prstGeom>
        </p:spPr>
      </p:pic>
      <p:sp>
        <p:nvSpPr>
          <p:cNvPr id="4" name="Footer Placeholder 3">
            <a:extLst>
              <a:ext uri="{FF2B5EF4-FFF2-40B4-BE49-F238E27FC236}">
                <a16:creationId xmlns:a16="http://schemas.microsoft.com/office/drawing/2014/main" id="{0800C59A-DE84-9BB3-14D1-84AAB48730FC}"/>
              </a:ext>
            </a:extLst>
          </p:cNvPr>
          <p:cNvSpPr>
            <a:spLocks noGrp="1"/>
          </p:cNvSpPr>
          <p:nvPr>
            <p:ph type="ftr" sz="quarter" idx="11"/>
          </p:nvPr>
        </p:nvSpPr>
        <p:spPr/>
        <p:txBody>
          <a:bodyPr/>
          <a:lstStyle/>
          <a:p>
            <a:pPr algn="l"/>
            <a:fld id="{61C9B584-852F-4056-BF30-ABA66A23FD41}" type="slidenum">
              <a:rPr lang="en-US" smtClean="0"/>
              <a:t>18</a:t>
            </a:fld>
            <a:r>
              <a:rPr lang="en-US"/>
              <a:t>					</a:t>
            </a:r>
            <a:endParaRPr lang="en-US" dirty="0">
              <a:solidFill>
                <a:srgbClr val="256EAB"/>
              </a:solidFill>
            </a:endParaRPr>
          </a:p>
        </p:txBody>
      </p:sp>
    </p:spTree>
    <p:extLst>
      <p:ext uri="{BB962C8B-B14F-4D97-AF65-F5344CB8AC3E}">
        <p14:creationId xmlns:p14="http://schemas.microsoft.com/office/powerpoint/2010/main" val="2795209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ream graphic"/>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48" y="-503853"/>
            <a:ext cx="10577375" cy="7361853"/>
          </a:xfrm>
          <a:prstGeom prst="rect">
            <a:avLst/>
          </a:prstGeom>
        </p:spPr>
      </p:pic>
      <p:pic>
        <p:nvPicPr>
          <p:cNvPr id="7" name="Picture 6" descr="Stream graphic"/>
          <p:cNvPicPr>
            <a:picLocks noChangeAspect="1"/>
          </p:cNvPicPr>
          <p:nvPr/>
        </p:nvPicPr>
        <p:blipFill rotWithShape="1">
          <a:blip r:embed="rId3">
            <a:extLst>
              <a:ext uri="{28A0092B-C50C-407E-A947-70E740481C1C}">
                <a14:useLocalDpi xmlns:a14="http://schemas.microsoft.com/office/drawing/2010/main" val="0"/>
              </a:ext>
            </a:extLst>
          </a:blip>
          <a:srcRect t="6655" b="11534"/>
          <a:stretch/>
        </p:blipFill>
        <p:spPr>
          <a:xfrm>
            <a:off x="3698" y="43543"/>
            <a:ext cx="10678816" cy="6814457"/>
          </a:xfrm>
          <a:prstGeom prst="rect">
            <a:avLst/>
          </a:prstGeom>
        </p:spPr>
      </p:pic>
      <p:sp>
        <p:nvSpPr>
          <p:cNvPr id="2" name="Title 1"/>
          <p:cNvSpPr>
            <a:spLocks noGrp="1"/>
          </p:cNvSpPr>
          <p:nvPr>
            <p:ph type="title"/>
          </p:nvPr>
        </p:nvSpPr>
        <p:spPr>
          <a:xfrm>
            <a:off x="253951" y="8042"/>
            <a:ext cx="5122183" cy="1325563"/>
          </a:xfrm>
        </p:spPr>
        <p:txBody>
          <a:bodyPr>
            <a:normAutofit/>
          </a:bodyPr>
          <a:lstStyle/>
          <a:p>
            <a:r>
              <a:rPr lang="en-US" sz="3200" dirty="0"/>
              <a:t>What is a TMDL?</a:t>
            </a:r>
          </a:p>
        </p:txBody>
      </p:sp>
      <p:sp>
        <p:nvSpPr>
          <p:cNvPr id="3" name="Content Placeholder 2"/>
          <p:cNvSpPr>
            <a:spLocks noGrp="1"/>
          </p:cNvSpPr>
          <p:nvPr>
            <p:ph sz="half" idx="1"/>
          </p:nvPr>
        </p:nvSpPr>
        <p:spPr>
          <a:xfrm>
            <a:off x="7324963" y="3936630"/>
            <a:ext cx="4697850" cy="2599478"/>
          </a:xfrm>
        </p:spPr>
        <p:txBody>
          <a:bodyPr>
            <a:noAutofit/>
          </a:bodyPr>
          <a:lstStyle/>
          <a:p>
            <a:pPr marL="0" indent="0">
              <a:lnSpc>
                <a:spcPct val="100000"/>
              </a:lnSpc>
              <a:buNone/>
            </a:pPr>
            <a:r>
              <a:rPr lang="en-US" dirty="0"/>
              <a:t>A Total Maximum Daily Load is the maximum amount of a pollutant that a waterbody can receive and still meet water quality standards.</a:t>
            </a:r>
          </a:p>
        </p:txBody>
      </p:sp>
      <p:pic>
        <p:nvPicPr>
          <p:cNvPr id="13" name="Content Placeholder 3" descr="Macroinvertbrate photo"/>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802243" y="5028490"/>
            <a:ext cx="2464950" cy="1632344"/>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4" name="Content Placeholder 3" descr="Macroinvertbrate photo"/>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0" y="3883025"/>
            <a:ext cx="2546350" cy="1685925"/>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5" name="Content Placeholder 3" descr="Macroinvertbrate photo"/>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9739313" y="1990725"/>
            <a:ext cx="2452687" cy="1624013"/>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0" name="Content Placeholder 3" descr="Macroinvertbrate photo"/>
          <p:cNvPicPr>
            <a:picLocks noGrp="1" noChangeAspect="1"/>
          </p:cNvPicPr>
          <p:nvPr>
            <p:ph idx="4294967295"/>
          </p:nvPr>
        </p:nvPicPr>
        <p:blipFill rotWithShape="1">
          <a:blip r:embed="rId5" cstate="print">
            <a:extLst>
              <a:ext uri="{28A0092B-C50C-407E-A947-70E740481C1C}">
                <a14:useLocalDpi xmlns:a14="http://schemas.microsoft.com/office/drawing/2010/main" val="0"/>
              </a:ext>
            </a:extLst>
          </a:blip>
          <a:srcRect l="26430" t="21975" r="7834" b="12749"/>
          <a:stretch/>
        </p:blipFill>
        <p:spPr>
          <a:xfrm>
            <a:off x="0" y="4972050"/>
            <a:ext cx="2600325" cy="1714500"/>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1" name="Content Placeholder 3" descr="Macroinvertbrate photo"/>
          <p:cNvPicPr>
            <a:picLocks noGrp="1" noChangeAspect="1"/>
          </p:cNvPicPr>
          <p:nvPr>
            <p:ph idx="4294967295"/>
          </p:nvPr>
        </p:nvPicPr>
        <p:blipFill>
          <a:blip r:embed="rId6" cstate="print">
            <a:extLst>
              <a:ext uri="{28A0092B-C50C-407E-A947-70E740481C1C}">
                <a14:useLocalDpi xmlns:a14="http://schemas.microsoft.com/office/drawing/2010/main" val="0"/>
              </a:ext>
            </a:extLst>
          </a:blip>
          <a:stretch>
            <a:fillRect/>
          </a:stretch>
        </p:blipFill>
        <p:spPr>
          <a:xfrm>
            <a:off x="0" y="3797300"/>
            <a:ext cx="2717800" cy="1806575"/>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12" name="Content Placeholder 3" descr="Macroinvertbrate photo"/>
          <p:cNvPicPr>
            <a:picLocks noGrp="1" noChangeAspect="1"/>
          </p:cNvPicPr>
          <p:nvPr>
            <p:ph idx="4294967295"/>
          </p:nvPr>
        </p:nvPicPr>
        <p:blipFill>
          <a:blip r:embed="rId7" cstate="print">
            <a:extLst>
              <a:ext uri="{28A0092B-C50C-407E-A947-70E740481C1C}">
                <a14:useLocalDpi xmlns:a14="http://schemas.microsoft.com/office/drawing/2010/main" val="0"/>
              </a:ext>
            </a:extLst>
          </a:blip>
          <a:stretch>
            <a:fillRect/>
          </a:stretch>
        </p:blipFill>
        <p:spPr>
          <a:xfrm>
            <a:off x="9474200" y="1806575"/>
            <a:ext cx="2717800" cy="1800225"/>
          </a:xfr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pic>
        <p:nvPicPr>
          <p:cNvPr id="8" name="Picture 7" descr="Dump truck graphic"/>
          <p:cNvPicPr>
            <a:picLocks noChangeAspect="1"/>
          </p:cNvPicPr>
          <p:nvPr/>
        </p:nvPicPr>
        <p:blipFill rotWithShape="1">
          <a:blip r:embed="rId8"/>
          <a:srcRect l="5072" t="3118" r="5822" b="8204"/>
          <a:stretch/>
        </p:blipFill>
        <p:spPr>
          <a:xfrm>
            <a:off x="1854274" y="1208668"/>
            <a:ext cx="4001887" cy="2398437"/>
          </a:xfrm>
          <a:prstGeom prst="rect">
            <a:avLst/>
          </a:prstGeom>
          <a:ln>
            <a:noFill/>
          </a:ln>
          <a:effectLst>
            <a:outerShdw blurRad="57785" dist="33020" dir="3180000" algn="ctr">
              <a:srgbClr val="000000">
                <a:alpha val="30000"/>
              </a:srgbClr>
            </a:outerShdw>
            <a:softEdge rad="63500"/>
          </a:effectLst>
        </p:spPr>
      </p:pic>
      <p:pic>
        <p:nvPicPr>
          <p:cNvPr id="16" name="Picture 15" descr="Macroinvertbrate photo"/>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17156" y="78581"/>
            <a:ext cx="2426844" cy="1607111"/>
          </a:xfrm>
          <a:prstGeom prst="rect">
            <a:avLst/>
          </a:prstGeom>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518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9" presetClass="exit" presetSubtype="0" fill="hold" nodeType="withEffect">
                                  <p:stCondLst>
                                    <p:cond delay="0"/>
                                  </p:stCondLst>
                                  <p:childTnLst>
                                    <p:animEffect transition="out" filter="dissolv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144" y="272411"/>
            <a:ext cx="3016285" cy="5600823"/>
          </a:xfrm>
        </p:spPr>
        <p:txBody>
          <a:bodyPr>
            <a:normAutofit/>
          </a:bodyPr>
          <a:lstStyle/>
          <a:p>
            <a:pPr>
              <a:lnSpc>
                <a:spcPct val="110000"/>
              </a:lnSpc>
            </a:pPr>
            <a:r>
              <a:rPr lang="en-US" cap="all" dirty="0">
                <a:solidFill>
                  <a:schemeClr val="accent1"/>
                </a:solidFill>
              </a:rPr>
              <a:t>Goals for our meeting</a:t>
            </a:r>
            <a:endParaRPr lang="en-US" i="1" cap="all" dirty="0">
              <a:solidFill>
                <a:schemeClr val="accent1"/>
              </a:solidFill>
            </a:endParaRPr>
          </a:p>
        </p:txBody>
      </p:sp>
      <p:sp>
        <p:nvSpPr>
          <p:cNvPr id="4" name="Footer Placeholder 3"/>
          <p:cNvSpPr>
            <a:spLocks noGrp="1"/>
          </p:cNvSpPr>
          <p:nvPr>
            <p:ph type="ftr" sz="quarter" idx="11"/>
          </p:nvPr>
        </p:nvSpPr>
        <p:spPr/>
        <p:txBody>
          <a:bodyPr/>
          <a:lstStyle/>
          <a:p>
            <a:pPr algn="l"/>
            <a:fld id="{61C9B584-852F-4056-BF30-ABA66A23FD41}" type="slidenum">
              <a:rPr lang="en-US" smtClean="0"/>
              <a:t>2</a:t>
            </a:fld>
            <a:r>
              <a:rPr lang="en-US"/>
              <a:t>					</a:t>
            </a:r>
            <a:endParaRPr lang="en-US" dirty="0">
              <a:solidFill>
                <a:srgbClr val="256EAB"/>
              </a:solidFill>
            </a:endParaRPr>
          </a:p>
        </p:txBody>
      </p:sp>
      <p:graphicFrame>
        <p:nvGraphicFramePr>
          <p:cNvPr id="9" name="Diagram 8" descr="Meeting goals diagram">
            <a:extLst>
              <a:ext uri="{FF2B5EF4-FFF2-40B4-BE49-F238E27FC236}">
                <a16:creationId xmlns:a16="http://schemas.microsoft.com/office/drawing/2014/main" id="{C405EE36-8019-486F-98E8-0E9BE4CFDC7B}"/>
              </a:ext>
            </a:extLst>
          </p:cNvPr>
          <p:cNvGraphicFramePr/>
          <p:nvPr>
            <p:extLst>
              <p:ext uri="{D42A27DB-BD31-4B8C-83A1-F6EECF244321}">
                <p14:modId xmlns:p14="http://schemas.microsoft.com/office/powerpoint/2010/main" val="3879945477"/>
              </p:ext>
            </p:extLst>
          </p:nvPr>
        </p:nvGraphicFramePr>
        <p:xfrm>
          <a:off x="1960421" y="-166255"/>
          <a:ext cx="11724640" cy="71905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34B6CF84-77FC-4B1F-AFAC-6330654199C7}"/>
              </a:ext>
              <a:ext uri="{C183D7F6-B498-43B3-948B-1728B52AA6E4}">
                <adec:decorative xmlns:adec="http://schemas.microsoft.com/office/drawing/2017/decorative" val="1"/>
              </a:ext>
            </a:extLst>
          </p:cNvPr>
          <p:cNvSpPr/>
          <p:nvPr/>
        </p:nvSpPr>
        <p:spPr>
          <a:xfrm>
            <a:off x="11353800" y="6483731"/>
            <a:ext cx="710045" cy="237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7656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89" y="257742"/>
            <a:ext cx="10515600" cy="1325563"/>
          </a:xfrm>
        </p:spPr>
        <p:txBody>
          <a:bodyPr/>
          <a:lstStyle/>
          <a:p>
            <a:pPr>
              <a:lnSpc>
                <a:spcPct val="114000"/>
              </a:lnSpc>
            </a:pPr>
            <a:r>
              <a:rPr lang="en-US" sz="4000" dirty="0"/>
              <a:t>How do we develop a TMDL?</a:t>
            </a:r>
            <a:br>
              <a:rPr lang="en-US" dirty="0"/>
            </a:br>
            <a:r>
              <a:rPr lang="en-US" i="1" dirty="0">
                <a:solidFill>
                  <a:srgbClr val="256EAB"/>
                </a:solidFill>
              </a:rPr>
              <a:t>What’s the magic number…</a:t>
            </a:r>
          </a:p>
        </p:txBody>
      </p:sp>
      <p:sp>
        <p:nvSpPr>
          <p:cNvPr id="3" name="Content Placeholder 2"/>
          <p:cNvSpPr>
            <a:spLocks noGrp="1"/>
          </p:cNvSpPr>
          <p:nvPr>
            <p:ph sz="half" idx="1"/>
          </p:nvPr>
        </p:nvSpPr>
        <p:spPr>
          <a:xfrm>
            <a:off x="446089" y="2030899"/>
            <a:ext cx="4368668" cy="5265640"/>
          </a:xfrm>
        </p:spPr>
        <p:txBody>
          <a:bodyPr/>
          <a:lstStyle/>
          <a:p>
            <a:pPr marL="514350" indent="-514350">
              <a:buFont typeface="+mj-lt"/>
              <a:buAutoNum type="arabicPeriod"/>
            </a:pPr>
            <a:r>
              <a:rPr lang="en-US" sz="3200" dirty="0"/>
              <a:t>Identify sources </a:t>
            </a:r>
            <a:r>
              <a:rPr lang="en-US" sz="3200"/>
              <a:t>of sediment</a:t>
            </a:r>
            <a:endParaRPr lang="en-US" sz="3200" dirty="0"/>
          </a:p>
          <a:p>
            <a:pPr marL="514350" indent="-514350">
              <a:buFont typeface="+mj-lt"/>
              <a:buAutoNum type="arabicPeriod"/>
            </a:pPr>
            <a:r>
              <a:rPr lang="en-US" sz="3200" dirty="0"/>
              <a:t>Model their path to the stream</a:t>
            </a:r>
          </a:p>
          <a:p>
            <a:pPr marL="514350" indent="-514350">
              <a:buFont typeface="+mj-lt"/>
              <a:buAutoNum type="arabicPeriod"/>
            </a:pPr>
            <a:r>
              <a:rPr lang="en-US" sz="3200" dirty="0"/>
              <a:t>Determine reductions needed from each source to restore aquatic life</a:t>
            </a:r>
          </a:p>
          <a:p>
            <a:pPr marL="514350" indent="-514350">
              <a:buFont typeface="+mj-lt"/>
              <a:buAutoNum type="arabicPeriod"/>
            </a:pPr>
            <a:endParaRPr lang="en-US" dirty="0"/>
          </a:p>
        </p:txBody>
      </p:sp>
      <p:sp>
        <p:nvSpPr>
          <p:cNvPr id="4" name="Content Placeholder 3"/>
          <p:cNvSpPr>
            <a:spLocks noGrp="1"/>
          </p:cNvSpPr>
          <p:nvPr>
            <p:ph sz="half" idx="2"/>
          </p:nvPr>
        </p:nvSpPr>
        <p:spPr/>
        <p:txBody>
          <a:bodyPr/>
          <a:lstStyle/>
          <a:p>
            <a:endParaRPr lang="en-US"/>
          </a:p>
        </p:txBody>
      </p:sp>
      <p:grpSp>
        <p:nvGrpSpPr>
          <p:cNvPr id="5" name="Group 2" descr="Watershed graphic"/>
          <p:cNvGrpSpPr>
            <a:grpSpLocks/>
          </p:cNvGrpSpPr>
          <p:nvPr/>
        </p:nvGrpSpPr>
        <p:grpSpPr bwMode="auto">
          <a:xfrm>
            <a:off x="5411755" y="1690688"/>
            <a:ext cx="6780245" cy="5167312"/>
            <a:chOff x="23" y="-18"/>
            <a:chExt cx="5760" cy="4322"/>
          </a:xfrm>
        </p:grpSpPr>
        <p:pic>
          <p:nvPicPr>
            <p:cNvPr id="6" name="Picture 3" descr="DANRIVER"/>
            <p:cNvPicPr>
              <a:picLocks noChangeAspect="1" noChangeArrowheads="1"/>
            </p:cNvPicPr>
            <p:nvPr/>
          </p:nvPicPr>
          <p:blipFill>
            <a:blip r:embed="rId3" cstate="print"/>
            <a:srcRect l="27916" b="62500"/>
            <a:stretch>
              <a:fillRect/>
            </a:stretch>
          </p:blipFill>
          <p:spPr bwMode="auto">
            <a:xfrm>
              <a:off x="23" y="-18"/>
              <a:ext cx="5760" cy="4320"/>
            </a:xfrm>
            <a:prstGeom prst="rect">
              <a:avLst/>
            </a:prstGeom>
            <a:noFill/>
          </p:spPr>
        </p:pic>
        <p:sp>
          <p:nvSpPr>
            <p:cNvPr id="7" name="Freeform 4"/>
            <p:cNvSpPr>
              <a:spLocks/>
            </p:cNvSpPr>
            <p:nvPr/>
          </p:nvSpPr>
          <p:spPr bwMode="auto">
            <a:xfrm>
              <a:off x="1696" y="3278"/>
              <a:ext cx="2346" cy="1026"/>
            </a:xfrm>
            <a:custGeom>
              <a:avLst/>
              <a:gdLst/>
              <a:ahLst/>
              <a:cxnLst>
                <a:cxn ang="0">
                  <a:pos x="16" y="982"/>
                </a:cxn>
                <a:cxn ang="0">
                  <a:pos x="132" y="970"/>
                </a:cxn>
                <a:cxn ang="0">
                  <a:pos x="200" y="859"/>
                </a:cxn>
                <a:cxn ang="0">
                  <a:pos x="284" y="886"/>
                </a:cxn>
                <a:cxn ang="0">
                  <a:pos x="360" y="790"/>
                </a:cxn>
                <a:cxn ang="0">
                  <a:pos x="430" y="744"/>
                </a:cxn>
                <a:cxn ang="0">
                  <a:pos x="493" y="681"/>
                </a:cxn>
                <a:cxn ang="0">
                  <a:pos x="514" y="607"/>
                </a:cxn>
                <a:cxn ang="0">
                  <a:pos x="640" y="530"/>
                </a:cxn>
                <a:cxn ang="0">
                  <a:pos x="624" y="382"/>
                </a:cxn>
                <a:cxn ang="0">
                  <a:pos x="600" y="366"/>
                </a:cxn>
                <a:cxn ang="0">
                  <a:pos x="540" y="270"/>
                </a:cxn>
                <a:cxn ang="0">
                  <a:pos x="472" y="246"/>
                </a:cxn>
                <a:cxn ang="0">
                  <a:pos x="452" y="94"/>
                </a:cxn>
                <a:cxn ang="0">
                  <a:pos x="713" y="63"/>
                </a:cxn>
                <a:cxn ang="0">
                  <a:pos x="972" y="38"/>
                </a:cxn>
                <a:cxn ang="0">
                  <a:pos x="1519" y="10"/>
                </a:cxn>
                <a:cxn ang="0">
                  <a:pos x="2022" y="0"/>
                </a:cxn>
                <a:cxn ang="0">
                  <a:pos x="1948" y="90"/>
                </a:cxn>
                <a:cxn ang="0">
                  <a:pos x="1816" y="230"/>
                </a:cxn>
                <a:cxn ang="0">
                  <a:pos x="1812" y="310"/>
                </a:cxn>
                <a:cxn ang="0">
                  <a:pos x="1940" y="410"/>
                </a:cxn>
                <a:cxn ang="0">
                  <a:pos x="2072" y="486"/>
                </a:cxn>
                <a:cxn ang="0">
                  <a:pos x="2252" y="576"/>
                </a:cxn>
                <a:cxn ang="0">
                  <a:pos x="2346" y="628"/>
                </a:cxn>
                <a:cxn ang="0">
                  <a:pos x="2212" y="1018"/>
                </a:cxn>
                <a:cxn ang="0">
                  <a:pos x="0" y="1026"/>
                </a:cxn>
              </a:cxnLst>
              <a:rect l="0" t="0" r="r" b="b"/>
              <a:pathLst>
                <a:path w="2346" h="1026">
                  <a:moveTo>
                    <a:pt x="16" y="982"/>
                  </a:moveTo>
                  <a:lnTo>
                    <a:pt x="132" y="970"/>
                  </a:lnTo>
                  <a:lnTo>
                    <a:pt x="200" y="859"/>
                  </a:lnTo>
                  <a:lnTo>
                    <a:pt x="284" y="886"/>
                  </a:lnTo>
                  <a:lnTo>
                    <a:pt x="360" y="790"/>
                  </a:lnTo>
                  <a:lnTo>
                    <a:pt x="430" y="744"/>
                  </a:lnTo>
                  <a:lnTo>
                    <a:pt x="493" y="681"/>
                  </a:lnTo>
                  <a:lnTo>
                    <a:pt x="514" y="607"/>
                  </a:lnTo>
                  <a:lnTo>
                    <a:pt x="640" y="530"/>
                  </a:lnTo>
                  <a:lnTo>
                    <a:pt x="624" y="382"/>
                  </a:lnTo>
                  <a:lnTo>
                    <a:pt x="600" y="366"/>
                  </a:lnTo>
                  <a:lnTo>
                    <a:pt x="540" y="270"/>
                  </a:lnTo>
                  <a:lnTo>
                    <a:pt x="472" y="246"/>
                  </a:lnTo>
                  <a:lnTo>
                    <a:pt x="452" y="94"/>
                  </a:lnTo>
                  <a:lnTo>
                    <a:pt x="713" y="63"/>
                  </a:lnTo>
                  <a:lnTo>
                    <a:pt x="972" y="38"/>
                  </a:lnTo>
                  <a:lnTo>
                    <a:pt x="1519" y="10"/>
                  </a:lnTo>
                  <a:lnTo>
                    <a:pt x="2022" y="0"/>
                  </a:lnTo>
                  <a:lnTo>
                    <a:pt x="1948" y="90"/>
                  </a:lnTo>
                  <a:lnTo>
                    <a:pt x="1816" y="230"/>
                  </a:lnTo>
                  <a:lnTo>
                    <a:pt x="1812" y="310"/>
                  </a:lnTo>
                  <a:lnTo>
                    <a:pt x="1940" y="410"/>
                  </a:lnTo>
                  <a:lnTo>
                    <a:pt x="2072" y="486"/>
                  </a:lnTo>
                  <a:lnTo>
                    <a:pt x="2252" y="576"/>
                  </a:lnTo>
                  <a:lnTo>
                    <a:pt x="2346" y="628"/>
                  </a:lnTo>
                  <a:lnTo>
                    <a:pt x="2212" y="1018"/>
                  </a:lnTo>
                  <a:lnTo>
                    <a:pt x="0" y="1026"/>
                  </a:lnTo>
                </a:path>
              </a:pathLst>
            </a:custGeom>
            <a:solidFill>
              <a:srgbClr val="00A572"/>
            </a:solidFill>
            <a:ln w="9525" cap="flat" cmpd="sng">
              <a:noFill/>
              <a:prstDash val="solid"/>
              <a:round/>
              <a:headEnd/>
              <a:tailEnd/>
            </a:ln>
            <a:effectLst/>
          </p:spPr>
          <p:txBody>
            <a:bodyPr/>
            <a:lstStyle/>
            <a:p>
              <a:endParaRPr lang="en-US"/>
            </a:p>
          </p:txBody>
        </p:sp>
        <p:sp>
          <p:nvSpPr>
            <p:cNvPr id="8" name="Freeform 5"/>
            <p:cNvSpPr>
              <a:spLocks/>
            </p:cNvSpPr>
            <p:nvPr/>
          </p:nvSpPr>
          <p:spPr bwMode="auto">
            <a:xfrm>
              <a:off x="1520" y="2273"/>
              <a:ext cx="1312" cy="1087"/>
            </a:xfrm>
            <a:custGeom>
              <a:avLst/>
              <a:gdLst/>
              <a:ahLst/>
              <a:cxnLst>
                <a:cxn ang="0">
                  <a:pos x="12" y="811"/>
                </a:cxn>
                <a:cxn ang="0">
                  <a:pos x="55" y="859"/>
                </a:cxn>
                <a:cxn ang="0">
                  <a:pos x="88" y="815"/>
                </a:cxn>
                <a:cxn ang="0">
                  <a:pos x="115" y="817"/>
                </a:cxn>
                <a:cxn ang="0">
                  <a:pos x="163" y="808"/>
                </a:cxn>
                <a:cxn ang="0">
                  <a:pos x="151" y="838"/>
                </a:cxn>
                <a:cxn ang="0">
                  <a:pos x="157" y="982"/>
                </a:cxn>
                <a:cxn ang="0">
                  <a:pos x="252" y="891"/>
                </a:cxn>
                <a:cxn ang="0">
                  <a:pos x="284" y="987"/>
                </a:cxn>
                <a:cxn ang="0">
                  <a:pos x="304" y="1027"/>
                </a:cxn>
                <a:cxn ang="0">
                  <a:pos x="356" y="1059"/>
                </a:cxn>
                <a:cxn ang="0">
                  <a:pos x="420" y="1067"/>
                </a:cxn>
                <a:cxn ang="0">
                  <a:pos x="468" y="1087"/>
                </a:cxn>
                <a:cxn ang="0">
                  <a:pos x="667" y="1073"/>
                </a:cxn>
                <a:cxn ang="0">
                  <a:pos x="728" y="1059"/>
                </a:cxn>
                <a:cxn ang="0">
                  <a:pos x="852" y="1051"/>
                </a:cxn>
                <a:cxn ang="0">
                  <a:pos x="932" y="1035"/>
                </a:cxn>
                <a:cxn ang="0">
                  <a:pos x="1024" y="1011"/>
                </a:cxn>
                <a:cxn ang="0">
                  <a:pos x="1108" y="975"/>
                </a:cxn>
                <a:cxn ang="0">
                  <a:pos x="1180" y="915"/>
                </a:cxn>
                <a:cxn ang="0">
                  <a:pos x="1280" y="799"/>
                </a:cxn>
                <a:cxn ang="0">
                  <a:pos x="1312" y="715"/>
                </a:cxn>
                <a:cxn ang="0">
                  <a:pos x="1300" y="639"/>
                </a:cxn>
                <a:cxn ang="0">
                  <a:pos x="1288" y="551"/>
                </a:cxn>
                <a:cxn ang="0">
                  <a:pos x="1300" y="403"/>
                </a:cxn>
                <a:cxn ang="0">
                  <a:pos x="1300" y="259"/>
                </a:cxn>
                <a:cxn ang="0">
                  <a:pos x="1304" y="99"/>
                </a:cxn>
                <a:cxn ang="0">
                  <a:pos x="1206" y="0"/>
                </a:cxn>
                <a:cxn ang="0">
                  <a:pos x="1184" y="55"/>
                </a:cxn>
                <a:cxn ang="0">
                  <a:pos x="1072" y="107"/>
                </a:cxn>
                <a:cxn ang="0">
                  <a:pos x="868" y="147"/>
                </a:cxn>
                <a:cxn ang="0">
                  <a:pos x="640" y="331"/>
                </a:cxn>
                <a:cxn ang="0">
                  <a:pos x="304" y="483"/>
                </a:cxn>
                <a:cxn ang="0">
                  <a:pos x="80" y="635"/>
                </a:cxn>
                <a:cxn ang="0">
                  <a:pos x="8" y="763"/>
                </a:cxn>
              </a:cxnLst>
              <a:rect l="0" t="0" r="r" b="b"/>
              <a:pathLst>
                <a:path w="1312" h="1087">
                  <a:moveTo>
                    <a:pt x="0" y="787"/>
                  </a:moveTo>
                  <a:lnTo>
                    <a:pt x="12" y="811"/>
                  </a:lnTo>
                  <a:lnTo>
                    <a:pt x="32" y="831"/>
                  </a:lnTo>
                  <a:lnTo>
                    <a:pt x="55" y="859"/>
                  </a:lnTo>
                  <a:lnTo>
                    <a:pt x="64" y="847"/>
                  </a:lnTo>
                  <a:lnTo>
                    <a:pt x="88" y="815"/>
                  </a:lnTo>
                  <a:lnTo>
                    <a:pt x="106" y="793"/>
                  </a:lnTo>
                  <a:lnTo>
                    <a:pt x="115" y="817"/>
                  </a:lnTo>
                  <a:lnTo>
                    <a:pt x="168" y="807"/>
                  </a:lnTo>
                  <a:lnTo>
                    <a:pt x="163" y="808"/>
                  </a:lnTo>
                  <a:lnTo>
                    <a:pt x="124" y="922"/>
                  </a:lnTo>
                  <a:lnTo>
                    <a:pt x="151" y="838"/>
                  </a:lnTo>
                  <a:lnTo>
                    <a:pt x="118" y="934"/>
                  </a:lnTo>
                  <a:lnTo>
                    <a:pt x="157" y="982"/>
                  </a:lnTo>
                  <a:lnTo>
                    <a:pt x="224" y="887"/>
                  </a:lnTo>
                  <a:lnTo>
                    <a:pt x="252" y="891"/>
                  </a:lnTo>
                  <a:lnTo>
                    <a:pt x="252" y="967"/>
                  </a:lnTo>
                  <a:lnTo>
                    <a:pt x="284" y="987"/>
                  </a:lnTo>
                  <a:lnTo>
                    <a:pt x="312" y="987"/>
                  </a:lnTo>
                  <a:lnTo>
                    <a:pt x="304" y="1027"/>
                  </a:lnTo>
                  <a:lnTo>
                    <a:pt x="312" y="1067"/>
                  </a:lnTo>
                  <a:lnTo>
                    <a:pt x="356" y="1059"/>
                  </a:lnTo>
                  <a:lnTo>
                    <a:pt x="392" y="1047"/>
                  </a:lnTo>
                  <a:lnTo>
                    <a:pt x="420" y="1067"/>
                  </a:lnTo>
                  <a:lnTo>
                    <a:pt x="444" y="1075"/>
                  </a:lnTo>
                  <a:lnTo>
                    <a:pt x="468" y="1087"/>
                  </a:lnTo>
                  <a:lnTo>
                    <a:pt x="512" y="1087"/>
                  </a:lnTo>
                  <a:lnTo>
                    <a:pt x="667" y="1073"/>
                  </a:lnTo>
                  <a:lnTo>
                    <a:pt x="620" y="1067"/>
                  </a:lnTo>
                  <a:lnTo>
                    <a:pt x="728" y="1059"/>
                  </a:lnTo>
                  <a:lnTo>
                    <a:pt x="804" y="1051"/>
                  </a:lnTo>
                  <a:lnTo>
                    <a:pt x="852" y="1051"/>
                  </a:lnTo>
                  <a:lnTo>
                    <a:pt x="888" y="1043"/>
                  </a:lnTo>
                  <a:lnTo>
                    <a:pt x="932" y="1035"/>
                  </a:lnTo>
                  <a:lnTo>
                    <a:pt x="972" y="1031"/>
                  </a:lnTo>
                  <a:lnTo>
                    <a:pt x="1024" y="1011"/>
                  </a:lnTo>
                  <a:lnTo>
                    <a:pt x="1068" y="987"/>
                  </a:lnTo>
                  <a:lnTo>
                    <a:pt x="1108" y="975"/>
                  </a:lnTo>
                  <a:lnTo>
                    <a:pt x="1164" y="935"/>
                  </a:lnTo>
                  <a:lnTo>
                    <a:pt x="1180" y="915"/>
                  </a:lnTo>
                  <a:lnTo>
                    <a:pt x="1196" y="895"/>
                  </a:lnTo>
                  <a:lnTo>
                    <a:pt x="1280" y="799"/>
                  </a:lnTo>
                  <a:lnTo>
                    <a:pt x="1300" y="763"/>
                  </a:lnTo>
                  <a:lnTo>
                    <a:pt x="1312" y="715"/>
                  </a:lnTo>
                  <a:lnTo>
                    <a:pt x="1308" y="675"/>
                  </a:lnTo>
                  <a:lnTo>
                    <a:pt x="1300" y="639"/>
                  </a:lnTo>
                  <a:lnTo>
                    <a:pt x="1288" y="607"/>
                  </a:lnTo>
                  <a:lnTo>
                    <a:pt x="1288" y="551"/>
                  </a:lnTo>
                  <a:lnTo>
                    <a:pt x="1296" y="507"/>
                  </a:lnTo>
                  <a:lnTo>
                    <a:pt x="1300" y="403"/>
                  </a:lnTo>
                  <a:lnTo>
                    <a:pt x="1300" y="355"/>
                  </a:lnTo>
                  <a:lnTo>
                    <a:pt x="1300" y="259"/>
                  </a:lnTo>
                  <a:lnTo>
                    <a:pt x="1304" y="143"/>
                  </a:lnTo>
                  <a:lnTo>
                    <a:pt x="1304" y="99"/>
                  </a:lnTo>
                  <a:lnTo>
                    <a:pt x="1233" y="7"/>
                  </a:lnTo>
                  <a:lnTo>
                    <a:pt x="1206" y="0"/>
                  </a:lnTo>
                  <a:lnTo>
                    <a:pt x="1188" y="3"/>
                  </a:lnTo>
                  <a:lnTo>
                    <a:pt x="1184" y="55"/>
                  </a:lnTo>
                  <a:lnTo>
                    <a:pt x="1152" y="67"/>
                  </a:lnTo>
                  <a:lnTo>
                    <a:pt x="1072" y="107"/>
                  </a:lnTo>
                  <a:lnTo>
                    <a:pt x="1040" y="107"/>
                  </a:lnTo>
                  <a:lnTo>
                    <a:pt x="868" y="147"/>
                  </a:lnTo>
                  <a:lnTo>
                    <a:pt x="650" y="154"/>
                  </a:lnTo>
                  <a:lnTo>
                    <a:pt x="640" y="331"/>
                  </a:lnTo>
                  <a:lnTo>
                    <a:pt x="524" y="383"/>
                  </a:lnTo>
                  <a:lnTo>
                    <a:pt x="304" y="483"/>
                  </a:lnTo>
                  <a:lnTo>
                    <a:pt x="204" y="563"/>
                  </a:lnTo>
                  <a:lnTo>
                    <a:pt x="80" y="635"/>
                  </a:lnTo>
                  <a:lnTo>
                    <a:pt x="44" y="687"/>
                  </a:lnTo>
                  <a:lnTo>
                    <a:pt x="8" y="763"/>
                  </a:lnTo>
                  <a:lnTo>
                    <a:pt x="0" y="787"/>
                  </a:lnTo>
                  <a:close/>
                </a:path>
              </a:pathLst>
            </a:custGeom>
            <a:solidFill>
              <a:srgbClr val="00CC99"/>
            </a:solidFill>
            <a:ln w="9525" cap="flat" cmpd="sng">
              <a:noFill/>
              <a:prstDash val="solid"/>
              <a:round/>
              <a:headEnd/>
              <a:tailEnd/>
            </a:ln>
            <a:effectLst/>
          </p:spPr>
          <p:txBody>
            <a:bodyPr/>
            <a:lstStyle/>
            <a:p>
              <a:endParaRPr lang="en-US"/>
            </a:p>
          </p:txBody>
        </p:sp>
      </p:grpSp>
      <p:sp>
        <p:nvSpPr>
          <p:cNvPr id="9" name="Text Box 7"/>
          <p:cNvSpPr txBox="1">
            <a:spLocks noChangeArrowheads="1"/>
          </p:cNvSpPr>
          <p:nvPr/>
        </p:nvSpPr>
        <p:spPr bwMode="auto">
          <a:xfrm>
            <a:off x="5686589" y="3699769"/>
            <a:ext cx="1931455"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Cropland:</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10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0" name="Text Box 8"/>
          <p:cNvSpPr txBox="1">
            <a:spLocks noChangeArrowheads="1"/>
          </p:cNvSpPr>
          <p:nvPr/>
        </p:nvSpPr>
        <p:spPr bwMode="auto">
          <a:xfrm>
            <a:off x="7038299" y="4703042"/>
            <a:ext cx="1676114" cy="707886"/>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Pasture: </a:t>
            </a:r>
            <a:br>
              <a:rPr lang="en-US" sz="2000" b="1" dirty="0">
                <a:solidFill>
                  <a:schemeClr val="bg2">
                    <a:lumMod val="25000"/>
                  </a:schemeClr>
                </a:solidFill>
                <a:latin typeface="Arial" panose="020B0604020202020204" pitchFamily="34" charset="0"/>
                <a:cs typeface="Arial" panose="020B0604020202020204" pitchFamily="34" charset="0"/>
              </a:rPr>
            </a:br>
            <a:r>
              <a:rPr lang="en-US" sz="2000" b="1" dirty="0">
                <a:solidFill>
                  <a:schemeClr val="bg2">
                    <a:lumMod val="25000"/>
                  </a:schemeClr>
                </a:solidFill>
                <a:latin typeface="Arial" panose="020B0604020202020204" pitchFamily="34" charset="0"/>
                <a:cs typeface="Arial" panose="020B0604020202020204" pitchFamily="34" charset="0"/>
              </a:rPr>
              <a:t> </a:t>
            </a:r>
            <a:r>
              <a:rPr lang="en-US" b="1" dirty="0">
                <a:solidFill>
                  <a:schemeClr val="bg2">
                    <a:lumMod val="25000"/>
                  </a:schemeClr>
                </a:solidFill>
                <a:latin typeface="Arial" panose="020B0604020202020204" pitchFamily="34" charset="0"/>
                <a:cs typeface="Arial" panose="020B0604020202020204" pitchFamily="34" charset="0"/>
              </a:rPr>
              <a:t>12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1" name="Text Box 9"/>
          <p:cNvSpPr txBox="1">
            <a:spLocks noChangeArrowheads="1"/>
          </p:cNvSpPr>
          <p:nvPr/>
        </p:nvSpPr>
        <p:spPr bwMode="auto">
          <a:xfrm>
            <a:off x="9253182" y="4307978"/>
            <a:ext cx="1856308"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Residential:</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4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2" name="Text Box 10"/>
          <p:cNvSpPr txBox="1">
            <a:spLocks noChangeArrowheads="1"/>
          </p:cNvSpPr>
          <p:nvPr/>
        </p:nvSpPr>
        <p:spPr bwMode="auto">
          <a:xfrm>
            <a:off x="7788892" y="2493139"/>
            <a:ext cx="1655359"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Forest:</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1 ton/</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3" name="Text Box 11"/>
          <p:cNvSpPr txBox="1">
            <a:spLocks noChangeArrowheads="1"/>
          </p:cNvSpPr>
          <p:nvPr/>
        </p:nvSpPr>
        <p:spPr bwMode="auto">
          <a:xfrm>
            <a:off x="582830" y="6337987"/>
            <a:ext cx="4725337" cy="461665"/>
          </a:xfrm>
          <a:prstGeom prst="rect">
            <a:avLst/>
          </a:prstGeom>
          <a:solidFill>
            <a:schemeClr val="bg1">
              <a:alpha val="50000"/>
            </a:schemeClr>
          </a:solidFill>
          <a:ln w="9525">
            <a:noFill/>
            <a:miter lim="800000"/>
            <a:headEnd/>
            <a:tailEnd/>
          </a:ln>
          <a:effectLst/>
        </p:spPr>
        <p:txBody>
          <a:bodyPr wrap="square">
            <a:spAutoFit/>
          </a:bodyPr>
          <a:lstStyle/>
          <a:p>
            <a:pPr algn="r">
              <a:spcBef>
                <a:spcPct val="50000"/>
              </a:spcBef>
            </a:pPr>
            <a:r>
              <a:rPr lang="en-US" sz="1200" dirty="0">
                <a:solidFill>
                  <a:schemeClr val="tx1"/>
                </a:solidFill>
                <a:latin typeface="Arial" panose="020B0604020202020204" pitchFamily="34" charset="0"/>
                <a:cs typeface="Arial" panose="020B0604020202020204" pitchFamily="34" charset="0"/>
              </a:rPr>
              <a:t>Diagram: Adapted from the Center for TMDL and Watershed Studies at Virginia Tech</a:t>
            </a:r>
          </a:p>
        </p:txBody>
      </p:sp>
      <p:sp>
        <p:nvSpPr>
          <p:cNvPr id="15" name="Text Box 13"/>
          <p:cNvSpPr txBox="1">
            <a:spLocks noChangeArrowheads="1"/>
          </p:cNvSpPr>
          <p:nvPr/>
        </p:nvSpPr>
        <p:spPr bwMode="auto">
          <a:xfrm>
            <a:off x="10220368" y="5181838"/>
            <a:ext cx="1371705"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Urban:</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8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17" name="Text Box 7"/>
          <p:cNvSpPr txBox="1">
            <a:spLocks noChangeArrowheads="1"/>
          </p:cNvSpPr>
          <p:nvPr/>
        </p:nvSpPr>
        <p:spPr bwMode="auto">
          <a:xfrm>
            <a:off x="5677054" y="3697378"/>
            <a:ext cx="1931455"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Cropland:</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30% reduction</a:t>
            </a:r>
          </a:p>
        </p:txBody>
      </p:sp>
      <p:sp>
        <p:nvSpPr>
          <p:cNvPr id="18" name="Text Box 8"/>
          <p:cNvSpPr txBox="1">
            <a:spLocks noChangeArrowheads="1"/>
          </p:cNvSpPr>
          <p:nvPr/>
        </p:nvSpPr>
        <p:spPr bwMode="auto">
          <a:xfrm>
            <a:off x="6933341" y="4676836"/>
            <a:ext cx="1828514" cy="707886"/>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Pasture: </a:t>
            </a:r>
            <a:br>
              <a:rPr lang="en-US" sz="2000" b="1" dirty="0">
                <a:solidFill>
                  <a:schemeClr val="bg2">
                    <a:lumMod val="25000"/>
                  </a:schemeClr>
                </a:solidFill>
                <a:latin typeface="Arial" panose="020B0604020202020204" pitchFamily="34" charset="0"/>
                <a:cs typeface="Arial" panose="020B0604020202020204" pitchFamily="34" charset="0"/>
              </a:rPr>
            </a:br>
            <a:r>
              <a:rPr lang="en-US" sz="2000" b="1" dirty="0">
                <a:solidFill>
                  <a:schemeClr val="bg2">
                    <a:lumMod val="25000"/>
                  </a:schemeClr>
                </a:solidFill>
                <a:latin typeface="Arial" panose="020B0604020202020204" pitchFamily="34" charset="0"/>
                <a:cs typeface="Arial" panose="020B0604020202020204" pitchFamily="34" charset="0"/>
              </a:rPr>
              <a:t> </a:t>
            </a:r>
            <a:r>
              <a:rPr lang="en-US" b="1" dirty="0">
                <a:solidFill>
                  <a:schemeClr val="bg2">
                    <a:lumMod val="25000"/>
                  </a:schemeClr>
                </a:solidFill>
                <a:latin typeface="Arial" panose="020B0604020202020204" pitchFamily="34" charset="0"/>
                <a:cs typeface="Arial" panose="020B0604020202020204" pitchFamily="34" charset="0"/>
              </a:rPr>
              <a:t>40% reduction</a:t>
            </a:r>
          </a:p>
        </p:txBody>
      </p:sp>
      <p:sp>
        <p:nvSpPr>
          <p:cNvPr id="19" name="Text Box 9"/>
          <p:cNvSpPr txBox="1">
            <a:spLocks noChangeArrowheads="1"/>
          </p:cNvSpPr>
          <p:nvPr/>
        </p:nvSpPr>
        <p:spPr bwMode="auto">
          <a:xfrm>
            <a:off x="9253182" y="4291285"/>
            <a:ext cx="1856308"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Residential:</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50% reduction</a:t>
            </a:r>
          </a:p>
        </p:txBody>
      </p:sp>
      <p:sp>
        <p:nvSpPr>
          <p:cNvPr id="20" name="Text Box 10"/>
          <p:cNvSpPr txBox="1">
            <a:spLocks noChangeArrowheads="1"/>
          </p:cNvSpPr>
          <p:nvPr/>
        </p:nvSpPr>
        <p:spPr bwMode="auto">
          <a:xfrm>
            <a:off x="7788892" y="2455795"/>
            <a:ext cx="1655359"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Forest:</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0% reduction</a:t>
            </a:r>
          </a:p>
        </p:txBody>
      </p:sp>
      <p:sp>
        <p:nvSpPr>
          <p:cNvPr id="22" name="Text Box 12"/>
          <p:cNvSpPr txBox="1">
            <a:spLocks noChangeArrowheads="1"/>
          </p:cNvSpPr>
          <p:nvPr/>
        </p:nvSpPr>
        <p:spPr bwMode="auto">
          <a:xfrm>
            <a:off x="6440440" y="5741884"/>
            <a:ext cx="2891731" cy="695575"/>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rgbClr val="FF3300"/>
                </a:solidFill>
                <a:latin typeface="Arial" panose="020B0604020202020204" pitchFamily="34" charset="0"/>
                <a:cs typeface="Arial" panose="020B0604020202020204" pitchFamily="34" charset="0"/>
              </a:rPr>
              <a:t>TMDL</a:t>
            </a:r>
          </a:p>
          <a:p>
            <a:pPr>
              <a:spcBef>
                <a:spcPct val="20000"/>
              </a:spcBef>
              <a:buClr>
                <a:schemeClr val="folHlink"/>
              </a:buClr>
              <a:buSzPct val="60000"/>
              <a:buFont typeface="Wingdings" pitchFamily="2" charset="2"/>
              <a:buNone/>
            </a:pPr>
            <a:r>
              <a:rPr lang="en-US" sz="1600" b="1" dirty="0">
                <a:solidFill>
                  <a:srgbClr val="FF3300"/>
                </a:solidFill>
                <a:latin typeface="Arial" panose="020B0604020202020204" pitchFamily="34" charset="0"/>
                <a:cs typeface="Arial" panose="020B0604020202020204" pitchFamily="34" charset="0"/>
              </a:rPr>
              <a:t>Sediment load = 19 tons/</a:t>
            </a:r>
            <a:r>
              <a:rPr lang="en-US" sz="1600" b="1" dirty="0" err="1">
                <a:solidFill>
                  <a:srgbClr val="FF3300"/>
                </a:solidFill>
                <a:latin typeface="Arial" panose="020B0604020202020204" pitchFamily="34" charset="0"/>
                <a:cs typeface="Arial" panose="020B0604020202020204" pitchFamily="34" charset="0"/>
              </a:rPr>
              <a:t>yr</a:t>
            </a:r>
            <a:endParaRPr lang="en-US" sz="1600" b="1" dirty="0">
              <a:solidFill>
                <a:srgbClr val="FF3300"/>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10148056" y="5181838"/>
            <a:ext cx="1810343"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Urban:</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75% reduction</a:t>
            </a:r>
          </a:p>
        </p:txBody>
      </p:sp>
      <p:sp>
        <p:nvSpPr>
          <p:cNvPr id="14" name="Text Box 12"/>
          <p:cNvSpPr txBox="1">
            <a:spLocks noChangeArrowheads="1"/>
          </p:cNvSpPr>
          <p:nvPr/>
        </p:nvSpPr>
        <p:spPr bwMode="auto">
          <a:xfrm>
            <a:off x="6430033" y="5739133"/>
            <a:ext cx="2891731" cy="695575"/>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rgbClr val="FF3300"/>
                </a:solidFill>
                <a:latin typeface="Arial" panose="020B0604020202020204" pitchFamily="34" charset="0"/>
                <a:cs typeface="Arial" panose="020B0604020202020204" pitchFamily="34" charset="0"/>
              </a:rPr>
              <a:t>Impaired stream</a:t>
            </a:r>
          </a:p>
          <a:p>
            <a:pPr>
              <a:spcBef>
                <a:spcPct val="20000"/>
              </a:spcBef>
              <a:buClr>
                <a:schemeClr val="folHlink"/>
              </a:buClr>
              <a:buSzPct val="60000"/>
              <a:buFont typeface="Wingdings" pitchFamily="2" charset="2"/>
              <a:buNone/>
            </a:pPr>
            <a:r>
              <a:rPr lang="en-US" sz="1600" b="1" dirty="0">
                <a:solidFill>
                  <a:srgbClr val="FF3300"/>
                </a:solidFill>
                <a:latin typeface="Arial" panose="020B0604020202020204" pitchFamily="34" charset="0"/>
                <a:cs typeface="Arial" panose="020B0604020202020204" pitchFamily="34" charset="0"/>
              </a:rPr>
              <a:t>Sediment load = 37 tons/</a:t>
            </a:r>
            <a:r>
              <a:rPr lang="en-US" sz="1600" b="1" dirty="0" err="1">
                <a:solidFill>
                  <a:srgbClr val="FF3300"/>
                </a:solidFill>
                <a:latin typeface="Arial" panose="020B0604020202020204" pitchFamily="34" charset="0"/>
                <a:cs typeface="Arial" panose="020B0604020202020204" pitchFamily="34" charset="0"/>
              </a:rPr>
              <a:t>yr</a:t>
            </a:r>
            <a:endParaRPr lang="en-US" sz="1600" b="1" dirty="0">
              <a:solidFill>
                <a:srgbClr val="FF3300"/>
              </a:solidFill>
              <a:latin typeface="Arial" panose="020B0604020202020204" pitchFamily="34" charset="0"/>
              <a:cs typeface="Arial" panose="020B0604020202020204" pitchFamily="34" charset="0"/>
            </a:endParaRPr>
          </a:p>
        </p:txBody>
      </p:sp>
      <p:sp>
        <p:nvSpPr>
          <p:cNvPr id="23" name="Text Box 9"/>
          <p:cNvSpPr txBox="1">
            <a:spLocks noChangeArrowheads="1"/>
          </p:cNvSpPr>
          <p:nvPr/>
        </p:nvSpPr>
        <p:spPr bwMode="auto">
          <a:xfrm>
            <a:off x="10020225" y="5945646"/>
            <a:ext cx="1991482"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Point sources:</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2 tons/</a:t>
            </a:r>
            <a:r>
              <a:rPr lang="en-US" b="1" dirty="0" err="1">
                <a:solidFill>
                  <a:schemeClr val="bg2">
                    <a:lumMod val="25000"/>
                  </a:schemeClr>
                </a:solidFill>
                <a:latin typeface="Arial" panose="020B0604020202020204" pitchFamily="34" charset="0"/>
                <a:cs typeface="Arial" panose="020B0604020202020204" pitchFamily="34" charset="0"/>
              </a:rPr>
              <a:t>yr</a:t>
            </a:r>
            <a:endParaRPr lang="en-US" b="1" dirty="0">
              <a:solidFill>
                <a:schemeClr val="bg2">
                  <a:lumMod val="25000"/>
                </a:schemeClr>
              </a:solidFill>
              <a:latin typeface="Arial" panose="020B0604020202020204" pitchFamily="34" charset="0"/>
              <a:cs typeface="Arial" panose="020B0604020202020204" pitchFamily="34" charset="0"/>
            </a:endParaRPr>
          </a:p>
        </p:txBody>
      </p:sp>
      <p:sp>
        <p:nvSpPr>
          <p:cNvPr id="24" name="Text Box 13"/>
          <p:cNvSpPr txBox="1">
            <a:spLocks noChangeArrowheads="1"/>
          </p:cNvSpPr>
          <p:nvPr/>
        </p:nvSpPr>
        <p:spPr bwMode="auto">
          <a:xfrm>
            <a:off x="10014926" y="5968754"/>
            <a:ext cx="2026928" cy="732508"/>
          </a:xfrm>
          <a:prstGeom prst="rect">
            <a:avLst/>
          </a:prstGeom>
          <a:solidFill>
            <a:srgbClr val="CCFFFF">
              <a:alpha val="50000"/>
            </a:srgbClr>
          </a:solidFill>
          <a:ln w="9525">
            <a:noFill/>
            <a:miter lim="800000"/>
            <a:headEnd/>
            <a:tailEnd/>
          </a:ln>
          <a:effectLst/>
        </p:spPr>
        <p:txBody>
          <a:bodyPr wrap="square">
            <a:spAutoFit/>
          </a:bodyPr>
          <a:lstStyle/>
          <a:p>
            <a:pPr>
              <a:spcBef>
                <a:spcPct val="20000"/>
              </a:spcBef>
              <a:buClr>
                <a:schemeClr val="folHlink"/>
              </a:buClr>
              <a:buSzPct val="60000"/>
              <a:buFont typeface="Wingdings" pitchFamily="2" charset="2"/>
              <a:buNone/>
            </a:pPr>
            <a:r>
              <a:rPr lang="en-US" sz="2000" b="1" dirty="0">
                <a:solidFill>
                  <a:schemeClr val="bg2">
                    <a:lumMod val="25000"/>
                  </a:schemeClr>
                </a:solidFill>
                <a:latin typeface="Arial" panose="020B0604020202020204" pitchFamily="34" charset="0"/>
                <a:cs typeface="Arial" panose="020B0604020202020204" pitchFamily="34" charset="0"/>
              </a:rPr>
              <a:t>Point sources:</a:t>
            </a:r>
          </a:p>
          <a:p>
            <a:pPr>
              <a:spcBef>
                <a:spcPct val="20000"/>
              </a:spcBef>
              <a:buClr>
                <a:schemeClr val="folHlink"/>
              </a:buClr>
              <a:buSzPct val="60000"/>
              <a:buFont typeface="Wingdings" pitchFamily="2" charset="2"/>
              <a:buNone/>
            </a:pPr>
            <a:r>
              <a:rPr lang="en-US" b="1" dirty="0">
                <a:solidFill>
                  <a:schemeClr val="bg2">
                    <a:lumMod val="25000"/>
                  </a:schemeClr>
                </a:solidFill>
                <a:latin typeface="Arial" panose="020B0604020202020204" pitchFamily="34" charset="0"/>
                <a:cs typeface="Arial" panose="020B0604020202020204" pitchFamily="34" charset="0"/>
              </a:rPr>
              <a:t>0% reduction</a:t>
            </a:r>
          </a:p>
        </p:txBody>
      </p:sp>
    </p:spTree>
    <p:extLst>
      <p:ext uri="{BB962C8B-B14F-4D97-AF65-F5344CB8AC3E}">
        <p14:creationId xmlns:p14="http://schemas.microsoft.com/office/powerpoint/2010/main" val="578137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9"/>
                                        </p:tgtEl>
                                        <p:attrNameLst>
                                          <p:attrName>ppt_x</p:attrName>
                                        </p:attrNameLst>
                                      </p:cBhvr>
                                      <p:tavLst>
                                        <p:tav tm="0">
                                          <p:val>
                                            <p:strVal val="ppt_x"/>
                                          </p:val>
                                        </p:tav>
                                        <p:tav tm="100000">
                                          <p:val>
                                            <p:strVal val="ppt_x"/>
                                          </p:val>
                                        </p:tav>
                                      </p:tavLst>
                                    </p:anim>
                                    <p:anim calcmode="lin" valueType="num">
                                      <p:cBhvr additive="base">
                                        <p:cTn id="11" dur="500"/>
                                        <p:tgtEl>
                                          <p:spTgt spid="9"/>
                                        </p:tgtEl>
                                        <p:attrNameLst>
                                          <p:attrName>ppt_y</p:attrName>
                                        </p:attrNameLst>
                                      </p:cBhvr>
                                      <p:tavLst>
                                        <p:tav tm="0">
                                          <p:val>
                                            <p:strVal val="ppt_y"/>
                                          </p:val>
                                        </p:tav>
                                        <p:tav tm="100000">
                                          <p:val>
                                            <p:strVal val="1+ppt_h/2"/>
                                          </p:val>
                                        </p:tav>
                                      </p:tavLst>
                                    </p:anim>
                                    <p:set>
                                      <p:cBhvr>
                                        <p:cTn id="12" dur="1" fill="hold">
                                          <p:stCondLst>
                                            <p:cond delay="499"/>
                                          </p:stCondLst>
                                        </p:cTn>
                                        <p:tgtEl>
                                          <p:spTgt spid="9"/>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4"/>
                                        </p:tgtEl>
                                        <p:attrNameLst>
                                          <p:attrName>ppt_x</p:attrName>
                                        </p:attrNameLst>
                                      </p:cBhvr>
                                      <p:tavLst>
                                        <p:tav tm="0">
                                          <p:val>
                                            <p:strVal val="ppt_x"/>
                                          </p:val>
                                        </p:tav>
                                        <p:tav tm="100000">
                                          <p:val>
                                            <p:strVal val="ppt_x"/>
                                          </p:val>
                                        </p:tav>
                                      </p:tavLst>
                                    </p:anim>
                                    <p:anim calcmode="lin" valueType="num">
                                      <p:cBhvr additive="base">
                                        <p:cTn id="15" dur="500"/>
                                        <p:tgtEl>
                                          <p:spTgt spid="14"/>
                                        </p:tgtEl>
                                        <p:attrNameLst>
                                          <p:attrName>ppt_y</p:attrName>
                                        </p:attrNameLst>
                                      </p:cBhvr>
                                      <p:tavLst>
                                        <p:tav tm="0">
                                          <p:val>
                                            <p:strVal val="ppt_y"/>
                                          </p:val>
                                        </p:tav>
                                        <p:tav tm="100000">
                                          <p:val>
                                            <p:strVal val="1+ppt_h/2"/>
                                          </p:val>
                                        </p:tav>
                                      </p:tavLst>
                                    </p:anim>
                                    <p:set>
                                      <p:cBhvr>
                                        <p:cTn id="16" dur="1" fill="hold">
                                          <p:stCondLst>
                                            <p:cond delay="499"/>
                                          </p:stCondLst>
                                        </p:cTn>
                                        <p:tgtEl>
                                          <p:spTgt spid="14"/>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0"/>
                                        </p:tgtEl>
                                        <p:attrNameLst>
                                          <p:attrName>ppt_x</p:attrName>
                                        </p:attrNameLst>
                                      </p:cBhvr>
                                      <p:tavLst>
                                        <p:tav tm="0">
                                          <p:val>
                                            <p:strVal val="ppt_x"/>
                                          </p:val>
                                        </p:tav>
                                        <p:tav tm="100000">
                                          <p:val>
                                            <p:strVal val="ppt_x"/>
                                          </p:val>
                                        </p:tav>
                                      </p:tavLst>
                                    </p:anim>
                                    <p:anim calcmode="lin" valueType="num">
                                      <p:cBhvr additive="base">
                                        <p:cTn id="19" dur="500"/>
                                        <p:tgtEl>
                                          <p:spTgt spid="10"/>
                                        </p:tgtEl>
                                        <p:attrNameLst>
                                          <p:attrName>ppt_y</p:attrName>
                                        </p:attrNameLst>
                                      </p:cBhvr>
                                      <p:tavLst>
                                        <p:tav tm="0">
                                          <p:val>
                                            <p:strVal val="ppt_y"/>
                                          </p:val>
                                        </p:tav>
                                        <p:tav tm="100000">
                                          <p:val>
                                            <p:strVal val="1+ppt_h/2"/>
                                          </p:val>
                                        </p:tav>
                                      </p:tavLst>
                                    </p:anim>
                                    <p:set>
                                      <p:cBhvr>
                                        <p:cTn id="20" dur="1" fill="hold">
                                          <p:stCondLst>
                                            <p:cond delay="499"/>
                                          </p:stCondLst>
                                        </p:cTn>
                                        <p:tgtEl>
                                          <p:spTgt spid="10"/>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1"/>
                                        </p:tgtEl>
                                        <p:attrNameLst>
                                          <p:attrName>ppt_x</p:attrName>
                                        </p:attrNameLst>
                                      </p:cBhvr>
                                      <p:tavLst>
                                        <p:tav tm="0">
                                          <p:val>
                                            <p:strVal val="ppt_x"/>
                                          </p:val>
                                        </p:tav>
                                        <p:tav tm="100000">
                                          <p:val>
                                            <p:strVal val="ppt_x"/>
                                          </p:val>
                                        </p:tav>
                                      </p:tavLst>
                                    </p:anim>
                                    <p:anim calcmode="lin" valueType="num">
                                      <p:cBhvr additive="base">
                                        <p:cTn id="23" dur="500"/>
                                        <p:tgtEl>
                                          <p:spTgt spid="11"/>
                                        </p:tgtEl>
                                        <p:attrNameLst>
                                          <p:attrName>ppt_y</p:attrName>
                                        </p:attrNameLst>
                                      </p:cBhvr>
                                      <p:tavLst>
                                        <p:tav tm="0">
                                          <p:val>
                                            <p:strVal val="ppt_y"/>
                                          </p:val>
                                        </p:tav>
                                        <p:tav tm="100000">
                                          <p:val>
                                            <p:strVal val="1+ppt_h/2"/>
                                          </p:val>
                                        </p:tav>
                                      </p:tavLst>
                                    </p:anim>
                                    <p:set>
                                      <p:cBhvr>
                                        <p:cTn id="24" dur="1" fill="hold">
                                          <p:stCondLst>
                                            <p:cond delay="499"/>
                                          </p:stCondLst>
                                        </p:cTn>
                                        <p:tgtEl>
                                          <p:spTgt spid="11"/>
                                        </p:tgtEl>
                                        <p:attrNameLst>
                                          <p:attrName>style.visibility</p:attrName>
                                        </p:attrNameLst>
                                      </p:cBhvr>
                                      <p:to>
                                        <p:strVal val="hidden"/>
                                      </p:to>
                                    </p:set>
                                  </p:childTnLst>
                                </p:cTn>
                              </p:par>
                              <p:par>
                                <p:cTn id="25" presetID="2" presetClass="exit" presetSubtype="4" fill="hold" grpId="0" nodeType="withEffect">
                                  <p:stCondLst>
                                    <p:cond delay="0"/>
                                  </p:stCondLst>
                                  <p:childTnLst>
                                    <p:anim calcmode="lin" valueType="num">
                                      <p:cBhvr additive="base">
                                        <p:cTn id="26" dur="500"/>
                                        <p:tgtEl>
                                          <p:spTgt spid="15"/>
                                        </p:tgtEl>
                                        <p:attrNameLst>
                                          <p:attrName>ppt_x</p:attrName>
                                        </p:attrNameLst>
                                      </p:cBhvr>
                                      <p:tavLst>
                                        <p:tav tm="0">
                                          <p:val>
                                            <p:strVal val="ppt_x"/>
                                          </p:val>
                                        </p:tav>
                                        <p:tav tm="100000">
                                          <p:val>
                                            <p:strVal val="ppt_x"/>
                                          </p:val>
                                        </p:tav>
                                      </p:tavLst>
                                    </p:anim>
                                    <p:anim calcmode="lin" valueType="num">
                                      <p:cBhvr additive="base">
                                        <p:cTn id="27" dur="500"/>
                                        <p:tgtEl>
                                          <p:spTgt spid="15"/>
                                        </p:tgtEl>
                                        <p:attrNameLst>
                                          <p:attrName>ppt_y</p:attrName>
                                        </p:attrNameLst>
                                      </p:cBhvr>
                                      <p:tavLst>
                                        <p:tav tm="0">
                                          <p:val>
                                            <p:strVal val="ppt_y"/>
                                          </p:val>
                                        </p:tav>
                                        <p:tav tm="100000">
                                          <p:val>
                                            <p:strVal val="1+ppt_h/2"/>
                                          </p:val>
                                        </p:tav>
                                      </p:tavLst>
                                    </p:anim>
                                    <p:set>
                                      <p:cBhvr>
                                        <p:cTn id="28" dur="1" fill="hold">
                                          <p:stCondLst>
                                            <p:cond delay="499"/>
                                          </p:stCondLst>
                                        </p:cTn>
                                        <p:tgtEl>
                                          <p:spTgt spid="15"/>
                                        </p:tgtEl>
                                        <p:attrNameLst>
                                          <p:attrName>style.visibility</p:attrName>
                                        </p:attrNameLst>
                                      </p:cBhvr>
                                      <p:to>
                                        <p:strVal val="hidden"/>
                                      </p:to>
                                    </p:set>
                                  </p:childTnLst>
                                </p:cTn>
                              </p:par>
                              <p:par>
                                <p:cTn id="29" presetID="2" presetClass="exit" presetSubtype="4" fill="hold" grpId="0" nodeType="withEffect">
                                  <p:stCondLst>
                                    <p:cond delay="0"/>
                                  </p:stCondLst>
                                  <p:childTnLst>
                                    <p:anim calcmode="lin" valueType="num">
                                      <p:cBhvr additive="base">
                                        <p:cTn id="30" dur="500"/>
                                        <p:tgtEl>
                                          <p:spTgt spid="23"/>
                                        </p:tgtEl>
                                        <p:attrNameLst>
                                          <p:attrName>ppt_x</p:attrName>
                                        </p:attrNameLst>
                                      </p:cBhvr>
                                      <p:tavLst>
                                        <p:tav tm="0">
                                          <p:val>
                                            <p:strVal val="ppt_x"/>
                                          </p:val>
                                        </p:tav>
                                        <p:tav tm="100000">
                                          <p:val>
                                            <p:strVal val="ppt_x"/>
                                          </p:val>
                                        </p:tav>
                                      </p:tavLst>
                                    </p:anim>
                                    <p:anim calcmode="lin" valueType="num">
                                      <p:cBhvr additive="base">
                                        <p:cTn id="31" dur="500"/>
                                        <p:tgtEl>
                                          <p:spTgt spid="23"/>
                                        </p:tgtEl>
                                        <p:attrNameLst>
                                          <p:attrName>ppt_y</p:attrName>
                                        </p:attrNameLst>
                                      </p:cBhvr>
                                      <p:tavLst>
                                        <p:tav tm="0">
                                          <p:val>
                                            <p:strVal val="ppt_y"/>
                                          </p:val>
                                        </p:tav>
                                        <p:tav tm="100000">
                                          <p:val>
                                            <p:strVal val="1+ppt_h/2"/>
                                          </p:val>
                                        </p:tav>
                                      </p:tavLst>
                                    </p:anim>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additive="base">
                                        <p:cTn id="45" dur="500" fill="hold"/>
                                        <p:tgtEl>
                                          <p:spTgt spid="20"/>
                                        </p:tgtEl>
                                        <p:attrNameLst>
                                          <p:attrName>ppt_x</p:attrName>
                                        </p:attrNameLst>
                                      </p:cBhvr>
                                      <p:tavLst>
                                        <p:tav tm="0">
                                          <p:val>
                                            <p:strVal val="#ppt_x"/>
                                          </p:val>
                                        </p:tav>
                                        <p:tav tm="100000">
                                          <p:val>
                                            <p:strVal val="#ppt_x"/>
                                          </p:val>
                                        </p:tav>
                                      </p:tavLst>
                                    </p:anim>
                                    <p:anim calcmode="lin" valueType="num">
                                      <p:cBhvr additive="base">
                                        <p:cTn id="46" dur="500" fill="hold"/>
                                        <p:tgtEl>
                                          <p:spTgt spid="2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5" grpId="0" animBg="1"/>
      <p:bldP spid="17" grpId="0" animBg="1"/>
      <p:bldP spid="18" grpId="0" animBg="1"/>
      <p:bldP spid="19" grpId="0" animBg="1"/>
      <p:bldP spid="20" grpId="0" animBg="1"/>
      <p:bldP spid="22" grpId="0" animBg="1"/>
      <p:bldP spid="21" grpId="0" animBg="1"/>
      <p:bldP spid="14" grpId="0" animBg="1"/>
      <p:bldP spid="23" grpId="0" animBg="1"/>
      <p:bldP spid="2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a land cover&#10;&#10;AI-generated content may be incorrect.">
            <a:extLst>
              <a:ext uri="{FF2B5EF4-FFF2-40B4-BE49-F238E27FC236}">
                <a16:creationId xmlns:a16="http://schemas.microsoft.com/office/drawing/2014/main" id="{5D30EAD6-74A4-D629-1822-5F36AD6E9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2157"/>
            <a:ext cx="4601953" cy="5955468"/>
          </a:xfrm>
          <a:prstGeom prst="rect">
            <a:avLst/>
          </a:prstGeom>
        </p:spPr>
      </p:pic>
      <p:sp>
        <p:nvSpPr>
          <p:cNvPr id="2" name="Title 1"/>
          <p:cNvSpPr>
            <a:spLocks noGrp="1"/>
          </p:cNvSpPr>
          <p:nvPr>
            <p:ph type="title"/>
          </p:nvPr>
        </p:nvSpPr>
        <p:spPr>
          <a:xfrm>
            <a:off x="4893365" y="0"/>
            <a:ext cx="4509052" cy="924339"/>
          </a:xfrm>
        </p:spPr>
        <p:txBody>
          <a:bodyPr>
            <a:normAutofit/>
          </a:bodyPr>
          <a:lstStyle/>
          <a:p>
            <a:r>
              <a:rPr lang="en-US" dirty="0"/>
              <a:t>Land Cover Wolf Creek</a:t>
            </a:r>
          </a:p>
        </p:txBody>
      </p:sp>
      <p:sp>
        <p:nvSpPr>
          <p:cNvPr id="4" name="Footer Placeholder 3"/>
          <p:cNvSpPr>
            <a:spLocks noGrp="1"/>
          </p:cNvSpPr>
          <p:nvPr>
            <p:ph type="ftr" sz="quarter" idx="11"/>
          </p:nvPr>
        </p:nvSpPr>
        <p:spPr>
          <a:xfrm>
            <a:off x="838199" y="6288087"/>
            <a:ext cx="10515600" cy="409575"/>
          </a:xfrm>
        </p:spPr>
        <p:txBody>
          <a:bodyPr/>
          <a:lstStyle/>
          <a:p>
            <a:pPr algn="l"/>
            <a:fld id="{61C9B584-852F-4056-BF30-ABA66A23FD41}" type="slidenum">
              <a:rPr lang="en-US" smtClean="0"/>
              <a:t>21</a:t>
            </a:fld>
            <a:r>
              <a:rPr lang="en-US" dirty="0"/>
              <a:t>	</a:t>
            </a:r>
          </a:p>
          <a:p>
            <a:pPr algn="l"/>
            <a:r>
              <a:rPr lang="en-US" dirty="0"/>
              <a:t>			</a:t>
            </a:r>
            <a:endParaRPr lang="en-US" dirty="0">
              <a:solidFill>
                <a:srgbClr val="256EAB"/>
              </a:solidFill>
            </a:endParaRPr>
          </a:p>
        </p:txBody>
      </p:sp>
      <p:graphicFrame>
        <p:nvGraphicFramePr>
          <p:cNvPr id="12" name="Table 11">
            <a:extLst>
              <a:ext uri="{FF2B5EF4-FFF2-40B4-BE49-F238E27FC236}">
                <a16:creationId xmlns:a16="http://schemas.microsoft.com/office/drawing/2014/main" id="{D26FFC96-EAF1-353C-5DFC-42864D7F0E3B}"/>
              </a:ext>
            </a:extLst>
          </p:cNvPr>
          <p:cNvGraphicFramePr>
            <a:graphicFrameLocks noGrp="1"/>
          </p:cNvGraphicFramePr>
          <p:nvPr>
            <p:extLst>
              <p:ext uri="{D42A27DB-BD31-4B8C-83A1-F6EECF244321}">
                <p14:modId xmlns:p14="http://schemas.microsoft.com/office/powerpoint/2010/main" val="1618286754"/>
              </p:ext>
            </p:extLst>
          </p:nvPr>
        </p:nvGraphicFramePr>
        <p:xfrm>
          <a:off x="8427900" y="790216"/>
          <a:ext cx="3662371" cy="5326267"/>
        </p:xfrm>
        <a:graphic>
          <a:graphicData uri="http://schemas.openxmlformats.org/drawingml/2006/table">
            <a:tbl>
              <a:tblPr firstRow="1" firstCol="1" bandRow="1">
                <a:tableStyleId>{5C22544A-7EE6-4342-B048-85BDC9FD1C3A}</a:tableStyleId>
              </a:tblPr>
              <a:tblGrid>
                <a:gridCol w="2259467">
                  <a:extLst>
                    <a:ext uri="{9D8B030D-6E8A-4147-A177-3AD203B41FA5}">
                      <a16:colId xmlns:a16="http://schemas.microsoft.com/office/drawing/2014/main" val="871170547"/>
                    </a:ext>
                  </a:extLst>
                </a:gridCol>
                <a:gridCol w="701452">
                  <a:extLst>
                    <a:ext uri="{9D8B030D-6E8A-4147-A177-3AD203B41FA5}">
                      <a16:colId xmlns:a16="http://schemas.microsoft.com/office/drawing/2014/main" val="2976908429"/>
                    </a:ext>
                  </a:extLst>
                </a:gridCol>
                <a:gridCol w="701452">
                  <a:extLst>
                    <a:ext uri="{9D8B030D-6E8A-4147-A177-3AD203B41FA5}">
                      <a16:colId xmlns:a16="http://schemas.microsoft.com/office/drawing/2014/main" val="4292437279"/>
                    </a:ext>
                  </a:extLst>
                </a:gridCol>
              </a:tblGrid>
              <a:tr h="177117">
                <a:tc rowSpan="2">
                  <a:txBody>
                    <a:bodyPr/>
                    <a:lstStyle/>
                    <a:p>
                      <a:pPr algn="ctr" fontAlgn="ctr"/>
                      <a:r>
                        <a:rPr lang="en-US" sz="1600" u="none" strike="noStrike" dirty="0">
                          <a:effectLst/>
                        </a:rPr>
                        <a:t>Land Cover Category</a:t>
                      </a:r>
                      <a:endParaRPr lang="en-US" sz="1600" b="1" i="0" u="none" strike="noStrike" dirty="0">
                        <a:solidFill>
                          <a:srgbClr val="000000"/>
                        </a:solidFill>
                        <a:effectLst/>
                        <a:latin typeface="Times New Roman" panose="02020603050405020304" pitchFamily="18" charset="0"/>
                      </a:endParaRPr>
                    </a:p>
                  </a:txBody>
                  <a:tcPr marL="8768" marR="8768" marT="8768" marB="0" anchor="ctr"/>
                </a:tc>
                <a:tc gridSpan="2">
                  <a:txBody>
                    <a:bodyPr/>
                    <a:lstStyle/>
                    <a:p>
                      <a:pPr algn="ctr" fontAlgn="ctr"/>
                      <a:r>
                        <a:rPr lang="en-US" sz="1600" u="none" strike="noStrike" dirty="0">
                          <a:effectLst/>
                        </a:rPr>
                        <a:t>Wolf Creek Watershed</a:t>
                      </a:r>
                      <a:endParaRPr lang="en-US" sz="1600" b="1" i="0" u="none" strike="noStrike" dirty="0">
                        <a:solidFill>
                          <a:srgbClr val="000000"/>
                        </a:solidFill>
                        <a:effectLst/>
                        <a:latin typeface="Times New Roman" panose="02020603050405020304" pitchFamily="18" charset="0"/>
                      </a:endParaRPr>
                    </a:p>
                  </a:txBody>
                  <a:tcPr marL="8768" marR="8768" marT="8768" marB="0" anchor="ctr"/>
                </a:tc>
                <a:tc hMerge="1">
                  <a:txBody>
                    <a:bodyPr/>
                    <a:lstStyle/>
                    <a:p>
                      <a:endParaRPr lang="en-US"/>
                    </a:p>
                  </a:txBody>
                  <a:tcPr/>
                </a:tc>
                <a:extLst>
                  <a:ext uri="{0D108BD9-81ED-4DB2-BD59-A6C34878D82A}">
                    <a16:rowId xmlns:a16="http://schemas.microsoft.com/office/drawing/2014/main" val="3880139002"/>
                  </a:ext>
                </a:extLst>
              </a:tr>
              <a:tr h="192899">
                <a:tc vMerge="1">
                  <a:txBody>
                    <a:bodyPr/>
                    <a:lstStyle/>
                    <a:p>
                      <a:endParaRPr lang="en-US"/>
                    </a:p>
                  </a:txBody>
                  <a:tcPr/>
                </a:tc>
                <a:tc>
                  <a:txBody>
                    <a:bodyPr/>
                    <a:lstStyle/>
                    <a:p>
                      <a:pPr algn="ctr" fontAlgn="ctr"/>
                      <a:r>
                        <a:rPr lang="en-US" sz="1600" u="none" strike="noStrike">
                          <a:effectLst/>
                        </a:rPr>
                        <a:t>Acres</a:t>
                      </a:r>
                      <a:endParaRPr lang="en-US" sz="1600" b="1" i="1" u="none" strike="noStrike" dirty="0">
                        <a:solidFill>
                          <a:srgbClr val="000000"/>
                        </a:solidFill>
                        <a:effectLst/>
                        <a:latin typeface="Times New Roman" panose="02020603050405020304" pitchFamily="18" charset="0"/>
                      </a:endParaRPr>
                    </a:p>
                  </a:txBody>
                  <a:tcPr marL="8768" marR="8768" marT="8768" marB="0" anchor="ctr"/>
                </a:tc>
                <a:tc>
                  <a:txBody>
                    <a:bodyPr/>
                    <a:lstStyle/>
                    <a:p>
                      <a:pPr algn="ctr" fontAlgn="ctr"/>
                      <a:r>
                        <a:rPr lang="en-US" sz="1600" u="none" strike="noStrike">
                          <a:effectLst/>
                        </a:rPr>
                        <a:t>%</a:t>
                      </a:r>
                      <a:endParaRPr lang="en-US" sz="1600" b="1" i="1" u="none" strike="noStrike" dirty="0">
                        <a:solidFill>
                          <a:srgbClr val="000000"/>
                        </a:solidFill>
                        <a:effectLst/>
                        <a:latin typeface="Times New Roman" panose="02020603050405020304" pitchFamily="18" charset="0"/>
                      </a:endParaRPr>
                    </a:p>
                  </a:txBody>
                  <a:tcPr marL="8768" marR="8768" marT="8768" marB="0" anchor="ctr"/>
                </a:tc>
                <a:extLst>
                  <a:ext uri="{0D108BD9-81ED-4DB2-BD59-A6C34878D82A}">
                    <a16:rowId xmlns:a16="http://schemas.microsoft.com/office/drawing/2014/main" val="1754455183"/>
                  </a:ext>
                </a:extLst>
              </a:tr>
              <a:tr h="379368">
                <a:tc>
                  <a:txBody>
                    <a:bodyPr/>
                    <a:lstStyle/>
                    <a:p>
                      <a:pPr algn="just" fontAlgn="ctr"/>
                      <a:r>
                        <a:rPr lang="en-US" sz="1600" u="none" strike="noStrike">
                          <a:effectLst/>
                        </a:rPr>
                        <a:t>Cropland</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48</a:t>
                      </a:r>
                    </a:p>
                  </a:txBody>
                  <a:tcPr marL="9525" marR="9525" marT="9525" marB="0" anchor="ctr"/>
                </a:tc>
                <a:tc>
                  <a:txBody>
                    <a:bodyPr/>
                    <a:lstStyle/>
                    <a:p>
                      <a:pPr algn="r" fontAlgn="ctr"/>
                      <a:r>
                        <a:rPr lang="en-US" sz="1600" b="0" i="0" u="none" strike="noStrike" dirty="0">
                          <a:solidFill>
                            <a:srgbClr val="000000"/>
                          </a:solidFill>
                          <a:effectLst/>
                          <a:latin typeface="+mn-lt"/>
                        </a:rPr>
                        <a:t>0.3%</a:t>
                      </a:r>
                    </a:p>
                  </a:txBody>
                  <a:tcPr marL="9525" marR="9525" marT="9525" marB="0" anchor="ctr"/>
                </a:tc>
                <a:extLst>
                  <a:ext uri="{0D108BD9-81ED-4DB2-BD59-A6C34878D82A}">
                    <a16:rowId xmlns:a16="http://schemas.microsoft.com/office/drawing/2014/main" val="3320691651"/>
                  </a:ext>
                </a:extLst>
              </a:tr>
              <a:tr h="192899">
                <a:tc>
                  <a:txBody>
                    <a:bodyPr/>
                    <a:lstStyle/>
                    <a:p>
                      <a:pPr algn="just" fontAlgn="ctr"/>
                      <a:r>
                        <a:rPr lang="en-US" sz="1600" u="none" strike="noStrike">
                          <a:effectLst/>
                        </a:rPr>
                        <a:t>Hay</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a:solidFill>
                            <a:srgbClr val="000000"/>
                          </a:solidFill>
                          <a:effectLst/>
                          <a:latin typeface="+mn-lt"/>
                        </a:rPr>
                        <a:t>2198</a:t>
                      </a:r>
                    </a:p>
                  </a:txBody>
                  <a:tcPr marL="9525" marR="9525" marT="9525" marB="0" anchor="ctr"/>
                </a:tc>
                <a:tc>
                  <a:txBody>
                    <a:bodyPr/>
                    <a:lstStyle/>
                    <a:p>
                      <a:pPr algn="r" fontAlgn="ctr"/>
                      <a:r>
                        <a:rPr lang="en-US" sz="1600" b="0" i="0" u="none" strike="noStrike" dirty="0">
                          <a:solidFill>
                            <a:srgbClr val="000000"/>
                          </a:solidFill>
                          <a:effectLst/>
                          <a:latin typeface="+mn-lt"/>
                        </a:rPr>
                        <a:t>13.2%</a:t>
                      </a:r>
                    </a:p>
                  </a:txBody>
                  <a:tcPr marL="9525" marR="9525" marT="9525" marB="0" anchor="ctr"/>
                </a:tc>
                <a:extLst>
                  <a:ext uri="{0D108BD9-81ED-4DB2-BD59-A6C34878D82A}">
                    <a16:rowId xmlns:a16="http://schemas.microsoft.com/office/drawing/2014/main" val="696538000"/>
                  </a:ext>
                </a:extLst>
              </a:tr>
              <a:tr h="192899">
                <a:tc>
                  <a:txBody>
                    <a:bodyPr/>
                    <a:lstStyle/>
                    <a:p>
                      <a:pPr algn="just" fontAlgn="ctr"/>
                      <a:r>
                        <a:rPr lang="en-US" sz="1600" u="none" strike="noStrike">
                          <a:effectLst/>
                        </a:rPr>
                        <a:t>Pasture</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2994</a:t>
                      </a:r>
                    </a:p>
                  </a:txBody>
                  <a:tcPr marL="9525" marR="9525" marT="9525" marB="0" anchor="ctr"/>
                </a:tc>
                <a:tc>
                  <a:txBody>
                    <a:bodyPr/>
                    <a:lstStyle/>
                    <a:p>
                      <a:pPr algn="r" fontAlgn="ctr"/>
                      <a:r>
                        <a:rPr lang="en-US" sz="1600" b="0" i="0" u="none" strike="noStrike" dirty="0">
                          <a:solidFill>
                            <a:srgbClr val="000000"/>
                          </a:solidFill>
                          <a:effectLst/>
                          <a:latin typeface="+mn-lt"/>
                        </a:rPr>
                        <a:t>17.9%</a:t>
                      </a:r>
                    </a:p>
                  </a:txBody>
                  <a:tcPr marL="9525" marR="9525" marT="9525" marB="0" anchor="ctr"/>
                </a:tc>
                <a:extLst>
                  <a:ext uri="{0D108BD9-81ED-4DB2-BD59-A6C34878D82A}">
                    <a16:rowId xmlns:a16="http://schemas.microsoft.com/office/drawing/2014/main" val="752319529"/>
                  </a:ext>
                </a:extLst>
              </a:tr>
              <a:tr h="192899">
                <a:tc>
                  <a:txBody>
                    <a:bodyPr/>
                    <a:lstStyle/>
                    <a:p>
                      <a:pPr algn="just" fontAlgn="ctr"/>
                      <a:r>
                        <a:rPr lang="en-US" sz="1600" u="none" strike="noStrike">
                          <a:effectLst/>
                        </a:rPr>
                        <a:t>Forest</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a:solidFill>
                            <a:srgbClr val="000000"/>
                          </a:solidFill>
                          <a:effectLst/>
                          <a:latin typeface="+mn-lt"/>
                        </a:rPr>
                        <a:t>5160</a:t>
                      </a:r>
                    </a:p>
                  </a:txBody>
                  <a:tcPr marL="9525" marR="9525" marT="9525" marB="0" anchor="ctr"/>
                </a:tc>
                <a:tc>
                  <a:txBody>
                    <a:bodyPr/>
                    <a:lstStyle/>
                    <a:p>
                      <a:pPr algn="r" fontAlgn="ctr"/>
                      <a:r>
                        <a:rPr lang="en-US" sz="1600" b="0" i="0" u="none" strike="noStrike">
                          <a:solidFill>
                            <a:srgbClr val="000000"/>
                          </a:solidFill>
                          <a:effectLst/>
                          <a:latin typeface="+mn-lt"/>
                        </a:rPr>
                        <a:t>30.9%</a:t>
                      </a:r>
                    </a:p>
                  </a:txBody>
                  <a:tcPr marL="9525" marR="9525" marT="9525" marB="0" anchor="ctr"/>
                </a:tc>
                <a:extLst>
                  <a:ext uri="{0D108BD9-81ED-4DB2-BD59-A6C34878D82A}">
                    <a16:rowId xmlns:a16="http://schemas.microsoft.com/office/drawing/2014/main" val="2337525461"/>
                  </a:ext>
                </a:extLst>
              </a:tr>
              <a:tr h="192899">
                <a:tc>
                  <a:txBody>
                    <a:bodyPr/>
                    <a:lstStyle/>
                    <a:p>
                      <a:pPr algn="just" fontAlgn="ctr"/>
                      <a:r>
                        <a:rPr lang="en-US" sz="1600" u="none" strike="noStrike">
                          <a:effectLst/>
                        </a:rPr>
                        <a:t>Trees</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1661</a:t>
                      </a:r>
                    </a:p>
                  </a:txBody>
                  <a:tcPr marL="9525" marR="9525" marT="9525" marB="0" anchor="ctr"/>
                </a:tc>
                <a:tc>
                  <a:txBody>
                    <a:bodyPr/>
                    <a:lstStyle/>
                    <a:p>
                      <a:pPr algn="r" fontAlgn="ctr"/>
                      <a:r>
                        <a:rPr lang="en-US" sz="1600" b="0" i="0" u="none" strike="noStrike">
                          <a:solidFill>
                            <a:srgbClr val="000000"/>
                          </a:solidFill>
                          <a:effectLst/>
                          <a:latin typeface="+mn-lt"/>
                        </a:rPr>
                        <a:t>10.0%</a:t>
                      </a:r>
                    </a:p>
                  </a:txBody>
                  <a:tcPr marL="9525" marR="9525" marT="9525" marB="0" anchor="ctr"/>
                </a:tc>
                <a:extLst>
                  <a:ext uri="{0D108BD9-81ED-4DB2-BD59-A6C34878D82A}">
                    <a16:rowId xmlns:a16="http://schemas.microsoft.com/office/drawing/2014/main" val="1029806018"/>
                  </a:ext>
                </a:extLst>
              </a:tr>
              <a:tr h="192899">
                <a:tc>
                  <a:txBody>
                    <a:bodyPr/>
                    <a:lstStyle/>
                    <a:p>
                      <a:pPr algn="just" fontAlgn="ctr"/>
                      <a:r>
                        <a:rPr lang="en-US" sz="1600" u="none" strike="noStrike">
                          <a:effectLst/>
                        </a:rPr>
                        <a:t>Shrub</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196</a:t>
                      </a:r>
                    </a:p>
                  </a:txBody>
                  <a:tcPr marL="9525" marR="9525" marT="9525" marB="0" anchor="ctr"/>
                </a:tc>
                <a:tc>
                  <a:txBody>
                    <a:bodyPr/>
                    <a:lstStyle/>
                    <a:p>
                      <a:pPr algn="r" fontAlgn="ctr"/>
                      <a:r>
                        <a:rPr lang="en-US" sz="1600" b="0" i="0" u="none" strike="noStrike">
                          <a:solidFill>
                            <a:srgbClr val="000000"/>
                          </a:solidFill>
                          <a:effectLst/>
                          <a:latin typeface="+mn-lt"/>
                        </a:rPr>
                        <a:t>1.2%</a:t>
                      </a:r>
                    </a:p>
                  </a:txBody>
                  <a:tcPr marL="9525" marR="9525" marT="9525" marB="0" anchor="ctr"/>
                </a:tc>
                <a:extLst>
                  <a:ext uri="{0D108BD9-81ED-4DB2-BD59-A6C34878D82A}">
                    <a16:rowId xmlns:a16="http://schemas.microsoft.com/office/drawing/2014/main" val="3058720321"/>
                  </a:ext>
                </a:extLst>
              </a:tr>
              <a:tr h="192899">
                <a:tc>
                  <a:txBody>
                    <a:bodyPr/>
                    <a:lstStyle/>
                    <a:p>
                      <a:pPr algn="just" fontAlgn="ctr"/>
                      <a:r>
                        <a:rPr lang="en-US" sz="1600" u="none" strike="noStrike">
                          <a:effectLst/>
                        </a:rPr>
                        <a:t>Harvested/Disturbed</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a:solidFill>
                            <a:srgbClr val="000000"/>
                          </a:solidFill>
                          <a:effectLst/>
                          <a:latin typeface="+mn-lt"/>
                        </a:rPr>
                        <a:t>17</a:t>
                      </a:r>
                    </a:p>
                  </a:txBody>
                  <a:tcPr marL="9525" marR="9525" marT="9525" marB="0" anchor="ctr"/>
                </a:tc>
                <a:tc>
                  <a:txBody>
                    <a:bodyPr/>
                    <a:lstStyle/>
                    <a:p>
                      <a:pPr algn="r" fontAlgn="ctr"/>
                      <a:r>
                        <a:rPr lang="en-US" sz="1600" b="0" i="0" u="none" strike="noStrike">
                          <a:solidFill>
                            <a:srgbClr val="000000"/>
                          </a:solidFill>
                          <a:effectLst/>
                          <a:latin typeface="+mn-lt"/>
                        </a:rPr>
                        <a:t>0.1%</a:t>
                      </a:r>
                    </a:p>
                  </a:txBody>
                  <a:tcPr marL="9525" marR="9525" marT="9525" marB="0" anchor="ctr"/>
                </a:tc>
                <a:extLst>
                  <a:ext uri="{0D108BD9-81ED-4DB2-BD59-A6C34878D82A}">
                    <a16:rowId xmlns:a16="http://schemas.microsoft.com/office/drawing/2014/main" val="3976497172"/>
                  </a:ext>
                </a:extLst>
              </a:tr>
              <a:tr h="192899">
                <a:tc>
                  <a:txBody>
                    <a:bodyPr/>
                    <a:lstStyle/>
                    <a:p>
                      <a:pPr algn="just" fontAlgn="ctr"/>
                      <a:r>
                        <a:rPr lang="en-US" sz="1600" u="none" strike="noStrike">
                          <a:effectLst/>
                        </a:rPr>
                        <a:t>Water</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23</a:t>
                      </a:r>
                    </a:p>
                  </a:txBody>
                  <a:tcPr marL="9525" marR="9525" marT="9525" marB="0" anchor="ctr"/>
                </a:tc>
                <a:tc>
                  <a:txBody>
                    <a:bodyPr/>
                    <a:lstStyle/>
                    <a:p>
                      <a:pPr algn="r" fontAlgn="ctr"/>
                      <a:r>
                        <a:rPr lang="en-US" sz="1600" b="0" i="0" u="none" strike="noStrike">
                          <a:solidFill>
                            <a:srgbClr val="000000"/>
                          </a:solidFill>
                          <a:effectLst/>
                          <a:latin typeface="+mn-lt"/>
                        </a:rPr>
                        <a:t>0.1%</a:t>
                      </a:r>
                    </a:p>
                  </a:txBody>
                  <a:tcPr marL="9525" marR="9525" marT="9525" marB="0" anchor="ctr"/>
                </a:tc>
                <a:extLst>
                  <a:ext uri="{0D108BD9-81ED-4DB2-BD59-A6C34878D82A}">
                    <a16:rowId xmlns:a16="http://schemas.microsoft.com/office/drawing/2014/main" val="290060612"/>
                  </a:ext>
                </a:extLst>
              </a:tr>
              <a:tr h="192899">
                <a:tc>
                  <a:txBody>
                    <a:bodyPr/>
                    <a:lstStyle/>
                    <a:p>
                      <a:pPr algn="just" fontAlgn="ctr"/>
                      <a:r>
                        <a:rPr lang="en-US" sz="1600" u="none" strike="noStrike">
                          <a:effectLst/>
                        </a:rPr>
                        <a:t>Wetland</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28</a:t>
                      </a:r>
                    </a:p>
                  </a:txBody>
                  <a:tcPr marL="9525" marR="9525" marT="9525" marB="0" anchor="ctr"/>
                </a:tc>
                <a:tc>
                  <a:txBody>
                    <a:bodyPr/>
                    <a:lstStyle/>
                    <a:p>
                      <a:pPr algn="r" fontAlgn="ctr"/>
                      <a:r>
                        <a:rPr lang="en-US" sz="1600" b="0" i="0" u="none" strike="noStrike">
                          <a:solidFill>
                            <a:srgbClr val="000000"/>
                          </a:solidFill>
                          <a:effectLst/>
                          <a:latin typeface="+mn-lt"/>
                        </a:rPr>
                        <a:t>0.2%</a:t>
                      </a:r>
                    </a:p>
                  </a:txBody>
                  <a:tcPr marL="9525" marR="9525" marT="9525" marB="0" anchor="ctr"/>
                </a:tc>
                <a:extLst>
                  <a:ext uri="{0D108BD9-81ED-4DB2-BD59-A6C34878D82A}">
                    <a16:rowId xmlns:a16="http://schemas.microsoft.com/office/drawing/2014/main" val="2057129542"/>
                  </a:ext>
                </a:extLst>
              </a:tr>
              <a:tr h="192899">
                <a:tc>
                  <a:txBody>
                    <a:bodyPr/>
                    <a:lstStyle/>
                    <a:p>
                      <a:pPr algn="just" fontAlgn="ctr"/>
                      <a:r>
                        <a:rPr lang="en-US" sz="1600" u="none" strike="noStrike">
                          <a:effectLst/>
                        </a:rPr>
                        <a:t>Barren</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a:solidFill>
                            <a:srgbClr val="000000"/>
                          </a:solidFill>
                          <a:effectLst/>
                          <a:latin typeface="+mn-lt"/>
                        </a:rPr>
                        <a:t>93</a:t>
                      </a:r>
                    </a:p>
                  </a:txBody>
                  <a:tcPr marL="9525" marR="9525" marT="9525" marB="0" anchor="ctr"/>
                </a:tc>
                <a:tc>
                  <a:txBody>
                    <a:bodyPr/>
                    <a:lstStyle/>
                    <a:p>
                      <a:pPr algn="r" fontAlgn="ctr"/>
                      <a:r>
                        <a:rPr lang="en-US" sz="1600" b="0" i="0" u="none" strike="noStrike">
                          <a:solidFill>
                            <a:srgbClr val="000000"/>
                          </a:solidFill>
                          <a:effectLst/>
                          <a:latin typeface="+mn-lt"/>
                        </a:rPr>
                        <a:t>0.6%</a:t>
                      </a:r>
                    </a:p>
                  </a:txBody>
                  <a:tcPr marL="9525" marR="9525" marT="9525" marB="0" anchor="ctr"/>
                </a:tc>
                <a:extLst>
                  <a:ext uri="{0D108BD9-81ED-4DB2-BD59-A6C34878D82A}">
                    <a16:rowId xmlns:a16="http://schemas.microsoft.com/office/drawing/2014/main" val="1523570448"/>
                  </a:ext>
                </a:extLst>
              </a:tr>
              <a:tr h="372938">
                <a:tc>
                  <a:txBody>
                    <a:bodyPr/>
                    <a:lstStyle/>
                    <a:p>
                      <a:pPr algn="just" fontAlgn="ctr"/>
                      <a:r>
                        <a:rPr lang="en-US" sz="1600" u="none" strike="noStrike">
                          <a:effectLst/>
                        </a:rPr>
                        <a:t>Turfgrass</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2495</a:t>
                      </a:r>
                    </a:p>
                  </a:txBody>
                  <a:tcPr marL="9525" marR="9525" marT="9525" marB="0" anchor="ctr"/>
                </a:tc>
                <a:tc>
                  <a:txBody>
                    <a:bodyPr/>
                    <a:lstStyle/>
                    <a:p>
                      <a:pPr algn="r" fontAlgn="ctr"/>
                      <a:r>
                        <a:rPr lang="en-US" sz="1600" b="0" i="0" u="none" strike="noStrike">
                          <a:solidFill>
                            <a:srgbClr val="000000"/>
                          </a:solidFill>
                          <a:effectLst/>
                          <a:latin typeface="+mn-lt"/>
                        </a:rPr>
                        <a:t>14.9%</a:t>
                      </a:r>
                    </a:p>
                  </a:txBody>
                  <a:tcPr marL="9525" marR="9525" marT="9525" marB="0" anchor="ctr"/>
                </a:tc>
                <a:extLst>
                  <a:ext uri="{0D108BD9-81ED-4DB2-BD59-A6C34878D82A}">
                    <a16:rowId xmlns:a16="http://schemas.microsoft.com/office/drawing/2014/main" val="572503338"/>
                  </a:ext>
                </a:extLst>
              </a:tr>
              <a:tr h="554731">
                <a:tc>
                  <a:txBody>
                    <a:bodyPr/>
                    <a:lstStyle/>
                    <a:p>
                      <a:pPr algn="just" fontAlgn="ctr"/>
                      <a:r>
                        <a:rPr lang="en-US" sz="1600" u="none" strike="noStrike">
                          <a:effectLst/>
                        </a:rPr>
                        <a:t>Developed, pervious</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329</a:t>
                      </a:r>
                    </a:p>
                  </a:txBody>
                  <a:tcPr marL="9525" marR="9525" marT="9525" marB="0" anchor="ctr"/>
                </a:tc>
                <a:tc>
                  <a:txBody>
                    <a:bodyPr/>
                    <a:lstStyle/>
                    <a:p>
                      <a:pPr algn="r" fontAlgn="ctr"/>
                      <a:r>
                        <a:rPr lang="en-US" sz="1600" b="0" i="0" u="none" strike="noStrike">
                          <a:solidFill>
                            <a:srgbClr val="000000"/>
                          </a:solidFill>
                          <a:effectLst/>
                          <a:latin typeface="+mn-lt"/>
                        </a:rPr>
                        <a:t>2.0%</a:t>
                      </a:r>
                    </a:p>
                  </a:txBody>
                  <a:tcPr marL="9525" marR="9525" marT="9525" marB="0" anchor="ctr"/>
                </a:tc>
                <a:extLst>
                  <a:ext uri="{0D108BD9-81ED-4DB2-BD59-A6C34878D82A}">
                    <a16:rowId xmlns:a16="http://schemas.microsoft.com/office/drawing/2014/main" val="1460288668"/>
                  </a:ext>
                </a:extLst>
              </a:tr>
              <a:tr h="736524">
                <a:tc>
                  <a:txBody>
                    <a:bodyPr/>
                    <a:lstStyle/>
                    <a:p>
                      <a:pPr algn="just" fontAlgn="ctr"/>
                      <a:r>
                        <a:rPr lang="en-US" sz="1600" u="none" strike="noStrike">
                          <a:effectLst/>
                        </a:rPr>
                        <a:t>Developed, impervious</a:t>
                      </a:r>
                      <a:endParaRPr lang="en-US" sz="1600" b="0" i="0" u="none" strike="noStrike">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0" u="none" strike="noStrike" dirty="0">
                          <a:solidFill>
                            <a:srgbClr val="000000"/>
                          </a:solidFill>
                          <a:effectLst/>
                          <a:latin typeface="+mn-lt"/>
                        </a:rPr>
                        <a:t>1452</a:t>
                      </a:r>
                    </a:p>
                  </a:txBody>
                  <a:tcPr marL="9525" marR="9525" marT="9525" marB="0" anchor="ctr"/>
                </a:tc>
                <a:tc>
                  <a:txBody>
                    <a:bodyPr/>
                    <a:lstStyle/>
                    <a:p>
                      <a:pPr algn="r" fontAlgn="ctr"/>
                      <a:r>
                        <a:rPr lang="en-US" sz="1600" b="0" i="0" u="none" strike="noStrike">
                          <a:solidFill>
                            <a:srgbClr val="000000"/>
                          </a:solidFill>
                          <a:effectLst/>
                          <a:latin typeface="+mn-lt"/>
                        </a:rPr>
                        <a:t>8.7%</a:t>
                      </a:r>
                    </a:p>
                  </a:txBody>
                  <a:tcPr marL="9525" marR="9525" marT="9525" marB="0" anchor="ctr"/>
                </a:tc>
                <a:extLst>
                  <a:ext uri="{0D108BD9-81ED-4DB2-BD59-A6C34878D82A}">
                    <a16:rowId xmlns:a16="http://schemas.microsoft.com/office/drawing/2014/main" val="3766300751"/>
                  </a:ext>
                </a:extLst>
              </a:tr>
              <a:tr h="201667">
                <a:tc>
                  <a:txBody>
                    <a:bodyPr/>
                    <a:lstStyle/>
                    <a:p>
                      <a:pPr algn="just" fontAlgn="ctr"/>
                      <a:r>
                        <a:rPr lang="en-US" sz="1600" u="none" strike="noStrike" dirty="0">
                          <a:effectLst/>
                        </a:rPr>
                        <a:t>Total</a:t>
                      </a:r>
                      <a:endParaRPr lang="en-US" sz="1600" b="0" i="1" u="none" strike="noStrike" dirty="0">
                        <a:solidFill>
                          <a:srgbClr val="000000"/>
                        </a:solidFill>
                        <a:effectLst/>
                        <a:latin typeface="Times New Roman" panose="02020603050405020304" pitchFamily="18" charset="0"/>
                      </a:endParaRPr>
                    </a:p>
                  </a:txBody>
                  <a:tcPr marL="8768" marR="8768" marT="8768" marB="0" anchor="ctr"/>
                </a:tc>
                <a:tc>
                  <a:txBody>
                    <a:bodyPr/>
                    <a:lstStyle/>
                    <a:p>
                      <a:pPr algn="r" fontAlgn="ctr"/>
                      <a:r>
                        <a:rPr lang="en-US" sz="1600" b="0" i="1" u="none" strike="noStrike" dirty="0">
                          <a:solidFill>
                            <a:srgbClr val="000000"/>
                          </a:solidFill>
                          <a:effectLst/>
                          <a:latin typeface="+mn-lt"/>
                        </a:rPr>
                        <a:t>16,696</a:t>
                      </a:r>
                    </a:p>
                  </a:txBody>
                  <a:tcPr marL="9525" marR="9525" marT="9525" marB="0" anchor="ctr"/>
                </a:tc>
                <a:tc>
                  <a:txBody>
                    <a:bodyPr/>
                    <a:lstStyle/>
                    <a:p>
                      <a:pPr algn="r" fontAlgn="ctr"/>
                      <a:r>
                        <a:rPr lang="en-US" sz="1600" b="0" i="1" u="none" strike="noStrike" dirty="0">
                          <a:solidFill>
                            <a:srgbClr val="000000"/>
                          </a:solidFill>
                          <a:effectLst/>
                          <a:latin typeface="+mn-lt"/>
                        </a:rPr>
                        <a:t>100.0%</a:t>
                      </a:r>
                    </a:p>
                  </a:txBody>
                  <a:tcPr marL="9525" marR="9525" marT="9525" marB="0" anchor="ctr"/>
                </a:tc>
                <a:extLst>
                  <a:ext uri="{0D108BD9-81ED-4DB2-BD59-A6C34878D82A}">
                    <a16:rowId xmlns:a16="http://schemas.microsoft.com/office/drawing/2014/main" val="562076579"/>
                  </a:ext>
                </a:extLst>
              </a:tr>
            </a:tbl>
          </a:graphicData>
        </a:graphic>
      </p:graphicFrame>
      <p:pic>
        <p:nvPicPr>
          <p:cNvPr id="6" name="Picture 5">
            <a:extLst>
              <a:ext uri="{FF2B5EF4-FFF2-40B4-BE49-F238E27FC236}">
                <a16:creationId xmlns:a16="http://schemas.microsoft.com/office/drawing/2014/main" id="{854A8A0A-23E2-BAE2-2205-68F275560A61}"/>
              </a:ext>
            </a:extLst>
          </p:cNvPr>
          <p:cNvPicPr>
            <a:picLocks noChangeAspect="1"/>
          </p:cNvPicPr>
          <p:nvPr/>
        </p:nvPicPr>
        <p:blipFill>
          <a:blip r:embed="rId4"/>
          <a:stretch>
            <a:fillRect/>
          </a:stretch>
        </p:blipFill>
        <p:spPr>
          <a:xfrm>
            <a:off x="4601953" y="805267"/>
            <a:ext cx="3766041" cy="5149248"/>
          </a:xfrm>
          <a:prstGeom prst="rect">
            <a:avLst/>
          </a:prstGeom>
        </p:spPr>
      </p:pic>
    </p:spTree>
    <p:extLst>
      <p:ext uri="{BB962C8B-B14F-4D97-AF65-F5344CB8AC3E}">
        <p14:creationId xmlns:p14="http://schemas.microsoft.com/office/powerpoint/2010/main" val="2093780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6A82-5DAA-3DE7-58C8-29E6A7A1489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BF4F9494-099E-AD11-7E8B-8292268DD985}"/>
              </a:ext>
            </a:extLst>
          </p:cNvPr>
          <p:cNvPicPr>
            <a:picLocks noChangeAspect="1"/>
          </p:cNvPicPr>
          <p:nvPr/>
        </p:nvPicPr>
        <p:blipFill>
          <a:blip r:embed="rId3" cstate="print">
            <a:extLst>
              <a:ext uri="{28A0092B-C50C-407E-A947-70E740481C1C}">
                <a14:useLocalDpi xmlns:a14="http://schemas.microsoft.com/office/drawing/2010/main" val="0"/>
              </a:ext>
            </a:extLst>
          </a:blip>
          <a:srcRect b="19667"/>
          <a:stretch>
            <a:fillRect/>
          </a:stretch>
        </p:blipFill>
        <p:spPr>
          <a:xfrm>
            <a:off x="1267513" y="68262"/>
            <a:ext cx="6465449" cy="6721475"/>
          </a:xfrm>
          <a:prstGeom prst="rect">
            <a:avLst/>
          </a:prstGeom>
        </p:spPr>
      </p:pic>
      <p:sp>
        <p:nvSpPr>
          <p:cNvPr id="16" name="Title 1">
            <a:extLst>
              <a:ext uri="{FF2B5EF4-FFF2-40B4-BE49-F238E27FC236}">
                <a16:creationId xmlns:a16="http://schemas.microsoft.com/office/drawing/2014/main" id="{02654B62-D66E-8565-A075-B478B166E020}"/>
              </a:ext>
            </a:extLst>
          </p:cNvPr>
          <p:cNvSpPr txBox="1">
            <a:spLocks/>
          </p:cNvSpPr>
          <p:nvPr/>
        </p:nvSpPr>
        <p:spPr>
          <a:xfrm>
            <a:off x="7600332" y="2922972"/>
            <a:ext cx="37534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b="1" i="0" u="none" strike="noStrike" kern="1200" cap="none" spc="0" normalizeH="0" baseline="0" noProof="0" dirty="0">
                <a:ln>
                  <a:noFill/>
                </a:ln>
                <a:solidFill>
                  <a:schemeClr val="accent3"/>
                </a:solidFill>
                <a:effectLst/>
                <a:uLnTx/>
                <a:uFillTx/>
                <a:latin typeface="Arial" panose="020B0604020202020204" pitchFamily="34" charset="0"/>
                <a:ea typeface="+mj-ea"/>
                <a:cs typeface="Arial" panose="020B0604020202020204" pitchFamily="34" charset="0"/>
              </a:rPr>
              <a:t>Upper Wolf Creek</a:t>
            </a:r>
          </a:p>
        </p:txBody>
      </p:sp>
      <p:sp>
        <p:nvSpPr>
          <p:cNvPr id="21" name="Footer Placeholder 3">
            <a:extLst>
              <a:ext uri="{FF2B5EF4-FFF2-40B4-BE49-F238E27FC236}">
                <a16:creationId xmlns:a16="http://schemas.microsoft.com/office/drawing/2014/main" id="{497675F4-1069-1660-52C2-230247934611}"/>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22</a:t>
            </a:fld>
            <a:r>
              <a:rPr lang="en-US"/>
              <a:t>					</a:t>
            </a:r>
            <a:endParaRPr lang="en-US">
              <a:solidFill>
                <a:srgbClr val="256EAB"/>
              </a:solidFill>
            </a:endParaRPr>
          </a:p>
        </p:txBody>
      </p:sp>
      <p:sp>
        <p:nvSpPr>
          <p:cNvPr id="3" name="Freeform: Shape 2">
            <a:extLst>
              <a:ext uri="{FF2B5EF4-FFF2-40B4-BE49-F238E27FC236}">
                <a16:creationId xmlns:a16="http://schemas.microsoft.com/office/drawing/2014/main" id="{97E21B82-92A0-71A6-CA16-9E2347B2BA39}"/>
              </a:ext>
            </a:extLst>
          </p:cNvPr>
          <p:cNvSpPr/>
          <p:nvPr/>
        </p:nvSpPr>
        <p:spPr>
          <a:xfrm>
            <a:off x="2472815" y="365125"/>
            <a:ext cx="4237703" cy="4845972"/>
          </a:xfrm>
          <a:custGeom>
            <a:avLst/>
            <a:gdLst>
              <a:gd name="connsiteX0" fmla="*/ 619432 w 3500284"/>
              <a:gd name="connsiteY0" fmla="*/ 2841523 h 4011561"/>
              <a:gd name="connsiteX1" fmla="*/ 934065 w 3500284"/>
              <a:gd name="connsiteY1" fmla="*/ 3195484 h 4011561"/>
              <a:gd name="connsiteX2" fmla="*/ 1238865 w 3500284"/>
              <a:gd name="connsiteY2" fmla="*/ 3038168 h 4011561"/>
              <a:gd name="connsiteX3" fmla="*/ 1258529 w 3500284"/>
              <a:gd name="connsiteY3" fmla="*/ 3411793 h 4011561"/>
              <a:gd name="connsiteX4" fmla="*/ 1563329 w 3500284"/>
              <a:gd name="connsiteY4" fmla="*/ 3490452 h 4011561"/>
              <a:gd name="connsiteX5" fmla="*/ 1622323 w 3500284"/>
              <a:gd name="connsiteY5" fmla="*/ 4011561 h 4011561"/>
              <a:gd name="connsiteX6" fmla="*/ 2202426 w 3500284"/>
              <a:gd name="connsiteY6" fmla="*/ 3972232 h 4011561"/>
              <a:gd name="connsiteX7" fmla="*/ 2871019 w 3500284"/>
              <a:gd name="connsiteY7" fmla="*/ 3313471 h 4011561"/>
              <a:gd name="connsiteX8" fmla="*/ 2576052 w 3500284"/>
              <a:gd name="connsiteY8" fmla="*/ 2625213 h 4011561"/>
              <a:gd name="connsiteX9" fmla="*/ 2949677 w 3500284"/>
              <a:gd name="connsiteY9" fmla="*/ 2281084 h 4011561"/>
              <a:gd name="connsiteX10" fmla="*/ 2782529 w 3500284"/>
              <a:gd name="connsiteY10" fmla="*/ 1946787 h 4011561"/>
              <a:gd name="connsiteX11" fmla="*/ 3500284 w 3500284"/>
              <a:gd name="connsiteY11" fmla="*/ 1317523 h 4011561"/>
              <a:gd name="connsiteX12" fmla="*/ 3234813 w 3500284"/>
              <a:gd name="connsiteY12" fmla="*/ 0 h 4011561"/>
              <a:gd name="connsiteX13" fmla="*/ 2320413 w 3500284"/>
              <a:gd name="connsiteY13" fmla="*/ 117987 h 4011561"/>
              <a:gd name="connsiteX14" fmla="*/ 1681316 w 3500284"/>
              <a:gd name="connsiteY14" fmla="*/ 373626 h 4011561"/>
              <a:gd name="connsiteX15" fmla="*/ 1327355 w 3500284"/>
              <a:gd name="connsiteY15" fmla="*/ 127819 h 4011561"/>
              <a:gd name="connsiteX16" fmla="*/ 0 w 3500284"/>
              <a:gd name="connsiteY16" fmla="*/ 983226 h 4011561"/>
              <a:gd name="connsiteX17" fmla="*/ 29497 w 3500284"/>
              <a:gd name="connsiteY17" fmla="*/ 1425677 h 4011561"/>
              <a:gd name="connsiteX18" fmla="*/ 373626 w 3500284"/>
              <a:gd name="connsiteY18" fmla="*/ 1818968 h 4011561"/>
              <a:gd name="connsiteX19" fmla="*/ 619432 w 3500284"/>
              <a:gd name="connsiteY19" fmla="*/ 2841523 h 40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00284" h="4011561">
                <a:moveTo>
                  <a:pt x="619432" y="2841523"/>
                </a:moveTo>
                <a:lnTo>
                  <a:pt x="934065" y="3195484"/>
                </a:lnTo>
                <a:lnTo>
                  <a:pt x="1238865" y="3038168"/>
                </a:lnTo>
                <a:lnTo>
                  <a:pt x="1258529" y="3411793"/>
                </a:lnTo>
                <a:lnTo>
                  <a:pt x="1563329" y="3490452"/>
                </a:lnTo>
                <a:lnTo>
                  <a:pt x="1622323" y="4011561"/>
                </a:lnTo>
                <a:lnTo>
                  <a:pt x="2202426" y="3972232"/>
                </a:lnTo>
                <a:lnTo>
                  <a:pt x="2871019" y="3313471"/>
                </a:lnTo>
                <a:lnTo>
                  <a:pt x="2576052" y="2625213"/>
                </a:lnTo>
                <a:lnTo>
                  <a:pt x="2949677" y="2281084"/>
                </a:lnTo>
                <a:lnTo>
                  <a:pt x="2782529" y="1946787"/>
                </a:lnTo>
                <a:lnTo>
                  <a:pt x="3500284" y="1317523"/>
                </a:lnTo>
                <a:lnTo>
                  <a:pt x="3234813" y="0"/>
                </a:lnTo>
                <a:lnTo>
                  <a:pt x="2320413" y="117987"/>
                </a:lnTo>
                <a:lnTo>
                  <a:pt x="1681316" y="373626"/>
                </a:lnTo>
                <a:lnTo>
                  <a:pt x="1327355" y="127819"/>
                </a:lnTo>
                <a:lnTo>
                  <a:pt x="0" y="983226"/>
                </a:lnTo>
                <a:lnTo>
                  <a:pt x="29497" y="1425677"/>
                </a:lnTo>
                <a:lnTo>
                  <a:pt x="373626" y="1818968"/>
                </a:lnTo>
                <a:lnTo>
                  <a:pt x="619432" y="2841523"/>
                </a:lnTo>
                <a:close/>
              </a:path>
            </a:pathLst>
          </a:cu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BE1A2556-2D35-A1E8-2135-CF6B05161955}"/>
              </a:ext>
            </a:extLst>
          </p:cNvPr>
          <p:cNvSpPr txBox="1">
            <a:spLocks/>
          </p:cNvSpPr>
          <p:nvPr/>
        </p:nvSpPr>
        <p:spPr>
          <a:xfrm>
            <a:off x="7600333" y="3654016"/>
            <a:ext cx="37534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j-ea"/>
                <a:cs typeface="Arial" panose="020B0604020202020204" pitchFamily="34" charset="0"/>
              </a:rPr>
              <a:t>Lower Wolf Creek</a:t>
            </a:r>
          </a:p>
        </p:txBody>
      </p:sp>
      <p:pic>
        <p:nvPicPr>
          <p:cNvPr id="9" name="Picture 8">
            <a:extLst>
              <a:ext uri="{FF2B5EF4-FFF2-40B4-BE49-F238E27FC236}">
                <a16:creationId xmlns:a16="http://schemas.microsoft.com/office/drawing/2014/main" id="{586C5675-8002-2880-75D4-C81D86C08633}"/>
              </a:ext>
            </a:extLst>
          </p:cNvPr>
          <p:cNvPicPr>
            <a:picLocks noChangeAspect="1"/>
          </p:cNvPicPr>
          <p:nvPr/>
        </p:nvPicPr>
        <p:blipFill>
          <a:blip r:embed="rId4" cstate="print">
            <a:extLst>
              <a:ext uri="{28A0092B-C50C-407E-A947-70E740481C1C}">
                <a14:useLocalDpi xmlns:a14="http://schemas.microsoft.com/office/drawing/2010/main" val="0"/>
              </a:ext>
            </a:extLst>
          </a:blip>
          <a:srcRect l="61225" t="75054" r="1388" b="4764"/>
          <a:stretch>
            <a:fillRect/>
          </a:stretch>
        </p:blipFill>
        <p:spPr>
          <a:xfrm>
            <a:off x="0" y="4463844"/>
            <a:ext cx="2772697" cy="1936955"/>
          </a:xfrm>
          <a:prstGeom prst="rect">
            <a:avLst/>
          </a:prstGeom>
        </p:spPr>
      </p:pic>
      <p:sp>
        <p:nvSpPr>
          <p:cNvPr id="2" name="Freeform: Shape 1">
            <a:extLst>
              <a:ext uri="{FF2B5EF4-FFF2-40B4-BE49-F238E27FC236}">
                <a16:creationId xmlns:a16="http://schemas.microsoft.com/office/drawing/2014/main" id="{FAAE5C5B-7789-F841-2423-516E4B8614E0}"/>
              </a:ext>
            </a:extLst>
          </p:cNvPr>
          <p:cNvSpPr/>
          <p:nvPr/>
        </p:nvSpPr>
        <p:spPr>
          <a:xfrm>
            <a:off x="2408903" y="285135"/>
            <a:ext cx="4375355" cy="6479459"/>
          </a:xfrm>
          <a:custGeom>
            <a:avLst/>
            <a:gdLst>
              <a:gd name="connsiteX0" fmla="*/ 727587 w 4375355"/>
              <a:gd name="connsiteY0" fmla="*/ 3451123 h 6479459"/>
              <a:gd name="connsiteX1" fmla="*/ 462116 w 4375355"/>
              <a:gd name="connsiteY1" fmla="*/ 2330246 h 6479459"/>
              <a:gd name="connsiteX2" fmla="*/ 49162 w 4375355"/>
              <a:gd name="connsiteY2" fmla="*/ 1868130 h 6479459"/>
              <a:gd name="connsiteX3" fmla="*/ 0 w 4375355"/>
              <a:gd name="connsiteY3" fmla="*/ 1209368 h 6479459"/>
              <a:gd name="connsiteX4" fmla="*/ 1681316 w 4375355"/>
              <a:gd name="connsiteY4" fmla="*/ 127820 h 6479459"/>
              <a:gd name="connsiteX5" fmla="*/ 2123768 w 4375355"/>
              <a:gd name="connsiteY5" fmla="*/ 432620 h 6479459"/>
              <a:gd name="connsiteX6" fmla="*/ 2841523 w 4375355"/>
              <a:gd name="connsiteY6" fmla="*/ 157317 h 6479459"/>
              <a:gd name="connsiteX7" fmla="*/ 4070555 w 4375355"/>
              <a:gd name="connsiteY7" fmla="*/ 0 h 6479459"/>
              <a:gd name="connsiteX8" fmla="*/ 4375355 w 4375355"/>
              <a:gd name="connsiteY8" fmla="*/ 1710813 h 6479459"/>
              <a:gd name="connsiteX9" fmla="*/ 3578942 w 4375355"/>
              <a:gd name="connsiteY9" fmla="*/ 2408904 h 6479459"/>
              <a:gd name="connsiteX10" fmla="*/ 3755923 w 4375355"/>
              <a:gd name="connsiteY10" fmla="*/ 2841523 h 6479459"/>
              <a:gd name="connsiteX11" fmla="*/ 3313471 w 4375355"/>
              <a:gd name="connsiteY11" fmla="*/ 3283975 h 6479459"/>
              <a:gd name="connsiteX12" fmla="*/ 3677265 w 4375355"/>
              <a:gd name="connsiteY12" fmla="*/ 4159046 h 6479459"/>
              <a:gd name="connsiteX13" fmla="*/ 3529781 w 4375355"/>
              <a:gd name="connsiteY13" fmla="*/ 4896465 h 6479459"/>
              <a:gd name="connsiteX14" fmla="*/ 2615381 w 4375355"/>
              <a:gd name="connsiteY14" fmla="*/ 5810865 h 6479459"/>
              <a:gd name="connsiteX15" fmla="*/ 2113936 w 4375355"/>
              <a:gd name="connsiteY15" fmla="*/ 6263149 h 6479459"/>
              <a:gd name="connsiteX16" fmla="*/ 1445342 w 4375355"/>
              <a:gd name="connsiteY16" fmla="*/ 6479459 h 6479459"/>
              <a:gd name="connsiteX17" fmla="*/ 963562 w 4375355"/>
              <a:gd name="connsiteY17" fmla="*/ 6381136 h 6479459"/>
              <a:gd name="connsiteX18" fmla="*/ 373626 w 4375355"/>
              <a:gd name="connsiteY18" fmla="*/ 6135330 h 6479459"/>
              <a:gd name="connsiteX19" fmla="*/ 393291 w 4375355"/>
              <a:gd name="connsiteY19" fmla="*/ 5260259 h 6479459"/>
              <a:gd name="connsiteX20" fmla="*/ 422787 w 4375355"/>
              <a:gd name="connsiteY20" fmla="*/ 4227871 h 6479459"/>
              <a:gd name="connsiteX21" fmla="*/ 835742 w 4375355"/>
              <a:gd name="connsiteY21" fmla="*/ 3814917 h 6479459"/>
              <a:gd name="connsiteX22" fmla="*/ 727587 w 4375355"/>
              <a:gd name="connsiteY22" fmla="*/ 3451123 h 647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5355" h="6479459">
                <a:moveTo>
                  <a:pt x="727587" y="3451123"/>
                </a:moveTo>
                <a:lnTo>
                  <a:pt x="462116" y="2330246"/>
                </a:lnTo>
                <a:lnTo>
                  <a:pt x="49162" y="1868130"/>
                </a:lnTo>
                <a:lnTo>
                  <a:pt x="0" y="1209368"/>
                </a:lnTo>
                <a:lnTo>
                  <a:pt x="1681316" y="127820"/>
                </a:lnTo>
                <a:lnTo>
                  <a:pt x="2123768" y="432620"/>
                </a:lnTo>
                <a:lnTo>
                  <a:pt x="2841523" y="157317"/>
                </a:lnTo>
                <a:lnTo>
                  <a:pt x="4070555" y="0"/>
                </a:lnTo>
                <a:lnTo>
                  <a:pt x="4375355" y="1710813"/>
                </a:lnTo>
                <a:lnTo>
                  <a:pt x="3578942" y="2408904"/>
                </a:lnTo>
                <a:lnTo>
                  <a:pt x="3755923" y="2841523"/>
                </a:lnTo>
                <a:lnTo>
                  <a:pt x="3313471" y="3283975"/>
                </a:lnTo>
                <a:lnTo>
                  <a:pt x="3677265" y="4159046"/>
                </a:lnTo>
                <a:lnTo>
                  <a:pt x="3529781" y="4896465"/>
                </a:lnTo>
                <a:lnTo>
                  <a:pt x="2615381" y="5810865"/>
                </a:lnTo>
                <a:lnTo>
                  <a:pt x="2113936" y="6263149"/>
                </a:lnTo>
                <a:lnTo>
                  <a:pt x="1445342" y="6479459"/>
                </a:lnTo>
                <a:lnTo>
                  <a:pt x="963562" y="6381136"/>
                </a:lnTo>
                <a:lnTo>
                  <a:pt x="373626" y="6135330"/>
                </a:lnTo>
                <a:lnTo>
                  <a:pt x="393291" y="5260259"/>
                </a:lnTo>
                <a:lnTo>
                  <a:pt x="422787" y="4227871"/>
                </a:lnTo>
                <a:lnTo>
                  <a:pt x="835742" y="3814917"/>
                </a:lnTo>
                <a:lnTo>
                  <a:pt x="727587" y="3451123"/>
                </a:lnTo>
                <a:close/>
              </a:path>
            </a:pathLst>
          </a:cu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757BBD-B08B-7BBE-EA39-3D293EC94E10}"/>
              </a:ext>
            </a:extLst>
          </p:cNvPr>
          <p:cNvSpPr/>
          <p:nvPr/>
        </p:nvSpPr>
        <p:spPr>
          <a:xfrm>
            <a:off x="5171768" y="6311900"/>
            <a:ext cx="2561194" cy="557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835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4" grpId="0"/>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F75CCCF-796A-59D3-E0E7-B910C79BAB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7A07E9-F6D0-4714-5F87-A5C353E5A7E1}"/>
              </a:ext>
            </a:extLst>
          </p:cNvPr>
          <p:cNvSpPr>
            <a:spLocks noGrp="1"/>
          </p:cNvSpPr>
          <p:nvPr>
            <p:ph type="title"/>
          </p:nvPr>
        </p:nvSpPr>
        <p:spPr/>
        <p:txBody>
          <a:bodyPr/>
          <a:lstStyle/>
          <a:p>
            <a:r>
              <a:rPr lang="en-US" dirty="0"/>
              <a:t>Identify point sources</a:t>
            </a:r>
          </a:p>
        </p:txBody>
      </p:sp>
      <p:sp>
        <p:nvSpPr>
          <p:cNvPr id="3" name="Content Placeholder 2">
            <a:extLst>
              <a:ext uri="{FF2B5EF4-FFF2-40B4-BE49-F238E27FC236}">
                <a16:creationId xmlns:a16="http://schemas.microsoft.com/office/drawing/2014/main" id="{18664DDE-75A5-5C36-AD45-73D1E41EAB35}"/>
              </a:ext>
            </a:extLst>
          </p:cNvPr>
          <p:cNvSpPr>
            <a:spLocks noGrp="1"/>
          </p:cNvSpPr>
          <p:nvPr>
            <p:ph idx="1"/>
          </p:nvPr>
        </p:nvSpPr>
        <p:spPr>
          <a:xfrm>
            <a:off x="865824" y="1408325"/>
            <a:ext cx="5201263" cy="2924833"/>
          </a:xfrm>
        </p:spPr>
        <p:txBody>
          <a:bodyPr>
            <a:normAutofit/>
          </a:bodyPr>
          <a:lstStyle/>
          <a:p>
            <a:r>
              <a:rPr lang="en-US" dirty="0"/>
              <a:t>Permitted dischargers</a:t>
            </a:r>
          </a:p>
          <a:p>
            <a:pPr lvl="1"/>
            <a:r>
              <a:rPr lang="en-US" dirty="0"/>
              <a:t>Variety of permits spread across the Wolf Creek Watershed</a:t>
            </a:r>
          </a:p>
        </p:txBody>
      </p:sp>
      <p:sp>
        <p:nvSpPr>
          <p:cNvPr id="4" name="Footer Placeholder 3">
            <a:extLst>
              <a:ext uri="{FF2B5EF4-FFF2-40B4-BE49-F238E27FC236}">
                <a16:creationId xmlns:a16="http://schemas.microsoft.com/office/drawing/2014/main" id="{D9802927-8BC2-3E1A-1BCE-EBBF34529584}"/>
              </a:ext>
            </a:extLst>
          </p:cNvPr>
          <p:cNvSpPr>
            <a:spLocks noGrp="1"/>
          </p:cNvSpPr>
          <p:nvPr>
            <p:ph type="ftr" sz="quarter" idx="11"/>
          </p:nvPr>
        </p:nvSpPr>
        <p:spPr/>
        <p:txBody>
          <a:bodyPr/>
          <a:lstStyle/>
          <a:p>
            <a:pPr algn="l"/>
            <a:fld id="{61C9B584-852F-4056-BF30-ABA66A23FD41}" type="slidenum">
              <a:rPr lang="en-US" smtClean="0"/>
              <a:t>23</a:t>
            </a:fld>
            <a:r>
              <a:rPr lang="en-US" dirty="0"/>
              <a:t>	 </a:t>
            </a:r>
          </a:p>
          <a:p>
            <a:pPr algn="l"/>
            <a:r>
              <a:rPr lang="en-US" dirty="0"/>
              <a:t>	</a:t>
            </a:r>
            <a:endParaRPr lang="en-US" dirty="0">
              <a:solidFill>
                <a:srgbClr val="256EAB"/>
              </a:solidFill>
            </a:endParaRPr>
          </a:p>
        </p:txBody>
      </p:sp>
      <p:pic>
        <p:nvPicPr>
          <p:cNvPr id="5" name="Picture 3" descr="C:\Users\ykd89299.COV\AppData\Local\Microsoft\Windows\Temporary Internet Files\Content.IE5\7ZHY90IH\CorteX_MODH_tuyau[1].png">
            <a:extLst>
              <a:ext uri="{FF2B5EF4-FFF2-40B4-BE49-F238E27FC236}">
                <a16:creationId xmlns:a16="http://schemas.microsoft.com/office/drawing/2014/main" id="{808FB4C2-759E-17FF-BE2C-976D48BB82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053" y="899123"/>
            <a:ext cx="3706760" cy="29248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a:extLst>
              <a:ext uri="{FF2B5EF4-FFF2-40B4-BE49-F238E27FC236}">
                <a16:creationId xmlns:a16="http://schemas.microsoft.com/office/drawing/2014/main" id="{1C2F44F8-CCE7-6042-F2EE-F499DF0BBB6B}"/>
              </a:ext>
            </a:extLst>
          </p:cNvPr>
          <p:cNvGraphicFramePr>
            <a:graphicFrameLocks noGrp="1"/>
          </p:cNvGraphicFramePr>
          <p:nvPr/>
        </p:nvGraphicFramePr>
        <p:xfrm>
          <a:off x="1426640" y="3059363"/>
          <a:ext cx="3559482" cy="3546249"/>
        </p:xfrm>
        <a:graphic>
          <a:graphicData uri="http://schemas.openxmlformats.org/drawingml/2006/table">
            <a:tbl>
              <a:tblPr firstRow="1" firstCol="1" bandRow="1">
                <a:tableStyleId>{5C22544A-7EE6-4342-B048-85BDC9FD1C3A}</a:tableStyleId>
              </a:tblPr>
              <a:tblGrid>
                <a:gridCol w="1595718">
                  <a:extLst>
                    <a:ext uri="{9D8B030D-6E8A-4147-A177-3AD203B41FA5}">
                      <a16:colId xmlns:a16="http://schemas.microsoft.com/office/drawing/2014/main" val="153886719"/>
                    </a:ext>
                  </a:extLst>
                </a:gridCol>
                <a:gridCol w="1963764">
                  <a:extLst>
                    <a:ext uri="{9D8B030D-6E8A-4147-A177-3AD203B41FA5}">
                      <a16:colId xmlns:a16="http://schemas.microsoft.com/office/drawing/2014/main" val="1747154511"/>
                    </a:ext>
                  </a:extLst>
                </a:gridCol>
              </a:tblGrid>
              <a:tr h="278805">
                <a:tc>
                  <a:txBody>
                    <a:bodyPr/>
                    <a:lstStyle/>
                    <a:p>
                      <a:pPr marL="0" marR="0">
                        <a:spcBef>
                          <a:spcPts val="900"/>
                        </a:spcBef>
                        <a:spcAft>
                          <a:spcPts val="900"/>
                        </a:spcAft>
                      </a:pPr>
                      <a:r>
                        <a:rPr lang="en-US" sz="1800" dirty="0">
                          <a:effectLst/>
                        </a:rPr>
                        <a:t>Permit Type</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900"/>
                        </a:spcBef>
                        <a:spcAft>
                          <a:spcPts val="900"/>
                        </a:spcAft>
                      </a:pPr>
                      <a:r>
                        <a:rPr lang="en-US" sz="1800" dirty="0">
                          <a:effectLst/>
                        </a:rPr>
                        <a:t>Number of Permits</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27094098"/>
                  </a:ext>
                </a:extLst>
              </a:tr>
              <a:tr h="542541">
                <a:tc>
                  <a:txBody>
                    <a:bodyPr/>
                    <a:lstStyle/>
                    <a:p>
                      <a:pPr marL="0" marR="0">
                        <a:spcBef>
                          <a:spcPts val="900"/>
                        </a:spcBef>
                        <a:spcAft>
                          <a:spcPts val="900"/>
                        </a:spcAft>
                      </a:pPr>
                      <a:r>
                        <a:rPr lang="en-US" sz="1800" dirty="0">
                          <a:effectLst/>
                        </a:rPr>
                        <a:t>VPDES IP</a:t>
                      </a:r>
                      <a:endParaRPr lang="en-US" sz="18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nchor="ctr"/>
                </a:tc>
                <a:tc>
                  <a:txBody>
                    <a:bodyPr/>
                    <a:lstStyle/>
                    <a:p>
                      <a:pPr marL="0" marR="0" algn="ctr">
                        <a:spcBef>
                          <a:spcPts val="900"/>
                        </a:spcBef>
                        <a:spcAft>
                          <a:spcPts val="900"/>
                        </a:spcAft>
                      </a:pPr>
                      <a:r>
                        <a:rPr lang="en-US" sz="1800" dirty="0">
                          <a:effectLst/>
                          <a:latin typeface="Calibri" panose="020F0502020204030204" pitchFamily="34" charset="0"/>
                          <a:ea typeface="Cambria" panose="02040503050406030204" pitchFamily="18" charset="0"/>
                          <a:cs typeface="Calibri" panose="020F0502020204030204" pitchFamily="34" charset="0"/>
                        </a:rPr>
                        <a:t>1</a:t>
                      </a:r>
                    </a:p>
                  </a:txBody>
                  <a:tcPr marL="68580" marR="68580" marT="0" marB="0" anchor="ctr"/>
                </a:tc>
                <a:extLst>
                  <a:ext uri="{0D108BD9-81ED-4DB2-BD59-A6C34878D82A}">
                    <a16:rowId xmlns:a16="http://schemas.microsoft.com/office/drawing/2014/main" val="2768947609"/>
                  </a:ext>
                </a:extLst>
              </a:tr>
              <a:tr h="542541">
                <a:tc>
                  <a:txBody>
                    <a:bodyPr/>
                    <a:lstStyle/>
                    <a:p>
                      <a:pPr marL="0" marR="0">
                        <a:spcBef>
                          <a:spcPts val="900"/>
                        </a:spcBef>
                        <a:spcAft>
                          <a:spcPts val="900"/>
                        </a:spcAft>
                      </a:pPr>
                      <a:r>
                        <a:rPr lang="en-US" sz="1800" dirty="0">
                          <a:effectLst/>
                          <a:latin typeface="+mn-lt"/>
                          <a:ea typeface="Cambria" panose="02040503050406030204" pitchFamily="18" charset="0"/>
                          <a:cs typeface="Times New Roman" panose="02020603050405020304" pitchFamily="18" charset="0"/>
                        </a:rPr>
                        <a:t>VPDES ISW</a:t>
                      </a:r>
                    </a:p>
                  </a:txBody>
                  <a:tcPr marL="68580" marR="68580" marT="0" marB="0" anchor="ctr"/>
                </a:tc>
                <a:tc>
                  <a:txBody>
                    <a:bodyPr/>
                    <a:lstStyle/>
                    <a:p>
                      <a:pPr marL="0" marR="0" algn="ctr">
                        <a:spcBef>
                          <a:spcPts val="900"/>
                        </a:spcBef>
                        <a:spcAft>
                          <a:spcPts val="900"/>
                        </a:spcAft>
                      </a:pPr>
                      <a:r>
                        <a:rPr lang="en-US" sz="1800" dirty="0">
                          <a:effectLst/>
                          <a:latin typeface="+mn-lt"/>
                          <a:ea typeface="Cambria" panose="02040503050406030204" pitchFamily="18" charset="0"/>
                          <a:cs typeface="Calibri" panose="020F0502020204030204" pitchFamily="34" charset="0"/>
                        </a:rPr>
                        <a:t>1</a:t>
                      </a:r>
                    </a:p>
                  </a:txBody>
                  <a:tcPr marL="68580" marR="68580" marT="0" marB="0" anchor="ctr"/>
                </a:tc>
                <a:extLst>
                  <a:ext uri="{0D108BD9-81ED-4DB2-BD59-A6C34878D82A}">
                    <a16:rowId xmlns:a16="http://schemas.microsoft.com/office/drawing/2014/main" val="3137129105"/>
                  </a:ext>
                </a:extLst>
              </a:tr>
              <a:tr h="542541">
                <a:tc>
                  <a:txBody>
                    <a:bodyPr/>
                    <a:lstStyle/>
                    <a:p>
                      <a:pPr marL="0" marR="0">
                        <a:spcBef>
                          <a:spcPts val="900"/>
                        </a:spcBef>
                        <a:spcAft>
                          <a:spcPts val="900"/>
                        </a:spcAft>
                      </a:pPr>
                      <a:r>
                        <a:rPr lang="en-US" sz="1800" dirty="0">
                          <a:effectLst/>
                          <a:latin typeface="+mn-lt"/>
                          <a:ea typeface="Cambria" panose="02040503050406030204" pitchFamily="18" charset="0"/>
                          <a:cs typeface="Times New Roman" panose="02020603050405020304" pitchFamily="18" charset="0"/>
                        </a:rPr>
                        <a:t>VPDES Concrete</a:t>
                      </a:r>
                    </a:p>
                  </a:txBody>
                  <a:tcPr marL="68580" marR="68580" marT="0" marB="0" anchor="ctr"/>
                </a:tc>
                <a:tc>
                  <a:txBody>
                    <a:bodyPr/>
                    <a:lstStyle/>
                    <a:p>
                      <a:pPr marL="0" marR="0" algn="ctr">
                        <a:spcBef>
                          <a:spcPts val="900"/>
                        </a:spcBef>
                        <a:spcAft>
                          <a:spcPts val="900"/>
                        </a:spcAft>
                      </a:pPr>
                      <a:r>
                        <a:rPr lang="en-US" sz="1800" dirty="0">
                          <a:effectLst/>
                          <a:latin typeface="+mn-lt"/>
                          <a:ea typeface="Cambria" panose="02040503050406030204" pitchFamily="18" charset="0"/>
                          <a:cs typeface="Calibri" panose="020F0502020204030204" pitchFamily="34" charset="0"/>
                        </a:rPr>
                        <a:t>1</a:t>
                      </a:r>
                    </a:p>
                  </a:txBody>
                  <a:tcPr marL="68580" marR="68580" marT="0" marB="0" anchor="ctr"/>
                </a:tc>
                <a:extLst>
                  <a:ext uri="{0D108BD9-81ED-4DB2-BD59-A6C34878D82A}">
                    <a16:rowId xmlns:a16="http://schemas.microsoft.com/office/drawing/2014/main" val="399873182"/>
                  </a:ext>
                </a:extLst>
              </a:tr>
              <a:tr h="542541">
                <a:tc>
                  <a:txBody>
                    <a:bodyPr/>
                    <a:lstStyle/>
                    <a:p>
                      <a:pPr marL="0" marR="0">
                        <a:spcBef>
                          <a:spcPts val="900"/>
                        </a:spcBef>
                        <a:spcAft>
                          <a:spcPts val="900"/>
                        </a:spcAft>
                      </a:pPr>
                      <a:r>
                        <a:rPr lang="en-US" sz="1800" dirty="0">
                          <a:effectLst/>
                          <a:latin typeface="+mn-lt"/>
                          <a:ea typeface="Cambria" panose="02040503050406030204" pitchFamily="18" charset="0"/>
                          <a:cs typeface="Times New Roman" panose="02020603050405020304" pitchFamily="18" charset="0"/>
                        </a:rPr>
                        <a:t>PWTP</a:t>
                      </a:r>
                    </a:p>
                  </a:txBody>
                  <a:tcPr marL="68580" marR="68580" marT="0" marB="0" anchor="ctr"/>
                </a:tc>
                <a:tc>
                  <a:txBody>
                    <a:bodyPr/>
                    <a:lstStyle/>
                    <a:p>
                      <a:pPr marL="0" marR="0" algn="ctr">
                        <a:spcBef>
                          <a:spcPts val="900"/>
                        </a:spcBef>
                        <a:spcAft>
                          <a:spcPts val="900"/>
                        </a:spcAft>
                      </a:pPr>
                      <a:r>
                        <a:rPr lang="en-US" sz="1800" dirty="0">
                          <a:effectLst/>
                          <a:latin typeface="+mn-lt"/>
                          <a:ea typeface="Cambria" panose="02040503050406030204" pitchFamily="18" charset="0"/>
                          <a:cs typeface="Calibri" panose="020F0502020204030204" pitchFamily="34" charset="0"/>
                        </a:rPr>
                        <a:t>1</a:t>
                      </a:r>
                    </a:p>
                  </a:txBody>
                  <a:tcPr marL="68580" marR="68580" marT="0" marB="0" anchor="ctr"/>
                </a:tc>
                <a:extLst>
                  <a:ext uri="{0D108BD9-81ED-4DB2-BD59-A6C34878D82A}">
                    <a16:rowId xmlns:a16="http://schemas.microsoft.com/office/drawing/2014/main" val="3955856112"/>
                  </a:ext>
                </a:extLst>
              </a:tr>
              <a:tr h="542541">
                <a:tc>
                  <a:txBody>
                    <a:bodyPr/>
                    <a:lstStyle/>
                    <a:p>
                      <a:pPr marL="0" marR="0">
                        <a:spcBef>
                          <a:spcPts val="900"/>
                        </a:spcBef>
                        <a:spcAft>
                          <a:spcPts val="900"/>
                        </a:spcAft>
                      </a:pPr>
                      <a:r>
                        <a:rPr lang="en-US" sz="1800" dirty="0">
                          <a:effectLst/>
                          <a:latin typeface="+mn-lt"/>
                          <a:ea typeface="Cambria" panose="02040503050406030204" pitchFamily="18" charset="0"/>
                          <a:cs typeface="Times New Roman" panose="02020603050405020304" pitchFamily="18" charset="0"/>
                        </a:rPr>
                        <a:t>Domestic Sewer</a:t>
                      </a:r>
                    </a:p>
                  </a:txBody>
                  <a:tcPr marL="68580" marR="68580" marT="0" marB="0" anchor="ctr"/>
                </a:tc>
                <a:tc>
                  <a:txBody>
                    <a:bodyPr/>
                    <a:lstStyle/>
                    <a:p>
                      <a:pPr marL="0" marR="0" algn="ctr">
                        <a:spcBef>
                          <a:spcPts val="900"/>
                        </a:spcBef>
                        <a:spcAft>
                          <a:spcPts val="900"/>
                        </a:spcAft>
                      </a:pPr>
                      <a:r>
                        <a:rPr lang="en-US" sz="1800" dirty="0">
                          <a:effectLst/>
                          <a:latin typeface="+mn-lt"/>
                          <a:ea typeface="Cambria" panose="02040503050406030204" pitchFamily="18" charset="0"/>
                          <a:cs typeface="Calibri" panose="020F0502020204030204" pitchFamily="34" charset="0"/>
                        </a:rPr>
                        <a:t>3</a:t>
                      </a:r>
                    </a:p>
                  </a:txBody>
                  <a:tcPr marL="68580" marR="68580" marT="0" marB="0" anchor="ctr"/>
                </a:tc>
                <a:extLst>
                  <a:ext uri="{0D108BD9-81ED-4DB2-BD59-A6C34878D82A}">
                    <a16:rowId xmlns:a16="http://schemas.microsoft.com/office/drawing/2014/main" val="1947338590"/>
                  </a:ext>
                </a:extLst>
              </a:tr>
              <a:tr h="542541">
                <a:tc>
                  <a:txBody>
                    <a:bodyPr/>
                    <a:lstStyle/>
                    <a:p>
                      <a:pPr marL="0" marR="0">
                        <a:spcBef>
                          <a:spcPts val="900"/>
                        </a:spcBef>
                        <a:spcAft>
                          <a:spcPts val="900"/>
                        </a:spcAft>
                      </a:pPr>
                      <a:r>
                        <a:rPr lang="en-US" sz="1800" dirty="0">
                          <a:effectLst/>
                          <a:latin typeface="+mn-lt"/>
                          <a:ea typeface="Cambria" panose="02040503050406030204" pitchFamily="18" charset="0"/>
                          <a:cs typeface="Times New Roman" panose="02020603050405020304" pitchFamily="18" charset="0"/>
                        </a:rPr>
                        <a:t>NMMM</a:t>
                      </a:r>
                    </a:p>
                  </a:txBody>
                  <a:tcPr marL="68580" marR="68580" marT="0" marB="0" anchor="ctr"/>
                </a:tc>
                <a:tc>
                  <a:txBody>
                    <a:bodyPr/>
                    <a:lstStyle/>
                    <a:p>
                      <a:pPr marL="0" marR="0" algn="ctr">
                        <a:spcBef>
                          <a:spcPts val="900"/>
                        </a:spcBef>
                        <a:spcAft>
                          <a:spcPts val="900"/>
                        </a:spcAft>
                      </a:pPr>
                      <a:r>
                        <a:rPr lang="en-US" sz="1800" dirty="0">
                          <a:effectLst/>
                          <a:latin typeface="+mn-lt"/>
                          <a:ea typeface="Cambria" panose="02040503050406030204" pitchFamily="18" charset="0"/>
                          <a:cs typeface="Calibri" panose="020F0502020204030204" pitchFamily="34" charset="0"/>
                        </a:rPr>
                        <a:t>1</a:t>
                      </a:r>
                    </a:p>
                  </a:txBody>
                  <a:tcPr marL="68580" marR="68580" marT="0" marB="0" anchor="ctr"/>
                </a:tc>
                <a:extLst>
                  <a:ext uri="{0D108BD9-81ED-4DB2-BD59-A6C34878D82A}">
                    <a16:rowId xmlns:a16="http://schemas.microsoft.com/office/drawing/2014/main" val="2326574640"/>
                  </a:ext>
                </a:extLst>
              </a:tr>
            </a:tbl>
          </a:graphicData>
        </a:graphic>
      </p:graphicFrame>
    </p:spTree>
    <p:extLst>
      <p:ext uri="{BB962C8B-B14F-4D97-AF65-F5344CB8AC3E}">
        <p14:creationId xmlns:p14="http://schemas.microsoft.com/office/powerpoint/2010/main" val="8284762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945456"/>
          </a:xfrm>
        </p:spPr>
        <p:txBody>
          <a:bodyPr/>
          <a:lstStyle/>
          <a:p>
            <a:r>
              <a:rPr lang="en-US" dirty="0"/>
              <a:t>Update Since Last Meeting: </a:t>
            </a:r>
            <a:br>
              <a:rPr lang="en-US" dirty="0"/>
            </a:br>
            <a:r>
              <a:rPr lang="en-US" dirty="0"/>
              <a:t>Point Sources</a:t>
            </a:r>
          </a:p>
        </p:txBody>
      </p:sp>
      <p:sp>
        <p:nvSpPr>
          <p:cNvPr id="3" name="Content Placeholder 2"/>
          <p:cNvSpPr>
            <a:spLocks noGrp="1"/>
          </p:cNvSpPr>
          <p:nvPr>
            <p:ph idx="1"/>
          </p:nvPr>
        </p:nvSpPr>
        <p:spPr>
          <a:xfrm>
            <a:off x="894737" y="2143095"/>
            <a:ext cx="5201263" cy="2924833"/>
          </a:xfrm>
        </p:spPr>
        <p:txBody>
          <a:bodyPr>
            <a:normAutofit/>
          </a:bodyPr>
          <a:lstStyle/>
          <a:p>
            <a:r>
              <a:rPr lang="en-US" dirty="0"/>
              <a:t>MS4 Permits</a:t>
            </a:r>
          </a:p>
          <a:p>
            <a:r>
              <a:rPr lang="en-US" dirty="0"/>
              <a:t>Construction General Permits</a:t>
            </a:r>
          </a:p>
        </p:txBody>
      </p:sp>
      <p:sp>
        <p:nvSpPr>
          <p:cNvPr id="4" name="Footer Placeholder 3"/>
          <p:cNvSpPr>
            <a:spLocks noGrp="1"/>
          </p:cNvSpPr>
          <p:nvPr>
            <p:ph type="ftr" sz="quarter" idx="11"/>
          </p:nvPr>
        </p:nvSpPr>
        <p:spPr/>
        <p:txBody>
          <a:bodyPr/>
          <a:lstStyle/>
          <a:p>
            <a:pPr algn="l"/>
            <a:fld id="{61C9B584-852F-4056-BF30-ABA66A23FD41}" type="slidenum">
              <a:rPr lang="en-US" smtClean="0"/>
              <a:t>24</a:t>
            </a:fld>
            <a:r>
              <a:rPr lang="en-US" dirty="0"/>
              <a:t>	 </a:t>
            </a:r>
          </a:p>
          <a:p>
            <a:pPr algn="l"/>
            <a:r>
              <a:rPr lang="en-US" dirty="0"/>
              <a:t>	</a:t>
            </a:r>
            <a:endParaRPr lang="en-US" dirty="0">
              <a:solidFill>
                <a:srgbClr val="256EAB"/>
              </a:solidFill>
            </a:endParaRPr>
          </a:p>
        </p:txBody>
      </p:sp>
      <p:pic>
        <p:nvPicPr>
          <p:cNvPr id="5" name="Picture 3" descr="C:\Users\ykd89299.COV\AppData\Local\Microsoft\Windows\Temporary Internet Files\Content.IE5\7ZHY90IH\CorteX_MODH_tuyau[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8053" y="899123"/>
            <a:ext cx="3706760" cy="2924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270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3EF66-B922-04C1-DA95-5B790225A39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EDE0E9D-C6B5-C517-2E80-8865FF2C4D4E}"/>
              </a:ext>
            </a:extLst>
          </p:cNvPr>
          <p:cNvPicPr>
            <a:picLocks noChangeAspect="1"/>
          </p:cNvPicPr>
          <p:nvPr/>
        </p:nvPicPr>
        <p:blipFill>
          <a:blip r:embed="rId3" cstate="print">
            <a:extLst>
              <a:ext uri="{28A0092B-C50C-407E-A947-70E740481C1C}">
                <a14:useLocalDpi xmlns:a14="http://schemas.microsoft.com/office/drawing/2010/main" val="0"/>
              </a:ext>
            </a:extLst>
          </a:blip>
          <a:srcRect l="2051" t="2431" r="-2051" b="18054"/>
          <a:stretch>
            <a:fillRect/>
          </a:stretch>
        </p:blipFill>
        <p:spPr>
          <a:xfrm>
            <a:off x="1139697" y="68262"/>
            <a:ext cx="6598121" cy="6789738"/>
          </a:xfrm>
          <a:prstGeom prst="rect">
            <a:avLst/>
          </a:prstGeom>
        </p:spPr>
      </p:pic>
      <p:sp>
        <p:nvSpPr>
          <p:cNvPr id="21" name="Footer Placeholder 3">
            <a:extLst>
              <a:ext uri="{FF2B5EF4-FFF2-40B4-BE49-F238E27FC236}">
                <a16:creationId xmlns:a16="http://schemas.microsoft.com/office/drawing/2014/main" id="{C24779DF-EC35-14A8-6209-5A6C0782E3CF}"/>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25</a:t>
            </a:fld>
            <a:r>
              <a:rPr lang="en-US"/>
              <a:t>					</a:t>
            </a:r>
            <a:endParaRPr lang="en-US">
              <a:solidFill>
                <a:srgbClr val="256EAB"/>
              </a:solidFill>
            </a:endParaRPr>
          </a:p>
        </p:txBody>
      </p:sp>
      <p:sp>
        <p:nvSpPr>
          <p:cNvPr id="5" name="Rectangle 4">
            <a:extLst>
              <a:ext uri="{FF2B5EF4-FFF2-40B4-BE49-F238E27FC236}">
                <a16:creationId xmlns:a16="http://schemas.microsoft.com/office/drawing/2014/main" id="{257A6242-BEB5-B8CE-9A88-C2A206C046E7}"/>
              </a:ext>
            </a:extLst>
          </p:cNvPr>
          <p:cNvSpPr/>
          <p:nvPr/>
        </p:nvSpPr>
        <p:spPr>
          <a:xfrm>
            <a:off x="5171768" y="6311900"/>
            <a:ext cx="2561194" cy="557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0872532-A06A-E61A-6383-6F8CA089C54C}"/>
              </a:ext>
            </a:extLst>
          </p:cNvPr>
          <p:cNvPicPr>
            <a:picLocks noChangeAspect="1"/>
          </p:cNvPicPr>
          <p:nvPr/>
        </p:nvPicPr>
        <p:blipFill>
          <a:blip r:embed="rId4" cstate="print">
            <a:extLst>
              <a:ext uri="{28A0092B-C50C-407E-A947-70E740481C1C}">
                <a14:useLocalDpi xmlns:a14="http://schemas.microsoft.com/office/drawing/2010/main" val="0"/>
              </a:ext>
            </a:extLst>
          </a:blip>
          <a:srcRect l="69819" t="74410" b="-449"/>
          <a:stretch>
            <a:fillRect/>
          </a:stretch>
        </p:blipFill>
        <p:spPr>
          <a:xfrm>
            <a:off x="629265" y="3951877"/>
            <a:ext cx="1991365" cy="2223498"/>
          </a:xfrm>
          <a:prstGeom prst="rect">
            <a:avLst/>
          </a:prstGeom>
        </p:spPr>
      </p:pic>
      <p:graphicFrame>
        <p:nvGraphicFramePr>
          <p:cNvPr id="12" name="Table 11">
            <a:extLst>
              <a:ext uri="{FF2B5EF4-FFF2-40B4-BE49-F238E27FC236}">
                <a16:creationId xmlns:a16="http://schemas.microsoft.com/office/drawing/2014/main" id="{06E5F13D-5168-55DC-1144-9CBFE3F66B91}"/>
              </a:ext>
            </a:extLst>
          </p:cNvPr>
          <p:cNvGraphicFramePr>
            <a:graphicFrameLocks noGrp="1"/>
          </p:cNvGraphicFramePr>
          <p:nvPr>
            <p:extLst>
              <p:ext uri="{D42A27DB-BD31-4B8C-83A1-F6EECF244321}">
                <p14:modId xmlns:p14="http://schemas.microsoft.com/office/powerpoint/2010/main" val="3096440223"/>
              </p:ext>
            </p:extLst>
          </p:nvPr>
        </p:nvGraphicFramePr>
        <p:xfrm>
          <a:off x="6558117" y="4081057"/>
          <a:ext cx="5289754" cy="1630680"/>
        </p:xfrm>
        <a:graphic>
          <a:graphicData uri="http://schemas.openxmlformats.org/drawingml/2006/table">
            <a:tbl>
              <a:tblPr firstRow="1" bandRow="1">
                <a:tableStyleId>{5C22544A-7EE6-4342-B048-85BDC9FD1C3A}</a:tableStyleId>
              </a:tblPr>
              <a:tblGrid>
                <a:gridCol w="2114940">
                  <a:extLst>
                    <a:ext uri="{9D8B030D-6E8A-4147-A177-3AD203B41FA5}">
                      <a16:colId xmlns:a16="http://schemas.microsoft.com/office/drawing/2014/main" val="3204005806"/>
                    </a:ext>
                  </a:extLst>
                </a:gridCol>
                <a:gridCol w="3174814">
                  <a:extLst>
                    <a:ext uri="{9D8B030D-6E8A-4147-A177-3AD203B41FA5}">
                      <a16:colId xmlns:a16="http://schemas.microsoft.com/office/drawing/2014/main" val="4034319874"/>
                    </a:ext>
                  </a:extLst>
                </a:gridCol>
              </a:tblGrid>
              <a:tr h="504825">
                <a:tc>
                  <a:txBody>
                    <a:bodyPr/>
                    <a:lstStyle/>
                    <a:p>
                      <a:pPr algn="ctr" fontAlgn="ctr"/>
                      <a:r>
                        <a:rPr lang="en-US" sz="2400" u="none" strike="noStrike" dirty="0">
                          <a:effectLst/>
                        </a:rPr>
                        <a:t>Permit No</a:t>
                      </a:r>
                      <a:endParaRPr lang="en-US" sz="2400" b="1"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u="none" strike="noStrike" dirty="0">
                          <a:effectLst/>
                        </a:rPr>
                        <a:t>Permitted Entity</a:t>
                      </a:r>
                      <a:endParaRPr lang="en-US" sz="2400" b="1"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865466080"/>
                  </a:ext>
                </a:extLst>
              </a:tr>
              <a:tr h="333375">
                <a:tc>
                  <a:txBody>
                    <a:bodyPr/>
                    <a:lstStyle/>
                    <a:p>
                      <a:pPr algn="ctr" fontAlgn="ctr"/>
                      <a:r>
                        <a:rPr lang="en-US" sz="2400" u="none" strike="noStrike" dirty="0">
                          <a:effectLst/>
                        </a:rPr>
                        <a:t>VAR040137</a:t>
                      </a:r>
                      <a:endParaRPr lang="en-US" sz="2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u="none" strike="noStrike" dirty="0">
                          <a:effectLst/>
                        </a:rPr>
                        <a:t>Town of Abingdon</a:t>
                      </a:r>
                      <a:endParaRPr lang="en-US"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851274083"/>
                  </a:ext>
                </a:extLst>
              </a:tr>
              <a:tr h="333375">
                <a:tc>
                  <a:txBody>
                    <a:bodyPr/>
                    <a:lstStyle/>
                    <a:p>
                      <a:pPr algn="ctr" fontAlgn="ctr"/>
                      <a:r>
                        <a:rPr lang="en-US" sz="2400" u="none" strike="noStrike" dirty="0">
                          <a:effectLst/>
                        </a:rPr>
                        <a:t>VAR092975</a:t>
                      </a:r>
                      <a:endParaRPr lang="en-US" sz="2400" b="0" i="0" u="none" strike="noStrike" dirty="0">
                        <a:solidFill>
                          <a:srgbClr val="000000"/>
                        </a:solidFill>
                        <a:effectLst/>
                        <a:latin typeface="Arial" panose="020B0604020202020204" pitchFamily="34" charset="0"/>
                      </a:endParaRPr>
                    </a:p>
                  </a:txBody>
                  <a:tcPr marL="9525" marR="9525" marT="9525" marB="0" anchor="ctr"/>
                </a:tc>
                <a:tc>
                  <a:txBody>
                    <a:bodyPr/>
                    <a:lstStyle/>
                    <a:p>
                      <a:pPr algn="ctr" fontAlgn="ctr"/>
                      <a:r>
                        <a:rPr lang="en-US" sz="2400" u="none" strike="noStrike" dirty="0">
                          <a:effectLst/>
                        </a:rPr>
                        <a:t>VDOT</a:t>
                      </a:r>
                      <a:endParaRPr lang="en-US" sz="2400" b="0" i="0" u="none" strike="noStrike" dirty="0">
                        <a:solidFill>
                          <a:srgbClr val="000000"/>
                        </a:solidFill>
                        <a:effectLst/>
                        <a:latin typeface="Arial" panose="020B0604020202020204" pitchFamily="34" charset="0"/>
                      </a:endParaRPr>
                    </a:p>
                  </a:txBody>
                  <a:tcPr marL="9525" marR="9525" marT="9525" marB="0" anchor="ctr"/>
                </a:tc>
                <a:extLst>
                  <a:ext uri="{0D108BD9-81ED-4DB2-BD59-A6C34878D82A}">
                    <a16:rowId xmlns:a16="http://schemas.microsoft.com/office/drawing/2014/main" val="1246473808"/>
                  </a:ext>
                </a:extLst>
              </a:tr>
              <a:tr h="333375">
                <a:tc>
                  <a:txBody>
                    <a:bodyPr/>
                    <a:lstStyle/>
                    <a:p>
                      <a:pPr algn="ctr" fontAlgn="ctr"/>
                      <a:r>
                        <a:rPr lang="en-US" sz="2400" u="none" strike="noStrike" kern="1200" dirty="0">
                          <a:solidFill>
                            <a:schemeClr val="dk1"/>
                          </a:solidFill>
                          <a:effectLst/>
                          <a:highlight>
                            <a:srgbClr val="FFFF00"/>
                          </a:highlight>
                          <a:latin typeface="+mn-lt"/>
                          <a:ea typeface="+mn-ea"/>
                          <a:cs typeface="+mn-cs"/>
                        </a:rPr>
                        <a:t>VAR040138</a:t>
                      </a:r>
                    </a:p>
                  </a:txBody>
                  <a:tcPr marL="9525" marR="9525" marT="9525" marB="0" anchor="ctr"/>
                </a:tc>
                <a:tc>
                  <a:txBody>
                    <a:bodyPr/>
                    <a:lstStyle/>
                    <a:p>
                      <a:pPr algn="ctr" fontAlgn="ctr"/>
                      <a:r>
                        <a:rPr lang="en-US" sz="2400" u="none" strike="noStrike" kern="1200" dirty="0">
                          <a:solidFill>
                            <a:schemeClr val="dk1"/>
                          </a:solidFill>
                          <a:effectLst/>
                          <a:highlight>
                            <a:srgbClr val="FFFF00"/>
                          </a:highlight>
                          <a:latin typeface="+mn-lt"/>
                          <a:ea typeface="+mn-ea"/>
                          <a:cs typeface="+mn-cs"/>
                        </a:rPr>
                        <a:t>VHCC</a:t>
                      </a:r>
                    </a:p>
                  </a:txBody>
                  <a:tcPr marL="9525" marR="9525" marT="9525" marB="0" anchor="ctr"/>
                </a:tc>
                <a:extLst>
                  <a:ext uri="{0D108BD9-81ED-4DB2-BD59-A6C34878D82A}">
                    <a16:rowId xmlns:a16="http://schemas.microsoft.com/office/drawing/2014/main" val="3793218699"/>
                  </a:ext>
                </a:extLst>
              </a:tr>
            </a:tbl>
          </a:graphicData>
        </a:graphic>
      </p:graphicFrame>
      <p:sp>
        <p:nvSpPr>
          <p:cNvPr id="13" name="Title 1">
            <a:extLst>
              <a:ext uri="{FF2B5EF4-FFF2-40B4-BE49-F238E27FC236}">
                <a16:creationId xmlns:a16="http://schemas.microsoft.com/office/drawing/2014/main" id="{2C85988A-B401-6A0F-6253-CC103914A116}"/>
              </a:ext>
            </a:extLst>
          </p:cNvPr>
          <p:cNvSpPr>
            <a:spLocks noGrp="1"/>
          </p:cNvSpPr>
          <p:nvPr>
            <p:ph type="title"/>
          </p:nvPr>
        </p:nvSpPr>
        <p:spPr>
          <a:xfrm>
            <a:off x="7732962" y="365125"/>
            <a:ext cx="4459038" cy="1325563"/>
          </a:xfrm>
        </p:spPr>
        <p:txBody>
          <a:bodyPr>
            <a:normAutofit fontScale="90000"/>
          </a:bodyPr>
          <a:lstStyle/>
          <a:p>
            <a:pPr marL="0" indent="0">
              <a:lnSpc>
                <a:spcPct val="150000"/>
              </a:lnSpc>
              <a:buNone/>
            </a:pPr>
            <a:r>
              <a:rPr lang="en-US" dirty="0"/>
              <a:t>Municipal Separate Storm Sewer (MS4) Permits</a:t>
            </a:r>
          </a:p>
        </p:txBody>
      </p:sp>
      <p:sp>
        <p:nvSpPr>
          <p:cNvPr id="14" name="Content Placeholder 2">
            <a:extLst>
              <a:ext uri="{FF2B5EF4-FFF2-40B4-BE49-F238E27FC236}">
                <a16:creationId xmlns:a16="http://schemas.microsoft.com/office/drawing/2014/main" id="{60410050-A96F-7480-7077-850C1BC4B2E1}"/>
              </a:ext>
            </a:extLst>
          </p:cNvPr>
          <p:cNvSpPr>
            <a:spLocks noGrp="1"/>
          </p:cNvSpPr>
          <p:nvPr>
            <p:ph idx="1"/>
          </p:nvPr>
        </p:nvSpPr>
        <p:spPr>
          <a:xfrm>
            <a:off x="7865634" y="1827213"/>
            <a:ext cx="3982237" cy="1879548"/>
          </a:xfrm>
        </p:spPr>
        <p:txBody>
          <a:bodyPr>
            <a:normAutofit/>
          </a:bodyPr>
          <a:lstStyle/>
          <a:p>
            <a:r>
              <a:rPr lang="en-US" sz="2400" dirty="0"/>
              <a:t>Loads based on area and land cover</a:t>
            </a:r>
          </a:p>
          <a:p>
            <a:r>
              <a:rPr lang="en-US" sz="2400" dirty="0"/>
              <a:t>Aggregated vs. disaggregated allocations</a:t>
            </a:r>
          </a:p>
        </p:txBody>
      </p:sp>
    </p:spTree>
    <p:extLst>
      <p:ext uri="{BB962C8B-B14F-4D97-AF65-F5344CB8AC3E}">
        <p14:creationId xmlns:p14="http://schemas.microsoft.com/office/powerpoint/2010/main" val="3461810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245" y="253652"/>
            <a:ext cx="10515600" cy="867226"/>
          </a:xfrm>
        </p:spPr>
        <p:txBody>
          <a:bodyPr/>
          <a:lstStyle/>
          <a:p>
            <a:pPr marL="0" indent="0">
              <a:buNone/>
            </a:pPr>
            <a:r>
              <a:rPr lang="en-US" dirty="0"/>
              <a:t>Construction General Permits</a:t>
            </a:r>
          </a:p>
        </p:txBody>
      </p:sp>
      <p:sp>
        <p:nvSpPr>
          <p:cNvPr id="3" name="Content Placeholder 2"/>
          <p:cNvSpPr>
            <a:spLocks noGrp="1"/>
          </p:cNvSpPr>
          <p:nvPr>
            <p:ph idx="1"/>
          </p:nvPr>
        </p:nvSpPr>
        <p:spPr>
          <a:xfrm>
            <a:off x="651470" y="1120877"/>
            <a:ext cx="6001512" cy="5348749"/>
          </a:xfrm>
        </p:spPr>
        <p:txBody>
          <a:bodyPr>
            <a:normAutofit/>
          </a:bodyPr>
          <a:lstStyle/>
          <a:p>
            <a:r>
              <a:rPr lang="en-US" dirty="0"/>
              <a:t>WLA based on average disturbed area of active construction permits</a:t>
            </a:r>
          </a:p>
          <a:p>
            <a:pPr lvl="1"/>
            <a:r>
              <a:rPr lang="en-US" dirty="0"/>
              <a:t>Active permits in upper watershed, but none in lower portion of watershed</a:t>
            </a:r>
          </a:p>
          <a:p>
            <a:pPr lvl="1"/>
            <a:r>
              <a:rPr lang="en-US" dirty="0"/>
              <a:t>Apply same ratio of CGP load-to-target load for lower and upper watershed</a:t>
            </a:r>
          </a:p>
          <a:p>
            <a:pPr lvl="1"/>
            <a:r>
              <a:rPr lang="en-US" dirty="0"/>
              <a:t>0.4% of TMDL pollutant load set aside for CGP</a:t>
            </a:r>
          </a:p>
          <a:p>
            <a:r>
              <a:rPr lang="en-US" dirty="0"/>
              <a:t>Erosion and sediment control measures</a:t>
            </a:r>
          </a:p>
          <a:p>
            <a:pPr lvl="1"/>
            <a:r>
              <a:rPr lang="en-US" dirty="0"/>
              <a:t>85% sediment removal </a:t>
            </a:r>
          </a:p>
        </p:txBody>
      </p:sp>
      <p:sp>
        <p:nvSpPr>
          <p:cNvPr id="4" name="Footer Placeholder 3"/>
          <p:cNvSpPr>
            <a:spLocks noGrp="1"/>
          </p:cNvSpPr>
          <p:nvPr>
            <p:ph type="ftr" sz="quarter" idx="11"/>
          </p:nvPr>
        </p:nvSpPr>
        <p:spPr/>
        <p:txBody>
          <a:bodyPr/>
          <a:lstStyle/>
          <a:p>
            <a:pPr algn="l"/>
            <a:fld id="{61C9B584-852F-4056-BF30-ABA66A23FD41}" type="slidenum">
              <a:rPr lang="en-US" smtClean="0"/>
              <a:t>26</a:t>
            </a:fld>
            <a:r>
              <a:rPr lang="en-US" dirty="0"/>
              <a:t>	 </a:t>
            </a:r>
          </a:p>
          <a:p>
            <a:pPr algn="l"/>
            <a:r>
              <a:rPr lang="en-US" dirty="0"/>
              <a:t>	</a:t>
            </a:r>
            <a:endParaRPr lang="en-US" dirty="0">
              <a:solidFill>
                <a:srgbClr val="256EAB"/>
              </a:solidFill>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594986" y="676289"/>
            <a:ext cx="3903593" cy="520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653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250" y="86070"/>
            <a:ext cx="6346209" cy="1848068"/>
          </a:xfrm>
        </p:spPr>
        <p:txBody>
          <a:bodyPr>
            <a:normAutofit/>
          </a:bodyPr>
          <a:lstStyle/>
          <a:p>
            <a:pPr>
              <a:lnSpc>
                <a:spcPct val="114000"/>
              </a:lnSpc>
            </a:pPr>
            <a:r>
              <a:rPr lang="en-US" sz="4000" dirty="0"/>
              <a:t>Q&amp;A Session #1</a:t>
            </a:r>
            <a:br>
              <a:rPr lang="en-US" sz="4000" dirty="0"/>
            </a:br>
            <a:endParaRPr lang="en-US" sz="2800" i="1" dirty="0">
              <a:solidFill>
                <a:srgbClr val="256EAB"/>
              </a:solidFill>
            </a:endParaRPr>
          </a:p>
        </p:txBody>
      </p:sp>
      <p:sp>
        <p:nvSpPr>
          <p:cNvPr id="3" name="Content Placeholder 2"/>
          <p:cNvSpPr>
            <a:spLocks noGrp="1"/>
          </p:cNvSpPr>
          <p:nvPr>
            <p:ph idx="1"/>
          </p:nvPr>
        </p:nvSpPr>
        <p:spPr>
          <a:xfrm>
            <a:off x="429336" y="2248037"/>
            <a:ext cx="6418428" cy="2107653"/>
          </a:xfrm>
        </p:spPr>
        <p:txBody>
          <a:bodyPr lIns="91440">
            <a:normAutofit fontScale="70000" lnSpcReduction="20000"/>
          </a:bodyPr>
          <a:lstStyle/>
          <a:p>
            <a:pPr>
              <a:lnSpc>
                <a:spcPct val="115000"/>
              </a:lnSpc>
              <a:spcBef>
                <a:spcPts val="0"/>
              </a:spcBef>
            </a:pPr>
            <a:r>
              <a:rPr lang="en-US" sz="5100" dirty="0">
                <a:effectLst/>
                <a:ea typeface="Calibri" panose="020F0502020204030204" pitchFamily="34" charset="0"/>
              </a:rPr>
              <a:t>Any questions so far?</a:t>
            </a:r>
          </a:p>
          <a:p>
            <a:pPr>
              <a:lnSpc>
                <a:spcPct val="115000"/>
              </a:lnSpc>
              <a:spcBef>
                <a:spcPts val="0"/>
              </a:spcBef>
            </a:pPr>
            <a:r>
              <a:rPr lang="en-US" sz="5100" dirty="0">
                <a:ea typeface="Calibri" panose="020F0502020204030204" pitchFamily="34" charset="0"/>
              </a:rPr>
              <a:t>Aggregate vs disaggregate MS4 allocations?</a:t>
            </a:r>
            <a:endParaRPr lang="en-US" sz="5100" dirty="0">
              <a:effectLst/>
              <a:ea typeface="Calibri" panose="020F0502020204030204" pitchFamily="34" charset="0"/>
            </a:endParaRPr>
          </a:p>
          <a:p>
            <a:pPr marL="0" marR="0" algn="just">
              <a:lnSpc>
                <a:spcPct val="115000"/>
              </a:lnSpc>
              <a:spcBef>
                <a:spcPts val="0"/>
              </a:spcBef>
              <a:spcAft>
                <a:spcPts val="0"/>
              </a:spcAft>
            </a:pPr>
            <a:endParaRPr lang="en-US" sz="1800" dirty="0">
              <a:effectLst/>
              <a:latin typeface="Times New Roman" panose="02020603050405020304" pitchFamily="18" charset="0"/>
              <a:ea typeface="Calibri" panose="020F0502020204030204" pitchFamily="34" charset="0"/>
            </a:endParaRPr>
          </a:p>
          <a:p>
            <a:pPr marL="0" indent="0">
              <a:buNone/>
            </a:pPr>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27</a:t>
            </a:fld>
            <a:r>
              <a:rPr lang="en-US" dirty="0"/>
              <a:t>					</a:t>
            </a:r>
            <a:endParaRPr lang="en-US" dirty="0">
              <a:solidFill>
                <a:srgbClr val="256EAB"/>
              </a:solidFill>
            </a:endParaRPr>
          </a:p>
        </p:txBody>
      </p:sp>
      <p:sp>
        <p:nvSpPr>
          <p:cNvPr id="8" name="TextBox 7">
            <a:extLst>
              <a:ext uri="{FF2B5EF4-FFF2-40B4-BE49-F238E27FC236}">
                <a16:creationId xmlns:a16="http://schemas.microsoft.com/office/drawing/2014/main" id="{BABF01A1-0698-4B8A-A30E-246B22A61273}"/>
              </a:ext>
            </a:extLst>
          </p:cNvPr>
          <p:cNvSpPr txBox="1"/>
          <p:nvPr/>
        </p:nvSpPr>
        <p:spPr>
          <a:xfrm>
            <a:off x="6951186" y="5397766"/>
            <a:ext cx="3124200" cy="276999"/>
          </a:xfrm>
          <a:prstGeom prst="rect">
            <a:avLst/>
          </a:prstGeom>
          <a:noFill/>
        </p:spPr>
        <p:txBody>
          <a:bodyPr wrap="square" rtlCol="0">
            <a:spAutoFit/>
          </a:bodyPr>
          <a:lstStyle/>
          <a:p>
            <a:r>
              <a:rPr lang="en-US" sz="1200" dirty="0">
                <a:latin typeface="+mj-lt"/>
              </a:rPr>
              <a:t>Photo: Jan </a:t>
            </a:r>
            <a:r>
              <a:rPr lang="en-US" sz="1200" dirty="0" err="1">
                <a:latin typeface="+mj-lt"/>
              </a:rPr>
              <a:t>Hamrsky</a:t>
            </a:r>
            <a:r>
              <a:rPr lang="en-US" sz="1200" dirty="0">
                <a:latin typeface="+mj-lt"/>
              </a:rPr>
              <a:t>: lifeinfreshwater.net</a:t>
            </a:r>
          </a:p>
        </p:txBody>
      </p:sp>
      <p:pic>
        <p:nvPicPr>
          <p:cNvPr id="9" name="Picture 8">
            <a:extLst>
              <a:ext uri="{FF2B5EF4-FFF2-40B4-BE49-F238E27FC236}">
                <a16:creationId xmlns:a16="http://schemas.microsoft.com/office/drawing/2014/main" id="{BE75F0EF-290E-406D-A917-AE5DA61BE96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1186" y="2137120"/>
            <a:ext cx="4907327" cy="3260646"/>
          </a:xfrm>
          <a:prstGeom prst="rect">
            <a:avLst/>
          </a:prstGeom>
        </p:spPr>
      </p:pic>
    </p:spTree>
    <p:extLst>
      <p:ext uri="{BB962C8B-B14F-4D97-AF65-F5344CB8AC3E}">
        <p14:creationId xmlns:p14="http://schemas.microsoft.com/office/powerpoint/2010/main" val="99115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TMDL Equation</a:t>
            </a:r>
          </a:p>
        </p:txBody>
      </p:sp>
      <p:sp>
        <p:nvSpPr>
          <p:cNvPr id="3" name="Content Placeholder 2"/>
          <p:cNvSpPr>
            <a:spLocks noGrp="1"/>
          </p:cNvSpPr>
          <p:nvPr>
            <p:ph idx="1"/>
          </p:nvPr>
        </p:nvSpPr>
        <p:spPr>
          <a:xfrm>
            <a:off x="838200" y="3004081"/>
            <a:ext cx="10515600" cy="3403070"/>
          </a:xfrm>
        </p:spPr>
        <p:txBody>
          <a:bodyPr>
            <a:normAutofit lnSpcReduction="10000"/>
          </a:bodyPr>
          <a:lstStyle/>
          <a:p>
            <a:r>
              <a:rPr lang="en-US" dirty="0"/>
              <a:t>WLA= </a:t>
            </a:r>
            <a:r>
              <a:rPr lang="en-US" dirty="0" err="1"/>
              <a:t>Wasteload</a:t>
            </a:r>
            <a:r>
              <a:rPr lang="en-US" dirty="0"/>
              <a:t> Allocation</a:t>
            </a:r>
          </a:p>
          <a:p>
            <a:pPr lvl="1"/>
            <a:r>
              <a:rPr lang="en-US" dirty="0"/>
              <a:t>Permitted/Point Source</a:t>
            </a:r>
          </a:p>
          <a:p>
            <a:pPr marL="457200" lvl="1" indent="0">
              <a:buNone/>
            </a:pPr>
            <a:endParaRPr lang="en-US" dirty="0"/>
          </a:p>
          <a:p>
            <a:r>
              <a:rPr lang="en-US" dirty="0"/>
              <a:t>LA= Load Allocation</a:t>
            </a:r>
          </a:p>
          <a:p>
            <a:pPr lvl="1"/>
            <a:r>
              <a:rPr lang="en-US" dirty="0"/>
              <a:t>Nonpoint Source </a:t>
            </a:r>
          </a:p>
          <a:p>
            <a:pPr marL="457200" lvl="1" indent="0">
              <a:buNone/>
            </a:pPr>
            <a:endParaRPr lang="en-US" dirty="0"/>
          </a:p>
          <a:p>
            <a:r>
              <a:rPr lang="en-US" dirty="0"/>
              <a:t>MOS= Margin of Safety</a:t>
            </a:r>
          </a:p>
          <a:p>
            <a:pPr lvl="1"/>
            <a:r>
              <a:rPr lang="en-US" dirty="0"/>
              <a:t>Extra load to account for uncertainty</a:t>
            </a:r>
          </a:p>
          <a:p>
            <a:pPr lvl="1"/>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28</a:t>
            </a:fld>
            <a:r>
              <a:rPr lang="en-US" dirty="0"/>
              <a:t>	</a:t>
            </a:r>
          </a:p>
          <a:p>
            <a:pPr algn="l"/>
            <a:r>
              <a:rPr lang="en-US" sz="1400" dirty="0"/>
              <a:t>	</a:t>
            </a:r>
            <a:r>
              <a:rPr lang="en-US" dirty="0"/>
              <a:t>	</a:t>
            </a:r>
            <a:endParaRPr lang="en-US" dirty="0">
              <a:solidFill>
                <a:srgbClr val="256EAB"/>
              </a:solidFill>
            </a:endParaRPr>
          </a:p>
        </p:txBody>
      </p:sp>
      <p:grpSp>
        <p:nvGrpSpPr>
          <p:cNvPr id="5" name="Group 4"/>
          <p:cNvGrpSpPr/>
          <p:nvPr/>
        </p:nvGrpSpPr>
        <p:grpSpPr>
          <a:xfrm>
            <a:off x="1737360" y="1600200"/>
            <a:ext cx="8915400" cy="1085850"/>
            <a:chOff x="76200" y="1600200"/>
            <a:chExt cx="8915400" cy="1085850"/>
          </a:xfrm>
        </p:grpSpPr>
        <p:sp>
          <p:nvSpPr>
            <p:cNvPr id="6" name="Rectangle 5"/>
            <p:cNvSpPr/>
            <p:nvPr/>
          </p:nvSpPr>
          <p:spPr>
            <a:xfrm>
              <a:off x="76200" y="1600200"/>
              <a:ext cx="152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WLA</a:t>
              </a:r>
            </a:p>
          </p:txBody>
        </p:sp>
        <p:sp>
          <p:nvSpPr>
            <p:cNvPr id="7" name="Rectangle 6"/>
            <p:cNvSpPr/>
            <p:nvPr/>
          </p:nvSpPr>
          <p:spPr>
            <a:xfrm>
              <a:off x="2438400" y="1678517"/>
              <a:ext cx="152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LA</a:t>
              </a:r>
            </a:p>
          </p:txBody>
        </p:sp>
        <p:sp>
          <p:nvSpPr>
            <p:cNvPr id="8" name="Rectangle 7"/>
            <p:cNvSpPr/>
            <p:nvPr/>
          </p:nvSpPr>
          <p:spPr>
            <a:xfrm>
              <a:off x="4876800" y="1695450"/>
              <a:ext cx="152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MOS</a:t>
              </a:r>
            </a:p>
          </p:txBody>
        </p:sp>
        <p:sp>
          <p:nvSpPr>
            <p:cNvPr id="9" name="Plus 8"/>
            <p:cNvSpPr/>
            <p:nvPr/>
          </p:nvSpPr>
          <p:spPr>
            <a:xfrm>
              <a:off x="1752600" y="1695450"/>
              <a:ext cx="609600" cy="895350"/>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lus 9"/>
            <p:cNvSpPr/>
            <p:nvPr/>
          </p:nvSpPr>
          <p:spPr>
            <a:xfrm>
              <a:off x="4191000" y="1695450"/>
              <a:ext cx="609600" cy="895350"/>
            </a:xfrm>
            <a:prstGeom prst="mathPlus">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 10"/>
            <p:cNvSpPr/>
            <p:nvPr/>
          </p:nvSpPr>
          <p:spPr>
            <a:xfrm>
              <a:off x="6324600" y="1790700"/>
              <a:ext cx="1066800" cy="800100"/>
            </a:xfrm>
            <a:prstGeom prst="mathEqual">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p:cNvSpPr/>
            <p:nvPr/>
          </p:nvSpPr>
          <p:spPr>
            <a:xfrm>
              <a:off x="7467600" y="1695450"/>
              <a:ext cx="1524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TMDL</a:t>
              </a:r>
            </a:p>
          </p:txBody>
        </p:sp>
      </p:grpSp>
    </p:spTree>
    <p:extLst>
      <p:ext uri="{BB962C8B-B14F-4D97-AF65-F5344CB8AC3E}">
        <p14:creationId xmlns:p14="http://schemas.microsoft.com/office/powerpoint/2010/main" val="957639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45AF-7553-4E3A-8FE5-38C04F6400E5}"/>
              </a:ext>
            </a:extLst>
          </p:cNvPr>
          <p:cNvSpPr>
            <a:spLocks noGrp="1"/>
          </p:cNvSpPr>
          <p:nvPr>
            <p:ph type="title"/>
          </p:nvPr>
        </p:nvSpPr>
        <p:spPr/>
        <p:txBody>
          <a:bodyPr/>
          <a:lstStyle/>
          <a:p>
            <a:r>
              <a:rPr lang="en-US" dirty="0"/>
              <a:t>TMDL Reductions Need a Target to Shoot For</a:t>
            </a:r>
          </a:p>
        </p:txBody>
      </p:sp>
      <p:sp>
        <p:nvSpPr>
          <p:cNvPr id="3" name="Content Placeholder 2">
            <a:extLst>
              <a:ext uri="{FF2B5EF4-FFF2-40B4-BE49-F238E27FC236}">
                <a16:creationId xmlns:a16="http://schemas.microsoft.com/office/drawing/2014/main" id="{D02062A2-EB75-4DE9-ADA2-674AC1B0E6A0}"/>
              </a:ext>
            </a:extLst>
          </p:cNvPr>
          <p:cNvSpPr>
            <a:spLocks noGrp="1"/>
          </p:cNvSpPr>
          <p:nvPr>
            <p:ph idx="1"/>
          </p:nvPr>
        </p:nvSpPr>
        <p:spPr>
          <a:xfrm>
            <a:off x="838200" y="1825625"/>
            <a:ext cx="6071647" cy="4351338"/>
          </a:xfrm>
        </p:spPr>
        <p:txBody>
          <a:bodyPr/>
          <a:lstStyle/>
          <a:p>
            <a:r>
              <a:rPr lang="en-US" dirty="0"/>
              <a:t>Some pollutants have numerical criteria in regulations to set acceptable levels (e.g. bacteria counts) </a:t>
            </a:r>
          </a:p>
          <a:p>
            <a:r>
              <a:rPr lang="en-US" dirty="0"/>
              <a:t>Other pollutants are expected to vary among ‘healthy’ watersheds, so there is no set regulatory threshold (e.g. sediment)</a:t>
            </a:r>
          </a:p>
        </p:txBody>
      </p:sp>
      <p:sp>
        <p:nvSpPr>
          <p:cNvPr id="4" name="Footer Placeholder 3">
            <a:extLst>
              <a:ext uri="{FF2B5EF4-FFF2-40B4-BE49-F238E27FC236}">
                <a16:creationId xmlns:a16="http://schemas.microsoft.com/office/drawing/2014/main" id="{9DA1AF75-2ADF-49D2-93CE-40AEACA427D9}"/>
              </a:ext>
            </a:extLst>
          </p:cNvPr>
          <p:cNvSpPr>
            <a:spLocks noGrp="1"/>
          </p:cNvSpPr>
          <p:nvPr>
            <p:ph type="ftr" sz="quarter" idx="11"/>
          </p:nvPr>
        </p:nvSpPr>
        <p:spPr/>
        <p:txBody>
          <a:bodyPr/>
          <a:lstStyle/>
          <a:p>
            <a:pPr algn="l"/>
            <a:fld id="{61C9B584-852F-4056-BF30-ABA66A23FD41}" type="slidenum">
              <a:rPr lang="en-US" smtClean="0"/>
              <a:pPr algn="l"/>
              <a:t>29</a:t>
            </a:fld>
            <a:r>
              <a:rPr lang="en-US"/>
              <a:t>						</a:t>
            </a:r>
            <a:endParaRPr lang="en-US" dirty="0">
              <a:solidFill>
                <a:srgbClr val="256EAB"/>
              </a:solidFill>
            </a:endParaRPr>
          </a:p>
        </p:txBody>
      </p:sp>
      <p:pic>
        <p:nvPicPr>
          <p:cNvPr id="6" name="Graphic 5" descr="Bullseye">
            <a:extLst>
              <a:ext uri="{FF2B5EF4-FFF2-40B4-BE49-F238E27FC236}">
                <a16:creationId xmlns:a16="http://schemas.microsoft.com/office/drawing/2014/main" id="{98DF8A13-A7DE-4C6F-86FA-2859B347F4D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60529" y="1934851"/>
            <a:ext cx="3136770" cy="3136770"/>
          </a:xfrm>
          <a:prstGeom prst="rect">
            <a:avLst/>
          </a:prstGeom>
        </p:spPr>
      </p:pic>
    </p:spTree>
    <p:extLst>
      <p:ext uri="{BB962C8B-B14F-4D97-AF65-F5344CB8AC3E}">
        <p14:creationId xmlns:p14="http://schemas.microsoft.com/office/powerpoint/2010/main" val="361070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7FA8CF8-2214-6E75-50C9-D0DCA393C266}"/>
              </a:ext>
            </a:extLst>
          </p:cNvPr>
          <p:cNvSpPr>
            <a:spLocks noGrp="1"/>
          </p:cNvSpPr>
          <p:nvPr>
            <p:ph type="ftr" sz="quarter" idx="11"/>
          </p:nvPr>
        </p:nvSpPr>
        <p:spPr/>
        <p:txBody>
          <a:bodyPr/>
          <a:lstStyle/>
          <a:p>
            <a:pPr algn="l">
              <a:spcAft>
                <a:spcPts val="600"/>
              </a:spcAft>
            </a:pPr>
            <a:fld id="{61C9B584-852F-4056-BF30-ABA66A23FD41}" type="slidenum">
              <a:rPr lang="en-US" smtClean="0"/>
              <a:pPr algn="l">
                <a:spcAft>
                  <a:spcPts val="600"/>
                </a:spcAft>
              </a:pPr>
              <a:t>3</a:t>
            </a:fld>
            <a:r>
              <a:rPr lang="en-US"/>
              <a:t>					</a:t>
            </a:r>
            <a:endParaRPr lang="en-US">
              <a:solidFill>
                <a:srgbClr val="256EAB"/>
              </a:solidFill>
            </a:endParaRPr>
          </a:p>
        </p:txBody>
      </p:sp>
      <p:pic>
        <p:nvPicPr>
          <p:cNvPr id="9" name="Content Placeholder 8" descr="A map of a river&#10;&#10;Description automatically generated">
            <a:extLst>
              <a:ext uri="{FF2B5EF4-FFF2-40B4-BE49-F238E27FC236}">
                <a16:creationId xmlns:a16="http://schemas.microsoft.com/office/drawing/2014/main" id="{EBF52A9E-3A8B-86F7-E81C-6BB15168DA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28541" y="136525"/>
            <a:ext cx="9334918" cy="6584950"/>
          </a:xfrm>
        </p:spPr>
      </p:pic>
    </p:spTree>
    <p:extLst>
      <p:ext uri="{BB962C8B-B14F-4D97-AF65-F5344CB8AC3E}">
        <p14:creationId xmlns:p14="http://schemas.microsoft.com/office/powerpoint/2010/main" val="19182368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45AF-7553-4E3A-8FE5-38C04F6400E5}"/>
              </a:ext>
            </a:extLst>
          </p:cNvPr>
          <p:cNvSpPr>
            <a:spLocks noGrp="1"/>
          </p:cNvSpPr>
          <p:nvPr>
            <p:ph type="title"/>
          </p:nvPr>
        </p:nvSpPr>
        <p:spPr/>
        <p:txBody>
          <a:bodyPr/>
          <a:lstStyle/>
          <a:p>
            <a:r>
              <a:rPr lang="en-US" dirty="0"/>
              <a:t>Developing a Pollutant Target </a:t>
            </a:r>
          </a:p>
        </p:txBody>
      </p:sp>
      <p:sp>
        <p:nvSpPr>
          <p:cNvPr id="3" name="Content Placeholder 2">
            <a:extLst>
              <a:ext uri="{FF2B5EF4-FFF2-40B4-BE49-F238E27FC236}">
                <a16:creationId xmlns:a16="http://schemas.microsoft.com/office/drawing/2014/main" id="{D02062A2-EB75-4DE9-ADA2-674AC1B0E6A0}"/>
              </a:ext>
            </a:extLst>
          </p:cNvPr>
          <p:cNvSpPr>
            <a:spLocks noGrp="1"/>
          </p:cNvSpPr>
          <p:nvPr>
            <p:ph idx="1"/>
          </p:nvPr>
        </p:nvSpPr>
        <p:spPr>
          <a:xfrm>
            <a:off x="838200" y="1825625"/>
            <a:ext cx="5257800" cy="4351338"/>
          </a:xfrm>
        </p:spPr>
        <p:txBody>
          <a:bodyPr vert="horz" lIns="91440" tIns="45720" rIns="91440" bIns="45720" rtlCol="0" anchor="t">
            <a:normAutofit/>
          </a:bodyPr>
          <a:lstStyle/>
          <a:p>
            <a:r>
              <a:rPr lang="en-US" dirty="0"/>
              <a:t>Two main methods:</a:t>
            </a:r>
          </a:p>
          <a:p>
            <a:pPr lvl="1"/>
            <a:r>
              <a:rPr lang="en-US" dirty="0"/>
              <a:t>Reference Watershed</a:t>
            </a:r>
          </a:p>
          <a:p>
            <a:pPr lvl="2"/>
            <a:r>
              <a:rPr lang="en-US" dirty="0"/>
              <a:t>Find one, nearby, similar, but healthy watershed and see what the pollutant levels are there</a:t>
            </a:r>
          </a:p>
          <a:p>
            <a:pPr lvl="2">
              <a:buFont typeface="Wingdings" panose="05000000000000000000" pitchFamily="2" charset="2"/>
              <a:buChar char="ü"/>
            </a:pPr>
            <a:r>
              <a:rPr lang="en-US" dirty="0">
                <a:latin typeface="Arial"/>
                <a:cs typeface="Arial"/>
              </a:rPr>
              <a:t>Straightforward method</a:t>
            </a:r>
          </a:p>
          <a:p>
            <a:pPr lvl="2">
              <a:buBlip>
                <a:blip r:embed="rId3">
                  <a:extLst>
                    <a:ext uri="{96DAC541-7B7A-43D3-8B79-37D633B846F1}">
                      <asvg:svgBlip xmlns:asvg="http://schemas.microsoft.com/office/drawing/2016/SVG/main" r:embed="rId4"/>
                    </a:ext>
                  </a:extLst>
                </a:blip>
              </a:buBlip>
            </a:pPr>
            <a:r>
              <a:rPr lang="en-US" dirty="0"/>
              <a:t>Hard to find ideal reference watershed</a:t>
            </a:r>
          </a:p>
        </p:txBody>
      </p:sp>
      <p:sp>
        <p:nvSpPr>
          <p:cNvPr id="4" name="Footer Placeholder 3">
            <a:extLst>
              <a:ext uri="{FF2B5EF4-FFF2-40B4-BE49-F238E27FC236}">
                <a16:creationId xmlns:a16="http://schemas.microsoft.com/office/drawing/2014/main" id="{9DA1AF75-2ADF-49D2-93CE-40AEACA427D9}"/>
              </a:ext>
            </a:extLst>
          </p:cNvPr>
          <p:cNvSpPr>
            <a:spLocks noGrp="1"/>
          </p:cNvSpPr>
          <p:nvPr>
            <p:ph type="ftr" sz="quarter" idx="11"/>
          </p:nvPr>
        </p:nvSpPr>
        <p:spPr/>
        <p:txBody>
          <a:bodyPr/>
          <a:lstStyle/>
          <a:p>
            <a:pPr algn="l"/>
            <a:fld id="{61C9B584-852F-4056-BF30-ABA66A23FD41}" type="slidenum">
              <a:rPr lang="en-US" smtClean="0"/>
              <a:pPr algn="l"/>
              <a:t>30</a:t>
            </a:fld>
            <a:r>
              <a:rPr lang="en-US" dirty="0"/>
              <a:t>						</a:t>
            </a:r>
            <a:endParaRPr lang="en-US" dirty="0">
              <a:solidFill>
                <a:srgbClr val="256EAB"/>
              </a:solidFill>
            </a:endParaRPr>
          </a:p>
        </p:txBody>
      </p:sp>
      <p:sp>
        <p:nvSpPr>
          <p:cNvPr id="5" name="Content Placeholder 2">
            <a:extLst>
              <a:ext uri="{FF2B5EF4-FFF2-40B4-BE49-F238E27FC236}">
                <a16:creationId xmlns:a16="http://schemas.microsoft.com/office/drawing/2014/main" id="{6C4B9780-3F29-43F9-8690-2835675810BF}"/>
              </a:ext>
            </a:extLst>
          </p:cNvPr>
          <p:cNvSpPr txBox="1">
            <a:spLocks/>
          </p:cNvSpPr>
          <p:nvPr/>
        </p:nvSpPr>
        <p:spPr>
          <a:xfrm>
            <a:off x="5604388" y="1690688"/>
            <a:ext cx="5257800" cy="332647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ln>
                  <a:noFill/>
                </a:ln>
                <a:solidFill>
                  <a:srgbClr val="256EA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Courier New" panose="02070309020205020404" pitchFamily="49" charset="0"/>
              <a:buChar char="o"/>
              <a:defRPr sz="2600" kern="1200">
                <a:ln w="0">
                  <a:noFill/>
                </a:ln>
                <a:solidFill>
                  <a:srgbClr val="256EA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ln>
                  <a:noFill/>
                </a:ln>
                <a:solidFill>
                  <a:srgbClr val="256EA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ln>
                  <a:noFill/>
                </a:ln>
                <a:solidFill>
                  <a:srgbClr val="256EA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ln>
                  <a:noFill/>
                </a:ln>
                <a:solidFill>
                  <a:srgbClr val="256EA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Char char="•"/>
            </a:pPr>
            <a:r>
              <a:rPr lang="en-US" sz="2800" dirty="0"/>
              <a:t>All-Forested Load Multiplier</a:t>
            </a:r>
          </a:p>
          <a:p>
            <a:pPr lvl="2">
              <a:buFont typeface="Arial" panose="020B0604020202020204" pitchFamily="34" charset="0"/>
              <a:buChar char="•"/>
            </a:pPr>
            <a:r>
              <a:rPr lang="en-US" sz="2000" dirty="0"/>
              <a:t>Use many other watersheds - both healthy and impaired - to develop a target load </a:t>
            </a:r>
          </a:p>
          <a:p>
            <a:pPr lvl="2">
              <a:buFont typeface="Wingdings" panose="05000000000000000000" pitchFamily="2" charset="2"/>
              <a:buChar char="ü"/>
            </a:pPr>
            <a:r>
              <a:rPr lang="en-US" sz="2000" dirty="0"/>
              <a:t>Used in Virginia since 2014</a:t>
            </a:r>
          </a:p>
          <a:p>
            <a:pPr lvl="2">
              <a:buFont typeface="Wingdings" panose="05000000000000000000" pitchFamily="2" charset="2"/>
              <a:buChar char="ü"/>
            </a:pPr>
            <a:r>
              <a:rPr lang="en-US" sz="2000" dirty="0">
                <a:latin typeface="Arial"/>
                <a:cs typeface="Arial"/>
              </a:rPr>
              <a:t>More rigorous result (less likely to overshoot)</a:t>
            </a:r>
          </a:p>
          <a:p>
            <a:pPr lvl="2">
              <a:buBlip>
                <a:blip r:embed="rId3">
                  <a:extLst>
                    <a:ext uri="{96DAC541-7B7A-43D3-8B79-37D633B846F1}">
                      <asvg:svgBlip xmlns:asvg="http://schemas.microsoft.com/office/drawing/2016/SVG/main" r:embed="rId4"/>
                    </a:ext>
                  </a:extLst>
                </a:blip>
              </a:buBlip>
            </a:pPr>
            <a:r>
              <a:rPr lang="en-US" sz="2000" dirty="0"/>
              <a:t>More effort and time</a:t>
            </a:r>
          </a:p>
        </p:txBody>
      </p:sp>
      <p:sp>
        <p:nvSpPr>
          <p:cNvPr id="6" name="Rectangle 5">
            <a:extLst>
              <a:ext uri="{FF2B5EF4-FFF2-40B4-BE49-F238E27FC236}">
                <a16:creationId xmlns:a16="http://schemas.microsoft.com/office/drawing/2014/main" id="{5D8D5BD1-F0CB-3F1D-886B-F4260BB5FC19}"/>
              </a:ext>
            </a:extLst>
          </p:cNvPr>
          <p:cNvSpPr/>
          <p:nvPr/>
        </p:nvSpPr>
        <p:spPr>
          <a:xfrm>
            <a:off x="5830529" y="1452001"/>
            <a:ext cx="5388077" cy="332647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034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45AF-7553-4E3A-8FE5-38C04F6400E5}"/>
              </a:ext>
            </a:extLst>
          </p:cNvPr>
          <p:cNvSpPr>
            <a:spLocks noGrp="1"/>
          </p:cNvSpPr>
          <p:nvPr>
            <p:ph type="title"/>
          </p:nvPr>
        </p:nvSpPr>
        <p:spPr/>
        <p:txBody>
          <a:bodyPr/>
          <a:lstStyle/>
          <a:p>
            <a:endParaRPr lang="en-US" dirty="0"/>
          </a:p>
        </p:txBody>
      </p:sp>
      <p:sp>
        <p:nvSpPr>
          <p:cNvPr id="4" name="Footer Placeholder 3">
            <a:extLst>
              <a:ext uri="{FF2B5EF4-FFF2-40B4-BE49-F238E27FC236}">
                <a16:creationId xmlns:a16="http://schemas.microsoft.com/office/drawing/2014/main" id="{9DA1AF75-2ADF-49D2-93CE-40AEACA427D9}"/>
              </a:ext>
            </a:extLst>
          </p:cNvPr>
          <p:cNvSpPr>
            <a:spLocks noGrp="1"/>
          </p:cNvSpPr>
          <p:nvPr>
            <p:ph type="ftr" sz="quarter" idx="11"/>
          </p:nvPr>
        </p:nvSpPr>
        <p:spPr/>
        <p:txBody>
          <a:bodyPr/>
          <a:lstStyle/>
          <a:p>
            <a:pPr algn="l"/>
            <a:fld id="{61C9B584-852F-4056-BF30-ABA66A23FD41}" type="slidenum">
              <a:rPr lang="en-US" smtClean="0"/>
              <a:pPr algn="l"/>
              <a:t>31</a:t>
            </a:fld>
            <a:r>
              <a:rPr lang="en-US"/>
              <a:t>						</a:t>
            </a:r>
            <a:endParaRPr lang="en-US" dirty="0">
              <a:solidFill>
                <a:srgbClr val="256EAB"/>
              </a:solidFill>
            </a:endParaRPr>
          </a:p>
        </p:txBody>
      </p:sp>
      <p:pic>
        <p:nvPicPr>
          <p:cNvPr id="6" name="Picture 5">
            <a:extLst>
              <a:ext uri="{FF2B5EF4-FFF2-40B4-BE49-F238E27FC236}">
                <a16:creationId xmlns:a16="http://schemas.microsoft.com/office/drawing/2014/main" id="{FB46CCEB-AE42-9D49-31EC-F212211C22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143" y="0"/>
            <a:ext cx="10598727" cy="6858000"/>
          </a:xfrm>
          <a:prstGeom prst="rect">
            <a:avLst/>
          </a:prstGeom>
        </p:spPr>
      </p:pic>
    </p:spTree>
    <p:extLst>
      <p:ext uri="{BB962C8B-B14F-4D97-AF65-F5344CB8AC3E}">
        <p14:creationId xmlns:p14="http://schemas.microsoft.com/office/powerpoint/2010/main" val="2291074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45AF-7553-4E3A-8FE5-38C04F6400E5}"/>
              </a:ext>
            </a:extLst>
          </p:cNvPr>
          <p:cNvSpPr>
            <a:spLocks noGrp="1"/>
          </p:cNvSpPr>
          <p:nvPr>
            <p:ph type="title"/>
          </p:nvPr>
        </p:nvSpPr>
        <p:spPr>
          <a:xfrm>
            <a:off x="467391" y="365125"/>
            <a:ext cx="11331319" cy="1325563"/>
          </a:xfrm>
        </p:spPr>
        <p:txBody>
          <a:bodyPr/>
          <a:lstStyle/>
          <a:p>
            <a:r>
              <a:rPr lang="en-US" dirty="0"/>
              <a:t>Developing a Pollutant Target: </a:t>
            </a:r>
            <a:r>
              <a:rPr lang="en-US" dirty="0" err="1"/>
              <a:t>AllForX</a:t>
            </a:r>
            <a:r>
              <a:rPr lang="en-US" dirty="0"/>
              <a:t> Methodology Example</a:t>
            </a:r>
          </a:p>
        </p:txBody>
      </p:sp>
      <p:sp>
        <p:nvSpPr>
          <p:cNvPr id="3" name="Content Placeholder 2">
            <a:extLst>
              <a:ext uri="{FF2B5EF4-FFF2-40B4-BE49-F238E27FC236}">
                <a16:creationId xmlns:a16="http://schemas.microsoft.com/office/drawing/2014/main" id="{D02062A2-EB75-4DE9-ADA2-674AC1B0E6A0}"/>
              </a:ext>
            </a:extLst>
          </p:cNvPr>
          <p:cNvSpPr>
            <a:spLocks noGrp="1"/>
          </p:cNvSpPr>
          <p:nvPr>
            <p:ph idx="1"/>
          </p:nvPr>
        </p:nvSpPr>
        <p:spPr>
          <a:xfrm>
            <a:off x="838200" y="1451728"/>
            <a:ext cx="10689404" cy="4725235"/>
          </a:xfrm>
        </p:spPr>
        <p:txBody>
          <a:bodyPr>
            <a:normAutofit/>
          </a:bodyPr>
          <a:lstStyle/>
          <a:p>
            <a:pPr marL="0" indent="0">
              <a:buNone/>
            </a:pPr>
            <a:r>
              <a:rPr lang="en-US" sz="2000" dirty="0"/>
              <a:t>Existing Sediment Load: 500,000 </a:t>
            </a:r>
            <a:r>
              <a:rPr lang="en-US" sz="2000" dirty="0" err="1"/>
              <a:t>lb</a:t>
            </a:r>
            <a:r>
              <a:rPr lang="en-US" sz="2000" dirty="0"/>
              <a:t>/</a:t>
            </a:r>
            <a:r>
              <a:rPr lang="en-US" sz="2000" dirty="0" err="1"/>
              <a:t>yr</a:t>
            </a:r>
            <a:r>
              <a:rPr lang="en-US" sz="2000" dirty="0"/>
              <a:t>          vs.        All Forested Sediment Load: 50,000 </a:t>
            </a:r>
            <a:r>
              <a:rPr lang="en-US" sz="2000" dirty="0" err="1"/>
              <a:t>lb</a:t>
            </a:r>
            <a:r>
              <a:rPr lang="en-US" sz="2000" dirty="0"/>
              <a:t>/</a:t>
            </a:r>
            <a:r>
              <a:rPr lang="en-US" sz="2000" dirty="0" err="1"/>
              <a:t>yr</a:t>
            </a:r>
            <a:endParaRPr lang="en-US" sz="2000" dirty="0"/>
          </a:p>
          <a:p>
            <a:pPr marL="0" indent="0">
              <a:buNone/>
            </a:pPr>
            <a:endParaRPr lang="en-US" sz="22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lgn="ctr">
              <a:buNone/>
            </a:pPr>
            <a:endParaRPr lang="en-US" sz="2400" dirty="0"/>
          </a:p>
          <a:p>
            <a:pPr marL="0" indent="0" algn="ctr">
              <a:buNone/>
            </a:pPr>
            <a:r>
              <a:rPr lang="en-US" sz="2400" dirty="0"/>
              <a:t>All-Forest Multiplier (AllForX) 500,000 / 50,000 = </a:t>
            </a:r>
            <a:r>
              <a:rPr lang="en-US" sz="2400" b="1" dirty="0"/>
              <a:t>10</a:t>
            </a:r>
          </a:p>
          <a:p>
            <a:pPr marL="0" indent="0">
              <a:buNone/>
            </a:pPr>
            <a:endParaRPr lang="en-US" dirty="0"/>
          </a:p>
        </p:txBody>
      </p:sp>
      <p:sp>
        <p:nvSpPr>
          <p:cNvPr id="4" name="Footer Placeholder 3">
            <a:extLst>
              <a:ext uri="{FF2B5EF4-FFF2-40B4-BE49-F238E27FC236}">
                <a16:creationId xmlns:a16="http://schemas.microsoft.com/office/drawing/2014/main" id="{9DA1AF75-2ADF-49D2-93CE-40AEACA427D9}"/>
              </a:ext>
            </a:extLst>
          </p:cNvPr>
          <p:cNvSpPr>
            <a:spLocks noGrp="1"/>
          </p:cNvSpPr>
          <p:nvPr>
            <p:ph type="ftr" sz="quarter" idx="11"/>
          </p:nvPr>
        </p:nvSpPr>
        <p:spPr/>
        <p:txBody>
          <a:bodyPr/>
          <a:lstStyle/>
          <a:p>
            <a:pPr algn="l"/>
            <a:fld id="{61C9B584-852F-4056-BF30-ABA66A23FD41}" type="slidenum">
              <a:rPr lang="en-US" smtClean="0"/>
              <a:pPr algn="l"/>
              <a:t>32</a:t>
            </a:fld>
            <a:r>
              <a:rPr lang="en-US"/>
              <a:t>						</a:t>
            </a:r>
            <a:endParaRPr lang="en-US" dirty="0">
              <a:solidFill>
                <a:srgbClr val="256EAB"/>
              </a:solidFill>
            </a:endParaRPr>
          </a:p>
        </p:txBody>
      </p:sp>
      <p:pic>
        <p:nvPicPr>
          <p:cNvPr id="5" name="Picture 4">
            <a:extLst>
              <a:ext uri="{FF2B5EF4-FFF2-40B4-BE49-F238E27FC236}">
                <a16:creationId xmlns:a16="http://schemas.microsoft.com/office/drawing/2014/main" id="{981639DE-91D3-4D86-A78B-7B1C659A4FB9}"/>
              </a:ext>
            </a:extLst>
          </p:cNvPr>
          <p:cNvPicPr>
            <a:picLocks noChangeAspect="1"/>
          </p:cNvPicPr>
          <p:nvPr/>
        </p:nvPicPr>
        <p:blipFill rotWithShape="1">
          <a:blip r:embed="rId2"/>
          <a:srcRect t="215"/>
          <a:stretch/>
        </p:blipFill>
        <p:spPr>
          <a:xfrm>
            <a:off x="467391" y="1913642"/>
            <a:ext cx="5247960" cy="3485552"/>
          </a:xfrm>
          <a:prstGeom prst="rect">
            <a:avLst/>
          </a:prstGeom>
        </p:spPr>
      </p:pic>
      <p:pic>
        <p:nvPicPr>
          <p:cNvPr id="6" name="Picture 5">
            <a:extLst>
              <a:ext uri="{FF2B5EF4-FFF2-40B4-BE49-F238E27FC236}">
                <a16:creationId xmlns:a16="http://schemas.microsoft.com/office/drawing/2014/main" id="{B59DF2DB-5EE6-433C-A3B6-B3BCB6D855E5}"/>
              </a:ext>
            </a:extLst>
          </p:cNvPr>
          <p:cNvPicPr>
            <a:picLocks noChangeAspect="1"/>
          </p:cNvPicPr>
          <p:nvPr/>
        </p:nvPicPr>
        <p:blipFill rotWithShape="1">
          <a:blip r:embed="rId3"/>
          <a:srcRect t="321"/>
          <a:stretch/>
        </p:blipFill>
        <p:spPr>
          <a:xfrm>
            <a:off x="6476651" y="1920721"/>
            <a:ext cx="5247960" cy="3485551"/>
          </a:xfrm>
          <a:prstGeom prst="rect">
            <a:avLst/>
          </a:prstGeom>
        </p:spPr>
      </p:pic>
    </p:spTree>
    <p:extLst>
      <p:ext uri="{BB962C8B-B14F-4D97-AF65-F5344CB8AC3E}">
        <p14:creationId xmlns:p14="http://schemas.microsoft.com/office/powerpoint/2010/main" val="4522648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68EBF9-0F2F-2F48-E2E3-0D6A6D1B8C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9625" y="1361735"/>
            <a:ext cx="8016395" cy="4904443"/>
          </a:xfrm>
          <a:prstGeom prst="rect">
            <a:avLst/>
          </a:prstGeom>
          <a:noFill/>
        </p:spPr>
      </p:pic>
      <p:sp>
        <p:nvSpPr>
          <p:cNvPr id="2" name="Title 1">
            <a:extLst>
              <a:ext uri="{FF2B5EF4-FFF2-40B4-BE49-F238E27FC236}">
                <a16:creationId xmlns:a16="http://schemas.microsoft.com/office/drawing/2014/main" id="{A29A45AF-7553-4E3A-8FE5-38C04F6400E5}"/>
              </a:ext>
            </a:extLst>
          </p:cNvPr>
          <p:cNvSpPr>
            <a:spLocks noGrp="1"/>
          </p:cNvSpPr>
          <p:nvPr>
            <p:ph type="title"/>
          </p:nvPr>
        </p:nvSpPr>
        <p:spPr/>
        <p:txBody>
          <a:bodyPr/>
          <a:lstStyle/>
          <a:p>
            <a:r>
              <a:rPr lang="en-US" dirty="0"/>
              <a:t>Developing a Pollutant Target: AllForX Methodology</a:t>
            </a:r>
          </a:p>
        </p:txBody>
      </p:sp>
      <p:sp>
        <p:nvSpPr>
          <p:cNvPr id="4" name="Footer Placeholder 3">
            <a:extLst>
              <a:ext uri="{FF2B5EF4-FFF2-40B4-BE49-F238E27FC236}">
                <a16:creationId xmlns:a16="http://schemas.microsoft.com/office/drawing/2014/main" id="{9DA1AF75-2ADF-49D2-93CE-40AEACA427D9}"/>
              </a:ext>
            </a:extLst>
          </p:cNvPr>
          <p:cNvSpPr>
            <a:spLocks noGrp="1"/>
          </p:cNvSpPr>
          <p:nvPr>
            <p:ph type="ftr" sz="quarter" idx="11"/>
          </p:nvPr>
        </p:nvSpPr>
        <p:spPr/>
        <p:txBody>
          <a:bodyPr/>
          <a:lstStyle/>
          <a:p>
            <a:pPr algn="l"/>
            <a:fld id="{61C9B584-852F-4056-BF30-ABA66A23FD41}" type="slidenum">
              <a:rPr lang="en-US" smtClean="0"/>
              <a:pPr algn="l"/>
              <a:t>33</a:t>
            </a:fld>
            <a:r>
              <a:rPr lang="en-US"/>
              <a:t>						</a:t>
            </a:r>
            <a:endParaRPr lang="en-US" dirty="0">
              <a:solidFill>
                <a:srgbClr val="256EAB"/>
              </a:solidFill>
            </a:endParaRPr>
          </a:p>
        </p:txBody>
      </p:sp>
      <p:cxnSp>
        <p:nvCxnSpPr>
          <p:cNvPr id="10" name="Straight Arrow Connector 9">
            <a:extLst>
              <a:ext uri="{FF2B5EF4-FFF2-40B4-BE49-F238E27FC236}">
                <a16:creationId xmlns:a16="http://schemas.microsoft.com/office/drawing/2014/main" id="{9BE2DEF7-BAE7-46B7-9B61-5D3FAB8FB7B1}"/>
              </a:ext>
            </a:extLst>
          </p:cNvPr>
          <p:cNvCxnSpPr>
            <a:cxnSpLocks/>
          </p:cNvCxnSpPr>
          <p:nvPr/>
        </p:nvCxnSpPr>
        <p:spPr>
          <a:xfrm>
            <a:off x="5549912" y="3167166"/>
            <a:ext cx="0" cy="2103120"/>
          </a:xfrm>
          <a:prstGeom prst="straightConnector1">
            <a:avLst/>
          </a:prstGeom>
          <a:ln w="28575">
            <a:solidFill>
              <a:schemeClr val="accent6"/>
            </a:solidFill>
            <a:tailEnd type="triangle"/>
          </a:ln>
        </p:spPr>
        <p:style>
          <a:lnRef idx="1">
            <a:schemeClr val="accent5"/>
          </a:lnRef>
          <a:fillRef idx="0">
            <a:schemeClr val="accent5"/>
          </a:fillRef>
          <a:effectRef idx="0">
            <a:schemeClr val="accent5"/>
          </a:effectRef>
          <a:fontRef idx="minor">
            <a:schemeClr val="tx1"/>
          </a:fontRef>
        </p:style>
      </p:cxnSp>
      <p:cxnSp>
        <p:nvCxnSpPr>
          <p:cNvPr id="11" name="Straight Arrow Connector 10">
            <a:extLst>
              <a:ext uri="{FF2B5EF4-FFF2-40B4-BE49-F238E27FC236}">
                <a16:creationId xmlns:a16="http://schemas.microsoft.com/office/drawing/2014/main" id="{8EA4EC5D-ECBA-4F76-B5C1-EAAC0925DD9F}"/>
              </a:ext>
            </a:extLst>
          </p:cNvPr>
          <p:cNvCxnSpPr>
            <a:cxnSpLocks/>
          </p:cNvCxnSpPr>
          <p:nvPr/>
        </p:nvCxnSpPr>
        <p:spPr>
          <a:xfrm>
            <a:off x="3165219" y="3019149"/>
            <a:ext cx="1489435" cy="0"/>
          </a:xfrm>
          <a:prstGeom prst="straightConnector1">
            <a:avLst/>
          </a:prstGeom>
          <a:ln w="28575">
            <a:solidFill>
              <a:schemeClr val="accent6"/>
            </a:solidFill>
            <a:tailEnd type="triangle"/>
          </a:ln>
        </p:spPr>
        <p:style>
          <a:lnRef idx="1">
            <a:schemeClr val="accent5"/>
          </a:lnRef>
          <a:fillRef idx="0">
            <a:schemeClr val="accent5"/>
          </a:fillRef>
          <a:effectRef idx="0">
            <a:schemeClr val="accent5"/>
          </a:effectRef>
          <a:fontRef idx="minor">
            <a:schemeClr val="tx1"/>
          </a:fontRef>
        </p:style>
      </p:cxnSp>
      <p:sp>
        <p:nvSpPr>
          <p:cNvPr id="13" name="Oval 12">
            <a:extLst>
              <a:ext uri="{FF2B5EF4-FFF2-40B4-BE49-F238E27FC236}">
                <a16:creationId xmlns:a16="http://schemas.microsoft.com/office/drawing/2014/main" id="{6B13F1B0-4A6A-440D-B215-48D7F42E01F4}"/>
              </a:ext>
            </a:extLst>
          </p:cNvPr>
          <p:cNvSpPr/>
          <p:nvPr/>
        </p:nvSpPr>
        <p:spPr>
          <a:xfrm rot="705834">
            <a:off x="2811257" y="2167221"/>
            <a:ext cx="3202250" cy="1031177"/>
          </a:xfrm>
          <a:prstGeom prst="ellipse">
            <a:avLst/>
          </a:prstGeom>
          <a:noFill/>
          <a:ln w="254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0ED29176-1C24-4B38-A0FB-A91A96A9F6CA}"/>
              </a:ext>
            </a:extLst>
          </p:cNvPr>
          <p:cNvSpPr/>
          <p:nvPr/>
        </p:nvSpPr>
        <p:spPr>
          <a:xfrm rot="895510">
            <a:off x="5971144" y="2851741"/>
            <a:ext cx="3447472" cy="1192615"/>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5" name="TextBox 5">
            <a:extLst>
              <a:ext uri="{FF2B5EF4-FFF2-40B4-BE49-F238E27FC236}">
                <a16:creationId xmlns:a16="http://schemas.microsoft.com/office/drawing/2014/main" id="{0BFF6E4C-DF4B-4E34-8D6D-4FCF90810EA6}"/>
              </a:ext>
            </a:extLst>
          </p:cNvPr>
          <p:cNvSpPr txBox="1"/>
          <p:nvPr/>
        </p:nvSpPr>
        <p:spPr>
          <a:xfrm>
            <a:off x="2858013" y="1690688"/>
            <a:ext cx="2103846"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accent3">
                    <a:lumMod val="75000"/>
                  </a:schemeClr>
                </a:solidFill>
              </a:rPr>
              <a:t>Unimpaired Streams</a:t>
            </a:r>
          </a:p>
        </p:txBody>
      </p:sp>
      <p:sp>
        <p:nvSpPr>
          <p:cNvPr id="16" name="TextBox 12">
            <a:extLst>
              <a:ext uri="{FF2B5EF4-FFF2-40B4-BE49-F238E27FC236}">
                <a16:creationId xmlns:a16="http://schemas.microsoft.com/office/drawing/2014/main" id="{F8B440BD-2C3F-49A1-9E95-17F9A832391F}"/>
              </a:ext>
            </a:extLst>
          </p:cNvPr>
          <p:cNvSpPr txBox="1"/>
          <p:nvPr/>
        </p:nvSpPr>
        <p:spPr>
          <a:xfrm>
            <a:off x="7425196" y="4218726"/>
            <a:ext cx="1834541" cy="369332"/>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C00000"/>
                </a:solidFill>
              </a:rPr>
              <a:t>Impaired Streams</a:t>
            </a:r>
          </a:p>
        </p:txBody>
      </p:sp>
      <p:sp>
        <p:nvSpPr>
          <p:cNvPr id="17" name="Oval 16">
            <a:extLst>
              <a:ext uri="{FF2B5EF4-FFF2-40B4-BE49-F238E27FC236}">
                <a16:creationId xmlns:a16="http://schemas.microsoft.com/office/drawing/2014/main" id="{FF2F7389-FC11-49CC-BB99-99AF2054328B}"/>
              </a:ext>
            </a:extLst>
          </p:cNvPr>
          <p:cNvSpPr/>
          <p:nvPr/>
        </p:nvSpPr>
        <p:spPr>
          <a:xfrm>
            <a:off x="5338221" y="5095513"/>
            <a:ext cx="443058" cy="436702"/>
          </a:xfrm>
          <a:prstGeom prst="ellipse">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9089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heel(1)">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A45AF-7553-4E3A-8FE5-38C04F6400E5}"/>
              </a:ext>
            </a:extLst>
          </p:cNvPr>
          <p:cNvSpPr>
            <a:spLocks noGrp="1"/>
          </p:cNvSpPr>
          <p:nvPr>
            <p:ph type="title"/>
          </p:nvPr>
        </p:nvSpPr>
        <p:spPr/>
        <p:txBody>
          <a:bodyPr/>
          <a:lstStyle/>
          <a:p>
            <a:r>
              <a:rPr lang="en-US" dirty="0"/>
              <a:t>Developing a Pollutant Target: AllForX Methodology</a:t>
            </a:r>
          </a:p>
        </p:txBody>
      </p:sp>
      <p:sp>
        <p:nvSpPr>
          <p:cNvPr id="3" name="Content Placeholder 2">
            <a:extLst>
              <a:ext uri="{FF2B5EF4-FFF2-40B4-BE49-F238E27FC236}">
                <a16:creationId xmlns:a16="http://schemas.microsoft.com/office/drawing/2014/main" id="{D02062A2-EB75-4DE9-ADA2-674AC1B0E6A0}"/>
              </a:ext>
            </a:extLst>
          </p:cNvPr>
          <p:cNvSpPr>
            <a:spLocks noGrp="1"/>
          </p:cNvSpPr>
          <p:nvPr>
            <p:ph idx="1"/>
          </p:nvPr>
        </p:nvSpPr>
        <p:spPr>
          <a:xfrm>
            <a:off x="838200" y="1498862"/>
            <a:ext cx="10417404" cy="4725235"/>
          </a:xfrm>
        </p:spPr>
        <p:txBody>
          <a:bodyPr>
            <a:normAutofit lnSpcReduction="10000"/>
          </a:bodyPr>
          <a:lstStyle/>
          <a:p>
            <a:pPr marL="0" indent="0">
              <a:buNone/>
            </a:pPr>
            <a:r>
              <a:rPr lang="en-US" sz="2400" i="1" dirty="0"/>
              <a:t>Existing Sediment Load:      3,396,220 </a:t>
            </a:r>
            <a:r>
              <a:rPr lang="en-US" sz="2400" i="1" dirty="0" err="1"/>
              <a:t>lb</a:t>
            </a:r>
            <a:r>
              <a:rPr lang="en-US" sz="2400" i="1" dirty="0"/>
              <a:t>/yr     </a:t>
            </a:r>
          </a:p>
          <a:p>
            <a:pPr marL="0" indent="0">
              <a:buNone/>
            </a:pPr>
            <a:r>
              <a:rPr lang="en-US" sz="2400" i="1" dirty="0"/>
              <a:t>All Forested Sediment Load:  218,509 </a:t>
            </a:r>
            <a:r>
              <a:rPr lang="en-US" sz="2400" i="1" dirty="0" err="1"/>
              <a:t>lb</a:t>
            </a:r>
            <a:r>
              <a:rPr lang="en-US" sz="2400" i="1" dirty="0"/>
              <a:t>/yr</a:t>
            </a:r>
          </a:p>
          <a:p>
            <a:pPr marL="0" indent="0" algn="ctr">
              <a:buNone/>
            </a:pPr>
            <a:r>
              <a:rPr lang="en-US" sz="2400" i="1" dirty="0"/>
              <a:t>All-Forest Multiplier (AllForX) 3,396,220 / 218,509 = </a:t>
            </a:r>
            <a:r>
              <a:rPr lang="en-US" sz="2400" b="1" i="1" dirty="0"/>
              <a:t>15.54</a:t>
            </a:r>
          </a:p>
          <a:p>
            <a:pPr marL="0" indent="0" algn="ctr">
              <a:buNone/>
            </a:pPr>
            <a:endParaRPr lang="en-US" sz="2400" dirty="0"/>
          </a:p>
          <a:p>
            <a:pPr marL="0" indent="0">
              <a:buNone/>
            </a:pPr>
            <a:r>
              <a:rPr lang="en-US" sz="2400" dirty="0"/>
              <a:t>Regression Results: </a:t>
            </a:r>
            <a:r>
              <a:rPr lang="en-US" sz="2400" dirty="0" err="1"/>
              <a:t>VaSCI</a:t>
            </a:r>
            <a:r>
              <a:rPr lang="en-US" sz="2400" dirty="0"/>
              <a:t> (average) = 60 -&gt; Threshold AllForX = </a:t>
            </a:r>
            <a:r>
              <a:rPr lang="en-US" sz="2400" b="1" dirty="0"/>
              <a:t>12.58</a:t>
            </a:r>
          </a:p>
          <a:p>
            <a:pPr marL="0" indent="0">
              <a:buNone/>
            </a:pPr>
            <a:endParaRPr lang="en-US" sz="2400" dirty="0"/>
          </a:p>
          <a:p>
            <a:pPr marL="0" indent="0">
              <a:buNone/>
            </a:pPr>
            <a:r>
              <a:rPr lang="en-US" sz="2400" dirty="0"/>
              <a:t>To Obtain Target Loading:</a:t>
            </a:r>
          </a:p>
          <a:p>
            <a:pPr marL="0" indent="0" algn="ctr">
              <a:buNone/>
            </a:pPr>
            <a:r>
              <a:rPr lang="en-US" sz="2400" dirty="0"/>
              <a:t>(All Forested Sediment Load) x (Threshold AllForX)</a:t>
            </a:r>
          </a:p>
          <a:p>
            <a:pPr marL="0" indent="0" algn="ctr">
              <a:buNone/>
            </a:pPr>
            <a:r>
              <a:rPr lang="en-US" sz="2400" dirty="0"/>
              <a:t>218,509 </a:t>
            </a:r>
            <a:r>
              <a:rPr lang="en-US" sz="2400" dirty="0" err="1"/>
              <a:t>lb</a:t>
            </a:r>
            <a:r>
              <a:rPr lang="en-US" sz="2400" dirty="0"/>
              <a:t>/yr x 12.58 = 2,748,843 </a:t>
            </a:r>
            <a:r>
              <a:rPr lang="en-US" sz="2400" dirty="0" err="1"/>
              <a:t>lb</a:t>
            </a:r>
            <a:r>
              <a:rPr lang="en-US" sz="2400" dirty="0"/>
              <a:t>/yr</a:t>
            </a:r>
          </a:p>
          <a:p>
            <a:pPr marL="0" indent="0">
              <a:buNone/>
            </a:pPr>
            <a:endParaRPr lang="en-US" sz="2400" dirty="0"/>
          </a:p>
          <a:p>
            <a:pPr marL="0" indent="0">
              <a:buNone/>
            </a:pPr>
            <a:r>
              <a:rPr lang="en-US" sz="2400" dirty="0"/>
              <a:t>Reduction needed: 3,396,220 – 2,748,843 = 647,377 </a:t>
            </a:r>
            <a:r>
              <a:rPr lang="en-US" sz="2400" dirty="0" err="1"/>
              <a:t>lb</a:t>
            </a:r>
            <a:r>
              <a:rPr lang="en-US" sz="2400" dirty="0"/>
              <a:t>/yr</a:t>
            </a:r>
          </a:p>
          <a:p>
            <a:pPr marL="0" indent="0">
              <a:buNone/>
            </a:pPr>
            <a:endParaRPr lang="en-US" sz="2400" dirty="0"/>
          </a:p>
          <a:p>
            <a:pPr marL="0" indent="0">
              <a:buNone/>
            </a:pPr>
            <a:endParaRPr lang="en-US" dirty="0"/>
          </a:p>
        </p:txBody>
      </p:sp>
      <p:sp>
        <p:nvSpPr>
          <p:cNvPr id="4" name="Footer Placeholder 3">
            <a:extLst>
              <a:ext uri="{FF2B5EF4-FFF2-40B4-BE49-F238E27FC236}">
                <a16:creationId xmlns:a16="http://schemas.microsoft.com/office/drawing/2014/main" id="{9DA1AF75-2ADF-49D2-93CE-40AEACA427D9}"/>
              </a:ext>
            </a:extLst>
          </p:cNvPr>
          <p:cNvSpPr>
            <a:spLocks noGrp="1"/>
          </p:cNvSpPr>
          <p:nvPr>
            <p:ph type="ftr" sz="quarter" idx="11"/>
          </p:nvPr>
        </p:nvSpPr>
        <p:spPr/>
        <p:txBody>
          <a:bodyPr/>
          <a:lstStyle/>
          <a:p>
            <a:pPr algn="l"/>
            <a:fld id="{61C9B584-852F-4056-BF30-ABA66A23FD41}" type="slidenum">
              <a:rPr lang="en-US" smtClean="0"/>
              <a:pPr algn="l"/>
              <a:t>34</a:t>
            </a:fld>
            <a:r>
              <a:rPr lang="en-US"/>
              <a:t>						</a:t>
            </a:r>
            <a:endParaRPr lang="en-US" dirty="0">
              <a:solidFill>
                <a:srgbClr val="256EAB"/>
              </a:solidFill>
            </a:endParaRPr>
          </a:p>
        </p:txBody>
      </p:sp>
    </p:spTree>
    <p:extLst>
      <p:ext uri="{BB962C8B-B14F-4D97-AF65-F5344CB8AC3E}">
        <p14:creationId xmlns:p14="http://schemas.microsoft.com/office/powerpoint/2010/main" val="3195821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486887" y="125780"/>
            <a:ext cx="11459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98569"/>
                </a:solidFill>
                <a:effectLst/>
                <a:uLnTx/>
                <a:uFillTx/>
                <a:latin typeface="Arial" panose="020B0604020202020204" pitchFamily="34" charset="0"/>
                <a:ea typeface="+mj-ea"/>
                <a:cs typeface="Arial" panose="020B0604020202020204" pitchFamily="34" charset="0"/>
              </a:rPr>
              <a:t>Balancing the “Pollution Pie”</a:t>
            </a:r>
          </a:p>
        </p:txBody>
      </p:sp>
      <p:grpSp>
        <p:nvGrpSpPr>
          <p:cNvPr id="6" name="Group 5">
            <a:extLst>
              <a:ext uri="{FF2B5EF4-FFF2-40B4-BE49-F238E27FC236}">
                <a16:creationId xmlns:a16="http://schemas.microsoft.com/office/drawing/2014/main" id="{18D9A58B-D8C8-E7A2-9422-F56292AE9898}"/>
              </a:ext>
            </a:extLst>
          </p:cNvPr>
          <p:cNvGrpSpPr/>
          <p:nvPr/>
        </p:nvGrpSpPr>
        <p:grpSpPr>
          <a:xfrm>
            <a:off x="2323475" y="1451343"/>
            <a:ext cx="7090348" cy="4860557"/>
            <a:chOff x="21717000" y="8229600"/>
            <a:chExt cx="13130527" cy="7772400"/>
          </a:xfrm>
        </p:grpSpPr>
        <p:grpSp>
          <p:nvGrpSpPr>
            <p:cNvPr id="17" name="Group 16">
              <a:extLst>
                <a:ext uri="{FF2B5EF4-FFF2-40B4-BE49-F238E27FC236}">
                  <a16:creationId xmlns:a16="http://schemas.microsoft.com/office/drawing/2014/main" id="{EEF83FEE-7F61-9E9F-F233-794C9036C5C4}"/>
                </a:ext>
              </a:extLst>
            </p:cNvPr>
            <p:cNvGrpSpPr/>
            <p:nvPr/>
          </p:nvGrpSpPr>
          <p:grpSpPr>
            <a:xfrm>
              <a:off x="21717000" y="8229600"/>
              <a:ext cx="13130527" cy="7772400"/>
              <a:chOff x="21717000" y="8229600"/>
              <a:chExt cx="13130527" cy="7772400"/>
            </a:xfrm>
          </p:grpSpPr>
          <p:pic>
            <p:nvPicPr>
              <p:cNvPr id="19" name="Picture 18">
                <a:extLst>
                  <a:ext uri="{FF2B5EF4-FFF2-40B4-BE49-F238E27FC236}">
                    <a16:creationId xmlns:a16="http://schemas.microsoft.com/office/drawing/2014/main" id="{F25844BB-0508-716C-32D2-5053B5AE7035}"/>
                  </a:ext>
                </a:extLst>
              </p:cNvPr>
              <p:cNvPicPr>
                <a:picLocks noChangeAspect="1" noChangeArrowheads="1"/>
              </p:cNvPicPr>
              <p:nvPr/>
            </p:nvPicPr>
            <p:blipFill>
              <a:blip r:embed="rId3" cstate="print"/>
              <a:srcRect/>
              <a:stretch>
                <a:fillRect/>
              </a:stretch>
            </p:blipFill>
            <p:spPr bwMode="auto">
              <a:xfrm>
                <a:off x="21717000" y="8229600"/>
                <a:ext cx="13130527" cy="7772400"/>
              </a:xfrm>
              <a:prstGeom prst="rect">
                <a:avLst/>
              </a:prstGeom>
              <a:solidFill>
                <a:schemeClr val="bg1"/>
              </a:solidFill>
              <a:ln w="9525">
                <a:noFill/>
                <a:miter lim="800000"/>
                <a:headEnd/>
                <a:tailEnd/>
              </a:ln>
              <a:effectLst/>
            </p:spPr>
          </p:pic>
          <p:sp>
            <p:nvSpPr>
              <p:cNvPr id="20" name="Down Arrow 8">
                <a:extLst>
                  <a:ext uri="{FF2B5EF4-FFF2-40B4-BE49-F238E27FC236}">
                    <a16:creationId xmlns:a16="http://schemas.microsoft.com/office/drawing/2014/main" id="{47516F8E-FB20-3AFA-2302-1A1486B6A83F}"/>
                  </a:ext>
                </a:extLst>
              </p:cNvPr>
              <p:cNvSpPr/>
              <p:nvPr/>
            </p:nvSpPr>
            <p:spPr>
              <a:xfrm>
                <a:off x="25222200" y="10210800"/>
                <a:ext cx="1295400" cy="2362200"/>
              </a:xfrm>
              <a:prstGeom prst="downArrow">
                <a:avLst/>
              </a:prstGeom>
              <a:solidFill>
                <a:srgbClr val="7F3DA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AB047FB-5594-64DD-03B9-3707B08B248C}"/>
                  </a:ext>
                </a:extLst>
              </p:cNvPr>
              <p:cNvCxnSpPr/>
              <p:nvPr/>
            </p:nvCxnSpPr>
            <p:spPr>
              <a:xfrm flipH="1">
                <a:off x="28879800" y="11430000"/>
                <a:ext cx="533400" cy="12192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69F3494A-EF05-C841-7C7D-DAF005A5A90C}"/>
                </a:ext>
              </a:extLst>
            </p:cNvPr>
            <p:cNvSpPr txBox="1"/>
            <p:nvPr/>
          </p:nvSpPr>
          <p:spPr>
            <a:xfrm rot="16200000">
              <a:off x="20789173" y="11373768"/>
              <a:ext cx="3009899" cy="683961"/>
            </a:xfrm>
            <a:prstGeom prst="rect">
              <a:avLst/>
            </a:prstGeom>
            <a:solidFill>
              <a:srgbClr val="DDFDB9"/>
            </a:solidFill>
          </p:spPr>
          <p:txBody>
            <a:bodyPr wrap="square" rtlCol="0">
              <a:spAutoFit/>
            </a:bodyPr>
            <a:lstStyle/>
            <a:p>
              <a:r>
                <a:rPr lang="en-US" dirty="0">
                  <a:latin typeface="Comic Sans MS" panose="030F0702030302020204" pitchFamily="66" charset="0"/>
                  <a:cs typeface="Consolas" panose="020B0609020204030204" pitchFamily="49" charset="0"/>
                </a:rPr>
                <a:t>Sediment Load</a:t>
              </a:r>
            </a:p>
          </p:txBody>
        </p:sp>
      </p:grpSp>
    </p:spTree>
    <p:extLst>
      <p:ext uri="{BB962C8B-B14F-4D97-AF65-F5344CB8AC3E}">
        <p14:creationId xmlns:p14="http://schemas.microsoft.com/office/powerpoint/2010/main" val="2148588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037E0-F3BB-6319-748C-C59607D5141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C165DC7-93AB-1393-AE16-E4E0593C7FA2}"/>
              </a:ext>
            </a:extLst>
          </p:cNvPr>
          <p:cNvPicPr>
            <a:picLocks noChangeAspect="1"/>
          </p:cNvPicPr>
          <p:nvPr/>
        </p:nvPicPr>
        <p:blipFill>
          <a:blip r:embed="rId3" cstate="print">
            <a:extLst>
              <a:ext uri="{28A0092B-C50C-407E-A947-70E740481C1C}">
                <a14:useLocalDpi xmlns:a14="http://schemas.microsoft.com/office/drawing/2010/main" val="0"/>
              </a:ext>
            </a:extLst>
          </a:blip>
          <a:srcRect b="19667"/>
          <a:stretch>
            <a:fillRect/>
          </a:stretch>
        </p:blipFill>
        <p:spPr>
          <a:xfrm>
            <a:off x="1267513" y="68262"/>
            <a:ext cx="6465449" cy="6721475"/>
          </a:xfrm>
          <a:prstGeom prst="rect">
            <a:avLst/>
          </a:prstGeom>
        </p:spPr>
      </p:pic>
      <p:sp>
        <p:nvSpPr>
          <p:cNvPr id="16" name="Title 1">
            <a:extLst>
              <a:ext uri="{FF2B5EF4-FFF2-40B4-BE49-F238E27FC236}">
                <a16:creationId xmlns:a16="http://schemas.microsoft.com/office/drawing/2014/main" id="{2CC2E5FF-3984-4136-27A3-D95AB04AAC27}"/>
              </a:ext>
            </a:extLst>
          </p:cNvPr>
          <p:cNvSpPr txBox="1">
            <a:spLocks/>
          </p:cNvSpPr>
          <p:nvPr/>
        </p:nvSpPr>
        <p:spPr>
          <a:xfrm>
            <a:off x="7600332" y="2922972"/>
            <a:ext cx="37534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b="1" i="0" u="none" strike="noStrike" kern="1200" cap="none" spc="0" normalizeH="0" baseline="0" noProof="0" dirty="0">
                <a:ln>
                  <a:noFill/>
                </a:ln>
                <a:solidFill>
                  <a:schemeClr val="accent3"/>
                </a:solidFill>
                <a:effectLst/>
                <a:uLnTx/>
                <a:uFillTx/>
                <a:latin typeface="Arial" panose="020B0604020202020204" pitchFamily="34" charset="0"/>
                <a:ea typeface="+mj-ea"/>
                <a:cs typeface="Arial" panose="020B0604020202020204" pitchFamily="34" charset="0"/>
              </a:rPr>
              <a:t>Upper Wolf Creek</a:t>
            </a:r>
          </a:p>
        </p:txBody>
      </p:sp>
      <p:sp>
        <p:nvSpPr>
          <p:cNvPr id="21" name="Footer Placeholder 3">
            <a:extLst>
              <a:ext uri="{FF2B5EF4-FFF2-40B4-BE49-F238E27FC236}">
                <a16:creationId xmlns:a16="http://schemas.microsoft.com/office/drawing/2014/main" id="{3D7EBFC7-EA68-1861-A2C9-9536DB834327}"/>
              </a:ext>
            </a:extLst>
          </p:cNvPr>
          <p:cNvSpPr>
            <a:spLocks noGrp="1"/>
          </p:cNvSpPr>
          <p:nvPr>
            <p:ph type="ftr" sz="quarter" idx="11"/>
          </p:nvPr>
        </p:nvSpPr>
        <p:spPr>
          <a:xfrm>
            <a:off x="838200" y="6311900"/>
            <a:ext cx="10515600" cy="409575"/>
          </a:xfrm>
        </p:spPr>
        <p:txBody>
          <a:bodyPr/>
          <a:lstStyle/>
          <a:p>
            <a:pPr algn="l">
              <a:spcAft>
                <a:spcPts val="600"/>
              </a:spcAft>
            </a:pPr>
            <a:fld id="{61C9B584-852F-4056-BF30-ABA66A23FD41}" type="slidenum">
              <a:rPr lang="en-US" smtClean="0"/>
              <a:pPr algn="l">
                <a:spcAft>
                  <a:spcPts val="600"/>
                </a:spcAft>
              </a:pPr>
              <a:t>36</a:t>
            </a:fld>
            <a:r>
              <a:rPr lang="en-US"/>
              <a:t>					</a:t>
            </a:r>
            <a:endParaRPr lang="en-US">
              <a:solidFill>
                <a:srgbClr val="256EAB"/>
              </a:solidFill>
            </a:endParaRPr>
          </a:p>
        </p:txBody>
      </p:sp>
      <p:sp>
        <p:nvSpPr>
          <p:cNvPr id="3" name="Freeform: Shape 2">
            <a:extLst>
              <a:ext uri="{FF2B5EF4-FFF2-40B4-BE49-F238E27FC236}">
                <a16:creationId xmlns:a16="http://schemas.microsoft.com/office/drawing/2014/main" id="{7C9F2187-2695-3288-C0C7-801DF36CAB14}"/>
              </a:ext>
            </a:extLst>
          </p:cNvPr>
          <p:cNvSpPr/>
          <p:nvPr/>
        </p:nvSpPr>
        <p:spPr>
          <a:xfrm>
            <a:off x="2472815" y="365125"/>
            <a:ext cx="4237703" cy="4845972"/>
          </a:xfrm>
          <a:custGeom>
            <a:avLst/>
            <a:gdLst>
              <a:gd name="connsiteX0" fmla="*/ 619432 w 3500284"/>
              <a:gd name="connsiteY0" fmla="*/ 2841523 h 4011561"/>
              <a:gd name="connsiteX1" fmla="*/ 934065 w 3500284"/>
              <a:gd name="connsiteY1" fmla="*/ 3195484 h 4011561"/>
              <a:gd name="connsiteX2" fmla="*/ 1238865 w 3500284"/>
              <a:gd name="connsiteY2" fmla="*/ 3038168 h 4011561"/>
              <a:gd name="connsiteX3" fmla="*/ 1258529 w 3500284"/>
              <a:gd name="connsiteY3" fmla="*/ 3411793 h 4011561"/>
              <a:gd name="connsiteX4" fmla="*/ 1563329 w 3500284"/>
              <a:gd name="connsiteY4" fmla="*/ 3490452 h 4011561"/>
              <a:gd name="connsiteX5" fmla="*/ 1622323 w 3500284"/>
              <a:gd name="connsiteY5" fmla="*/ 4011561 h 4011561"/>
              <a:gd name="connsiteX6" fmla="*/ 2202426 w 3500284"/>
              <a:gd name="connsiteY6" fmla="*/ 3972232 h 4011561"/>
              <a:gd name="connsiteX7" fmla="*/ 2871019 w 3500284"/>
              <a:gd name="connsiteY7" fmla="*/ 3313471 h 4011561"/>
              <a:gd name="connsiteX8" fmla="*/ 2576052 w 3500284"/>
              <a:gd name="connsiteY8" fmla="*/ 2625213 h 4011561"/>
              <a:gd name="connsiteX9" fmla="*/ 2949677 w 3500284"/>
              <a:gd name="connsiteY9" fmla="*/ 2281084 h 4011561"/>
              <a:gd name="connsiteX10" fmla="*/ 2782529 w 3500284"/>
              <a:gd name="connsiteY10" fmla="*/ 1946787 h 4011561"/>
              <a:gd name="connsiteX11" fmla="*/ 3500284 w 3500284"/>
              <a:gd name="connsiteY11" fmla="*/ 1317523 h 4011561"/>
              <a:gd name="connsiteX12" fmla="*/ 3234813 w 3500284"/>
              <a:gd name="connsiteY12" fmla="*/ 0 h 4011561"/>
              <a:gd name="connsiteX13" fmla="*/ 2320413 w 3500284"/>
              <a:gd name="connsiteY13" fmla="*/ 117987 h 4011561"/>
              <a:gd name="connsiteX14" fmla="*/ 1681316 w 3500284"/>
              <a:gd name="connsiteY14" fmla="*/ 373626 h 4011561"/>
              <a:gd name="connsiteX15" fmla="*/ 1327355 w 3500284"/>
              <a:gd name="connsiteY15" fmla="*/ 127819 h 4011561"/>
              <a:gd name="connsiteX16" fmla="*/ 0 w 3500284"/>
              <a:gd name="connsiteY16" fmla="*/ 983226 h 4011561"/>
              <a:gd name="connsiteX17" fmla="*/ 29497 w 3500284"/>
              <a:gd name="connsiteY17" fmla="*/ 1425677 h 4011561"/>
              <a:gd name="connsiteX18" fmla="*/ 373626 w 3500284"/>
              <a:gd name="connsiteY18" fmla="*/ 1818968 h 4011561"/>
              <a:gd name="connsiteX19" fmla="*/ 619432 w 3500284"/>
              <a:gd name="connsiteY19" fmla="*/ 2841523 h 40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00284" h="4011561">
                <a:moveTo>
                  <a:pt x="619432" y="2841523"/>
                </a:moveTo>
                <a:lnTo>
                  <a:pt x="934065" y="3195484"/>
                </a:lnTo>
                <a:lnTo>
                  <a:pt x="1238865" y="3038168"/>
                </a:lnTo>
                <a:lnTo>
                  <a:pt x="1258529" y="3411793"/>
                </a:lnTo>
                <a:lnTo>
                  <a:pt x="1563329" y="3490452"/>
                </a:lnTo>
                <a:lnTo>
                  <a:pt x="1622323" y="4011561"/>
                </a:lnTo>
                <a:lnTo>
                  <a:pt x="2202426" y="3972232"/>
                </a:lnTo>
                <a:lnTo>
                  <a:pt x="2871019" y="3313471"/>
                </a:lnTo>
                <a:lnTo>
                  <a:pt x="2576052" y="2625213"/>
                </a:lnTo>
                <a:lnTo>
                  <a:pt x="2949677" y="2281084"/>
                </a:lnTo>
                <a:lnTo>
                  <a:pt x="2782529" y="1946787"/>
                </a:lnTo>
                <a:lnTo>
                  <a:pt x="3500284" y="1317523"/>
                </a:lnTo>
                <a:lnTo>
                  <a:pt x="3234813" y="0"/>
                </a:lnTo>
                <a:lnTo>
                  <a:pt x="2320413" y="117987"/>
                </a:lnTo>
                <a:lnTo>
                  <a:pt x="1681316" y="373626"/>
                </a:lnTo>
                <a:lnTo>
                  <a:pt x="1327355" y="127819"/>
                </a:lnTo>
                <a:lnTo>
                  <a:pt x="0" y="983226"/>
                </a:lnTo>
                <a:lnTo>
                  <a:pt x="29497" y="1425677"/>
                </a:lnTo>
                <a:lnTo>
                  <a:pt x="373626" y="1818968"/>
                </a:lnTo>
                <a:lnTo>
                  <a:pt x="619432" y="2841523"/>
                </a:lnTo>
                <a:close/>
              </a:path>
            </a:pathLst>
          </a:custGeom>
          <a:no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a:extLst>
              <a:ext uri="{FF2B5EF4-FFF2-40B4-BE49-F238E27FC236}">
                <a16:creationId xmlns:a16="http://schemas.microsoft.com/office/drawing/2014/main" id="{C4F546B9-E2B7-C7B1-7891-B726AAF20D2B}"/>
              </a:ext>
            </a:extLst>
          </p:cNvPr>
          <p:cNvSpPr txBox="1">
            <a:spLocks/>
          </p:cNvSpPr>
          <p:nvPr/>
        </p:nvSpPr>
        <p:spPr>
          <a:xfrm>
            <a:off x="7600333" y="3654016"/>
            <a:ext cx="375346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marL="0" marR="0" lvl="0" indent="0" fontAlgn="auto">
              <a:spcAft>
                <a:spcPts val="600"/>
              </a:spcAft>
              <a:buClrTx/>
              <a:buSzTx/>
              <a:tabLst/>
              <a:defRPr/>
            </a:pPr>
            <a:r>
              <a:rPr kumimoji="0" lang="en-US"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mj-ea"/>
                <a:cs typeface="Arial" panose="020B0604020202020204" pitchFamily="34" charset="0"/>
              </a:rPr>
              <a:t>Lower Wolf Creek</a:t>
            </a:r>
          </a:p>
        </p:txBody>
      </p:sp>
      <p:pic>
        <p:nvPicPr>
          <p:cNvPr id="9" name="Picture 8">
            <a:extLst>
              <a:ext uri="{FF2B5EF4-FFF2-40B4-BE49-F238E27FC236}">
                <a16:creationId xmlns:a16="http://schemas.microsoft.com/office/drawing/2014/main" id="{78BE37A3-2865-AEBA-7036-60C7E1B6AA79}"/>
              </a:ext>
            </a:extLst>
          </p:cNvPr>
          <p:cNvPicPr>
            <a:picLocks noChangeAspect="1"/>
          </p:cNvPicPr>
          <p:nvPr/>
        </p:nvPicPr>
        <p:blipFill>
          <a:blip r:embed="rId4" cstate="print">
            <a:extLst>
              <a:ext uri="{28A0092B-C50C-407E-A947-70E740481C1C}">
                <a14:useLocalDpi xmlns:a14="http://schemas.microsoft.com/office/drawing/2010/main" val="0"/>
              </a:ext>
            </a:extLst>
          </a:blip>
          <a:srcRect l="61225" t="75054" r="1388" b="4764"/>
          <a:stretch>
            <a:fillRect/>
          </a:stretch>
        </p:blipFill>
        <p:spPr>
          <a:xfrm>
            <a:off x="0" y="4463844"/>
            <a:ext cx="2772697" cy="1936955"/>
          </a:xfrm>
          <a:prstGeom prst="rect">
            <a:avLst/>
          </a:prstGeom>
        </p:spPr>
      </p:pic>
      <p:sp>
        <p:nvSpPr>
          <p:cNvPr id="2" name="Freeform: Shape 1">
            <a:extLst>
              <a:ext uri="{FF2B5EF4-FFF2-40B4-BE49-F238E27FC236}">
                <a16:creationId xmlns:a16="http://schemas.microsoft.com/office/drawing/2014/main" id="{31D0C54B-8F63-C903-F240-F4F7C3801BE1}"/>
              </a:ext>
            </a:extLst>
          </p:cNvPr>
          <p:cNvSpPr/>
          <p:nvPr/>
        </p:nvSpPr>
        <p:spPr>
          <a:xfrm>
            <a:off x="2408903" y="285135"/>
            <a:ext cx="4375355" cy="6479459"/>
          </a:xfrm>
          <a:custGeom>
            <a:avLst/>
            <a:gdLst>
              <a:gd name="connsiteX0" fmla="*/ 727587 w 4375355"/>
              <a:gd name="connsiteY0" fmla="*/ 3451123 h 6479459"/>
              <a:gd name="connsiteX1" fmla="*/ 462116 w 4375355"/>
              <a:gd name="connsiteY1" fmla="*/ 2330246 h 6479459"/>
              <a:gd name="connsiteX2" fmla="*/ 49162 w 4375355"/>
              <a:gd name="connsiteY2" fmla="*/ 1868130 h 6479459"/>
              <a:gd name="connsiteX3" fmla="*/ 0 w 4375355"/>
              <a:gd name="connsiteY3" fmla="*/ 1209368 h 6479459"/>
              <a:gd name="connsiteX4" fmla="*/ 1681316 w 4375355"/>
              <a:gd name="connsiteY4" fmla="*/ 127820 h 6479459"/>
              <a:gd name="connsiteX5" fmla="*/ 2123768 w 4375355"/>
              <a:gd name="connsiteY5" fmla="*/ 432620 h 6479459"/>
              <a:gd name="connsiteX6" fmla="*/ 2841523 w 4375355"/>
              <a:gd name="connsiteY6" fmla="*/ 157317 h 6479459"/>
              <a:gd name="connsiteX7" fmla="*/ 4070555 w 4375355"/>
              <a:gd name="connsiteY7" fmla="*/ 0 h 6479459"/>
              <a:gd name="connsiteX8" fmla="*/ 4375355 w 4375355"/>
              <a:gd name="connsiteY8" fmla="*/ 1710813 h 6479459"/>
              <a:gd name="connsiteX9" fmla="*/ 3578942 w 4375355"/>
              <a:gd name="connsiteY9" fmla="*/ 2408904 h 6479459"/>
              <a:gd name="connsiteX10" fmla="*/ 3755923 w 4375355"/>
              <a:gd name="connsiteY10" fmla="*/ 2841523 h 6479459"/>
              <a:gd name="connsiteX11" fmla="*/ 3313471 w 4375355"/>
              <a:gd name="connsiteY11" fmla="*/ 3283975 h 6479459"/>
              <a:gd name="connsiteX12" fmla="*/ 3677265 w 4375355"/>
              <a:gd name="connsiteY12" fmla="*/ 4159046 h 6479459"/>
              <a:gd name="connsiteX13" fmla="*/ 3529781 w 4375355"/>
              <a:gd name="connsiteY13" fmla="*/ 4896465 h 6479459"/>
              <a:gd name="connsiteX14" fmla="*/ 2615381 w 4375355"/>
              <a:gd name="connsiteY14" fmla="*/ 5810865 h 6479459"/>
              <a:gd name="connsiteX15" fmla="*/ 2113936 w 4375355"/>
              <a:gd name="connsiteY15" fmla="*/ 6263149 h 6479459"/>
              <a:gd name="connsiteX16" fmla="*/ 1445342 w 4375355"/>
              <a:gd name="connsiteY16" fmla="*/ 6479459 h 6479459"/>
              <a:gd name="connsiteX17" fmla="*/ 963562 w 4375355"/>
              <a:gd name="connsiteY17" fmla="*/ 6381136 h 6479459"/>
              <a:gd name="connsiteX18" fmla="*/ 373626 w 4375355"/>
              <a:gd name="connsiteY18" fmla="*/ 6135330 h 6479459"/>
              <a:gd name="connsiteX19" fmla="*/ 393291 w 4375355"/>
              <a:gd name="connsiteY19" fmla="*/ 5260259 h 6479459"/>
              <a:gd name="connsiteX20" fmla="*/ 422787 w 4375355"/>
              <a:gd name="connsiteY20" fmla="*/ 4227871 h 6479459"/>
              <a:gd name="connsiteX21" fmla="*/ 835742 w 4375355"/>
              <a:gd name="connsiteY21" fmla="*/ 3814917 h 6479459"/>
              <a:gd name="connsiteX22" fmla="*/ 727587 w 4375355"/>
              <a:gd name="connsiteY22" fmla="*/ 3451123 h 6479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75355" h="6479459">
                <a:moveTo>
                  <a:pt x="727587" y="3451123"/>
                </a:moveTo>
                <a:lnTo>
                  <a:pt x="462116" y="2330246"/>
                </a:lnTo>
                <a:lnTo>
                  <a:pt x="49162" y="1868130"/>
                </a:lnTo>
                <a:lnTo>
                  <a:pt x="0" y="1209368"/>
                </a:lnTo>
                <a:lnTo>
                  <a:pt x="1681316" y="127820"/>
                </a:lnTo>
                <a:lnTo>
                  <a:pt x="2123768" y="432620"/>
                </a:lnTo>
                <a:lnTo>
                  <a:pt x="2841523" y="157317"/>
                </a:lnTo>
                <a:lnTo>
                  <a:pt x="4070555" y="0"/>
                </a:lnTo>
                <a:lnTo>
                  <a:pt x="4375355" y="1710813"/>
                </a:lnTo>
                <a:lnTo>
                  <a:pt x="3578942" y="2408904"/>
                </a:lnTo>
                <a:lnTo>
                  <a:pt x="3755923" y="2841523"/>
                </a:lnTo>
                <a:lnTo>
                  <a:pt x="3313471" y="3283975"/>
                </a:lnTo>
                <a:lnTo>
                  <a:pt x="3677265" y="4159046"/>
                </a:lnTo>
                <a:lnTo>
                  <a:pt x="3529781" y="4896465"/>
                </a:lnTo>
                <a:lnTo>
                  <a:pt x="2615381" y="5810865"/>
                </a:lnTo>
                <a:lnTo>
                  <a:pt x="2113936" y="6263149"/>
                </a:lnTo>
                <a:lnTo>
                  <a:pt x="1445342" y="6479459"/>
                </a:lnTo>
                <a:lnTo>
                  <a:pt x="963562" y="6381136"/>
                </a:lnTo>
                <a:lnTo>
                  <a:pt x="373626" y="6135330"/>
                </a:lnTo>
                <a:lnTo>
                  <a:pt x="393291" y="5260259"/>
                </a:lnTo>
                <a:lnTo>
                  <a:pt x="422787" y="4227871"/>
                </a:lnTo>
                <a:lnTo>
                  <a:pt x="835742" y="3814917"/>
                </a:lnTo>
                <a:lnTo>
                  <a:pt x="727587" y="3451123"/>
                </a:lnTo>
                <a:close/>
              </a:path>
            </a:pathLst>
          </a:cu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B3FCC29-0220-A45B-811D-2AB132B58091}"/>
              </a:ext>
            </a:extLst>
          </p:cNvPr>
          <p:cNvSpPr/>
          <p:nvPr/>
        </p:nvSpPr>
        <p:spPr>
          <a:xfrm>
            <a:off x="5171768" y="6311900"/>
            <a:ext cx="2561194" cy="5578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31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animBg="1"/>
      <p:bldP spid="4"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948D5-8393-5073-E44D-C9DFF2B1CD46}"/>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56E042-B51B-B05A-B399-23E36547D076}"/>
              </a:ext>
            </a:extLst>
          </p:cNvPr>
          <p:cNvGraphicFramePr>
            <a:graphicFrameLocks noGrp="1"/>
          </p:cNvGraphicFramePr>
          <p:nvPr>
            <p:extLst>
              <p:ext uri="{D42A27DB-BD31-4B8C-83A1-F6EECF244321}">
                <p14:modId xmlns:p14="http://schemas.microsoft.com/office/powerpoint/2010/main" val="2677142298"/>
              </p:ext>
            </p:extLst>
          </p:nvPr>
        </p:nvGraphicFramePr>
        <p:xfrm>
          <a:off x="766979" y="0"/>
          <a:ext cx="10466247" cy="6794565"/>
        </p:xfrm>
        <a:graphic>
          <a:graphicData uri="http://schemas.openxmlformats.org/drawingml/2006/table">
            <a:tbl>
              <a:tblPr firstRow="1" firstCol="1" bandRow="1">
                <a:tableStyleId>{5C22544A-7EE6-4342-B048-85BDC9FD1C3A}</a:tableStyleId>
              </a:tblPr>
              <a:tblGrid>
                <a:gridCol w="2433294">
                  <a:extLst>
                    <a:ext uri="{9D8B030D-6E8A-4147-A177-3AD203B41FA5}">
                      <a16:colId xmlns:a16="http://schemas.microsoft.com/office/drawing/2014/main" val="4192847949"/>
                    </a:ext>
                  </a:extLst>
                </a:gridCol>
                <a:gridCol w="1012722">
                  <a:extLst>
                    <a:ext uri="{9D8B030D-6E8A-4147-A177-3AD203B41FA5}">
                      <a16:colId xmlns:a16="http://schemas.microsoft.com/office/drawing/2014/main" val="884624593"/>
                    </a:ext>
                  </a:extLst>
                </a:gridCol>
                <a:gridCol w="845573">
                  <a:extLst>
                    <a:ext uri="{9D8B030D-6E8A-4147-A177-3AD203B41FA5}">
                      <a16:colId xmlns:a16="http://schemas.microsoft.com/office/drawing/2014/main" val="3815646953"/>
                    </a:ext>
                  </a:extLst>
                </a:gridCol>
                <a:gridCol w="1504335">
                  <a:extLst>
                    <a:ext uri="{9D8B030D-6E8A-4147-A177-3AD203B41FA5}">
                      <a16:colId xmlns:a16="http://schemas.microsoft.com/office/drawing/2014/main" val="2101050186"/>
                    </a:ext>
                  </a:extLst>
                </a:gridCol>
                <a:gridCol w="923691">
                  <a:extLst>
                    <a:ext uri="{9D8B030D-6E8A-4147-A177-3AD203B41FA5}">
                      <a16:colId xmlns:a16="http://schemas.microsoft.com/office/drawing/2014/main" val="60285543"/>
                    </a:ext>
                  </a:extLst>
                </a:gridCol>
                <a:gridCol w="1495044">
                  <a:extLst>
                    <a:ext uri="{9D8B030D-6E8A-4147-A177-3AD203B41FA5}">
                      <a16:colId xmlns:a16="http://schemas.microsoft.com/office/drawing/2014/main" val="1713540266"/>
                    </a:ext>
                  </a:extLst>
                </a:gridCol>
                <a:gridCol w="865239">
                  <a:extLst>
                    <a:ext uri="{9D8B030D-6E8A-4147-A177-3AD203B41FA5}">
                      <a16:colId xmlns:a16="http://schemas.microsoft.com/office/drawing/2014/main" val="2628249447"/>
                    </a:ext>
                  </a:extLst>
                </a:gridCol>
                <a:gridCol w="1386349">
                  <a:extLst>
                    <a:ext uri="{9D8B030D-6E8A-4147-A177-3AD203B41FA5}">
                      <a16:colId xmlns:a16="http://schemas.microsoft.com/office/drawing/2014/main" val="344123288"/>
                    </a:ext>
                  </a:extLst>
                </a:gridCol>
              </a:tblGrid>
              <a:tr h="0">
                <a:tc gridSpan="2">
                  <a:txBody>
                    <a:bodyPr/>
                    <a:lstStyle/>
                    <a:p>
                      <a:pPr marL="0" marR="0" algn="ctr">
                        <a:lnSpc>
                          <a:spcPct val="115000"/>
                        </a:lnSpc>
                        <a:buNone/>
                      </a:pPr>
                      <a:r>
                        <a:rPr lang="en-US" sz="2000" dirty="0">
                          <a:effectLst/>
                        </a:rPr>
                        <a:t>Upper Wolf Creek Sediment </a:t>
                      </a:r>
                      <a:endParaRPr lang="en-US" sz="2400" dirty="0">
                        <a:effectLst/>
                      </a:endParaRPr>
                    </a:p>
                    <a:p>
                      <a:pPr marL="0" marR="0" algn="ctr">
                        <a:lnSpc>
                          <a:spcPct val="115000"/>
                        </a:lnSpc>
                        <a:buNone/>
                      </a:pPr>
                      <a:r>
                        <a:rPr lang="en-US" sz="1400" dirty="0">
                          <a:effectLst/>
                        </a:rPr>
                        <a:t>TMDL Target of: 2,748,843 </a:t>
                      </a:r>
                      <a:r>
                        <a:rPr lang="en-US" sz="1400" dirty="0" err="1">
                          <a:effectLst/>
                        </a:rPr>
                        <a:t>lb</a:t>
                      </a:r>
                      <a:r>
                        <a:rPr lang="en-US" sz="1400" dirty="0">
                          <a:effectLst/>
                        </a:rPr>
                        <a:t>/yr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hMerge="1">
                  <a:txBody>
                    <a:bodyPr/>
                    <a:lstStyle/>
                    <a:p>
                      <a:endParaRPr lang="en-US"/>
                    </a:p>
                  </a:txBody>
                  <a:tcPr/>
                </a:tc>
                <a:tc gridSpan="2">
                  <a:txBody>
                    <a:bodyPr/>
                    <a:lstStyle/>
                    <a:p>
                      <a:pPr marL="0" marR="0" algn="ctr">
                        <a:lnSpc>
                          <a:spcPct val="115000"/>
                        </a:lnSpc>
                        <a:buNone/>
                      </a:pPr>
                      <a:r>
                        <a:rPr lang="en-US" sz="1400" dirty="0">
                          <a:effectLst/>
                        </a:rPr>
                        <a:t>Scenario 1</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hMerge="1">
                  <a:txBody>
                    <a:bodyPr/>
                    <a:lstStyle/>
                    <a:p>
                      <a:endParaRPr lang="en-US"/>
                    </a:p>
                  </a:txBody>
                  <a:tcPr/>
                </a:tc>
                <a:tc gridSpan="2">
                  <a:txBody>
                    <a:bodyPr/>
                    <a:lstStyle/>
                    <a:p>
                      <a:pPr marL="0" marR="0" algn="ctr">
                        <a:lnSpc>
                          <a:spcPct val="115000"/>
                        </a:lnSpc>
                        <a:buNone/>
                      </a:pPr>
                      <a:r>
                        <a:rPr lang="en-US" sz="1400">
                          <a:effectLst/>
                        </a:rPr>
                        <a:t>Scenario 2</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hMerge="1">
                  <a:txBody>
                    <a:bodyPr/>
                    <a:lstStyle/>
                    <a:p>
                      <a:endParaRPr lang="en-US"/>
                    </a:p>
                  </a:txBody>
                  <a:tcPr/>
                </a:tc>
                <a:tc gridSpan="2">
                  <a:txBody>
                    <a:bodyPr/>
                    <a:lstStyle/>
                    <a:p>
                      <a:pPr marL="0" marR="0" algn="ctr">
                        <a:lnSpc>
                          <a:spcPct val="115000"/>
                        </a:lnSpc>
                        <a:buNone/>
                      </a:pPr>
                      <a:r>
                        <a:rPr lang="en-US" sz="1400">
                          <a:effectLst/>
                        </a:rPr>
                        <a:t>Scenario 3</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hMerge="1">
                  <a:txBody>
                    <a:bodyPr/>
                    <a:lstStyle/>
                    <a:p>
                      <a:endParaRPr lang="en-US"/>
                    </a:p>
                  </a:txBody>
                  <a:tcPr/>
                </a:tc>
                <a:extLst>
                  <a:ext uri="{0D108BD9-81ED-4DB2-BD59-A6C34878D82A}">
                    <a16:rowId xmlns:a16="http://schemas.microsoft.com/office/drawing/2014/main" val="767071246"/>
                  </a:ext>
                </a:extLst>
              </a:tr>
              <a:tr h="202246">
                <a:tc rowSpan="2">
                  <a:txBody>
                    <a:bodyPr/>
                    <a:lstStyle/>
                    <a:p>
                      <a:pPr marL="0" marR="0" algn="ctr">
                        <a:lnSpc>
                          <a:spcPct val="115000"/>
                        </a:lnSpc>
                        <a:buNone/>
                      </a:pPr>
                      <a:r>
                        <a:rPr lang="en-US" sz="1400" dirty="0">
                          <a:effectLst/>
                        </a:rPr>
                        <a:t>Source</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a:effectLst/>
                        </a:rPr>
                        <a:t>Existing</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a:effectLst/>
                        </a:rPr>
                        <a:t>Red.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dirty="0">
                          <a:effectLst/>
                        </a:rPr>
                        <a:t>Allocation</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a:effectLst/>
                        </a:rPr>
                        <a:t>Red.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a:effectLst/>
                        </a:rPr>
                        <a:t>Allocation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a:effectLst/>
                        </a:rPr>
                        <a:t>Red.</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400">
                          <a:effectLst/>
                        </a:rPr>
                        <a:t>Allocation</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4241205544"/>
                  </a:ext>
                </a:extLst>
              </a:tr>
              <a:tr h="174147">
                <a:tc vMerge="1">
                  <a:txBody>
                    <a:bodyPr/>
                    <a:lstStyle/>
                    <a:p>
                      <a:endParaRPr lang="en-US"/>
                    </a:p>
                  </a:txBody>
                  <a:tcPr/>
                </a:tc>
                <a:tc>
                  <a:txBody>
                    <a:bodyPr/>
                    <a:lstStyle/>
                    <a:p>
                      <a:pPr marL="0" marR="0" algn="ctr">
                        <a:lnSpc>
                          <a:spcPct val="115000"/>
                        </a:lnSpc>
                        <a:buNone/>
                      </a:pPr>
                      <a:r>
                        <a:rPr lang="en-US" sz="1200" dirty="0">
                          <a:effectLst/>
                        </a:rPr>
                        <a:t>TSS (</a:t>
                      </a:r>
                      <a:r>
                        <a:rPr lang="en-US" sz="1200" dirty="0" err="1">
                          <a:effectLst/>
                        </a:rPr>
                        <a:t>lb</a:t>
                      </a:r>
                      <a:r>
                        <a:rPr lang="en-US" sz="1200" dirty="0">
                          <a:effectLst/>
                        </a:rPr>
                        <a:t>/yr)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2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200" dirty="0">
                          <a:effectLst/>
                        </a:rPr>
                        <a:t>TSS (</a:t>
                      </a:r>
                      <a:r>
                        <a:rPr lang="en-US" sz="1200" dirty="0" err="1">
                          <a:effectLst/>
                        </a:rPr>
                        <a:t>lb</a:t>
                      </a:r>
                      <a:r>
                        <a:rPr lang="en-US" sz="1200" dirty="0">
                          <a:effectLst/>
                        </a:rPr>
                        <a:t>/yr)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2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200">
                          <a:effectLst/>
                        </a:rPr>
                        <a:t>TSS (lb/yr)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2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ctr">
                        <a:lnSpc>
                          <a:spcPct val="115000"/>
                        </a:lnSpc>
                        <a:buNone/>
                      </a:pPr>
                      <a:r>
                        <a:rPr lang="en-US" sz="1200" dirty="0">
                          <a:effectLst/>
                        </a:rPr>
                        <a:t>TSS (</a:t>
                      </a:r>
                      <a:r>
                        <a:rPr lang="en-US" sz="1200" dirty="0" err="1">
                          <a:effectLst/>
                        </a:rPr>
                        <a:t>lb</a:t>
                      </a:r>
                      <a:r>
                        <a:rPr lang="en-US" sz="1200" dirty="0">
                          <a:effectLst/>
                        </a:rPr>
                        <a:t>/yr)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1819454791"/>
                  </a:ext>
                </a:extLst>
              </a:tr>
              <a:tr h="172760">
                <a:tc>
                  <a:txBody>
                    <a:bodyPr/>
                    <a:lstStyle/>
                    <a:p>
                      <a:pPr marL="0" marR="0" algn="l">
                        <a:lnSpc>
                          <a:spcPct val="115000"/>
                        </a:lnSpc>
                        <a:buNone/>
                      </a:pPr>
                      <a:r>
                        <a:rPr lang="en-US" sz="1300" dirty="0">
                          <a:effectLst/>
                        </a:rPr>
                        <a:t>Cropland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20,996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ctr"/>
                      <a:r>
                        <a:rPr lang="en-US" sz="1300" kern="1200" dirty="0">
                          <a:solidFill>
                            <a:schemeClr val="dk1"/>
                          </a:solidFill>
                          <a:effectLst/>
                          <a:latin typeface="+mn-lt"/>
                          <a:ea typeface="+mn-ea"/>
                          <a:cs typeface="+mn-cs"/>
                        </a:rPr>
                        <a:t>             11,359 </a:t>
                      </a:r>
                    </a:p>
                  </a:txBody>
                  <a:tcPr marL="9525" marR="9525" marT="9525" marB="0" anchor="ctr"/>
                </a:tc>
                <a:tc>
                  <a:txBody>
                    <a:bodyPr/>
                    <a:lstStyle/>
                    <a:p>
                      <a:pPr marL="0" marR="0" algn="r">
                        <a:lnSpc>
                          <a:spcPct val="115000"/>
                        </a:lnSpc>
                        <a:buNone/>
                      </a:pPr>
                      <a:r>
                        <a:rPr lang="en-US" sz="1300" dirty="0">
                          <a:effectLst/>
                        </a:rPr>
                        <a:t>68</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6,719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30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14,697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803557650"/>
                  </a:ext>
                </a:extLst>
              </a:tr>
              <a:tr h="165854">
                <a:tc>
                  <a:txBody>
                    <a:bodyPr/>
                    <a:lstStyle/>
                    <a:p>
                      <a:pPr marL="0" marR="0" algn="l">
                        <a:lnSpc>
                          <a:spcPct val="115000"/>
                        </a:lnSpc>
                        <a:buNone/>
                      </a:pPr>
                      <a:r>
                        <a:rPr lang="en-US" sz="1300">
                          <a:effectLst/>
                        </a:rPr>
                        <a:t>Hay</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46,980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ctr"/>
                      <a:r>
                        <a:rPr lang="en-US" sz="1300" kern="1200" dirty="0">
                          <a:solidFill>
                            <a:schemeClr val="dk1"/>
                          </a:solidFill>
                          <a:effectLst/>
                          <a:latin typeface="+mn-lt"/>
                          <a:ea typeface="+mn-ea"/>
                          <a:cs typeface="+mn-cs"/>
                        </a:rPr>
                        <a:t>             25,416 </a:t>
                      </a:r>
                    </a:p>
                  </a:txBody>
                  <a:tcPr marL="9525" marR="9525" marT="9525" marB="0" anchor="ctr"/>
                </a:tc>
                <a:tc>
                  <a:txBody>
                    <a:bodyPr/>
                    <a:lstStyle/>
                    <a:p>
                      <a:pPr marL="0" marR="0" algn="r">
                        <a:lnSpc>
                          <a:spcPct val="115000"/>
                        </a:lnSpc>
                        <a:buNone/>
                      </a:pPr>
                      <a:r>
                        <a:rPr lang="en-US" sz="1300">
                          <a:effectLst/>
                        </a:rPr>
                        <a:t>68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15,034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32,886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565022961"/>
                  </a:ext>
                </a:extLst>
              </a:tr>
              <a:tr h="165854">
                <a:tc>
                  <a:txBody>
                    <a:bodyPr/>
                    <a:lstStyle/>
                    <a:p>
                      <a:pPr marL="0" marR="0" algn="l">
                        <a:lnSpc>
                          <a:spcPct val="115000"/>
                        </a:lnSpc>
                        <a:buNone/>
                      </a:pPr>
                      <a:r>
                        <a:rPr lang="en-US" sz="1300" dirty="0">
                          <a:effectLst/>
                        </a:rPr>
                        <a:t>Pasture</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1,039,493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ctr"/>
                      <a:r>
                        <a:rPr lang="en-US" sz="1300" kern="1200" dirty="0">
                          <a:solidFill>
                            <a:schemeClr val="dk1"/>
                          </a:solidFill>
                          <a:effectLst/>
                          <a:latin typeface="+mn-lt"/>
                          <a:ea typeface="+mn-ea"/>
                          <a:cs typeface="+mn-cs"/>
                        </a:rPr>
                        <a:t>            562,366 </a:t>
                      </a:r>
                    </a:p>
                  </a:txBody>
                  <a:tcPr marL="9525" marR="9525" marT="9525" marB="0" anchor="ctr"/>
                </a:tc>
                <a:tc>
                  <a:txBody>
                    <a:bodyPr/>
                    <a:lstStyle/>
                    <a:p>
                      <a:pPr marL="0" marR="0" algn="r">
                        <a:lnSpc>
                          <a:spcPct val="115000"/>
                        </a:lnSpc>
                        <a:buNone/>
                      </a:pPr>
                      <a:r>
                        <a:rPr lang="en-US" sz="1300">
                          <a:effectLst/>
                        </a:rPr>
                        <a:t>68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332,638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727,645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413829782"/>
                  </a:ext>
                </a:extLst>
              </a:tr>
              <a:tr h="165854">
                <a:tc>
                  <a:txBody>
                    <a:bodyPr/>
                    <a:lstStyle/>
                    <a:p>
                      <a:pPr marL="0" marR="0" algn="l">
                        <a:lnSpc>
                          <a:spcPct val="115000"/>
                        </a:lnSpc>
                        <a:buNone/>
                      </a:pPr>
                      <a:r>
                        <a:rPr lang="en-US" sz="1300">
                          <a:effectLst/>
                        </a:rPr>
                        <a:t>Forest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103,384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dirty="0">
                          <a:solidFill>
                            <a:schemeClr val="dk1"/>
                          </a:solidFill>
                          <a:effectLst/>
                          <a:latin typeface="+mn-lt"/>
                          <a:ea typeface="+mn-ea"/>
                          <a:cs typeface="+mn-cs"/>
                        </a:rPr>
                        <a:t>            103,384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103,384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103,384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368514091"/>
                  </a:ext>
                </a:extLst>
              </a:tr>
              <a:tr h="165854">
                <a:tc>
                  <a:txBody>
                    <a:bodyPr/>
                    <a:lstStyle/>
                    <a:p>
                      <a:pPr marL="0" marR="0" algn="l">
                        <a:lnSpc>
                          <a:spcPct val="115000"/>
                        </a:lnSpc>
                        <a:buNone/>
                      </a:pPr>
                      <a:r>
                        <a:rPr lang="en-US" sz="1300">
                          <a:effectLst/>
                        </a:rPr>
                        <a:t>Trees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86,853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a:solidFill>
                            <a:schemeClr val="dk1"/>
                          </a:solidFill>
                          <a:effectLst/>
                          <a:latin typeface="+mn-lt"/>
                          <a:ea typeface="+mn-ea"/>
                          <a:cs typeface="+mn-cs"/>
                        </a:rPr>
                        <a:t>             86,853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86,853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86,853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01483600"/>
                  </a:ext>
                </a:extLst>
              </a:tr>
              <a:tr h="165854">
                <a:tc>
                  <a:txBody>
                    <a:bodyPr/>
                    <a:lstStyle/>
                    <a:p>
                      <a:pPr marL="0" marR="0" algn="l">
                        <a:lnSpc>
                          <a:spcPct val="115000"/>
                        </a:lnSpc>
                        <a:buNone/>
                      </a:pPr>
                      <a:r>
                        <a:rPr lang="en-US" sz="1300">
                          <a:effectLst/>
                        </a:rPr>
                        <a:t>Shrub</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dirty="0">
                          <a:solidFill>
                            <a:schemeClr val="dk1"/>
                          </a:solidFill>
                          <a:effectLst/>
                          <a:latin typeface="+mn-lt"/>
                          <a:ea typeface="+mn-ea"/>
                          <a:cs typeface="+mn-cs"/>
                        </a:rPr>
                        <a:t>             12,462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1172405740"/>
                  </a:ext>
                </a:extLst>
              </a:tr>
              <a:tr h="165854">
                <a:tc>
                  <a:txBody>
                    <a:bodyPr/>
                    <a:lstStyle/>
                    <a:p>
                      <a:pPr marL="0" marR="0" algn="l">
                        <a:lnSpc>
                          <a:spcPct val="115000"/>
                        </a:lnSpc>
                        <a:buNone/>
                      </a:pPr>
                      <a:r>
                        <a:rPr lang="en-US" sz="1300">
                          <a:effectLst/>
                        </a:rPr>
                        <a:t>Harvested</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3,337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b"/>
                      <a:r>
                        <a:rPr lang="en-US" sz="1300" kern="1200" dirty="0">
                          <a:solidFill>
                            <a:schemeClr val="dk1"/>
                          </a:solidFill>
                          <a:effectLst/>
                          <a:latin typeface="+mn-lt"/>
                          <a:ea typeface="+mn-ea"/>
                          <a:cs typeface="+mn-cs"/>
                        </a:rPr>
                        <a:t>               3,337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3,337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3,337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746747423"/>
                  </a:ext>
                </a:extLst>
              </a:tr>
              <a:tr h="165854">
                <a:tc>
                  <a:txBody>
                    <a:bodyPr/>
                    <a:lstStyle/>
                    <a:p>
                      <a:pPr marL="0" marR="0" algn="l">
                        <a:lnSpc>
                          <a:spcPct val="115000"/>
                        </a:lnSpc>
                        <a:buNone/>
                      </a:pPr>
                      <a:r>
                        <a:rPr lang="en-US" sz="1300">
                          <a:effectLst/>
                        </a:rPr>
                        <a:t>Wetland</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dirty="0">
                          <a:solidFill>
                            <a:schemeClr val="dk1"/>
                          </a:solidFill>
                          <a:effectLst/>
                          <a:latin typeface="+mn-lt"/>
                          <a:ea typeface="+mn-ea"/>
                          <a:cs typeface="+mn-cs"/>
                        </a:rPr>
                        <a:t>                  858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886600833"/>
                  </a:ext>
                </a:extLst>
              </a:tr>
              <a:tr h="165854">
                <a:tc>
                  <a:txBody>
                    <a:bodyPr/>
                    <a:lstStyle/>
                    <a:p>
                      <a:pPr marL="0" marR="0" algn="l">
                        <a:lnSpc>
                          <a:spcPct val="115000"/>
                        </a:lnSpc>
                        <a:buNone/>
                      </a:pPr>
                      <a:r>
                        <a:rPr lang="en-US" sz="1300">
                          <a:effectLst/>
                        </a:rPr>
                        <a:t>Barren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31,690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l" fontAlgn="b"/>
                      <a:endParaRPr lang="en-US" sz="13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ctr"/>
                      <a:r>
                        <a:rPr lang="en-US" sz="1300" kern="1200" dirty="0">
                          <a:solidFill>
                            <a:schemeClr val="dk1"/>
                          </a:solidFill>
                          <a:effectLst/>
                          <a:latin typeface="+mn-lt"/>
                          <a:ea typeface="+mn-ea"/>
                          <a:cs typeface="+mn-cs"/>
                        </a:rPr>
                        <a:t>             17,144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20,947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12,137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511075569"/>
                  </a:ext>
                </a:extLst>
              </a:tr>
              <a:tr h="165854">
                <a:tc>
                  <a:txBody>
                    <a:bodyPr/>
                    <a:lstStyle/>
                    <a:p>
                      <a:pPr marL="0" marR="0" algn="l">
                        <a:lnSpc>
                          <a:spcPct val="115000"/>
                        </a:lnSpc>
                        <a:buNone/>
                      </a:pPr>
                      <a:r>
                        <a:rPr lang="en-US" sz="1300">
                          <a:effectLst/>
                        </a:rPr>
                        <a:t>Turfgrass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33,501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ctr"/>
                      <a:r>
                        <a:rPr lang="en-US" sz="1300" kern="1200" dirty="0">
                          <a:solidFill>
                            <a:schemeClr val="dk1"/>
                          </a:solidFill>
                          <a:effectLst/>
                          <a:latin typeface="+mn-lt"/>
                          <a:ea typeface="+mn-ea"/>
                          <a:cs typeface="+mn-cs"/>
                        </a:rPr>
                        <a:t>             18,124 </a:t>
                      </a:r>
                    </a:p>
                  </a:txBody>
                  <a:tcPr marL="9525" marR="9525" marT="9525" marB="0" anchor="ctr"/>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22,144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61.7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12,831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887408298"/>
                  </a:ext>
                </a:extLst>
              </a:tr>
              <a:tr h="165854">
                <a:tc>
                  <a:txBody>
                    <a:bodyPr/>
                    <a:lstStyle/>
                    <a:p>
                      <a:pPr marL="0" marR="0" algn="l">
                        <a:lnSpc>
                          <a:spcPct val="115000"/>
                        </a:lnSpc>
                        <a:buNone/>
                      </a:pPr>
                      <a:r>
                        <a:rPr lang="en-US" sz="1300">
                          <a:effectLst/>
                        </a:rPr>
                        <a:t>Developed Pervious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5,288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a:solidFill>
                            <a:schemeClr val="dk1"/>
                          </a:solidFill>
                          <a:effectLst/>
                          <a:latin typeface="+mn-lt"/>
                          <a:ea typeface="+mn-ea"/>
                          <a:cs typeface="+mn-cs"/>
                        </a:rPr>
                        <a:t>45.9</a:t>
                      </a:r>
                    </a:p>
                  </a:txBody>
                  <a:tcPr marL="9525" marR="9525" marT="9525" marB="0" anchor="ctr"/>
                </a:tc>
                <a:tc>
                  <a:txBody>
                    <a:bodyPr/>
                    <a:lstStyle/>
                    <a:p>
                      <a:pPr algn="r" fontAlgn="ctr"/>
                      <a:r>
                        <a:rPr lang="en-US" sz="1300" kern="1200" dirty="0">
                          <a:solidFill>
                            <a:schemeClr val="dk1"/>
                          </a:solidFill>
                          <a:effectLst/>
                          <a:latin typeface="+mn-lt"/>
                          <a:ea typeface="+mn-ea"/>
                          <a:cs typeface="+mn-cs"/>
                        </a:rPr>
                        <a:t>               2,861 </a:t>
                      </a:r>
                    </a:p>
                  </a:txBody>
                  <a:tcPr marL="9525" marR="9525" marT="9525" marB="0" anchor="ctr"/>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3,496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61.7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2,025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79948018"/>
                  </a:ext>
                </a:extLst>
              </a:tr>
              <a:tr h="231224">
                <a:tc>
                  <a:txBody>
                    <a:bodyPr/>
                    <a:lstStyle/>
                    <a:p>
                      <a:pPr marL="0" marR="0" algn="l">
                        <a:lnSpc>
                          <a:spcPct val="115000"/>
                        </a:lnSpc>
                        <a:buNone/>
                      </a:pPr>
                      <a:r>
                        <a:rPr lang="en-US" sz="1300">
                          <a:effectLst/>
                        </a:rPr>
                        <a:t>Developed Impervious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267,385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ctr"/>
                      <a:r>
                        <a:rPr lang="en-US" sz="1300" kern="1200" dirty="0">
                          <a:solidFill>
                            <a:schemeClr val="dk1"/>
                          </a:solidFill>
                          <a:effectLst/>
                          <a:latin typeface="+mn-lt"/>
                          <a:ea typeface="+mn-ea"/>
                          <a:cs typeface="+mn-cs"/>
                        </a:rPr>
                        <a:t>            144,655 </a:t>
                      </a:r>
                    </a:p>
                  </a:txBody>
                  <a:tcPr marL="9525" marR="9525" marT="9525" marB="0" anchor="ctr"/>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176,741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61.7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102,408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1589014139"/>
                  </a:ext>
                </a:extLst>
              </a:tr>
              <a:tr h="165854">
                <a:tc>
                  <a:txBody>
                    <a:bodyPr/>
                    <a:lstStyle/>
                    <a:p>
                      <a:pPr marL="0" marR="0" algn="l">
                        <a:lnSpc>
                          <a:spcPct val="115000"/>
                        </a:lnSpc>
                        <a:buNone/>
                      </a:pPr>
                      <a:r>
                        <a:rPr lang="en-US" sz="1300">
                          <a:effectLst/>
                        </a:rPr>
                        <a:t>Streambank Erosion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465,861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ctr"/>
                      <a:r>
                        <a:rPr lang="en-US" sz="1300" kern="1200">
                          <a:solidFill>
                            <a:schemeClr val="dk1"/>
                          </a:solidFill>
                          <a:effectLst/>
                          <a:latin typeface="+mn-lt"/>
                          <a:ea typeface="+mn-ea"/>
                          <a:cs typeface="+mn-cs"/>
                        </a:rPr>
                        <a:t>            252,031 </a:t>
                      </a:r>
                    </a:p>
                  </a:txBody>
                  <a:tcPr marL="9525" marR="9525" marT="9525" marB="0" anchor="ctr"/>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307,934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326,103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963419955"/>
                  </a:ext>
                </a:extLst>
              </a:tr>
              <a:tr h="174147">
                <a:tc>
                  <a:txBody>
                    <a:bodyPr/>
                    <a:lstStyle/>
                    <a:p>
                      <a:pPr marL="0" marR="0" algn="l">
                        <a:lnSpc>
                          <a:spcPct val="115000"/>
                        </a:lnSpc>
                        <a:buNone/>
                      </a:pPr>
                      <a:r>
                        <a:rPr lang="en-US" sz="1300" dirty="0">
                          <a:effectLst/>
                        </a:rPr>
                        <a:t>Abingdon MS4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1,075,421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b"/>
                      <a:r>
                        <a:rPr lang="en-US" sz="1300" kern="1200" dirty="0">
                          <a:solidFill>
                            <a:schemeClr val="dk1"/>
                          </a:solidFill>
                          <a:effectLst/>
                          <a:latin typeface="+mn-lt"/>
                          <a:ea typeface="+mn-ea"/>
                          <a:cs typeface="+mn-cs"/>
                        </a:rPr>
                        <a:t>            581,803 </a:t>
                      </a:r>
                    </a:p>
                  </a:txBody>
                  <a:tcPr marL="9525" marR="9525" marT="9525" marB="0" anchor="b"/>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dirty="0">
                          <a:effectLst/>
                        </a:rPr>
                        <a:t>710,853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61.7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411,886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117716249"/>
                  </a:ext>
                </a:extLst>
              </a:tr>
              <a:tr h="174147">
                <a:tc>
                  <a:txBody>
                    <a:bodyPr/>
                    <a:lstStyle/>
                    <a:p>
                      <a:pPr marL="0" marR="0" algn="l">
                        <a:lnSpc>
                          <a:spcPct val="115000"/>
                        </a:lnSpc>
                        <a:buNone/>
                      </a:pPr>
                      <a:r>
                        <a:rPr lang="en-US" sz="1300" dirty="0">
                          <a:effectLst/>
                        </a:rPr>
                        <a:t>VDOT MS4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140,314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b"/>
                      <a:r>
                        <a:rPr lang="en-US" sz="1300" kern="1200">
                          <a:solidFill>
                            <a:schemeClr val="dk1"/>
                          </a:solidFill>
                          <a:effectLst/>
                          <a:latin typeface="+mn-lt"/>
                          <a:ea typeface="+mn-ea"/>
                          <a:cs typeface="+mn-cs"/>
                        </a:rPr>
                        <a:t>             75,910 </a:t>
                      </a:r>
                    </a:p>
                  </a:txBody>
                  <a:tcPr marL="9525" marR="9525" marT="9525" marB="0" anchor="b"/>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92,748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61.7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53,740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685903837"/>
                  </a:ext>
                </a:extLst>
              </a:tr>
              <a:tr h="174147">
                <a:tc>
                  <a:txBody>
                    <a:bodyPr/>
                    <a:lstStyle/>
                    <a:p>
                      <a:pPr marL="0" marR="0" algn="l">
                        <a:lnSpc>
                          <a:spcPct val="115000"/>
                        </a:lnSpc>
                        <a:buNone/>
                      </a:pPr>
                      <a:r>
                        <a:rPr lang="en-US" sz="1300" dirty="0">
                          <a:effectLst/>
                        </a:rPr>
                        <a:t>VHCC MS4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27,621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defTabSz="914400" rtl="0" eaLnBrk="1" fontAlgn="ctr" latinLnBrk="0" hangingPunct="1">
                        <a:lnSpc>
                          <a:spcPct val="115000"/>
                        </a:lnSpc>
                        <a:buNone/>
                      </a:pPr>
                      <a:r>
                        <a:rPr lang="en-US" sz="1300" kern="1200" dirty="0">
                          <a:solidFill>
                            <a:schemeClr val="dk1"/>
                          </a:solidFill>
                          <a:effectLst/>
                          <a:latin typeface="+mn-lt"/>
                          <a:ea typeface="+mn-ea"/>
                          <a:cs typeface="+mn-cs"/>
                        </a:rPr>
                        <a:t>45.9</a:t>
                      </a:r>
                    </a:p>
                  </a:txBody>
                  <a:tcPr marL="9525" marR="9525" marT="9525" marB="0" anchor="ctr"/>
                </a:tc>
                <a:tc>
                  <a:txBody>
                    <a:bodyPr/>
                    <a:lstStyle/>
                    <a:p>
                      <a:pPr algn="r" fontAlgn="b"/>
                      <a:r>
                        <a:rPr lang="en-US" sz="1300" kern="1200" dirty="0">
                          <a:solidFill>
                            <a:schemeClr val="dk1"/>
                          </a:solidFill>
                          <a:effectLst/>
                          <a:latin typeface="+mn-lt"/>
                          <a:ea typeface="+mn-ea"/>
                          <a:cs typeface="+mn-cs"/>
                        </a:rPr>
                        <a:t>             14,943 </a:t>
                      </a:r>
                    </a:p>
                  </a:txBody>
                  <a:tcPr marL="9525" marR="9525" marT="9525" marB="0" anchor="b"/>
                </a:tc>
                <a:tc>
                  <a:txBody>
                    <a:bodyPr/>
                    <a:lstStyle/>
                    <a:p>
                      <a:pPr marL="0" marR="0" algn="r">
                        <a:lnSpc>
                          <a:spcPct val="115000"/>
                        </a:lnSpc>
                        <a:buNone/>
                      </a:pPr>
                      <a:r>
                        <a:rPr lang="en-US" sz="1300">
                          <a:effectLst/>
                        </a:rPr>
                        <a:t>33.9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dirty="0">
                          <a:effectLst/>
                        </a:rPr>
                        <a:t>18,257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61.7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10,579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4079745803"/>
                  </a:ext>
                </a:extLst>
              </a:tr>
              <a:tr h="165565">
                <a:tc>
                  <a:txBody>
                    <a:bodyPr/>
                    <a:lstStyle/>
                    <a:p>
                      <a:pPr marL="0" marR="0" algn="l">
                        <a:lnSpc>
                          <a:spcPct val="115000"/>
                        </a:lnSpc>
                        <a:buNone/>
                      </a:pPr>
                      <a:r>
                        <a:rPr lang="en-US" sz="1300" dirty="0">
                          <a:effectLst/>
                        </a:rPr>
                        <a:t>Construction Permits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10,500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a:solidFill>
                            <a:schemeClr val="dk1"/>
                          </a:solidFill>
                          <a:effectLst/>
                          <a:latin typeface="+mn-lt"/>
                          <a:ea typeface="+mn-ea"/>
                          <a:cs typeface="+mn-cs"/>
                        </a:rPr>
                        <a:t>             10,500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10,500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10,500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1590168620"/>
                  </a:ext>
                </a:extLst>
              </a:tr>
              <a:tr h="165854">
                <a:tc>
                  <a:txBody>
                    <a:bodyPr/>
                    <a:lstStyle/>
                    <a:p>
                      <a:pPr marL="0" marR="0" algn="l">
                        <a:lnSpc>
                          <a:spcPct val="115000"/>
                        </a:lnSpc>
                        <a:buNone/>
                      </a:pPr>
                      <a:r>
                        <a:rPr lang="en-US" sz="1300">
                          <a:effectLst/>
                        </a:rPr>
                        <a:t>ISW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dirty="0">
                          <a:effectLst/>
                        </a:rPr>
                        <a:t>563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b"/>
                      <a:r>
                        <a:rPr lang="en-US" sz="1300" kern="1200" dirty="0">
                          <a:solidFill>
                            <a:schemeClr val="dk1"/>
                          </a:solidFill>
                          <a:effectLst/>
                          <a:latin typeface="+mn-lt"/>
                          <a:ea typeface="+mn-ea"/>
                          <a:cs typeface="+mn-cs"/>
                        </a:rPr>
                        <a:t>                  789 </a:t>
                      </a:r>
                    </a:p>
                  </a:txBody>
                  <a:tcPr marL="9525" marR="9525" marT="9525" marB="0" anchor="b"/>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789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789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378398722"/>
                  </a:ext>
                </a:extLst>
              </a:tr>
              <a:tr h="165854">
                <a:tc>
                  <a:txBody>
                    <a:bodyPr/>
                    <a:lstStyle/>
                    <a:p>
                      <a:pPr marL="0" marR="0" algn="l">
                        <a:lnSpc>
                          <a:spcPct val="115000"/>
                        </a:lnSpc>
                        <a:buNone/>
                      </a:pPr>
                      <a:r>
                        <a:rPr lang="en-US" sz="1300">
                          <a:effectLst/>
                        </a:rPr>
                        <a:t>VPDES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dirty="0">
                          <a:effectLst/>
                        </a:rPr>
                        <a:t>12,326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b"/>
                      <a:r>
                        <a:rPr lang="en-US" sz="1300" kern="1200">
                          <a:solidFill>
                            <a:schemeClr val="dk1"/>
                          </a:solidFill>
                          <a:effectLst/>
                          <a:latin typeface="+mn-lt"/>
                          <a:ea typeface="+mn-ea"/>
                          <a:cs typeface="+mn-cs"/>
                        </a:rPr>
                        <a:t>            452,285 </a:t>
                      </a:r>
                    </a:p>
                  </a:txBody>
                  <a:tcPr marL="9525" marR="9525" marT="9525" marB="0" anchor="b"/>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452,285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452,285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370992651"/>
                  </a:ext>
                </a:extLst>
              </a:tr>
              <a:tr h="193937">
                <a:tc>
                  <a:txBody>
                    <a:bodyPr/>
                    <a:lstStyle/>
                    <a:p>
                      <a:pPr marL="0" marR="0" algn="l">
                        <a:lnSpc>
                          <a:spcPct val="115000"/>
                        </a:lnSpc>
                        <a:buNone/>
                      </a:pPr>
                      <a:r>
                        <a:rPr lang="en-US" sz="1300" dirty="0">
                          <a:effectLst/>
                        </a:rPr>
                        <a:t>Concrete Products Permits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46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b"/>
                      <a:r>
                        <a:rPr lang="en-US" sz="1300" kern="1200" dirty="0">
                          <a:solidFill>
                            <a:schemeClr val="dk1"/>
                          </a:solidFill>
                          <a:effectLst/>
                          <a:latin typeface="+mn-lt"/>
                          <a:ea typeface="+mn-ea"/>
                          <a:cs typeface="+mn-cs"/>
                        </a:rPr>
                        <a:t>                   46 </a:t>
                      </a:r>
                    </a:p>
                  </a:txBody>
                  <a:tcPr marL="9525" marR="9525" marT="9525" marB="0" anchor="b"/>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46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46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511627342"/>
                  </a:ext>
                </a:extLst>
              </a:tr>
              <a:tr h="164044">
                <a:tc>
                  <a:txBody>
                    <a:bodyPr/>
                    <a:lstStyle/>
                    <a:p>
                      <a:pPr marL="0" marR="0" algn="l">
                        <a:lnSpc>
                          <a:spcPct val="115000"/>
                        </a:lnSpc>
                        <a:buNone/>
                      </a:pPr>
                      <a:r>
                        <a:rPr lang="en-US" sz="1300">
                          <a:effectLst/>
                        </a:rPr>
                        <a:t>Domestic Sewage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183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b"/>
                      <a:r>
                        <a:rPr lang="en-US" sz="1300" kern="1200" dirty="0">
                          <a:solidFill>
                            <a:schemeClr val="dk1"/>
                          </a:solidFill>
                          <a:effectLst/>
                          <a:latin typeface="+mn-lt"/>
                          <a:ea typeface="+mn-ea"/>
                          <a:cs typeface="+mn-cs"/>
                        </a:rPr>
                        <a:t>                  183 </a:t>
                      </a:r>
                    </a:p>
                  </a:txBody>
                  <a:tcPr marL="9525" marR="9525" marT="9525" marB="0" anchor="b"/>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183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183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16804853"/>
                  </a:ext>
                </a:extLst>
              </a:tr>
              <a:tr h="165854">
                <a:tc>
                  <a:txBody>
                    <a:bodyPr/>
                    <a:lstStyle/>
                    <a:p>
                      <a:pPr marL="0" marR="0" algn="l">
                        <a:lnSpc>
                          <a:spcPct val="115000"/>
                        </a:lnSpc>
                        <a:buNone/>
                      </a:pPr>
                      <a:r>
                        <a:rPr lang="en-US" sz="1300">
                          <a:effectLst/>
                        </a:rPr>
                        <a:t>NMMM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b"/>
                </a:tc>
                <a:tc>
                  <a:txBody>
                    <a:bodyPr/>
                    <a:lstStyle/>
                    <a:p>
                      <a:pPr marL="0" marR="0" algn="r">
                        <a:lnSpc>
                          <a:spcPct val="115000"/>
                        </a:lnSpc>
                        <a:buNone/>
                      </a:pPr>
                      <a:r>
                        <a:rPr lang="en-US" sz="1300">
                          <a:effectLst/>
                        </a:rPr>
                        <a:t>26,648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a:solidFill>
                            <a:srgbClr val="000000"/>
                          </a:solidFill>
                          <a:effectLst/>
                          <a:latin typeface="Times New Roman" panose="02020603050405020304" pitchFamily="18" charset="0"/>
                        </a:rPr>
                        <a:t>-</a:t>
                      </a:r>
                    </a:p>
                  </a:txBody>
                  <a:tcPr marL="9525" marR="9525" marT="9525" marB="0" anchor="ctr"/>
                </a:tc>
                <a:tc>
                  <a:txBody>
                    <a:bodyPr/>
                    <a:lstStyle/>
                    <a:p>
                      <a:pPr algn="r" fontAlgn="b"/>
                      <a:r>
                        <a:rPr lang="en-US" sz="1300" kern="1200" dirty="0">
                          <a:solidFill>
                            <a:schemeClr val="dk1"/>
                          </a:solidFill>
                          <a:effectLst/>
                          <a:latin typeface="+mn-lt"/>
                          <a:ea typeface="+mn-ea"/>
                          <a:cs typeface="+mn-cs"/>
                        </a:rPr>
                        <a:t>             39,790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39,790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39,790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75300969"/>
                  </a:ext>
                </a:extLst>
              </a:tr>
              <a:tr h="165854">
                <a:tc>
                  <a:txBody>
                    <a:bodyPr/>
                    <a:lstStyle/>
                    <a:p>
                      <a:pPr marL="0" marR="0" algn="l">
                        <a:lnSpc>
                          <a:spcPct val="115000"/>
                        </a:lnSpc>
                        <a:buNone/>
                      </a:pPr>
                      <a:r>
                        <a:rPr lang="en-US" sz="1300">
                          <a:effectLst/>
                        </a:rPr>
                        <a:t>MOS (10%)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dirty="0">
                          <a:solidFill>
                            <a:schemeClr val="dk1"/>
                          </a:solidFill>
                          <a:effectLst/>
                          <a:latin typeface="+mn-lt"/>
                          <a:ea typeface="+mn-ea"/>
                          <a:cs typeface="+mn-cs"/>
                        </a:rPr>
                        <a:t>            274,884 </a:t>
                      </a:r>
                    </a:p>
                  </a:txBody>
                  <a:tcPr marL="9525" marR="9525" marT="9525"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274,884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274,884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396586187"/>
                  </a:ext>
                </a:extLst>
              </a:tr>
              <a:tr h="174147">
                <a:tc>
                  <a:txBody>
                    <a:bodyPr/>
                    <a:lstStyle/>
                    <a:p>
                      <a:pPr marL="0" marR="0" algn="l">
                        <a:lnSpc>
                          <a:spcPct val="115000"/>
                        </a:lnSpc>
                        <a:buNone/>
                      </a:pPr>
                      <a:r>
                        <a:rPr lang="en-US" sz="1300">
                          <a:effectLst/>
                        </a:rPr>
                        <a:t>Future Growth (2%)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0" i="0" u="none" strike="noStrike" dirty="0">
                          <a:solidFill>
                            <a:srgbClr val="000000"/>
                          </a:solidFill>
                          <a:effectLst/>
                          <a:latin typeface="Times New Roman" panose="02020603050405020304" pitchFamily="18" charset="0"/>
                        </a:rPr>
                        <a:t>-</a:t>
                      </a:r>
                    </a:p>
                  </a:txBody>
                  <a:tcPr marL="9525" marR="9525" marT="9525" marB="0" anchor="ctr"/>
                </a:tc>
                <a:tc>
                  <a:txBody>
                    <a:bodyPr/>
                    <a:lstStyle/>
                    <a:p>
                      <a:pPr algn="r" fontAlgn="ctr"/>
                      <a:r>
                        <a:rPr lang="en-US" sz="1300" kern="1200" dirty="0">
                          <a:solidFill>
                            <a:schemeClr val="dk1"/>
                          </a:solidFill>
                          <a:effectLst/>
                          <a:latin typeface="+mn-lt"/>
                          <a:ea typeface="+mn-ea"/>
                          <a:cs typeface="+mn-cs"/>
                        </a:rPr>
                        <a:t>             54,977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54,977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dirty="0">
                          <a:effectLst/>
                        </a:rPr>
                        <a:t>54,977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464971502"/>
                  </a:ext>
                </a:extLst>
              </a:tr>
              <a:tr h="174147">
                <a:tc>
                  <a:txBody>
                    <a:bodyPr/>
                    <a:lstStyle/>
                    <a:p>
                      <a:pPr marL="0" marR="0" algn="l">
                        <a:lnSpc>
                          <a:spcPct val="115000"/>
                        </a:lnSpc>
                        <a:buNone/>
                      </a:pPr>
                      <a:r>
                        <a:rPr lang="en-US" sz="1300" b="1" dirty="0">
                          <a:effectLst/>
                        </a:rPr>
                        <a:t>TOTAL</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0" dirty="0">
                          <a:effectLst/>
                        </a:rPr>
                        <a:t>3,411,710</a:t>
                      </a:r>
                      <a:endParaRPr lang="en-US"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1" i="0" u="none" strike="noStrike">
                          <a:solidFill>
                            <a:srgbClr val="000000"/>
                          </a:solidFill>
                          <a:effectLst/>
                          <a:latin typeface="Times New Roman" panose="02020603050405020304" pitchFamily="18" charset="0"/>
                        </a:rPr>
                        <a:t> </a:t>
                      </a:r>
                    </a:p>
                  </a:txBody>
                  <a:tcPr marL="9525" marR="9525" marT="9525" marB="0" anchor="ctr"/>
                </a:tc>
                <a:tc>
                  <a:txBody>
                    <a:bodyPr/>
                    <a:lstStyle/>
                    <a:p>
                      <a:pPr algn="r" fontAlgn="ctr"/>
                      <a:r>
                        <a:rPr lang="en-US" sz="1300" b="1" i="0" u="none" strike="noStrike" dirty="0">
                          <a:solidFill>
                            <a:srgbClr val="000000"/>
                          </a:solidFill>
                          <a:effectLst/>
                          <a:latin typeface="Times New Roman" panose="02020603050405020304" pitchFamily="18" charset="0"/>
                        </a:rPr>
                        <a:t>       </a:t>
                      </a:r>
                      <a:r>
                        <a:rPr lang="en-US" sz="1300" b="1" kern="1200" dirty="0">
                          <a:solidFill>
                            <a:schemeClr val="dk1"/>
                          </a:solidFill>
                          <a:effectLst/>
                          <a:latin typeface="+mn-lt"/>
                          <a:ea typeface="+mn-ea"/>
                          <a:cs typeface="+mn-cs"/>
                        </a:rPr>
                        <a:t>2,746,960</a:t>
                      </a:r>
                      <a:r>
                        <a:rPr lang="en-US" sz="1300" b="1"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marL="0" marR="0" algn="r">
                        <a:lnSpc>
                          <a:spcPct val="115000"/>
                        </a:lnSpc>
                        <a:buNone/>
                      </a:pPr>
                      <a:r>
                        <a:rPr lang="en-US" sz="1300" b="1">
                          <a:effectLst/>
                        </a:rPr>
                        <a:t> </a:t>
                      </a:r>
                      <a:endParaRPr lang="en-US" sz="1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1" dirty="0">
                          <a:effectLst/>
                        </a:rPr>
                        <a:t>2,747,859</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1" dirty="0">
                          <a:effectLst/>
                        </a:rPr>
                        <a:t>2,747,285</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2664167220"/>
                  </a:ext>
                </a:extLst>
              </a:tr>
              <a:tr h="174147">
                <a:tc>
                  <a:txBody>
                    <a:bodyPr/>
                    <a:lstStyle/>
                    <a:p>
                      <a:pPr marL="0" marR="0" algn="l">
                        <a:lnSpc>
                          <a:spcPct val="115000"/>
                        </a:lnSpc>
                        <a:buNone/>
                      </a:pPr>
                      <a:r>
                        <a:rPr lang="en-US" sz="1300">
                          <a:effectLst/>
                        </a:rPr>
                        <a:t> </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0" dirty="0">
                          <a:effectLst/>
                        </a:rPr>
                        <a:t>0% red.</a:t>
                      </a:r>
                      <a:endParaRPr lang="en-US"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algn="r" fontAlgn="ctr"/>
                      <a:r>
                        <a:rPr lang="en-US" sz="1300" b="1" i="0" u="none" strike="noStrike" dirty="0">
                          <a:solidFill>
                            <a:srgbClr val="000000"/>
                          </a:solidFill>
                          <a:effectLst/>
                          <a:latin typeface="Times New Roman" panose="02020603050405020304" pitchFamily="18" charset="0"/>
                        </a:rPr>
                        <a:t> </a:t>
                      </a:r>
                    </a:p>
                  </a:txBody>
                  <a:tcPr marL="9525" marR="9525" marT="9525" marB="0" anchor="ctr"/>
                </a:tc>
                <a:tc>
                  <a:txBody>
                    <a:bodyPr/>
                    <a:lstStyle/>
                    <a:p>
                      <a:pPr algn="r" fontAlgn="ctr"/>
                      <a:r>
                        <a:rPr lang="en-US" sz="1300" b="1" kern="1200" dirty="0">
                          <a:solidFill>
                            <a:schemeClr val="dk1"/>
                          </a:solidFill>
                          <a:effectLst/>
                          <a:latin typeface="+mn-lt"/>
                          <a:ea typeface="+mn-ea"/>
                          <a:cs typeface="+mn-cs"/>
                        </a:rPr>
                        <a:t>19.5% red.</a:t>
                      </a:r>
                    </a:p>
                  </a:txBody>
                  <a:tcPr marL="9525" marR="9525" marT="9525"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1" dirty="0">
                          <a:effectLst/>
                        </a:rPr>
                        <a:t>19.5% red.</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tc>
                  <a:txBody>
                    <a:bodyPr/>
                    <a:lstStyle/>
                    <a:p>
                      <a:pPr marL="0" marR="0" algn="r">
                        <a:lnSpc>
                          <a:spcPct val="115000"/>
                        </a:lnSpc>
                        <a:buNone/>
                      </a:pPr>
                      <a:r>
                        <a:rPr lang="en-US" sz="1300" b="1" dirty="0">
                          <a:effectLst/>
                        </a:rPr>
                        <a:t>19.5% red.</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357" marR="44357" marT="0" marB="0" anchor="ctr"/>
                </a:tc>
                <a:extLst>
                  <a:ext uri="{0D108BD9-81ED-4DB2-BD59-A6C34878D82A}">
                    <a16:rowId xmlns:a16="http://schemas.microsoft.com/office/drawing/2014/main" val="3972580526"/>
                  </a:ext>
                </a:extLst>
              </a:tr>
            </a:tbl>
          </a:graphicData>
        </a:graphic>
      </p:graphicFrame>
      <p:sp>
        <p:nvSpPr>
          <p:cNvPr id="3" name="Rectangle 2">
            <a:extLst>
              <a:ext uri="{FF2B5EF4-FFF2-40B4-BE49-F238E27FC236}">
                <a16:creationId xmlns:a16="http://schemas.microsoft.com/office/drawing/2014/main" id="{FB0B8C1E-AA87-4184-D014-7275E76CE6EA}"/>
              </a:ext>
            </a:extLst>
          </p:cNvPr>
          <p:cNvSpPr/>
          <p:nvPr/>
        </p:nvSpPr>
        <p:spPr>
          <a:xfrm>
            <a:off x="486632" y="4650658"/>
            <a:ext cx="11026942" cy="128803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0E73A6D-9D7E-B219-5C3D-8E3FB349B0BD}"/>
              </a:ext>
            </a:extLst>
          </p:cNvPr>
          <p:cNvSpPr/>
          <p:nvPr/>
        </p:nvSpPr>
        <p:spPr>
          <a:xfrm>
            <a:off x="481720" y="5938688"/>
            <a:ext cx="11026942" cy="45720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62C226-78A1-4C60-EC84-78348F9BD751}"/>
              </a:ext>
            </a:extLst>
          </p:cNvPr>
          <p:cNvSpPr/>
          <p:nvPr/>
        </p:nvSpPr>
        <p:spPr>
          <a:xfrm>
            <a:off x="6915781" y="919312"/>
            <a:ext cx="717755" cy="84557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A8358D-A80E-1561-1586-2077238EF895}"/>
              </a:ext>
            </a:extLst>
          </p:cNvPr>
          <p:cNvSpPr/>
          <p:nvPr/>
        </p:nvSpPr>
        <p:spPr>
          <a:xfrm>
            <a:off x="9237409" y="2969342"/>
            <a:ext cx="693174" cy="17847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44FA981-5EC0-7D61-3951-ECBEE8EF6440}"/>
              </a:ext>
            </a:extLst>
          </p:cNvPr>
          <p:cNvSpPr/>
          <p:nvPr/>
        </p:nvSpPr>
        <p:spPr>
          <a:xfrm>
            <a:off x="4360737" y="560439"/>
            <a:ext cx="744695" cy="41492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7CFAC24-D35C-0351-0C0D-7711A6216D19}"/>
              </a:ext>
            </a:extLst>
          </p:cNvPr>
          <p:cNvSpPr/>
          <p:nvPr/>
        </p:nvSpPr>
        <p:spPr>
          <a:xfrm>
            <a:off x="481781" y="3942738"/>
            <a:ext cx="11021961" cy="70792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8A24FB-6649-1001-BC37-9CA143461C00}"/>
              </a:ext>
            </a:extLst>
          </p:cNvPr>
          <p:cNvSpPr/>
          <p:nvPr/>
        </p:nvSpPr>
        <p:spPr>
          <a:xfrm>
            <a:off x="879985" y="9828"/>
            <a:ext cx="3200405" cy="70792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29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7C20-B816-63BA-CB13-CF63E1643182}"/>
            </a:ext>
          </a:extLst>
        </p:cNvPr>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E3B66123-7A0A-DE45-6633-FEA28E176163}"/>
              </a:ext>
            </a:extLst>
          </p:cNvPr>
          <p:cNvGraphicFramePr>
            <a:graphicFrameLocks noGrp="1"/>
          </p:cNvGraphicFramePr>
          <p:nvPr>
            <p:extLst>
              <p:ext uri="{D42A27DB-BD31-4B8C-83A1-F6EECF244321}">
                <p14:modId xmlns:p14="http://schemas.microsoft.com/office/powerpoint/2010/main" val="3641034226"/>
              </p:ext>
            </p:extLst>
          </p:nvPr>
        </p:nvGraphicFramePr>
        <p:xfrm>
          <a:off x="567908" y="1"/>
          <a:ext cx="10877164" cy="6745846"/>
        </p:xfrm>
        <a:graphic>
          <a:graphicData uri="http://schemas.openxmlformats.org/drawingml/2006/table">
            <a:tbl>
              <a:tblPr firstRow="1" firstCol="1" bandRow="1">
                <a:tableStyleId>{5C22544A-7EE6-4342-B048-85BDC9FD1C3A}</a:tableStyleId>
              </a:tblPr>
              <a:tblGrid>
                <a:gridCol w="2116360">
                  <a:extLst>
                    <a:ext uri="{9D8B030D-6E8A-4147-A177-3AD203B41FA5}">
                      <a16:colId xmlns:a16="http://schemas.microsoft.com/office/drawing/2014/main" val="1415051947"/>
                    </a:ext>
                  </a:extLst>
                </a:gridCol>
                <a:gridCol w="1004048">
                  <a:extLst>
                    <a:ext uri="{9D8B030D-6E8A-4147-A177-3AD203B41FA5}">
                      <a16:colId xmlns:a16="http://schemas.microsoft.com/office/drawing/2014/main" val="3815974396"/>
                    </a:ext>
                  </a:extLst>
                </a:gridCol>
                <a:gridCol w="581697">
                  <a:extLst>
                    <a:ext uri="{9D8B030D-6E8A-4147-A177-3AD203B41FA5}">
                      <a16:colId xmlns:a16="http://schemas.microsoft.com/office/drawing/2014/main" val="1199511096"/>
                    </a:ext>
                  </a:extLst>
                </a:gridCol>
                <a:gridCol w="1180307">
                  <a:extLst>
                    <a:ext uri="{9D8B030D-6E8A-4147-A177-3AD203B41FA5}">
                      <a16:colId xmlns:a16="http://schemas.microsoft.com/office/drawing/2014/main" val="2012817713"/>
                    </a:ext>
                  </a:extLst>
                </a:gridCol>
                <a:gridCol w="541397">
                  <a:extLst>
                    <a:ext uri="{9D8B030D-6E8A-4147-A177-3AD203B41FA5}">
                      <a16:colId xmlns:a16="http://schemas.microsoft.com/office/drawing/2014/main" val="3722889543"/>
                    </a:ext>
                  </a:extLst>
                </a:gridCol>
                <a:gridCol w="1410751">
                  <a:extLst>
                    <a:ext uri="{9D8B030D-6E8A-4147-A177-3AD203B41FA5}">
                      <a16:colId xmlns:a16="http://schemas.microsoft.com/office/drawing/2014/main" val="644304366"/>
                    </a:ext>
                  </a:extLst>
                </a:gridCol>
                <a:gridCol w="764685">
                  <a:extLst>
                    <a:ext uri="{9D8B030D-6E8A-4147-A177-3AD203B41FA5}">
                      <a16:colId xmlns:a16="http://schemas.microsoft.com/office/drawing/2014/main" val="1892210236"/>
                    </a:ext>
                  </a:extLst>
                </a:gridCol>
                <a:gridCol w="1345116">
                  <a:extLst>
                    <a:ext uri="{9D8B030D-6E8A-4147-A177-3AD203B41FA5}">
                      <a16:colId xmlns:a16="http://schemas.microsoft.com/office/drawing/2014/main" val="1661506000"/>
                    </a:ext>
                  </a:extLst>
                </a:gridCol>
                <a:gridCol w="722040">
                  <a:extLst>
                    <a:ext uri="{9D8B030D-6E8A-4147-A177-3AD203B41FA5}">
                      <a16:colId xmlns:a16="http://schemas.microsoft.com/office/drawing/2014/main" val="1908350941"/>
                    </a:ext>
                  </a:extLst>
                </a:gridCol>
                <a:gridCol w="1210763">
                  <a:extLst>
                    <a:ext uri="{9D8B030D-6E8A-4147-A177-3AD203B41FA5}">
                      <a16:colId xmlns:a16="http://schemas.microsoft.com/office/drawing/2014/main" val="2734944602"/>
                    </a:ext>
                  </a:extLst>
                </a:gridCol>
              </a:tblGrid>
              <a:tr h="376934">
                <a:tc rowSpan="2" gridSpan="2">
                  <a:txBody>
                    <a:bodyPr/>
                    <a:lstStyle/>
                    <a:p>
                      <a:pPr marL="0" marR="0" algn="ctr">
                        <a:lnSpc>
                          <a:spcPct val="115000"/>
                        </a:lnSpc>
                        <a:buNone/>
                      </a:pPr>
                      <a:r>
                        <a:rPr lang="en-US" sz="2000" dirty="0">
                          <a:effectLst/>
                        </a:rPr>
                        <a:t>Lower Wolf Creek Sediment </a:t>
                      </a:r>
                    </a:p>
                    <a:p>
                      <a:pPr marL="0" marR="0" algn="ctr">
                        <a:lnSpc>
                          <a:spcPct val="115000"/>
                        </a:lnSpc>
                        <a:buNone/>
                      </a:pPr>
                      <a:r>
                        <a:rPr lang="en-US" sz="1400" dirty="0">
                          <a:effectLst/>
                        </a:rPr>
                        <a:t>TMDL Target of 3,367,440 </a:t>
                      </a:r>
                      <a:r>
                        <a:rPr lang="en-US" sz="1400" dirty="0" err="1">
                          <a:effectLst/>
                        </a:rPr>
                        <a:t>lb</a:t>
                      </a:r>
                      <a:r>
                        <a:rPr lang="en-US" sz="1400" dirty="0">
                          <a:effectLst/>
                        </a:rPr>
                        <a:t>/yr</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rowSpan="2" hMerge="1">
                  <a:txBody>
                    <a:bodyPr/>
                    <a:lstStyle/>
                    <a:p>
                      <a:endParaRPr lang="en-US"/>
                    </a:p>
                  </a:txBody>
                  <a:tcPr/>
                </a:tc>
                <a:tc gridSpan="2">
                  <a:txBody>
                    <a:bodyPr/>
                    <a:lstStyle/>
                    <a:p>
                      <a:pPr marL="0" marR="0" algn="ctr">
                        <a:lnSpc>
                          <a:spcPct val="115000"/>
                        </a:lnSpc>
                        <a:buNone/>
                      </a:pPr>
                      <a:r>
                        <a:rPr lang="en-US" sz="1400">
                          <a:effectLst/>
                        </a:rPr>
                        <a:t>Scenario 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hMerge="1">
                  <a:txBody>
                    <a:bodyPr/>
                    <a:lstStyle/>
                    <a:p>
                      <a:endParaRPr lang="en-US"/>
                    </a:p>
                  </a:txBody>
                  <a:tcPr/>
                </a:tc>
                <a:tc gridSpan="2">
                  <a:txBody>
                    <a:bodyPr/>
                    <a:lstStyle/>
                    <a:p>
                      <a:pPr marL="0" marR="0" algn="ctr">
                        <a:lnSpc>
                          <a:spcPct val="115000"/>
                        </a:lnSpc>
                        <a:buNone/>
                      </a:pPr>
                      <a:r>
                        <a:rPr lang="en-US" sz="1400">
                          <a:effectLst/>
                        </a:rPr>
                        <a:t>Scenario 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hMerge="1">
                  <a:txBody>
                    <a:bodyPr/>
                    <a:lstStyle/>
                    <a:p>
                      <a:endParaRPr lang="en-US"/>
                    </a:p>
                  </a:txBody>
                  <a:tcPr/>
                </a:tc>
                <a:tc gridSpan="2">
                  <a:txBody>
                    <a:bodyPr/>
                    <a:lstStyle/>
                    <a:p>
                      <a:pPr marL="0" marR="0" algn="ctr">
                        <a:lnSpc>
                          <a:spcPct val="115000"/>
                        </a:lnSpc>
                        <a:buNone/>
                      </a:pPr>
                      <a:r>
                        <a:rPr lang="en-US" sz="1400" dirty="0">
                          <a:effectLst/>
                        </a:rPr>
                        <a:t>Scenario 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hMerge="1">
                  <a:txBody>
                    <a:bodyPr/>
                    <a:lstStyle/>
                    <a:p>
                      <a:endParaRPr lang="en-US"/>
                    </a:p>
                  </a:txBody>
                  <a:tcPr/>
                </a:tc>
                <a:tc gridSpan="2">
                  <a:txBody>
                    <a:bodyPr/>
                    <a:lstStyle/>
                    <a:p>
                      <a:pPr marL="0" marR="0" algn="ctr">
                        <a:lnSpc>
                          <a:spcPct val="115000"/>
                        </a:lnSpc>
                        <a:buNone/>
                      </a:pPr>
                      <a:r>
                        <a:rPr lang="en-US" sz="1400" dirty="0">
                          <a:effectLst/>
                        </a:rPr>
                        <a:t>Scenario 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hMerge="1">
                  <a:txBody>
                    <a:bodyPr/>
                    <a:lstStyle/>
                    <a:p>
                      <a:endParaRPr lang="en-US"/>
                    </a:p>
                  </a:txBody>
                  <a:tcPr/>
                </a:tc>
                <a:extLst>
                  <a:ext uri="{0D108BD9-81ED-4DB2-BD59-A6C34878D82A}">
                    <a16:rowId xmlns:a16="http://schemas.microsoft.com/office/drawing/2014/main" val="146789429"/>
                  </a:ext>
                </a:extLst>
              </a:tr>
              <a:tr h="518417">
                <a:tc gridSpan="2" vMerge="1">
                  <a:txBody>
                    <a:bodyPr/>
                    <a:lstStyle/>
                    <a:p>
                      <a:endParaRPr lang="en-US"/>
                    </a:p>
                  </a:txBody>
                  <a:tcPr/>
                </a:tc>
                <a:tc hMerge="1" vMerge="1">
                  <a:txBody>
                    <a:bodyPr/>
                    <a:lstStyle/>
                    <a:p>
                      <a:endParaRPr lang="en-US"/>
                    </a:p>
                  </a:txBody>
                  <a:tcPr/>
                </a:tc>
                <a:tc gridSpan="2">
                  <a:txBody>
                    <a:bodyPr/>
                    <a:lstStyle/>
                    <a:p>
                      <a:pPr marL="0" marR="0" algn="ctr">
                        <a:lnSpc>
                          <a:spcPct val="115000"/>
                        </a:lnSpc>
                        <a:buNone/>
                      </a:pPr>
                      <a:r>
                        <a:rPr lang="en-US" sz="1400" dirty="0">
                          <a:effectLst/>
                        </a:rPr>
                        <a:t>Meets Upper Wolf Creek Target Only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hMerge="1">
                  <a:txBody>
                    <a:bodyPr/>
                    <a:lstStyle/>
                    <a:p>
                      <a:endParaRPr lang="en-US"/>
                    </a:p>
                  </a:txBody>
                  <a:tcPr/>
                </a:tc>
                <a:tc gridSpan="6">
                  <a:txBody>
                    <a:bodyPr/>
                    <a:lstStyle/>
                    <a:p>
                      <a:pPr marL="0" marR="0" algn="ctr" defTabSz="855663">
                        <a:lnSpc>
                          <a:spcPct val="115000"/>
                        </a:lnSpc>
                        <a:buNone/>
                      </a:pPr>
                      <a:r>
                        <a:rPr lang="en-US" sz="1400" dirty="0">
                          <a:effectLst/>
                        </a:rPr>
                        <a:t>Meets Lower Wolf Creek Target, Exceeds Upper Wolf Creek Target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2709445"/>
                  </a:ext>
                </a:extLst>
              </a:tr>
              <a:tr h="330657">
                <a:tc rowSpan="2">
                  <a:txBody>
                    <a:bodyPr/>
                    <a:lstStyle/>
                    <a:p>
                      <a:pPr marL="0" marR="0" algn="ctr">
                        <a:lnSpc>
                          <a:spcPct val="115000"/>
                        </a:lnSpc>
                        <a:buNone/>
                      </a:pPr>
                      <a:r>
                        <a:rPr lang="en-US" sz="1400">
                          <a:effectLst/>
                        </a:rPr>
                        <a:t>Source</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Existing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dirty="0">
                          <a:effectLst/>
                        </a:rPr>
                        <a:t>Red.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Allocation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Red.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Allocation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Red.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Allocation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Red.</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Allocation</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4266083756"/>
                  </a:ext>
                </a:extLst>
              </a:tr>
              <a:tr h="292701">
                <a:tc vMerge="1">
                  <a:txBody>
                    <a:bodyPr/>
                    <a:lstStyle/>
                    <a:p>
                      <a:endParaRPr lang="en-US"/>
                    </a:p>
                  </a:txBody>
                  <a:tcPr/>
                </a:tc>
                <a:tc>
                  <a:txBody>
                    <a:bodyPr/>
                    <a:lstStyle/>
                    <a:p>
                      <a:pPr marL="0" marR="0" algn="ctr">
                        <a:lnSpc>
                          <a:spcPct val="115000"/>
                        </a:lnSpc>
                        <a:buNone/>
                      </a:pPr>
                      <a:r>
                        <a:rPr lang="en-US" sz="1400">
                          <a:effectLst/>
                        </a:rPr>
                        <a:t>TSS (lb/yr)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TSS (lb/yr)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TSS (lb/yr)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TSS (lb/yr)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ctr">
                        <a:lnSpc>
                          <a:spcPct val="115000"/>
                        </a:lnSpc>
                        <a:buNone/>
                      </a:pPr>
                      <a:r>
                        <a:rPr lang="en-US" sz="1400">
                          <a:effectLst/>
                        </a:rPr>
                        <a:t>TSS (lb/yr)</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378878045"/>
                  </a:ext>
                </a:extLst>
              </a:tr>
              <a:tr h="248523">
                <a:tc>
                  <a:txBody>
                    <a:bodyPr/>
                    <a:lstStyle/>
                    <a:p>
                      <a:pPr marL="0" marR="0" algn="l">
                        <a:lnSpc>
                          <a:spcPct val="115000"/>
                        </a:lnSpc>
                        <a:buNone/>
                      </a:pPr>
                      <a:r>
                        <a:rPr lang="en-US" sz="1400" dirty="0">
                          <a:effectLst/>
                        </a:rPr>
                        <a:t>Cropland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11,861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6,417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5,551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3,558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40.5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7,057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3094980763"/>
                  </a:ext>
                </a:extLst>
              </a:tr>
              <a:tr h="249603">
                <a:tc>
                  <a:txBody>
                    <a:bodyPr/>
                    <a:lstStyle/>
                    <a:p>
                      <a:pPr marL="0" marR="0" algn="l">
                        <a:lnSpc>
                          <a:spcPct val="115000"/>
                        </a:lnSpc>
                        <a:buNone/>
                      </a:pPr>
                      <a:r>
                        <a:rPr lang="en-US" sz="1400" dirty="0">
                          <a:effectLst/>
                        </a:rPr>
                        <a:t>Hay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40,134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a:solidFill>
                            <a:schemeClr val="dk1"/>
                          </a:solidFill>
                          <a:effectLst/>
                          <a:latin typeface="+mn-lt"/>
                          <a:ea typeface="+mn-ea"/>
                          <a:cs typeface="+mn-cs"/>
                        </a:rPr>
                        <a:t>             21,713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18,783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12,040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40.5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23,880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3522804566"/>
                  </a:ext>
                </a:extLst>
              </a:tr>
              <a:tr h="254670">
                <a:tc>
                  <a:txBody>
                    <a:bodyPr/>
                    <a:lstStyle/>
                    <a:p>
                      <a:pPr marL="0" marR="0" algn="l">
                        <a:lnSpc>
                          <a:spcPct val="115000"/>
                        </a:lnSpc>
                        <a:buNone/>
                      </a:pPr>
                      <a:r>
                        <a:rPr lang="en-US" sz="1400" dirty="0">
                          <a:effectLst/>
                        </a:rPr>
                        <a:t>Pasture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801,656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433,696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375,175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240,497</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40.5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476,986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4041458942"/>
                  </a:ext>
                </a:extLst>
              </a:tr>
              <a:tr h="265898">
                <a:tc>
                  <a:txBody>
                    <a:bodyPr/>
                    <a:lstStyle/>
                    <a:p>
                      <a:pPr marL="0" marR="0" algn="l">
                        <a:lnSpc>
                          <a:spcPct val="115000"/>
                        </a:lnSpc>
                        <a:buNone/>
                      </a:pPr>
                      <a:r>
                        <a:rPr lang="en-US" sz="1400" dirty="0">
                          <a:effectLst/>
                        </a:rPr>
                        <a:t>Forest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180,555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a:solidFill>
                            <a:schemeClr val="dk1"/>
                          </a:solidFill>
                          <a:effectLst/>
                          <a:latin typeface="+mn-lt"/>
                          <a:ea typeface="+mn-ea"/>
                          <a:cs typeface="+mn-cs"/>
                        </a:rPr>
                        <a:t>            180,555 </a:t>
                      </a:r>
                    </a:p>
                  </a:txBody>
                  <a:tcPr marL="9525" marR="9525" marT="9525"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180,555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180,555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180,555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895274987"/>
                  </a:ext>
                </a:extLst>
              </a:tr>
              <a:tr h="224048">
                <a:tc>
                  <a:txBody>
                    <a:bodyPr/>
                    <a:lstStyle/>
                    <a:p>
                      <a:pPr marL="0" marR="0" algn="l">
                        <a:lnSpc>
                          <a:spcPct val="115000"/>
                        </a:lnSpc>
                        <a:buNone/>
                      </a:pPr>
                      <a:r>
                        <a:rPr lang="en-US" sz="1400" dirty="0">
                          <a:effectLst/>
                        </a:rPr>
                        <a:t>Trees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66,465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a:solidFill>
                            <a:schemeClr val="dk1"/>
                          </a:solidFill>
                          <a:effectLst/>
                          <a:latin typeface="+mn-lt"/>
                          <a:ea typeface="+mn-ea"/>
                          <a:cs typeface="+mn-cs"/>
                        </a:rPr>
                        <a:t>             66,465 </a:t>
                      </a:r>
                    </a:p>
                  </a:txBody>
                  <a:tcPr marL="9525" marR="9525" marT="9525"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66,465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66,465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66,465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157155351"/>
                  </a:ext>
                </a:extLst>
              </a:tr>
              <a:tr h="240266">
                <a:tc>
                  <a:txBody>
                    <a:bodyPr/>
                    <a:lstStyle/>
                    <a:p>
                      <a:pPr marL="0" marR="0" algn="l">
                        <a:lnSpc>
                          <a:spcPct val="115000"/>
                        </a:lnSpc>
                        <a:buNone/>
                      </a:pPr>
                      <a:r>
                        <a:rPr lang="en-US" sz="1400">
                          <a:effectLst/>
                        </a:rPr>
                        <a:t>Shrub</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24,821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b"/>
                      <a:r>
                        <a:rPr lang="en-US" sz="1400" kern="1200" dirty="0">
                          <a:solidFill>
                            <a:schemeClr val="dk1"/>
                          </a:solidFill>
                          <a:effectLst/>
                          <a:latin typeface="+mn-lt"/>
                          <a:ea typeface="+mn-ea"/>
                          <a:cs typeface="+mn-cs"/>
                        </a:rPr>
                        <a:t>             24,821 </a:t>
                      </a:r>
                    </a:p>
                  </a:txBody>
                  <a:tcPr marL="9525" marR="9525" marT="9525" marB="0" anchor="b"/>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24,821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24,821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24,821</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216426947"/>
                  </a:ext>
                </a:extLst>
              </a:tr>
              <a:tr h="224048">
                <a:tc>
                  <a:txBody>
                    <a:bodyPr/>
                    <a:lstStyle/>
                    <a:p>
                      <a:pPr marL="0" marR="0" algn="l">
                        <a:lnSpc>
                          <a:spcPct val="115000"/>
                        </a:lnSpc>
                        <a:buNone/>
                      </a:pPr>
                      <a:r>
                        <a:rPr lang="en-US" sz="1400" dirty="0">
                          <a:effectLst/>
                        </a:rPr>
                        <a:t>Wetland</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1,330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a:solidFill>
                            <a:schemeClr val="dk1"/>
                          </a:solidFill>
                          <a:effectLst/>
                          <a:latin typeface="+mn-lt"/>
                          <a:ea typeface="+mn-ea"/>
                          <a:cs typeface="+mn-cs"/>
                        </a:rPr>
                        <a:t>               1,330 </a:t>
                      </a:r>
                    </a:p>
                  </a:txBody>
                  <a:tcPr marL="9525" marR="9525" marT="9525"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1,330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1,330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1,330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877358329"/>
                  </a:ext>
                </a:extLst>
              </a:tr>
              <a:tr h="292701">
                <a:tc>
                  <a:txBody>
                    <a:bodyPr/>
                    <a:lstStyle/>
                    <a:p>
                      <a:pPr marL="0" marR="0" algn="l">
                        <a:lnSpc>
                          <a:spcPct val="115000"/>
                        </a:lnSpc>
                        <a:buNone/>
                      </a:pPr>
                      <a:r>
                        <a:rPr lang="en-US" sz="1400" dirty="0">
                          <a:effectLst/>
                        </a:rPr>
                        <a:t>Barren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126,344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b"/>
                      <a:r>
                        <a:rPr lang="en-US" sz="1400" kern="1200" dirty="0">
                          <a:solidFill>
                            <a:schemeClr val="dk1"/>
                          </a:solidFill>
                          <a:effectLst/>
                          <a:latin typeface="+mn-lt"/>
                          <a:ea typeface="+mn-ea"/>
                          <a:cs typeface="+mn-cs"/>
                        </a:rPr>
                        <a:t>             68,352 </a:t>
                      </a:r>
                    </a:p>
                  </a:txBody>
                  <a:tcPr marL="9525" marR="9525" marT="9525" marB="0" anchor="b"/>
                </a:tc>
                <a:tc>
                  <a:txBody>
                    <a:bodyPr/>
                    <a:lstStyle/>
                    <a:p>
                      <a:pPr marL="0" marR="0" algn="r">
                        <a:lnSpc>
                          <a:spcPct val="115000"/>
                        </a:lnSpc>
                        <a:buNone/>
                      </a:pPr>
                      <a:r>
                        <a:rPr lang="en-US" sz="1400" dirty="0">
                          <a:effectLst/>
                        </a:rPr>
                        <a:t>53.2</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59,129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77,575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37,524</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727583509"/>
                  </a:ext>
                </a:extLst>
              </a:tr>
              <a:tr h="224048">
                <a:tc>
                  <a:txBody>
                    <a:bodyPr/>
                    <a:lstStyle/>
                    <a:p>
                      <a:pPr marL="0" marR="0" algn="l">
                        <a:lnSpc>
                          <a:spcPct val="115000"/>
                        </a:lnSpc>
                        <a:buNone/>
                      </a:pPr>
                      <a:r>
                        <a:rPr lang="en-US" sz="1400" dirty="0">
                          <a:effectLst/>
                        </a:rPr>
                        <a:t>Turfgrass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12,048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a:solidFill>
                            <a:schemeClr val="dk1"/>
                          </a:solidFill>
                          <a:effectLst/>
                          <a:latin typeface="+mn-lt"/>
                          <a:ea typeface="+mn-ea"/>
                          <a:cs typeface="+mn-cs"/>
                        </a:rPr>
                        <a:t>               6,518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5,638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7,398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3,578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3346756275"/>
                  </a:ext>
                </a:extLst>
              </a:tr>
              <a:tr h="249477">
                <a:tc>
                  <a:txBody>
                    <a:bodyPr/>
                    <a:lstStyle/>
                    <a:p>
                      <a:pPr marL="0" marR="0" algn="l">
                        <a:lnSpc>
                          <a:spcPct val="115000"/>
                        </a:lnSpc>
                        <a:buNone/>
                      </a:pPr>
                      <a:r>
                        <a:rPr lang="en-US" sz="1400" dirty="0">
                          <a:effectLst/>
                        </a:rPr>
                        <a:t>Developed Pervious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2,123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1,148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993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38.6</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1,303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630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521365442"/>
                  </a:ext>
                </a:extLst>
              </a:tr>
              <a:tr h="229837">
                <a:tc>
                  <a:txBody>
                    <a:bodyPr/>
                    <a:lstStyle/>
                    <a:p>
                      <a:pPr marL="0" marR="0" algn="l">
                        <a:lnSpc>
                          <a:spcPct val="115000"/>
                        </a:lnSpc>
                        <a:buNone/>
                      </a:pPr>
                      <a:r>
                        <a:rPr lang="en-US" sz="1400" dirty="0">
                          <a:effectLst/>
                        </a:rPr>
                        <a:t>Developed Impervious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70,231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37,995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32,868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38.6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43,122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70.3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20,858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3079997551"/>
                  </a:ext>
                </a:extLst>
              </a:tr>
              <a:tr h="224048">
                <a:tc>
                  <a:txBody>
                    <a:bodyPr/>
                    <a:lstStyle/>
                    <a:p>
                      <a:pPr marL="0" marR="0" algn="l">
                        <a:lnSpc>
                          <a:spcPct val="115000"/>
                        </a:lnSpc>
                        <a:buNone/>
                      </a:pPr>
                      <a:r>
                        <a:rPr lang="en-US" sz="1400" dirty="0">
                          <a:effectLst/>
                        </a:rPr>
                        <a:t>Streambank Erosion</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1,258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lvl="0" indent="0" algn="r" defTabSz="914400" rtl="0" eaLnBrk="1" fontAlgn="auto" latinLnBrk="0" hangingPunct="1">
                        <a:lnSpc>
                          <a:spcPct val="115000"/>
                        </a:lnSpc>
                        <a:spcBef>
                          <a:spcPts val="0"/>
                        </a:spcBef>
                        <a:spcAft>
                          <a:spcPts val="0"/>
                        </a:spcAft>
                        <a:buClrTx/>
                        <a:buSzTx/>
                        <a:buFontTx/>
                        <a:buNone/>
                        <a:tabLst/>
                        <a:defRPr/>
                      </a:pPr>
                      <a:r>
                        <a:rPr lang="en-US" sz="1400" dirty="0">
                          <a:effectLst/>
                        </a:rPr>
                        <a:t>45.9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680 </a:t>
                      </a:r>
                    </a:p>
                  </a:txBody>
                  <a:tcPr marL="9525" marR="9525" marT="9525" marB="0" anchor="ctr"/>
                </a:tc>
                <a:tc>
                  <a:txBody>
                    <a:bodyPr/>
                    <a:lstStyle/>
                    <a:p>
                      <a:pPr marL="0" marR="0" algn="r">
                        <a:lnSpc>
                          <a:spcPct val="115000"/>
                        </a:lnSpc>
                        <a:buNone/>
                      </a:pPr>
                      <a:r>
                        <a:rPr lang="en-US" sz="1400">
                          <a:effectLst/>
                        </a:rPr>
                        <a:t>53.2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589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38.6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772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40.5</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748</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2066699103"/>
                  </a:ext>
                </a:extLst>
              </a:tr>
              <a:tr h="508184">
                <a:tc>
                  <a:txBody>
                    <a:bodyPr/>
                    <a:lstStyle/>
                    <a:p>
                      <a:pPr marL="0" marR="0" algn="l">
                        <a:lnSpc>
                          <a:spcPct val="115000"/>
                        </a:lnSpc>
                        <a:buNone/>
                      </a:pPr>
                      <a:r>
                        <a:rPr lang="en-US" sz="1400">
                          <a:effectLst/>
                        </a:rPr>
                        <a:t>Upper Wolf Creek</a:t>
                      </a:r>
                    </a:p>
                    <a:p>
                      <a:pPr marL="0" marR="0" algn="l">
                        <a:lnSpc>
                          <a:spcPct val="115000"/>
                        </a:lnSpc>
                        <a:buNone/>
                      </a:pPr>
                      <a:r>
                        <a:rPr lang="en-US" sz="1400">
                          <a:effectLst/>
                        </a:rPr>
                        <a:t>(excluding MOS and FG)</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3,411,710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2,417,098 </a:t>
                      </a:r>
                    </a:p>
                  </a:txBody>
                  <a:tcPr marL="9525" marR="9525" marT="9525"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2,186,816</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2,299,635</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2,116,240</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942801507"/>
                  </a:ext>
                </a:extLst>
              </a:tr>
              <a:tr h="292701">
                <a:tc>
                  <a:txBody>
                    <a:bodyPr/>
                    <a:lstStyle/>
                    <a:p>
                      <a:pPr marL="0" marR="0" algn="l">
                        <a:lnSpc>
                          <a:spcPct val="115000"/>
                        </a:lnSpc>
                        <a:buNone/>
                      </a:pPr>
                      <a:r>
                        <a:rPr lang="en-US" sz="1400" dirty="0">
                          <a:effectLst/>
                        </a:rPr>
                        <a:t>Construction Permits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b"/>
                      <a:r>
                        <a:rPr lang="en-US" sz="1400" kern="1200" dirty="0">
                          <a:solidFill>
                            <a:schemeClr val="dk1"/>
                          </a:solidFill>
                          <a:effectLst/>
                          <a:latin typeface="+mn-lt"/>
                          <a:ea typeface="+mn-ea"/>
                          <a:cs typeface="+mn-cs"/>
                        </a:rPr>
                        <a:t>         </a:t>
                      </a:r>
                      <a:r>
                        <a:rPr lang="en-US" sz="1400" dirty="0">
                          <a:effectLst/>
                        </a:rPr>
                        <a:t>2,474</a:t>
                      </a:r>
                      <a:r>
                        <a:rPr lang="en-US" sz="1400" kern="1200" dirty="0">
                          <a:solidFill>
                            <a:schemeClr val="dk1"/>
                          </a:solidFill>
                          <a:effectLst/>
                          <a:latin typeface="+mn-lt"/>
                          <a:ea typeface="+mn-ea"/>
                          <a:cs typeface="+mn-cs"/>
                        </a:rPr>
                        <a:t> </a:t>
                      </a:r>
                    </a:p>
                  </a:txBody>
                  <a:tcPr marL="9525" marR="9525" marT="9525" marB="0" anchor="b"/>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2,474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2,474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2,474</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2273944623"/>
                  </a:ext>
                </a:extLst>
              </a:tr>
              <a:tr h="292701">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sz="1400" dirty="0">
                          <a:effectLst/>
                        </a:rPr>
                        <a:t>Domestic Sewage Permits</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91</a:t>
                      </a: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a:t>
                      </a:r>
                    </a:p>
                  </a:txBody>
                  <a:tcPr marL="37645" marR="37645" marT="0" marB="0" anchor="ctr"/>
                </a:tc>
                <a:tc>
                  <a:txBody>
                    <a:bodyPr/>
                    <a:lstStyle/>
                    <a:p>
                      <a:pPr marL="0" marR="0" algn="r" defTabSz="914400" rtl="0" eaLnBrk="1" fontAlgn="b" latinLnBrk="0" hangingPunct="1">
                        <a:lnSpc>
                          <a:spcPct val="115000"/>
                        </a:lnSpc>
                        <a:buNone/>
                      </a:pPr>
                      <a:r>
                        <a:rPr lang="en-US" sz="1400" kern="1200" dirty="0">
                          <a:solidFill>
                            <a:schemeClr val="dk1"/>
                          </a:solidFill>
                          <a:effectLst/>
                          <a:latin typeface="+mn-lt"/>
                          <a:ea typeface="+mn-ea"/>
                          <a:cs typeface="+mn-cs"/>
                        </a:rPr>
                        <a:t>91</a:t>
                      </a:r>
                    </a:p>
                  </a:txBody>
                  <a:tcPr marL="9525" marR="9525" marT="9525" marB="0" anchor="b"/>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a:t>
                      </a: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91</a:t>
                      </a: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a:t>
                      </a: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91</a:t>
                      </a: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a:t>
                      </a:r>
                    </a:p>
                  </a:txBody>
                  <a:tcPr marL="37645" marR="37645" marT="0" marB="0" anchor="ctr"/>
                </a:tc>
                <a:tc>
                  <a:txBody>
                    <a:bodyPr/>
                    <a:lstStyle/>
                    <a:p>
                      <a:pPr marL="0" marR="0" algn="r" defTabSz="914400" rtl="0" eaLnBrk="1" latinLnBrk="0" hangingPunct="1">
                        <a:lnSpc>
                          <a:spcPct val="115000"/>
                        </a:lnSpc>
                        <a:buNone/>
                      </a:pPr>
                      <a:r>
                        <a:rPr lang="en-US" sz="1400" kern="1200" dirty="0">
                          <a:solidFill>
                            <a:schemeClr val="dk1"/>
                          </a:solidFill>
                          <a:effectLst/>
                          <a:latin typeface="+mn-lt"/>
                          <a:ea typeface="+mn-ea"/>
                          <a:cs typeface="+mn-cs"/>
                        </a:rPr>
                        <a:t>91</a:t>
                      </a:r>
                    </a:p>
                  </a:txBody>
                  <a:tcPr marL="37645" marR="37645" marT="0" marB="0" anchor="ctr"/>
                </a:tc>
                <a:extLst>
                  <a:ext uri="{0D108BD9-81ED-4DB2-BD59-A6C34878D82A}">
                    <a16:rowId xmlns:a16="http://schemas.microsoft.com/office/drawing/2014/main" val="1575447861"/>
                  </a:ext>
                </a:extLst>
              </a:tr>
              <a:tr h="292701">
                <a:tc>
                  <a:txBody>
                    <a:bodyPr/>
                    <a:lstStyle/>
                    <a:p>
                      <a:pPr marL="0" marR="0" algn="l">
                        <a:lnSpc>
                          <a:spcPct val="115000"/>
                        </a:lnSpc>
                        <a:buNone/>
                      </a:pPr>
                      <a:r>
                        <a:rPr lang="en-US" sz="1400">
                          <a:effectLst/>
                        </a:rPr>
                        <a:t>MOS (10%)</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336,743 </a:t>
                      </a:r>
                    </a:p>
                  </a:txBody>
                  <a:tcPr marL="9525" marR="9525" marT="9525"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336,743</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336,743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336,743</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542409575"/>
                  </a:ext>
                </a:extLst>
              </a:tr>
              <a:tr h="305245">
                <a:tc>
                  <a:txBody>
                    <a:bodyPr/>
                    <a:lstStyle/>
                    <a:p>
                      <a:pPr marL="0" marR="0" algn="l">
                        <a:lnSpc>
                          <a:spcPct val="115000"/>
                        </a:lnSpc>
                        <a:buNone/>
                      </a:pPr>
                      <a:r>
                        <a:rPr lang="en-US" sz="1400">
                          <a:effectLst/>
                        </a:rPr>
                        <a:t>Future Growth (2%)</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kern="1200" dirty="0">
                          <a:solidFill>
                            <a:schemeClr val="dk1"/>
                          </a:solidFill>
                          <a:effectLst/>
                          <a:latin typeface="+mn-lt"/>
                          <a:ea typeface="+mn-ea"/>
                          <a:cs typeface="+mn-cs"/>
                        </a:rPr>
                        <a:t>             67,349 </a:t>
                      </a:r>
                    </a:p>
                  </a:txBody>
                  <a:tcPr marL="9525" marR="9525" marT="9525"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67,349</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67,349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a:effectLst/>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dirty="0">
                          <a:effectLst/>
                        </a:rPr>
                        <a:t>67,349</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425778841"/>
                  </a:ext>
                </a:extLst>
              </a:tr>
              <a:tr h="292701">
                <a:tc>
                  <a:txBody>
                    <a:bodyPr/>
                    <a:lstStyle/>
                    <a:p>
                      <a:pPr marL="0" marR="0" algn="l">
                        <a:lnSpc>
                          <a:spcPct val="115000"/>
                        </a:lnSpc>
                        <a:buNone/>
                      </a:pPr>
                      <a:r>
                        <a:rPr lang="en-US" sz="1400">
                          <a:effectLst/>
                        </a:rPr>
                        <a:t>TOTAL</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0" dirty="0">
                          <a:effectLst/>
                        </a:rPr>
                        <a:t>4,750,627 </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b="1" kern="1200" dirty="0">
                          <a:solidFill>
                            <a:schemeClr val="dk1"/>
                          </a:solidFill>
                          <a:effectLst/>
                          <a:latin typeface="+mn-lt"/>
                          <a:ea typeface="+mn-ea"/>
                          <a:cs typeface="+mn-cs"/>
                        </a:rPr>
                        <a:t>       3,673,445 </a:t>
                      </a:r>
                    </a:p>
                  </a:txBody>
                  <a:tcPr marL="9525" marR="9525" marT="9525" marB="0" anchor="ctr"/>
                </a:tc>
                <a:tc>
                  <a:txBody>
                    <a:bodyPr/>
                    <a:lstStyle/>
                    <a:p>
                      <a:pPr marL="0" marR="0" algn="r">
                        <a:lnSpc>
                          <a:spcPct val="115000"/>
                        </a:lnSpc>
                        <a:buNone/>
                      </a:pPr>
                      <a:r>
                        <a:rPr lang="en-US" sz="1400" b="1">
                          <a:effectLst/>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3,365,370</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3,365,728</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a:effectLst/>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3,367,329</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1684938183"/>
                  </a:ext>
                </a:extLst>
              </a:tr>
              <a:tr h="292701">
                <a:tc>
                  <a:txBody>
                    <a:bodyPr/>
                    <a:lstStyle/>
                    <a:p>
                      <a:pPr marL="0" marR="0" algn="l">
                        <a:lnSpc>
                          <a:spcPct val="115000"/>
                        </a:lnSpc>
                        <a:buNone/>
                      </a:pPr>
                      <a:r>
                        <a:rPr lang="en-US" sz="1400">
                          <a:effectLst/>
                        </a:rPr>
                        <a:t> </a:t>
                      </a:r>
                      <a:endParaRPr lang="en-U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0" dirty="0">
                          <a:effectLst/>
                        </a:rPr>
                        <a:t>0% red.</a:t>
                      </a:r>
                      <a:endParaRPr lang="en-US" sz="14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a:effectLst/>
                        </a:rPr>
                        <a:t> </a:t>
                      </a:r>
                      <a:endParaRPr lang="en-US" sz="14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algn="r" fontAlgn="ctr"/>
                      <a:r>
                        <a:rPr lang="en-US" sz="1400" b="1" kern="1200" dirty="0">
                          <a:solidFill>
                            <a:schemeClr val="dk1"/>
                          </a:solidFill>
                          <a:effectLst/>
                          <a:latin typeface="+mn-lt"/>
                          <a:ea typeface="+mn-ea"/>
                          <a:cs typeface="+mn-cs"/>
                        </a:rPr>
                        <a:t>22.7% red.</a:t>
                      </a:r>
                    </a:p>
                  </a:txBody>
                  <a:tcPr marL="9525" marR="9525" marT="9525" marB="0" anchor="ctr"/>
                </a:tc>
                <a:tc>
                  <a:txBody>
                    <a:bodyPr/>
                    <a:lstStyle/>
                    <a:p>
                      <a:pPr marL="0" marR="0" algn="r">
                        <a:lnSpc>
                          <a:spcPct val="115000"/>
                        </a:lnSpc>
                        <a:buNone/>
                      </a:pPr>
                      <a:r>
                        <a:rPr lang="en-US" sz="1400" b="1" dirty="0">
                          <a:effectLst/>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29.2% red.</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29.2% red.</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 </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tc>
                  <a:txBody>
                    <a:bodyPr/>
                    <a:lstStyle/>
                    <a:p>
                      <a:pPr marL="0" marR="0" algn="r">
                        <a:lnSpc>
                          <a:spcPct val="115000"/>
                        </a:lnSpc>
                        <a:buNone/>
                      </a:pPr>
                      <a:r>
                        <a:rPr lang="en-US" sz="1400" b="1" dirty="0">
                          <a:effectLst/>
                        </a:rPr>
                        <a:t>29.1% red.</a:t>
                      </a: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7645" marR="37645" marT="0" marB="0" anchor="ctr"/>
                </a:tc>
                <a:extLst>
                  <a:ext uri="{0D108BD9-81ED-4DB2-BD59-A6C34878D82A}">
                    <a16:rowId xmlns:a16="http://schemas.microsoft.com/office/drawing/2014/main" val="2396660678"/>
                  </a:ext>
                </a:extLst>
              </a:tr>
            </a:tbl>
          </a:graphicData>
        </a:graphic>
      </p:graphicFrame>
      <p:sp>
        <p:nvSpPr>
          <p:cNvPr id="3" name="Rectangle 2">
            <a:extLst>
              <a:ext uri="{FF2B5EF4-FFF2-40B4-BE49-F238E27FC236}">
                <a16:creationId xmlns:a16="http://schemas.microsoft.com/office/drawing/2014/main" id="{A58CC3D5-9301-3545-FF7C-B07DEC7CB4FE}"/>
              </a:ext>
            </a:extLst>
          </p:cNvPr>
          <p:cNvSpPr/>
          <p:nvPr/>
        </p:nvSpPr>
        <p:spPr>
          <a:xfrm>
            <a:off x="378731" y="4992328"/>
            <a:ext cx="11174172" cy="58501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5C66505-4709-3AAB-B201-DD1281CBEEFF}"/>
              </a:ext>
            </a:extLst>
          </p:cNvPr>
          <p:cNvSpPr/>
          <p:nvPr/>
        </p:nvSpPr>
        <p:spPr>
          <a:xfrm>
            <a:off x="383786" y="5577347"/>
            <a:ext cx="11169117" cy="58501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82FF7B5-F904-CD88-43B1-E3BE32243FA9}"/>
              </a:ext>
            </a:extLst>
          </p:cNvPr>
          <p:cNvSpPr/>
          <p:nvPr/>
        </p:nvSpPr>
        <p:spPr>
          <a:xfrm>
            <a:off x="7630024" y="1524432"/>
            <a:ext cx="816078" cy="9635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0408BE8-01AD-D9ED-661D-4DBC20988356}"/>
              </a:ext>
            </a:extLst>
          </p:cNvPr>
          <p:cNvSpPr/>
          <p:nvPr/>
        </p:nvSpPr>
        <p:spPr>
          <a:xfrm>
            <a:off x="9655121" y="3214199"/>
            <a:ext cx="693174" cy="16124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F1D94E-7A2F-0FA9-CF06-A3B1FD4C6D19}"/>
              </a:ext>
            </a:extLst>
          </p:cNvPr>
          <p:cNvSpPr/>
          <p:nvPr/>
        </p:nvSpPr>
        <p:spPr>
          <a:xfrm>
            <a:off x="5433533" y="843115"/>
            <a:ext cx="580101" cy="41492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80CDC06-837D-6721-3914-97915952B637}"/>
              </a:ext>
            </a:extLst>
          </p:cNvPr>
          <p:cNvSpPr/>
          <p:nvPr/>
        </p:nvSpPr>
        <p:spPr>
          <a:xfrm>
            <a:off x="383779" y="4461389"/>
            <a:ext cx="11169124" cy="53093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F789FAB-7CDD-37F6-A141-CE0E9D6D4729}"/>
              </a:ext>
            </a:extLst>
          </p:cNvPr>
          <p:cNvSpPr/>
          <p:nvPr/>
        </p:nvSpPr>
        <p:spPr>
          <a:xfrm>
            <a:off x="3664982" y="0"/>
            <a:ext cx="1710759" cy="96847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0D70556-D2D3-8592-68A6-5F56C4E5CC74}"/>
              </a:ext>
            </a:extLst>
          </p:cNvPr>
          <p:cNvSpPr/>
          <p:nvPr/>
        </p:nvSpPr>
        <p:spPr>
          <a:xfrm>
            <a:off x="430133" y="135192"/>
            <a:ext cx="3200405" cy="70792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565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2116E-D9D3-68AC-1ABF-EF99B8BB5CD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19CEAC9-CE7A-00EB-6147-708867ABCE48}"/>
              </a:ext>
            </a:extLst>
          </p:cNvPr>
          <p:cNvGraphicFramePr>
            <a:graphicFrameLocks noGrp="1"/>
          </p:cNvGraphicFramePr>
          <p:nvPr>
            <p:extLst>
              <p:ext uri="{D42A27DB-BD31-4B8C-83A1-F6EECF244321}">
                <p14:modId xmlns:p14="http://schemas.microsoft.com/office/powerpoint/2010/main" val="477778891"/>
              </p:ext>
            </p:extLst>
          </p:nvPr>
        </p:nvGraphicFramePr>
        <p:xfrm>
          <a:off x="511277" y="22737"/>
          <a:ext cx="10736826" cy="6794855"/>
        </p:xfrm>
        <a:graphic>
          <a:graphicData uri="http://schemas.openxmlformats.org/drawingml/2006/table">
            <a:tbl>
              <a:tblPr firstRow="1" firstCol="1" bandRow="1">
                <a:tableStyleId>{5C22544A-7EE6-4342-B048-85BDC9FD1C3A}</a:tableStyleId>
              </a:tblPr>
              <a:tblGrid>
                <a:gridCol w="2641168">
                  <a:extLst>
                    <a:ext uri="{9D8B030D-6E8A-4147-A177-3AD203B41FA5}">
                      <a16:colId xmlns:a16="http://schemas.microsoft.com/office/drawing/2014/main" val="3514530134"/>
                    </a:ext>
                  </a:extLst>
                </a:gridCol>
                <a:gridCol w="1002890">
                  <a:extLst>
                    <a:ext uri="{9D8B030D-6E8A-4147-A177-3AD203B41FA5}">
                      <a16:colId xmlns:a16="http://schemas.microsoft.com/office/drawing/2014/main" val="2569830920"/>
                    </a:ext>
                  </a:extLst>
                </a:gridCol>
                <a:gridCol w="599764">
                  <a:extLst>
                    <a:ext uri="{9D8B030D-6E8A-4147-A177-3AD203B41FA5}">
                      <a16:colId xmlns:a16="http://schemas.microsoft.com/office/drawing/2014/main" val="4008488258"/>
                    </a:ext>
                  </a:extLst>
                </a:gridCol>
                <a:gridCol w="1327359">
                  <a:extLst>
                    <a:ext uri="{9D8B030D-6E8A-4147-A177-3AD203B41FA5}">
                      <a16:colId xmlns:a16="http://schemas.microsoft.com/office/drawing/2014/main" val="3285184445"/>
                    </a:ext>
                  </a:extLst>
                </a:gridCol>
                <a:gridCol w="706719">
                  <a:extLst>
                    <a:ext uri="{9D8B030D-6E8A-4147-A177-3AD203B41FA5}">
                      <a16:colId xmlns:a16="http://schemas.microsoft.com/office/drawing/2014/main" val="1907585265"/>
                    </a:ext>
                  </a:extLst>
                </a:gridCol>
                <a:gridCol w="1181074">
                  <a:extLst>
                    <a:ext uri="{9D8B030D-6E8A-4147-A177-3AD203B41FA5}">
                      <a16:colId xmlns:a16="http://schemas.microsoft.com/office/drawing/2014/main" val="2668440345"/>
                    </a:ext>
                  </a:extLst>
                </a:gridCol>
                <a:gridCol w="629265">
                  <a:extLst>
                    <a:ext uri="{9D8B030D-6E8A-4147-A177-3AD203B41FA5}">
                      <a16:colId xmlns:a16="http://schemas.microsoft.com/office/drawing/2014/main" val="815034169"/>
                    </a:ext>
                  </a:extLst>
                </a:gridCol>
                <a:gridCol w="1032387">
                  <a:extLst>
                    <a:ext uri="{9D8B030D-6E8A-4147-A177-3AD203B41FA5}">
                      <a16:colId xmlns:a16="http://schemas.microsoft.com/office/drawing/2014/main" val="2839195624"/>
                    </a:ext>
                  </a:extLst>
                </a:gridCol>
                <a:gridCol w="560439">
                  <a:extLst>
                    <a:ext uri="{9D8B030D-6E8A-4147-A177-3AD203B41FA5}">
                      <a16:colId xmlns:a16="http://schemas.microsoft.com/office/drawing/2014/main" val="3876082662"/>
                    </a:ext>
                  </a:extLst>
                </a:gridCol>
                <a:gridCol w="1055761">
                  <a:extLst>
                    <a:ext uri="{9D8B030D-6E8A-4147-A177-3AD203B41FA5}">
                      <a16:colId xmlns:a16="http://schemas.microsoft.com/office/drawing/2014/main" val="590718087"/>
                    </a:ext>
                  </a:extLst>
                </a:gridCol>
              </a:tblGrid>
              <a:tr h="272520">
                <a:tc rowSpan="2" gridSpan="2">
                  <a:txBody>
                    <a:bodyPr/>
                    <a:lstStyle/>
                    <a:p>
                      <a:pPr marL="0" marR="0" algn="ctr">
                        <a:lnSpc>
                          <a:spcPct val="115000"/>
                        </a:lnSpc>
                        <a:buNone/>
                      </a:pPr>
                      <a:r>
                        <a:rPr lang="en-US" sz="1800" dirty="0">
                          <a:effectLst/>
                        </a:rPr>
                        <a:t>Upper Wolf Creek </a:t>
                      </a:r>
                    </a:p>
                    <a:p>
                      <a:pPr marL="0" marR="0" algn="ctr">
                        <a:lnSpc>
                          <a:spcPct val="115000"/>
                        </a:lnSpc>
                        <a:buNone/>
                      </a:pPr>
                      <a:r>
                        <a:rPr lang="en-US" sz="1800" dirty="0">
                          <a:effectLst/>
                        </a:rPr>
                        <a:t>Utilizing Lower Wolf Creek Scenarios</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rowSpan="2" hMerge="1">
                  <a:txBody>
                    <a:bodyPr/>
                    <a:lstStyle/>
                    <a:p>
                      <a:pPr marL="0" marR="0" algn="ctr">
                        <a:lnSpc>
                          <a:spcPct val="115000"/>
                        </a:lnSpc>
                        <a:buNone/>
                      </a:pP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gridSpan="2">
                  <a:txBody>
                    <a:bodyPr/>
                    <a:lstStyle/>
                    <a:p>
                      <a:pPr algn="ctr"/>
                      <a:r>
                        <a:rPr lang="en-US" sz="1400" dirty="0">
                          <a:effectLst/>
                        </a:rPr>
                        <a:t>Scenario 0</a:t>
                      </a:r>
                      <a:endParaRPr lang="en-US" dirty="0"/>
                    </a:p>
                  </a:txBody>
                  <a:tcPr marL="29910" marR="29910" marT="0" marB="0" anchor="ctr"/>
                </a:tc>
                <a:tc hMerge="1">
                  <a:txBody>
                    <a:bodyPr/>
                    <a:lstStyle/>
                    <a:p>
                      <a:endParaRPr lang="en-US"/>
                    </a:p>
                  </a:txBody>
                  <a:tcPr marL="29910" marR="29910" marT="0" marB="0" anchor="ctr"/>
                </a:tc>
                <a:tc gridSpan="2">
                  <a:txBody>
                    <a:bodyPr/>
                    <a:lstStyle/>
                    <a:p>
                      <a:pPr algn="ctr"/>
                      <a:r>
                        <a:rPr lang="en-US" sz="1400" dirty="0">
                          <a:effectLst/>
                        </a:rPr>
                        <a:t>Scenario 1</a:t>
                      </a:r>
                      <a:endParaRPr lang="en-US" dirty="0"/>
                    </a:p>
                  </a:txBody>
                  <a:tcPr marL="29910" marR="29910" marT="0" marB="0" anchor="ctr"/>
                </a:tc>
                <a:tc hMerge="1">
                  <a:txBody>
                    <a:bodyPr/>
                    <a:lstStyle/>
                    <a:p>
                      <a:endParaRPr lang="en-US" dirty="0"/>
                    </a:p>
                  </a:txBody>
                  <a:tcPr marL="29910" marR="29910" marT="0" marB="0" anchor="ctr"/>
                </a:tc>
                <a:tc gridSpan="2">
                  <a:txBody>
                    <a:bodyPr/>
                    <a:lstStyle/>
                    <a:p>
                      <a:pPr algn="ctr"/>
                      <a:r>
                        <a:rPr lang="en-US" sz="1400" dirty="0">
                          <a:effectLst/>
                        </a:rPr>
                        <a:t>Scenario 2</a:t>
                      </a:r>
                      <a:endParaRPr lang="en-US" dirty="0"/>
                    </a:p>
                  </a:txBody>
                  <a:tcPr marL="29910" marR="29910" marT="0" marB="0" anchor="ctr"/>
                </a:tc>
                <a:tc hMerge="1">
                  <a:txBody>
                    <a:bodyPr/>
                    <a:lstStyle/>
                    <a:p>
                      <a:endParaRPr lang="en-US" dirty="0"/>
                    </a:p>
                  </a:txBody>
                  <a:tcPr marL="29910" marR="29910" marT="0" marB="0" anchor="ctr"/>
                </a:tc>
                <a:tc gridSpan="2">
                  <a:txBody>
                    <a:bodyPr/>
                    <a:lstStyle/>
                    <a:p>
                      <a:pPr algn="ctr"/>
                      <a:r>
                        <a:rPr lang="en-US" sz="1400" dirty="0">
                          <a:effectLst/>
                        </a:rPr>
                        <a:t>Scenario 3</a:t>
                      </a:r>
                      <a:endParaRPr lang="en-US" dirty="0"/>
                    </a:p>
                  </a:txBody>
                  <a:tcPr marL="29910" marR="29910" marT="0" marB="0" anchor="ctr"/>
                </a:tc>
                <a:tc hMerge="1">
                  <a:txBody>
                    <a:bodyPr/>
                    <a:lstStyle/>
                    <a:p>
                      <a:endParaRPr lang="en-US" dirty="0"/>
                    </a:p>
                  </a:txBody>
                  <a:tcPr marL="29910" marR="29910" marT="0" marB="0" anchor="ctr"/>
                </a:tc>
                <a:extLst>
                  <a:ext uri="{0D108BD9-81ED-4DB2-BD59-A6C34878D82A}">
                    <a16:rowId xmlns:a16="http://schemas.microsoft.com/office/drawing/2014/main" val="3710094206"/>
                  </a:ext>
                </a:extLst>
              </a:tr>
              <a:tr h="200899">
                <a:tc gridSpan="2" vMerge="1">
                  <a:txBody>
                    <a:bodyPr/>
                    <a:lstStyle/>
                    <a:p>
                      <a:endParaRPr lang="en-US"/>
                    </a:p>
                  </a:txBody>
                  <a:tcPr/>
                </a:tc>
                <a:tc hMerge="1" vMerge="1">
                  <a:txBody>
                    <a:bodyPr/>
                    <a:lstStyle/>
                    <a:p>
                      <a:endParaRPr lang="en-US"/>
                    </a:p>
                  </a:txBody>
                  <a:tcPr/>
                </a:tc>
                <a:tc gridSpan="2">
                  <a:txBody>
                    <a:bodyPr/>
                    <a:lstStyle/>
                    <a:p>
                      <a:pPr algn="ctr"/>
                      <a:r>
                        <a:rPr lang="en-US" sz="1200" dirty="0">
                          <a:effectLst/>
                        </a:rPr>
                        <a:t>Meets Upper Wolf Creek Target Only</a:t>
                      </a:r>
                      <a:endParaRPr lang="en-US" sz="1600" dirty="0"/>
                    </a:p>
                  </a:txBody>
                  <a:tcPr marL="29910" marR="29910" marT="0" marB="0" anchor="ctr"/>
                </a:tc>
                <a:tc hMerge="1">
                  <a:txBody>
                    <a:bodyPr/>
                    <a:lstStyle/>
                    <a:p>
                      <a:endParaRPr lang="en-US" dirty="0"/>
                    </a:p>
                  </a:txBody>
                  <a:tcPr marL="29910" marR="29910" marT="0" marB="0" anchor="ctr"/>
                </a:tc>
                <a:tc gridSpan="6">
                  <a:txBody>
                    <a:bodyPr/>
                    <a:lstStyle/>
                    <a:p>
                      <a:pPr algn="ctr"/>
                      <a:r>
                        <a:rPr lang="en-US" sz="1200" dirty="0">
                          <a:effectLst/>
                        </a:rPr>
                        <a:t>Meets Lower Wolf Creek Target, Exceeds Upper Wolf Creek Target</a:t>
                      </a:r>
                      <a:endParaRPr lang="en-US" sz="1600" dirty="0"/>
                    </a:p>
                  </a:txBody>
                  <a:tcPr marL="29910" marR="29910" marT="0" marB="0" anchor="ctr"/>
                </a:tc>
                <a:tc hMerge="1">
                  <a:txBody>
                    <a:bodyPr/>
                    <a:lstStyle/>
                    <a:p>
                      <a:endParaRPr lang="en-US" dirty="0"/>
                    </a:p>
                  </a:txBody>
                  <a:tcPr marL="29910" marR="29910" marT="0" marB="0" anchor="ctr"/>
                </a:tc>
                <a:tc hMerge="1">
                  <a:txBody>
                    <a:bodyPr/>
                    <a:lstStyle/>
                    <a:p>
                      <a:endParaRPr lang="en-US"/>
                    </a:p>
                  </a:txBody>
                  <a:tcPr/>
                </a:tc>
                <a:tc hMerge="1">
                  <a:txBody>
                    <a:bodyPr/>
                    <a:lstStyle/>
                    <a:p>
                      <a:endParaRPr lang="en-US" dirty="0"/>
                    </a:p>
                  </a:txBody>
                  <a:tcPr marL="29910" marR="29910" marT="0" marB="0" anchor="ctr"/>
                </a:tc>
                <a:tc hMerge="1">
                  <a:txBody>
                    <a:bodyPr/>
                    <a:lstStyle/>
                    <a:p>
                      <a:endParaRPr lang="en-US"/>
                    </a:p>
                  </a:txBody>
                  <a:tcPr/>
                </a:tc>
                <a:tc hMerge="1">
                  <a:txBody>
                    <a:bodyPr/>
                    <a:lstStyle/>
                    <a:p>
                      <a:endParaRPr lang="en-US" dirty="0"/>
                    </a:p>
                  </a:txBody>
                  <a:tcPr marL="29910" marR="29910" marT="0" marB="0" anchor="ctr"/>
                </a:tc>
                <a:extLst>
                  <a:ext uri="{0D108BD9-81ED-4DB2-BD59-A6C34878D82A}">
                    <a16:rowId xmlns:a16="http://schemas.microsoft.com/office/drawing/2014/main" val="618664833"/>
                  </a:ext>
                </a:extLst>
              </a:tr>
              <a:tr h="95808">
                <a:tc rowSpan="2">
                  <a:txBody>
                    <a:bodyPr/>
                    <a:lstStyle/>
                    <a:p>
                      <a:pPr marL="0" marR="0" algn="ctr">
                        <a:lnSpc>
                          <a:spcPct val="115000"/>
                        </a:lnSpc>
                        <a:buNone/>
                      </a:pPr>
                      <a:r>
                        <a:rPr lang="en-US" sz="1400" dirty="0">
                          <a:effectLst/>
                        </a:rPr>
                        <a:t>Source</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Existing</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Red.</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Allocation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Red.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Allocation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Red.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Allocation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Red.</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Allocation</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362309680"/>
                  </a:ext>
                </a:extLst>
              </a:tr>
              <a:tr h="115076">
                <a:tc vMerge="1">
                  <a:txBody>
                    <a:bodyPr/>
                    <a:lstStyle/>
                    <a:p>
                      <a:endParaRPr lang="en-US"/>
                    </a:p>
                  </a:txBody>
                  <a:tcPr/>
                </a:tc>
                <a:tc>
                  <a:txBody>
                    <a:bodyPr/>
                    <a:lstStyle/>
                    <a:p>
                      <a:pPr marL="0" marR="0" algn="ctr">
                        <a:lnSpc>
                          <a:spcPct val="115000"/>
                        </a:lnSpc>
                        <a:buNone/>
                      </a:pPr>
                      <a:r>
                        <a:rPr lang="en-US" sz="1200" dirty="0">
                          <a:effectLst/>
                        </a:rPr>
                        <a:t>TSS (</a:t>
                      </a:r>
                      <a:r>
                        <a:rPr lang="en-US" sz="1200" dirty="0" err="1">
                          <a:effectLst/>
                        </a:rPr>
                        <a:t>lb</a:t>
                      </a:r>
                      <a:r>
                        <a:rPr lang="en-US" sz="1200" dirty="0">
                          <a:effectLst/>
                        </a:rPr>
                        <a:t>/yr)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TSS (lb/yr)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TSS (lb/yr)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TSS (lb/yr)</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a:effectLst/>
                        </a:rPr>
                        <a:t>%</a:t>
                      </a:r>
                      <a:endParaRPr lang="en-U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ctr">
                        <a:lnSpc>
                          <a:spcPct val="115000"/>
                        </a:lnSpc>
                        <a:buNone/>
                      </a:pPr>
                      <a:r>
                        <a:rPr lang="en-US" sz="1200" dirty="0">
                          <a:effectLst/>
                        </a:rPr>
                        <a:t>TSS (</a:t>
                      </a:r>
                      <a:r>
                        <a:rPr lang="en-US" sz="1200" dirty="0" err="1">
                          <a:effectLst/>
                        </a:rPr>
                        <a:t>lb</a:t>
                      </a:r>
                      <a:r>
                        <a:rPr lang="en-US" sz="1200" dirty="0">
                          <a:effectLst/>
                        </a:rPr>
                        <a:t>/yr)</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809011586"/>
                  </a:ext>
                </a:extLst>
              </a:tr>
              <a:tr h="132271">
                <a:tc>
                  <a:txBody>
                    <a:bodyPr/>
                    <a:lstStyle/>
                    <a:p>
                      <a:pPr marL="0" marR="0" algn="l">
                        <a:lnSpc>
                          <a:spcPct val="115000"/>
                        </a:lnSpc>
                        <a:buNone/>
                      </a:pPr>
                      <a:r>
                        <a:rPr lang="en-US" sz="1300" dirty="0">
                          <a:effectLst/>
                        </a:rPr>
                        <a:t>Cropland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20,996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dirty="0">
                          <a:solidFill>
                            <a:schemeClr val="dk1"/>
                          </a:solidFill>
                          <a:effectLst/>
                          <a:latin typeface="+mn-lt"/>
                          <a:ea typeface="+mn-ea"/>
                          <a:cs typeface="+mn-cs"/>
                        </a:rPr>
                        <a:t>             11,359 </a:t>
                      </a:r>
                    </a:p>
                  </a:txBody>
                  <a:tcPr marL="9525" marR="9525" marT="9525" marB="0" anchor="ctr"/>
                </a:tc>
                <a:tc>
                  <a:txBody>
                    <a:bodyPr/>
                    <a:lstStyle/>
                    <a:p>
                      <a:pPr marL="0" marR="0" algn="r">
                        <a:lnSpc>
                          <a:spcPct val="115000"/>
                        </a:lnSpc>
                        <a:buNone/>
                      </a:pPr>
                      <a:r>
                        <a:rPr lang="en-US" sz="1300" dirty="0">
                          <a:effectLst/>
                        </a:rPr>
                        <a:t>53.2</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9,826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6,299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40.5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12,492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590833971"/>
                  </a:ext>
                </a:extLst>
              </a:tr>
              <a:tr h="127903">
                <a:tc>
                  <a:txBody>
                    <a:bodyPr/>
                    <a:lstStyle/>
                    <a:p>
                      <a:pPr marL="0" marR="0" algn="l">
                        <a:lnSpc>
                          <a:spcPct val="115000"/>
                        </a:lnSpc>
                        <a:buNone/>
                      </a:pPr>
                      <a:r>
                        <a:rPr lang="en-US" sz="1300" dirty="0">
                          <a:effectLst/>
                        </a:rPr>
                        <a:t>Hay</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46,980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25,416 </a:t>
                      </a:r>
                    </a:p>
                  </a:txBody>
                  <a:tcPr marL="9525" marR="9525" marT="9525" marB="0" anchor="ctr"/>
                </a:tc>
                <a:tc>
                  <a:txBody>
                    <a:bodyPr/>
                    <a:lstStyle/>
                    <a:p>
                      <a:pPr marL="0" marR="0" algn="r">
                        <a:lnSpc>
                          <a:spcPct val="115000"/>
                        </a:lnSpc>
                        <a:buNone/>
                      </a:pPr>
                      <a:r>
                        <a:rPr lang="en-US" sz="1300">
                          <a:effectLst/>
                        </a:rPr>
                        <a:t>53.2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21,987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14,094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40.5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27,953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345469158"/>
                  </a:ext>
                </a:extLst>
              </a:tr>
              <a:tr h="195879">
                <a:tc>
                  <a:txBody>
                    <a:bodyPr/>
                    <a:lstStyle/>
                    <a:p>
                      <a:pPr marL="0" marR="0" algn="l">
                        <a:lnSpc>
                          <a:spcPct val="115000"/>
                        </a:lnSpc>
                        <a:buNone/>
                      </a:pPr>
                      <a:r>
                        <a:rPr lang="en-US" sz="1300">
                          <a:effectLst/>
                        </a:rPr>
                        <a:t>Pasture</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1,039,493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562,366 </a:t>
                      </a:r>
                    </a:p>
                  </a:txBody>
                  <a:tcPr marL="9525" marR="9525" marT="9525" marB="0" anchor="ctr"/>
                </a:tc>
                <a:tc>
                  <a:txBody>
                    <a:bodyPr/>
                    <a:lstStyle/>
                    <a:p>
                      <a:pPr marL="0" marR="0" algn="r">
                        <a:lnSpc>
                          <a:spcPct val="115000"/>
                        </a:lnSpc>
                        <a:buNone/>
                      </a:pPr>
                      <a:r>
                        <a:rPr lang="en-US" sz="1300">
                          <a:effectLst/>
                        </a:rPr>
                        <a:t>53.2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486,483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311,848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40.5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618,498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111197088"/>
                  </a:ext>
                </a:extLst>
              </a:tr>
              <a:tr h="184326">
                <a:tc>
                  <a:txBody>
                    <a:bodyPr/>
                    <a:lstStyle/>
                    <a:p>
                      <a:pPr marL="0" marR="0" algn="l">
                        <a:lnSpc>
                          <a:spcPct val="115000"/>
                        </a:lnSpc>
                        <a:buNone/>
                      </a:pPr>
                      <a:r>
                        <a:rPr lang="en-US" sz="1300">
                          <a:effectLst/>
                        </a:rPr>
                        <a:t>Forest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103,384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103,384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103,384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103,384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103,384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239721801"/>
                  </a:ext>
                </a:extLst>
              </a:tr>
              <a:tr h="127903">
                <a:tc>
                  <a:txBody>
                    <a:bodyPr/>
                    <a:lstStyle/>
                    <a:p>
                      <a:pPr marL="0" marR="0" algn="l">
                        <a:lnSpc>
                          <a:spcPct val="115000"/>
                        </a:lnSpc>
                        <a:buNone/>
                      </a:pPr>
                      <a:r>
                        <a:rPr lang="en-US" sz="1300">
                          <a:effectLst/>
                        </a:rPr>
                        <a:t>Trees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86,853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86,853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86,853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86,853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86,853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257001242"/>
                  </a:ext>
                </a:extLst>
              </a:tr>
              <a:tr h="127903">
                <a:tc>
                  <a:txBody>
                    <a:bodyPr/>
                    <a:lstStyle/>
                    <a:p>
                      <a:pPr marL="0" marR="0" algn="l">
                        <a:lnSpc>
                          <a:spcPct val="115000"/>
                        </a:lnSpc>
                        <a:buNone/>
                      </a:pPr>
                      <a:r>
                        <a:rPr lang="en-US" sz="1300">
                          <a:effectLst/>
                        </a:rPr>
                        <a:t>Shrub</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12,462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12,462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67542115"/>
                  </a:ext>
                </a:extLst>
              </a:tr>
              <a:tr h="127903">
                <a:tc>
                  <a:txBody>
                    <a:bodyPr/>
                    <a:lstStyle/>
                    <a:p>
                      <a:pPr marL="0" marR="0" algn="l">
                        <a:lnSpc>
                          <a:spcPct val="115000"/>
                        </a:lnSpc>
                        <a:buNone/>
                      </a:pPr>
                      <a:r>
                        <a:rPr lang="en-US" sz="1300" dirty="0">
                          <a:effectLst/>
                        </a:rPr>
                        <a:t>Harvested</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3,337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3,337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3,337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3,337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3,337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663603259"/>
                  </a:ext>
                </a:extLst>
              </a:tr>
              <a:tr h="127903">
                <a:tc>
                  <a:txBody>
                    <a:bodyPr/>
                    <a:lstStyle/>
                    <a:p>
                      <a:pPr marL="0" marR="0" algn="l">
                        <a:lnSpc>
                          <a:spcPct val="115000"/>
                        </a:lnSpc>
                        <a:buNone/>
                      </a:pPr>
                      <a:r>
                        <a:rPr lang="en-US" sz="1300">
                          <a:effectLst/>
                        </a:rPr>
                        <a:t>Wetland</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858 </a:t>
                      </a:r>
                    </a:p>
                  </a:txBody>
                  <a:tcPr marL="9525" marR="9525" marT="9525"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858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334087844"/>
                  </a:ext>
                </a:extLst>
              </a:tr>
              <a:tr h="0">
                <a:tc>
                  <a:txBody>
                    <a:bodyPr/>
                    <a:lstStyle/>
                    <a:p>
                      <a:pPr marL="0" marR="0" algn="l">
                        <a:lnSpc>
                          <a:spcPct val="115000"/>
                        </a:lnSpc>
                        <a:buNone/>
                      </a:pPr>
                      <a:r>
                        <a:rPr lang="en-US" sz="1300">
                          <a:effectLst/>
                        </a:rPr>
                        <a:t>Barren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31,690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algn="r" fontAlgn="ctr"/>
                      <a:r>
                        <a:rPr lang="en-US" sz="1300" kern="1200">
                          <a:solidFill>
                            <a:schemeClr val="dk1"/>
                          </a:solidFill>
                          <a:effectLst/>
                          <a:latin typeface="+mn-lt"/>
                          <a:ea typeface="+mn-ea"/>
                          <a:cs typeface="+mn-cs"/>
                        </a:rPr>
                        <a:t>             17,144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14,831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 -</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19,457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 -</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9,412</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984658173"/>
                  </a:ext>
                </a:extLst>
              </a:tr>
              <a:tr h="127903">
                <a:tc>
                  <a:txBody>
                    <a:bodyPr/>
                    <a:lstStyle/>
                    <a:p>
                      <a:pPr marL="0" marR="0" algn="l">
                        <a:lnSpc>
                          <a:spcPct val="115000"/>
                        </a:lnSpc>
                        <a:buNone/>
                      </a:pPr>
                      <a:r>
                        <a:rPr lang="en-US" sz="1300">
                          <a:effectLst/>
                        </a:rPr>
                        <a:t>Turfgrass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33,501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dirty="0">
                          <a:solidFill>
                            <a:schemeClr val="dk1"/>
                          </a:solidFill>
                          <a:effectLst/>
                          <a:latin typeface="+mn-lt"/>
                          <a:ea typeface="+mn-ea"/>
                          <a:cs typeface="+mn-cs"/>
                        </a:rPr>
                        <a:t>             18,124 </a:t>
                      </a:r>
                    </a:p>
                  </a:txBody>
                  <a:tcPr marL="9525" marR="9525" marT="9525" marB="0" anchor="ctr"/>
                </a:tc>
                <a:tc>
                  <a:txBody>
                    <a:bodyPr/>
                    <a:lstStyle/>
                    <a:p>
                      <a:pPr marL="0" marR="0" algn="r">
                        <a:lnSpc>
                          <a:spcPct val="115000"/>
                        </a:lnSpc>
                        <a:buNone/>
                      </a:pPr>
                      <a:r>
                        <a:rPr lang="en-US" sz="1300" dirty="0">
                          <a:effectLst/>
                        </a:rPr>
                        <a:t>53.2</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15,678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20,570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9,950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292285084"/>
                  </a:ext>
                </a:extLst>
              </a:tr>
              <a:tr h="190063">
                <a:tc>
                  <a:txBody>
                    <a:bodyPr/>
                    <a:lstStyle/>
                    <a:p>
                      <a:pPr marL="0" marR="0" algn="l">
                        <a:lnSpc>
                          <a:spcPct val="115000"/>
                        </a:lnSpc>
                        <a:buNone/>
                      </a:pPr>
                      <a:r>
                        <a:rPr lang="en-US" sz="1300">
                          <a:effectLst/>
                        </a:rPr>
                        <a:t>Developed Pervious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5,288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2,861 </a:t>
                      </a:r>
                    </a:p>
                  </a:txBody>
                  <a:tcPr marL="9525" marR="9525" marT="9525" marB="0" anchor="ctr"/>
                </a:tc>
                <a:tc>
                  <a:txBody>
                    <a:bodyPr/>
                    <a:lstStyle/>
                    <a:p>
                      <a:pPr marL="0" marR="0" algn="r">
                        <a:lnSpc>
                          <a:spcPct val="115000"/>
                        </a:lnSpc>
                        <a:buNone/>
                      </a:pPr>
                      <a:r>
                        <a:rPr lang="en-US" sz="1300" dirty="0">
                          <a:effectLst/>
                        </a:rPr>
                        <a:t>53.2</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2,475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3,247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1,571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10159450"/>
                  </a:ext>
                </a:extLst>
              </a:tr>
              <a:tr h="257359">
                <a:tc>
                  <a:txBody>
                    <a:bodyPr/>
                    <a:lstStyle/>
                    <a:p>
                      <a:pPr marL="0" marR="0" algn="l">
                        <a:lnSpc>
                          <a:spcPct val="115000"/>
                        </a:lnSpc>
                        <a:buNone/>
                      </a:pPr>
                      <a:r>
                        <a:rPr lang="en-US" sz="1300" dirty="0">
                          <a:effectLst/>
                        </a:rPr>
                        <a:t>Developed Impervious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267,385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dirty="0">
                          <a:solidFill>
                            <a:schemeClr val="dk1"/>
                          </a:solidFill>
                          <a:effectLst/>
                          <a:latin typeface="+mn-lt"/>
                          <a:ea typeface="+mn-ea"/>
                          <a:cs typeface="+mn-cs"/>
                        </a:rPr>
                        <a:t>            144,655 </a:t>
                      </a:r>
                    </a:p>
                  </a:txBody>
                  <a:tcPr marL="9525" marR="9525" marT="9525" marB="0" anchor="ctr"/>
                </a:tc>
                <a:tc>
                  <a:txBody>
                    <a:bodyPr/>
                    <a:lstStyle/>
                    <a:p>
                      <a:pPr marL="0" marR="0" algn="r">
                        <a:lnSpc>
                          <a:spcPct val="115000"/>
                        </a:lnSpc>
                        <a:buNone/>
                      </a:pPr>
                      <a:r>
                        <a:rPr lang="en-US" sz="1300">
                          <a:effectLst/>
                        </a:rPr>
                        <a:t>53.2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125,136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164,174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79,413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548916402"/>
                  </a:ext>
                </a:extLst>
              </a:tr>
              <a:tr h="186622">
                <a:tc>
                  <a:txBody>
                    <a:bodyPr/>
                    <a:lstStyle/>
                    <a:p>
                      <a:pPr marL="0" marR="0" algn="l">
                        <a:lnSpc>
                          <a:spcPct val="115000"/>
                        </a:lnSpc>
                        <a:buNone/>
                      </a:pPr>
                      <a:r>
                        <a:rPr lang="en-US" sz="1300">
                          <a:effectLst/>
                        </a:rPr>
                        <a:t>Streambank Erosion</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465,861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a:solidFill>
                            <a:schemeClr val="dk1"/>
                          </a:solidFill>
                          <a:effectLst/>
                          <a:latin typeface="+mn-lt"/>
                          <a:ea typeface="+mn-ea"/>
                          <a:cs typeface="+mn-cs"/>
                        </a:rPr>
                        <a:t>            252,031 </a:t>
                      </a:r>
                    </a:p>
                  </a:txBody>
                  <a:tcPr marL="9525" marR="9525" marT="9525" marB="0" anchor="ctr"/>
                </a:tc>
                <a:tc>
                  <a:txBody>
                    <a:bodyPr/>
                    <a:lstStyle/>
                    <a:p>
                      <a:pPr marL="0" marR="0" algn="r">
                        <a:lnSpc>
                          <a:spcPct val="115000"/>
                        </a:lnSpc>
                        <a:buNone/>
                      </a:pPr>
                      <a:r>
                        <a:rPr lang="en-US" sz="1300">
                          <a:effectLst/>
                        </a:rPr>
                        <a:t>53.2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218,023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286,038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40.5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277,187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397805163"/>
                  </a:ext>
                </a:extLst>
              </a:tr>
              <a:tr h="257359">
                <a:tc>
                  <a:txBody>
                    <a:bodyPr/>
                    <a:lstStyle/>
                    <a:p>
                      <a:pPr marL="0" marR="0" algn="l">
                        <a:lnSpc>
                          <a:spcPct val="115000"/>
                        </a:lnSpc>
                        <a:buNone/>
                      </a:pPr>
                      <a:r>
                        <a:rPr lang="en-US" sz="1300">
                          <a:effectLst/>
                        </a:rPr>
                        <a:t>Abingdon MS4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1,075,421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581,803 </a:t>
                      </a:r>
                    </a:p>
                  </a:txBody>
                  <a:tcPr marL="9525" marR="9525" marT="9525" marB="0" anchor="b"/>
                </a:tc>
                <a:tc>
                  <a:txBody>
                    <a:bodyPr/>
                    <a:lstStyle/>
                    <a:p>
                      <a:pPr marL="0" marR="0" algn="r">
                        <a:lnSpc>
                          <a:spcPct val="115000"/>
                        </a:lnSpc>
                        <a:buNone/>
                      </a:pPr>
                      <a:r>
                        <a:rPr lang="en-US" sz="1300">
                          <a:effectLst/>
                        </a:rPr>
                        <a:t>53.2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503,297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660,309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319,400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283015691"/>
                  </a:ext>
                </a:extLst>
              </a:tr>
              <a:tr h="193014">
                <a:tc>
                  <a:txBody>
                    <a:bodyPr/>
                    <a:lstStyle/>
                    <a:p>
                      <a:pPr marL="0" marR="0" algn="l">
                        <a:lnSpc>
                          <a:spcPct val="115000"/>
                        </a:lnSpc>
                        <a:buNone/>
                      </a:pPr>
                      <a:r>
                        <a:rPr lang="en-US" sz="1300">
                          <a:effectLst/>
                        </a:rPr>
                        <a:t>VDOT MS4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140,314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75,910 </a:t>
                      </a:r>
                    </a:p>
                  </a:txBody>
                  <a:tcPr marL="9525" marR="9525" marT="9525" marB="0" anchor="b"/>
                </a:tc>
                <a:tc>
                  <a:txBody>
                    <a:bodyPr/>
                    <a:lstStyle/>
                    <a:p>
                      <a:pPr marL="0" marR="0" algn="r">
                        <a:lnSpc>
                          <a:spcPct val="115000"/>
                        </a:lnSpc>
                        <a:buNone/>
                      </a:pPr>
                      <a:r>
                        <a:rPr lang="en-US" sz="1300">
                          <a:effectLst/>
                        </a:rPr>
                        <a:t>53.2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dirty="0">
                          <a:effectLst/>
                        </a:rPr>
                        <a:t>65,667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86,153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41,673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908849390"/>
                  </a:ext>
                </a:extLst>
              </a:tr>
              <a:tr h="132271">
                <a:tc>
                  <a:txBody>
                    <a:bodyPr/>
                    <a:lstStyle/>
                    <a:p>
                      <a:pPr marL="0" marR="0" algn="l">
                        <a:lnSpc>
                          <a:spcPct val="115000"/>
                        </a:lnSpc>
                        <a:buNone/>
                      </a:pPr>
                      <a:r>
                        <a:rPr lang="en-US" sz="1300">
                          <a:effectLst/>
                        </a:rPr>
                        <a:t>VHCC MS4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27,621</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a:solidFill>
                            <a:schemeClr val="dk1"/>
                          </a:solidFill>
                          <a:effectLst/>
                          <a:latin typeface="+mn-lt"/>
                          <a:ea typeface="+mn-ea"/>
                          <a:cs typeface="+mn-cs"/>
                        </a:rPr>
                        <a:t>             14,943 </a:t>
                      </a:r>
                    </a:p>
                  </a:txBody>
                  <a:tcPr marL="9525" marR="9525" marT="9525" marB="0" anchor="b"/>
                </a:tc>
                <a:tc>
                  <a:txBody>
                    <a:bodyPr/>
                    <a:lstStyle/>
                    <a:p>
                      <a:pPr marL="0" marR="0" algn="r">
                        <a:lnSpc>
                          <a:spcPct val="115000"/>
                        </a:lnSpc>
                        <a:buNone/>
                      </a:pPr>
                      <a:r>
                        <a:rPr lang="en-US" sz="1300" dirty="0">
                          <a:effectLst/>
                        </a:rPr>
                        <a:t>53.2</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dirty="0">
                          <a:effectLst/>
                        </a:rPr>
                        <a:t>12,927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38.6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16,959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8,203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570379806"/>
                  </a:ext>
                </a:extLst>
              </a:tr>
              <a:tr h="141737">
                <a:tc>
                  <a:txBody>
                    <a:bodyPr/>
                    <a:lstStyle/>
                    <a:p>
                      <a:pPr marL="0" marR="0" algn="l">
                        <a:lnSpc>
                          <a:spcPct val="115000"/>
                        </a:lnSpc>
                        <a:buNone/>
                      </a:pPr>
                      <a:r>
                        <a:rPr lang="en-US" sz="1300">
                          <a:effectLst/>
                        </a:rPr>
                        <a:t>Construction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10,500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dirty="0">
                          <a:solidFill>
                            <a:schemeClr val="dk1"/>
                          </a:solidFill>
                          <a:effectLst/>
                          <a:latin typeface="+mn-lt"/>
                          <a:ea typeface="+mn-ea"/>
                          <a:cs typeface="+mn-cs"/>
                        </a:rPr>
                        <a:t>             10,500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10,500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10,500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10,500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974143446"/>
                  </a:ext>
                </a:extLst>
              </a:tr>
              <a:tr h="132271">
                <a:tc>
                  <a:txBody>
                    <a:bodyPr/>
                    <a:lstStyle/>
                    <a:p>
                      <a:pPr marL="0" marR="0" algn="l">
                        <a:lnSpc>
                          <a:spcPct val="115000"/>
                        </a:lnSpc>
                        <a:buNone/>
                      </a:pPr>
                      <a:r>
                        <a:rPr lang="en-US" sz="1300">
                          <a:effectLst/>
                        </a:rPr>
                        <a:t>ISW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563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a:solidFill>
                            <a:schemeClr val="dk1"/>
                          </a:solidFill>
                          <a:effectLst/>
                          <a:latin typeface="+mn-lt"/>
                          <a:ea typeface="+mn-ea"/>
                          <a:cs typeface="+mn-cs"/>
                        </a:rPr>
                        <a:t>                  789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789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789</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789</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427110985"/>
                  </a:ext>
                </a:extLst>
              </a:tr>
              <a:tr h="175754">
                <a:tc>
                  <a:txBody>
                    <a:bodyPr/>
                    <a:lstStyle/>
                    <a:p>
                      <a:pPr marL="0" marR="0" algn="l">
                        <a:lnSpc>
                          <a:spcPct val="115000"/>
                        </a:lnSpc>
                        <a:buNone/>
                      </a:pPr>
                      <a:r>
                        <a:rPr lang="en-US" sz="1300">
                          <a:effectLst/>
                        </a:rPr>
                        <a:t>VPDES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12,326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452,285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452,285</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452,285</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452,285</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3475527287"/>
                  </a:ext>
                </a:extLst>
              </a:tr>
              <a:tr h="239715">
                <a:tc>
                  <a:txBody>
                    <a:bodyPr/>
                    <a:lstStyle/>
                    <a:p>
                      <a:pPr marL="0" marR="0" algn="l">
                        <a:lnSpc>
                          <a:spcPct val="115000"/>
                        </a:lnSpc>
                        <a:buNone/>
                      </a:pPr>
                      <a:r>
                        <a:rPr lang="en-US" sz="1300">
                          <a:effectLst/>
                        </a:rPr>
                        <a:t>Concrete Products Permits</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46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46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46</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46</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293225289"/>
                  </a:ext>
                </a:extLst>
              </a:tr>
              <a:tr h="226142">
                <a:tc>
                  <a:txBody>
                    <a:bodyPr/>
                    <a:lstStyle/>
                    <a:p>
                      <a:pPr marL="0" marR="0" algn="l">
                        <a:lnSpc>
                          <a:spcPct val="115000"/>
                        </a:lnSpc>
                        <a:buNone/>
                      </a:pPr>
                      <a:r>
                        <a:rPr lang="en-US" sz="1300" dirty="0">
                          <a:effectLst/>
                        </a:rPr>
                        <a:t>Domestic Sewage Permits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183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183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183</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183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183</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706409686"/>
                  </a:ext>
                </a:extLst>
              </a:tr>
              <a:tr h="146963">
                <a:tc>
                  <a:txBody>
                    <a:bodyPr/>
                    <a:lstStyle/>
                    <a:p>
                      <a:pPr marL="0" marR="0" algn="l">
                        <a:lnSpc>
                          <a:spcPct val="115000"/>
                        </a:lnSpc>
                        <a:buNone/>
                      </a:pPr>
                      <a:r>
                        <a:rPr lang="en-US" sz="1300" dirty="0">
                          <a:effectLst/>
                        </a:rPr>
                        <a:t>NMMM Permits</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b"/>
                </a:tc>
                <a:tc>
                  <a:txBody>
                    <a:bodyPr/>
                    <a:lstStyle/>
                    <a:p>
                      <a:pPr marL="0" marR="0" algn="r">
                        <a:lnSpc>
                          <a:spcPct val="115000"/>
                        </a:lnSpc>
                        <a:buNone/>
                      </a:pPr>
                      <a:r>
                        <a:rPr lang="en-US" sz="1300">
                          <a:effectLst/>
                        </a:rPr>
                        <a:t>26,648</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b"/>
                      <a:r>
                        <a:rPr lang="en-US" sz="1300" kern="1200" dirty="0">
                          <a:solidFill>
                            <a:schemeClr val="dk1"/>
                          </a:solidFill>
                          <a:effectLst/>
                          <a:latin typeface="+mn-lt"/>
                          <a:ea typeface="+mn-ea"/>
                          <a:cs typeface="+mn-cs"/>
                        </a:rPr>
                        <a:t>             39,790 </a:t>
                      </a:r>
                    </a:p>
                  </a:txBody>
                  <a:tcPr marL="9525" marR="9525" marT="9525" marB="0" anchor="b"/>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39,790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39,790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39,790</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965915467"/>
                  </a:ext>
                </a:extLst>
              </a:tr>
              <a:tr h="146245">
                <a:tc>
                  <a:txBody>
                    <a:bodyPr/>
                    <a:lstStyle/>
                    <a:p>
                      <a:pPr marL="0" marR="0" algn="l">
                        <a:lnSpc>
                          <a:spcPct val="115000"/>
                        </a:lnSpc>
                        <a:buNone/>
                      </a:pPr>
                      <a:r>
                        <a:rPr lang="en-US" sz="1300">
                          <a:effectLst/>
                        </a:rPr>
                        <a:t>MOS (10%)</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dirty="0">
                          <a:solidFill>
                            <a:schemeClr val="dk1"/>
                          </a:solidFill>
                          <a:effectLst/>
                          <a:latin typeface="+mn-lt"/>
                          <a:ea typeface="+mn-ea"/>
                          <a:cs typeface="+mn-cs"/>
                        </a:rPr>
                        <a:t>            274,884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274,884</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274,884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274,884</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426198158"/>
                  </a:ext>
                </a:extLst>
              </a:tr>
              <a:tr h="257359">
                <a:tc>
                  <a:txBody>
                    <a:bodyPr/>
                    <a:lstStyle/>
                    <a:p>
                      <a:pPr marL="0" marR="0" algn="l">
                        <a:lnSpc>
                          <a:spcPct val="115000"/>
                        </a:lnSpc>
                        <a:buNone/>
                      </a:pPr>
                      <a:r>
                        <a:rPr lang="en-US" sz="1300">
                          <a:effectLst/>
                        </a:rPr>
                        <a:t>Future Growth (2%)</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algn="r" fontAlgn="ctr"/>
                      <a:r>
                        <a:rPr lang="en-US" sz="1300" kern="1200" dirty="0">
                          <a:solidFill>
                            <a:schemeClr val="dk1"/>
                          </a:solidFill>
                          <a:effectLst/>
                          <a:latin typeface="+mn-lt"/>
                          <a:ea typeface="+mn-ea"/>
                          <a:cs typeface="+mn-cs"/>
                        </a:rPr>
                        <a:t>             54,977 </a:t>
                      </a:r>
                    </a:p>
                  </a:txBody>
                  <a:tcPr marL="9525" marR="9525" marT="9525"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54,977</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a:effectLst/>
                        </a:rPr>
                        <a:t>-</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54,977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dirty="0">
                          <a:effectLst/>
                        </a:rPr>
                        <a:t>54,977</a:t>
                      </a:r>
                      <a:endParaRPr lang="en-US" sz="13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166626815"/>
                  </a:ext>
                </a:extLst>
              </a:tr>
              <a:tr h="163793">
                <a:tc>
                  <a:txBody>
                    <a:bodyPr/>
                    <a:lstStyle/>
                    <a:p>
                      <a:pPr marL="0" marR="0" algn="l">
                        <a:lnSpc>
                          <a:spcPct val="115000"/>
                        </a:lnSpc>
                        <a:buNone/>
                      </a:pPr>
                      <a:r>
                        <a:rPr lang="en-US" sz="1300">
                          <a:effectLst/>
                        </a:rPr>
                        <a:t>TOTAL</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0" dirty="0">
                          <a:effectLst/>
                        </a:rPr>
                        <a:t>3,411,710</a:t>
                      </a:r>
                      <a:endParaRPr lang="en-US"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2,746,960</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a:effectLst/>
                        </a:rPr>
                        <a:t> </a:t>
                      </a:r>
                      <a:endParaRPr lang="en-US" sz="1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2,516,678</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a:effectLst/>
                        </a:rPr>
                        <a:t> </a:t>
                      </a:r>
                      <a:endParaRPr lang="en-US" sz="1300" b="1">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2,629,496</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2,446,100</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2162286528"/>
                  </a:ext>
                </a:extLst>
              </a:tr>
              <a:tr h="257359">
                <a:tc>
                  <a:txBody>
                    <a:bodyPr/>
                    <a:lstStyle/>
                    <a:p>
                      <a:pPr marL="0" marR="0" algn="l">
                        <a:lnSpc>
                          <a:spcPct val="115000"/>
                        </a:lnSpc>
                        <a:buNone/>
                      </a:pPr>
                      <a:r>
                        <a:rPr lang="en-US" sz="1300">
                          <a:effectLst/>
                        </a:rPr>
                        <a:t> </a:t>
                      </a:r>
                      <a:endParaRPr lang="en-US" sz="130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0" dirty="0">
                          <a:effectLst/>
                        </a:rPr>
                        <a:t>0% red.</a:t>
                      </a:r>
                      <a:endParaRPr lang="en-US" sz="1300" b="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19.5% red.</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26.2% red.</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22.9% red.</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 </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tc>
                  <a:txBody>
                    <a:bodyPr/>
                    <a:lstStyle/>
                    <a:p>
                      <a:pPr marL="0" marR="0" algn="r">
                        <a:lnSpc>
                          <a:spcPct val="115000"/>
                        </a:lnSpc>
                        <a:buNone/>
                      </a:pPr>
                      <a:r>
                        <a:rPr lang="en-US" sz="1300" b="1" dirty="0">
                          <a:effectLst/>
                        </a:rPr>
                        <a:t>28.3% red.</a:t>
                      </a:r>
                      <a:endParaRPr lang="en-US" sz="13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9910" marR="29910" marT="0" marB="0" anchor="ctr"/>
                </a:tc>
                <a:extLst>
                  <a:ext uri="{0D108BD9-81ED-4DB2-BD59-A6C34878D82A}">
                    <a16:rowId xmlns:a16="http://schemas.microsoft.com/office/drawing/2014/main" val="1923191861"/>
                  </a:ext>
                </a:extLst>
              </a:tr>
            </a:tbl>
          </a:graphicData>
        </a:graphic>
      </p:graphicFrame>
      <p:sp>
        <p:nvSpPr>
          <p:cNvPr id="3" name="Rectangle 2">
            <a:extLst>
              <a:ext uri="{FF2B5EF4-FFF2-40B4-BE49-F238E27FC236}">
                <a16:creationId xmlns:a16="http://schemas.microsoft.com/office/drawing/2014/main" id="{167560F8-BB9B-F051-556D-9166F54BC916}"/>
              </a:ext>
            </a:extLst>
          </p:cNvPr>
          <p:cNvSpPr/>
          <p:nvPr/>
        </p:nvSpPr>
        <p:spPr>
          <a:xfrm>
            <a:off x="314541" y="4546801"/>
            <a:ext cx="11130298" cy="1330847"/>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ADD5B3-4D41-2406-68F0-D317E2EC1CFF}"/>
              </a:ext>
            </a:extLst>
          </p:cNvPr>
          <p:cNvSpPr/>
          <p:nvPr/>
        </p:nvSpPr>
        <p:spPr>
          <a:xfrm>
            <a:off x="319621" y="5877648"/>
            <a:ext cx="11125171" cy="478069"/>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10E811-8B70-8FC8-1B82-0EF814ADE0DD}"/>
              </a:ext>
            </a:extLst>
          </p:cNvPr>
          <p:cNvSpPr/>
          <p:nvPr/>
        </p:nvSpPr>
        <p:spPr>
          <a:xfrm>
            <a:off x="8078479" y="894735"/>
            <a:ext cx="580101" cy="96356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ECF363-17FB-99AD-7206-AAD03B7C075E}"/>
              </a:ext>
            </a:extLst>
          </p:cNvPr>
          <p:cNvSpPr/>
          <p:nvPr/>
        </p:nvSpPr>
        <p:spPr>
          <a:xfrm>
            <a:off x="9679860" y="2934309"/>
            <a:ext cx="693174" cy="1612492"/>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A2C11AF-141E-C987-C0AE-0E5658C8F65D}"/>
              </a:ext>
            </a:extLst>
          </p:cNvPr>
          <p:cNvSpPr/>
          <p:nvPr/>
        </p:nvSpPr>
        <p:spPr>
          <a:xfrm>
            <a:off x="6265394" y="561276"/>
            <a:ext cx="580101" cy="4149213"/>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3D7C5DB-AF49-B8E7-4A27-4F619AC4CB84}"/>
              </a:ext>
            </a:extLst>
          </p:cNvPr>
          <p:cNvSpPr/>
          <p:nvPr/>
        </p:nvSpPr>
        <p:spPr>
          <a:xfrm>
            <a:off x="319614" y="3873910"/>
            <a:ext cx="11125178" cy="67289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A73A73-B115-BD7D-DC2D-E1B0EB4F5594}"/>
              </a:ext>
            </a:extLst>
          </p:cNvPr>
          <p:cNvSpPr/>
          <p:nvPr/>
        </p:nvSpPr>
        <p:spPr>
          <a:xfrm>
            <a:off x="4108918" y="-8882"/>
            <a:ext cx="1964820" cy="77513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C81B3C3-E417-EF37-C8A0-3AF546092187}"/>
              </a:ext>
            </a:extLst>
          </p:cNvPr>
          <p:cNvSpPr/>
          <p:nvPr/>
        </p:nvSpPr>
        <p:spPr>
          <a:xfrm>
            <a:off x="314541" y="42239"/>
            <a:ext cx="3735381" cy="672891"/>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350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arn(inVertic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arn(inVertic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iagram of water quality standards&#10;&#10;Description automatically generated">
            <a:extLst>
              <a:ext uri="{FF2B5EF4-FFF2-40B4-BE49-F238E27FC236}">
                <a16:creationId xmlns:a16="http://schemas.microsoft.com/office/drawing/2014/main" id="{788788C5-59DD-128C-7D1D-D01234FAB3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6627" y="68263"/>
            <a:ext cx="5595159" cy="6251575"/>
          </a:xfrm>
          <a:noFill/>
        </p:spPr>
      </p:pic>
      <p:sp>
        <p:nvSpPr>
          <p:cNvPr id="4" name="Footer Placeholder 3">
            <a:extLst>
              <a:ext uri="{FF2B5EF4-FFF2-40B4-BE49-F238E27FC236}">
                <a16:creationId xmlns:a16="http://schemas.microsoft.com/office/drawing/2014/main" id="{97B239D5-B1B8-C332-9133-0B660A5EDF69}"/>
              </a:ext>
            </a:extLst>
          </p:cNvPr>
          <p:cNvSpPr>
            <a:spLocks noGrp="1"/>
          </p:cNvSpPr>
          <p:nvPr>
            <p:ph type="ftr" sz="quarter" idx="11"/>
          </p:nvPr>
        </p:nvSpPr>
        <p:spPr/>
        <p:txBody>
          <a:bodyPr/>
          <a:lstStyle/>
          <a:p>
            <a:pPr algn="l">
              <a:spcAft>
                <a:spcPts val="600"/>
              </a:spcAft>
            </a:pPr>
            <a:fld id="{61C9B584-852F-4056-BF30-ABA66A23FD41}" type="slidenum">
              <a:rPr lang="en-US" smtClean="0"/>
              <a:pPr algn="l">
                <a:spcAft>
                  <a:spcPts val="600"/>
                </a:spcAft>
              </a:pPr>
              <a:t>4</a:t>
            </a:fld>
            <a:r>
              <a:rPr lang="en-US"/>
              <a:t>					</a:t>
            </a:r>
            <a:endParaRPr lang="en-US">
              <a:solidFill>
                <a:srgbClr val="256EAB"/>
              </a:solidFill>
            </a:endParaRPr>
          </a:p>
        </p:txBody>
      </p:sp>
    </p:spTree>
    <p:extLst>
      <p:ext uri="{BB962C8B-B14F-4D97-AF65-F5344CB8AC3E}">
        <p14:creationId xmlns:p14="http://schemas.microsoft.com/office/powerpoint/2010/main" val="24360937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471" y="296886"/>
            <a:ext cx="6408762" cy="2023233"/>
          </a:xfrm>
        </p:spPr>
        <p:txBody>
          <a:bodyPr>
            <a:normAutofit/>
          </a:bodyPr>
          <a:lstStyle/>
          <a:p>
            <a:r>
              <a:rPr lang="en-US" sz="4000" dirty="0"/>
              <a:t>Q&amp;A Session #2</a:t>
            </a:r>
            <a:endParaRPr lang="en-US" sz="2800" dirty="0"/>
          </a:p>
        </p:txBody>
      </p:sp>
      <p:sp>
        <p:nvSpPr>
          <p:cNvPr id="3" name="Content Placeholder 2"/>
          <p:cNvSpPr>
            <a:spLocks noGrp="1"/>
          </p:cNvSpPr>
          <p:nvPr>
            <p:ph idx="1"/>
          </p:nvPr>
        </p:nvSpPr>
        <p:spPr>
          <a:xfrm>
            <a:off x="401471" y="2462424"/>
            <a:ext cx="6094862" cy="3079059"/>
          </a:xfrm>
        </p:spPr>
        <p:txBody>
          <a:bodyPr>
            <a:normAutofit/>
          </a:bodyPr>
          <a:lstStyle/>
          <a:p>
            <a:r>
              <a:rPr lang="en-US" dirty="0"/>
              <a:t>Which scenario do you think makes the most sense for each watershed?</a:t>
            </a:r>
          </a:p>
          <a:p>
            <a:r>
              <a:rPr lang="en-US" dirty="0"/>
              <a:t>Other considerations?</a:t>
            </a:r>
          </a:p>
          <a:p>
            <a:pPr marL="457200" lvl="1" indent="0">
              <a:buNone/>
            </a:pPr>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40</a:t>
            </a:fld>
            <a:r>
              <a:rPr lang="en-US"/>
              <a:t>					</a:t>
            </a:r>
            <a:endParaRPr lang="en-US" dirty="0">
              <a:solidFill>
                <a:srgbClr val="256EAB"/>
              </a:solidFill>
            </a:endParaRPr>
          </a:p>
        </p:txBody>
      </p:sp>
      <p:pic>
        <p:nvPicPr>
          <p:cNvPr id="8" name="Picture 7">
            <a:extLst>
              <a:ext uri="{FF2B5EF4-FFF2-40B4-BE49-F238E27FC236}">
                <a16:creationId xmlns:a16="http://schemas.microsoft.com/office/drawing/2014/main" id="{A39D3C8C-BE23-49A2-B62A-10E19E090D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57110" y="1559976"/>
            <a:ext cx="5303936" cy="3524171"/>
          </a:xfrm>
          <a:prstGeom prst="rect">
            <a:avLst/>
          </a:prstGeom>
        </p:spPr>
      </p:pic>
      <p:sp>
        <p:nvSpPr>
          <p:cNvPr id="9" name="TextBox 8">
            <a:extLst>
              <a:ext uri="{FF2B5EF4-FFF2-40B4-BE49-F238E27FC236}">
                <a16:creationId xmlns:a16="http://schemas.microsoft.com/office/drawing/2014/main" id="{5FB10360-D7D2-4008-9EE7-0DFB61956313}"/>
              </a:ext>
            </a:extLst>
          </p:cNvPr>
          <p:cNvSpPr txBox="1"/>
          <p:nvPr/>
        </p:nvSpPr>
        <p:spPr>
          <a:xfrm>
            <a:off x="6874830" y="1676811"/>
            <a:ext cx="3124200"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Tree>
    <p:extLst>
      <p:ext uri="{BB962C8B-B14F-4D97-AF65-F5344CB8AC3E}">
        <p14:creationId xmlns:p14="http://schemas.microsoft.com/office/powerpoint/2010/main" val="4216471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74714-DCC9-68C1-DED0-B04F563A05B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D4242E4-2D36-24BA-0C2F-59BC69F71F18}"/>
              </a:ext>
            </a:extLst>
          </p:cNvPr>
          <p:cNvSpPr>
            <a:spLocks noGrp="1"/>
          </p:cNvSpPr>
          <p:nvPr>
            <p:ph sz="half" idx="2"/>
          </p:nvPr>
        </p:nvSpPr>
        <p:spPr>
          <a:xfrm>
            <a:off x="6503311" y="1609654"/>
            <a:ext cx="5319234" cy="5123655"/>
          </a:xfrm>
        </p:spPr>
        <p:txBody>
          <a:bodyPr>
            <a:normAutofit fontScale="32500" lnSpcReduction="20000"/>
          </a:bodyPr>
          <a:lstStyle/>
          <a:p>
            <a:pPr>
              <a:spcBef>
                <a:spcPts val="1200"/>
              </a:spcBef>
              <a:buNone/>
            </a:pPr>
            <a:r>
              <a:rPr lang="en-US" sz="7400" b="1" u="sng" dirty="0"/>
              <a:t>IP Report Content</a:t>
            </a:r>
          </a:p>
          <a:p>
            <a:pPr>
              <a:spcBef>
                <a:spcPts val="1200"/>
              </a:spcBef>
            </a:pPr>
            <a:r>
              <a:rPr lang="en-US" sz="6200" dirty="0"/>
              <a:t>Pollutant reduction needs</a:t>
            </a:r>
          </a:p>
          <a:p>
            <a:pPr lvl="1">
              <a:spcBef>
                <a:spcPts val="1200"/>
              </a:spcBef>
            </a:pPr>
            <a:r>
              <a:rPr lang="en-US" sz="5500" dirty="0"/>
              <a:t>Review TMDL studies, and factor in changes since TMDLs</a:t>
            </a:r>
          </a:p>
          <a:p>
            <a:pPr lvl="1">
              <a:spcBef>
                <a:spcPts val="1200"/>
              </a:spcBef>
            </a:pPr>
            <a:r>
              <a:rPr lang="en-US" sz="5500" dirty="0"/>
              <a:t>Land Use and Population changes</a:t>
            </a:r>
          </a:p>
          <a:p>
            <a:pPr>
              <a:spcBef>
                <a:spcPts val="1200"/>
              </a:spcBef>
            </a:pPr>
            <a:r>
              <a:rPr lang="en-US" sz="6200" dirty="0"/>
              <a:t>Best Management Practices</a:t>
            </a:r>
          </a:p>
          <a:p>
            <a:pPr lvl="1">
              <a:spcBef>
                <a:spcPts val="1200"/>
              </a:spcBef>
            </a:pPr>
            <a:r>
              <a:rPr lang="en-US" sz="5500" dirty="0"/>
              <a:t>Stakeholder input on practices most applicable locally</a:t>
            </a:r>
            <a:endParaRPr lang="en-US" sz="5500" b="1" dirty="0"/>
          </a:p>
          <a:p>
            <a:pPr lvl="1">
              <a:spcBef>
                <a:spcPts val="1200"/>
              </a:spcBef>
            </a:pPr>
            <a:r>
              <a:rPr lang="en-US" sz="5500" dirty="0"/>
              <a:t>Quantify Implementation actions</a:t>
            </a:r>
          </a:p>
          <a:p>
            <a:pPr lvl="1">
              <a:spcBef>
                <a:spcPts val="1200"/>
              </a:spcBef>
            </a:pPr>
            <a:r>
              <a:rPr lang="en-US" sz="5500" dirty="0"/>
              <a:t>Assess costs and benefits of actions</a:t>
            </a:r>
          </a:p>
          <a:p>
            <a:pPr>
              <a:spcBef>
                <a:spcPts val="1200"/>
              </a:spcBef>
            </a:pPr>
            <a:r>
              <a:rPr lang="en-US" sz="6200" dirty="0"/>
              <a:t>Implementation Plan Strategies</a:t>
            </a:r>
          </a:p>
          <a:p>
            <a:pPr lvl="1">
              <a:spcBef>
                <a:spcPts val="1200"/>
              </a:spcBef>
            </a:pPr>
            <a:r>
              <a:rPr lang="en-US" sz="5500" dirty="0"/>
              <a:t>Measurable goals/milestones</a:t>
            </a:r>
          </a:p>
          <a:p>
            <a:pPr lvl="1">
              <a:spcBef>
                <a:spcPts val="1200"/>
              </a:spcBef>
            </a:pPr>
            <a:r>
              <a:rPr lang="en-US" sz="5500" dirty="0"/>
              <a:t>Stakeholders’ roles</a:t>
            </a:r>
          </a:p>
          <a:p>
            <a:pPr lvl="1">
              <a:spcBef>
                <a:spcPts val="1200"/>
              </a:spcBef>
            </a:pPr>
            <a:r>
              <a:rPr lang="en-US" sz="5500" dirty="0"/>
              <a:t>Integrate with other plans</a:t>
            </a:r>
          </a:p>
          <a:p>
            <a:pPr lvl="1">
              <a:spcBef>
                <a:spcPts val="1200"/>
              </a:spcBef>
            </a:pPr>
            <a:r>
              <a:rPr lang="en-US" sz="5500" dirty="0"/>
              <a:t>Identify potential funding sources</a:t>
            </a:r>
          </a:p>
        </p:txBody>
      </p:sp>
      <p:sp>
        <p:nvSpPr>
          <p:cNvPr id="16" name="Title 1">
            <a:extLst>
              <a:ext uri="{FF2B5EF4-FFF2-40B4-BE49-F238E27FC236}">
                <a16:creationId xmlns:a16="http://schemas.microsoft.com/office/drawing/2014/main" id="{094BD7EC-A7FB-4CF8-C7C5-6356D1A65C32}"/>
              </a:ext>
            </a:extLst>
          </p:cNvPr>
          <p:cNvSpPr txBox="1">
            <a:spLocks/>
          </p:cNvSpPr>
          <p:nvPr/>
        </p:nvSpPr>
        <p:spPr>
          <a:xfrm>
            <a:off x="486887" y="125780"/>
            <a:ext cx="1145969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98569"/>
                </a:solidFill>
                <a:effectLst/>
                <a:uLnTx/>
                <a:uFillTx/>
                <a:latin typeface="Arial" panose="020B0604020202020204" pitchFamily="34" charset="0"/>
                <a:ea typeface="+mj-ea"/>
                <a:cs typeface="Arial" panose="020B0604020202020204" pitchFamily="34" charset="0"/>
              </a:rPr>
              <a:t>Continuous WQ Planning Process: Implementation Plan</a:t>
            </a:r>
          </a:p>
        </p:txBody>
      </p:sp>
      <p:pic>
        <p:nvPicPr>
          <p:cNvPr id="3" name="Content Placeholder 5" descr="A diagram of water quality standards&#10;&#10;Description automatically generated">
            <a:extLst>
              <a:ext uri="{FF2B5EF4-FFF2-40B4-BE49-F238E27FC236}">
                <a16:creationId xmlns:a16="http://schemas.microsoft.com/office/drawing/2014/main" id="{8D738294-08A7-06A5-6C1D-2F7655A263E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91421" y="1609654"/>
            <a:ext cx="4697269" cy="5248346"/>
          </a:xfrm>
          <a:noFill/>
        </p:spPr>
      </p:pic>
    </p:spTree>
    <p:extLst>
      <p:ext uri="{BB962C8B-B14F-4D97-AF65-F5344CB8AC3E}">
        <p14:creationId xmlns:p14="http://schemas.microsoft.com/office/powerpoint/2010/main" val="42577373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8917" y="345810"/>
            <a:ext cx="5885296" cy="1687527"/>
          </a:xfrm>
        </p:spPr>
        <p:txBody>
          <a:bodyPr vert="horz" lIns="91440" tIns="45720" rIns="91440" bIns="45720" rtlCol="0" anchor="ctr">
            <a:normAutofit/>
          </a:bodyPr>
          <a:lstStyle/>
          <a:p>
            <a:r>
              <a:rPr lang="en-US" sz="4000" kern="1200" dirty="0"/>
              <a:t>How can you get involved?</a:t>
            </a:r>
            <a:br>
              <a:rPr lang="en-US" sz="3400" kern="1200" dirty="0">
                <a:solidFill>
                  <a:schemeClr val="tx1"/>
                </a:solidFill>
                <a:latin typeface="+mj-lt"/>
                <a:ea typeface="+mj-ea"/>
                <a:cs typeface="+mj-cs"/>
              </a:rPr>
            </a:br>
            <a:r>
              <a:rPr lang="en-US" sz="3200" b="0" i="1" kern="1200" dirty="0">
                <a:solidFill>
                  <a:srgbClr val="256EAB"/>
                </a:solidFill>
              </a:rPr>
              <a:t>We need to hear from you!!!</a:t>
            </a:r>
            <a:endParaRPr lang="en-US" sz="3400" b="0" i="1" kern="1200" dirty="0">
              <a:solidFill>
                <a:srgbClr val="256EAB"/>
              </a:solidFill>
            </a:endParaRPr>
          </a:p>
        </p:txBody>
      </p:sp>
      <p:sp>
        <p:nvSpPr>
          <p:cNvPr id="3" name="Content Placeholder 2"/>
          <p:cNvSpPr>
            <a:spLocks noGrp="1"/>
          </p:cNvSpPr>
          <p:nvPr>
            <p:ph sz="half" idx="1"/>
          </p:nvPr>
        </p:nvSpPr>
        <p:spPr>
          <a:xfrm>
            <a:off x="548337" y="2160852"/>
            <a:ext cx="5382057" cy="4351338"/>
          </a:xfrm>
        </p:spPr>
        <p:txBody>
          <a:bodyPr vert="horz" lIns="91440" tIns="45720" rIns="91440" bIns="45720" rtlCol="0">
            <a:noAutofit/>
          </a:bodyPr>
          <a:lstStyle/>
          <a:p>
            <a:r>
              <a:rPr lang="en-US" dirty="0"/>
              <a:t>Participate in Community Engagement Meetings</a:t>
            </a:r>
          </a:p>
          <a:p>
            <a:pPr lvl="1"/>
            <a:r>
              <a:rPr lang="en-US" sz="2800" dirty="0"/>
              <a:t>Represents the local community</a:t>
            </a:r>
          </a:p>
          <a:p>
            <a:pPr lvl="1"/>
            <a:r>
              <a:rPr lang="en-US" sz="2800" dirty="0"/>
              <a:t>Provides feedback on</a:t>
            </a:r>
          </a:p>
          <a:p>
            <a:pPr lvl="2"/>
            <a:r>
              <a:rPr lang="en-US" sz="2400" dirty="0"/>
              <a:t>Land use </a:t>
            </a:r>
          </a:p>
          <a:p>
            <a:pPr lvl="2"/>
            <a:r>
              <a:rPr lang="en-US" sz="2400" dirty="0"/>
              <a:t>Pollutant sources</a:t>
            </a:r>
          </a:p>
          <a:p>
            <a:pPr lvl="2"/>
            <a:r>
              <a:rPr lang="en-US" sz="2400" dirty="0"/>
              <a:t>Key stakeholders and community meetings</a:t>
            </a:r>
          </a:p>
          <a:p>
            <a:endParaRPr lang="en-US" dirty="0">
              <a:solidFill>
                <a:schemeClr val="tx1"/>
              </a:solidFill>
              <a:latin typeface="+mn-lt"/>
              <a:cs typeface="+mn-cs"/>
            </a:endParaRPr>
          </a:p>
          <a:p>
            <a:endParaRPr lang="en-US" dirty="0">
              <a:solidFill>
                <a:schemeClr val="tx1"/>
              </a:solidFill>
              <a:latin typeface="+mn-lt"/>
              <a:cs typeface="+mn-cs"/>
            </a:endParaRPr>
          </a:p>
          <a:p>
            <a:endParaRPr lang="en-US" dirty="0">
              <a:solidFill>
                <a:schemeClr val="tx1"/>
              </a:solidFill>
              <a:latin typeface="+mn-lt"/>
              <a:cs typeface="+mn-cs"/>
            </a:endParaRPr>
          </a:p>
          <a:p>
            <a:endParaRPr lang="en-US" dirty="0">
              <a:solidFill>
                <a:schemeClr val="tx1"/>
              </a:solidFill>
              <a:latin typeface="+mn-lt"/>
              <a:cs typeface="+mn-cs"/>
            </a:endParaRPr>
          </a:p>
        </p:txBody>
      </p:sp>
      <p:pic>
        <p:nvPicPr>
          <p:cNvPr id="6" name="Picture 5" descr="Volunteer monitoring photo"/>
          <p:cNvPicPr>
            <a:picLocks noChangeAspect="1"/>
          </p:cNvPicPr>
          <p:nvPr/>
        </p:nvPicPr>
        <p:blipFill rotWithShape="1">
          <a:blip r:embed="rId2" cstate="print">
            <a:extLst>
              <a:ext uri="{28A0092B-C50C-407E-A947-70E740481C1C}">
                <a14:useLocalDpi xmlns:a14="http://schemas.microsoft.com/office/drawing/2010/main" val="0"/>
              </a:ext>
            </a:extLst>
          </a:blip>
          <a:srcRect l="780" r="21309" b="3"/>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pic>
        <p:nvPicPr>
          <p:cNvPr id="5" name="Picture 4" descr="Stream photo"/>
          <p:cNvPicPr>
            <a:picLocks noChangeAspect="1"/>
          </p:cNvPicPr>
          <p:nvPr/>
        </p:nvPicPr>
        <p:blipFill rotWithShape="1">
          <a:blip r:embed="rId3" cstate="print">
            <a:extLst>
              <a:ext uri="{28A0092B-C50C-407E-A947-70E740481C1C}">
                <a14:useLocalDpi xmlns:a14="http://schemas.microsoft.com/office/drawing/2010/main" val="0"/>
              </a:ext>
            </a:extLst>
          </a:blip>
          <a:srcRect l="8365" r="3881"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067449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499952" y="711871"/>
            <a:ext cx="4368602" cy="656806"/>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spcAft>
                <a:spcPts val="600"/>
              </a:spcAft>
            </a:pPr>
            <a:r>
              <a:rPr lang="en-US" sz="3200" dirty="0">
                <a:ea typeface="+mn-ea"/>
              </a:rPr>
              <a:t>What’s Next?</a:t>
            </a:r>
          </a:p>
        </p:txBody>
      </p:sp>
      <p:pic>
        <p:nvPicPr>
          <p:cNvPr id="6" name="Picture 5" descr="Community meeting photo"/>
          <p:cNvPicPr>
            <a:picLocks noChangeAspect="1"/>
          </p:cNvPicPr>
          <p:nvPr/>
        </p:nvPicPr>
        <p:blipFill>
          <a:blip r:embed="rId3">
            <a:extLs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 name="Title 1"/>
          <p:cNvSpPr>
            <a:spLocks noGrp="1"/>
          </p:cNvSpPr>
          <p:nvPr>
            <p:ph type="title"/>
          </p:nvPr>
        </p:nvSpPr>
        <p:spPr>
          <a:xfrm>
            <a:off x="499952" y="1573161"/>
            <a:ext cx="4368602" cy="3916162"/>
          </a:xfrm>
          <a:solidFill>
            <a:schemeClr val="bg1"/>
          </a:solidFill>
        </p:spPr>
        <p:txBody>
          <a:bodyPr vert="horz" lIns="91440" tIns="45720" rIns="91440" bIns="45720" rtlCol="0" anchor="b">
            <a:noAutofit/>
          </a:bodyPr>
          <a:lstStyle/>
          <a:p>
            <a:r>
              <a:rPr lang="en-US" sz="2000" b="0" dirty="0">
                <a:solidFill>
                  <a:srgbClr val="256EAB"/>
                </a:solidFill>
              </a:rPr>
              <a:t>Develop draft report</a:t>
            </a:r>
            <a:br>
              <a:rPr lang="en-US" sz="2000" b="0" dirty="0">
                <a:solidFill>
                  <a:srgbClr val="256EAB"/>
                </a:solidFill>
              </a:rPr>
            </a:br>
            <a:br>
              <a:rPr lang="en-US" sz="2000" b="0" dirty="0">
                <a:solidFill>
                  <a:srgbClr val="256EAB"/>
                </a:solidFill>
              </a:rPr>
            </a:br>
            <a:r>
              <a:rPr lang="en-US" sz="2000" b="0" dirty="0">
                <a:solidFill>
                  <a:srgbClr val="256EAB"/>
                </a:solidFill>
              </a:rPr>
              <a:t>Join us for the final public meeting </a:t>
            </a:r>
            <a:br>
              <a:rPr lang="en-US" sz="2000" b="0" dirty="0">
                <a:solidFill>
                  <a:srgbClr val="256EAB"/>
                </a:solidFill>
              </a:rPr>
            </a:br>
            <a:br>
              <a:rPr lang="en-US" sz="2000" b="0" dirty="0">
                <a:solidFill>
                  <a:srgbClr val="256EAB"/>
                </a:solidFill>
              </a:rPr>
            </a:br>
            <a:r>
              <a:rPr lang="en-US" sz="2000" b="0" dirty="0">
                <a:solidFill>
                  <a:srgbClr val="256EAB"/>
                </a:solidFill>
              </a:rPr>
              <a:t>Draft final report presented them and open to public comment </a:t>
            </a:r>
            <a:br>
              <a:rPr lang="en-US" sz="2000" b="0" dirty="0">
                <a:solidFill>
                  <a:srgbClr val="256EAB"/>
                </a:solidFill>
              </a:rPr>
            </a:br>
            <a:br>
              <a:rPr lang="en-US" sz="2000" b="0" dirty="0">
                <a:solidFill>
                  <a:srgbClr val="256EAB"/>
                </a:solidFill>
              </a:rPr>
            </a:br>
            <a:r>
              <a:rPr lang="en-US" sz="2000" b="0" dirty="0">
                <a:solidFill>
                  <a:srgbClr val="256EAB"/>
                </a:solidFill>
              </a:rPr>
              <a:t>Time preference??</a:t>
            </a:r>
            <a:br>
              <a:rPr lang="en-US" sz="2000" b="0" dirty="0">
                <a:solidFill>
                  <a:srgbClr val="256EAB"/>
                </a:solidFill>
              </a:rPr>
            </a:br>
            <a:r>
              <a:rPr lang="en-US" sz="2000" b="0" dirty="0">
                <a:solidFill>
                  <a:srgbClr val="256EAB"/>
                </a:solidFill>
              </a:rPr>
              <a:t>Location preference??</a:t>
            </a:r>
            <a:br>
              <a:rPr lang="en-US" sz="2800" dirty="0">
                <a:solidFill>
                  <a:srgbClr val="256EAB"/>
                </a:solidFill>
                <a:highlight>
                  <a:srgbClr val="FFFF00"/>
                </a:highlight>
              </a:rPr>
            </a:br>
            <a:br>
              <a:rPr lang="en-US" sz="2800" dirty="0">
                <a:solidFill>
                  <a:srgbClr val="256EAB"/>
                </a:solidFill>
                <a:highlight>
                  <a:srgbClr val="FFFF00"/>
                </a:highlight>
              </a:rPr>
            </a:br>
            <a:endParaRPr lang="en-US" sz="2800" b="0" i="1" dirty="0">
              <a:solidFill>
                <a:srgbClr val="256EAB"/>
              </a:solidFill>
            </a:endParaRPr>
          </a:p>
        </p:txBody>
      </p:sp>
      <p:sp>
        <p:nvSpPr>
          <p:cNvPr id="4" name="Footer Placeholder 3"/>
          <p:cNvSpPr>
            <a:spLocks noGrp="1"/>
          </p:cNvSpPr>
          <p:nvPr>
            <p:ph type="ftr" sz="quarter" idx="11"/>
          </p:nvPr>
        </p:nvSpPr>
        <p:spPr>
          <a:xfrm>
            <a:off x="6248400" y="6356350"/>
            <a:ext cx="4114800" cy="365125"/>
          </a:xfrm>
        </p:spPr>
        <p:txBody>
          <a:bodyPr vert="horz" lIns="91440" tIns="45720" rIns="91440" bIns="45720" rtlCol="0" anchor="ctr">
            <a:normAutofit/>
          </a:bodyPr>
          <a:lstStyle/>
          <a:p>
            <a:pPr algn="l" defTabSz="914400">
              <a:lnSpc>
                <a:spcPct val="90000"/>
              </a:lnSpc>
              <a:spcAft>
                <a:spcPts val="600"/>
              </a:spcAft>
              <a:defRPr/>
            </a:pPr>
            <a:fld id="{61C9B584-852F-4056-BF30-ABA66A23FD41}" type="slidenum">
              <a:rPr lang="en-US" sz="900" kern="1200">
                <a:solidFill>
                  <a:srgbClr val="FFFFFF"/>
                </a:solidFill>
                <a:latin typeface="Calibri" panose="020F0502020204030204"/>
                <a:ea typeface="+mn-ea"/>
                <a:cs typeface="+mn-cs"/>
              </a:rPr>
              <a:pPr algn="l" defTabSz="914400">
                <a:lnSpc>
                  <a:spcPct val="90000"/>
                </a:lnSpc>
                <a:spcAft>
                  <a:spcPts val="600"/>
                </a:spcAft>
                <a:defRPr/>
              </a:pPr>
              <a:t>43</a:t>
            </a:fld>
            <a:r>
              <a:rPr lang="en-US" sz="900" kern="1200">
                <a:solidFill>
                  <a:srgbClr val="FFFFFF"/>
                </a:solidFill>
                <a:latin typeface="Calibri" panose="020F0502020204030204"/>
                <a:ea typeface="+mn-ea"/>
                <a:cs typeface="+mn-cs"/>
              </a:rPr>
              <a:t>					</a:t>
            </a:r>
          </a:p>
        </p:txBody>
      </p:sp>
    </p:spTree>
    <p:extLst>
      <p:ext uri="{BB962C8B-B14F-4D97-AF65-F5344CB8AC3E}">
        <p14:creationId xmlns:p14="http://schemas.microsoft.com/office/powerpoint/2010/main" val="15426707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540" y="222844"/>
            <a:ext cx="5579660" cy="1843485"/>
          </a:xfrm>
        </p:spPr>
        <p:txBody>
          <a:bodyPr>
            <a:noAutofit/>
          </a:bodyPr>
          <a:lstStyle/>
          <a:p>
            <a:pPr>
              <a:lnSpc>
                <a:spcPct val="100000"/>
              </a:lnSpc>
            </a:pPr>
            <a:r>
              <a:rPr lang="en-US" sz="3200" dirty="0"/>
              <a:t>Questions &amp; Comments</a:t>
            </a:r>
          </a:p>
        </p:txBody>
      </p:sp>
      <p:sp>
        <p:nvSpPr>
          <p:cNvPr id="3" name="Content Placeholder 2"/>
          <p:cNvSpPr>
            <a:spLocks noGrp="1"/>
          </p:cNvSpPr>
          <p:nvPr>
            <p:ph sz="half" idx="1"/>
          </p:nvPr>
        </p:nvSpPr>
        <p:spPr>
          <a:xfrm>
            <a:off x="592540" y="2170906"/>
            <a:ext cx="5985681" cy="3660775"/>
          </a:xfrm>
        </p:spPr>
        <p:txBody>
          <a:bodyPr/>
          <a:lstStyle/>
          <a:p>
            <a:pPr marL="0" indent="0">
              <a:buNone/>
            </a:pPr>
            <a:r>
              <a:rPr lang="en-US" b="1" dirty="0"/>
              <a:t>Send comments to:</a:t>
            </a:r>
          </a:p>
          <a:p>
            <a:pPr marL="0" indent="0">
              <a:buNone/>
            </a:pPr>
            <a:r>
              <a:rPr lang="en-US" dirty="0"/>
              <a:t>Landon Jenkins </a:t>
            </a:r>
          </a:p>
          <a:p>
            <a:pPr marL="0" indent="0">
              <a:buNone/>
            </a:pPr>
            <a:r>
              <a:rPr lang="en-US" dirty="0"/>
              <a:t>355 A </a:t>
            </a:r>
            <a:r>
              <a:rPr lang="en-US" dirty="0" err="1"/>
              <a:t>Deadmore</a:t>
            </a:r>
            <a:r>
              <a:rPr lang="en-US" dirty="0"/>
              <a:t> St SW</a:t>
            </a:r>
          </a:p>
          <a:p>
            <a:pPr marL="0" indent="0">
              <a:buNone/>
            </a:pPr>
            <a:r>
              <a:rPr lang="en-US" dirty="0"/>
              <a:t>Abingdon, VA 24210</a:t>
            </a:r>
          </a:p>
          <a:p>
            <a:pPr marL="0" indent="0">
              <a:buNone/>
            </a:pPr>
            <a:r>
              <a:rPr lang="en-US" dirty="0"/>
              <a:t>landon.jenkins@deq.virginia.gov</a:t>
            </a:r>
          </a:p>
        </p:txBody>
      </p:sp>
      <p:pic>
        <p:nvPicPr>
          <p:cNvPr id="6" name="Content Placeholder 5" descr="A body of water with grass and trees&#10;&#10;Description automatically generated">
            <a:extLst>
              <a:ext uri="{FF2B5EF4-FFF2-40B4-BE49-F238E27FC236}">
                <a16:creationId xmlns:a16="http://schemas.microsoft.com/office/drawing/2014/main" id="{EF8EA2B9-DB05-4B3E-06F6-1215B15F77D0}"/>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194497" y="842109"/>
            <a:ext cx="5720165" cy="4952719"/>
          </a:xfrm>
        </p:spPr>
      </p:pic>
    </p:spTree>
    <p:extLst>
      <p:ext uri="{BB962C8B-B14F-4D97-AF65-F5344CB8AC3E}">
        <p14:creationId xmlns:p14="http://schemas.microsoft.com/office/powerpoint/2010/main" val="4154314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90" y="159157"/>
            <a:ext cx="10515600" cy="1325563"/>
          </a:xfrm>
        </p:spPr>
        <p:txBody>
          <a:bodyPr>
            <a:normAutofit/>
          </a:bodyPr>
          <a:lstStyle/>
          <a:p>
            <a:pPr>
              <a:lnSpc>
                <a:spcPct val="110000"/>
              </a:lnSpc>
            </a:pPr>
            <a:r>
              <a:rPr lang="en-US" dirty="0">
                <a:solidFill>
                  <a:schemeClr val="accent1"/>
                </a:solidFill>
              </a:rPr>
              <a:t>Why a study?</a:t>
            </a:r>
            <a:endParaRPr lang="en-US" i="1" dirty="0">
              <a:solidFill>
                <a:schemeClr val="accent1"/>
              </a:solidFill>
            </a:endParaRPr>
          </a:p>
        </p:txBody>
      </p:sp>
      <p:sp>
        <p:nvSpPr>
          <p:cNvPr id="3" name="Content Placeholder 2"/>
          <p:cNvSpPr>
            <a:spLocks noGrp="1"/>
          </p:cNvSpPr>
          <p:nvPr>
            <p:ph idx="1"/>
          </p:nvPr>
        </p:nvSpPr>
        <p:spPr>
          <a:xfrm>
            <a:off x="391193" y="1533160"/>
            <a:ext cx="6036903" cy="4730300"/>
          </a:xfrm>
        </p:spPr>
        <p:txBody>
          <a:bodyPr>
            <a:normAutofit/>
          </a:bodyPr>
          <a:lstStyle/>
          <a:p>
            <a:r>
              <a:rPr lang="en-US" dirty="0"/>
              <a:t>Water quality standards designate six uses for surface waters in Virginia. These include:</a:t>
            </a:r>
          </a:p>
          <a:p>
            <a:pPr lvl="1"/>
            <a:r>
              <a:rPr lang="en-US" dirty="0"/>
              <a:t>Aquatic life</a:t>
            </a:r>
          </a:p>
          <a:p>
            <a:pPr lvl="1"/>
            <a:r>
              <a:rPr lang="en-US" dirty="0"/>
              <a:t>Fish consumption</a:t>
            </a:r>
          </a:p>
          <a:p>
            <a:pPr lvl="1"/>
            <a:r>
              <a:rPr lang="en-US" dirty="0"/>
              <a:t>Public water supplies (where applicable)</a:t>
            </a:r>
          </a:p>
          <a:p>
            <a:pPr lvl="1"/>
            <a:r>
              <a:rPr lang="en-US" dirty="0"/>
              <a:t>Recreation (swimming)</a:t>
            </a:r>
          </a:p>
          <a:p>
            <a:pPr lvl="1"/>
            <a:r>
              <a:rPr lang="en-US" dirty="0" err="1"/>
              <a:t>Shellfishing</a:t>
            </a:r>
            <a:endParaRPr lang="en-US" dirty="0"/>
          </a:p>
          <a:p>
            <a:pPr lvl="1"/>
            <a:r>
              <a:rPr lang="en-US" dirty="0"/>
              <a:t>Wildlife</a:t>
            </a:r>
          </a:p>
          <a:p>
            <a:pPr lvl="1">
              <a:lnSpc>
                <a:spcPct val="114000"/>
              </a:lnSpc>
            </a:pPr>
            <a:endParaRPr lang="en-US" dirty="0"/>
          </a:p>
          <a:p>
            <a:pPr lvl="1"/>
            <a:endParaRPr lang="en-US" dirty="0"/>
          </a:p>
        </p:txBody>
      </p:sp>
      <p:sp>
        <p:nvSpPr>
          <p:cNvPr id="4" name="Footer Placeholder 3"/>
          <p:cNvSpPr>
            <a:spLocks noGrp="1"/>
          </p:cNvSpPr>
          <p:nvPr>
            <p:ph type="ftr" sz="quarter" idx="11"/>
          </p:nvPr>
        </p:nvSpPr>
        <p:spPr/>
        <p:txBody>
          <a:bodyPr/>
          <a:lstStyle/>
          <a:p>
            <a:pPr algn="l"/>
            <a:fld id="{61C9B584-852F-4056-BF30-ABA66A23FD41}" type="slidenum">
              <a:rPr lang="en-US" smtClean="0"/>
              <a:t>5</a:t>
            </a:fld>
            <a:r>
              <a:rPr lang="en-US" dirty="0"/>
              <a:t>					</a:t>
            </a:r>
            <a:endParaRPr lang="en-US" dirty="0">
              <a:solidFill>
                <a:srgbClr val="256EAB"/>
              </a:solidFill>
            </a:endParaRPr>
          </a:p>
        </p:txBody>
      </p:sp>
      <p:pic>
        <p:nvPicPr>
          <p:cNvPr id="5" name="Picture 4" descr="Macroinvertbrate phot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5043" y="0"/>
            <a:ext cx="4566957" cy="6850436"/>
          </a:xfrm>
          <a:prstGeom prst="rect">
            <a:avLst/>
          </a:prstGeom>
        </p:spPr>
      </p:pic>
      <p:sp>
        <p:nvSpPr>
          <p:cNvPr id="6" name="TextBox 5"/>
          <p:cNvSpPr txBox="1"/>
          <p:nvPr/>
        </p:nvSpPr>
        <p:spPr>
          <a:xfrm>
            <a:off x="7770620" y="159157"/>
            <a:ext cx="3124200" cy="276999"/>
          </a:xfrm>
          <a:prstGeom prst="rect">
            <a:avLst/>
          </a:prstGeom>
          <a:noFill/>
        </p:spPr>
        <p:txBody>
          <a:bodyPr wrap="square" rtlCol="0">
            <a:spAutoFit/>
          </a:bodyPr>
          <a:lstStyle/>
          <a:p>
            <a:r>
              <a:rPr lang="en-US" sz="1200" dirty="0">
                <a:solidFill>
                  <a:schemeClr val="bg1"/>
                </a:solidFill>
                <a:latin typeface="+mj-lt"/>
              </a:rPr>
              <a:t>Photo: Jan </a:t>
            </a:r>
            <a:r>
              <a:rPr lang="en-US" sz="1200" dirty="0" err="1">
                <a:solidFill>
                  <a:schemeClr val="bg1"/>
                </a:solidFill>
                <a:latin typeface="+mj-lt"/>
              </a:rPr>
              <a:t>Hamrsky</a:t>
            </a:r>
            <a:r>
              <a:rPr lang="en-US" sz="1200" dirty="0">
                <a:solidFill>
                  <a:schemeClr val="bg1"/>
                </a:solidFill>
                <a:latin typeface="+mj-lt"/>
              </a:rPr>
              <a:t>: lifeinfreshwater.net</a:t>
            </a:r>
          </a:p>
        </p:txBody>
      </p:sp>
    </p:spTree>
    <p:extLst>
      <p:ext uri="{BB962C8B-B14F-4D97-AF65-F5344CB8AC3E}">
        <p14:creationId xmlns:p14="http://schemas.microsoft.com/office/powerpoint/2010/main" val="2568379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F7E96-7938-5073-CA7E-3C3C9FC71175}"/>
              </a:ext>
            </a:extLst>
          </p:cNvPr>
          <p:cNvSpPr>
            <a:spLocks noGrp="1"/>
          </p:cNvSpPr>
          <p:nvPr>
            <p:ph type="title"/>
          </p:nvPr>
        </p:nvSpPr>
        <p:spPr/>
        <p:txBody>
          <a:bodyPr/>
          <a:lstStyle/>
          <a:p>
            <a:pPr algn="ctr"/>
            <a:r>
              <a:rPr lang="en-US" dirty="0"/>
              <a:t>Aquatic Life Designated Use </a:t>
            </a:r>
            <a:br>
              <a:rPr lang="en-US" dirty="0"/>
            </a:br>
            <a:r>
              <a:rPr lang="en-US" dirty="0"/>
              <a:t>What does this mean? </a:t>
            </a:r>
          </a:p>
        </p:txBody>
      </p:sp>
      <p:sp>
        <p:nvSpPr>
          <p:cNvPr id="3" name="Content Placeholder 2">
            <a:extLst>
              <a:ext uri="{FF2B5EF4-FFF2-40B4-BE49-F238E27FC236}">
                <a16:creationId xmlns:a16="http://schemas.microsoft.com/office/drawing/2014/main" id="{3D317F5A-F946-F7C7-53CD-C63BDFD97217}"/>
              </a:ext>
            </a:extLst>
          </p:cNvPr>
          <p:cNvSpPr>
            <a:spLocks noGrp="1"/>
          </p:cNvSpPr>
          <p:nvPr>
            <p:ph idx="1"/>
          </p:nvPr>
        </p:nvSpPr>
        <p:spPr/>
        <p:txBody>
          <a:bodyPr/>
          <a:lstStyle/>
          <a:p>
            <a:r>
              <a:rPr lang="en-US" dirty="0"/>
              <a:t>All waters should support “the propagation and growth of a balanced, indigenous population of aquatic life”</a:t>
            </a:r>
          </a:p>
          <a:p>
            <a:r>
              <a:rPr lang="en-US" dirty="0"/>
              <a:t>Benthic impairments, result from violations of the general standard narrative that “waters should be free from substances that are harmful to aquatic life”</a:t>
            </a:r>
          </a:p>
          <a:p>
            <a:r>
              <a:rPr lang="en-US" dirty="0"/>
              <a:t>Monitor benthic macroinvertebrates (the bugs on the stream bottom) to determine if the standard is met</a:t>
            </a:r>
          </a:p>
          <a:p>
            <a:endParaRPr lang="en-US" dirty="0"/>
          </a:p>
        </p:txBody>
      </p:sp>
      <p:sp>
        <p:nvSpPr>
          <p:cNvPr id="4" name="Footer Placeholder 3">
            <a:extLst>
              <a:ext uri="{FF2B5EF4-FFF2-40B4-BE49-F238E27FC236}">
                <a16:creationId xmlns:a16="http://schemas.microsoft.com/office/drawing/2014/main" id="{086F0FB6-F585-0129-A8DE-763D92CAB16E}"/>
              </a:ext>
            </a:extLst>
          </p:cNvPr>
          <p:cNvSpPr>
            <a:spLocks noGrp="1"/>
          </p:cNvSpPr>
          <p:nvPr>
            <p:ph type="ftr" sz="quarter" idx="11"/>
          </p:nvPr>
        </p:nvSpPr>
        <p:spPr/>
        <p:txBody>
          <a:bodyPr/>
          <a:lstStyle/>
          <a:p>
            <a:pPr algn="l"/>
            <a:fld id="{61C9B584-852F-4056-BF30-ABA66A23FD41}" type="slidenum">
              <a:rPr lang="en-US" smtClean="0"/>
              <a:t>6</a:t>
            </a:fld>
            <a:r>
              <a:rPr lang="en-US"/>
              <a:t>					</a:t>
            </a:r>
            <a:endParaRPr lang="en-US" dirty="0">
              <a:solidFill>
                <a:srgbClr val="256EAB"/>
              </a:solidFill>
            </a:endParaRPr>
          </a:p>
        </p:txBody>
      </p:sp>
    </p:spTree>
    <p:extLst>
      <p:ext uri="{BB962C8B-B14F-4D97-AF65-F5344CB8AC3E}">
        <p14:creationId xmlns:p14="http://schemas.microsoft.com/office/powerpoint/2010/main" val="1286874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469662" y="0"/>
            <a:ext cx="4368602" cy="1535118"/>
          </a:xfrm>
        </p:spPr>
        <p:txBody>
          <a:bodyPr anchor="b">
            <a:normAutofit/>
          </a:bodyPr>
          <a:lstStyle/>
          <a:p>
            <a:r>
              <a:rPr lang="en-US" dirty="0"/>
              <a:t>Why should we care about bugs?</a:t>
            </a:r>
          </a:p>
        </p:txBody>
      </p:sp>
      <p:sp>
        <p:nvSpPr>
          <p:cNvPr id="2" name="Content Placeholder 1"/>
          <p:cNvSpPr>
            <a:spLocks noGrp="1"/>
          </p:cNvSpPr>
          <p:nvPr>
            <p:ph idx="1"/>
          </p:nvPr>
        </p:nvSpPr>
        <p:spPr>
          <a:xfrm>
            <a:off x="469662" y="2141379"/>
            <a:ext cx="4243589" cy="4413490"/>
          </a:xfrm>
          <a:solidFill>
            <a:schemeClr val="bg1"/>
          </a:solidFill>
        </p:spPr>
        <p:txBody>
          <a:bodyPr>
            <a:normAutofit lnSpcReduction="10000"/>
          </a:bodyPr>
          <a:lstStyle/>
          <a:p>
            <a:r>
              <a:rPr lang="en-US" dirty="0"/>
              <a:t>Consume algae and organic matter </a:t>
            </a:r>
            <a:r>
              <a:rPr lang="en-US" dirty="0">
                <a:sym typeface="Wingdings" panose="05000000000000000000" pitchFamily="2" charset="2"/>
              </a:rPr>
              <a:t> nutrient cycling</a:t>
            </a:r>
          </a:p>
          <a:p>
            <a:r>
              <a:rPr lang="en-US" dirty="0">
                <a:sym typeface="Wingdings" panose="05000000000000000000" pitchFamily="2" charset="2"/>
              </a:rPr>
              <a:t>Aquatic food chain</a:t>
            </a:r>
          </a:p>
          <a:p>
            <a:r>
              <a:rPr lang="en-US" dirty="0">
                <a:sym typeface="Wingdings" panose="05000000000000000000" pitchFamily="2" charset="2"/>
              </a:rPr>
              <a:t>Our “canary in the coal mine”</a:t>
            </a:r>
          </a:p>
          <a:p>
            <a:r>
              <a:rPr lang="en-US" dirty="0">
                <a:sym typeface="Wingdings" panose="05000000000000000000" pitchFamily="2" charset="2"/>
              </a:rPr>
              <a:t>Chemical monitoring = </a:t>
            </a:r>
            <a:br>
              <a:rPr lang="en-US" dirty="0">
                <a:sym typeface="Wingdings" panose="05000000000000000000" pitchFamily="2" charset="2"/>
              </a:rPr>
            </a:br>
            <a:r>
              <a:rPr lang="en-US" dirty="0">
                <a:sym typeface="Wingdings" panose="05000000000000000000" pitchFamily="2" charset="2"/>
              </a:rPr>
              <a:t>a snapshot in time</a:t>
            </a:r>
          </a:p>
          <a:p>
            <a:pPr lvl="1"/>
            <a:r>
              <a:rPr lang="en-US" sz="2800" dirty="0">
                <a:sym typeface="Wingdings" panose="05000000000000000000" pitchFamily="2" charset="2"/>
              </a:rPr>
              <a:t>Long lived</a:t>
            </a:r>
          </a:p>
          <a:p>
            <a:pPr lvl="1"/>
            <a:r>
              <a:rPr lang="en-US" sz="2800" dirty="0">
                <a:sym typeface="Wingdings" panose="05000000000000000000" pitchFamily="2" charset="2"/>
              </a:rPr>
              <a:t>Relatively immobile</a:t>
            </a:r>
          </a:p>
          <a:p>
            <a:endParaRPr lang="en-US" dirty="0"/>
          </a:p>
        </p:txBody>
      </p:sp>
      <p:pic>
        <p:nvPicPr>
          <p:cNvPr id="4" name="Content Placeholder 4" descr="Stream photo"/>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12386" r="123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1387241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85441" y="134164"/>
            <a:ext cx="5626338" cy="1535118"/>
          </a:xfrm>
        </p:spPr>
        <p:txBody>
          <a:bodyPr anchor="b">
            <a:noAutofit/>
          </a:bodyPr>
          <a:lstStyle/>
          <a:p>
            <a:r>
              <a:rPr lang="en-US" dirty="0"/>
              <a:t>Determining a biological impairment</a:t>
            </a:r>
          </a:p>
        </p:txBody>
      </p:sp>
      <p:sp>
        <p:nvSpPr>
          <p:cNvPr id="2" name="Content Placeholder 1"/>
          <p:cNvSpPr>
            <a:spLocks noGrp="1"/>
          </p:cNvSpPr>
          <p:nvPr>
            <p:ph idx="1"/>
          </p:nvPr>
        </p:nvSpPr>
        <p:spPr>
          <a:xfrm>
            <a:off x="385441" y="1803446"/>
            <a:ext cx="4655791" cy="4569658"/>
          </a:xfrm>
          <a:solidFill>
            <a:schemeClr val="bg1"/>
          </a:solidFill>
        </p:spPr>
        <p:txBody>
          <a:bodyPr>
            <a:normAutofit fontScale="92500"/>
          </a:bodyPr>
          <a:lstStyle/>
          <a:p>
            <a:pPr>
              <a:lnSpc>
                <a:spcPct val="114000"/>
              </a:lnSpc>
            </a:pPr>
            <a:r>
              <a:rPr lang="en-US" sz="3000" dirty="0"/>
              <a:t>DEQ biological monitoring data (spring and fall)</a:t>
            </a:r>
          </a:p>
          <a:p>
            <a:pPr>
              <a:lnSpc>
                <a:spcPct val="114000"/>
              </a:lnSpc>
            </a:pPr>
            <a:r>
              <a:rPr lang="en-US" sz="3000" dirty="0"/>
              <a:t>VA Stream Condition Index is our barometer</a:t>
            </a:r>
          </a:p>
          <a:p>
            <a:pPr lvl="1">
              <a:lnSpc>
                <a:spcPct val="114000"/>
              </a:lnSpc>
            </a:pPr>
            <a:r>
              <a:rPr lang="en-US" sz="3000" dirty="0"/>
              <a:t>Diversity, pollution tolerance, feeding group</a:t>
            </a:r>
          </a:p>
          <a:p>
            <a:pPr lvl="1">
              <a:lnSpc>
                <a:spcPct val="114000"/>
              </a:lnSpc>
            </a:pPr>
            <a:r>
              <a:rPr lang="en-US" sz="3000" dirty="0"/>
              <a:t>Target score of ≥60</a:t>
            </a:r>
          </a:p>
          <a:p>
            <a:endParaRPr lang="en-US" dirty="0"/>
          </a:p>
        </p:txBody>
      </p:sp>
      <p:pic>
        <p:nvPicPr>
          <p:cNvPr id="4" name="Content Placeholder 4" descr="Benthic macroinvertebrate photo"/>
          <p:cNvPicPr>
            <a:picLocks noChangeAspect="1"/>
          </p:cNvPicPr>
          <p:nvPr/>
        </p:nvPicPr>
        <p:blipFill>
          <a:blip r:embed="rId2">
            <a:extLst>
              <a:ext uri="{28A0092B-C50C-407E-A947-70E740481C1C}">
                <a14:useLocalDpi xmlns:a14="http://schemas.microsoft.com/office/drawing/2010/main" val="0"/>
              </a:ext>
            </a:extLst>
          </a:blip>
          <a:srcRect l="16398" r="163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6981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0" dirty="0">
                <a:solidFill>
                  <a:schemeClr val="bg1"/>
                </a:solidFill>
              </a:rPr>
              <a:t>Sensitive</a:t>
            </a:r>
            <a:r>
              <a:rPr lang="en-US" sz="3200" dirty="0">
                <a:solidFill>
                  <a:schemeClr val="bg1"/>
                </a:solidFill>
              </a:rPr>
              <a:t> </a:t>
            </a:r>
            <a:r>
              <a:rPr lang="en-US" sz="3200" b="0" dirty="0">
                <a:solidFill>
                  <a:schemeClr val="bg1"/>
                </a:solidFill>
              </a:rPr>
              <a:t>to pollution: Mayflies</a:t>
            </a:r>
            <a:br>
              <a:rPr lang="en-US" sz="3200" b="0" dirty="0">
                <a:solidFill>
                  <a:schemeClr val="bg1"/>
                </a:solidFill>
              </a:rPr>
            </a:br>
            <a:endParaRPr lang="en-US" dirty="0">
              <a:solidFill>
                <a:schemeClr val="bg1"/>
              </a:solidFill>
            </a:endParaRPr>
          </a:p>
        </p:txBody>
      </p:sp>
      <p:pic>
        <p:nvPicPr>
          <p:cNvPr id="4" name="Content Placeholder 3" descr="Macroinvertbrate photo"/>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660794"/>
            <a:ext cx="12174060" cy="8086526"/>
          </a:xfrm>
        </p:spPr>
      </p:pic>
      <p:sp>
        <p:nvSpPr>
          <p:cNvPr id="5" name="TextBox 4"/>
          <p:cNvSpPr txBox="1"/>
          <p:nvPr/>
        </p:nvSpPr>
        <p:spPr>
          <a:xfrm>
            <a:off x="302566" y="6515425"/>
            <a:ext cx="3124200" cy="307777"/>
          </a:xfrm>
          <a:prstGeom prst="rect">
            <a:avLst/>
          </a:prstGeom>
          <a:noFill/>
        </p:spPr>
        <p:txBody>
          <a:bodyPr wrap="square" rtlCol="0">
            <a:spAutoFit/>
          </a:bodyPr>
          <a:lstStyle/>
          <a:p>
            <a:r>
              <a:rPr lang="en-US" sz="1400" dirty="0">
                <a:solidFill>
                  <a:schemeClr val="bg1"/>
                </a:solidFill>
                <a:latin typeface="+mj-lt"/>
              </a:rPr>
              <a:t>Photo: Jan </a:t>
            </a:r>
            <a:r>
              <a:rPr lang="en-US" sz="1400" dirty="0" err="1">
                <a:solidFill>
                  <a:schemeClr val="bg1"/>
                </a:solidFill>
                <a:latin typeface="+mj-lt"/>
              </a:rPr>
              <a:t>Hamrsky</a:t>
            </a:r>
            <a:r>
              <a:rPr lang="en-US" sz="1400" dirty="0">
                <a:solidFill>
                  <a:schemeClr val="bg1"/>
                </a:solidFill>
                <a:latin typeface="+mj-lt"/>
              </a:rPr>
              <a:t>: lifeinfreshwater.net</a:t>
            </a:r>
          </a:p>
        </p:txBody>
      </p:sp>
      <p:sp>
        <p:nvSpPr>
          <p:cNvPr id="7" name="Title 2" title="Sensitive to pollution: Mayflies"/>
          <p:cNvSpPr txBox="1">
            <a:spLocks/>
          </p:cNvSpPr>
          <p:nvPr/>
        </p:nvSpPr>
        <p:spPr>
          <a:xfrm>
            <a:off x="872645" y="188686"/>
            <a:ext cx="10446709"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kern="1200">
                <a:ln>
                  <a:noFill/>
                </a:ln>
                <a:solidFill>
                  <a:srgbClr val="198569"/>
                </a:solidFill>
                <a:latin typeface="Arial" panose="020B0604020202020204" pitchFamily="34" charset="0"/>
                <a:ea typeface="+mj-ea"/>
                <a:cs typeface="Arial" panose="020B0604020202020204" pitchFamily="34" charset="0"/>
              </a:defRPr>
            </a:lvl1pPr>
          </a:lstStyle>
          <a:p>
            <a:pPr algn="ctr"/>
            <a:r>
              <a:rPr lang="en-US" sz="4000" b="0" dirty="0">
                <a:solidFill>
                  <a:schemeClr val="bg1"/>
                </a:solidFill>
              </a:rPr>
              <a:t>Sensitive</a:t>
            </a:r>
            <a:r>
              <a:rPr lang="en-US" sz="4000" dirty="0">
                <a:solidFill>
                  <a:schemeClr val="bg1"/>
                </a:solidFill>
              </a:rPr>
              <a:t> </a:t>
            </a:r>
            <a:r>
              <a:rPr lang="en-US" sz="4000" b="0" dirty="0">
                <a:solidFill>
                  <a:schemeClr val="bg1"/>
                </a:solidFill>
              </a:rPr>
              <a:t>to pollution: </a:t>
            </a:r>
            <a:r>
              <a:rPr lang="en-US" sz="4000" b="0" dirty="0">
                <a:solidFill>
                  <a:srgbClr val="256EAB"/>
                </a:solidFill>
              </a:rPr>
              <a:t>Mayflies</a:t>
            </a:r>
          </a:p>
        </p:txBody>
      </p:sp>
    </p:spTree>
    <p:extLst>
      <p:ext uri="{BB962C8B-B14F-4D97-AF65-F5344CB8AC3E}">
        <p14:creationId xmlns:p14="http://schemas.microsoft.com/office/powerpoint/2010/main" val="10678092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Q PPT Template2019.potx" id="{A6C04ACF-9990-4E55-BF95-93242254EF5D}" vid="{A771141E-8139-42B4-B0F6-FA1069C4446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8559</TotalTime>
  <Words>2747</Words>
  <Application>Microsoft Office PowerPoint</Application>
  <PresentationFormat>Widescreen</PresentationFormat>
  <Paragraphs>1072</Paragraphs>
  <Slides>44</Slides>
  <Notes>22</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Cambria</vt:lpstr>
      <vt:lpstr>Comic Sans MS</vt:lpstr>
      <vt:lpstr>Times New Roman</vt:lpstr>
      <vt:lpstr>Wingdings</vt:lpstr>
      <vt:lpstr>Office Theme</vt:lpstr>
      <vt:lpstr>Wolf Creek Watershed  Clean Up Study</vt:lpstr>
      <vt:lpstr>Goals for our meeting</vt:lpstr>
      <vt:lpstr>PowerPoint Presentation</vt:lpstr>
      <vt:lpstr>PowerPoint Presentation</vt:lpstr>
      <vt:lpstr>Why a study?</vt:lpstr>
      <vt:lpstr>Aquatic Life Designated Use  What does this mean? </vt:lpstr>
      <vt:lpstr>Why should we care about bugs?</vt:lpstr>
      <vt:lpstr>Determining a biological impairment</vt:lpstr>
      <vt:lpstr>Sensitive to pollution: Mayflies </vt:lpstr>
      <vt:lpstr>Caddisflies</vt:lpstr>
      <vt:lpstr>Net spinning caddisfly</vt:lpstr>
      <vt:lpstr>Moderately Sensitive: Dragonflies</vt:lpstr>
      <vt:lpstr>Insensitive to Pollution: Blackflies</vt:lpstr>
      <vt:lpstr>Wolf Creek Benthic Monitoring Stations</vt:lpstr>
      <vt:lpstr>Virginia Stream Condition Index</vt:lpstr>
      <vt:lpstr>The Benthic Stressor Analysis</vt:lpstr>
      <vt:lpstr>Biological Impairments Determining the Cause…</vt:lpstr>
      <vt:lpstr>Evidence Of Sediment As A Stressor With an Increase in Filterers </vt:lpstr>
      <vt:lpstr>What is a TMDL?</vt:lpstr>
      <vt:lpstr>How do we develop a TMDL? What’s the magic number…</vt:lpstr>
      <vt:lpstr>Land Cover Wolf Creek</vt:lpstr>
      <vt:lpstr>PowerPoint Presentation</vt:lpstr>
      <vt:lpstr>Identify point sources</vt:lpstr>
      <vt:lpstr>Update Since Last Meeting:  Point Sources</vt:lpstr>
      <vt:lpstr>Municipal Separate Storm Sewer (MS4) Permits</vt:lpstr>
      <vt:lpstr>Construction General Permits</vt:lpstr>
      <vt:lpstr>Q&amp;A Session #1 </vt:lpstr>
      <vt:lpstr>TMDL Equation</vt:lpstr>
      <vt:lpstr>TMDL Reductions Need a Target to Shoot For</vt:lpstr>
      <vt:lpstr>Developing a Pollutant Target </vt:lpstr>
      <vt:lpstr>PowerPoint Presentation</vt:lpstr>
      <vt:lpstr>Developing a Pollutant Target: AllForX Methodology Example</vt:lpstr>
      <vt:lpstr>Developing a Pollutant Target: AllForX Methodology</vt:lpstr>
      <vt:lpstr>Developing a Pollutant Target: AllForX Methodology</vt:lpstr>
      <vt:lpstr>PowerPoint Presentation</vt:lpstr>
      <vt:lpstr>PowerPoint Presentation</vt:lpstr>
      <vt:lpstr>PowerPoint Presentation</vt:lpstr>
      <vt:lpstr>PowerPoint Presentation</vt:lpstr>
      <vt:lpstr>PowerPoint Presentation</vt:lpstr>
      <vt:lpstr>Q&amp;A Session #2</vt:lpstr>
      <vt:lpstr>PowerPoint Presentation</vt:lpstr>
      <vt:lpstr>How can you get involved? We need to hear from you!!!</vt:lpstr>
      <vt:lpstr>Develop draft report  Join us for the final public meeting   Draft final report presented them and open to public comment   Time preference?? Location preference??  </vt:lpstr>
      <vt:lpstr>Questions &amp; Comments</vt:lpstr>
    </vt:vector>
  </TitlesOfParts>
  <Company>Virginia IT Infrastructure Partnership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Nesha (DEQ)</dc:creator>
  <cp:lastModifiedBy>Jenkins, Landon (DEQ)</cp:lastModifiedBy>
  <cp:revision>187</cp:revision>
  <cp:lastPrinted>2025-06-25T18:23:25Z</cp:lastPrinted>
  <dcterms:created xsi:type="dcterms:W3CDTF">2020-10-29T12:42:25Z</dcterms:created>
  <dcterms:modified xsi:type="dcterms:W3CDTF">2025-06-25T18:45:07Z</dcterms:modified>
</cp:coreProperties>
</file>