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7"/>
  </p:notesMasterIdLst>
  <p:sldIdLst>
    <p:sldId id="256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E92EE9-0813-4469-8EBB-52F7975E898D}" v="1" dt="2025-07-30T19:07:47.6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3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678459937565051E-2"/>
          <c:y val="0.11559441572870875"/>
          <c:w val="0.89799355999374242"/>
          <c:h val="0.72815569832912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Code Orange Days</c:v>
                </c:pt>
              </c:strCache>
            </c:strRef>
          </c:tx>
          <c:spPr>
            <a:solidFill>
              <a:srgbClr val="FF6600"/>
            </a:solidFill>
            <a:ln w="12789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Sheet1!$C$1:$AK$1</c:f>
              <c:numCache>
                <c:formatCode>General</c:formatCode>
                <c:ptCount val="3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  <c:pt idx="34">
                  <c:v>2025</c:v>
                </c:pt>
              </c:numCache>
            </c:numRef>
          </c:cat>
          <c:val>
            <c:numRef>
              <c:f>Sheet1!$C$2:$AK$2</c:f>
              <c:numCache>
                <c:formatCode>General</c:formatCode>
                <c:ptCount val="35"/>
                <c:pt idx="0">
                  <c:v>37</c:v>
                </c:pt>
                <c:pt idx="1">
                  <c:v>25</c:v>
                </c:pt>
                <c:pt idx="2">
                  <c:v>41</c:v>
                </c:pt>
                <c:pt idx="3">
                  <c:v>35</c:v>
                </c:pt>
                <c:pt idx="4">
                  <c:v>27</c:v>
                </c:pt>
                <c:pt idx="5">
                  <c:v>31</c:v>
                </c:pt>
                <c:pt idx="6">
                  <c:v>30</c:v>
                </c:pt>
                <c:pt idx="7">
                  <c:v>39</c:v>
                </c:pt>
                <c:pt idx="8">
                  <c:v>37</c:v>
                </c:pt>
                <c:pt idx="9">
                  <c:v>24</c:v>
                </c:pt>
                <c:pt idx="10">
                  <c:v>31</c:v>
                </c:pt>
                <c:pt idx="11">
                  <c:v>41</c:v>
                </c:pt>
                <c:pt idx="12">
                  <c:v>25</c:v>
                </c:pt>
                <c:pt idx="13">
                  <c:v>21</c:v>
                </c:pt>
                <c:pt idx="14">
                  <c:v>27</c:v>
                </c:pt>
                <c:pt idx="15">
                  <c:v>27</c:v>
                </c:pt>
                <c:pt idx="16">
                  <c:v>39</c:v>
                </c:pt>
                <c:pt idx="17">
                  <c:v>19</c:v>
                </c:pt>
                <c:pt idx="18">
                  <c:v>4</c:v>
                </c:pt>
                <c:pt idx="19">
                  <c:v>22</c:v>
                </c:pt>
                <c:pt idx="20">
                  <c:v>17</c:v>
                </c:pt>
                <c:pt idx="21">
                  <c:v>20</c:v>
                </c:pt>
                <c:pt idx="22">
                  <c:v>3</c:v>
                </c:pt>
                <c:pt idx="23">
                  <c:v>4</c:v>
                </c:pt>
                <c:pt idx="24">
                  <c:v>10</c:v>
                </c:pt>
                <c:pt idx="25">
                  <c:v>9</c:v>
                </c:pt>
                <c:pt idx="26">
                  <c:v>3</c:v>
                </c:pt>
                <c:pt idx="27">
                  <c:v>4</c:v>
                </c:pt>
                <c:pt idx="28">
                  <c:v>4</c:v>
                </c:pt>
                <c:pt idx="29">
                  <c:v>1</c:v>
                </c:pt>
                <c:pt idx="30">
                  <c:v>4</c:v>
                </c:pt>
                <c:pt idx="31">
                  <c:v>1</c:v>
                </c:pt>
                <c:pt idx="32">
                  <c:v>4</c:v>
                </c:pt>
                <c:pt idx="33">
                  <c:v>4</c:v>
                </c:pt>
                <c:pt idx="3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C0-4A77-BD10-C6EC709622C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Code Red Days</c:v>
                </c:pt>
              </c:strCache>
            </c:strRef>
          </c:tx>
          <c:spPr>
            <a:solidFill>
              <a:srgbClr val="FF0000"/>
            </a:solidFill>
            <a:ln w="12789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Sheet1!$C$1:$AK$1</c:f>
              <c:numCache>
                <c:formatCode>General</c:formatCode>
                <c:ptCount val="3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  <c:pt idx="34">
                  <c:v>2025</c:v>
                </c:pt>
              </c:numCache>
            </c:numRef>
          </c:cat>
          <c:val>
            <c:numRef>
              <c:f>Sheet1!$C$3:$AK$3</c:f>
              <c:numCache>
                <c:formatCode>General</c:formatCode>
                <c:ptCount val="35"/>
                <c:pt idx="0">
                  <c:v>31</c:v>
                </c:pt>
                <c:pt idx="1">
                  <c:v>10</c:v>
                </c:pt>
                <c:pt idx="2">
                  <c:v>27</c:v>
                </c:pt>
                <c:pt idx="3">
                  <c:v>13</c:v>
                </c:pt>
                <c:pt idx="4">
                  <c:v>20</c:v>
                </c:pt>
                <c:pt idx="5">
                  <c:v>9</c:v>
                </c:pt>
                <c:pt idx="6">
                  <c:v>15</c:v>
                </c:pt>
                <c:pt idx="7">
                  <c:v>25</c:v>
                </c:pt>
                <c:pt idx="8">
                  <c:v>23</c:v>
                </c:pt>
                <c:pt idx="9">
                  <c:v>4</c:v>
                </c:pt>
                <c:pt idx="10">
                  <c:v>16</c:v>
                </c:pt>
                <c:pt idx="11">
                  <c:v>23</c:v>
                </c:pt>
                <c:pt idx="12">
                  <c:v>4</c:v>
                </c:pt>
                <c:pt idx="13">
                  <c:v>4</c:v>
                </c:pt>
                <c:pt idx="14">
                  <c:v>11</c:v>
                </c:pt>
                <c:pt idx="15">
                  <c:v>10</c:v>
                </c:pt>
                <c:pt idx="16">
                  <c:v>10</c:v>
                </c:pt>
                <c:pt idx="17">
                  <c:v>5</c:v>
                </c:pt>
                <c:pt idx="18">
                  <c:v>0</c:v>
                </c:pt>
                <c:pt idx="19">
                  <c:v>8</c:v>
                </c:pt>
                <c:pt idx="20">
                  <c:v>6</c:v>
                </c:pt>
                <c:pt idx="21">
                  <c:v>3</c:v>
                </c:pt>
                <c:pt idx="22">
                  <c:v>0</c:v>
                </c:pt>
                <c:pt idx="23">
                  <c:v>1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C0-4A77-BD10-C6EC709622C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Code Purple Days</c:v>
                </c:pt>
              </c:strCache>
            </c:strRef>
          </c:tx>
          <c:spPr>
            <a:solidFill>
              <a:srgbClr val="7030A0"/>
            </a:solidFill>
            <a:ln w="12789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Sheet1!$C$1:$AK$1</c:f>
              <c:numCache>
                <c:formatCode>General</c:formatCode>
                <c:ptCount val="3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  <c:pt idx="34">
                  <c:v>2025</c:v>
                </c:pt>
              </c:numCache>
            </c:numRef>
          </c:cat>
          <c:val>
            <c:numRef>
              <c:f>Sheet1!$C$4:$AK$4</c:f>
              <c:numCache>
                <c:formatCode>General</c:formatCode>
                <c:ptCount val="35"/>
                <c:pt idx="0">
                  <c:v>6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8</c:v>
                </c:pt>
                <c:pt idx="12">
                  <c:v>2</c:v>
                </c:pt>
                <c:pt idx="13">
                  <c:v>2</c:v>
                </c:pt>
                <c:pt idx="14">
                  <c:v>0</c:v>
                </c:pt>
                <c:pt idx="15">
                  <c:v>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C0-4A77-BD10-C6EC709622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07564575"/>
        <c:axId val="1"/>
      </c:barChart>
      <c:catAx>
        <c:axId val="120756457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66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207564575"/>
        <c:crosses val="autoZero"/>
        <c:crossBetween val="between"/>
      </c:valAx>
      <c:spPr>
        <a:noFill/>
        <a:ln w="12789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006944305372233"/>
          <c:y val="0"/>
          <c:w val="0.81597220578641538"/>
          <c:h val="0.10526324253232022"/>
        </c:manualLayout>
      </c:layout>
      <c:overlay val="1"/>
      <c:spPr>
        <a:noFill/>
        <a:ln w="3189">
          <a:solidFill>
            <a:schemeClr val="tx1"/>
          </a:solidFill>
          <a:prstDash val="solid"/>
        </a:ln>
      </c:spPr>
      <c:txPr>
        <a:bodyPr/>
        <a:lstStyle/>
        <a:p>
          <a:pPr>
            <a:defRPr sz="1519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6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342CB2-2489-FB84-3539-C3399254B7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t" anchorCtr="0" compatLnSpc="1">
            <a:prstTxWarp prst="textNoShape">
              <a:avLst/>
            </a:prstTxWarp>
          </a:bodyPr>
          <a:lstStyle>
            <a:lvl1pPr defTabSz="9248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8007C23-370D-8835-01C5-70A5E20BC69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t" anchorCtr="0" compatLnSpc="1">
            <a:prstTxWarp prst="textNoShape">
              <a:avLst/>
            </a:prstTxWarp>
          </a:bodyPr>
          <a:lstStyle>
            <a:lvl1pPr algn="r" defTabSz="9248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063E34D-8F17-2FF6-7B71-4CEC1D01D49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5A5BF4C-358C-4A6A-96F0-C7C06357EDC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A28C3F2A-CF1E-326C-AB89-9B83CEC7838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b" anchorCtr="0" compatLnSpc="1">
            <a:prstTxWarp prst="textNoShape">
              <a:avLst/>
            </a:prstTxWarp>
          </a:bodyPr>
          <a:lstStyle>
            <a:lvl1pPr defTabSz="9248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0010458-D030-CE04-3701-C82C6A8335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b" anchorCtr="0" compatLnSpc="1">
            <a:prstTxWarp prst="textNoShape">
              <a:avLst/>
            </a:prstTxWarp>
          </a:bodyPr>
          <a:lstStyle>
            <a:lvl1pPr algn="r" defTabSz="923809">
              <a:defRPr sz="1200"/>
            </a:lvl1pPr>
          </a:lstStyle>
          <a:p>
            <a:pPr>
              <a:defRPr/>
            </a:pPr>
            <a:fld id="{5C4316BD-2E02-4BFD-A586-7B18A8BCC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DEB8B16-73ED-31A0-4A2D-5FF587FC70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1363" indent="-28416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1413" indent="-2270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5813" indent="-2270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30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02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74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46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D3634EB-9BD1-49C6-BF70-E4451DE0CD3C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92C3213-CC78-4B98-2611-B14D13C4612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943F208-4A54-EA64-5F99-D6F2964F5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A740D7-6496-7092-CC2A-F8EED3303E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6071EA-89B0-D8BE-5728-84FFACEC5A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B3B010-8482-913E-EDD4-B994CAFF82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CE61D-B445-4830-8B09-EA847F01BB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9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407242-94F4-ED61-27FC-82F04E1500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9E9F36-9AC2-BBAE-2E55-D5034324C4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6E9D9A-8746-989F-D16B-2D160F1D25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C74C8-7881-4CDF-995E-19488B234B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84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B9B312-530F-A357-BC4D-43212F74BD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DF9358-4B02-55CB-6B9C-BCA6415F92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9C4146-ABF3-D26D-37AB-D054886986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86D82-76D2-4AF4-A23D-FD1341AD7B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553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F211AD-E6DB-83BD-7EF8-A8783D039A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227126-99A0-78CA-99BC-7D75531C41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02420D-55EE-DDEC-3E76-36112B847D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85AD2-E1A0-481D-A19B-B59F117E19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82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3D1B33-70F1-ACFB-A10B-5D684D2A2F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EA6DC4-A2DE-5B3D-F41D-603346E246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EED4D9-A007-2D82-95D6-2C367161C6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389A2-3D54-4735-A89B-EB159B7DEF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07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F071F8-C1B5-46BE-5E9A-5AF078B1F2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4D5A26-5A4F-EC32-824D-9BC2E7D06A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811025-DDCE-7BC2-5431-2D475CEA39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5768D-5057-4490-91FF-DC9763F96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025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826358-1C55-D3C6-A160-3003E81089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00519F-00C3-7CC9-C300-B389EE4398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3DD536-FF20-A586-B828-8946951C0D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D3E17-73D4-4150-98F0-8627F5E648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61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72BDB1C-AD2C-03EB-61AC-E404A1CF65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84478EF-57C0-2BC0-3BE5-7417014E5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360045F-0669-B7FD-D76D-A9772B2162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4182A-AA2E-409B-BCFF-D4661670D8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38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C970A27-8FFD-5A58-8F09-4BD6CF914E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DE63C1A-DCE0-5C12-23C8-ADB8A31F9E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91AA535-856B-8FC3-DA0B-8F080E4336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5DD7A-A3DF-46BF-8D02-9FC8C6F9C9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73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102248-CD37-2B60-8F3A-AC42C0BA77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B5E2BE-7F89-0D81-DD96-A03B262087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EA287CA-0A9E-CED8-83DC-14F561351C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093FF-C96C-4EFF-9DC4-7FE9AF3099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621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4B5A36-2738-D5C6-B3F4-65890ACB0E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E3A27D-3B73-7620-AC95-0729406CE4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3C0C52-F78C-0FB2-A642-720869FE8B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20D0-D07A-4351-8432-B0897493B7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67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09C148-37CD-BBBC-BA5B-1CAB5F7057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E9C004-3E15-EF45-5EAC-34DF7D2C8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BA024D-1FB5-737C-A6D4-533143DDC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8208F-EC6B-46A6-825A-AAFE0A9F1D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57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42CE8AB-B004-FD3C-F55D-EC212DECCD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C3FE6B6-320B-2ED5-AD84-5FF7E2B494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B098F7B-2285-B541-F3D3-34CC4C5516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5F99475-F671-00D7-3D4A-FF3AF2D9D1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2B41454-D1E0-7174-BB90-04012ACBAF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B7318F2-AE8E-43A7-ABE8-0B78582A4A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7F4C6F5-CF4E-4377-A012-607C437163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2800"/>
              <a:t>Number of 8- hour Ozone Exceedance Days in</a:t>
            </a:r>
            <a:br>
              <a:rPr lang="en-US" altLang="en-US" sz="2800"/>
            </a:br>
            <a:r>
              <a:rPr lang="en-US" altLang="en-US" sz="2800"/>
              <a:t>Northern Virginia*, 1990-2025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B726B86F-411C-B2CD-8BA3-DDD33FCBC767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304800" y="13716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4">
            <a:extLst>
              <a:ext uri="{FF2B5EF4-FFF2-40B4-BE49-F238E27FC236}">
                <a16:creationId xmlns:a16="http://schemas.microsoft.com/office/drawing/2014/main" id="{D9D1E098-B5EC-195A-DEE0-8D4DA89FD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15000"/>
            <a:ext cx="6461125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" b="1"/>
              <a:t>*Excludes Stafford County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"/>
              <a:t>Code Orange: “Unhealthy for Sensitive Groups”, 8 hr. avg. 71-85 ppb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"/>
              <a:t>Code Red: “Unhealthy”, 8-hr. avg. 86-105 ppb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"/>
              <a:t>Code Purple:  “Very Unhealthy”, 8 hr. avg.  106-200 ppb</a:t>
            </a:r>
          </a:p>
        </p:txBody>
      </p:sp>
      <p:pic>
        <p:nvPicPr>
          <p:cNvPr id="3077" name="Picture 1">
            <a:extLst>
              <a:ext uri="{FF2B5EF4-FFF2-40B4-BE49-F238E27FC236}">
                <a16:creationId xmlns:a16="http://schemas.microsoft.com/office/drawing/2014/main" id="{2692B5A4-896A-E50E-80E5-EF72CA52A8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375" y="6357938"/>
            <a:ext cx="5048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1692C6814CC4EA3D3F067532F6EFE" ma:contentTypeVersion="17" ma:contentTypeDescription="Create a new document." ma:contentTypeScope="" ma:versionID="88db15e42271289772b1fb5f4438fb56">
  <xsd:schema xmlns:xsd="http://www.w3.org/2001/XMLSchema" xmlns:xs="http://www.w3.org/2001/XMLSchema" xmlns:p="http://schemas.microsoft.com/office/2006/metadata/properties" xmlns:ns2="e61c2d15-c6ab-4d65-b525-c8113befb055" xmlns:ns3="82e9bd10-5776-4d78-9acf-ee2c810c8230" targetNamespace="http://schemas.microsoft.com/office/2006/metadata/properties" ma:root="true" ma:fieldsID="64455afd9457ceb93bfd1d4ef1e2a657" ns2:_="" ns3:_="">
    <xsd:import namespace="e61c2d15-c6ab-4d65-b525-c8113befb055"/>
    <xsd:import namespace="82e9bd10-5776-4d78-9acf-ee2c810c82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ichaelKiss" minOccurs="0"/>
                <xsd:element ref="ns2:Person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c2d15-c6ab-4d65-b525-c8113befb0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ichaelKiss" ma:index="19" nillable="true" ma:displayName="Date and Time" ma:format="DateTime" ma:internalName="MichaelKiss">
      <xsd:simpleType>
        <xsd:restriction base="dms:DateTime"/>
      </xsd:simpleType>
    </xsd:element>
    <xsd:element name="Person" ma:index="20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9bd10-5776-4d78-9acf-ee2c810c823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f49821c0-a523-41b3-b82e-88c237195386}" ma:internalName="TaxCatchAll" ma:showField="CatchAllData" ma:web="82e9bd10-5776-4d78-9acf-ee2c810c82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61c2d15-c6ab-4d65-b525-c8113befb055">
      <Terms xmlns="http://schemas.microsoft.com/office/infopath/2007/PartnerControls"/>
    </lcf76f155ced4ddcb4097134ff3c332f>
    <Person xmlns="e61c2d15-c6ab-4d65-b525-c8113befb055">
      <UserInfo>
        <DisplayName/>
        <AccountId xsi:nil="true"/>
        <AccountType/>
      </UserInfo>
    </Person>
    <MichaelKiss xmlns="e61c2d15-c6ab-4d65-b525-c8113befb055" xsi:nil="true"/>
    <TaxCatchAll xmlns="82e9bd10-5776-4d78-9acf-ee2c810c8230"/>
  </documentManagement>
</p:properties>
</file>

<file path=customXml/itemProps1.xml><?xml version="1.0" encoding="utf-8"?>
<ds:datastoreItem xmlns:ds="http://schemas.openxmlformats.org/officeDocument/2006/customXml" ds:itemID="{1C08BA0A-6A09-46A4-AF5D-83FB5587E6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E038BF-0807-446F-A08F-895F4B3A73F0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AE0364C6-04DB-4F60-9E5C-F6EB25DA97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1c2d15-c6ab-4d65-b525-c8113befb055"/>
    <ds:schemaRef ds:uri="82e9bd10-5776-4d78-9acf-ee2c810c8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39257DF-C41A-4EBE-9BA6-576A442C87FB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82e9bd10-5776-4d78-9acf-ee2c810c8230"/>
    <ds:schemaRef ds:uri="http://purl.org/dc/elements/1.1/"/>
    <ds:schemaRef ds:uri="e61c2d15-c6ab-4d65-b525-c8113befb055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60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Default Design</vt:lpstr>
      <vt:lpstr>Number of 8- hour Ozone Exceedance Days in Northern Virginia*, 1990-2025</vt:lpstr>
    </vt:vector>
  </TitlesOfParts>
  <Company>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Nothern Virginia Ozone Exceedance Days 1999-2025 07-30-2025</dc:title>
  <dc:creator>Commonwealth of Virginia</dc:creator>
  <cp:lastModifiedBy>Whitaker, Maya (DEQ)</cp:lastModifiedBy>
  <cp:revision>75</cp:revision>
  <cp:lastPrinted>2021-07-29T11:07:26Z</cp:lastPrinted>
  <dcterms:created xsi:type="dcterms:W3CDTF">2002-10-29T12:48:53Z</dcterms:created>
  <dcterms:modified xsi:type="dcterms:W3CDTF">2025-07-30T19:07:50Z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Salkovitz, Daniel (DEQ)</vt:lpwstr>
  </property>
  <property fmtid="{D5CDD505-2E9C-101B-9397-08002B2CF9AE}" pid="3" name="Order">
    <vt:lpwstr>370600.000000000</vt:lpwstr>
  </property>
  <property fmtid="{D5CDD505-2E9C-101B-9397-08002B2CF9AE}" pid="4" name="display_urn:schemas-microsoft-com:office:office#Author">
    <vt:lpwstr>Salkovitz, Daniel (DEQ)</vt:lpwstr>
  </property>
</Properties>
</file>