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51_8E4F58A3.xml" ContentType="application/vnd.ms-powerpoint.comments+xml"/>
  <Override PartName="/ppt/notesSlides/notesSlide13.xml" ContentType="application/vnd.openxmlformats-officedocument.presentationml.notesSlide+xml"/>
  <Override PartName="/ppt/comments/modernComment_155_7F540443.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62" r:id="rId5"/>
    <p:sldId id="310" r:id="rId6"/>
    <p:sldId id="595" r:id="rId7"/>
    <p:sldId id="607" r:id="rId8"/>
    <p:sldId id="581" r:id="rId9"/>
    <p:sldId id="609" r:id="rId10"/>
    <p:sldId id="610" r:id="rId11"/>
    <p:sldId id="611" r:id="rId12"/>
    <p:sldId id="615" r:id="rId13"/>
    <p:sldId id="590" r:id="rId14"/>
    <p:sldId id="591" r:id="rId15"/>
    <p:sldId id="616" r:id="rId16"/>
    <p:sldId id="617" r:id="rId17"/>
    <p:sldId id="618" r:id="rId18"/>
    <p:sldId id="619" r:id="rId19"/>
    <p:sldId id="620" r:id="rId20"/>
    <p:sldId id="621" r:id="rId21"/>
    <p:sldId id="622" r:id="rId22"/>
    <p:sldId id="563" r:id="rId23"/>
    <p:sldId id="322" r:id="rId24"/>
    <p:sldId id="324" r:id="rId25"/>
    <p:sldId id="583" r:id="rId26"/>
    <p:sldId id="271" r:id="rId27"/>
    <p:sldId id="319" r:id="rId28"/>
    <p:sldId id="337" r:id="rId29"/>
    <p:sldId id="341" r:id="rId30"/>
    <p:sldId id="612" r:id="rId31"/>
    <p:sldId id="613" r:id="rId32"/>
    <p:sldId id="323" r:id="rId33"/>
    <p:sldId id="614" r:id="rId34"/>
    <p:sldId id="289" r:id="rId35"/>
    <p:sldId id="296" r:id="rId36"/>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349136-C730-3C03-6A65-038CF4A58F35}" name="Raimondi, Julia (DEQ)" initials="R(" userId="S::julia.raimondi@deq.virginia.gov::5e4a54f6-3389-45f2-b99f-d2555fd691ae" providerId="AD"/>
  <p188:author id="{EC1FBAE5-BAB8-B634-8C65-61B6D77E2789}" name="Karen Kline" initials="KSK" userId="Karen Klin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569"/>
    <a:srgbClr val="256EAB"/>
    <a:srgbClr val="5B9BD5"/>
    <a:srgbClr val="DCE6F1"/>
    <a:srgbClr val="FFFFFF"/>
    <a:srgbClr val="277EA9"/>
    <a:srgbClr val="EFEFEC"/>
    <a:srgbClr val="F3F3F3"/>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D7B1D-BCE8-BA31-8D20-3FBF2A632A78}" v="283" dt="2025-06-23T14:03:29.502"/>
    <p1510:client id="{72074CA2-CADF-4728-8A53-C4B9B3FE8D88}" v="14" dt="2025-06-23T14:33:42.391"/>
    <p1510:client id="{F981A632-9568-4FA1-9EF1-5DD2BBA7FD40}" v="265" dt="2025-06-23T17:55:42.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95033" autoAdjust="0"/>
  </p:normalViewPr>
  <p:slideViewPr>
    <p:cSldViewPr snapToGrid="0">
      <p:cViewPr varScale="1">
        <p:scale>
          <a:sx n="82" d="100"/>
          <a:sy n="82" d="100"/>
        </p:scale>
        <p:origin x="595"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ner, Aerin (DEQ)" userId="8b77c64a-2242-4f20-a53b-6f766942232b" providerId="ADAL" clId="{72074CA2-CADF-4728-8A53-C4B9B3FE8D88}"/>
    <pc:docChg chg="undo redo custSel addSld delSld modSld sldOrd">
      <pc:chgData name="Portner, Aerin (DEQ)" userId="8b77c64a-2242-4f20-a53b-6f766942232b" providerId="ADAL" clId="{72074CA2-CADF-4728-8A53-C4B9B3FE8D88}" dt="2025-06-23T14:33:42.391" v="2671" actId="20577"/>
      <pc:docMkLst>
        <pc:docMk/>
      </pc:docMkLst>
      <pc:sldChg chg="modSp mod">
        <pc:chgData name="Portner, Aerin (DEQ)" userId="8b77c64a-2242-4f20-a53b-6f766942232b" providerId="ADAL" clId="{72074CA2-CADF-4728-8A53-C4B9B3FE8D88}" dt="2025-06-23T14:33:42.391" v="2671" actId="20577"/>
        <pc:sldMkLst>
          <pc:docMk/>
          <pc:sldMk cId="2197890353" sldId="262"/>
        </pc:sldMkLst>
        <pc:spChg chg="mod">
          <ac:chgData name="Portner, Aerin (DEQ)" userId="8b77c64a-2242-4f20-a53b-6f766942232b" providerId="ADAL" clId="{72074CA2-CADF-4728-8A53-C4B9B3FE8D88}" dt="2025-06-18T18:26:55.037" v="16" actId="20577"/>
          <ac:spMkLst>
            <pc:docMk/>
            <pc:sldMk cId="2197890353" sldId="262"/>
            <ac:spMk id="2" creationId="{00000000-0000-0000-0000-000000000000}"/>
          </ac:spMkLst>
        </pc:spChg>
        <pc:spChg chg="mod">
          <ac:chgData name="Portner, Aerin (DEQ)" userId="8b77c64a-2242-4f20-a53b-6f766942232b" providerId="ADAL" clId="{72074CA2-CADF-4728-8A53-C4B9B3FE8D88}" dt="2025-06-18T18:27:56.659" v="157" actId="20577"/>
          <ac:spMkLst>
            <pc:docMk/>
            <pc:sldMk cId="2197890353" sldId="262"/>
            <ac:spMk id="3" creationId="{00000000-0000-0000-0000-000000000000}"/>
          </ac:spMkLst>
        </pc:spChg>
        <pc:spChg chg="mod">
          <ac:chgData name="Portner, Aerin (DEQ)" userId="8b77c64a-2242-4f20-a53b-6f766942232b" providerId="ADAL" clId="{72074CA2-CADF-4728-8A53-C4B9B3FE8D88}" dt="2025-06-23T14:33:42.391" v="2671" actId="20577"/>
          <ac:spMkLst>
            <pc:docMk/>
            <pc:sldMk cId="2197890353" sldId="262"/>
            <ac:spMk id="4" creationId="{00000000-0000-0000-0000-000000000000}"/>
          </ac:spMkLst>
        </pc:spChg>
      </pc:sldChg>
      <pc:sldChg chg="addSp modSp mod">
        <pc:chgData name="Portner, Aerin (DEQ)" userId="8b77c64a-2242-4f20-a53b-6f766942232b" providerId="ADAL" clId="{72074CA2-CADF-4728-8A53-C4B9B3FE8D88}" dt="2025-06-18T22:18:43.697" v="2161" actId="14100"/>
        <pc:sldMkLst>
          <pc:docMk/>
          <pc:sldMk cId="1586392169" sldId="289"/>
        </pc:sldMkLst>
        <pc:spChg chg="mod">
          <ac:chgData name="Portner, Aerin (DEQ)" userId="8b77c64a-2242-4f20-a53b-6f766942232b" providerId="ADAL" clId="{72074CA2-CADF-4728-8A53-C4B9B3FE8D88}" dt="2025-06-18T22:17:58.632" v="2146" actId="14100"/>
          <ac:spMkLst>
            <pc:docMk/>
            <pc:sldMk cId="1586392169" sldId="289"/>
            <ac:spMk id="4" creationId="{77201F1A-FEF4-BBED-6861-AACCD7A5D59B}"/>
          </ac:spMkLst>
        </pc:spChg>
        <pc:spChg chg="add mod">
          <ac:chgData name="Portner, Aerin (DEQ)" userId="8b77c64a-2242-4f20-a53b-6f766942232b" providerId="ADAL" clId="{72074CA2-CADF-4728-8A53-C4B9B3FE8D88}" dt="2025-06-18T22:18:43.697" v="2161" actId="14100"/>
          <ac:spMkLst>
            <pc:docMk/>
            <pc:sldMk cId="1586392169" sldId="289"/>
            <ac:spMk id="6" creationId="{B0C5E51C-2B12-B992-E165-33D2D42B5E28}"/>
          </ac:spMkLst>
        </pc:spChg>
        <pc:cxnChg chg="add mod">
          <ac:chgData name="Portner, Aerin (DEQ)" userId="8b77c64a-2242-4f20-a53b-6f766942232b" providerId="ADAL" clId="{72074CA2-CADF-4728-8A53-C4B9B3FE8D88}" dt="2025-06-18T22:18:12.660" v="2148" actId="1076"/>
          <ac:cxnSpMkLst>
            <pc:docMk/>
            <pc:sldMk cId="1586392169" sldId="289"/>
            <ac:cxnSpMk id="11" creationId="{7DBDB6D5-FBCD-B129-46A1-3E95F786526F}"/>
          </ac:cxnSpMkLst>
        </pc:cxnChg>
        <pc:cxnChg chg="mod">
          <ac:chgData name="Portner, Aerin (DEQ)" userId="8b77c64a-2242-4f20-a53b-6f766942232b" providerId="ADAL" clId="{72074CA2-CADF-4728-8A53-C4B9B3FE8D88}" dt="2025-06-18T22:17:26.647" v="2141" actId="14100"/>
          <ac:cxnSpMkLst>
            <pc:docMk/>
            <pc:sldMk cId="1586392169" sldId="289"/>
            <ac:cxnSpMk id="14" creationId="{DA182BB8-4887-CC94-8000-8A01ADD4174A}"/>
          </ac:cxnSpMkLst>
        </pc:cxnChg>
      </pc:sldChg>
      <pc:sldChg chg="addSp delSp modSp mod">
        <pc:chgData name="Portner, Aerin (DEQ)" userId="8b77c64a-2242-4f20-a53b-6f766942232b" providerId="ADAL" clId="{72074CA2-CADF-4728-8A53-C4B9B3FE8D88}" dt="2025-06-18T22:22:45.411" v="2220" actId="14100"/>
        <pc:sldMkLst>
          <pc:docMk/>
          <pc:sldMk cId="183914039" sldId="296"/>
        </pc:sldMkLst>
        <pc:spChg chg="mod">
          <ac:chgData name="Portner, Aerin (DEQ)" userId="8b77c64a-2242-4f20-a53b-6f766942232b" providerId="ADAL" clId="{72074CA2-CADF-4728-8A53-C4B9B3FE8D88}" dt="2025-06-18T22:19:18.501" v="2164" actId="20577"/>
          <ac:spMkLst>
            <pc:docMk/>
            <pc:sldMk cId="183914039" sldId="296"/>
            <ac:spMk id="2" creationId="{00000000-0000-0000-0000-000000000000}"/>
          </ac:spMkLst>
        </pc:spChg>
        <pc:spChg chg="add mod">
          <ac:chgData name="Portner, Aerin (DEQ)" userId="8b77c64a-2242-4f20-a53b-6f766942232b" providerId="ADAL" clId="{72074CA2-CADF-4728-8A53-C4B9B3FE8D88}" dt="2025-06-18T22:20:40.434" v="2182" actId="14100"/>
          <ac:spMkLst>
            <pc:docMk/>
            <pc:sldMk cId="183914039" sldId="296"/>
            <ac:spMk id="6" creationId="{62DE4A9A-C58B-E17B-714B-F5ABDBE01E32}"/>
          </ac:spMkLst>
        </pc:spChg>
        <pc:spChg chg="add mod">
          <ac:chgData name="Portner, Aerin (DEQ)" userId="8b77c64a-2242-4f20-a53b-6f766942232b" providerId="ADAL" clId="{72074CA2-CADF-4728-8A53-C4B9B3FE8D88}" dt="2025-06-18T22:22:45.411" v="2220" actId="14100"/>
          <ac:spMkLst>
            <pc:docMk/>
            <pc:sldMk cId="183914039" sldId="296"/>
            <ac:spMk id="7" creationId="{4A531742-212F-DEE7-7F61-F44C4901FB33}"/>
          </ac:spMkLst>
        </pc:spChg>
        <pc:picChg chg="mod">
          <ac:chgData name="Portner, Aerin (DEQ)" userId="8b77c64a-2242-4f20-a53b-6f766942232b" providerId="ADAL" clId="{72074CA2-CADF-4728-8A53-C4B9B3FE8D88}" dt="2025-06-18T22:21:18.818" v="2187" actId="1076"/>
          <ac:picMkLst>
            <pc:docMk/>
            <pc:sldMk cId="183914039" sldId="296"/>
            <ac:picMk id="4" creationId="{2A7C3602-8942-B43A-A03A-ECEBF0C4EE2E}"/>
          </ac:picMkLst>
        </pc:picChg>
      </pc:sldChg>
      <pc:sldChg chg="modSp add mod ord">
        <pc:chgData name="Portner, Aerin (DEQ)" userId="8b77c64a-2242-4f20-a53b-6f766942232b" providerId="ADAL" clId="{72074CA2-CADF-4728-8A53-C4B9B3FE8D88}" dt="2025-06-18T18:53:13.145" v="868" actId="20577"/>
        <pc:sldMkLst>
          <pc:docMk/>
          <pc:sldMk cId="4034312373" sldId="310"/>
        </pc:sldMkLst>
        <pc:spChg chg="mod">
          <ac:chgData name="Portner, Aerin (DEQ)" userId="8b77c64a-2242-4f20-a53b-6f766942232b" providerId="ADAL" clId="{72074CA2-CADF-4728-8A53-C4B9B3FE8D88}" dt="2025-06-18T18:53:13.145" v="868" actId="20577"/>
          <ac:spMkLst>
            <pc:docMk/>
            <pc:sldMk cId="4034312373" sldId="310"/>
            <ac:spMk id="3" creationId="{00000000-0000-0000-0000-000000000000}"/>
          </ac:spMkLst>
        </pc:spChg>
      </pc:sldChg>
      <pc:sldChg chg="addSp modSp mod">
        <pc:chgData name="Portner, Aerin (DEQ)" userId="8b77c64a-2242-4f20-a53b-6f766942232b" providerId="ADAL" clId="{72074CA2-CADF-4728-8A53-C4B9B3FE8D88}" dt="2025-06-20T14:04:56.374" v="2601" actId="255"/>
        <pc:sldMkLst>
          <pc:docMk/>
          <pc:sldMk cId="2384595827" sldId="319"/>
        </pc:sldMkLst>
        <pc:spChg chg="add mod">
          <ac:chgData name="Portner, Aerin (DEQ)" userId="8b77c64a-2242-4f20-a53b-6f766942232b" providerId="ADAL" clId="{72074CA2-CADF-4728-8A53-C4B9B3FE8D88}" dt="2025-06-20T14:00:49.721" v="2576" actId="20577"/>
          <ac:spMkLst>
            <pc:docMk/>
            <pc:sldMk cId="2384595827" sldId="319"/>
            <ac:spMk id="3" creationId="{31CA293D-8A40-F12B-D348-52317F74A3EE}"/>
          </ac:spMkLst>
        </pc:spChg>
        <pc:spChg chg="mod">
          <ac:chgData name="Portner, Aerin (DEQ)" userId="8b77c64a-2242-4f20-a53b-6f766942232b" providerId="ADAL" clId="{72074CA2-CADF-4728-8A53-C4B9B3FE8D88}" dt="2025-06-20T14:04:56.374" v="2601" actId="255"/>
          <ac:spMkLst>
            <pc:docMk/>
            <pc:sldMk cId="2384595827" sldId="319"/>
            <ac:spMk id="8" creationId="{5EA16359-DC0B-4310-8CB7-222A2847762E}"/>
          </ac:spMkLst>
        </pc:spChg>
      </pc:sldChg>
      <pc:sldChg chg="modSp">
        <pc:chgData name="Portner, Aerin (DEQ)" userId="8b77c64a-2242-4f20-a53b-6f766942232b" providerId="ADAL" clId="{72074CA2-CADF-4728-8A53-C4B9B3FE8D88}" dt="2025-06-20T14:00:09.394" v="2471" actId="20577"/>
        <pc:sldMkLst>
          <pc:docMk/>
          <pc:sldMk cId="2387564707" sldId="337"/>
        </pc:sldMkLst>
        <pc:spChg chg="mod">
          <ac:chgData name="Portner, Aerin (DEQ)" userId="8b77c64a-2242-4f20-a53b-6f766942232b" providerId="ADAL" clId="{72074CA2-CADF-4728-8A53-C4B9B3FE8D88}" dt="2025-06-20T14:00:09.394" v="2471" actId="20577"/>
          <ac:spMkLst>
            <pc:docMk/>
            <pc:sldMk cId="2387564707" sldId="337"/>
            <ac:spMk id="3" creationId="{00000000-0000-0000-0000-000000000000}"/>
          </ac:spMkLst>
        </pc:spChg>
      </pc:sldChg>
      <pc:sldChg chg="modSp add ord modAnim">
        <pc:chgData name="Portner, Aerin (DEQ)" userId="8b77c64a-2242-4f20-a53b-6f766942232b" providerId="ADAL" clId="{72074CA2-CADF-4728-8A53-C4B9B3FE8D88}" dt="2025-06-18T22:08:38.674" v="2087" actId="20577"/>
        <pc:sldMkLst>
          <pc:docMk/>
          <pc:sldMk cId="405613710" sldId="590"/>
        </pc:sldMkLst>
        <pc:spChg chg="mod">
          <ac:chgData name="Portner, Aerin (DEQ)" userId="8b77c64a-2242-4f20-a53b-6f766942232b" providerId="ADAL" clId="{72074CA2-CADF-4728-8A53-C4B9B3FE8D88}" dt="2025-06-18T22:08:38.674" v="2087" actId="20577"/>
          <ac:spMkLst>
            <pc:docMk/>
            <pc:sldMk cId="405613710" sldId="590"/>
            <ac:spMk id="2" creationId="{8779CF1D-2587-503B-B92D-E1760D8B8B40}"/>
          </ac:spMkLst>
        </pc:spChg>
      </pc:sldChg>
      <pc:sldChg chg="addSp modSp add mod ord modAnim">
        <pc:chgData name="Portner, Aerin (DEQ)" userId="8b77c64a-2242-4f20-a53b-6f766942232b" providerId="ADAL" clId="{72074CA2-CADF-4728-8A53-C4B9B3FE8D88}" dt="2025-06-18T22:10:04.756" v="2097"/>
        <pc:sldMkLst>
          <pc:docMk/>
          <pc:sldMk cId="1769289179" sldId="591"/>
        </pc:sldMkLst>
        <pc:spChg chg="mod">
          <ac:chgData name="Portner, Aerin (DEQ)" userId="8b77c64a-2242-4f20-a53b-6f766942232b" providerId="ADAL" clId="{72074CA2-CADF-4728-8A53-C4B9B3FE8D88}" dt="2025-06-18T22:08:46.465" v="2088" actId="20577"/>
          <ac:spMkLst>
            <pc:docMk/>
            <pc:sldMk cId="1769289179" sldId="591"/>
            <ac:spMk id="2" creationId="{8779CF1D-2587-503B-B92D-E1760D8B8B40}"/>
          </ac:spMkLst>
        </pc:spChg>
        <pc:spChg chg="add mod">
          <ac:chgData name="Portner, Aerin (DEQ)" userId="8b77c64a-2242-4f20-a53b-6f766942232b" providerId="ADAL" clId="{72074CA2-CADF-4728-8A53-C4B9B3FE8D88}" dt="2025-06-18T22:09:50.528" v="2096" actId="1076"/>
          <ac:spMkLst>
            <pc:docMk/>
            <pc:sldMk cId="1769289179" sldId="591"/>
            <ac:spMk id="3" creationId="{0DBE4F9B-C179-8E7F-2A39-33CA4D3BB76B}"/>
          </ac:spMkLst>
        </pc:spChg>
      </pc:sldChg>
      <pc:sldChg chg="add ord">
        <pc:chgData name="Portner, Aerin (DEQ)" userId="8b77c64a-2242-4f20-a53b-6f766942232b" providerId="ADAL" clId="{72074CA2-CADF-4728-8A53-C4B9B3FE8D88}" dt="2025-06-18T18:55:00.927" v="871"/>
        <pc:sldMkLst>
          <pc:docMk/>
          <pc:sldMk cId="1572365542" sldId="595"/>
        </pc:sldMkLst>
      </pc:sldChg>
      <pc:sldChg chg="modSp add mod ord">
        <pc:chgData name="Portner, Aerin (DEQ)" userId="8b77c64a-2242-4f20-a53b-6f766942232b" providerId="ADAL" clId="{72074CA2-CADF-4728-8A53-C4B9B3FE8D88}" dt="2025-06-18T18:56:32.757" v="958"/>
        <pc:sldMkLst>
          <pc:docMk/>
          <pc:sldMk cId="1613087116" sldId="607"/>
        </pc:sldMkLst>
        <pc:spChg chg="mod">
          <ac:chgData name="Portner, Aerin (DEQ)" userId="8b77c64a-2242-4f20-a53b-6f766942232b" providerId="ADAL" clId="{72074CA2-CADF-4728-8A53-C4B9B3FE8D88}" dt="2025-06-18T18:56:13.046" v="954" actId="20577"/>
          <ac:spMkLst>
            <pc:docMk/>
            <pc:sldMk cId="1613087116" sldId="607"/>
            <ac:spMk id="5" creationId="{2473C386-C12E-8089-D668-3796EADCD5B3}"/>
          </ac:spMkLst>
        </pc:spChg>
      </pc:sldChg>
      <pc:sldChg chg="del">
        <pc:chgData name="Portner, Aerin (DEQ)" userId="8b77c64a-2242-4f20-a53b-6f766942232b" providerId="ADAL" clId="{72074CA2-CADF-4728-8A53-C4B9B3FE8D88}" dt="2025-06-18T22:17:08.946" v="2140" actId="47"/>
        <pc:sldMkLst>
          <pc:docMk/>
          <pc:sldMk cId="3578538291" sldId="608"/>
        </pc:sldMkLst>
      </pc:sldChg>
      <pc:sldChg chg="addSp delSp modSp new mod ord modAnim">
        <pc:chgData name="Portner, Aerin (DEQ)" userId="8b77c64a-2242-4f20-a53b-6f766942232b" providerId="ADAL" clId="{72074CA2-CADF-4728-8A53-C4B9B3FE8D88}" dt="2025-06-18T20:50:42.557" v="1102" actId="688"/>
        <pc:sldMkLst>
          <pc:docMk/>
          <pc:sldMk cId="4175024189" sldId="615"/>
        </pc:sldMkLst>
        <pc:spChg chg="mod">
          <ac:chgData name="Portner, Aerin (DEQ)" userId="8b77c64a-2242-4f20-a53b-6f766942232b" providerId="ADAL" clId="{72074CA2-CADF-4728-8A53-C4B9B3FE8D88}" dt="2025-06-18T20:23:36.733" v="1079" actId="20577"/>
          <ac:spMkLst>
            <pc:docMk/>
            <pc:sldMk cId="4175024189" sldId="615"/>
            <ac:spMk id="2" creationId="{F9FE8C89-CBBA-9D0C-71DB-1530D4632C37}"/>
          </ac:spMkLst>
        </pc:spChg>
        <pc:picChg chg="add mod">
          <ac:chgData name="Portner, Aerin (DEQ)" userId="8b77c64a-2242-4f20-a53b-6f766942232b" providerId="ADAL" clId="{72074CA2-CADF-4728-8A53-C4B9B3FE8D88}" dt="2025-06-18T20:48:35.936" v="1092" actId="1076"/>
          <ac:picMkLst>
            <pc:docMk/>
            <pc:sldMk cId="4175024189" sldId="615"/>
            <ac:picMk id="8" creationId="{1E628F51-8D0C-C039-B86D-170607BEC51E}"/>
          </ac:picMkLst>
        </pc:picChg>
        <pc:picChg chg="add mod modCrop">
          <ac:chgData name="Portner, Aerin (DEQ)" userId="8b77c64a-2242-4f20-a53b-6f766942232b" providerId="ADAL" clId="{72074CA2-CADF-4728-8A53-C4B9B3FE8D88}" dt="2025-06-18T20:50:42.557" v="1102" actId="688"/>
          <ac:picMkLst>
            <pc:docMk/>
            <pc:sldMk cId="4175024189" sldId="615"/>
            <ac:picMk id="11" creationId="{84058849-9FC9-37B1-089E-10379A6116FD}"/>
          </ac:picMkLst>
        </pc:picChg>
      </pc:sldChg>
      <pc:sldChg chg="addSp delSp modSp new mod modAnim">
        <pc:chgData name="Portner, Aerin (DEQ)" userId="8b77c64a-2242-4f20-a53b-6f766942232b" providerId="ADAL" clId="{72074CA2-CADF-4728-8A53-C4B9B3FE8D88}" dt="2025-06-18T21:10:04.577" v="1240"/>
        <pc:sldMkLst>
          <pc:docMk/>
          <pc:sldMk cId="283981613" sldId="616"/>
        </pc:sldMkLst>
        <pc:spChg chg="mod">
          <ac:chgData name="Portner, Aerin (DEQ)" userId="8b77c64a-2242-4f20-a53b-6f766942232b" providerId="ADAL" clId="{72074CA2-CADF-4728-8A53-C4B9B3FE8D88}" dt="2025-06-18T20:51:39.609" v="1129" actId="20577"/>
          <ac:spMkLst>
            <pc:docMk/>
            <pc:sldMk cId="283981613" sldId="616"/>
            <ac:spMk id="2" creationId="{5066EEA2-7975-34B9-846C-39523E1F1ABA}"/>
          </ac:spMkLst>
        </pc:spChg>
        <pc:spChg chg="add mod">
          <ac:chgData name="Portner, Aerin (DEQ)" userId="8b77c64a-2242-4f20-a53b-6f766942232b" providerId="ADAL" clId="{72074CA2-CADF-4728-8A53-C4B9B3FE8D88}" dt="2025-06-18T21:07:10.052" v="1226"/>
          <ac:spMkLst>
            <pc:docMk/>
            <pc:sldMk cId="283981613" sldId="616"/>
            <ac:spMk id="7" creationId="{532FF028-FAFE-43E7-8974-F29805DBDD0E}"/>
          </ac:spMkLst>
        </pc:spChg>
        <pc:spChg chg="add mod">
          <ac:chgData name="Portner, Aerin (DEQ)" userId="8b77c64a-2242-4f20-a53b-6f766942232b" providerId="ADAL" clId="{72074CA2-CADF-4728-8A53-C4B9B3FE8D88}" dt="2025-06-18T21:08:38.549" v="1236" actId="2085"/>
          <ac:spMkLst>
            <pc:docMk/>
            <pc:sldMk cId="283981613" sldId="616"/>
            <ac:spMk id="10" creationId="{9D1B6A02-9383-71F5-FA24-D29467F0825F}"/>
          </ac:spMkLst>
        </pc:spChg>
        <pc:graphicFrameChg chg="add mod">
          <ac:chgData name="Portner, Aerin (DEQ)" userId="8b77c64a-2242-4f20-a53b-6f766942232b" providerId="ADAL" clId="{72074CA2-CADF-4728-8A53-C4B9B3FE8D88}" dt="2025-06-18T21:04:41.630" v="1141" actId="255"/>
          <ac:graphicFrameMkLst>
            <pc:docMk/>
            <pc:sldMk cId="283981613" sldId="616"/>
            <ac:graphicFrameMk id="6" creationId="{EF31F7DD-A9F9-EA57-CF53-3DB56AD2435D}"/>
          </ac:graphicFrameMkLst>
        </pc:graphicFrameChg>
        <pc:picChg chg="add mod">
          <ac:chgData name="Portner, Aerin (DEQ)" userId="8b77c64a-2242-4f20-a53b-6f766942232b" providerId="ADAL" clId="{72074CA2-CADF-4728-8A53-C4B9B3FE8D88}" dt="2025-06-18T21:08:03.968" v="1231" actId="1076"/>
          <ac:picMkLst>
            <pc:docMk/>
            <pc:sldMk cId="283981613" sldId="616"/>
            <ac:picMk id="8" creationId="{1FB62534-AC0B-ED2C-0260-432AC7ADCF65}"/>
          </ac:picMkLst>
        </pc:picChg>
        <pc:picChg chg="add mod">
          <ac:chgData name="Portner, Aerin (DEQ)" userId="8b77c64a-2242-4f20-a53b-6f766942232b" providerId="ADAL" clId="{72074CA2-CADF-4728-8A53-C4B9B3FE8D88}" dt="2025-06-18T21:08:09.432" v="1232" actId="1076"/>
          <ac:picMkLst>
            <pc:docMk/>
            <pc:sldMk cId="283981613" sldId="616"/>
            <ac:picMk id="9" creationId="{58777AC0-8A69-387A-F6C4-FEF190E9FC59}"/>
          </ac:picMkLst>
        </pc:picChg>
      </pc:sldChg>
      <pc:sldChg chg="addSp delSp modSp new mod modAnim">
        <pc:chgData name="Portner, Aerin (DEQ)" userId="8b77c64a-2242-4f20-a53b-6f766942232b" providerId="ADAL" clId="{72074CA2-CADF-4728-8A53-C4B9B3FE8D88}" dt="2025-06-20T13:53:45.389" v="2222"/>
        <pc:sldMkLst>
          <pc:docMk/>
          <pc:sldMk cId="3171356731" sldId="617"/>
        </pc:sldMkLst>
        <pc:spChg chg="mod">
          <ac:chgData name="Portner, Aerin (DEQ)" userId="8b77c64a-2242-4f20-a53b-6f766942232b" providerId="ADAL" clId="{72074CA2-CADF-4728-8A53-C4B9B3FE8D88}" dt="2025-06-18T21:11:47.098" v="1303" actId="20577"/>
          <ac:spMkLst>
            <pc:docMk/>
            <pc:sldMk cId="3171356731" sldId="617"/>
            <ac:spMk id="2" creationId="{FB733B10-AA5D-E02D-FED6-A141B42F649E}"/>
          </ac:spMkLst>
        </pc:spChg>
        <pc:spChg chg="add mod">
          <ac:chgData name="Portner, Aerin (DEQ)" userId="8b77c64a-2242-4f20-a53b-6f766942232b" providerId="ADAL" clId="{72074CA2-CADF-4728-8A53-C4B9B3FE8D88}" dt="2025-06-18T21:41:21.841" v="1602" actId="14100"/>
          <ac:spMkLst>
            <pc:docMk/>
            <pc:sldMk cId="3171356731" sldId="617"/>
            <ac:spMk id="6" creationId="{073D99C6-94A6-183A-E54C-F4435079D7FA}"/>
          </ac:spMkLst>
        </pc:spChg>
        <pc:spChg chg="add mod">
          <ac:chgData name="Portner, Aerin (DEQ)" userId="8b77c64a-2242-4f20-a53b-6f766942232b" providerId="ADAL" clId="{72074CA2-CADF-4728-8A53-C4B9B3FE8D88}" dt="2025-06-18T21:41:18.153" v="1601" actId="14100"/>
          <ac:spMkLst>
            <pc:docMk/>
            <pc:sldMk cId="3171356731" sldId="617"/>
            <ac:spMk id="7" creationId="{EC281AA1-7957-1CA2-D747-8B1F7E62A77A}"/>
          </ac:spMkLst>
        </pc:spChg>
        <pc:spChg chg="add mod">
          <ac:chgData name="Portner, Aerin (DEQ)" userId="8b77c64a-2242-4f20-a53b-6f766942232b" providerId="ADAL" clId="{72074CA2-CADF-4728-8A53-C4B9B3FE8D88}" dt="2025-06-18T21:41:30.475" v="1603" actId="208"/>
          <ac:spMkLst>
            <pc:docMk/>
            <pc:sldMk cId="3171356731" sldId="617"/>
            <ac:spMk id="8" creationId="{11D0E7C9-6D6F-67A3-B054-F62B4100CCF1}"/>
          </ac:spMkLst>
        </pc:spChg>
        <pc:spChg chg="add mod">
          <ac:chgData name="Portner, Aerin (DEQ)" userId="8b77c64a-2242-4f20-a53b-6f766942232b" providerId="ADAL" clId="{72074CA2-CADF-4728-8A53-C4B9B3FE8D88}" dt="2025-06-18T21:42:02.278" v="1606" actId="14100"/>
          <ac:spMkLst>
            <pc:docMk/>
            <pc:sldMk cId="3171356731" sldId="617"/>
            <ac:spMk id="9" creationId="{54FF429F-44A8-FBAC-154E-4631A0D9E0CD}"/>
          </ac:spMkLst>
        </pc:spChg>
        <pc:spChg chg="add mod ord">
          <ac:chgData name="Portner, Aerin (DEQ)" userId="8b77c64a-2242-4f20-a53b-6f766942232b" providerId="ADAL" clId="{72074CA2-CADF-4728-8A53-C4B9B3FE8D88}" dt="2025-06-20T13:53:45.389" v="2222"/>
          <ac:spMkLst>
            <pc:docMk/>
            <pc:sldMk cId="3171356731" sldId="617"/>
            <ac:spMk id="11" creationId="{EB9BB5BD-2120-5FF2-B4FF-747DF6120475}"/>
          </ac:spMkLst>
        </pc:spChg>
        <pc:spChg chg="add mod">
          <ac:chgData name="Portner, Aerin (DEQ)" userId="8b77c64a-2242-4f20-a53b-6f766942232b" providerId="ADAL" clId="{72074CA2-CADF-4728-8A53-C4B9B3FE8D88}" dt="2025-06-18T22:03:47.197" v="2036" actId="2085"/>
          <ac:spMkLst>
            <pc:docMk/>
            <pc:sldMk cId="3171356731" sldId="617"/>
            <ac:spMk id="12" creationId="{D69FA6C2-35C2-2929-8D5D-17F6C3D2028A}"/>
          </ac:spMkLst>
        </pc:spChg>
        <pc:spChg chg="add mod">
          <ac:chgData name="Portner, Aerin (DEQ)" userId="8b77c64a-2242-4f20-a53b-6f766942232b" providerId="ADAL" clId="{72074CA2-CADF-4728-8A53-C4B9B3FE8D88}" dt="2025-06-18T22:03:58.466" v="2038" actId="1076"/>
          <ac:spMkLst>
            <pc:docMk/>
            <pc:sldMk cId="3171356731" sldId="617"/>
            <ac:spMk id="13" creationId="{63E55556-922D-8699-D86A-976A8EE5749A}"/>
          </ac:spMkLst>
        </pc:spChg>
        <pc:graphicFrameChg chg="add mod ord modGraphic">
          <ac:chgData name="Portner, Aerin (DEQ)" userId="8b77c64a-2242-4f20-a53b-6f766942232b" providerId="ADAL" clId="{72074CA2-CADF-4728-8A53-C4B9B3FE8D88}" dt="2025-06-18T21:41:03.884" v="1599" actId="14734"/>
          <ac:graphicFrameMkLst>
            <pc:docMk/>
            <pc:sldMk cId="3171356731" sldId="617"/>
            <ac:graphicFrameMk id="5" creationId="{0436DD19-A780-5DB5-DACD-5EF22193ED6A}"/>
          </ac:graphicFrameMkLst>
        </pc:graphicFrameChg>
        <pc:picChg chg="add mod">
          <ac:chgData name="Portner, Aerin (DEQ)" userId="8b77c64a-2242-4f20-a53b-6f766942232b" providerId="ADAL" clId="{72074CA2-CADF-4728-8A53-C4B9B3FE8D88}" dt="2025-06-18T21:59:27.597" v="1845" actId="1076"/>
          <ac:picMkLst>
            <pc:docMk/>
            <pc:sldMk cId="3171356731" sldId="617"/>
            <ac:picMk id="10" creationId="{9908B7C0-D28E-F33E-BC73-E98F1D086416}"/>
          </ac:picMkLst>
        </pc:picChg>
      </pc:sldChg>
      <pc:sldChg chg="addSp delSp modSp new del mod">
        <pc:chgData name="Portner, Aerin (DEQ)" userId="8b77c64a-2242-4f20-a53b-6f766942232b" providerId="ADAL" clId="{72074CA2-CADF-4728-8A53-C4B9B3FE8D88}" dt="2025-06-18T21:22:21.763" v="1441" actId="47"/>
        <pc:sldMkLst>
          <pc:docMk/>
          <pc:sldMk cId="3290395356" sldId="618"/>
        </pc:sldMkLst>
      </pc:sldChg>
      <pc:sldChg chg="addSp delSp modSp add mod ord delAnim">
        <pc:chgData name="Portner, Aerin (DEQ)" userId="8b77c64a-2242-4f20-a53b-6f766942232b" providerId="ADAL" clId="{72074CA2-CADF-4728-8A53-C4B9B3FE8D88}" dt="2025-06-18T21:50:24.409" v="1704" actId="20577"/>
        <pc:sldMkLst>
          <pc:docMk/>
          <pc:sldMk cId="3669768652" sldId="618"/>
        </pc:sldMkLst>
        <pc:spChg chg="mod">
          <ac:chgData name="Portner, Aerin (DEQ)" userId="8b77c64a-2242-4f20-a53b-6f766942232b" providerId="ADAL" clId="{72074CA2-CADF-4728-8A53-C4B9B3FE8D88}" dt="2025-06-18T21:43:54.400" v="1666" actId="255"/>
          <ac:spMkLst>
            <pc:docMk/>
            <pc:sldMk cId="3669768652" sldId="618"/>
            <ac:spMk id="2" creationId="{A9451E0A-4223-F3B2-7249-5ACA65C24F59}"/>
          </ac:spMkLst>
        </pc:spChg>
        <pc:spChg chg="mod">
          <ac:chgData name="Portner, Aerin (DEQ)" userId="8b77c64a-2242-4f20-a53b-6f766942232b" providerId="ADAL" clId="{72074CA2-CADF-4728-8A53-C4B9B3FE8D88}" dt="2025-06-18T21:50:24.409" v="1704" actId="20577"/>
          <ac:spMkLst>
            <pc:docMk/>
            <pc:sldMk cId="3669768652" sldId="618"/>
            <ac:spMk id="7" creationId="{9DF6165F-6D62-7D09-E5E7-A87DA1816079}"/>
          </ac:spMkLst>
        </pc:spChg>
        <pc:graphicFrameChg chg="add mod">
          <ac:chgData name="Portner, Aerin (DEQ)" userId="8b77c64a-2242-4f20-a53b-6f766942232b" providerId="ADAL" clId="{72074CA2-CADF-4728-8A53-C4B9B3FE8D88}" dt="2025-06-18T21:49:46.917" v="1700" actId="1076"/>
          <ac:graphicFrameMkLst>
            <pc:docMk/>
            <pc:sldMk cId="3669768652" sldId="618"/>
            <ac:graphicFrameMk id="3" creationId="{977E2C44-EF41-423C-BD10-5C7F1B47764A}"/>
          </ac:graphicFrameMkLst>
        </pc:graphicFrameChg>
      </pc:sldChg>
      <pc:sldChg chg="addSp modSp add mod ord modAnim">
        <pc:chgData name="Portner, Aerin (DEQ)" userId="8b77c64a-2242-4f20-a53b-6f766942232b" providerId="ADAL" clId="{72074CA2-CADF-4728-8A53-C4B9B3FE8D88}" dt="2025-06-20T14:12:22.490" v="2657" actId="14100"/>
        <pc:sldMkLst>
          <pc:docMk/>
          <pc:sldMk cId="3392646606" sldId="619"/>
        </pc:sldMkLst>
        <pc:spChg chg="mod">
          <ac:chgData name="Portner, Aerin (DEQ)" userId="8b77c64a-2242-4f20-a53b-6f766942232b" providerId="ADAL" clId="{72074CA2-CADF-4728-8A53-C4B9B3FE8D88}" dt="2025-06-18T21:50:55.463" v="1711" actId="20577"/>
          <ac:spMkLst>
            <pc:docMk/>
            <pc:sldMk cId="3392646606" sldId="619"/>
            <ac:spMk id="2" creationId="{60A9C25F-D9E6-43B2-D4FA-CB09AFF0282F}"/>
          </ac:spMkLst>
        </pc:spChg>
        <pc:spChg chg="add mod">
          <ac:chgData name="Portner, Aerin (DEQ)" userId="8b77c64a-2242-4f20-a53b-6f766942232b" providerId="ADAL" clId="{72074CA2-CADF-4728-8A53-C4B9B3FE8D88}" dt="2025-06-20T14:12:00.596" v="2653" actId="20577"/>
          <ac:spMkLst>
            <pc:docMk/>
            <pc:sldMk cId="3392646606" sldId="619"/>
            <ac:spMk id="3" creationId="{66B6612C-1BA5-A14A-94F8-27890F4C35EB}"/>
          </ac:spMkLst>
        </pc:spChg>
        <pc:spChg chg="add mod">
          <ac:chgData name="Portner, Aerin (DEQ)" userId="8b77c64a-2242-4f20-a53b-6f766942232b" providerId="ADAL" clId="{72074CA2-CADF-4728-8A53-C4B9B3FE8D88}" dt="2025-06-20T14:12:22.490" v="2657" actId="14100"/>
          <ac:spMkLst>
            <pc:docMk/>
            <pc:sldMk cId="3392646606" sldId="619"/>
            <ac:spMk id="11" creationId="{FBED2369-44B6-1197-E844-D6287786B3E8}"/>
          </ac:spMkLst>
        </pc:spChg>
        <pc:spChg chg="add mod">
          <ac:chgData name="Portner, Aerin (DEQ)" userId="8b77c64a-2242-4f20-a53b-6f766942232b" providerId="ADAL" clId="{72074CA2-CADF-4728-8A53-C4B9B3FE8D88}" dt="2025-06-20T14:12:18.881" v="2656" actId="14100"/>
          <ac:spMkLst>
            <pc:docMk/>
            <pc:sldMk cId="3392646606" sldId="619"/>
            <ac:spMk id="12" creationId="{55EBD61B-1F9C-3061-EAE1-3FDBF987DC27}"/>
          </ac:spMkLst>
        </pc:spChg>
        <pc:spChg chg="add mod ord">
          <ac:chgData name="Portner, Aerin (DEQ)" userId="8b77c64a-2242-4f20-a53b-6f766942232b" providerId="ADAL" clId="{72074CA2-CADF-4728-8A53-C4B9B3FE8D88}" dt="2025-06-20T14:12:14.471" v="2655" actId="166"/>
          <ac:spMkLst>
            <pc:docMk/>
            <pc:sldMk cId="3392646606" sldId="619"/>
            <ac:spMk id="13" creationId="{4842A87A-44EF-C9E7-1490-56FB646263DC}"/>
          </ac:spMkLst>
        </pc:spChg>
        <pc:graphicFrameChg chg="mod modGraphic">
          <ac:chgData name="Portner, Aerin (DEQ)" userId="8b77c64a-2242-4f20-a53b-6f766942232b" providerId="ADAL" clId="{72074CA2-CADF-4728-8A53-C4B9B3FE8D88}" dt="2025-06-18T21:57:49.125" v="1841" actId="207"/>
          <ac:graphicFrameMkLst>
            <pc:docMk/>
            <pc:sldMk cId="3392646606" sldId="619"/>
            <ac:graphicFrameMk id="5" creationId="{A45C5D09-0A32-1262-61FF-57D6C6043848}"/>
          </ac:graphicFrameMkLst>
        </pc:graphicFrameChg>
        <pc:picChg chg="add mod ord">
          <ac:chgData name="Portner, Aerin (DEQ)" userId="8b77c64a-2242-4f20-a53b-6f766942232b" providerId="ADAL" clId="{72074CA2-CADF-4728-8A53-C4B9B3FE8D88}" dt="2025-06-20T14:12:08.112" v="2654" actId="166"/>
          <ac:picMkLst>
            <pc:docMk/>
            <pc:sldMk cId="3392646606" sldId="619"/>
            <ac:picMk id="10" creationId="{77BF7860-C6DA-E14A-80C5-5C2E803A79DC}"/>
          </ac:picMkLst>
        </pc:picChg>
      </pc:sldChg>
      <pc:sldChg chg="addSp delSp modSp new mod">
        <pc:chgData name="Portner, Aerin (DEQ)" userId="8b77c64a-2242-4f20-a53b-6f766942232b" providerId="ADAL" clId="{72074CA2-CADF-4728-8A53-C4B9B3FE8D88}" dt="2025-06-18T22:16:34.607" v="2139" actId="1076"/>
        <pc:sldMkLst>
          <pc:docMk/>
          <pc:sldMk cId="2219283061" sldId="620"/>
        </pc:sldMkLst>
        <pc:spChg chg="mod">
          <ac:chgData name="Portner, Aerin (DEQ)" userId="8b77c64a-2242-4f20-a53b-6f766942232b" providerId="ADAL" clId="{72074CA2-CADF-4728-8A53-C4B9B3FE8D88}" dt="2025-06-18T22:10:45.334" v="2135" actId="20577"/>
          <ac:spMkLst>
            <pc:docMk/>
            <pc:sldMk cId="2219283061" sldId="620"/>
            <ac:spMk id="2" creationId="{37830DDE-9006-3C94-4448-A87366BEEA09}"/>
          </ac:spMkLst>
        </pc:spChg>
        <pc:picChg chg="add mod">
          <ac:chgData name="Portner, Aerin (DEQ)" userId="8b77c64a-2242-4f20-a53b-6f766942232b" providerId="ADAL" clId="{72074CA2-CADF-4728-8A53-C4B9B3FE8D88}" dt="2025-06-18T22:16:34.607" v="2139" actId="1076"/>
          <ac:picMkLst>
            <pc:docMk/>
            <pc:sldMk cId="2219283061" sldId="620"/>
            <ac:picMk id="2050" creationId="{6AD3407E-BCE1-7A07-A44C-9450C2C4668C}"/>
          </ac:picMkLst>
        </pc:picChg>
      </pc:sldChg>
    </pc:docChg>
  </pc:docChgLst>
  <pc:docChgLst>
    <pc:chgData name="Romero, Kimberly (DEQ)" userId="db9e28ed-a8ce-4b85-a12a-23cefd4f2cd1" providerId="ADAL" clId="{F981A632-9568-4FA1-9EF1-5DD2BBA7FD40}"/>
    <pc:docChg chg="undo custSel delSld modSld">
      <pc:chgData name="Romero, Kimberly (DEQ)" userId="db9e28ed-a8ce-4b85-a12a-23cefd4f2cd1" providerId="ADAL" clId="{F981A632-9568-4FA1-9EF1-5DD2BBA7FD40}" dt="2025-06-23T17:55:42.527" v="704" actId="113"/>
      <pc:docMkLst>
        <pc:docMk/>
      </pc:docMkLst>
      <pc:sldChg chg="del">
        <pc:chgData name="Romero, Kimberly (DEQ)" userId="db9e28ed-a8ce-4b85-a12a-23cefd4f2cd1" providerId="ADAL" clId="{F981A632-9568-4FA1-9EF1-5DD2BBA7FD40}" dt="2025-06-23T14:53:23.645" v="0" actId="47"/>
        <pc:sldMkLst>
          <pc:docMk/>
          <pc:sldMk cId="3813070274" sldId="270"/>
        </pc:sldMkLst>
      </pc:sldChg>
      <pc:sldChg chg="addSp modSp mod">
        <pc:chgData name="Romero, Kimberly (DEQ)" userId="db9e28ed-a8ce-4b85-a12a-23cefd4f2cd1" providerId="ADAL" clId="{F981A632-9568-4FA1-9EF1-5DD2BBA7FD40}" dt="2025-06-23T17:48:01.866" v="588" actId="1076"/>
        <pc:sldMkLst>
          <pc:docMk/>
          <pc:sldMk cId="2080775850" sldId="271"/>
        </pc:sldMkLst>
        <pc:spChg chg="mod">
          <ac:chgData name="Romero, Kimberly (DEQ)" userId="db9e28ed-a8ce-4b85-a12a-23cefd4f2cd1" providerId="ADAL" clId="{F981A632-9568-4FA1-9EF1-5DD2BBA7FD40}" dt="2025-06-23T15:55:55.660" v="151" actId="13926"/>
          <ac:spMkLst>
            <pc:docMk/>
            <pc:sldMk cId="2080775850" sldId="271"/>
            <ac:spMk id="2" creationId="{00000000-0000-0000-0000-000000000000}"/>
          </ac:spMkLst>
        </pc:spChg>
        <pc:spChg chg="mod">
          <ac:chgData name="Romero, Kimberly (DEQ)" userId="db9e28ed-a8ce-4b85-a12a-23cefd4f2cd1" providerId="ADAL" clId="{F981A632-9568-4FA1-9EF1-5DD2BBA7FD40}" dt="2025-06-23T17:33:18.826" v="491" actId="14100"/>
          <ac:spMkLst>
            <pc:docMk/>
            <pc:sldMk cId="2080775850" sldId="271"/>
            <ac:spMk id="3" creationId="{00000000-0000-0000-0000-000000000000}"/>
          </ac:spMkLst>
        </pc:spChg>
        <pc:spChg chg="add mod">
          <ac:chgData name="Romero, Kimberly (DEQ)" userId="db9e28ed-a8ce-4b85-a12a-23cefd4f2cd1" providerId="ADAL" clId="{F981A632-9568-4FA1-9EF1-5DD2BBA7FD40}" dt="2025-06-23T17:32:29.976" v="462" actId="1076"/>
          <ac:spMkLst>
            <pc:docMk/>
            <pc:sldMk cId="2080775850" sldId="271"/>
            <ac:spMk id="4" creationId="{1C5D1AB3-4BAC-7DBA-4AB4-A193BEA06881}"/>
          </ac:spMkLst>
        </pc:spChg>
        <pc:picChg chg="add mod">
          <ac:chgData name="Romero, Kimberly (DEQ)" userId="db9e28ed-a8ce-4b85-a12a-23cefd4f2cd1" providerId="ADAL" clId="{F981A632-9568-4FA1-9EF1-5DD2BBA7FD40}" dt="2025-06-23T17:48:01.866" v="588" actId="1076"/>
          <ac:picMkLst>
            <pc:docMk/>
            <pc:sldMk cId="2080775850" sldId="271"/>
            <ac:picMk id="1026" creationId="{BD574150-7080-F954-817B-3053866CEA58}"/>
          </ac:picMkLst>
        </pc:picChg>
      </pc:sldChg>
      <pc:sldChg chg="modNotesTx">
        <pc:chgData name="Romero, Kimberly (DEQ)" userId="db9e28ed-a8ce-4b85-a12a-23cefd4f2cd1" providerId="ADAL" clId="{F981A632-9568-4FA1-9EF1-5DD2BBA7FD40}" dt="2025-06-23T15:34:07.998" v="73" actId="5793"/>
        <pc:sldMkLst>
          <pc:docMk/>
          <pc:sldMk cId="183914039" sldId="296"/>
        </pc:sldMkLst>
      </pc:sldChg>
      <pc:sldChg chg="modSp mod">
        <pc:chgData name="Romero, Kimberly (DEQ)" userId="db9e28ed-a8ce-4b85-a12a-23cefd4f2cd1" providerId="ADAL" clId="{F981A632-9568-4FA1-9EF1-5DD2BBA7FD40}" dt="2025-06-23T17:36:01.804" v="492" actId="115"/>
        <pc:sldMkLst>
          <pc:docMk/>
          <pc:sldMk cId="2384595827" sldId="319"/>
        </pc:sldMkLst>
        <pc:spChg chg="mod">
          <ac:chgData name="Romero, Kimberly (DEQ)" userId="db9e28ed-a8ce-4b85-a12a-23cefd4f2cd1" providerId="ADAL" clId="{F981A632-9568-4FA1-9EF1-5DD2BBA7FD40}" dt="2025-06-23T17:36:01.804" v="492" actId="115"/>
          <ac:spMkLst>
            <pc:docMk/>
            <pc:sldMk cId="2384595827" sldId="319"/>
            <ac:spMk id="8" creationId="{5EA16359-DC0B-4310-8CB7-222A2847762E}"/>
          </ac:spMkLst>
        </pc:spChg>
      </pc:sldChg>
      <pc:sldChg chg="modSp mod modNotesTx">
        <pc:chgData name="Romero, Kimberly (DEQ)" userId="db9e28ed-a8ce-4b85-a12a-23cefd4f2cd1" providerId="ADAL" clId="{F981A632-9568-4FA1-9EF1-5DD2BBA7FD40}" dt="2025-06-23T17:19:15.428" v="326" actId="1440"/>
        <pc:sldMkLst>
          <pc:docMk/>
          <pc:sldMk cId="3763557402" sldId="322"/>
        </pc:sldMkLst>
        <pc:spChg chg="mod">
          <ac:chgData name="Romero, Kimberly (DEQ)" userId="db9e28ed-a8ce-4b85-a12a-23cefd4f2cd1" providerId="ADAL" clId="{F981A632-9568-4FA1-9EF1-5DD2BBA7FD40}" dt="2025-06-23T17:17:26.161" v="307" actId="1076"/>
          <ac:spMkLst>
            <pc:docMk/>
            <pc:sldMk cId="3763557402" sldId="322"/>
            <ac:spMk id="2" creationId="{00000000-0000-0000-0000-000000000000}"/>
          </ac:spMkLst>
        </pc:spChg>
        <pc:spChg chg="mod">
          <ac:chgData name="Romero, Kimberly (DEQ)" userId="db9e28ed-a8ce-4b85-a12a-23cefd4f2cd1" providerId="ADAL" clId="{F981A632-9568-4FA1-9EF1-5DD2BBA7FD40}" dt="2025-06-23T17:18:19.833" v="317" actId="1035"/>
          <ac:spMkLst>
            <pc:docMk/>
            <pc:sldMk cId="3763557402" sldId="322"/>
            <ac:spMk id="3" creationId="{00000000-0000-0000-0000-000000000000}"/>
          </ac:spMkLst>
        </pc:spChg>
        <pc:spChg chg="mod">
          <ac:chgData name="Romero, Kimberly (DEQ)" userId="db9e28ed-a8ce-4b85-a12a-23cefd4f2cd1" providerId="ADAL" clId="{F981A632-9568-4FA1-9EF1-5DD2BBA7FD40}" dt="2025-06-23T17:17:35.314" v="308" actId="1076"/>
          <ac:spMkLst>
            <pc:docMk/>
            <pc:sldMk cId="3763557402" sldId="322"/>
            <ac:spMk id="4" creationId="{00000000-0000-0000-0000-000000000000}"/>
          </ac:spMkLst>
        </pc:spChg>
        <pc:spChg chg="mod">
          <ac:chgData name="Romero, Kimberly (DEQ)" userId="db9e28ed-a8ce-4b85-a12a-23cefd4f2cd1" providerId="ADAL" clId="{F981A632-9568-4FA1-9EF1-5DD2BBA7FD40}" dt="2025-06-23T17:18:27.132" v="318" actId="1076"/>
          <ac:spMkLst>
            <pc:docMk/>
            <pc:sldMk cId="3763557402" sldId="322"/>
            <ac:spMk id="5" creationId="{00000000-0000-0000-0000-000000000000}"/>
          </ac:spMkLst>
        </pc:spChg>
        <pc:spChg chg="mod">
          <ac:chgData name="Romero, Kimberly (DEQ)" userId="db9e28ed-a8ce-4b85-a12a-23cefd4f2cd1" providerId="ADAL" clId="{F981A632-9568-4FA1-9EF1-5DD2BBA7FD40}" dt="2025-06-23T17:16:31.394" v="294" actId="1076"/>
          <ac:spMkLst>
            <pc:docMk/>
            <pc:sldMk cId="3763557402" sldId="322"/>
            <ac:spMk id="10" creationId="{00000000-0000-0000-0000-000000000000}"/>
          </ac:spMkLst>
        </pc:spChg>
        <pc:picChg chg="mod">
          <ac:chgData name="Romero, Kimberly (DEQ)" userId="db9e28ed-a8ce-4b85-a12a-23cefd4f2cd1" providerId="ADAL" clId="{F981A632-9568-4FA1-9EF1-5DD2BBA7FD40}" dt="2025-06-23T17:19:06.859" v="323" actId="1440"/>
          <ac:picMkLst>
            <pc:docMk/>
            <pc:sldMk cId="3763557402" sldId="322"/>
            <ac:picMk id="14" creationId="{00000000-0000-0000-0000-000000000000}"/>
          </ac:picMkLst>
        </pc:picChg>
        <pc:picChg chg="mod">
          <ac:chgData name="Romero, Kimberly (DEQ)" userId="db9e28ed-a8ce-4b85-a12a-23cefd4f2cd1" providerId="ADAL" clId="{F981A632-9568-4FA1-9EF1-5DD2BBA7FD40}" dt="2025-06-23T17:19:09.226" v="324" actId="1440"/>
          <ac:picMkLst>
            <pc:docMk/>
            <pc:sldMk cId="3763557402" sldId="322"/>
            <ac:picMk id="16" creationId="{00000000-0000-0000-0000-000000000000}"/>
          </ac:picMkLst>
        </pc:picChg>
        <pc:picChg chg="mod">
          <ac:chgData name="Romero, Kimberly (DEQ)" userId="db9e28ed-a8ce-4b85-a12a-23cefd4f2cd1" providerId="ADAL" clId="{F981A632-9568-4FA1-9EF1-5DD2BBA7FD40}" dt="2025-06-23T17:19:11.488" v="325" actId="1440"/>
          <ac:picMkLst>
            <pc:docMk/>
            <pc:sldMk cId="3763557402" sldId="322"/>
            <ac:picMk id="17" creationId="{00000000-0000-0000-0000-000000000000}"/>
          </ac:picMkLst>
        </pc:picChg>
        <pc:picChg chg="mod">
          <ac:chgData name="Romero, Kimberly (DEQ)" userId="db9e28ed-a8ce-4b85-a12a-23cefd4f2cd1" providerId="ADAL" clId="{F981A632-9568-4FA1-9EF1-5DD2BBA7FD40}" dt="2025-06-23T17:19:15.428" v="326" actId="1440"/>
          <ac:picMkLst>
            <pc:docMk/>
            <pc:sldMk cId="3763557402" sldId="322"/>
            <ac:picMk id="22" creationId="{00000000-0000-0000-0000-000000000000}"/>
          </ac:picMkLst>
        </pc:picChg>
      </pc:sldChg>
      <pc:sldChg chg="delSp modSp mod">
        <pc:chgData name="Romero, Kimberly (DEQ)" userId="db9e28ed-a8ce-4b85-a12a-23cefd4f2cd1" providerId="ADAL" clId="{F981A632-9568-4FA1-9EF1-5DD2BBA7FD40}" dt="2025-06-23T17:19:51.298" v="332" actId="1440"/>
        <pc:sldMkLst>
          <pc:docMk/>
          <pc:sldMk cId="3690839051" sldId="324"/>
        </pc:sldMkLst>
        <pc:spChg chg="del">
          <ac:chgData name="Romero, Kimberly (DEQ)" userId="db9e28ed-a8ce-4b85-a12a-23cefd4f2cd1" providerId="ADAL" clId="{F981A632-9568-4FA1-9EF1-5DD2BBA7FD40}" dt="2025-06-23T17:19:38.485" v="330" actId="478"/>
          <ac:spMkLst>
            <pc:docMk/>
            <pc:sldMk cId="3690839051" sldId="324"/>
            <ac:spMk id="8" creationId="{00000000-0000-0000-0000-000000000000}"/>
          </ac:spMkLst>
        </pc:spChg>
        <pc:picChg chg="mod">
          <ac:chgData name="Romero, Kimberly (DEQ)" userId="db9e28ed-a8ce-4b85-a12a-23cefd4f2cd1" providerId="ADAL" clId="{F981A632-9568-4FA1-9EF1-5DD2BBA7FD40}" dt="2025-06-23T17:19:51.298" v="332" actId="1440"/>
          <ac:picMkLst>
            <pc:docMk/>
            <pc:sldMk cId="3690839051" sldId="324"/>
            <ac:picMk id="2" creationId="{4CECCED7-0023-0162-1F37-3E305FC4B0C7}"/>
          </ac:picMkLst>
        </pc:picChg>
        <pc:picChg chg="mod">
          <ac:chgData name="Romero, Kimberly (DEQ)" userId="db9e28ed-a8ce-4b85-a12a-23cefd4f2cd1" providerId="ADAL" clId="{F981A632-9568-4FA1-9EF1-5DD2BBA7FD40}" dt="2025-06-23T17:19:27.185" v="327" actId="1440"/>
          <ac:picMkLst>
            <pc:docMk/>
            <pc:sldMk cId="3690839051" sldId="324"/>
            <ac:picMk id="12" creationId="{00000000-0000-0000-0000-000000000000}"/>
          </ac:picMkLst>
        </pc:picChg>
        <pc:picChg chg="mod">
          <ac:chgData name="Romero, Kimberly (DEQ)" userId="db9e28ed-a8ce-4b85-a12a-23cefd4f2cd1" providerId="ADAL" clId="{F981A632-9568-4FA1-9EF1-5DD2BBA7FD40}" dt="2025-06-23T17:19:29.993" v="328" actId="1440"/>
          <ac:picMkLst>
            <pc:docMk/>
            <pc:sldMk cId="3690839051" sldId="324"/>
            <ac:picMk id="20" creationId="{00000000-0000-0000-0000-000000000000}"/>
          </ac:picMkLst>
        </pc:picChg>
        <pc:picChg chg="mod">
          <ac:chgData name="Romero, Kimberly (DEQ)" userId="db9e28ed-a8ce-4b85-a12a-23cefd4f2cd1" providerId="ADAL" clId="{F981A632-9568-4FA1-9EF1-5DD2BBA7FD40}" dt="2025-06-23T17:19:34.154" v="329" actId="1440"/>
          <ac:picMkLst>
            <pc:docMk/>
            <pc:sldMk cId="3690839051" sldId="324"/>
            <ac:picMk id="1026" creationId="{C6B2F308-A528-B960-8891-1C1EBC01947B}"/>
          </ac:picMkLst>
        </pc:picChg>
        <pc:picChg chg="mod">
          <ac:chgData name="Romero, Kimberly (DEQ)" userId="db9e28ed-a8ce-4b85-a12a-23cefd4f2cd1" providerId="ADAL" clId="{F981A632-9568-4FA1-9EF1-5DD2BBA7FD40}" dt="2025-06-23T17:19:44.752" v="331" actId="1440"/>
          <ac:picMkLst>
            <pc:docMk/>
            <pc:sldMk cId="3690839051" sldId="324"/>
            <ac:picMk id="41997" creationId="{00000000-0000-0000-0000-000000000000}"/>
          </ac:picMkLst>
        </pc:picChg>
      </pc:sldChg>
      <pc:sldChg chg="modSp mod">
        <pc:chgData name="Romero, Kimberly (DEQ)" userId="db9e28ed-a8ce-4b85-a12a-23cefd4f2cd1" providerId="ADAL" clId="{F981A632-9568-4FA1-9EF1-5DD2BBA7FD40}" dt="2025-06-23T17:36:51.946" v="574" actId="20577"/>
        <pc:sldMkLst>
          <pc:docMk/>
          <pc:sldMk cId="2387564707" sldId="337"/>
        </pc:sldMkLst>
        <pc:spChg chg="mod">
          <ac:chgData name="Romero, Kimberly (DEQ)" userId="db9e28ed-a8ce-4b85-a12a-23cefd4f2cd1" providerId="ADAL" clId="{F981A632-9568-4FA1-9EF1-5DD2BBA7FD40}" dt="2025-06-23T17:36:51.946" v="574" actId="20577"/>
          <ac:spMkLst>
            <pc:docMk/>
            <pc:sldMk cId="2387564707" sldId="337"/>
            <ac:spMk id="3" creationId="{00000000-0000-0000-0000-000000000000}"/>
          </ac:spMkLst>
        </pc:spChg>
      </pc:sldChg>
      <pc:sldChg chg="modNotesTx">
        <pc:chgData name="Romero, Kimberly (DEQ)" userId="db9e28ed-a8ce-4b85-a12a-23cefd4f2cd1" providerId="ADAL" clId="{F981A632-9568-4FA1-9EF1-5DD2BBA7FD40}" dt="2025-06-23T15:53:50.623" v="150" actId="20577"/>
        <pc:sldMkLst>
          <pc:docMk/>
          <pc:sldMk cId="2136212547" sldId="341"/>
        </pc:sldMkLst>
      </pc:sldChg>
      <pc:sldChg chg="modSp mod">
        <pc:chgData name="Romero, Kimberly (DEQ)" userId="db9e28ed-a8ce-4b85-a12a-23cefd4f2cd1" providerId="ADAL" clId="{F981A632-9568-4FA1-9EF1-5DD2BBA7FD40}" dt="2025-06-23T17:18:58.555" v="322" actId="1440"/>
        <pc:sldMkLst>
          <pc:docMk/>
          <pc:sldMk cId="1494730470" sldId="563"/>
        </pc:sldMkLst>
        <pc:spChg chg="mod">
          <ac:chgData name="Romero, Kimberly (DEQ)" userId="db9e28ed-a8ce-4b85-a12a-23cefd4f2cd1" providerId="ADAL" clId="{F981A632-9568-4FA1-9EF1-5DD2BBA7FD40}" dt="2025-06-23T17:15:55.140" v="288" actId="1076"/>
          <ac:spMkLst>
            <pc:docMk/>
            <pc:sldMk cId="1494730470" sldId="563"/>
            <ac:spMk id="3" creationId="{00000000-0000-0000-0000-000000000000}"/>
          </ac:spMkLst>
        </pc:spChg>
        <pc:spChg chg="mod">
          <ac:chgData name="Romero, Kimberly (DEQ)" userId="db9e28ed-a8ce-4b85-a12a-23cefd4f2cd1" providerId="ADAL" clId="{F981A632-9568-4FA1-9EF1-5DD2BBA7FD40}" dt="2025-06-23T17:15:35.013" v="283" actId="1076"/>
          <ac:spMkLst>
            <pc:docMk/>
            <pc:sldMk cId="1494730470" sldId="563"/>
            <ac:spMk id="8" creationId="{00000000-0000-0000-0000-000000000000}"/>
          </ac:spMkLst>
        </pc:spChg>
        <pc:spChg chg="mod">
          <ac:chgData name="Romero, Kimberly (DEQ)" userId="db9e28ed-a8ce-4b85-a12a-23cefd4f2cd1" providerId="ADAL" clId="{F981A632-9568-4FA1-9EF1-5DD2BBA7FD40}" dt="2025-06-23T17:15:49.379" v="287" actId="1076"/>
          <ac:spMkLst>
            <pc:docMk/>
            <pc:sldMk cId="1494730470" sldId="563"/>
            <ac:spMk id="9" creationId="{00000000-0000-0000-0000-000000000000}"/>
          </ac:spMkLst>
        </pc:spChg>
        <pc:spChg chg="mod">
          <ac:chgData name="Romero, Kimberly (DEQ)" userId="db9e28ed-a8ce-4b85-a12a-23cefd4f2cd1" providerId="ADAL" clId="{F981A632-9568-4FA1-9EF1-5DD2BBA7FD40}" dt="2025-06-23T17:16:21.445" v="292" actId="1076"/>
          <ac:spMkLst>
            <pc:docMk/>
            <pc:sldMk cId="1494730470" sldId="563"/>
            <ac:spMk id="12" creationId="{84E00799-254C-929E-FFC8-0BF19EEBC32B}"/>
          </ac:spMkLst>
        </pc:spChg>
        <pc:spChg chg="mod">
          <ac:chgData name="Romero, Kimberly (DEQ)" userId="db9e28ed-a8ce-4b85-a12a-23cefd4f2cd1" providerId="ADAL" clId="{F981A632-9568-4FA1-9EF1-5DD2BBA7FD40}" dt="2025-06-23T17:16:10.172" v="290" actId="1076"/>
          <ac:spMkLst>
            <pc:docMk/>
            <pc:sldMk cId="1494730470" sldId="563"/>
            <ac:spMk id="14" creationId="{21C505D6-7245-E973-EAB6-744F7E94A4B3}"/>
          </ac:spMkLst>
        </pc:spChg>
        <pc:spChg chg="mod ord">
          <ac:chgData name="Romero, Kimberly (DEQ)" userId="db9e28ed-a8ce-4b85-a12a-23cefd4f2cd1" providerId="ADAL" clId="{F981A632-9568-4FA1-9EF1-5DD2BBA7FD40}" dt="2025-06-23T17:16:16.642" v="291" actId="167"/>
          <ac:spMkLst>
            <pc:docMk/>
            <pc:sldMk cId="1494730470" sldId="563"/>
            <ac:spMk id="16" creationId="{F41898F8-C32A-9C94-037E-C949EC94ABC8}"/>
          </ac:spMkLst>
        </pc:spChg>
        <pc:picChg chg="mod">
          <ac:chgData name="Romero, Kimberly (DEQ)" userId="db9e28ed-a8ce-4b85-a12a-23cefd4f2cd1" providerId="ADAL" clId="{F981A632-9568-4FA1-9EF1-5DD2BBA7FD40}" dt="2025-06-23T17:18:43.876" v="319" actId="1440"/>
          <ac:picMkLst>
            <pc:docMk/>
            <pc:sldMk cId="1494730470" sldId="563"/>
            <ac:picMk id="5" creationId="{00000000-0000-0000-0000-000000000000}"/>
          </ac:picMkLst>
        </pc:picChg>
        <pc:picChg chg="mod">
          <ac:chgData name="Romero, Kimberly (DEQ)" userId="db9e28ed-a8ce-4b85-a12a-23cefd4f2cd1" providerId="ADAL" clId="{F981A632-9568-4FA1-9EF1-5DD2BBA7FD40}" dt="2025-06-23T17:18:53.355" v="320" actId="1440"/>
          <ac:picMkLst>
            <pc:docMk/>
            <pc:sldMk cId="1494730470" sldId="563"/>
            <ac:picMk id="6" creationId="{03A2A510-B5BC-8946-7596-6044B032A5B8}"/>
          </ac:picMkLst>
        </pc:picChg>
        <pc:picChg chg="mod">
          <ac:chgData name="Romero, Kimberly (DEQ)" userId="db9e28ed-a8ce-4b85-a12a-23cefd4f2cd1" providerId="ADAL" clId="{F981A632-9568-4FA1-9EF1-5DD2BBA7FD40}" dt="2025-06-23T17:18:55.868" v="321" actId="1440"/>
          <ac:picMkLst>
            <pc:docMk/>
            <pc:sldMk cId="1494730470" sldId="563"/>
            <ac:picMk id="7" creationId="{CC79CAB7-608E-E9E5-D588-9FA46209A18F}"/>
          </ac:picMkLst>
        </pc:picChg>
        <pc:picChg chg="mod">
          <ac:chgData name="Romero, Kimberly (DEQ)" userId="db9e28ed-a8ce-4b85-a12a-23cefd4f2cd1" providerId="ADAL" clId="{F981A632-9568-4FA1-9EF1-5DD2BBA7FD40}" dt="2025-06-23T17:18:58.555" v="322" actId="1440"/>
          <ac:picMkLst>
            <pc:docMk/>
            <pc:sldMk cId="1494730470" sldId="563"/>
            <ac:picMk id="13" creationId="{97E3C860-0E17-0147-8133-EF735B907251}"/>
          </ac:picMkLst>
        </pc:picChg>
      </pc:sldChg>
      <pc:sldChg chg="del">
        <pc:chgData name="Romero, Kimberly (DEQ)" userId="db9e28ed-a8ce-4b85-a12a-23cefd4f2cd1" providerId="ADAL" clId="{F981A632-9568-4FA1-9EF1-5DD2BBA7FD40}" dt="2025-06-23T14:55:37.978" v="2" actId="47"/>
        <pc:sldMkLst>
          <pc:docMk/>
          <pc:sldMk cId="461272674" sldId="568"/>
        </pc:sldMkLst>
      </pc:sldChg>
      <pc:sldChg chg="addSp modSp mod modTransition modAnim modNotesTx">
        <pc:chgData name="Romero, Kimberly (DEQ)" userId="db9e28ed-a8ce-4b85-a12a-23cefd4f2cd1" providerId="ADAL" clId="{F981A632-9568-4FA1-9EF1-5DD2BBA7FD40}" dt="2025-06-23T17:55:42.527" v="704" actId="113"/>
        <pc:sldMkLst>
          <pc:docMk/>
          <pc:sldMk cId="3063366477" sldId="583"/>
        </pc:sldMkLst>
        <pc:spChg chg="mod">
          <ac:chgData name="Romero, Kimberly (DEQ)" userId="db9e28ed-a8ce-4b85-a12a-23cefd4f2cd1" providerId="ADAL" clId="{F981A632-9568-4FA1-9EF1-5DD2BBA7FD40}" dt="2025-06-23T17:55:42.527" v="704" actId="113"/>
          <ac:spMkLst>
            <pc:docMk/>
            <pc:sldMk cId="3063366477" sldId="583"/>
            <ac:spMk id="3" creationId="{A59BB1AF-72C5-C6E2-043B-7622ABB9CC9E}"/>
          </ac:spMkLst>
        </pc:spChg>
        <pc:spChg chg="add mod">
          <ac:chgData name="Romero, Kimberly (DEQ)" userId="db9e28ed-a8ce-4b85-a12a-23cefd4f2cd1" providerId="ADAL" clId="{F981A632-9568-4FA1-9EF1-5DD2BBA7FD40}" dt="2025-06-23T17:55:20.933" v="700" actId="1076"/>
          <ac:spMkLst>
            <pc:docMk/>
            <pc:sldMk cId="3063366477" sldId="583"/>
            <ac:spMk id="7" creationId="{B31FEB5F-33F8-6BC2-B821-1E5949210D97}"/>
          </ac:spMkLst>
        </pc:spChg>
        <pc:picChg chg="add mod">
          <ac:chgData name="Romero, Kimberly (DEQ)" userId="db9e28ed-a8ce-4b85-a12a-23cefd4f2cd1" providerId="ADAL" clId="{F981A632-9568-4FA1-9EF1-5DD2BBA7FD40}" dt="2025-06-23T17:54:50.552" v="660" actId="1440"/>
          <ac:picMkLst>
            <pc:docMk/>
            <pc:sldMk cId="3063366477" sldId="583"/>
            <ac:picMk id="6" creationId="{579BD23E-BF4C-7E5D-DF3B-03975F508F7A}"/>
          </ac:picMkLst>
        </pc:picChg>
      </pc:sldChg>
      <pc:sldChg chg="modSp">
        <pc:chgData name="Romero, Kimberly (DEQ)" userId="db9e28ed-a8ce-4b85-a12a-23cefd4f2cd1" providerId="ADAL" clId="{F981A632-9568-4FA1-9EF1-5DD2BBA7FD40}" dt="2025-06-23T17:37:40.263" v="580" actId="20577"/>
        <pc:sldMkLst>
          <pc:docMk/>
          <pc:sldMk cId="2135455213" sldId="614"/>
        </pc:sldMkLst>
        <pc:spChg chg="mod">
          <ac:chgData name="Romero, Kimberly (DEQ)" userId="db9e28ed-a8ce-4b85-a12a-23cefd4f2cd1" providerId="ADAL" clId="{F981A632-9568-4FA1-9EF1-5DD2BBA7FD40}" dt="2025-06-23T17:37:40.263" v="580" actId="20577"/>
          <ac:spMkLst>
            <pc:docMk/>
            <pc:sldMk cId="2135455213" sldId="614"/>
            <ac:spMk id="3" creationId="{00000000-0000-0000-0000-000000000000}"/>
          </ac:spMkLst>
        </pc:spChg>
      </pc:sldChg>
      <pc:sldChg chg="modSp mod">
        <pc:chgData name="Romero, Kimberly (DEQ)" userId="db9e28ed-a8ce-4b85-a12a-23cefd4f2cd1" providerId="ADAL" clId="{F981A632-9568-4FA1-9EF1-5DD2BBA7FD40}" dt="2025-06-23T17:13:20.497" v="153" actId="313"/>
        <pc:sldMkLst>
          <pc:docMk/>
          <pc:sldMk cId="81089523" sldId="622"/>
        </pc:sldMkLst>
        <pc:spChg chg="mod">
          <ac:chgData name="Romero, Kimberly (DEQ)" userId="db9e28ed-a8ce-4b85-a12a-23cefd4f2cd1" providerId="ADAL" clId="{F981A632-9568-4FA1-9EF1-5DD2BBA7FD40}" dt="2025-06-23T17:13:20.497" v="153" actId="313"/>
          <ac:spMkLst>
            <pc:docMk/>
            <pc:sldMk cId="81089523" sldId="622"/>
            <ac:spMk id="6" creationId="{6D4D9DDD-3B9B-3873-AD90-02E0A0C5D645}"/>
          </ac:spMkLst>
        </pc:spChg>
      </pc:sldChg>
    </pc:docChg>
  </pc:docChgLst>
  <pc:docChgLst>
    <pc:chgData name="Romero, Kimberly (DEQ)" userId="S::kimberly.romero@deq.virginia.gov::db9e28ed-a8ce-4b85-a12a-23cefd4f2cd1" providerId="AD" clId="Web-{8C0F4798-2C37-A51C-E7D6-46B3D1B07D41}"/>
    <pc:docChg chg="addSld modSld">
      <pc:chgData name="Romero, Kimberly (DEQ)" userId="S::kimberly.romero@deq.virginia.gov::db9e28ed-a8ce-4b85-a12a-23cefd4f2cd1" providerId="AD" clId="Web-{8C0F4798-2C37-A51C-E7D6-46B3D1B07D41}" dt="2025-06-18T17:05:46.717" v="20" actId="20577"/>
      <pc:docMkLst>
        <pc:docMk/>
      </pc:docMkLst>
      <pc:sldChg chg="add">
        <pc:chgData name="Romero, Kimberly (DEQ)" userId="S::kimberly.romero@deq.virginia.gov::db9e28ed-a8ce-4b85-a12a-23cefd4f2cd1" providerId="AD" clId="Web-{8C0F4798-2C37-A51C-E7D6-46B3D1B07D41}" dt="2025-06-18T17:03:11.607" v="0"/>
        <pc:sldMkLst>
          <pc:docMk/>
          <pc:sldMk cId="2384595827" sldId="319"/>
        </pc:sldMkLst>
      </pc:sldChg>
      <pc:sldChg chg="add">
        <pc:chgData name="Romero, Kimberly (DEQ)" userId="S::kimberly.romero@deq.virginia.gov::db9e28ed-a8ce-4b85-a12a-23cefd4f2cd1" providerId="AD" clId="Web-{8C0F4798-2C37-A51C-E7D6-46B3D1B07D41}" dt="2025-06-18T17:04:48.123" v="7"/>
        <pc:sldMkLst>
          <pc:docMk/>
          <pc:sldMk cId="2693375448" sldId="323"/>
        </pc:sldMkLst>
      </pc:sldChg>
      <pc:sldChg chg="modSp add">
        <pc:chgData name="Romero, Kimberly (DEQ)" userId="S::kimberly.romero@deq.virginia.gov::db9e28ed-a8ce-4b85-a12a-23cefd4f2cd1" providerId="AD" clId="Web-{8C0F4798-2C37-A51C-E7D6-46B3D1B07D41}" dt="2025-06-18T17:03:56.764" v="3" actId="20577"/>
        <pc:sldMkLst>
          <pc:docMk/>
          <pc:sldMk cId="2387564707" sldId="337"/>
        </pc:sldMkLst>
        <pc:spChg chg="mod">
          <ac:chgData name="Romero, Kimberly (DEQ)" userId="S::kimberly.romero@deq.virginia.gov::db9e28ed-a8ce-4b85-a12a-23cefd4f2cd1" providerId="AD" clId="Web-{8C0F4798-2C37-A51C-E7D6-46B3D1B07D41}" dt="2025-06-18T17:03:56.764" v="3" actId="20577"/>
          <ac:spMkLst>
            <pc:docMk/>
            <pc:sldMk cId="2387564707" sldId="337"/>
            <ac:spMk id="2" creationId="{00000000-0000-0000-0000-000000000000}"/>
          </ac:spMkLst>
        </pc:spChg>
        <pc:spChg chg="mod">
          <ac:chgData name="Romero, Kimberly (DEQ)" userId="S::kimberly.romero@deq.virginia.gov::db9e28ed-a8ce-4b85-a12a-23cefd4f2cd1" providerId="AD" clId="Web-{8C0F4798-2C37-A51C-E7D6-46B3D1B07D41}" dt="2025-06-18T17:03:43.060" v="2" actId="20577"/>
          <ac:spMkLst>
            <pc:docMk/>
            <pc:sldMk cId="2387564707" sldId="337"/>
            <ac:spMk id="3" creationId="{00000000-0000-0000-0000-000000000000}"/>
          </ac:spMkLst>
        </pc:spChg>
      </pc:sldChg>
      <pc:sldChg chg="add">
        <pc:chgData name="Romero, Kimberly (DEQ)" userId="S::kimberly.romero@deq.virginia.gov::db9e28ed-a8ce-4b85-a12a-23cefd4f2cd1" providerId="AD" clId="Web-{8C0F4798-2C37-A51C-E7D6-46B3D1B07D41}" dt="2025-06-18T17:04:10.560" v="4"/>
        <pc:sldMkLst>
          <pc:docMk/>
          <pc:sldMk cId="2136212547" sldId="341"/>
        </pc:sldMkLst>
      </pc:sldChg>
      <pc:sldChg chg="modSp">
        <pc:chgData name="Romero, Kimberly (DEQ)" userId="S::kimberly.romero@deq.virginia.gov::db9e28ed-a8ce-4b85-a12a-23cefd4f2cd1" providerId="AD" clId="Web-{8C0F4798-2C37-A51C-E7D6-46B3D1B07D41}" dt="2025-06-18T17:05:46.717" v="20" actId="20577"/>
        <pc:sldMkLst>
          <pc:docMk/>
          <pc:sldMk cId="3063366477" sldId="583"/>
        </pc:sldMkLst>
        <pc:spChg chg="mod">
          <ac:chgData name="Romero, Kimberly (DEQ)" userId="S::kimberly.romero@deq.virginia.gov::db9e28ed-a8ce-4b85-a12a-23cefd4f2cd1" providerId="AD" clId="Web-{8C0F4798-2C37-A51C-E7D6-46B3D1B07D41}" dt="2025-06-18T17:05:46.717" v="20" actId="20577"/>
          <ac:spMkLst>
            <pc:docMk/>
            <pc:sldMk cId="3063366477" sldId="583"/>
            <ac:spMk id="3" creationId="{A59BB1AF-72C5-C6E2-043B-7622ABB9CC9E}"/>
          </ac:spMkLst>
        </pc:spChg>
      </pc:sldChg>
      <pc:sldChg chg="add">
        <pc:chgData name="Romero, Kimberly (DEQ)" userId="S::kimberly.romero@deq.virginia.gov::db9e28ed-a8ce-4b85-a12a-23cefd4f2cd1" providerId="AD" clId="Web-{8C0F4798-2C37-A51C-E7D6-46B3D1B07D41}" dt="2025-06-18T17:04:21.373" v="5"/>
        <pc:sldMkLst>
          <pc:docMk/>
          <pc:sldMk cId="3916669002" sldId="612"/>
        </pc:sldMkLst>
      </pc:sldChg>
      <pc:sldChg chg="add">
        <pc:chgData name="Romero, Kimberly (DEQ)" userId="S::kimberly.romero@deq.virginia.gov::db9e28ed-a8ce-4b85-a12a-23cefd4f2cd1" providerId="AD" clId="Web-{8C0F4798-2C37-A51C-E7D6-46B3D1B07D41}" dt="2025-06-18T17:04:35.311" v="6"/>
        <pc:sldMkLst>
          <pc:docMk/>
          <pc:sldMk cId="1455281257" sldId="613"/>
        </pc:sldMkLst>
      </pc:sldChg>
      <pc:sldChg chg="add">
        <pc:chgData name="Romero, Kimberly (DEQ)" userId="S::kimberly.romero@deq.virginia.gov::db9e28ed-a8ce-4b85-a12a-23cefd4f2cd1" providerId="AD" clId="Web-{8C0F4798-2C37-A51C-E7D6-46B3D1B07D41}" dt="2025-06-18T17:05:02.123" v="8"/>
        <pc:sldMkLst>
          <pc:docMk/>
          <pc:sldMk cId="2135455213" sldId="614"/>
        </pc:sldMkLst>
      </pc:sldChg>
    </pc:docChg>
  </pc:docChgLst>
  <pc:docChgLst>
    <pc:chgData name="Romero, Kimberly (DEQ)" userId="S::kimberly.romero@deq.virginia.gov::db9e28ed-a8ce-4b85-a12a-23cefd4f2cd1" providerId="AD" clId="Web-{42DD7B1D-BCE8-BA31-8D20-3FBF2A632A78}"/>
    <pc:docChg chg="addSld modSld">
      <pc:chgData name="Romero, Kimberly (DEQ)" userId="S::kimberly.romero@deq.virginia.gov::db9e28ed-a8ce-4b85-a12a-23cefd4f2cd1" providerId="AD" clId="Web-{42DD7B1D-BCE8-BA31-8D20-3FBF2A632A78}" dt="2025-06-23T14:03:29.502" v="204" actId="20577"/>
      <pc:docMkLst>
        <pc:docMk/>
      </pc:docMkLst>
      <pc:sldChg chg="modSp">
        <pc:chgData name="Romero, Kimberly (DEQ)" userId="S::kimberly.romero@deq.virginia.gov::db9e28ed-a8ce-4b85-a12a-23cefd4f2cd1" providerId="AD" clId="Web-{42DD7B1D-BCE8-BA31-8D20-3FBF2A632A78}" dt="2025-06-23T13:59:23.482" v="44" actId="20577"/>
        <pc:sldMkLst>
          <pc:docMk/>
          <pc:sldMk cId="3813070274" sldId="270"/>
        </pc:sldMkLst>
        <pc:spChg chg="mod">
          <ac:chgData name="Romero, Kimberly (DEQ)" userId="S::kimberly.romero@deq.virginia.gov::db9e28ed-a8ce-4b85-a12a-23cefd4f2cd1" providerId="AD" clId="Web-{42DD7B1D-BCE8-BA31-8D20-3FBF2A632A78}" dt="2025-06-23T13:59:23.482" v="44" actId="20577"/>
          <ac:spMkLst>
            <pc:docMk/>
            <pc:sldMk cId="3813070274" sldId="270"/>
            <ac:spMk id="6" creationId="{00000000-0000-0000-0000-000000000000}"/>
          </ac:spMkLst>
        </pc:spChg>
      </pc:sldChg>
      <pc:sldChg chg="modSp">
        <pc:chgData name="Romero, Kimberly (DEQ)" userId="S::kimberly.romero@deq.virginia.gov::db9e28ed-a8ce-4b85-a12a-23cefd4f2cd1" providerId="AD" clId="Web-{42DD7B1D-BCE8-BA31-8D20-3FBF2A632A78}" dt="2025-06-23T13:58:05.247" v="43" actId="20577"/>
        <pc:sldMkLst>
          <pc:docMk/>
          <pc:sldMk cId="2080775850" sldId="271"/>
        </pc:sldMkLst>
        <pc:spChg chg="mod">
          <ac:chgData name="Romero, Kimberly (DEQ)" userId="S::kimberly.romero@deq.virginia.gov::db9e28ed-a8ce-4b85-a12a-23cefd4f2cd1" providerId="AD" clId="Web-{42DD7B1D-BCE8-BA31-8D20-3FBF2A632A78}" dt="2025-06-23T13:58:05.247" v="43" actId="20577"/>
          <ac:spMkLst>
            <pc:docMk/>
            <pc:sldMk cId="2080775850" sldId="271"/>
            <ac:spMk id="2" creationId="{00000000-0000-0000-0000-000000000000}"/>
          </ac:spMkLst>
        </pc:spChg>
      </pc:sldChg>
      <pc:sldChg chg="modSp">
        <pc:chgData name="Romero, Kimberly (DEQ)" userId="S::kimberly.romero@deq.virginia.gov::db9e28ed-a8ce-4b85-a12a-23cefd4f2cd1" providerId="AD" clId="Web-{42DD7B1D-BCE8-BA31-8D20-3FBF2A632A78}" dt="2025-06-23T13:57:37.527" v="41" actId="20577"/>
        <pc:sldMkLst>
          <pc:docMk/>
          <pc:sldMk cId="2693375448" sldId="323"/>
        </pc:sldMkLst>
        <pc:spChg chg="mod">
          <ac:chgData name="Romero, Kimberly (DEQ)" userId="S::kimberly.romero@deq.virginia.gov::db9e28ed-a8ce-4b85-a12a-23cefd4f2cd1" providerId="AD" clId="Web-{42DD7B1D-BCE8-BA31-8D20-3FBF2A632A78}" dt="2025-06-23T13:57:37.527" v="41" actId="20577"/>
          <ac:spMkLst>
            <pc:docMk/>
            <pc:sldMk cId="2693375448" sldId="323"/>
            <ac:spMk id="3" creationId="{653F3EB9-F682-BA9A-50D2-401968EA7939}"/>
          </ac:spMkLst>
        </pc:spChg>
        <pc:graphicFrameChg chg="modGraphic">
          <ac:chgData name="Romero, Kimberly (DEQ)" userId="S::kimberly.romero@deq.virginia.gov::db9e28ed-a8ce-4b85-a12a-23cefd4f2cd1" providerId="AD" clId="Web-{42DD7B1D-BCE8-BA31-8D20-3FBF2A632A78}" dt="2025-06-23T13:56:47.277" v="39"/>
          <ac:graphicFrameMkLst>
            <pc:docMk/>
            <pc:sldMk cId="2693375448" sldId="323"/>
            <ac:graphicFrameMk id="6" creationId="{00000000-0000-0000-0000-000000000000}"/>
          </ac:graphicFrameMkLst>
        </pc:graphicFrameChg>
      </pc:sldChg>
      <pc:sldChg chg="modSp">
        <pc:chgData name="Romero, Kimberly (DEQ)" userId="S::kimberly.romero@deq.virginia.gov::db9e28ed-a8ce-4b85-a12a-23cefd4f2cd1" providerId="AD" clId="Web-{42DD7B1D-BCE8-BA31-8D20-3FBF2A632A78}" dt="2025-06-23T13:53:43.117" v="21"/>
        <pc:sldMkLst>
          <pc:docMk/>
          <pc:sldMk cId="2136212547" sldId="341"/>
        </pc:sldMkLst>
        <pc:graphicFrameChg chg="modGraphic">
          <ac:chgData name="Romero, Kimberly (DEQ)" userId="S::kimberly.romero@deq.virginia.gov::db9e28ed-a8ce-4b85-a12a-23cefd4f2cd1" providerId="AD" clId="Web-{42DD7B1D-BCE8-BA31-8D20-3FBF2A632A78}" dt="2025-06-23T13:53:43.117" v="21"/>
          <ac:graphicFrameMkLst>
            <pc:docMk/>
            <pc:sldMk cId="2136212547" sldId="341"/>
            <ac:graphicFrameMk id="11" creationId="{C493A9D3-4198-FC45-8E54-5DF7A1A8442C}"/>
          </ac:graphicFrameMkLst>
        </pc:graphicFrameChg>
      </pc:sldChg>
      <pc:sldChg chg="modSp">
        <pc:chgData name="Romero, Kimberly (DEQ)" userId="S::kimberly.romero@deq.virginia.gov::db9e28ed-a8ce-4b85-a12a-23cefd4f2cd1" providerId="AD" clId="Web-{42DD7B1D-BCE8-BA31-8D20-3FBF2A632A78}" dt="2025-06-23T13:52:12.241" v="0" actId="20577"/>
        <pc:sldMkLst>
          <pc:docMk/>
          <pc:sldMk cId="461272674" sldId="568"/>
        </pc:sldMkLst>
        <pc:spChg chg="mod">
          <ac:chgData name="Romero, Kimberly (DEQ)" userId="S::kimberly.romero@deq.virginia.gov::db9e28ed-a8ce-4b85-a12a-23cefd4f2cd1" providerId="AD" clId="Web-{42DD7B1D-BCE8-BA31-8D20-3FBF2A632A78}" dt="2025-06-23T13:52:12.241" v="0" actId="20577"/>
          <ac:spMkLst>
            <pc:docMk/>
            <pc:sldMk cId="461272674" sldId="568"/>
            <ac:spMk id="3" creationId="{796F7BAE-D678-003D-7AC4-1AEB680C8D54}"/>
          </ac:spMkLst>
        </pc:spChg>
      </pc:sldChg>
      <pc:sldChg chg="modSp">
        <pc:chgData name="Romero, Kimberly (DEQ)" userId="S::kimberly.romero@deq.virginia.gov::db9e28ed-a8ce-4b85-a12a-23cefd4f2cd1" providerId="AD" clId="Web-{42DD7B1D-BCE8-BA31-8D20-3FBF2A632A78}" dt="2025-06-23T13:57:44.168" v="42" actId="20577"/>
        <pc:sldMkLst>
          <pc:docMk/>
          <pc:sldMk cId="3916669002" sldId="612"/>
        </pc:sldMkLst>
        <pc:spChg chg="mod">
          <ac:chgData name="Romero, Kimberly (DEQ)" userId="S::kimberly.romero@deq.virginia.gov::db9e28ed-a8ce-4b85-a12a-23cefd4f2cd1" providerId="AD" clId="Web-{42DD7B1D-BCE8-BA31-8D20-3FBF2A632A78}" dt="2025-06-23T13:57:44.168" v="42" actId="20577"/>
          <ac:spMkLst>
            <pc:docMk/>
            <pc:sldMk cId="3916669002" sldId="612"/>
            <ac:spMk id="2" creationId="{351B2E3B-1E8F-3323-13CC-F68ABD993A79}"/>
          </ac:spMkLst>
        </pc:spChg>
        <pc:graphicFrameChg chg="mod modGraphic">
          <ac:chgData name="Romero, Kimberly (DEQ)" userId="S::kimberly.romero@deq.virginia.gov::db9e28ed-a8ce-4b85-a12a-23cefd4f2cd1" providerId="AD" clId="Web-{42DD7B1D-BCE8-BA31-8D20-3FBF2A632A78}" dt="2025-06-23T13:54:25.008" v="30"/>
          <ac:graphicFrameMkLst>
            <pc:docMk/>
            <pc:sldMk cId="3916669002" sldId="612"/>
            <ac:graphicFrameMk id="5" creationId="{8A0E38A8-FA17-6D0C-AACA-23E3A9CF09F4}"/>
          </ac:graphicFrameMkLst>
        </pc:graphicFrameChg>
      </pc:sldChg>
      <pc:sldChg chg="add replId">
        <pc:chgData name="Romero, Kimberly (DEQ)" userId="S::kimberly.romero@deq.virginia.gov::db9e28ed-a8ce-4b85-a12a-23cefd4f2cd1" providerId="AD" clId="Web-{42DD7B1D-BCE8-BA31-8D20-3FBF2A632A78}" dt="2025-06-23T14:00:50.578" v="45"/>
        <pc:sldMkLst>
          <pc:docMk/>
          <pc:sldMk cId="1543983495" sldId="621"/>
        </pc:sldMkLst>
      </pc:sldChg>
      <pc:sldChg chg="modSp add replId">
        <pc:chgData name="Romero, Kimberly (DEQ)" userId="S::kimberly.romero@deq.virginia.gov::db9e28ed-a8ce-4b85-a12a-23cefd4f2cd1" providerId="AD" clId="Web-{42DD7B1D-BCE8-BA31-8D20-3FBF2A632A78}" dt="2025-06-23T14:03:29.502" v="204" actId="20577"/>
        <pc:sldMkLst>
          <pc:docMk/>
          <pc:sldMk cId="81089523" sldId="622"/>
        </pc:sldMkLst>
        <pc:spChg chg="mod">
          <ac:chgData name="Romero, Kimberly (DEQ)" userId="S::kimberly.romero@deq.virginia.gov::db9e28ed-a8ce-4b85-a12a-23cefd4f2cd1" providerId="AD" clId="Web-{42DD7B1D-BCE8-BA31-8D20-3FBF2A632A78}" dt="2025-06-23T14:03:04.908" v="202" actId="1076"/>
          <ac:spMkLst>
            <pc:docMk/>
            <pc:sldMk cId="81089523" sldId="622"/>
            <ac:spMk id="4" creationId="{84B8F0D7-1FA4-46B5-73FE-5FB71C06DF3B}"/>
          </ac:spMkLst>
        </pc:spChg>
        <pc:spChg chg="mod">
          <ac:chgData name="Romero, Kimberly (DEQ)" userId="S::kimberly.romero@deq.virginia.gov::db9e28ed-a8ce-4b85-a12a-23cefd4f2cd1" providerId="AD" clId="Web-{42DD7B1D-BCE8-BA31-8D20-3FBF2A632A78}" dt="2025-06-23T14:03:29.502" v="204" actId="20577"/>
          <ac:spMkLst>
            <pc:docMk/>
            <pc:sldMk cId="81089523" sldId="622"/>
            <ac:spMk id="6" creationId="{6D4D9DDD-3B9B-3873-AD90-02E0A0C5D645}"/>
          </ac:spMkLst>
        </pc:spChg>
        <pc:picChg chg="mod">
          <ac:chgData name="Romero, Kimberly (DEQ)" userId="S::kimberly.romero@deq.virginia.gov::db9e28ed-a8ce-4b85-a12a-23cefd4f2cd1" providerId="AD" clId="Web-{42DD7B1D-BCE8-BA31-8D20-3FBF2A632A78}" dt="2025-06-23T14:02:52.330" v="200" actId="14100"/>
          <ac:picMkLst>
            <pc:docMk/>
            <pc:sldMk cId="81089523" sldId="622"/>
            <ac:picMk id="11" creationId="{15F1F315-164F-5ECE-3A88-3673CC392CA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GWLF\assessment_ref\assessment_sediment\output\assessment_comp_ws.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GWLF\assessment_ref\assessment_sediment\output\assessment_comp_ws.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tx1"/>
                </a:solidFill>
                <a:latin typeface="+mj-lt"/>
                <a:ea typeface="+mj-ea"/>
                <a:cs typeface="+mj-cs"/>
              </a:defRPr>
            </a:pPr>
            <a:r>
              <a:rPr lang="en-US"/>
              <a:t>Sources</a:t>
            </a:r>
            <a:r>
              <a:rPr lang="en-US" baseline="0"/>
              <a:t> of Phosphorus Within Horsepen Creek</a:t>
            </a:r>
            <a:endParaRPr lang="en-US"/>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tx1"/>
              </a:solidFill>
              <a:latin typeface="+mj-lt"/>
              <a:ea typeface="+mj-ea"/>
              <a:cs typeface="+mj-cs"/>
            </a:defRPr>
          </a:pPr>
          <a:endParaRPr lang="en-US"/>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783A-46DE-8A45-6D0F4CEB44E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83A-46DE-8A45-6D0F4CEB44E0}"/>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783A-46DE-8A45-6D0F4CEB44E0}"/>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783A-46DE-8A45-6D0F4CEB44E0}"/>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783A-46DE-8A45-6D0F4CEB44E0}"/>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783A-46DE-8A45-6D0F4CEB44E0}"/>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783A-46DE-8A45-6D0F4CEB44E0}"/>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AllocationsTP!$T$8:$T$14</c:f>
              <c:strCache>
                <c:ptCount val="7"/>
                <c:pt idx="0">
                  <c:v>Cropland</c:v>
                </c:pt>
                <c:pt idx="1">
                  <c:v>Pasture</c:v>
                </c:pt>
                <c:pt idx="2">
                  <c:v>Hay</c:v>
                </c:pt>
                <c:pt idx="3">
                  <c:v>Forest</c:v>
                </c:pt>
                <c:pt idx="4">
                  <c:v>Harvested Forest</c:v>
                </c:pt>
                <c:pt idx="5">
                  <c:v>Developed/Residential</c:v>
                </c:pt>
                <c:pt idx="6">
                  <c:v>Channel Erosion</c:v>
                </c:pt>
              </c:strCache>
            </c:strRef>
          </c:cat>
          <c:val>
            <c:numRef>
              <c:f>AllocationsTP!$U$8:$U$14</c:f>
              <c:numCache>
                <c:formatCode>General</c:formatCode>
                <c:ptCount val="7"/>
                <c:pt idx="0">
                  <c:v>2556.3925380843598</c:v>
                </c:pt>
                <c:pt idx="1">
                  <c:v>2617.8562042390618</c:v>
                </c:pt>
                <c:pt idx="2">
                  <c:v>2361.7340609146499</c:v>
                </c:pt>
                <c:pt idx="3">
                  <c:v>887.30207256352219</c:v>
                </c:pt>
                <c:pt idx="4">
                  <c:v>244.37701630651327</c:v>
                </c:pt>
                <c:pt idx="5">
                  <c:v>7070.7858247262811</c:v>
                </c:pt>
                <c:pt idx="6">
                  <c:v>157.69841983894042</c:v>
                </c:pt>
              </c:numCache>
            </c:numRef>
          </c:val>
          <c:extLst>
            <c:ext xmlns:c16="http://schemas.microsoft.com/office/drawing/2014/chart" uri="{C3380CC4-5D6E-409C-BE32-E72D297353CC}">
              <c16:uniqueId val="{0000000E-783A-46DE-8A45-6D0F4CEB44E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solidFill>
        <a:schemeClr val="dk1">
          <a:lumMod val="15000"/>
          <a:lumOff val="85000"/>
        </a:schemeClr>
      </a:solidFill>
      <a:round/>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tx1"/>
                </a:solidFill>
                <a:latin typeface="+mj-lt"/>
                <a:ea typeface="+mj-ea"/>
                <a:cs typeface="+mj-cs"/>
              </a:defRPr>
            </a:pPr>
            <a:r>
              <a:rPr lang="en-US"/>
              <a:t>Sources</a:t>
            </a:r>
            <a:r>
              <a:rPr lang="en-US" baseline="0"/>
              <a:t> of Sediment Within Little Roanoke Creek</a:t>
            </a:r>
            <a:endParaRPr lang="en-US"/>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tx1"/>
              </a:solidFill>
              <a:latin typeface="+mj-lt"/>
              <a:ea typeface="+mj-ea"/>
              <a:cs typeface="+mj-cs"/>
            </a:defRPr>
          </a:pPr>
          <a:endParaRPr lang="en-US"/>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17BE-4A57-88BC-86BF77F5B3A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17BE-4A57-88BC-86BF77F5B3A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17BE-4A57-88BC-86BF77F5B3A1}"/>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17BE-4A57-88BC-86BF77F5B3A1}"/>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17BE-4A57-88BC-86BF77F5B3A1}"/>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17BE-4A57-88BC-86BF77F5B3A1}"/>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17BE-4A57-88BC-86BF77F5B3A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AllocationsS!$J$41:$J$47</c:f>
              <c:strCache>
                <c:ptCount val="7"/>
                <c:pt idx="0">
                  <c:v>Cropland</c:v>
                </c:pt>
                <c:pt idx="1">
                  <c:v>Pasture</c:v>
                </c:pt>
                <c:pt idx="2">
                  <c:v>Hay</c:v>
                </c:pt>
                <c:pt idx="3">
                  <c:v>Forest</c:v>
                </c:pt>
                <c:pt idx="4">
                  <c:v>Harvested Forest</c:v>
                </c:pt>
                <c:pt idx="5">
                  <c:v>Developed/Residential</c:v>
                </c:pt>
                <c:pt idx="6">
                  <c:v>Channel Erosion</c:v>
                </c:pt>
              </c:strCache>
            </c:strRef>
          </c:cat>
          <c:val>
            <c:numRef>
              <c:f>AllocationsS!$K$41:$K$47</c:f>
              <c:numCache>
                <c:formatCode>0</c:formatCode>
                <c:ptCount val="7"/>
                <c:pt idx="0">
                  <c:v>1652.4101701786926</c:v>
                </c:pt>
                <c:pt idx="1">
                  <c:v>295.76315071350251</c:v>
                </c:pt>
                <c:pt idx="2">
                  <c:v>2078.8522349098967</c:v>
                </c:pt>
                <c:pt idx="3">
                  <c:v>578.63324591623007</c:v>
                </c:pt>
                <c:pt idx="4">
                  <c:v>625.55655901561818</c:v>
                </c:pt>
                <c:pt idx="5">
                  <c:v>1611.3053175690868</c:v>
                </c:pt>
                <c:pt idx="6">
                  <c:v>314.99653532531886</c:v>
                </c:pt>
              </c:numCache>
            </c:numRef>
          </c:val>
          <c:extLst>
            <c:ext xmlns:c16="http://schemas.microsoft.com/office/drawing/2014/chart" uri="{C3380CC4-5D6E-409C-BE32-E72D297353CC}">
              <c16:uniqueId val="{0000000E-17BE-4A57-88BC-86BF77F5B3A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solidFill>
        <a:schemeClr val="dk1">
          <a:lumMod val="15000"/>
          <a:lumOff val="85000"/>
        </a:schemeClr>
      </a:solidFill>
      <a:round/>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omments/modernComment_151_8E4F58A3.xml><?xml version="1.0" encoding="utf-8"?>
<p188:cmLst xmlns:a="http://schemas.openxmlformats.org/drawingml/2006/main" xmlns:r="http://schemas.openxmlformats.org/officeDocument/2006/relationships" xmlns:p188="http://schemas.microsoft.com/office/powerpoint/2018/8/main">
  <p188:cm id="{F2814307-F3E7-4ECA-867B-1692BAE12828}" authorId="{EC1FBAE5-BAB8-B634-8C65-61B6D77E2789}" created="2025-06-17T18:44:35.190">
    <ac:txMkLst xmlns:ac="http://schemas.microsoft.com/office/drawing/2013/main/command">
      <pc:docMk xmlns:pc="http://schemas.microsoft.com/office/powerpoint/2013/main/command"/>
      <pc:sldMk xmlns:pc="http://schemas.microsoft.com/office/powerpoint/2013/main/command" cId="2387564707" sldId="337"/>
      <ac:spMk id="2" creationId="{00000000-0000-0000-0000-000000000000}"/>
      <ac:txMk cp="34" len="10">
        <ac:context len="46" hash="2922089303"/>
      </ac:txMk>
    </ac:txMkLst>
    <p188:pos x="9340703" y="615081"/>
    <p188:txBody>
      <a:bodyPr/>
      <a:lstStyle/>
      <a:p>
        <a:r>
          <a:rPr lang="en-US"/>
          <a:t>Question 1 relevant for all three watersheds. New builds could affect sediment loads in Little Roanoke Creek. Question 2 may not be needed for Horsepen Creek since it is such a rural watershed. Question 3 only relevant for Horsepen Crk, not others.</a:t>
        </a:r>
      </a:p>
    </p188:txBody>
  </p188:cm>
</p188:cmLst>
</file>

<file path=ppt/comments/modernComment_155_7F540443.xml><?xml version="1.0" encoding="utf-8"?>
<p188:cmLst xmlns:a="http://schemas.openxmlformats.org/drawingml/2006/main" xmlns:r="http://schemas.openxmlformats.org/officeDocument/2006/relationships" xmlns:p188="http://schemas.microsoft.com/office/powerpoint/2018/8/main">
  <p188:cm id="{F16C79E5-0EB1-4709-9BBD-7A918D19DD98}" authorId="{EC1FBAE5-BAB8-B634-8C65-61B6D77E2789}" created="2025-06-17T18:46:51.699">
    <ac:txMkLst xmlns:ac="http://schemas.microsoft.com/office/drawing/2013/main/command">
      <pc:docMk xmlns:pc="http://schemas.microsoft.com/office/powerpoint/2013/main/command"/>
      <pc:sldMk xmlns:pc="http://schemas.microsoft.com/office/powerpoint/2013/main/command" cId="2136212547" sldId="341"/>
      <ac:spMk id="7" creationId="{462681E9-258D-396F-59CB-AF48BA707E23}"/>
      <ac:txMk cp="0" len="8">
        <ac:context len="45" hash="1085184677"/>
      </ac:txMk>
    </ac:txMkLst>
    <p188:pos x="2196639" y="410713"/>
    <p188:txBody>
      <a:bodyPr/>
      <a:lstStyle/>
      <a:p>
        <a:r>
          <a:rPr lang="en-US"/>
          <a:t>Note that these practices will also reduce TP in Horsepen.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99307BE-3DE0-4D5D-B071-E18072BDBCD1}" type="datetimeFigureOut">
              <a:rPr lang="en-US" smtClean="0"/>
              <a:t>6/23/2025</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827AE0D-E4E7-41F3-8FEB-69AA94FE00AD}" type="datetimeFigureOut">
              <a:rPr lang="en-US" smtClean="0"/>
              <a:t>6/23/2025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106919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t>Join the Planning Process! (Time commitment: 1-2 meetings and review draft</a:t>
            </a:r>
            <a:r>
              <a:rPr lang="en-US" baseline="0" dirty="0"/>
              <a:t> plan)</a:t>
            </a:r>
            <a:endParaRPr lang="en-US" dirty="0"/>
          </a:p>
          <a:p>
            <a:pPr lvl="1">
              <a:lnSpc>
                <a:spcPct val="114000"/>
              </a:lnSpc>
            </a:pPr>
            <a:r>
              <a:rPr lang="en-US" dirty="0"/>
              <a:t>Provide input based on local interest/need</a:t>
            </a:r>
          </a:p>
          <a:p>
            <a:pPr lvl="1">
              <a:lnSpc>
                <a:spcPct val="114000"/>
              </a:lnSpc>
            </a:pPr>
            <a:r>
              <a:rPr lang="en-US" dirty="0"/>
              <a:t>Share ideas to maximize landowner participation</a:t>
            </a:r>
          </a:p>
          <a:p>
            <a:pPr lvl="1">
              <a:lnSpc>
                <a:spcPct val="114000"/>
              </a:lnSpc>
            </a:pPr>
            <a:r>
              <a:rPr lang="en-US" dirty="0"/>
              <a:t>Review draft of the Clean Up Plan</a:t>
            </a:r>
          </a:p>
          <a:p>
            <a:pPr lvl="1">
              <a:lnSpc>
                <a:spcPct val="114000"/>
              </a:lnSpc>
            </a:pPr>
            <a:r>
              <a:rPr lang="en-US" dirty="0"/>
              <a:t>Plan for the final public meeting</a:t>
            </a:r>
          </a:p>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23</a:t>
            </a:fld>
            <a:endParaRPr lang="en-US"/>
          </a:p>
        </p:txBody>
      </p:sp>
    </p:spTree>
    <p:extLst>
      <p:ext uri="{BB962C8B-B14F-4D97-AF65-F5344CB8AC3E}">
        <p14:creationId xmlns:p14="http://schemas.microsoft.com/office/powerpoint/2010/main" val="222492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 10% failing and 1% straight pipe until check with VDH</a:t>
            </a:r>
          </a:p>
        </p:txBody>
      </p:sp>
      <p:sp>
        <p:nvSpPr>
          <p:cNvPr id="4" name="Slide Number Placeholder 3"/>
          <p:cNvSpPr>
            <a:spLocks noGrp="1"/>
          </p:cNvSpPr>
          <p:nvPr>
            <p:ph type="sldNum" sz="quarter" idx="5"/>
          </p:nvPr>
        </p:nvSpPr>
        <p:spPr/>
        <p:txBody>
          <a:bodyPr/>
          <a:lstStyle/>
          <a:p>
            <a:fld id="{939C4A1B-E3F4-440A-A1E4-007EA359E364}" type="slidenum">
              <a:rPr lang="en-US" smtClean="0"/>
              <a:t>24</a:t>
            </a:fld>
            <a:endParaRPr lang="en-US"/>
          </a:p>
        </p:txBody>
      </p:sp>
    </p:spTree>
    <p:extLst>
      <p:ext uri="{BB962C8B-B14F-4D97-AF65-F5344CB8AC3E}">
        <p14:creationId xmlns:p14="http://schemas.microsoft.com/office/powerpoint/2010/main" val="279729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25</a:t>
            </a:fld>
            <a:endParaRPr lang="en-US"/>
          </a:p>
        </p:txBody>
      </p:sp>
    </p:spTree>
    <p:extLst>
      <p:ext uri="{BB962C8B-B14F-4D97-AF65-F5344CB8AC3E}">
        <p14:creationId xmlns:p14="http://schemas.microsoft.com/office/powerpoint/2010/main" val="236181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956A0-F5A8-F4C8-0E3F-F6A7817B7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ECED7-70FC-3628-34E4-BF3871671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E1A72-145B-1498-334D-F2C2A184888B}"/>
              </a:ext>
            </a:extLst>
          </p:cNvPr>
          <p:cNvSpPr>
            <a:spLocks noGrp="1"/>
          </p:cNvSpPr>
          <p:nvPr>
            <p:ph type="body" idx="1"/>
          </p:nvPr>
        </p:nvSpPr>
        <p:spPr/>
        <p:txBody>
          <a:bodyPr/>
          <a:lstStyle/>
          <a:p>
            <a:r>
              <a:rPr lang="en-US" dirty="0"/>
              <a:t>BMPs will be counted towards modeling for reductions</a:t>
            </a:r>
          </a:p>
        </p:txBody>
      </p:sp>
      <p:sp>
        <p:nvSpPr>
          <p:cNvPr id="4" name="Slide Number Placeholder 3">
            <a:extLst>
              <a:ext uri="{FF2B5EF4-FFF2-40B4-BE49-F238E27FC236}">
                <a16:creationId xmlns:a16="http://schemas.microsoft.com/office/drawing/2014/main" id="{F8BCDF50-AAD0-F58F-C5E2-1EB4EDEC1973}"/>
              </a:ext>
            </a:extLst>
          </p:cNvPr>
          <p:cNvSpPr>
            <a:spLocks noGrp="1"/>
          </p:cNvSpPr>
          <p:nvPr>
            <p:ph type="sldNum" sz="quarter" idx="5"/>
          </p:nvPr>
        </p:nvSpPr>
        <p:spPr/>
        <p:txBody>
          <a:bodyPr/>
          <a:lstStyle/>
          <a:p>
            <a:fld id="{939C4A1B-E3F4-440A-A1E4-007EA359E364}" type="slidenum">
              <a:rPr lang="en-US" smtClean="0"/>
              <a:t>26</a:t>
            </a:fld>
            <a:endParaRPr lang="en-US"/>
          </a:p>
        </p:txBody>
      </p:sp>
    </p:spTree>
    <p:extLst>
      <p:ext uri="{BB962C8B-B14F-4D97-AF65-F5344CB8AC3E}">
        <p14:creationId xmlns:p14="http://schemas.microsoft.com/office/powerpoint/2010/main" val="298425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27</a:t>
            </a:fld>
            <a:endParaRPr lang="en-US"/>
          </a:p>
        </p:txBody>
      </p:sp>
    </p:spTree>
    <p:extLst>
      <p:ext uri="{BB962C8B-B14F-4D97-AF65-F5344CB8AC3E}">
        <p14:creationId xmlns:p14="http://schemas.microsoft.com/office/powerpoint/2010/main" val="2199996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28</a:t>
            </a:fld>
            <a:endParaRPr lang="en-US"/>
          </a:p>
        </p:txBody>
      </p:sp>
    </p:spTree>
    <p:extLst>
      <p:ext uri="{BB962C8B-B14F-4D97-AF65-F5344CB8AC3E}">
        <p14:creationId xmlns:p14="http://schemas.microsoft.com/office/powerpoint/2010/main" val="293631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29</a:t>
            </a:fld>
            <a:endParaRPr lang="en-US"/>
          </a:p>
        </p:txBody>
      </p:sp>
    </p:spTree>
    <p:extLst>
      <p:ext uri="{BB962C8B-B14F-4D97-AF65-F5344CB8AC3E}">
        <p14:creationId xmlns:p14="http://schemas.microsoft.com/office/powerpoint/2010/main" val="55619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30</a:t>
            </a:fld>
            <a:endParaRPr lang="en-US"/>
          </a:p>
        </p:txBody>
      </p:sp>
    </p:spTree>
    <p:extLst>
      <p:ext uri="{BB962C8B-B14F-4D97-AF65-F5344CB8AC3E}">
        <p14:creationId xmlns:p14="http://schemas.microsoft.com/office/powerpoint/2010/main" val="114675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31</a:t>
            </a:fld>
            <a:endParaRPr lang="en-US"/>
          </a:p>
        </p:txBody>
      </p:sp>
    </p:spTree>
    <p:extLst>
      <p:ext uri="{BB962C8B-B14F-4D97-AF65-F5344CB8AC3E}">
        <p14:creationId xmlns:p14="http://schemas.microsoft.com/office/powerpoint/2010/main" val="262485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people </a:t>
            </a:r>
          </a:p>
          <a:p>
            <a:endParaRPr lang="en-US" dirty="0"/>
          </a:p>
          <a:p>
            <a:pPr marL="171450" indent="-171450">
              <a:buFontTx/>
              <a:buChar char="-"/>
            </a:pPr>
            <a:r>
              <a:rPr lang="en-US" dirty="0"/>
              <a:t>Water bottles </a:t>
            </a:r>
          </a:p>
          <a:p>
            <a:pPr marL="171450" indent="-171450">
              <a:buFontTx/>
              <a:buChar char="-"/>
            </a:pPr>
            <a:r>
              <a:rPr lang="en-US" dirty="0"/>
              <a:t>Cookies </a:t>
            </a:r>
          </a:p>
        </p:txBody>
      </p:sp>
      <p:sp>
        <p:nvSpPr>
          <p:cNvPr id="4" name="Slide Number Placeholder 3"/>
          <p:cNvSpPr>
            <a:spLocks noGrp="1"/>
          </p:cNvSpPr>
          <p:nvPr>
            <p:ph type="sldNum" sz="quarter" idx="5"/>
          </p:nvPr>
        </p:nvSpPr>
        <p:spPr/>
        <p:txBody>
          <a:bodyPr/>
          <a:lstStyle/>
          <a:p>
            <a:fld id="{939C4A1B-E3F4-440A-A1E4-007EA359E364}" type="slidenum">
              <a:rPr lang="en-US" smtClean="0"/>
              <a:t>32</a:t>
            </a:fld>
            <a:endParaRPr lang="en-US"/>
          </a:p>
        </p:txBody>
      </p:sp>
    </p:spTree>
    <p:extLst>
      <p:ext uri="{BB962C8B-B14F-4D97-AF65-F5344CB8AC3E}">
        <p14:creationId xmlns:p14="http://schemas.microsoft.com/office/powerpoint/2010/main" val="415209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F505A-923C-458B-ADC7-7D63530CFF4E}" type="slidenum">
              <a:rPr lang="en-US" smtClean="0"/>
              <a:t>5</a:t>
            </a:fld>
            <a:endParaRPr lang="en-US"/>
          </a:p>
        </p:txBody>
      </p:sp>
    </p:spTree>
    <p:extLst>
      <p:ext uri="{BB962C8B-B14F-4D97-AF65-F5344CB8AC3E}">
        <p14:creationId xmlns:p14="http://schemas.microsoft.com/office/powerpoint/2010/main" val="655822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combining TMDL and IP. </a:t>
            </a:r>
          </a:p>
        </p:txBody>
      </p:sp>
      <p:sp>
        <p:nvSpPr>
          <p:cNvPr id="4" name="Slide Number Placeholder 3"/>
          <p:cNvSpPr>
            <a:spLocks noGrp="1"/>
          </p:cNvSpPr>
          <p:nvPr>
            <p:ph type="sldNum" sz="quarter" idx="5"/>
          </p:nvPr>
        </p:nvSpPr>
        <p:spPr/>
        <p:txBody>
          <a:bodyPr/>
          <a:lstStyle/>
          <a:p>
            <a:fld id="{939C4A1B-E3F4-440A-A1E4-007EA359E364}" type="slidenum">
              <a:rPr lang="en-US" smtClean="0"/>
              <a:t>6</a:t>
            </a:fld>
            <a:endParaRPr lang="en-US"/>
          </a:p>
        </p:txBody>
      </p:sp>
    </p:spTree>
    <p:extLst>
      <p:ext uri="{BB962C8B-B14F-4D97-AF65-F5344CB8AC3E}">
        <p14:creationId xmlns:p14="http://schemas.microsoft.com/office/powerpoint/2010/main" val="263263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EDFA2-9E8A-0C48-8C4C-3C0919D11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C3568-999F-F306-149C-3826FC1D5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7E79A-4A2A-3ECB-58DF-6C412394BF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8B23DC-C8C3-CA0F-98BE-C9AAE69C6034}"/>
              </a:ext>
            </a:extLst>
          </p:cNvPr>
          <p:cNvSpPr>
            <a:spLocks noGrp="1"/>
          </p:cNvSpPr>
          <p:nvPr>
            <p:ph type="sldNum" sz="quarter" idx="5"/>
          </p:nvPr>
        </p:nvSpPr>
        <p:spPr/>
        <p:txBody>
          <a:bodyPr/>
          <a:lstStyle/>
          <a:p>
            <a:fld id="{C1EF505A-923C-458B-ADC7-7D63530CFF4E}" type="slidenum">
              <a:rPr lang="en-US" smtClean="0"/>
              <a:t>17</a:t>
            </a:fld>
            <a:endParaRPr lang="en-US"/>
          </a:p>
        </p:txBody>
      </p:sp>
    </p:spTree>
    <p:extLst>
      <p:ext uri="{BB962C8B-B14F-4D97-AF65-F5344CB8AC3E}">
        <p14:creationId xmlns:p14="http://schemas.microsoft.com/office/powerpoint/2010/main" val="100126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21BB6-E8E8-F8A3-B2BC-77C09FC08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A483E-DAD5-5925-048E-16A4D90B0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6BC6F-BA9F-61DE-A265-0CAFAF781024}"/>
              </a:ext>
            </a:extLst>
          </p:cNvPr>
          <p:cNvSpPr>
            <a:spLocks noGrp="1"/>
          </p:cNvSpPr>
          <p:nvPr>
            <p:ph type="body" idx="1"/>
          </p:nvPr>
        </p:nvSpPr>
        <p:spPr/>
        <p:txBody>
          <a:bodyPr/>
          <a:lstStyle/>
          <a:p>
            <a:r>
              <a:rPr lang="en-US" sz="1000" b="1" dirty="0"/>
              <a:t>Required by Virginia’s 1997 Water Quality Monitoring, Information and Restoration Act (WQMIRA)</a:t>
            </a:r>
          </a:p>
          <a:p>
            <a:r>
              <a:rPr lang="en-US" sz="1000" b="1" dirty="0"/>
              <a:t>- </a:t>
            </a:r>
            <a:r>
              <a:rPr lang="en-US" sz="1000" dirty="0"/>
              <a:t>A TMDL Implementation Plan is a document that details the actions and strategies needed to achieve load reductions for nonpoint source pollutants that the TMDL identified. </a:t>
            </a:r>
          </a:p>
          <a:p>
            <a:r>
              <a:rPr lang="en-US" sz="1000" b="1" dirty="0"/>
              <a:t>Aspects of an IP include:</a:t>
            </a:r>
          </a:p>
          <a:p>
            <a:pPr marL="174708" indent="-174708">
              <a:buFont typeface="Arial" panose="020B0604020202020204" pitchFamily="34" charset="0"/>
              <a:buChar char="•"/>
            </a:pPr>
            <a:r>
              <a:rPr lang="en-US" sz="1000" dirty="0"/>
              <a:t>A review of the TMDL and any updates that are necessary</a:t>
            </a:r>
          </a:p>
          <a:p>
            <a:pPr marL="174708" indent="-174708">
              <a:buFont typeface="Arial" panose="020B0604020202020204" pitchFamily="34" charset="0"/>
              <a:buChar char="•"/>
            </a:pPr>
            <a:r>
              <a:rPr lang="en-US" sz="1000" dirty="0"/>
              <a:t>Corrective actions needed to improve water quality. This could be BMPs, education and outreach, incentives, etc.… things to help up reach our goals</a:t>
            </a:r>
          </a:p>
          <a:p>
            <a:pPr marL="174708" indent="-174708">
              <a:buFont typeface="Arial" panose="020B0604020202020204" pitchFamily="34" charset="0"/>
              <a:buChar char="•"/>
            </a:pPr>
            <a:r>
              <a:rPr lang="en-US" sz="1000" dirty="0"/>
              <a:t>A cost–benefit analysis to assess the cost of implementation. To compare the cost-effectiveness of various practices and evaluate their environmental benefits to determine the best practices needed to reach our goals.</a:t>
            </a:r>
          </a:p>
          <a:p>
            <a:pPr marL="174708" indent="-174708">
              <a:buFont typeface="Arial" panose="020B0604020202020204" pitchFamily="34" charset="0"/>
              <a:buChar char="•"/>
            </a:pPr>
            <a:r>
              <a:rPr lang="en-US" sz="1000" dirty="0"/>
              <a:t>Measurable goals and timeline: Implementation works best with a targeted, staged approach. Directing initial efforts where the biggest impacts can be made with the least effort so that money, time, and resources are spent efficiently. Initial implementation efforts will focus on these more cost-effective BMPs and educational programs. Upon completion of this first phase, water quality will be re-assessed to determine if water quality standards were attained. If these standards are still not being met, we move onto phase 2 where additional actions, usually more expensive and extensive, are taken. The purpose of this phased approach is to define a clear set of output and outcome goals, as well as an ambitiously realistic schedule for the restoration of a watershed. These phased approaches are usually on a 5 -15 year timeframe.</a:t>
            </a:r>
          </a:p>
          <a:p>
            <a:pPr marL="174708" indent="-174708">
              <a:buFont typeface="Arial" panose="020B0604020202020204" pitchFamily="34" charset="0"/>
              <a:buChar char="•"/>
            </a:pPr>
            <a:r>
              <a:rPr lang="en-US" sz="1000" dirty="0"/>
              <a:t>Achieving the goals of IP plans are dependent on strong participation by many environmental conservation organizations, area landowners, and community members. DEQ staff will work with the local communities and partners to promote and monitor implementation efforts and evaluate progress. Public participation is a vital part in the development and continuation of an IP. </a:t>
            </a:r>
          </a:p>
          <a:p>
            <a:pPr marL="174708" indent="-174708">
              <a:buFont typeface="Arial" panose="020B0604020202020204" pitchFamily="34" charset="0"/>
              <a:buChar char="•"/>
            </a:pPr>
            <a:r>
              <a:rPr lang="en-US" sz="1200" b="0" i="0" dirty="0">
                <a:solidFill>
                  <a:srgbClr val="000000"/>
                </a:solidFill>
                <a:effectLst/>
                <a:latin typeface="Times New Roman" panose="02020603050405020304" pitchFamily="18" charset="0"/>
              </a:rPr>
              <a:t>Implementation plans also identify potential sources of funding to help in the clean-up efforts. Funds are often available in the form of cost-share programs, which share the cost of improvements with the landowner. Potential sources of funding include USEPA Section 319 funding for Virginia’s Nonpoint Source Management Program, the USDA’s Conservation Reserve Enhancement Program (CREP) and its Environmental Quality Incentive Program (EQIP), the Virginia State Revolving Loan Program, and the Virginia Water Quality Improvement Fund. The Virginia Guidance Manual for Total Maximum Daily Load Implementation Plans (VADEQ, 2017) contains information on a variety of funding sources, as well as government agencies that might support implementation efforts and suggestions for integrating TMDL implementation with other watershed planning efforts</a:t>
            </a:r>
          </a:p>
          <a:p>
            <a:pPr marL="174708" indent="-174708">
              <a:buFont typeface="Arial" panose="020B0604020202020204" pitchFamily="34" charset="0"/>
              <a:buChar char="•"/>
            </a:pPr>
            <a:endParaRPr lang="en-US" sz="1200" b="0" i="0" dirty="0">
              <a:solidFill>
                <a:srgbClr val="000000"/>
              </a:solidFill>
              <a:effectLst/>
              <a:latin typeface="Times New Roman" panose="02020603050405020304" pitchFamily="18" charset="0"/>
            </a:endParaRPr>
          </a:p>
          <a:p>
            <a:pPr marL="174708" indent="-174708">
              <a:buFont typeface="Arial" panose="020B0604020202020204" pitchFamily="34" charset="0"/>
              <a:buChar char="•"/>
            </a:pPr>
            <a:r>
              <a:rPr lang="en-US" sz="1200" b="0" i="0" dirty="0">
                <a:solidFill>
                  <a:srgbClr val="000000"/>
                </a:solidFill>
                <a:effectLst/>
                <a:latin typeface="Times New Roman" panose="02020603050405020304" pitchFamily="18" charset="0"/>
              </a:rPr>
              <a:t>Completely voluntary </a:t>
            </a:r>
          </a:p>
          <a:p>
            <a:pPr marL="174708" indent="-174708">
              <a:buFont typeface="Arial" panose="020B0604020202020204" pitchFamily="34" charset="0"/>
              <a:buChar char="•"/>
            </a:pPr>
            <a:r>
              <a:rPr lang="en-US" sz="1200" b="0" i="0" dirty="0">
                <a:solidFill>
                  <a:srgbClr val="000000"/>
                </a:solidFill>
                <a:effectLst/>
                <a:latin typeface="Times New Roman" panose="02020603050405020304" pitchFamily="18" charset="0"/>
              </a:rPr>
              <a:t>Flexibility, specific to the community </a:t>
            </a:r>
          </a:p>
          <a:p>
            <a:pPr marL="174708" indent="-174708">
              <a:buFont typeface="Arial" panose="020B0604020202020204" pitchFamily="34" charset="0"/>
              <a:buChar char="•"/>
            </a:pPr>
            <a:r>
              <a:rPr lang="en-US" sz="1200" b="0" i="0" dirty="0">
                <a:solidFill>
                  <a:srgbClr val="000000"/>
                </a:solidFill>
                <a:effectLst/>
                <a:latin typeface="Times New Roman" panose="02020603050405020304" pitchFamily="18" charset="0"/>
              </a:rPr>
              <a:t>IP stage is all voluntary </a:t>
            </a:r>
            <a:endParaRPr lang="en-US" sz="1000" dirty="0"/>
          </a:p>
          <a:p>
            <a:endParaRPr lang="en-US" dirty="0"/>
          </a:p>
        </p:txBody>
      </p:sp>
      <p:sp>
        <p:nvSpPr>
          <p:cNvPr id="4" name="Slide Number Placeholder 3">
            <a:extLst>
              <a:ext uri="{FF2B5EF4-FFF2-40B4-BE49-F238E27FC236}">
                <a16:creationId xmlns:a16="http://schemas.microsoft.com/office/drawing/2014/main" id="{91660277-2DE5-56CA-D20C-6A33AAAAA374}"/>
              </a:ext>
            </a:extLst>
          </p:cNvPr>
          <p:cNvSpPr>
            <a:spLocks noGrp="1"/>
          </p:cNvSpPr>
          <p:nvPr>
            <p:ph type="sldNum" sz="quarter" idx="10"/>
          </p:nvPr>
        </p:nvSpPr>
        <p:spPr/>
        <p:txBody>
          <a:bodyPr/>
          <a:lstStyle/>
          <a:p>
            <a:fld id="{939C4A1B-E3F4-440A-A1E4-007EA359E364}" type="slidenum">
              <a:rPr lang="en-US" smtClean="0"/>
              <a:t>18</a:t>
            </a:fld>
            <a:endParaRPr lang="en-US"/>
          </a:p>
        </p:txBody>
      </p:sp>
    </p:spTree>
    <p:extLst>
      <p:ext uri="{BB962C8B-B14F-4D97-AF65-F5344CB8AC3E}">
        <p14:creationId xmlns:p14="http://schemas.microsoft.com/office/powerpoint/2010/main" val="97831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Fence out cattle from streams and provide alternative water sources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Implement conservation tillage practices on cropland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Conduct stream bank restoration projects in areas where banks are actively eroding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Leave a band of 35 – 100 ft along the stream natural so that it buffers or filters out sediment from farm or residential land (a riparian buffer)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Expand street sweeping programs in urban areas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Reduce runoff by increasing green spaces and reducing hardened spaces (asphalt or concrete) </a:t>
            </a:r>
          </a:p>
          <a:p>
            <a:endParaRPr lang="en-US" dirty="0"/>
          </a:p>
        </p:txBody>
      </p:sp>
      <p:sp>
        <p:nvSpPr>
          <p:cNvPr id="4" name="Slide Number Placeholder 3"/>
          <p:cNvSpPr>
            <a:spLocks noGrp="1"/>
          </p:cNvSpPr>
          <p:nvPr>
            <p:ph type="sldNum" sz="quarter" idx="5"/>
          </p:nvPr>
        </p:nvSpPr>
        <p:spPr/>
        <p:txBody>
          <a:bodyPr/>
          <a:lstStyle/>
          <a:p>
            <a:fld id="{C1EF505A-923C-458B-ADC7-7D63530CFF4E}" type="slidenum">
              <a:rPr lang="en-US" smtClean="0"/>
              <a:t>19</a:t>
            </a:fld>
            <a:endParaRPr lang="en-US"/>
          </a:p>
        </p:txBody>
      </p:sp>
    </p:spTree>
    <p:extLst>
      <p:ext uri="{BB962C8B-B14F-4D97-AF65-F5344CB8AC3E}">
        <p14:creationId xmlns:p14="http://schemas.microsoft.com/office/powerpoint/2010/main" val="55508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Fence out cattle from streams and provide alternative water sources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Implement conservation tillage practices on cropland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Conduct stream bank restoration projects in areas where banks are actively eroding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Leave a band of 35 – 100 ft along the stream natural so that it buffers or filters out sediment from farm or residential land (a riparian buffer)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Expand street sweeping programs in urban areas </a:t>
            </a: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Reduce runoff by increasing green spaces and reducing hardened spaces (asphalt or concrete) </a:t>
            </a:r>
          </a:p>
          <a:p>
            <a:pPr algn="just" rtl="0" fontAlgn="base">
              <a:buFont typeface="Arial" panose="020B0604020202020204" pitchFamily="34" charset="0"/>
              <a:buChar char="•"/>
            </a:pPr>
            <a:endParaRPr lang="en-US" sz="1800" b="0" i="0" dirty="0">
              <a:solidFill>
                <a:srgbClr val="000000"/>
              </a:solidFill>
              <a:effectLst/>
              <a:latin typeface="Times New Roman" panose="02020603050405020304" pitchFamily="18" charset="0"/>
            </a:endParaRPr>
          </a:p>
          <a:p>
            <a:pPr algn="just" rtl="0" fontAlgn="base">
              <a:buFont typeface="Arial" panose="020B0604020202020204" pitchFamily="34" charset="0"/>
              <a:buChar char="•"/>
            </a:pPr>
            <a:endParaRPr lang="en-US" sz="1800" b="0" i="0" dirty="0">
              <a:solidFill>
                <a:srgbClr val="000000"/>
              </a:solidFill>
              <a:effectLst/>
              <a:latin typeface="Times New Roman" panose="02020603050405020304" pitchFamily="18" charset="0"/>
            </a:endParaRPr>
          </a:p>
          <a:p>
            <a:pPr algn="just"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**Mention bacteria IP </a:t>
            </a:r>
          </a:p>
          <a:p>
            <a:endParaRPr lang="en-US" dirty="0"/>
          </a:p>
        </p:txBody>
      </p:sp>
      <p:sp>
        <p:nvSpPr>
          <p:cNvPr id="4" name="Slide Number Placeholder 3"/>
          <p:cNvSpPr>
            <a:spLocks noGrp="1"/>
          </p:cNvSpPr>
          <p:nvPr>
            <p:ph type="sldNum" sz="quarter" idx="5"/>
          </p:nvPr>
        </p:nvSpPr>
        <p:spPr/>
        <p:txBody>
          <a:bodyPr/>
          <a:lstStyle/>
          <a:p>
            <a:fld id="{C1EF505A-923C-458B-ADC7-7D63530CFF4E}" type="slidenum">
              <a:rPr lang="en-US" smtClean="0"/>
              <a:t>20</a:t>
            </a:fld>
            <a:endParaRPr lang="en-US"/>
          </a:p>
        </p:txBody>
      </p:sp>
    </p:spTree>
    <p:extLst>
      <p:ext uri="{BB962C8B-B14F-4D97-AF65-F5344CB8AC3E}">
        <p14:creationId xmlns:p14="http://schemas.microsoft.com/office/powerpoint/2010/main" val="228750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a:t>11/29/2011</a:t>
            </a:r>
          </a:p>
        </p:txBody>
      </p:sp>
      <p:sp>
        <p:nvSpPr>
          <p:cNvPr id="5" name="Slide Number Placeholder 4"/>
          <p:cNvSpPr>
            <a:spLocks noGrp="1"/>
          </p:cNvSpPr>
          <p:nvPr>
            <p:ph type="sldNum" sz="quarter" idx="11"/>
          </p:nvPr>
        </p:nvSpPr>
        <p:spPr/>
        <p:txBody>
          <a:bodyPr/>
          <a:lstStyle/>
          <a:p>
            <a:fld id="{484171C9-FB2F-4C93-B1E5-C0A595225F37}" type="slidenum">
              <a:rPr lang="en-US" smtClean="0"/>
              <a:pPr/>
              <a:t>21</a:t>
            </a:fld>
            <a:endParaRPr lang="en-US"/>
          </a:p>
        </p:txBody>
      </p:sp>
    </p:spTree>
    <p:extLst>
      <p:ext uri="{BB962C8B-B14F-4D97-AF65-F5344CB8AC3E}">
        <p14:creationId xmlns:p14="http://schemas.microsoft.com/office/powerpoint/2010/main" val="360138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F505A-923C-458B-ADC7-7D63530CFF4E}" type="slidenum">
              <a:rPr lang="en-US" smtClean="0"/>
              <a:t>22</a:t>
            </a:fld>
            <a:endParaRPr lang="en-US"/>
          </a:p>
        </p:txBody>
      </p:sp>
    </p:spTree>
    <p:extLst>
      <p:ext uri="{BB962C8B-B14F-4D97-AF65-F5344CB8AC3E}">
        <p14:creationId xmlns:p14="http://schemas.microsoft.com/office/powerpoint/2010/main" val="3504914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Name of Presenter</a:t>
            </a:r>
          </a:p>
          <a:p>
            <a:pPr lvl="0"/>
            <a:endParaRPr lang="en-US"/>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Title</a:t>
            </a:r>
          </a:p>
          <a:p>
            <a:pPr lvl="0"/>
            <a:endParaRPr lang="en-US"/>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Date</a:t>
            </a:r>
          </a:p>
          <a:p>
            <a:pPr lvl="0"/>
            <a:endParaRPr lang="en-US"/>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a:solidFill>
                <a:srgbClr val="256EAB"/>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a:t>					</a:t>
            </a:r>
            <a:endParaRPr lang="en-US">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6/23/2025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1_8E4F58A3.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55_7F54044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hyperlink" Target="https://www.deq.virginia.gov/our-programs/water/water-quality/tmdl-developmen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latin typeface="Arial"/>
                <a:cs typeface="Arial"/>
              </a:rPr>
              <a:t>Horsepen Creek, Little Roanoke Creek, and unnamed tributary to Spencer Creek Water Quality Study</a:t>
            </a:r>
          </a:p>
        </p:txBody>
      </p:sp>
      <p:sp>
        <p:nvSpPr>
          <p:cNvPr id="3" name="Subtitle 2"/>
          <p:cNvSpPr>
            <a:spLocks noGrp="1"/>
          </p:cNvSpPr>
          <p:nvPr>
            <p:ph type="subTitle" idx="1"/>
          </p:nvPr>
        </p:nvSpPr>
        <p:spPr>
          <a:xfrm>
            <a:off x="1523999" y="3153681"/>
            <a:ext cx="9628909" cy="451802"/>
          </a:xfrm>
        </p:spPr>
        <p:txBody>
          <a:bodyPr>
            <a:noAutofit/>
          </a:bodyPr>
          <a:lstStyle/>
          <a:p>
            <a:pPr algn="ctr"/>
            <a:r>
              <a:rPr lang="en-US" sz="1800" dirty="0"/>
              <a:t>A restoration plan for three watersheds in Charlotte County</a:t>
            </a:r>
          </a:p>
        </p:txBody>
      </p:sp>
      <p:sp>
        <p:nvSpPr>
          <p:cNvPr id="4" name="Text Placeholder 3"/>
          <p:cNvSpPr>
            <a:spLocks noGrp="1"/>
          </p:cNvSpPr>
          <p:nvPr>
            <p:ph type="body" sz="quarter" idx="10"/>
          </p:nvPr>
        </p:nvSpPr>
        <p:spPr/>
        <p:txBody>
          <a:bodyPr/>
          <a:lstStyle/>
          <a:p>
            <a:r>
              <a:rPr lang="en-US" dirty="0"/>
              <a:t>Aerin </a:t>
            </a:r>
            <a:r>
              <a:rPr lang="en-US"/>
              <a:t>Portner</a:t>
            </a:r>
            <a:r>
              <a:rPr lang="en-US" dirty="0"/>
              <a:t> and Kim Romero</a:t>
            </a:r>
          </a:p>
        </p:txBody>
      </p:sp>
      <p:sp>
        <p:nvSpPr>
          <p:cNvPr id="5" name="Text Placeholder 4"/>
          <p:cNvSpPr>
            <a:spLocks noGrp="1"/>
          </p:cNvSpPr>
          <p:nvPr>
            <p:ph type="body" sz="quarter" idx="11"/>
          </p:nvPr>
        </p:nvSpPr>
        <p:spPr>
          <a:xfrm>
            <a:off x="1523998" y="5343540"/>
            <a:ext cx="4812793" cy="340020"/>
          </a:xfrm>
        </p:spPr>
        <p:txBody>
          <a:bodyPr/>
          <a:lstStyle/>
          <a:p>
            <a:r>
              <a:rPr lang="en-US" dirty="0"/>
              <a:t>TMDL Coordinator &amp; TMDL NPS Coordinator</a:t>
            </a:r>
          </a:p>
        </p:txBody>
      </p:sp>
      <p:sp>
        <p:nvSpPr>
          <p:cNvPr id="6" name="Text Placeholder 5"/>
          <p:cNvSpPr>
            <a:spLocks noGrp="1"/>
          </p:cNvSpPr>
          <p:nvPr>
            <p:ph type="body" sz="quarter" idx="12"/>
          </p:nvPr>
        </p:nvSpPr>
        <p:spPr/>
        <p:txBody>
          <a:bodyPr/>
          <a:lstStyle/>
          <a:p>
            <a:r>
              <a:rPr lang="en-US" dirty="0"/>
              <a:t>June 25, 2025</a:t>
            </a:r>
          </a:p>
        </p:txBody>
      </p:sp>
      <p:sp>
        <p:nvSpPr>
          <p:cNvPr id="7" name="Footer Placeholder 6"/>
          <p:cNvSpPr>
            <a:spLocks noGrp="1"/>
          </p:cNvSpPr>
          <p:nvPr>
            <p:ph type="ftr" sz="quarter" idx="13"/>
          </p:nvPr>
        </p:nvSpPr>
        <p:spPr/>
        <p:txBody>
          <a:bodyPr/>
          <a:lstStyle/>
          <a:p>
            <a:pPr algn="l"/>
            <a:r>
              <a:rPr lang="en-US">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a:solidFill>
                <a:srgbClr val="256EAB"/>
              </a:solidFill>
            </a:endParaRPr>
          </a:p>
        </p:txBody>
      </p:sp>
    </p:spTree>
    <p:extLst>
      <p:ext uri="{BB962C8B-B14F-4D97-AF65-F5344CB8AC3E}">
        <p14:creationId xmlns:p14="http://schemas.microsoft.com/office/powerpoint/2010/main" val="219789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CF1D-2587-503B-B92D-E1760D8B8B40}"/>
              </a:ext>
            </a:extLst>
          </p:cNvPr>
          <p:cNvSpPr>
            <a:spLocks noGrp="1"/>
          </p:cNvSpPr>
          <p:nvPr>
            <p:ph type="title"/>
          </p:nvPr>
        </p:nvSpPr>
        <p:spPr>
          <a:xfrm>
            <a:off x="838200" y="365125"/>
            <a:ext cx="10703312" cy="1325563"/>
          </a:xfrm>
        </p:spPr>
        <p:txBody>
          <a:bodyPr>
            <a:normAutofit/>
          </a:bodyPr>
          <a:lstStyle/>
          <a:p>
            <a:r>
              <a:rPr lang="en-US" sz="3200" b="1" dirty="0">
                <a:latin typeface="Arial"/>
                <a:cs typeface="Arial"/>
              </a:rPr>
              <a:t>The Model &amp; Reductions</a:t>
            </a:r>
          </a:p>
        </p:txBody>
      </p:sp>
      <p:pic>
        <p:nvPicPr>
          <p:cNvPr id="5" name="Picture 4">
            <a:extLst>
              <a:ext uri="{FF2B5EF4-FFF2-40B4-BE49-F238E27FC236}">
                <a16:creationId xmlns:a16="http://schemas.microsoft.com/office/drawing/2014/main" id="{8772F696-23A1-2E37-06C8-413CBCD1E09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80079" y="3152275"/>
            <a:ext cx="1644623" cy="1183435"/>
          </a:xfrm>
          <a:prstGeom prst="rect">
            <a:avLst/>
          </a:prstGeom>
        </p:spPr>
      </p:pic>
      <p:sp>
        <p:nvSpPr>
          <p:cNvPr id="6" name="Striped Right Arrow 6">
            <a:extLst>
              <a:ext uri="{FF2B5EF4-FFF2-40B4-BE49-F238E27FC236}">
                <a16:creationId xmlns:a16="http://schemas.microsoft.com/office/drawing/2014/main" id="{14E5B583-E684-9E82-DD32-0FF86BA7EEFE}"/>
              </a:ext>
            </a:extLst>
          </p:cNvPr>
          <p:cNvSpPr/>
          <p:nvPr/>
        </p:nvSpPr>
        <p:spPr>
          <a:xfrm>
            <a:off x="1053969" y="3087961"/>
            <a:ext cx="1711695" cy="12528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prstClr val="white"/>
                </a:solidFill>
                <a:latin typeface="Arial" panose="020B0604020202020204" pitchFamily="34" charset="0"/>
                <a:cs typeface="Arial" panose="020B0604020202020204" pitchFamily="34" charset="0"/>
              </a:rPr>
              <a:t>Watershed</a:t>
            </a:r>
          </a:p>
          <a:p>
            <a:pPr algn="ctr"/>
            <a:r>
              <a:rPr lang="en-US" sz="1400" b="1">
                <a:solidFill>
                  <a:prstClr val="white"/>
                </a:solidFill>
                <a:latin typeface="Arial" panose="020B0604020202020204" pitchFamily="34" charset="0"/>
                <a:cs typeface="Arial" panose="020B0604020202020204" pitchFamily="34" charset="0"/>
              </a:rPr>
              <a:t>Inputs</a:t>
            </a:r>
          </a:p>
        </p:txBody>
      </p:sp>
      <p:sp>
        <p:nvSpPr>
          <p:cNvPr id="7" name="TextBox 6">
            <a:extLst>
              <a:ext uri="{FF2B5EF4-FFF2-40B4-BE49-F238E27FC236}">
                <a16:creationId xmlns:a16="http://schemas.microsoft.com/office/drawing/2014/main" id="{13075693-B5F7-B9C3-BB13-2FB2F3AE24F6}"/>
              </a:ext>
            </a:extLst>
          </p:cNvPr>
          <p:cNvSpPr txBox="1"/>
          <p:nvPr/>
        </p:nvSpPr>
        <p:spPr>
          <a:xfrm>
            <a:off x="2975761" y="3322675"/>
            <a:ext cx="1027016" cy="430887"/>
          </a:xfrm>
          <a:prstGeom prst="rect">
            <a:avLst/>
          </a:prstGeom>
          <a:noFill/>
        </p:spPr>
        <p:txBody>
          <a:bodyPr wrap="square" rtlCol="0">
            <a:spAutoFit/>
          </a:bodyPr>
          <a:lstStyle/>
          <a:p>
            <a:pPr algn="ctr"/>
            <a:r>
              <a:rPr lang="en-US" sz="1100" b="1">
                <a:latin typeface="Arial" panose="020B0604020202020204" pitchFamily="34" charset="0"/>
                <a:cs typeface="Arial" panose="020B0604020202020204" pitchFamily="34" charset="0"/>
              </a:rPr>
              <a:t>Computer Model</a:t>
            </a:r>
          </a:p>
        </p:txBody>
      </p:sp>
      <p:sp>
        <p:nvSpPr>
          <p:cNvPr id="8" name="Striped Right Arrow 8">
            <a:extLst>
              <a:ext uri="{FF2B5EF4-FFF2-40B4-BE49-F238E27FC236}">
                <a16:creationId xmlns:a16="http://schemas.microsoft.com/office/drawing/2014/main" id="{79758B34-5F4B-6CD2-7F34-9524471D7BBB}"/>
              </a:ext>
            </a:extLst>
          </p:cNvPr>
          <p:cNvSpPr/>
          <p:nvPr/>
        </p:nvSpPr>
        <p:spPr>
          <a:xfrm>
            <a:off x="4374062" y="3128021"/>
            <a:ext cx="1369356" cy="1207689"/>
          </a:xfrm>
          <a:prstGeom prst="striped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Model Outputs</a:t>
            </a:r>
          </a:p>
        </p:txBody>
      </p:sp>
      <p:sp>
        <p:nvSpPr>
          <p:cNvPr id="9" name="Curved Up Arrow 9">
            <a:extLst>
              <a:ext uri="{FF2B5EF4-FFF2-40B4-BE49-F238E27FC236}">
                <a16:creationId xmlns:a16="http://schemas.microsoft.com/office/drawing/2014/main" id="{AB11159F-79FC-91AA-5686-C789285FAA44}"/>
              </a:ext>
            </a:extLst>
          </p:cNvPr>
          <p:cNvSpPr/>
          <p:nvPr/>
        </p:nvSpPr>
        <p:spPr>
          <a:xfrm flipH="1" flipV="1">
            <a:off x="1310462" y="1432560"/>
            <a:ext cx="5135341" cy="1482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black"/>
              </a:solidFill>
            </a:endParaRPr>
          </a:p>
        </p:txBody>
      </p:sp>
      <p:sp>
        <p:nvSpPr>
          <p:cNvPr id="10" name="TextBox 9">
            <a:extLst>
              <a:ext uri="{FF2B5EF4-FFF2-40B4-BE49-F238E27FC236}">
                <a16:creationId xmlns:a16="http://schemas.microsoft.com/office/drawing/2014/main" id="{FB128483-ED8D-7B0F-06ED-9F2FD4E6B19F}"/>
              </a:ext>
            </a:extLst>
          </p:cNvPr>
          <p:cNvSpPr txBox="1"/>
          <p:nvPr/>
        </p:nvSpPr>
        <p:spPr>
          <a:xfrm>
            <a:off x="2765661" y="1895951"/>
            <a:ext cx="2459115" cy="923330"/>
          </a:xfrm>
          <a:prstGeom prst="rect">
            <a:avLst/>
          </a:prstGeom>
          <a:noFill/>
        </p:spPr>
        <p:txBody>
          <a:bodyPr wrap="square" rtlCol="0" anchor="ctr">
            <a:spAutoFit/>
          </a:bodyPr>
          <a:lstStyle/>
          <a:p>
            <a:pPr algn="ctr"/>
            <a:r>
              <a:rPr lang="en-US" b="1">
                <a:solidFill>
                  <a:prstClr val="black"/>
                </a:solidFill>
                <a:latin typeface="Arial" panose="020B0604020202020204" pitchFamily="34" charset="0"/>
                <a:cs typeface="Arial" panose="020B0604020202020204" pitchFamily="34" charset="0"/>
              </a:rPr>
              <a:t>Adjust</a:t>
            </a:r>
          </a:p>
          <a:p>
            <a:pPr algn="ctr"/>
            <a:r>
              <a:rPr lang="en-US" b="1">
                <a:solidFill>
                  <a:prstClr val="black"/>
                </a:solidFill>
                <a:latin typeface="Arial" panose="020B0604020202020204" pitchFamily="34" charset="0"/>
                <a:cs typeface="Arial" panose="020B0604020202020204" pitchFamily="34" charset="0"/>
              </a:rPr>
              <a:t>Calibration</a:t>
            </a:r>
          </a:p>
          <a:p>
            <a:pPr algn="ctr"/>
            <a:r>
              <a:rPr lang="en-US" b="1">
                <a:solidFill>
                  <a:prstClr val="black"/>
                </a:solidFill>
                <a:latin typeface="Arial" panose="020B0604020202020204" pitchFamily="34" charset="0"/>
                <a:cs typeface="Arial" panose="020B0604020202020204" pitchFamily="34" charset="0"/>
              </a:rPr>
              <a:t>Parameters</a:t>
            </a:r>
          </a:p>
        </p:txBody>
      </p:sp>
      <p:sp>
        <p:nvSpPr>
          <p:cNvPr id="11" name="Rectangle 10">
            <a:extLst>
              <a:ext uri="{FF2B5EF4-FFF2-40B4-BE49-F238E27FC236}">
                <a16:creationId xmlns:a16="http://schemas.microsoft.com/office/drawing/2014/main" id="{119B24F4-1843-85C8-7CE2-2D8EF8E39279}"/>
              </a:ext>
            </a:extLst>
          </p:cNvPr>
          <p:cNvSpPr/>
          <p:nvPr/>
        </p:nvSpPr>
        <p:spPr>
          <a:xfrm>
            <a:off x="5761126" y="2995995"/>
            <a:ext cx="1112601" cy="1344847"/>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Match Observed Data?</a:t>
            </a:r>
          </a:p>
        </p:txBody>
      </p:sp>
      <p:sp>
        <p:nvSpPr>
          <p:cNvPr id="12" name="TextBox 11">
            <a:extLst>
              <a:ext uri="{FF2B5EF4-FFF2-40B4-BE49-F238E27FC236}">
                <a16:creationId xmlns:a16="http://schemas.microsoft.com/office/drawing/2014/main" id="{3CB63DBE-B23F-0194-CA5C-9D661C787ADC}"/>
              </a:ext>
            </a:extLst>
          </p:cNvPr>
          <p:cNvSpPr txBox="1"/>
          <p:nvPr/>
        </p:nvSpPr>
        <p:spPr>
          <a:xfrm>
            <a:off x="6445804" y="2587390"/>
            <a:ext cx="445956" cy="338554"/>
          </a:xfrm>
          <a:prstGeom prst="rect">
            <a:avLst/>
          </a:prstGeom>
          <a:noFill/>
        </p:spPr>
        <p:txBody>
          <a:bodyPr wrap="none" rtlCol="0">
            <a:spAutoFit/>
          </a:bodyPr>
          <a:lstStyle/>
          <a:p>
            <a:r>
              <a:rPr lang="en-US" sz="1600" i="1">
                <a:solidFill>
                  <a:prstClr val="black"/>
                </a:solidFill>
                <a:latin typeface="Arial" panose="020B0604020202020204" pitchFamily="34" charset="0"/>
                <a:cs typeface="Arial" panose="020B0604020202020204" pitchFamily="34" charset="0"/>
              </a:rPr>
              <a:t>No</a:t>
            </a:r>
          </a:p>
        </p:txBody>
      </p:sp>
      <p:sp>
        <p:nvSpPr>
          <p:cNvPr id="13" name="Striped Right Arrow 13">
            <a:extLst>
              <a:ext uri="{FF2B5EF4-FFF2-40B4-BE49-F238E27FC236}">
                <a16:creationId xmlns:a16="http://schemas.microsoft.com/office/drawing/2014/main" id="{E24CC606-31F2-90E8-659D-033B9BC72707}"/>
              </a:ext>
            </a:extLst>
          </p:cNvPr>
          <p:cNvSpPr/>
          <p:nvPr/>
        </p:nvSpPr>
        <p:spPr>
          <a:xfrm>
            <a:off x="6909141" y="3128021"/>
            <a:ext cx="885630" cy="124747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Yes</a:t>
            </a:r>
          </a:p>
        </p:txBody>
      </p:sp>
      <p:sp>
        <p:nvSpPr>
          <p:cNvPr id="14" name="Rectangle 13">
            <a:extLst>
              <a:ext uri="{FF2B5EF4-FFF2-40B4-BE49-F238E27FC236}">
                <a16:creationId xmlns:a16="http://schemas.microsoft.com/office/drawing/2014/main" id="{76F8102A-E8AE-3C8E-62DC-7C89102FB2D8}"/>
              </a:ext>
            </a:extLst>
          </p:cNvPr>
          <p:cNvSpPr/>
          <p:nvPr/>
        </p:nvSpPr>
        <p:spPr>
          <a:xfrm>
            <a:off x="7812479" y="3043036"/>
            <a:ext cx="1286450" cy="133245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prstClr val="white"/>
                </a:solidFill>
                <a:latin typeface="Arial" panose="020B0604020202020204" pitchFamily="34" charset="0"/>
                <a:cs typeface="Arial" panose="020B0604020202020204" pitchFamily="34" charset="0"/>
              </a:rPr>
              <a:t>Meet TMDL Endpoints?</a:t>
            </a:r>
          </a:p>
        </p:txBody>
      </p:sp>
      <p:sp>
        <p:nvSpPr>
          <p:cNvPr id="15" name="Striped Right Arrow 15">
            <a:extLst>
              <a:ext uri="{FF2B5EF4-FFF2-40B4-BE49-F238E27FC236}">
                <a16:creationId xmlns:a16="http://schemas.microsoft.com/office/drawing/2014/main" id="{E5906FDF-5362-9624-0826-17E32D4FF60F}"/>
              </a:ext>
            </a:extLst>
          </p:cNvPr>
          <p:cNvSpPr/>
          <p:nvPr/>
        </p:nvSpPr>
        <p:spPr>
          <a:xfrm>
            <a:off x="9152052" y="3087961"/>
            <a:ext cx="855847" cy="12477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Yes</a:t>
            </a:r>
          </a:p>
        </p:txBody>
      </p:sp>
      <p:sp>
        <p:nvSpPr>
          <p:cNvPr id="16" name="Curved Up Arrow 18">
            <a:extLst>
              <a:ext uri="{FF2B5EF4-FFF2-40B4-BE49-F238E27FC236}">
                <a16:creationId xmlns:a16="http://schemas.microsoft.com/office/drawing/2014/main" id="{70A4286A-1B4E-354D-73CD-D0F2D569BA40}"/>
              </a:ext>
            </a:extLst>
          </p:cNvPr>
          <p:cNvSpPr/>
          <p:nvPr/>
        </p:nvSpPr>
        <p:spPr>
          <a:xfrm flipH="1">
            <a:off x="960120" y="4316830"/>
            <a:ext cx="6394653" cy="1563435"/>
          </a:xfrm>
          <a:prstGeom prst="curvedUpArrow">
            <a:avLst>
              <a:gd name="adj1" fmla="val 37071"/>
              <a:gd name="adj2" fmla="val 78430"/>
              <a:gd name="adj3" fmla="val 25000"/>
            </a:avLst>
          </a:prstGeom>
          <a:gradFill>
            <a:gsLst>
              <a:gs pos="0">
                <a:schemeClr val="accent1">
                  <a:alpha val="0"/>
                </a:schemeClr>
              </a:gs>
              <a:gs pos="38000">
                <a:schemeClr val="accent1">
                  <a:alpha val="0"/>
                </a:schemeClr>
              </a:gs>
              <a:gs pos="100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black"/>
              </a:solidFill>
            </a:endParaRPr>
          </a:p>
        </p:txBody>
      </p:sp>
      <p:sp>
        <p:nvSpPr>
          <p:cNvPr id="17" name="Curved Up Arrow 19">
            <a:extLst>
              <a:ext uri="{FF2B5EF4-FFF2-40B4-BE49-F238E27FC236}">
                <a16:creationId xmlns:a16="http://schemas.microsoft.com/office/drawing/2014/main" id="{3FD2E01A-D8ED-83AC-D59F-45B2C2AD5DCE}"/>
              </a:ext>
            </a:extLst>
          </p:cNvPr>
          <p:cNvSpPr/>
          <p:nvPr/>
        </p:nvSpPr>
        <p:spPr>
          <a:xfrm>
            <a:off x="1823312" y="4534671"/>
            <a:ext cx="7275616" cy="1345594"/>
          </a:xfrm>
          <a:prstGeom prst="curvedUpArrow">
            <a:avLst>
              <a:gd name="adj1" fmla="val 37071"/>
              <a:gd name="adj2" fmla="val 101066"/>
              <a:gd name="adj3" fmla="val 25000"/>
            </a:avLst>
          </a:prstGeom>
          <a:gradFill>
            <a:gsLst>
              <a:gs pos="0">
                <a:schemeClr val="accent1">
                  <a:lumMod val="5000"/>
                  <a:lumOff val="95000"/>
                  <a:alpha val="0"/>
                </a:schemeClr>
              </a:gs>
              <a:gs pos="46000">
                <a:schemeClr val="accent1">
                  <a:alpha val="0"/>
                </a:schemeClr>
              </a:gs>
              <a:gs pos="100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black"/>
              </a:solidFill>
            </a:endParaRPr>
          </a:p>
        </p:txBody>
      </p:sp>
      <p:sp>
        <p:nvSpPr>
          <p:cNvPr id="18" name="TextBox 17">
            <a:extLst>
              <a:ext uri="{FF2B5EF4-FFF2-40B4-BE49-F238E27FC236}">
                <a16:creationId xmlns:a16="http://schemas.microsoft.com/office/drawing/2014/main" id="{72886E21-E1A1-D165-2BB5-715D5EDB1587}"/>
              </a:ext>
            </a:extLst>
          </p:cNvPr>
          <p:cNvSpPr txBox="1"/>
          <p:nvPr/>
        </p:nvSpPr>
        <p:spPr>
          <a:xfrm>
            <a:off x="3638445" y="4654953"/>
            <a:ext cx="3172663" cy="923330"/>
          </a:xfrm>
          <a:prstGeom prst="rect">
            <a:avLst/>
          </a:prstGeom>
          <a:noFill/>
        </p:spPr>
        <p:txBody>
          <a:bodyPr wrap="none" rtlCol="0" anchor="ctr">
            <a:spAutoFit/>
          </a:bodyPr>
          <a:lstStyle/>
          <a:p>
            <a:pPr algn="ctr"/>
            <a:r>
              <a:rPr lang="en-US" b="1">
                <a:solidFill>
                  <a:prstClr val="black"/>
                </a:solidFill>
                <a:latin typeface="Arial" panose="020B0604020202020204" pitchFamily="34" charset="0"/>
                <a:cs typeface="Arial" panose="020B0604020202020204" pitchFamily="34" charset="0"/>
              </a:rPr>
              <a:t>Revise Pollutant Reduction</a:t>
            </a:r>
          </a:p>
          <a:p>
            <a:pPr algn="ctr"/>
            <a:r>
              <a:rPr lang="en-US" b="1">
                <a:solidFill>
                  <a:prstClr val="black"/>
                </a:solidFill>
                <a:latin typeface="Arial" panose="020B0604020202020204" pitchFamily="34" charset="0"/>
                <a:cs typeface="Arial" panose="020B0604020202020204" pitchFamily="34" charset="0"/>
              </a:rPr>
              <a:t>Scenarios Until We Meet</a:t>
            </a:r>
          </a:p>
          <a:p>
            <a:pPr algn="ctr"/>
            <a:r>
              <a:rPr lang="en-US" b="1">
                <a:solidFill>
                  <a:prstClr val="black"/>
                </a:solidFill>
                <a:latin typeface="Arial" panose="020B0604020202020204" pitchFamily="34" charset="0"/>
                <a:cs typeface="Arial" panose="020B0604020202020204" pitchFamily="34" charset="0"/>
              </a:rPr>
              <a:t>TMDL Endpoints</a:t>
            </a:r>
          </a:p>
        </p:txBody>
      </p:sp>
      <p:sp>
        <p:nvSpPr>
          <p:cNvPr id="19" name="TextBox 18">
            <a:extLst>
              <a:ext uri="{FF2B5EF4-FFF2-40B4-BE49-F238E27FC236}">
                <a16:creationId xmlns:a16="http://schemas.microsoft.com/office/drawing/2014/main" id="{60241CBE-C960-F666-FB70-DCC21CFAA44C}"/>
              </a:ext>
            </a:extLst>
          </p:cNvPr>
          <p:cNvSpPr txBox="1"/>
          <p:nvPr/>
        </p:nvSpPr>
        <p:spPr>
          <a:xfrm>
            <a:off x="8891196" y="4500764"/>
            <a:ext cx="445956" cy="338554"/>
          </a:xfrm>
          <a:prstGeom prst="rect">
            <a:avLst/>
          </a:prstGeom>
          <a:noFill/>
        </p:spPr>
        <p:txBody>
          <a:bodyPr wrap="none" rtlCol="0">
            <a:spAutoFit/>
          </a:bodyPr>
          <a:lstStyle/>
          <a:p>
            <a:r>
              <a:rPr lang="en-US" sz="1600" i="1">
                <a:solidFill>
                  <a:prstClr val="black"/>
                </a:solidFill>
                <a:latin typeface="Arial" panose="020B0604020202020204" pitchFamily="34" charset="0"/>
                <a:cs typeface="Arial" panose="020B0604020202020204" pitchFamily="34" charset="0"/>
              </a:rPr>
              <a:t>No</a:t>
            </a:r>
          </a:p>
        </p:txBody>
      </p:sp>
      <p:pic>
        <p:nvPicPr>
          <p:cNvPr id="20" name="Picture 19">
            <a:extLst>
              <a:ext uri="{FF2B5EF4-FFF2-40B4-BE49-F238E27FC236}">
                <a16:creationId xmlns:a16="http://schemas.microsoft.com/office/drawing/2014/main" id="{26A9CC34-8A45-DE71-1FDB-AA844F009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431" y="3220822"/>
            <a:ext cx="1480294" cy="1154675"/>
          </a:xfrm>
          <a:prstGeom prst="rect">
            <a:avLst/>
          </a:prstGeom>
        </p:spPr>
      </p:pic>
      <p:sp>
        <p:nvSpPr>
          <p:cNvPr id="21" name="TextBox 20">
            <a:extLst>
              <a:ext uri="{FF2B5EF4-FFF2-40B4-BE49-F238E27FC236}">
                <a16:creationId xmlns:a16="http://schemas.microsoft.com/office/drawing/2014/main" id="{2A5251B4-82CE-19B0-5178-C7CF3C6FA835}"/>
              </a:ext>
            </a:extLst>
          </p:cNvPr>
          <p:cNvSpPr txBox="1"/>
          <p:nvPr/>
        </p:nvSpPr>
        <p:spPr>
          <a:xfrm>
            <a:off x="10051297" y="3492640"/>
            <a:ext cx="1138085" cy="523220"/>
          </a:xfrm>
          <a:prstGeom prst="rect">
            <a:avLst/>
          </a:prstGeom>
          <a:noFill/>
        </p:spPr>
        <p:txBody>
          <a:bodyPr wrap="square" rtlCol="0" anchor="ctr">
            <a:spAutoFit/>
          </a:bodyPr>
          <a:lstStyle/>
          <a:p>
            <a:pPr algn="ctr"/>
            <a:r>
              <a:rPr lang="en-US" sz="1400" b="1">
                <a:solidFill>
                  <a:prstClr val="black"/>
                </a:solidFill>
                <a:latin typeface="Arial" panose="020B0604020202020204" pitchFamily="34" charset="0"/>
                <a:cs typeface="Arial" panose="020B0604020202020204" pitchFamily="34" charset="0"/>
              </a:rPr>
              <a:t>TMDL</a:t>
            </a:r>
          </a:p>
          <a:p>
            <a:pPr algn="ctr"/>
            <a:r>
              <a:rPr lang="en-US" sz="1400" b="1">
                <a:solidFill>
                  <a:prstClr val="black"/>
                </a:solidFill>
                <a:latin typeface="Arial" panose="020B0604020202020204" pitchFamily="34" charset="0"/>
                <a:cs typeface="Arial" panose="020B0604020202020204" pitchFamily="34" charset="0"/>
              </a:rPr>
              <a:t>Complete</a:t>
            </a:r>
          </a:p>
        </p:txBody>
      </p:sp>
      <p:pic>
        <p:nvPicPr>
          <p:cNvPr id="22" name="Picture 12" descr="BSE Logo 2c">
            <a:extLst>
              <a:ext uri="{FF2B5EF4-FFF2-40B4-BE49-F238E27FC236}">
                <a16:creationId xmlns:a16="http://schemas.microsoft.com/office/drawing/2014/main" id="{8C92828E-58BE-5100-BF3A-BAE858AAF1FB}"/>
              </a:ext>
            </a:extLst>
          </p:cNvPr>
          <p:cNvPicPr>
            <a:picLocks noChangeAspect="1" noChangeArrowheads="1"/>
          </p:cNvPicPr>
          <p:nvPr/>
        </p:nvPicPr>
        <p:blipFill>
          <a:blip r:embed="rId4" cstate="print"/>
          <a:srcRect/>
          <a:stretch>
            <a:fillRect/>
          </a:stretch>
        </p:blipFill>
        <p:spPr bwMode="auto">
          <a:xfrm>
            <a:off x="9819009" y="6345446"/>
            <a:ext cx="1279467" cy="342480"/>
          </a:xfrm>
          <a:prstGeom prst="rect">
            <a:avLst/>
          </a:prstGeom>
          <a:noFill/>
          <a:ln w="9525">
            <a:noFill/>
            <a:miter lim="800000"/>
            <a:headEnd/>
            <a:tailEnd/>
          </a:ln>
        </p:spPr>
      </p:pic>
    </p:spTree>
    <p:extLst>
      <p:ext uri="{BB962C8B-B14F-4D97-AF65-F5344CB8AC3E}">
        <p14:creationId xmlns:p14="http://schemas.microsoft.com/office/powerpoint/2010/main" val="40561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CF1D-2587-503B-B92D-E1760D8B8B40}"/>
              </a:ext>
            </a:extLst>
          </p:cNvPr>
          <p:cNvSpPr>
            <a:spLocks noGrp="1"/>
          </p:cNvSpPr>
          <p:nvPr>
            <p:ph type="title"/>
          </p:nvPr>
        </p:nvSpPr>
        <p:spPr>
          <a:xfrm>
            <a:off x="558279" y="365125"/>
            <a:ext cx="11039669" cy="1325563"/>
          </a:xfrm>
        </p:spPr>
        <p:txBody>
          <a:bodyPr>
            <a:normAutofit/>
          </a:bodyPr>
          <a:lstStyle/>
          <a:p>
            <a:r>
              <a:rPr lang="en-US" sz="3200" b="1" dirty="0">
                <a:latin typeface="Arial"/>
                <a:cs typeface="Arial"/>
              </a:rPr>
              <a:t>The Equation of the Pollution Load</a:t>
            </a:r>
          </a:p>
        </p:txBody>
      </p:sp>
      <p:grpSp>
        <p:nvGrpSpPr>
          <p:cNvPr id="14" name="Group 13">
            <a:extLst>
              <a:ext uri="{FF2B5EF4-FFF2-40B4-BE49-F238E27FC236}">
                <a16:creationId xmlns:a16="http://schemas.microsoft.com/office/drawing/2014/main" id="{8CB49485-AC62-7237-5EB2-E25C2C3A5398}"/>
              </a:ext>
            </a:extLst>
          </p:cNvPr>
          <p:cNvGrpSpPr/>
          <p:nvPr/>
        </p:nvGrpSpPr>
        <p:grpSpPr>
          <a:xfrm>
            <a:off x="1364914" y="1690688"/>
            <a:ext cx="9462171" cy="3617627"/>
            <a:chOff x="876148" y="1828324"/>
            <a:chExt cx="9462171" cy="3617627"/>
          </a:xfrm>
        </p:grpSpPr>
        <p:sp>
          <p:nvSpPr>
            <p:cNvPr id="7" name="Rectangle 6">
              <a:extLst>
                <a:ext uri="{FF2B5EF4-FFF2-40B4-BE49-F238E27FC236}">
                  <a16:creationId xmlns:a16="http://schemas.microsoft.com/office/drawing/2014/main" id="{F502678F-F2FC-C2D9-8172-0C3692C8A72C}"/>
                </a:ext>
              </a:extLst>
            </p:cNvPr>
            <p:cNvSpPr/>
            <p:nvPr/>
          </p:nvSpPr>
          <p:spPr>
            <a:xfrm>
              <a:off x="876148" y="1828324"/>
              <a:ext cx="2011680" cy="1463040"/>
            </a:xfrm>
            <a:prstGeom prst="rect">
              <a:avLst/>
            </a:prstGeom>
            <a:scene3d>
              <a:camera prst="obliqueTopLef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WLA</a:t>
              </a:r>
            </a:p>
          </p:txBody>
        </p:sp>
        <p:sp>
          <p:nvSpPr>
            <p:cNvPr id="8" name="Rectangle 7">
              <a:extLst>
                <a:ext uri="{FF2B5EF4-FFF2-40B4-BE49-F238E27FC236}">
                  <a16:creationId xmlns:a16="http://schemas.microsoft.com/office/drawing/2014/main" id="{CEE52C02-D0D5-0761-E0FC-909AE11F5CB9}"/>
                </a:ext>
              </a:extLst>
            </p:cNvPr>
            <p:cNvSpPr/>
            <p:nvPr/>
          </p:nvSpPr>
          <p:spPr>
            <a:xfrm>
              <a:off x="3359645" y="2559844"/>
              <a:ext cx="2011680" cy="1463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LA</a:t>
              </a:r>
            </a:p>
          </p:txBody>
        </p:sp>
        <p:sp>
          <p:nvSpPr>
            <p:cNvPr id="9" name="Rectangle 8">
              <a:extLst>
                <a:ext uri="{FF2B5EF4-FFF2-40B4-BE49-F238E27FC236}">
                  <a16:creationId xmlns:a16="http://schemas.microsoft.com/office/drawing/2014/main" id="{C1CBF408-1F27-DBB2-7118-080BEB1342B2}"/>
                </a:ext>
              </a:extLst>
            </p:cNvPr>
            <p:cNvSpPr/>
            <p:nvPr/>
          </p:nvSpPr>
          <p:spPr>
            <a:xfrm>
              <a:off x="5843142" y="3291364"/>
              <a:ext cx="2011680" cy="1463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MOS</a:t>
              </a:r>
            </a:p>
          </p:txBody>
        </p:sp>
        <p:sp>
          <p:nvSpPr>
            <p:cNvPr id="13" name="Rectangle 12">
              <a:extLst>
                <a:ext uri="{FF2B5EF4-FFF2-40B4-BE49-F238E27FC236}">
                  <a16:creationId xmlns:a16="http://schemas.microsoft.com/office/drawing/2014/main" id="{9D628996-4230-7AFC-6879-604C9093FD8F}"/>
                </a:ext>
              </a:extLst>
            </p:cNvPr>
            <p:cNvSpPr/>
            <p:nvPr/>
          </p:nvSpPr>
          <p:spPr>
            <a:xfrm>
              <a:off x="8326639" y="3982911"/>
              <a:ext cx="2011680" cy="1463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TMDL</a:t>
              </a:r>
            </a:p>
          </p:txBody>
        </p:sp>
      </p:grpSp>
      <p:sp>
        <p:nvSpPr>
          <p:cNvPr id="15" name="Plus 9">
            <a:extLst>
              <a:ext uri="{FF2B5EF4-FFF2-40B4-BE49-F238E27FC236}">
                <a16:creationId xmlns:a16="http://schemas.microsoft.com/office/drawing/2014/main" id="{F915A426-F275-F9FA-5432-EBB82E461136}"/>
              </a:ext>
            </a:extLst>
          </p:cNvPr>
          <p:cNvSpPr/>
          <p:nvPr/>
        </p:nvSpPr>
        <p:spPr>
          <a:xfrm>
            <a:off x="5638800" y="3222854"/>
            <a:ext cx="914400" cy="914400"/>
          </a:xfrm>
          <a:prstGeom prst="mathPlus">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9">
            <a:extLst>
              <a:ext uri="{FF2B5EF4-FFF2-40B4-BE49-F238E27FC236}">
                <a16:creationId xmlns:a16="http://schemas.microsoft.com/office/drawing/2014/main" id="{633EF729-531F-E2C3-E602-29511BCFA87E}"/>
              </a:ext>
            </a:extLst>
          </p:cNvPr>
          <p:cNvSpPr/>
          <p:nvPr/>
        </p:nvSpPr>
        <p:spPr>
          <a:xfrm>
            <a:off x="3155303" y="2502491"/>
            <a:ext cx="914400" cy="914400"/>
          </a:xfrm>
          <a:prstGeom prst="mathPlus">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qual 10">
            <a:extLst>
              <a:ext uri="{FF2B5EF4-FFF2-40B4-BE49-F238E27FC236}">
                <a16:creationId xmlns:a16="http://schemas.microsoft.com/office/drawing/2014/main" id="{0D564EBF-921C-AA1C-FECD-790F33E558F0}"/>
              </a:ext>
            </a:extLst>
          </p:cNvPr>
          <p:cNvSpPr/>
          <p:nvPr/>
        </p:nvSpPr>
        <p:spPr>
          <a:xfrm>
            <a:off x="8122297" y="4119595"/>
            <a:ext cx="914400" cy="914400"/>
          </a:xfrm>
          <a:prstGeom prst="mathEqual">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A3771923-43BA-DF8D-7AB9-15B3AF05BADA}"/>
              </a:ext>
            </a:extLst>
          </p:cNvPr>
          <p:cNvSpPr txBox="1"/>
          <p:nvPr/>
        </p:nvSpPr>
        <p:spPr>
          <a:xfrm>
            <a:off x="2230016" y="2502491"/>
            <a:ext cx="634482" cy="45719"/>
          </a:xfrm>
          <a:prstGeom prst="rect">
            <a:avLst/>
          </a:prstGeom>
        </p:spPr>
        <p:txBody>
          <a:bodyPr vert="horz" wrap="square" lIns="91440" tIns="45720" rIns="91440" bIns="45720" rtlCol="0">
            <a:noAutofit/>
          </a:bodyPr>
          <a:lstStyle/>
          <a:p>
            <a:endParaRPr lang="en-US" sz="1400"/>
          </a:p>
        </p:txBody>
      </p:sp>
      <p:sp>
        <p:nvSpPr>
          <p:cNvPr id="17" name="TextBox 16">
            <a:extLst>
              <a:ext uri="{FF2B5EF4-FFF2-40B4-BE49-F238E27FC236}">
                <a16:creationId xmlns:a16="http://schemas.microsoft.com/office/drawing/2014/main" id="{CF487D83-D0B7-D6F3-02A8-DDC7A3694B20}"/>
              </a:ext>
            </a:extLst>
          </p:cNvPr>
          <p:cNvSpPr txBox="1"/>
          <p:nvPr/>
        </p:nvSpPr>
        <p:spPr>
          <a:xfrm>
            <a:off x="886406" y="3254556"/>
            <a:ext cx="2969779"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Wasteload Allocation</a:t>
            </a:r>
          </a:p>
          <a:p>
            <a:pPr marL="285750" indent="-285750">
              <a:buFont typeface="Arial" panose="020B0604020202020204" pitchFamily="34" charset="0"/>
              <a:buChar char="•"/>
            </a:pPr>
            <a:r>
              <a:rPr lang="en-US">
                <a:solidFill>
                  <a:schemeClr val="accent4"/>
                </a:solidFill>
                <a:latin typeface="Arial" panose="020B0604020202020204" pitchFamily="34" charset="0"/>
                <a:cs typeface="Arial" panose="020B0604020202020204" pitchFamily="34" charset="0"/>
              </a:rPr>
              <a:t>Permitted/Point Sources</a:t>
            </a:r>
          </a:p>
        </p:txBody>
      </p:sp>
      <p:sp>
        <p:nvSpPr>
          <p:cNvPr id="18" name="TextBox 17">
            <a:extLst>
              <a:ext uri="{FF2B5EF4-FFF2-40B4-BE49-F238E27FC236}">
                <a16:creationId xmlns:a16="http://schemas.microsoft.com/office/drawing/2014/main" id="{860DB2DC-381F-3BAD-1D28-50859043FEC6}"/>
              </a:ext>
            </a:extLst>
          </p:cNvPr>
          <p:cNvSpPr txBox="1"/>
          <p:nvPr/>
        </p:nvSpPr>
        <p:spPr>
          <a:xfrm>
            <a:off x="3671829" y="4033668"/>
            <a:ext cx="2364843"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Load Allocation</a:t>
            </a:r>
          </a:p>
          <a:p>
            <a:pPr marL="285750" indent="-285750">
              <a:buFont typeface="Arial" panose="020B0604020202020204" pitchFamily="34" charset="0"/>
              <a:buChar char="•"/>
            </a:pPr>
            <a:r>
              <a:rPr lang="en-US">
                <a:solidFill>
                  <a:schemeClr val="accent4"/>
                </a:solidFill>
                <a:latin typeface="Arial" panose="020B0604020202020204" pitchFamily="34" charset="0"/>
                <a:cs typeface="Arial" panose="020B0604020202020204" pitchFamily="34" charset="0"/>
              </a:rPr>
              <a:t>Non-point Sources</a:t>
            </a:r>
          </a:p>
        </p:txBody>
      </p:sp>
      <p:sp>
        <p:nvSpPr>
          <p:cNvPr id="19" name="TextBox 18">
            <a:extLst>
              <a:ext uri="{FF2B5EF4-FFF2-40B4-BE49-F238E27FC236}">
                <a16:creationId xmlns:a16="http://schemas.microsoft.com/office/drawing/2014/main" id="{B3EA6EEE-13F0-05A0-AF64-26DF95848338}"/>
              </a:ext>
            </a:extLst>
          </p:cNvPr>
          <p:cNvSpPr txBox="1"/>
          <p:nvPr/>
        </p:nvSpPr>
        <p:spPr>
          <a:xfrm>
            <a:off x="6015212" y="4765188"/>
            <a:ext cx="2645074"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Margin of Safety</a:t>
            </a:r>
          </a:p>
          <a:p>
            <a:pPr marL="285750" indent="-285750">
              <a:buFont typeface="Arial" panose="020B0604020202020204" pitchFamily="34" charset="0"/>
              <a:buChar char="•"/>
            </a:pPr>
            <a:r>
              <a:rPr lang="en-US">
                <a:solidFill>
                  <a:schemeClr val="accent4"/>
                </a:solidFill>
                <a:latin typeface="Arial" panose="020B0604020202020204" pitchFamily="34" charset="0"/>
                <a:cs typeface="Arial" panose="020B0604020202020204" pitchFamily="34" charset="0"/>
              </a:rPr>
              <a:t>Extra load to account for uncertainty</a:t>
            </a:r>
          </a:p>
        </p:txBody>
      </p:sp>
      <p:sp>
        <p:nvSpPr>
          <p:cNvPr id="22" name="TextBox 21">
            <a:extLst>
              <a:ext uri="{FF2B5EF4-FFF2-40B4-BE49-F238E27FC236}">
                <a16:creationId xmlns:a16="http://schemas.microsoft.com/office/drawing/2014/main" id="{FE2EB3F4-CC20-0D7F-9E2B-03DA4BF3CB3A}"/>
              </a:ext>
            </a:extLst>
          </p:cNvPr>
          <p:cNvSpPr txBox="1"/>
          <p:nvPr/>
        </p:nvSpPr>
        <p:spPr>
          <a:xfrm>
            <a:off x="8205415" y="5456735"/>
            <a:ext cx="3231659"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Total Maximum Daily Load</a:t>
            </a:r>
            <a:endParaRPr lang="en-US">
              <a:solidFill>
                <a:schemeClr val="accent4"/>
              </a:solidFill>
              <a:latin typeface="Arial" panose="020B0604020202020204" pitchFamily="34" charset="0"/>
              <a:cs typeface="Arial" panose="020B0604020202020204" pitchFamily="34" charset="0"/>
            </a:endParaRPr>
          </a:p>
        </p:txBody>
      </p:sp>
      <p:pic>
        <p:nvPicPr>
          <p:cNvPr id="26" name="Picture 25" descr="A water flowing out of a pipe&#10;&#10;Description automatically generated">
            <a:extLst>
              <a:ext uri="{FF2B5EF4-FFF2-40B4-BE49-F238E27FC236}">
                <a16:creationId xmlns:a16="http://schemas.microsoft.com/office/drawing/2014/main" id="{D3CCE430-FDE4-33DE-FCAA-CCCDF1E7D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586" y="4019667"/>
            <a:ext cx="1990335" cy="2653780"/>
          </a:xfrm>
          <a:prstGeom prst="rect">
            <a:avLst/>
          </a:prstGeom>
          <a:ln>
            <a:noFill/>
          </a:ln>
          <a:effectLst>
            <a:outerShdw blurRad="190500" algn="tl" rotWithShape="0">
              <a:srgbClr val="000000">
                <a:alpha val="70000"/>
              </a:srgbClr>
            </a:outerShdw>
          </a:effectLst>
        </p:spPr>
      </p:pic>
      <p:pic>
        <p:nvPicPr>
          <p:cNvPr id="28" name="Picture 27" descr="A flooded street with a metal fence and grass&#10;&#10;Description automatically generated with medium confidence">
            <a:extLst>
              <a:ext uri="{FF2B5EF4-FFF2-40B4-BE49-F238E27FC236}">
                <a16:creationId xmlns:a16="http://schemas.microsoft.com/office/drawing/2014/main" id="{DFB3E525-0825-1BF7-022D-442F72829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312" y="4936399"/>
            <a:ext cx="2310360" cy="1742786"/>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1FFBE171-DDF5-40DC-D013-7A955E1FD8EC}"/>
              </a:ext>
            </a:extLst>
          </p:cNvPr>
          <p:cNvPicPr>
            <a:picLocks noChangeAspect="1"/>
          </p:cNvPicPr>
          <p:nvPr/>
        </p:nvPicPr>
        <p:blipFill>
          <a:blip r:embed="rId4">
            <a:extLst>
              <a:ext uri="{28A0092B-C50C-407E-A947-70E740481C1C}">
                <a14:useLocalDpi xmlns:a14="http://schemas.microsoft.com/office/drawing/2010/main" val="0"/>
              </a:ext>
            </a:extLst>
          </a:blip>
          <a:srcRect l="1" t="11006" r="1" b="25820"/>
          <a:stretch/>
        </p:blipFill>
        <p:spPr>
          <a:xfrm>
            <a:off x="6331908" y="1456715"/>
            <a:ext cx="4480560" cy="1559713"/>
          </a:xfrm>
          <a:prstGeom prst="rect">
            <a:avLst/>
          </a:prstGeom>
          <a:ln>
            <a:noFill/>
          </a:ln>
          <a:effectLst>
            <a:outerShdw blurRad="190500" algn="tl" rotWithShape="0">
              <a:srgbClr val="000000">
                <a:alpha val="70000"/>
              </a:srgbClr>
            </a:outerShdw>
          </a:effectLst>
        </p:spPr>
      </p:pic>
      <p:sp>
        <p:nvSpPr>
          <p:cNvPr id="3" name="Star: 5 Points 2">
            <a:extLst>
              <a:ext uri="{FF2B5EF4-FFF2-40B4-BE49-F238E27FC236}">
                <a16:creationId xmlns:a16="http://schemas.microsoft.com/office/drawing/2014/main" id="{0DBE4F9B-C179-8E7F-2A39-33CA4D3BB76B}"/>
              </a:ext>
            </a:extLst>
          </p:cNvPr>
          <p:cNvSpPr/>
          <p:nvPr/>
        </p:nvSpPr>
        <p:spPr>
          <a:xfrm>
            <a:off x="3578582" y="2031950"/>
            <a:ext cx="2645074" cy="2068558"/>
          </a:xfrm>
          <a:prstGeom prst="star5">
            <a:avLst/>
          </a:prstGeom>
          <a:noFill/>
          <a:ln w="38100">
            <a:solidFill>
              <a:srgbClr val="FFFF00"/>
            </a:solidFill>
          </a:ln>
          <a:effectLst>
            <a:glow rad="1397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2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EEA2-7975-34B9-846C-39523E1F1ABA}"/>
              </a:ext>
            </a:extLst>
          </p:cNvPr>
          <p:cNvSpPr>
            <a:spLocks noGrp="1"/>
          </p:cNvSpPr>
          <p:nvPr>
            <p:ph type="title"/>
          </p:nvPr>
        </p:nvSpPr>
        <p:spPr/>
        <p:txBody>
          <a:bodyPr/>
          <a:lstStyle/>
          <a:p>
            <a:r>
              <a:rPr lang="en-US" dirty="0"/>
              <a:t>Horsepen Creek Watershed</a:t>
            </a:r>
          </a:p>
        </p:txBody>
      </p:sp>
      <p:sp>
        <p:nvSpPr>
          <p:cNvPr id="4" name="Footer Placeholder 3">
            <a:extLst>
              <a:ext uri="{FF2B5EF4-FFF2-40B4-BE49-F238E27FC236}">
                <a16:creationId xmlns:a16="http://schemas.microsoft.com/office/drawing/2014/main" id="{C7C64756-A0F9-C9C4-7CFA-F342A91A84C0}"/>
              </a:ext>
            </a:extLst>
          </p:cNvPr>
          <p:cNvSpPr>
            <a:spLocks noGrp="1"/>
          </p:cNvSpPr>
          <p:nvPr>
            <p:ph type="ftr" sz="quarter" idx="11"/>
          </p:nvPr>
        </p:nvSpPr>
        <p:spPr/>
        <p:txBody>
          <a:bodyPr/>
          <a:lstStyle/>
          <a:p>
            <a:pPr algn="l"/>
            <a:fld id="{61C9B584-852F-4056-BF30-ABA66A23FD41}" type="slidenum">
              <a:rPr lang="en-US" smtClean="0"/>
              <a:t>12</a:t>
            </a:fld>
            <a:r>
              <a:rPr lang="en-US"/>
              <a:t>					</a:t>
            </a:r>
            <a:endParaRPr lang="en-US">
              <a:solidFill>
                <a:srgbClr val="256EAB"/>
              </a:solidFill>
            </a:endParaRPr>
          </a:p>
        </p:txBody>
      </p:sp>
      <p:graphicFrame>
        <p:nvGraphicFramePr>
          <p:cNvPr id="6" name="Chart 5">
            <a:extLst>
              <a:ext uri="{FF2B5EF4-FFF2-40B4-BE49-F238E27FC236}">
                <a16:creationId xmlns:a16="http://schemas.microsoft.com/office/drawing/2014/main" id="{EF31F7DD-A9F9-EA57-CF53-3DB56AD2435D}"/>
              </a:ext>
            </a:extLst>
          </p:cNvPr>
          <p:cNvGraphicFramePr>
            <a:graphicFrameLocks/>
          </p:cNvGraphicFramePr>
          <p:nvPr>
            <p:extLst>
              <p:ext uri="{D42A27DB-BD31-4B8C-83A1-F6EECF244321}">
                <p14:modId xmlns:p14="http://schemas.microsoft.com/office/powerpoint/2010/main" val="4118088491"/>
              </p:ext>
            </p:extLst>
          </p:nvPr>
        </p:nvGraphicFramePr>
        <p:xfrm>
          <a:off x="838200" y="1690688"/>
          <a:ext cx="4950543" cy="394027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32FF028-FAFE-43E7-8974-F29805DBDD0E}"/>
              </a:ext>
            </a:extLst>
          </p:cNvPr>
          <p:cNvSpPr txBox="1"/>
          <p:nvPr/>
        </p:nvSpPr>
        <p:spPr>
          <a:xfrm>
            <a:off x="6096000" y="3008671"/>
            <a:ext cx="5257799" cy="894735"/>
          </a:xfrm>
          <a:prstGeom prst="rect">
            <a:avLst/>
          </a:prstGeom>
        </p:spPr>
        <p:txBody>
          <a:bodyPr vert="horz" wrap="square" lIns="91440" tIns="45720" rIns="91440" bIns="45720" rtlCol="0">
            <a:noAutofit/>
          </a:bodyPr>
          <a:lstStyle/>
          <a:p>
            <a:r>
              <a:rPr lang="en-US" dirty="0">
                <a:solidFill>
                  <a:schemeClr val="accent4"/>
                </a:solidFill>
                <a:latin typeface="Arial" panose="020B0604020202020204" pitchFamily="34" charset="0"/>
                <a:cs typeface="Arial" panose="020B0604020202020204" pitchFamily="34" charset="0"/>
              </a:rPr>
              <a:t>We need to reduce total phosphorus loads from across the landscape by </a:t>
            </a:r>
            <a:r>
              <a:rPr lang="en-US" b="1" dirty="0">
                <a:solidFill>
                  <a:schemeClr val="accent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a:t>
            </a:r>
            <a:r>
              <a:rPr lang="en-US" dirty="0">
                <a:solidFill>
                  <a:schemeClr val="accent4"/>
                </a:solidFill>
                <a:latin typeface="Arial" panose="020B0604020202020204" pitchFamily="34" charset="0"/>
                <a:cs typeface="Arial" panose="020B0604020202020204" pitchFamily="34" charset="0"/>
              </a:rPr>
              <a:t>.</a:t>
            </a:r>
          </a:p>
        </p:txBody>
      </p:sp>
      <p:pic>
        <p:nvPicPr>
          <p:cNvPr id="8" name="Picture 7" descr="A picture containing sliced&#10;&#10;AI-generated content may be incorrect.">
            <a:extLst>
              <a:ext uri="{FF2B5EF4-FFF2-40B4-BE49-F238E27FC236}">
                <a16:creationId xmlns:a16="http://schemas.microsoft.com/office/drawing/2014/main" id="{1FB62534-AC0B-ED2C-0260-432AC7AD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280220"/>
            <a:ext cx="3544643" cy="3637923"/>
          </a:xfrm>
          <a:prstGeom prst="rect">
            <a:avLst/>
          </a:prstGeom>
        </p:spPr>
      </p:pic>
      <p:pic>
        <p:nvPicPr>
          <p:cNvPr id="9" name="Picture 8" descr="A picture containing sliced&#10;&#10;AI-generated content may be incorrect.">
            <a:extLst>
              <a:ext uri="{FF2B5EF4-FFF2-40B4-BE49-F238E27FC236}">
                <a16:creationId xmlns:a16="http://schemas.microsoft.com/office/drawing/2014/main" id="{58777AC0-8A69-387A-F6C4-FEF190E9FC59}"/>
              </a:ext>
            </a:extLst>
          </p:cNvPr>
          <p:cNvPicPr>
            <a:picLocks noChangeAspect="1"/>
          </p:cNvPicPr>
          <p:nvPr/>
        </p:nvPicPr>
        <p:blipFill>
          <a:blip r:embed="rId3">
            <a:extLst>
              <a:ext uri="{28A0092B-C50C-407E-A947-70E740481C1C}">
                <a14:useLocalDpi xmlns:a14="http://schemas.microsoft.com/office/drawing/2010/main" val="0"/>
              </a:ext>
            </a:extLst>
          </a:blip>
          <a:srcRect r="52137"/>
          <a:stretch/>
        </p:blipFill>
        <p:spPr>
          <a:xfrm flipH="1">
            <a:off x="2543106" y="2280220"/>
            <a:ext cx="1839737" cy="3637923"/>
          </a:xfrm>
          <a:prstGeom prst="rect">
            <a:avLst/>
          </a:prstGeom>
        </p:spPr>
      </p:pic>
      <p:sp>
        <p:nvSpPr>
          <p:cNvPr id="10" name="Rectangle 9">
            <a:extLst>
              <a:ext uri="{FF2B5EF4-FFF2-40B4-BE49-F238E27FC236}">
                <a16:creationId xmlns:a16="http://schemas.microsoft.com/office/drawing/2014/main" id="{9D1B6A02-9383-71F5-FA24-D29467F0825F}"/>
              </a:ext>
            </a:extLst>
          </p:cNvPr>
          <p:cNvSpPr/>
          <p:nvPr/>
        </p:nvSpPr>
        <p:spPr>
          <a:xfrm>
            <a:off x="4382843" y="2280220"/>
            <a:ext cx="1704906" cy="3637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3B10-AA5D-E02D-FED6-A141B42F649E}"/>
              </a:ext>
            </a:extLst>
          </p:cNvPr>
          <p:cNvSpPr>
            <a:spLocks noGrp="1"/>
          </p:cNvSpPr>
          <p:nvPr>
            <p:ph type="title"/>
          </p:nvPr>
        </p:nvSpPr>
        <p:spPr/>
        <p:txBody>
          <a:bodyPr/>
          <a:lstStyle/>
          <a:p>
            <a:r>
              <a:rPr lang="en-US" dirty="0"/>
              <a:t>How would you like that 38% distributed?</a:t>
            </a:r>
          </a:p>
        </p:txBody>
      </p:sp>
      <p:graphicFrame>
        <p:nvGraphicFramePr>
          <p:cNvPr id="5" name="Content Placeholder 4">
            <a:extLst>
              <a:ext uri="{FF2B5EF4-FFF2-40B4-BE49-F238E27FC236}">
                <a16:creationId xmlns:a16="http://schemas.microsoft.com/office/drawing/2014/main" id="{0436DD19-A780-5DB5-DACD-5EF22193ED6A}"/>
              </a:ext>
            </a:extLst>
          </p:cNvPr>
          <p:cNvGraphicFramePr>
            <a:graphicFrameLocks noGrp="1"/>
          </p:cNvGraphicFramePr>
          <p:nvPr>
            <p:ph idx="1"/>
            <p:extLst>
              <p:ext uri="{D42A27DB-BD31-4B8C-83A1-F6EECF244321}">
                <p14:modId xmlns:p14="http://schemas.microsoft.com/office/powerpoint/2010/main" val="1016450214"/>
              </p:ext>
            </p:extLst>
          </p:nvPr>
        </p:nvGraphicFramePr>
        <p:xfrm>
          <a:off x="2164325" y="2147094"/>
          <a:ext cx="7863349" cy="3708400"/>
        </p:xfrm>
        <a:graphic>
          <a:graphicData uri="http://schemas.openxmlformats.org/drawingml/2006/table">
            <a:tbl>
              <a:tblPr firstRow="1" bandRow="1">
                <a:tableStyleId>{5C22544A-7EE6-4342-B048-85BDC9FD1C3A}</a:tableStyleId>
              </a:tblPr>
              <a:tblGrid>
                <a:gridCol w="2112707">
                  <a:extLst>
                    <a:ext uri="{9D8B030D-6E8A-4147-A177-3AD203B41FA5}">
                      <a16:colId xmlns:a16="http://schemas.microsoft.com/office/drawing/2014/main" val="929798221"/>
                    </a:ext>
                  </a:extLst>
                </a:gridCol>
                <a:gridCol w="2779968">
                  <a:extLst>
                    <a:ext uri="{9D8B030D-6E8A-4147-A177-3AD203B41FA5}">
                      <a16:colId xmlns:a16="http://schemas.microsoft.com/office/drawing/2014/main" val="3561872708"/>
                    </a:ext>
                  </a:extLst>
                </a:gridCol>
                <a:gridCol w="1470343">
                  <a:extLst>
                    <a:ext uri="{9D8B030D-6E8A-4147-A177-3AD203B41FA5}">
                      <a16:colId xmlns:a16="http://schemas.microsoft.com/office/drawing/2014/main" val="515876280"/>
                    </a:ext>
                  </a:extLst>
                </a:gridCol>
                <a:gridCol w="1500331">
                  <a:extLst>
                    <a:ext uri="{9D8B030D-6E8A-4147-A177-3AD203B41FA5}">
                      <a16:colId xmlns:a16="http://schemas.microsoft.com/office/drawing/2014/main" val="1280811075"/>
                    </a:ext>
                  </a:extLst>
                </a:gridCol>
              </a:tblGrid>
              <a:tr h="370840">
                <a:tc>
                  <a:txBody>
                    <a:bodyPr/>
                    <a:lstStyle/>
                    <a:p>
                      <a:pPr algn="ctr"/>
                      <a:r>
                        <a:rPr lang="en-US" sz="1600" dirty="0">
                          <a:solidFill>
                            <a:schemeClr val="bg1"/>
                          </a:solidFill>
                          <a:latin typeface="Arial" panose="020B0604020202020204" pitchFamily="34" charset="0"/>
                          <a:cs typeface="Arial" panose="020B0604020202020204" pitchFamily="34" charset="0"/>
                        </a:rPr>
                        <a:t>Land Use/Source</a:t>
                      </a:r>
                    </a:p>
                  </a:txBody>
                  <a:tcPr anchor="ctr"/>
                </a:tc>
                <a:tc>
                  <a:txBody>
                    <a:bodyPr/>
                    <a:lstStyle/>
                    <a:p>
                      <a:pPr algn="ctr"/>
                      <a:r>
                        <a:rPr lang="en-US" sz="1600" dirty="0">
                          <a:solidFill>
                            <a:schemeClr val="bg1"/>
                          </a:solidFill>
                          <a:latin typeface="Arial" panose="020B0604020202020204" pitchFamily="34" charset="0"/>
                          <a:cs typeface="Arial" panose="020B0604020202020204" pitchFamily="34" charset="0"/>
                        </a:rPr>
                        <a:t>Phosphorus Load </a:t>
                      </a:r>
                      <a:r>
                        <a:rPr lang="en-US" sz="1600" dirty="0" err="1">
                          <a:solidFill>
                            <a:schemeClr val="bg1"/>
                          </a:solidFill>
                          <a:latin typeface="Arial" panose="020B0604020202020204" pitchFamily="34" charset="0"/>
                          <a:cs typeface="Arial" panose="020B0604020202020204" pitchFamily="34" charset="0"/>
                        </a:rPr>
                        <a:t>lbs</a:t>
                      </a:r>
                      <a:r>
                        <a:rPr lang="en-US" sz="1600" dirty="0">
                          <a:solidFill>
                            <a:schemeClr val="bg1"/>
                          </a:solidFill>
                          <a:latin typeface="Arial" panose="020B0604020202020204" pitchFamily="34" charset="0"/>
                          <a:cs typeface="Arial" panose="020B0604020202020204" pitchFamily="34" charset="0"/>
                        </a:rPr>
                        <a:t>/year</a:t>
                      </a:r>
                    </a:p>
                  </a:txBody>
                  <a:tcPr anchor="ctr"/>
                </a:tc>
                <a:tc>
                  <a:txBody>
                    <a:bodyPr/>
                    <a:lstStyle/>
                    <a:p>
                      <a:pPr algn="ctr"/>
                      <a:r>
                        <a:rPr lang="en-US" sz="1600" dirty="0">
                          <a:solidFill>
                            <a:schemeClr val="bg1"/>
                          </a:solidFill>
                          <a:latin typeface="Arial" panose="020B0604020202020204" pitchFamily="34" charset="0"/>
                          <a:cs typeface="Arial" panose="020B0604020202020204" pitchFamily="34" charset="0"/>
                        </a:rPr>
                        <a:t>% Reduction</a:t>
                      </a:r>
                    </a:p>
                  </a:txBody>
                  <a:tcPr anchor="ctr"/>
                </a:tc>
                <a:tc>
                  <a:txBody>
                    <a:bodyPr/>
                    <a:lstStyle/>
                    <a:p>
                      <a:pPr algn="ctr"/>
                      <a:r>
                        <a:rPr lang="en-US" sz="1600" dirty="0">
                          <a:solidFill>
                            <a:schemeClr val="bg1"/>
                          </a:solidFill>
                          <a:latin typeface="Arial" panose="020B0604020202020204" pitchFamily="34" charset="0"/>
                          <a:cs typeface="Arial" panose="020B0604020202020204" pitchFamily="34" charset="0"/>
                        </a:rPr>
                        <a:t>% Reduction</a:t>
                      </a:r>
                    </a:p>
                  </a:txBody>
                  <a:tcPr anchor="ctr"/>
                </a:tc>
                <a:extLst>
                  <a:ext uri="{0D108BD9-81ED-4DB2-BD59-A6C34878D82A}">
                    <a16:rowId xmlns:a16="http://schemas.microsoft.com/office/drawing/2014/main" val="368757130"/>
                  </a:ext>
                </a:extLst>
              </a:tr>
              <a:tr h="370840">
                <a:tc>
                  <a:txBody>
                    <a:bodyPr/>
                    <a:lstStyle/>
                    <a:p>
                      <a:pPr algn="ctr" fontAlgn="b"/>
                      <a:r>
                        <a:rPr lang="en-US" sz="1600" b="0" i="0" u="none" strike="noStrike" dirty="0">
                          <a:effectLst/>
                          <a:latin typeface="Arial" panose="020B0604020202020204" pitchFamily="34" charset="0"/>
                        </a:rPr>
                        <a:t>Cropland</a:t>
                      </a:r>
                    </a:p>
                  </a:txBody>
                  <a:tcPr marL="0" marR="0" marT="0" marB="0" anchor="ctr"/>
                </a:tc>
                <a:tc>
                  <a:txBody>
                    <a:bodyPr/>
                    <a:lstStyle/>
                    <a:p>
                      <a:pPr algn="ctr" fontAlgn="b"/>
                      <a:r>
                        <a:rPr lang="en-US" sz="1600" b="0" i="0" u="none" strike="noStrike" dirty="0">
                          <a:effectLst/>
                          <a:latin typeface="Arial" panose="020B0604020202020204" pitchFamily="34" charset="0"/>
                        </a:rPr>
                        <a:t>2,556</a:t>
                      </a:r>
                    </a:p>
                  </a:txBody>
                  <a:tcPr marL="0" marR="0" marT="0" marB="0" anchor="ctr"/>
                </a:tc>
                <a:tc>
                  <a:txBody>
                    <a:bodyPr/>
                    <a:lstStyle/>
                    <a:p>
                      <a:pPr algn="ctr"/>
                      <a:r>
                        <a:rPr lang="en-US" dirty="0"/>
                        <a:t>38</a:t>
                      </a:r>
                    </a:p>
                  </a:txBody>
                  <a:tcPr anchor="ctr"/>
                </a:tc>
                <a:tc>
                  <a:txBody>
                    <a:bodyPr/>
                    <a:lstStyle/>
                    <a:p>
                      <a:pPr algn="ctr"/>
                      <a:endParaRPr lang="en-US"/>
                    </a:p>
                  </a:txBody>
                  <a:tcPr anchor="ctr"/>
                </a:tc>
                <a:extLst>
                  <a:ext uri="{0D108BD9-81ED-4DB2-BD59-A6C34878D82A}">
                    <a16:rowId xmlns:a16="http://schemas.microsoft.com/office/drawing/2014/main" val="3337327542"/>
                  </a:ext>
                </a:extLst>
              </a:tr>
              <a:tr h="370840">
                <a:tc>
                  <a:txBody>
                    <a:bodyPr/>
                    <a:lstStyle/>
                    <a:p>
                      <a:pPr algn="ctr" fontAlgn="b"/>
                      <a:r>
                        <a:rPr lang="en-US" sz="1600" b="0" i="0" u="none" strike="noStrike">
                          <a:effectLst/>
                          <a:latin typeface="Arial" panose="020B0604020202020204" pitchFamily="34" charset="0"/>
                        </a:rPr>
                        <a:t>Pasture</a:t>
                      </a:r>
                    </a:p>
                  </a:txBody>
                  <a:tcPr marL="0" marR="0" marT="0" marB="0" anchor="ctr"/>
                </a:tc>
                <a:tc>
                  <a:txBody>
                    <a:bodyPr/>
                    <a:lstStyle/>
                    <a:p>
                      <a:pPr algn="ctr" fontAlgn="b"/>
                      <a:r>
                        <a:rPr lang="en-US" sz="1600" b="0" i="0" u="none" strike="noStrike" dirty="0">
                          <a:effectLst/>
                          <a:latin typeface="Arial" panose="020B0604020202020204" pitchFamily="34" charset="0"/>
                        </a:rPr>
                        <a:t>2,618</a:t>
                      </a:r>
                    </a:p>
                  </a:txBody>
                  <a:tcPr marL="0" marR="0" marT="0" marB="0" anchor="ctr"/>
                </a:tc>
                <a:tc>
                  <a:txBody>
                    <a:bodyPr/>
                    <a:lstStyle/>
                    <a:p>
                      <a:pPr algn="ctr"/>
                      <a:r>
                        <a:rPr lang="en-US" dirty="0"/>
                        <a:t>38</a:t>
                      </a:r>
                    </a:p>
                  </a:txBody>
                  <a:tcPr anchor="ctr"/>
                </a:tc>
                <a:tc>
                  <a:txBody>
                    <a:bodyPr/>
                    <a:lstStyle/>
                    <a:p>
                      <a:pPr algn="ctr"/>
                      <a:endParaRPr lang="en-US"/>
                    </a:p>
                  </a:txBody>
                  <a:tcPr anchor="ctr"/>
                </a:tc>
                <a:extLst>
                  <a:ext uri="{0D108BD9-81ED-4DB2-BD59-A6C34878D82A}">
                    <a16:rowId xmlns:a16="http://schemas.microsoft.com/office/drawing/2014/main" val="1412316525"/>
                  </a:ext>
                </a:extLst>
              </a:tr>
              <a:tr h="370840">
                <a:tc>
                  <a:txBody>
                    <a:bodyPr/>
                    <a:lstStyle/>
                    <a:p>
                      <a:pPr algn="ctr" fontAlgn="b"/>
                      <a:r>
                        <a:rPr lang="en-US" sz="1600" b="0" i="0" u="none" strike="noStrike">
                          <a:effectLst/>
                          <a:latin typeface="Arial" panose="020B0604020202020204" pitchFamily="34" charset="0"/>
                        </a:rPr>
                        <a:t>Hay</a:t>
                      </a:r>
                    </a:p>
                  </a:txBody>
                  <a:tcPr marL="0" marR="0" marT="0" marB="0" anchor="ctr"/>
                </a:tc>
                <a:tc>
                  <a:txBody>
                    <a:bodyPr/>
                    <a:lstStyle/>
                    <a:p>
                      <a:pPr algn="ctr" fontAlgn="b"/>
                      <a:r>
                        <a:rPr lang="en-US" sz="1600" b="0" i="0" u="none" strike="noStrike" dirty="0">
                          <a:effectLst/>
                          <a:latin typeface="Arial" panose="020B0604020202020204" pitchFamily="34" charset="0"/>
                        </a:rPr>
                        <a:t>2,362</a:t>
                      </a:r>
                    </a:p>
                  </a:txBody>
                  <a:tcPr marL="0" marR="0" marT="0" marB="0" anchor="ctr"/>
                </a:tc>
                <a:tc>
                  <a:txBody>
                    <a:bodyPr/>
                    <a:lstStyle/>
                    <a:p>
                      <a:pPr algn="ctr"/>
                      <a:r>
                        <a:rPr lang="en-US" dirty="0"/>
                        <a:t>38</a:t>
                      </a:r>
                    </a:p>
                  </a:txBody>
                  <a:tcPr anchor="ctr"/>
                </a:tc>
                <a:tc>
                  <a:txBody>
                    <a:bodyPr/>
                    <a:lstStyle/>
                    <a:p>
                      <a:pPr algn="ctr"/>
                      <a:endParaRPr lang="en-US"/>
                    </a:p>
                  </a:txBody>
                  <a:tcPr anchor="ctr"/>
                </a:tc>
                <a:extLst>
                  <a:ext uri="{0D108BD9-81ED-4DB2-BD59-A6C34878D82A}">
                    <a16:rowId xmlns:a16="http://schemas.microsoft.com/office/drawing/2014/main" val="1694903794"/>
                  </a:ext>
                </a:extLst>
              </a:tr>
              <a:tr h="370840">
                <a:tc>
                  <a:txBody>
                    <a:bodyPr/>
                    <a:lstStyle/>
                    <a:p>
                      <a:pPr algn="ctr" fontAlgn="b"/>
                      <a:r>
                        <a:rPr lang="en-US" sz="1600" b="0" i="0" u="none" strike="noStrike">
                          <a:effectLst/>
                          <a:latin typeface="Arial" panose="020B0604020202020204" pitchFamily="34" charset="0"/>
                        </a:rPr>
                        <a:t>Forest</a:t>
                      </a:r>
                    </a:p>
                  </a:txBody>
                  <a:tcPr marL="0" marR="0" marT="0" marB="0" anchor="ctr"/>
                </a:tc>
                <a:tc>
                  <a:txBody>
                    <a:bodyPr/>
                    <a:lstStyle/>
                    <a:p>
                      <a:pPr algn="ctr" fontAlgn="b"/>
                      <a:r>
                        <a:rPr lang="en-US" sz="1600" b="0" i="0" u="none" strike="noStrike" dirty="0">
                          <a:effectLst/>
                          <a:latin typeface="Arial" panose="020B0604020202020204" pitchFamily="34" charset="0"/>
                        </a:rPr>
                        <a:t>887</a:t>
                      </a:r>
                    </a:p>
                  </a:txBody>
                  <a:tcPr marL="0" marR="0" marT="0" marB="0"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673785944"/>
                  </a:ext>
                </a:extLst>
              </a:tr>
              <a:tr h="370840">
                <a:tc>
                  <a:txBody>
                    <a:bodyPr/>
                    <a:lstStyle/>
                    <a:p>
                      <a:pPr algn="ctr" fontAlgn="b"/>
                      <a:r>
                        <a:rPr lang="en-US" sz="1600" b="0" i="0" u="none" strike="noStrike">
                          <a:effectLst/>
                          <a:latin typeface="Arial" panose="020B0604020202020204" pitchFamily="34" charset="0"/>
                        </a:rPr>
                        <a:t>Harvested Forest</a:t>
                      </a:r>
                    </a:p>
                  </a:txBody>
                  <a:tcPr marL="0" marR="0" marT="0" marB="0" anchor="ctr"/>
                </a:tc>
                <a:tc>
                  <a:txBody>
                    <a:bodyPr/>
                    <a:lstStyle/>
                    <a:p>
                      <a:pPr algn="ctr" fontAlgn="b"/>
                      <a:r>
                        <a:rPr lang="en-US" sz="1600" b="0" i="0" u="none" strike="noStrike" dirty="0">
                          <a:effectLst/>
                          <a:latin typeface="Arial" panose="020B0604020202020204" pitchFamily="34" charset="0"/>
                        </a:rPr>
                        <a:t>244</a:t>
                      </a:r>
                    </a:p>
                  </a:txBody>
                  <a:tcPr marL="0" marR="0" marT="0" marB="0" anchor="ctr"/>
                </a:tc>
                <a:tc>
                  <a:txBody>
                    <a:bodyPr/>
                    <a:lstStyle/>
                    <a:p>
                      <a:pPr algn="ctr"/>
                      <a:r>
                        <a:rPr lang="en-US" dirty="0"/>
                        <a:t>38</a:t>
                      </a:r>
                    </a:p>
                  </a:txBody>
                  <a:tcPr anchor="ctr"/>
                </a:tc>
                <a:tc>
                  <a:txBody>
                    <a:bodyPr/>
                    <a:lstStyle/>
                    <a:p>
                      <a:pPr algn="ctr"/>
                      <a:endParaRPr lang="en-US" dirty="0"/>
                    </a:p>
                  </a:txBody>
                  <a:tcPr anchor="ctr"/>
                </a:tc>
                <a:extLst>
                  <a:ext uri="{0D108BD9-81ED-4DB2-BD59-A6C34878D82A}">
                    <a16:rowId xmlns:a16="http://schemas.microsoft.com/office/drawing/2014/main" val="971839894"/>
                  </a:ext>
                </a:extLst>
              </a:tr>
              <a:tr h="370840">
                <a:tc>
                  <a:txBody>
                    <a:bodyPr/>
                    <a:lstStyle/>
                    <a:p>
                      <a:pPr algn="ctr" fontAlgn="b"/>
                      <a:r>
                        <a:rPr lang="en-US" sz="1600" b="0" i="0" u="none" strike="noStrike">
                          <a:effectLst/>
                          <a:latin typeface="Arial" panose="020B0604020202020204" pitchFamily="34" charset="0"/>
                        </a:rPr>
                        <a:t>Developed/Residential</a:t>
                      </a:r>
                    </a:p>
                  </a:txBody>
                  <a:tcPr marL="0" marR="0" marT="0" marB="0" anchor="ctr"/>
                </a:tc>
                <a:tc>
                  <a:txBody>
                    <a:bodyPr/>
                    <a:lstStyle/>
                    <a:p>
                      <a:pPr algn="ctr" fontAlgn="b"/>
                      <a:r>
                        <a:rPr lang="en-US" sz="1600" b="0" i="0" u="none" strike="noStrike" dirty="0">
                          <a:effectLst/>
                          <a:latin typeface="Arial" panose="020B0604020202020204" pitchFamily="34" charset="0"/>
                        </a:rPr>
                        <a:t>7,071</a:t>
                      </a:r>
                    </a:p>
                  </a:txBody>
                  <a:tcPr marL="0" marR="0" marT="0" marB="0" anchor="ctr"/>
                </a:tc>
                <a:tc>
                  <a:txBody>
                    <a:bodyPr/>
                    <a:lstStyle/>
                    <a:p>
                      <a:pPr algn="ctr"/>
                      <a:r>
                        <a:rPr lang="en-US" dirty="0"/>
                        <a:t>38</a:t>
                      </a:r>
                    </a:p>
                  </a:txBody>
                  <a:tcPr anchor="ctr"/>
                </a:tc>
                <a:tc>
                  <a:txBody>
                    <a:bodyPr/>
                    <a:lstStyle/>
                    <a:p>
                      <a:pPr algn="ctr"/>
                      <a:endParaRPr lang="en-US" dirty="0"/>
                    </a:p>
                  </a:txBody>
                  <a:tcPr anchor="ctr"/>
                </a:tc>
                <a:extLst>
                  <a:ext uri="{0D108BD9-81ED-4DB2-BD59-A6C34878D82A}">
                    <a16:rowId xmlns:a16="http://schemas.microsoft.com/office/drawing/2014/main" val="575404540"/>
                  </a:ext>
                </a:extLst>
              </a:tr>
              <a:tr h="370840">
                <a:tc>
                  <a:txBody>
                    <a:bodyPr/>
                    <a:lstStyle/>
                    <a:p>
                      <a:pPr algn="ctr" fontAlgn="b"/>
                      <a:r>
                        <a:rPr lang="en-US" sz="1600" b="0" i="0" u="none" strike="noStrike" dirty="0">
                          <a:effectLst/>
                          <a:latin typeface="Arial" panose="020B0604020202020204" pitchFamily="34" charset="0"/>
                        </a:rPr>
                        <a:t>Channel Erosion</a:t>
                      </a:r>
                    </a:p>
                  </a:txBody>
                  <a:tcPr marL="0" marR="0" marT="0" marB="0" anchor="ctr"/>
                </a:tc>
                <a:tc>
                  <a:txBody>
                    <a:bodyPr/>
                    <a:lstStyle/>
                    <a:p>
                      <a:pPr algn="ctr" fontAlgn="b"/>
                      <a:r>
                        <a:rPr lang="en-US" sz="1600" b="0" i="0" u="none" strike="noStrike" dirty="0">
                          <a:effectLst/>
                          <a:latin typeface="Arial" panose="020B0604020202020204" pitchFamily="34" charset="0"/>
                        </a:rPr>
                        <a:t>158</a:t>
                      </a:r>
                    </a:p>
                  </a:txBody>
                  <a:tcPr marL="0" marR="0" marT="0" marB="0" anchor="ctr"/>
                </a:tc>
                <a:tc>
                  <a:txBody>
                    <a:bodyPr/>
                    <a:lstStyle/>
                    <a:p>
                      <a:pPr algn="ctr"/>
                      <a:r>
                        <a:rPr lang="en-US" dirty="0"/>
                        <a:t>38</a:t>
                      </a:r>
                    </a:p>
                  </a:txBody>
                  <a:tcPr anchor="ctr"/>
                </a:tc>
                <a:tc>
                  <a:txBody>
                    <a:bodyPr/>
                    <a:lstStyle/>
                    <a:p>
                      <a:pPr algn="ctr"/>
                      <a:endParaRPr lang="en-US" dirty="0"/>
                    </a:p>
                  </a:txBody>
                  <a:tcPr anchor="ctr"/>
                </a:tc>
                <a:extLst>
                  <a:ext uri="{0D108BD9-81ED-4DB2-BD59-A6C34878D82A}">
                    <a16:rowId xmlns:a16="http://schemas.microsoft.com/office/drawing/2014/main" val="2998753540"/>
                  </a:ext>
                </a:extLst>
              </a:tr>
              <a:tr h="370840">
                <a:tc>
                  <a:txBody>
                    <a:bodyPr/>
                    <a:lstStyle/>
                    <a:p>
                      <a:pPr algn="ctr" fontAlgn="b"/>
                      <a:r>
                        <a:rPr lang="en-US" sz="1600" b="1" i="0" u="none" strike="noStrike" dirty="0">
                          <a:solidFill>
                            <a:schemeClr val="bg1"/>
                          </a:solidFill>
                          <a:effectLst/>
                          <a:latin typeface="Arial" panose="020B0604020202020204" pitchFamily="34" charset="0"/>
                        </a:rPr>
                        <a:t>Total Load</a:t>
                      </a:r>
                    </a:p>
                  </a:txBody>
                  <a:tcPr marL="0" marR="0" marT="0" marB="0" anchor="ctr">
                    <a:solidFill>
                      <a:schemeClr val="accent1"/>
                    </a:solidFill>
                  </a:tcPr>
                </a:tc>
                <a:tc>
                  <a:txBody>
                    <a:bodyPr/>
                    <a:lstStyle/>
                    <a:p>
                      <a:pPr algn="ctr" fontAlgn="b"/>
                      <a:r>
                        <a:rPr lang="en-US" sz="1600" b="0" i="0" u="none" strike="noStrike" dirty="0">
                          <a:solidFill>
                            <a:srgbClr val="FF0000"/>
                          </a:solidFill>
                          <a:effectLst/>
                          <a:latin typeface="Arial" panose="020B0604020202020204" pitchFamily="34" charset="0"/>
                        </a:rPr>
                        <a:t>15,896</a:t>
                      </a:r>
                    </a:p>
                  </a:txBody>
                  <a:tcPr marL="0" marR="0" marT="0" marB="0" anchor="ctr">
                    <a:solidFill>
                      <a:schemeClr val="accent4">
                        <a:lumMod val="20000"/>
                        <a:lumOff val="80000"/>
                      </a:schemeClr>
                    </a:solidFill>
                  </a:tcPr>
                </a:tc>
                <a:tc>
                  <a:txBody>
                    <a:bodyPr/>
                    <a:lstStyle/>
                    <a:p>
                      <a:pPr algn="ctr" fontAlgn="b"/>
                      <a:r>
                        <a:rPr lang="en-US" sz="1600" b="0" i="0" u="none" strike="noStrike" dirty="0">
                          <a:solidFill>
                            <a:srgbClr val="00B050"/>
                          </a:solidFill>
                          <a:effectLst/>
                          <a:latin typeface="Arial" panose="020B0604020202020204" pitchFamily="34" charset="0"/>
                        </a:rPr>
                        <a:t>10,193</a:t>
                      </a:r>
                    </a:p>
                  </a:txBody>
                  <a:tcPr marL="0" marR="0" marT="0" marB="0" anchor="ctr">
                    <a:solidFill>
                      <a:schemeClr val="accent4">
                        <a:lumMod val="20000"/>
                        <a:lumOff val="80000"/>
                      </a:schemeClr>
                    </a:solidFill>
                  </a:tcPr>
                </a:tc>
                <a:tc>
                  <a:txBody>
                    <a:bodyPr/>
                    <a:lstStyle/>
                    <a:p>
                      <a:pPr algn="ctr"/>
                      <a:endParaRPr lang="en-US" dirty="0"/>
                    </a:p>
                  </a:txBody>
                  <a:tcPr anchor="ctr">
                    <a:solidFill>
                      <a:schemeClr val="accent4">
                        <a:lumMod val="20000"/>
                        <a:lumOff val="80000"/>
                      </a:schemeClr>
                    </a:solidFill>
                  </a:tcPr>
                </a:tc>
                <a:extLst>
                  <a:ext uri="{0D108BD9-81ED-4DB2-BD59-A6C34878D82A}">
                    <a16:rowId xmlns:a16="http://schemas.microsoft.com/office/drawing/2014/main" val="3339287618"/>
                  </a:ext>
                </a:extLst>
              </a:tr>
              <a:tr h="370840">
                <a:tc>
                  <a:txBody>
                    <a:bodyPr/>
                    <a:lstStyle/>
                    <a:p>
                      <a:pPr algn="ctr" fontAlgn="b"/>
                      <a:r>
                        <a:rPr lang="en-US" sz="1600" b="1" i="0" u="none" strike="noStrike" dirty="0">
                          <a:solidFill>
                            <a:schemeClr val="bg1"/>
                          </a:solidFill>
                          <a:effectLst/>
                          <a:latin typeface="Arial" panose="020B0604020202020204" pitchFamily="34" charset="0"/>
                        </a:rPr>
                        <a:t>Target Load</a:t>
                      </a:r>
                    </a:p>
                  </a:txBody>
                  <a:tcPr marL="0" marR="0" marT="0" marB="0" anchor="ctr">
                    <a:solidFill>
                      <a:schemeClr val="accent1"/>
                    </a:solidFill>
                  </a:tcPr>
                </a:tc>
                <a:tc>
                  <a:txBody>
                    <a:bodyPr/>
                    <a:lstStyle/>
                    <a:p>
                      <a:pPr algn="ctr" fontAlgn="b"/>
                      <a:r>
                        <a:rPr lang="en-US" sz="1600" b="1" i="0" u="none" strike="noStrike" dirty="0">
                          <a:effectLst/>
                          <a:latin typeface="Arial" panose="020B0604020202020204" pitchFamily="34" charset="0"/>
                        </a:rPr>
                        <a:t>10,305</a:t>
                      </a:r>
                    </a:p>
                  </a:txBody>
                  <a:tcPr marL="0" marR="0" marT="0" marB="0" anchor="ctr">
                    <a:solidFill>
                      <a:schemeClr val="accent4">
                        <a:lumMod val="20000"/>
                        <a:lumOff val="80000"/>
                      </a:schemeClr>
                    </a:solidFill>
                  </a:tcPr>
                </a:tc>
                <a:tc>
                  <a:txBody>
                    <a:bodyPr/>
                    <a:lstStyle/>
                    <a:p>
                      <a:pPr algn="ctr"/>
                      <a:endParaRPr lang="en-US" dirty="0"/>
                    </a:p>
                  </a:txBody>
                  <a:tcPr anchor="ctr">
                    <a:noFill/>
                  </a:tcPr>
                </a:tc>
                <a:tc>
                  <a:txBody>
                    <a:bodyPr/>
                    <a:lstStyle/>
                    <a:p>
                      <a:pPr algn="ctr"/>
                      <a:endParaRPr lang="en-US" dirty="0"/>
                    </a:p>
                  </a:txBody>
                  <a:tcPr anchor="ctr">
                    <a:noFill/>
                  </a:tcPr>
                </a:tc>
                <a:extLst>
                  <a:ext uri="{0D108BD9-81ED-4DB2-BD59-A6C34878D82A}">
                    <a16:rowId xmlns:a16="http://schemas.microsoft.com/office/drawing/2014/main" val="1243139156"/>
                  </a:ext>
                </a:extLst>
              </a:tr>
            </a:tbl>
          </a:graphicData>
        </a:graphic>
      </p:graphicFrame>
      <p:sp>
        <p:nvSpPr>
          <p:cNvPr id="4" name="Footer Placeholder 3">
            <a:extLst>
              <a:ext uri="{FF2B5EF4-FFF2-40B4-BE49-F238E27FC236}">
                <a16:creationId xmlns:a16="http://schemas.microsoft.com/office/drawing/2014/main" id="{C1234AD2-70BA-D49B-9AA1-B5A7CAF40795}"/>
              </a:ext>
            </a:extLst>
          </p:cNvPr>
          <p:cNvSpPr>
            <a:spLocks noGrp="1"/>
          </p:cNvSpPr>
          <p:nvPr>
            <p:ph type="ftr" sz="quarter" idx="11"/>
          </p:nvPr>
        </p:nvSpPr>
        <p:spPr/>
        <p:txBody>
          <a:bodyPr/>
          <a:lstStyle/>
          <a:p>
            <a:pPr algn="l"/>
            <a:fld id="{61C9B584-852F-4056-BF30-ABA66A23FD41}" type="slidenum">
              <a:rPr lang="en-US" smtClean="0"/>
              <a:t>13</a:t>
            </a:fld>
            <a:r>
              <a:rPr lang="en-US"/>
              <a:t>					</a:t>
            </a:r>
            <a:endParaRPr lang="en-US">
              <a:solidFill>
                <a:srgbClr val="256EAB"/>
              </a:solidFill>
            </a:endParaRPr>
          </a:p>
        </p:txBody>
      </p:sp>
      <p:sp>
        <p:nvSpPr>
          <p:cNvPr id="6" name="Rectangle 5">
            <a:extLst>
              <a:ext uri="{FF2B5EF4-FFF2-40B4-BE49-F238E27FC236}">
                <a16:creationId xmlns:a16="http://schemas.microsoft.com/office/drawing/2014/main" id="{073D99C6-94A6-183A-E54C-F4435079D7FA}"/>
              </a:ext>
            </a:extLst>
          </p:cNvPr>
          <p:cNvSpPr/>
          <p:nvPr/>
        </p:nvSpPr>
        <p:spPr>
          <a:xfrm>
            <a:off x="2164325" y="2536723"/>
            <a:ext cx="2152036" cy="1052051"/>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281AA1-7957-1CA2-D747-8B1F7E62A77A}"/>
              </a:ext>
            </a:extLst>
          </p:cNvPr>
          <p:cNvSpPr/>
          <p:nvPr/>
        </p:nvSpPr>
        <p:spPr>
          <a:xfrm>
            <a:off x="2164325" y="3978403"/>
            <a:ext cx="2152036" cy="359684"/>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0E7C9-6D6F-67A3-B054-F62B4100CCF1}"/>
              </a:ext>
            </a:extLst>
          </p:cNvPr>
          <p:cNvSpPr/>
          <p:nvPr/>
        </p:nvSpPr>
        <p:spPr>
          <a:xfrm>
            <a:off x="2164325" y="4386448"/>
            <a:ext cx="2152036" cy="359684"/>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FF429F-44A8-FBAC-154E-4631A0D9E0CD}"/>
              </a:ext>
            </a:extLst>
          </p:cNvPr>
          <p:cNvSpPr/>
          <p:nvPr/>
        </p:nvSpPr>
        <p:spPr>
          <a:xfrm>
            <a:off x="2164325" y="4794493"/>
            <a:ext cx="2152036" cy="360049"/>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liced&#10;&#10;AI-generated content may be incorrect.">
            <a:extLst>
              <a:ext uri="{FF2B5EF4-FFF2-40B4-BE49-F238E27FC236}">
                <a16:creationId xmlns:a16="http://schemas.microsoft.com/office/drawing/2014/main" id="{9908B7C0-D28E-F33E-BC73-E98F1D086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267" y="1507310"/>
            <a:ext cx="4815463" cy="4942186"/>
          </a:xfrm>
          <a:prstGeom prst="rect">
            <a:avLst/>
          </a:prstGeom>
        </p:spPr>
      </p:pic>
      <p:sp>
        <p:nvSpPr>
          <p:cNvPr id="12" name="Rectangle 11">
            <a:extLst>
              <a:ext uri="{FF2B5EF4-FFF2-40B4-BE49-F238E27FC236}">
                <a16:creationId xmlns:a16="http://schemas.microsoft.com/office/drawing/2014/main" id="{D69FA6C2-35C2-2929-8D5D-17F6C3D2028A}"/>
              </a:ext>
            </a:extLst>
          </p:cNvPr>
          <p:cNvSpPr/>
          <p:nvPr/>
        </p:nvSpPr>
        <p:spPr>
          <a:xfrm>
            <a:off x="1209368" y="1625434"/>
            <a:ext cx="2478899" cy="4414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E55556-922D-8699-D86A-976A8EE5749A}"/>
              </a:ext>
            </a:extLst>
          </p:cNvPr>
          <p:cNvSpPr/>
          <p:nvPr/>
        </p:nvSpPr>
        <p:spPr>
          <a:xfrm>
            <a:off x="8420804" y="1507310"/>
            <a:ext cx="2478899" cy="4414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EB9BB5BD-2120-5FF2-B4FF-747DF6120475}"/>
              </a:ext>
            </a:extLst>
          </p:cNvPr>
          <p:cNvSpPr/>
          <p:nvPr/>
        </p:nvSpPr>
        <p:spPr>
          <a:xfrm>
            <a:off x="6895569" y="1625435"/>
            <a:ext cx="2887527" cy="1325562"/>
          </a:xfrm>
          <a:prstGeom prst="wedgeRectCallout">
            <a:avLst>
              <a:gd name="adj1" fmla="val -30968"/>
              <a:gd name="adj2" fmla="val 117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Reductions need to include:</a:t>
            </a:r>
          </a:p>
          <a:p>
            <a:pPr marL="285750" indent="-285750">
              <a:buFontTx/>
              <a:buChar char="-"/>
            </a:pPr>
            <a:r>
              <a:rPr lang="en-US" dirty="0"/>
              <a:t>10% margin of safety</a:t>
            </a:r>
          </a:p>
          <a:p>
            <a:pPr marL="285750" indent="-285750">
              <a:buFontTx/>
              <a:buChar char="-"/>
            </a:pPr>
            <a:r>
              <a:rPr lang="en-US" u="sng" dirty="0">
                <a:effectLst>
                  <a:outerShdw blurRad="38100" dist="38100" dir="2700000" algn="tl">
                    <a:srgbClr val="000000">
                      <a:alpha val="43137"/>
                    </a:srgbClr>
                  </a:outerShdw>
                </a:effectLst>
              </a:rPr>
              <a:t>1% </a:t>
            </a:r>
            <a:r>
              <a:rPr lang="en-US" dirty="0"/>
              <a:t>future growth</a:t>
            </a:r>
          </a:p>
          <a:p>
            <a:pPr marL="285750" indent="-285750">
              <a:buFontTx/>
              <a:buChar char="-"/>
            </a:pPr>
            <a:r>
              <a:rPr lang="en-US" dirty="0"/>
              <a:t>Permitted Sources</a:t>
            </a:r>
          </a:p>
          <a:p>
            <a:pPr marL="285750" indent="-285750">
              <a:buFontTx/>
              <a:buChar char="-"/>
            </a:pPr>
            <a:r>
              <a:rPr lang="en-US" dirty="0"/>
              <a:t>Non-point sources</a:t>
            </a:r>
          </a:p>
        </p:txBody>
      </p:sp>
    </p:spTree>
    <p:extLst>
      <p:ext uri="{BB962C8B-B14F-4D97-AF65-F5344CB8AC3E}">
        <p14:creationId xmlns:p14="http://schemas.microsoft.com/office/powerpoint/2010/main" val="31713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9DD74-BB9F-B8E9-D62B-00FA3E793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51E0A-4223-F3B2-7249-5ACA65C24F59}"/>
              </a:ext>
            </a:extLst>
          </p:cNvPr>
          <p:cNvSpPr>
            <a:spLocks noGrp="1"/>
          </p:cNvSpPr>
          <p:nvPr>
            <p:ph type="title"/>
          </p:nvPr>
        </p:nvSpPr>
        <p:spPr/>
        <p:txBody>
          <a:bodyPr/>
          <a:lstStyle/>
          <a:p>
            <a:r>
              <a:rPr lang="en-US" dirty="0"/>
              <a:t>Little Roanoke Creek Watershed </a:t>
            </a:r>
            <a:r>
              <a:rPr lang="en-US" sz="2000" dirty="0"/>
              <a:t>(includes UT to Spencer Creek)</a:t>
            </a:r>
          </a:p>
        </p:txBody>
      </p:sp>
      <p:sp>
        <p:nvSpPr>
          <p:cNvPr id="4" name="Footer Placeholder 3">
            <a:extLst>
              <a:ext uri="{FF2B5EF4-FFF2-40B4-BE49-F238E27FC236}">
                <a16:creationId xmlns:a16="http://schemas.microsoft.com/office/drawing/2014/main" id="{C223B349-5CBD-B6DD-5F90-5E53861F3E53}"/>
              </a:ext>
            </a:extLst>
          </p:cNvPr>
          <p:cNvSpPr>
            <a:spLocks noGrp="1"/>
          </p:cNvSpPr>
          <p:nvPr>
            <p:ph type="ftr" sz="quarter" idx="11"/>
          </p:nvPr>
        </p:nvSpPr>
        <p:spPr/>
        <p:txBody>
          <a:bodyPr/>
          <a:lstStyle/>
          <a:p>
            <a:pPr algn="l"/>
            <a:fld id="{61C9B584-852F-4056-BF30-ABA66A23FD41}" type="slidenum">
              <a:rPr lang="en-US" smtClean="0"/>
              <a:t>14</a:t>
            </a:fld>
            <a:r>
              <a:rPr lang="en-US"/>
              <a:t>					</a:t>
            </a:r>
            <a:endParaRPr lang="en-US">
              <a:solidFill>
                <a:srgbClr val="256EAB"/>
              </a:solidFill>
            </a:endParaRPr>
          </a:p>
        </p:txBody>
      </p:sp>
      <p:sp>
        <p:nvSpPr>
          <p:cNvPr id="7" name="TextBox 6">
            <a:extLst>
              <a:ext uri="{FF2B5EF4-FFF2-40B4-BE49-F238E27FC236}">
                <a16:creationId xmlns:a16="http://schemas.microsoft.com/office/drawing/2014/main" id="{9DF6165F-6D62-7D09-E5E7-A87DA1816079}"/>
              </a:ext>
            </a:extLst>
          </p:cNvPr>
          <p:cNvSpPr txBox="1"/>
          <p:nvPr/>
        </p:nvSpPr>
        <p:spPr>
          <a:xfrm>
            <a:off x="6096000" y="3008671"/>
            <a:ext cx="5257799" cy="894735"/>
          </a:xfrm>
          <a:prstGeom prst="rect">
            <a:avLst/>
          </a:prstGeom>
        </p:spPr>
        <p:txBody>
          <a:bodyPr vert="horz" wrap="square" lIns="91440" tIns="45720" rIns="91440" bIns="45720" rtlCol="0">
            <a:noAutofit/>
          </a:bodyPr>
          <a:lstStyle/>
          <a:p>
            <a:r>
              <a:rPr lang="en-US" dirty="0">
                <a:solidFill>
                  <a:schemeClr val="accent4"/>
                </a:solidFill>
                <a:latin typeface="Arial" panose="020B0604020202020204" pitchFamily="34" charset="0"/>
                <a:cs typeface="Arial" panose="020B0604020202020204" pitchFamily="34" charset="0"/>
              </a:rPr>
              <a:t>We need to reduce sediment loads from across the landscape by </a:t>
            </a:r>
            <a:r>
              <a:rPr lang="en-US" b="1" dirty="0">
                <a:solidFill>
                  <a:schemeClr val="accent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74%</a:t>
            </a:r>
            <a:r>
              <a:rPr lang="en-US" dirty="0">
                <a:solidFill>
                  <a:schemeClr val="accent4"/>
                </a:solidFill>
                <a:latin typeface="Arial" panose="020B0604020202020204" pitchFamily="34" charset="0"/>
                <a:cs typeface="Arial" panose="020B0604020202020204" pitchFamily="34" charset="0"/>
              </a:rPr>
              <a:t>.</a:t>
            </a:r>
          </a:p>
        </p:txBody>
      </p:sp>
      <p:graphicFrame>
        <p:nvGraphicFramePr>
          <p:cNvPr id="3" name="Chart 2">
            <a:extLst>
              <a:ext uri="{FF2B5EF4-FFF2-40B4-BE49-F238E27FC236}">
                <a16:creationId xmlns:a16="http://schemas.microsoft.com/office/drawing/2014/main" id="{977E2C44-EF41-423C-BD10-5C7F1B47764A}"/>
              </a:ext>
            </a:extLst>
          </p:cNvPr>
          <p:cNvGraphicFramePr>
            <a:graphicFrameLocks/>
          </p:cNvGraphicFramePr>
          <p:nvPr>
            <p:extLst>
              <p:ext uri="{D42A27DB-BD31-4B8C-83A1-F6EECF244321}">
                <p14:modId xmlns:p14="http://schemas.microsoft.com/office/powerpoint/2010/main" val="969426765"/>
              </p:ext>
            </p:extLst>
          </p:nvPr>
        </p:nvGraphicFramePr>
        <p:xfrm>
          <a:off x="838200" y="1690688"/>
          <a:ext cx="4950543" cy="39402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9768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56BD-7F9C-DBAF-2150-E02EE6FEC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9C25F-D9E6-43B2-D4FA-CB09AFF0282F}"/>
              </a:ext>
            </a:extLst>
          </p:cNvPr>
          <p:cNvSpPr>
            <a:spLocks noGrp="1"/>
          </p:cNvSpPr>
          <p:nvPr>
            <p:ph type="title"/>
          </p:nvPr>
        </p:nvSpPr>
        <p:spPr/>
        <p:txBody>
          <a:bodyPr/>
          <a:lstStyle/>
          <a:p>
            <a:r>
              <a:rPr lang="en-US" dirty="0"/>
              <a:t>How would you like that 74% distributed?</a:t>
            </a:r>
          </a:p>
        </p:txBody>
      </p:sp>
      <p:graphicFrame>
        <p:nvGraphicFramePr>
          <p:cNvPr id="5" name="Content Placeholder 4">
            <a:extLst>
              <a:ext uri="{FF2B5EF4-FFF2-40B4-BE49-F238E27FC236}">
                <a16:creationId xmlns:a16="http://schemas.microsoft.com/office/drawing/2014/main" id="{A45C5D09-0A32-1262-61FF-57D6C6043848}"/>
              </a:ext>
            </a:extLst>
          </p:cNvPr>
          <p:cNvGraphicFramePr>
            <a:graphicFrameLocks noGrp="1"/>
          </p:cNvGraphicFramePr>
          <p:nvPr>
            <p:ph idx="1"/>
            <p:extLst>
              <p:ext uri="{D42A27DB-BD31-4B8C-83A1-F6EECF244321}">
                <p14:modId xmlns:p14="http://schemas.microsoft.com/office/powerpoint/2010/main" val="2344009678"/>
              </p:ext>
            </p:extLst>
          </p:nvPr>
        </p:nvGraphicFramePr>
        <p:xfrm>
          <a:off x="2164325" y="2147094"/>
          <a:ext cx="8007874" cy="3708400"/>
        </p:xfrm>
        <a:graphic>
          <a:graphicData uri="http://schemas.openxmlformats.org/drawingml/2006/table">
            <a:tbl>
              <a:tblPr firstRow="1" bandRow="1">
                <a:tableStyleId>{5C22544A-7EE6-4342-B048-85BDC9FD1C3A}</a:tableStyleId>
              </a:tblPr>
              <a:tblGrid>
                <a:gridCol w="2112707">
                  <a:extLst>
                    <a:ext uri="{9D8B030D-6E8A-4147-A177-3AD203B41FA5}">
                      <a16:colId xmlns:a16="http://schemas.microsoft.com/office/drawing/2014/main" val="929798221"/>
                    </a:ext>
                  </a:extLst>
                </a:gridCol>
                <a:gridCol w="2924493">
                  <a:extLst>
                    <a:ext uri="{9D8B030D-6E8A-4147-A177-3AD203B41FA5}">
                      <a16:colId xmlns:a16="http://schemas.microsoft.com/office/drawing/2014/main" val="3561872708"/>
                    </a:ext>
                  </a:extLst>
                </a:gridCol>
                <a:gridCol w="1470343">
                  <a:extLst>
                    <a:ext uri="{9D8B030D-6E8A-4147-A177-3AD203B41FA5}">
                      <a16:colId xmlns:a16="http://schemas.microsoft.com/office/drawing/2014/main" val="515876280"/>
                    </a:ext>
                  </a:extLst>
                </a:gridCol>
                <a:gridCol w="1500331">
                  <a:extLst>
                    <a:ext uri="{9D8B030D-6E8A-4147-A177-3AD203B41FA5}">
                      <a16:colId xmlns:a16="http://schemas.microsoft.com/office/drawing/2014/main" val="1280811075"/>
                    </a:ext>
                  </a:extLst>
                </a:gridCol>
              </a:tblGrid>
              <a:tr h="370840">
                <a:tc>
                  <a:txBody>
                    <a:bodyPr/>
                    <a:lstStyle/>
                    <a:p>
                      <a:pPr algn="ctr"/>
                      <a:r>
                        <a:rPr lang="en-US" sz="1600" dirty="0">
                          <a:solidFill>
                            <a:schemeClr val="bg1"/>
                          </a:solidFill>
                          <a:latin typeface="Arial" panose="020B0604020202020204" pitchFamily="34" charset="0"/>
                          <a:cs typeface="Arial" panose="020B0604020202020204" pitchFamily="34" charset="0"/>
                        </a:rPr>
                        <a:t>Land Use/Source</a:t>
                      </a:r>
                    </a:p>
                  </a:txBody>
                  <a:tcPr anchor="ctr"/>
                </a:tc>
                <a:tc>
                  <a:txBody>
                    <a:bodyPr/>
                    <a:lstStyle/>
                    <a:p>
                      <a:pPr algn="ctr"/>
                      <a:r>
                        <a:rPr lang="en-US" sz="1600" dirty="0">
                          <a:solidFill>
                            <a:schemeClr val="bg1"/>
                          </a:solidFill>
                          <a:latin typeface="Arial" panose="020B0604020202020204" pitchFamily="34" charset="0"/>
                          <a:cs typeface="Arial" panose="020B0604020202020204" pitchFamily="34" charset="0"/>
                        </a:rPr>
                        <a:t>Phosphorus Load tons/year</a:t>
                      </a:r>
                    </a:p>
                  </a:txBody>
                  <a:tcPr anchor="ctr"/>
                </a:tc>
                <a:tc>
                  <a:txBody>
                    <a:bodyPr/>
                    <a:lstStyle/>
                    <a:p>
                      <a:pPr algn="ctr"/>
                      <a:r>
                        <a:rPr lang="en-US" sz="1600" dirty="0">
                          <a:solidFill>
                            <a:schemeClr val="bg1"/>
                          </a:solidFill>
                          <a:latin typeface="Arial" panose="020B0604020202020204" pitchFamily="34" charset="0"/>
                          <a:cs typeface="Arial" panose="020B0604020202020204" pitchFamily="34" charset="0"/>
                        </a:rPr>
                        <a:t>% Reduction</a:t>
                      </a:r>
                    </a:p>
                  </a:txBody>
                  <a:tcPr anchor="ctr"/>
                </a:tc>
                <a:tc>
                  <a:txBody>
                    <a:bodyPr/>
                    <a:lstStyle/>
                    <a:p>
                      <a:pPr algn="ctr"/>
                      <a:r>
                        <a:rPr lang="en-US" sz="1600" dirty="0">
                          <a:solidFill>
                            <a:schemeClr val="bg1"/>
                          </a:solidFill>
                          <a:latin typeface="Arial" panose="020B0604020202020204" pitchFamily="34" charset="0"/>
                          <a:cs typeface="Arial" panose="020B0604020202020204" pitchFamily="34" charset="0"/>
                        </a:rPr>
                        <a:t>% Reduction</a:t>
                      </a:r>
                    </a:p>
                  </a:txBody>
                  <a:tcPr anchor="ctr"/>
                </a:tc>
                <a:extLst>
                  <a:ext uri="{0D108BD9-81ED-4DB2-BD59-A6C34878D82A}">
                    <a16:rowId xmlns:a16="http://schemas.microsoft.com/office/drawing/2014/main" val="368757130"/>
                  </a:ext>
                </a:extLst>
              </a:tr>
              <a:tr h="370840">
                <a:tc>
                  <a:txBody>
                    <a:bodyPr/>
                    <a:lstStyle/>
                    <a:p>
                      <a:pPr algn="ctr" fontAlgn="b"/>
                      <a:r>
                        <a:rPr lang="en-US" sz="1600" b="0" i="0" u="none" strike="noStrike" dirty="0">
                          <a:effectLst/>
                          <a:latin typeface="Arial" panose="020B0604020202020204" pitchFamily="34" charset="0"/>
                        </a:rPr>
                        <a:t>Cropland</a:t>
                      </a:r>
                    </a:p>
                  </a:txBody>
                  <a:tcPr marL="0" marR="0" marT="0" marB="0" anchor="ctr"/>
                </a:tc>
                <a:tc>
                  <a:txBody>
                    <a:bodyPr/>
                    <a:lstStyle/>
                    <a:p>
                      <a:pPr algn="ctr" fontAlgn="b"/>
                      <a:r>
                        <a:rPr lang="en-US" sz="1600" b="0" i="0" u="none" strike="noStrike" dirty="0">
                          <a:effectLst/>
                          <a:latin typeface="Arial" panose="020B0604020202020204" pitchFamily="34" charset="0"/>
                        </a:rPr>
                        <a:t>1,652</a:t>
                      </a:r>
                    </a:p>
                  </a:txBody>
                  <a:tcPr marL="0" marR="0" marT="0" marB="0" anchor="ctr"/>
                </a:tc>
                <a:tc>
                  <a:txBody>
                    <a:bodyPr/>
                    <a:lstStyle/>
                    <a:p>
                      <a:pPr algn="ctr"/>
                      <a:r>
                        <a:rPr lang="en-US" dirty="0"/>
                        <a:t>74</a:t>
                      </a:r>
                    </a:p>
                  </a:txBody>
                  <a:tcPr anchor="ctr"/>
                </a:tc>
                <a:tc>
                  <a:txBody>
                    <a:bodyPr/>
                    <a:lstStyle/>
                    <a:p>
                      <a:pPr algn="ctr"/>
                      <a:endParaRPr lang="en-US"/>
                    </a:p>
                  </a:txBody>
                  <a:tcPr anchor="ctr"/>
                </a:tc>
                <a:extLst>
                  <a:ext uri="{0D108BD9-81ED-4DB2-BD59-A6C34878D82A}">
                    <a16:rowId xmlns:a16="http://schemas.microsoft.com/office/drawing/2014/main" val="3337327542"/>
                  </a:ext>
                </a:extLst>
              </a:tr>
              <a:tr h="370840">
                <a:tc>
                  <a:txBody>
                    <a:bodyPr/>
                    <a:lstStyle/>
                    <a:p>
                      <a:pPr algn="ctr" fontAlgn="b"/>
                      <a:r>
                        <a:rPr lang="en-US" sz="1600" b="0" i="0" u="none" strike="noStrike">
                          <a:effectLst/>
                          <a:latin typeface="Arial" panose="020B0604020202020204" pitchFamily="34" charset="0"/>
                        </a:rPr>
                        <a:t>Pasture</a:t>
                      </a:r>
                    </a:p>
                  </a:txBody>
                  <a:tcPr marL="0" marR="0" marT="0" marB="0" anchor="ctr"/>
                </a:tc>
                <a:tc>
                  <a:txBody>
                    <a:bodyPr/>
                    <a:lstStyle/>
                    <a:p>
                      <a:pPr algn="ctr" fontAlgn="b"/>
                      <a:r>
                        <a:rPr lang="en-US" sz="1600" b="0" i="0" u="none" strike="noStrike">
                          <a:effectLst/>
                          <a:latin typeface="Arial" panose="020B0604020202020204" pitchFamily="34" charset="0"/>
                        </a:rPr>
                        <a:t>296</a:t>
                      </a:r>
                    </a:p>
                  </a:txBody>
                  <a:tcPr marL="0" marR="0" marT="0" marB="0" anchor="ctr"/>
                </a:tc>
                <a:tc>
                  <a:txBody>
                    <a:bodyPr/>
                    <a:lstStyle/>
                    <a:p>
                      <a:pPr algn="ctr"/>
                      <a:r>
                        <a:rPr lang="en-US" dirty="0"/>
                        <a:t>74</a:t>
                      </a:r>
                    </a:p>
                  </a:txBody>
                  <a:tcPr anchor="ctr"/>
                </a:tc>
                <a:tc>
                  <a:txBody>
                    <a:bodyPr/>
                    <a:lstStyle/>
                    <a:p>
                      <a:pPr algn="ctr"/>
                      <a:endParaRPr lang="en-US"/>
                    </a:p>
                  </a:txBody>
                  <a:tcPr anchor="ctr"/>
                </a:tc>
                <a:extLst>
                  <a:ext uri="{0D108BD9-81ED-4DB2-BD59-A6C34878D82A}">
                    <a16:rowId xmlns:a16="http://schemas.microsoft.com/office/drawing/2014/main" val="1412316525"/>
                  </a:ext>
                </a:extLst>
              </a:tr>
              <a:tr h="370840">
                <a:tc>
                  <a:txBody>
                    <a:bodyPr/>
                    <a:lstStyle/>
                    <a:p>
                      <a:pPr algn="ctr" fontAlgn="b"/>
                      <a:r>
                        <a:rPr lang="en-US" sz="1600" b="0" i="0" u="none" strike="noStrike">
                          <a:effectLst/>
                          <a:latin typeface="Arial" panose="020B0604020202020204" pitchFamily="34" charset="0"/>
                        </a:rPr>
                        <a:t>Hay</a:t>
                      </a:r>
                    </a:p>
                  </a:txBody>
                  <a:tcPr marL="0" marR="0" marT="0" marB="0" anchor="ctr"/>
                </a:tc>
                <a:tc>
                  <a:txBody>
                    <a:bodyPr/>
                    <a:lstStyle/>
                    <a:p>
                      <a:pPr algn="ctr" fontAlgn="b"/>
                      <a:r>
                        <a:rPr lang="en-US" sz="1600" b="0" i="0" u="none" strike="noStrike" dirty="0">
                          <a:effectLst/>
                          <a:latin typeface="Arial" panose="020B0604020202020204" pitchFamily="34" charset="0"/>
                        </a:rPr>
                        <a:t>2,079</a:t>
                      </a:r>
                    </a:p>
                  </a:txBody>
                  <a:tcPr marL="0" marR="0" marT="0" marB="0" anchor="ctr"/>
                </a:tc>
                <a:tc>
                  <a:txBody>
                    <a:bodyPr/>
                    <a:lstStyle/>
                    <a:p>
                      <a:pPr algn="ctr"/>
                      <a:r>
                        <a:rPr lang="en-US" dirty="0"/>
                        <a:t>74</a:t>
                      </a:r>
                    </a:p>
                  </a:txBody>
                  <a:tcPr anchor="ctr"/>
                </a:tc>
                <a:tc>
                  <a:txBody>
                    <a:bodyPr/>
                    <a:lstStyle/>
                    <a:p>
                      <a:pPr algn="ctr"/>
                      <a:endParaRPr lang="en-US"/>
                    </a:p>
                  </a:txBody>
                  <a:tcPr anchor="ctr"/>
                </a:tc>
                <a:extLst>
                  <a:ext uri="{0D108BD9-81ED-4DB2-BD59-A6C34878D82A}">
                    <a16:rowId xmlns:a16="http://schemas.microsoft.com/office/drawing/2014/main" val="1694903794"/>
                  </a:ext>
                </a:extLst>
              </a:tr>
              <a:tr h="370840">
                <a:tc>
                  <a:txBody>
                    <a:bodyPr/>
                    <a:lstStyle/>
                    <a:p>
                      <a:pPr algn="ctr" fontAlgn="b"/>
                      <a:r>
                        <a:rPr lang="en-US" sz="1600" b="0" i="0" u="none" strike="noStrike">
                          <a:effectLst/>
                          <a:latin typeface="Arial" panose="020B0604020202020204" pitchFamily="34" charset="0"/>
                        </a:rPr>
                        <a:t>Forest</a:t>
                      </a:r>
                    </a:p>
                  </a:txBody>
                  <a:tcPr marL="0" marR="0" marT="0" marB="0" anchor="ctr"/>
                </a:tc>
                <a:tc>
                  <a:txBody>
                    <a:bodyPr/>
                    <a:lstStyle/>
                    <a:p>
                      <a:pPr algn="ctr" fontAlgn="b"/>
                      <a:r>
                        <a:rPr lang="en-US" sz="1600" b="0" i="0" u="none" strike="noStrike">
                          <a:effectLst/>
                          <a:latin typeface="Arial" panose="020B0604020202020204" pitchFamily="34" charset="0"/>
                        </a:rPr>
                        <a:t>579</a:t>
                      </a:r>
                    </a:p>
                  </a:txBody>
                  <a:tcPr marL="0" marR="0" marT="0" marB="0"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673785944"/>
                  </a:ext>
                </a:extLst>
              </a:tr>
              <a:tr h="370840">
                <a:tc>
                  <a:txBody>
                    <a:bodyPr/>
                    <a:lstStyle/>
                    <a:p>
                      <a:pPr algn="ctr" fontAlgn="b"/>
                      <a:r>
                        <a:rPr lang="en-US" sz="1600" b="0" i="0" u="none" strike="noStrike">
                          <a:effectLst/>
                          <a:latin typeface="Arial" panose="020B0604020202020204" pitchFamily="34" charset="0"/>
                        </a:rPr>
                        <a:t>Harvested Forest</a:t>
                      </a:r>
                    </a:p>
                  </a:txBody>
                  <a:tcPr marL="0" marR="0" marT="0" marB="0" anchor="ctr"/>
                </a:tc>
                <a:tc>
                  <a:txBody>
                    <a:bodyPr/>
                    <a:lstStyle/>
                    <a:p>
                      <a:pPr algn="ctr" fontAlgn="b"/>
                      <a:r>
                        <a:rPr lang="en-US" sz="1600" b="0" i="0" u="none" strike="noStrike">
                          <a:effectLst/>
                          <a:latin typeface="Arial" panose="020B0604020202020204" pitchFamily="34" charset="0"/>
                        </a:rPr>
                        <a:t>626</a:t>
                      </a:r>
                    </a:p>
                  </a:txBody>
                  <a:tcPr marL="0" marR="0" marT="0" marB="0" anchor="ctr"/>
                </a:tc>
                <a:tc>
                  <a:txBody>
                    <a:bodyPr/>
                    <a:lstStyle/>
                    <a:p>
                      <a:pPr algn="ctr"/>
                      <a:r>
                        <a:rPr lang="en-US" dirty="0"/>
                        <a:t>74</a:t>
                      </a:r>
                    </a:p>
                  </a:txBody>
                  <a:tcPr anchor="ctr"/>
                </a:tc>
                <a:tc>
                  <a:txBody>
                    <a:bodyPr/>
                    <a:lstStyle/>
                    <a:p>
                      <a:pPr algn="ctr"/>
                      <a:endParaRPr lang="en-US" dirty="0"/>
                    </a:p>
                  </a:txBody>
                  <a:tcPr anchor="ctr"/>
                </a:tc>
                <a:extLst>
                  <a:ext uri="{0D108BD9-81ED-4DB2-BD59-A6C34878D82A}">
                    <a16:rowId xmlns:a16="http://schemas.microsoft.com/office/drawing/2014/main" val="971839894"/>
                  </a:ext>
                </a:extLst>
              </a:tr>
              <a:tr h="370840">
                <a:tc>
                  <a:txBody>
                    <a:bodyPr/>
                    <a:lstStyle/>
                    <a:p>
                      <a:pPr algn="ctr" fontAlgn="b"/>
                      <a:r>
                        <a:rPr lang="en-US" sz="1600" b="0" i="0" u="none" strike="noStrike">
                          <a:effectLst/>
                          <a:latin typeface="Arial" panose="020B0604020202020204" pitchFamily="34" charset="0"/>
                        </a:rPr>
                        <a:t>Developed/Residential</a:t>
                      </a:r>
                    </a:p>
                  </a:txBody>
                  <a:tcPr marL="0" marR="0" marT="0" marB="0" anchor="ctr"/>
                </a:tc>
                <a:tc>
                  <a:txBody>
                    <a:bodyPr/>
                    <a:lstStyle/>
                    <a:p>
                      <a:pPr algn="ctr" fontAlgn="b"/>
                      <a:r>
                        <a:rPr lang="en-US" sz="1600" b="0" i="0" u="none" strike="noStrike" dirty="0">
                          <a:effectLst/>
                          <a:latin typeface="Arial" panose="020B0604020202020204" pitchFamily="34" charset="0"/>
                        </a:rPr>
                        <a:t>1,611</a:t>
                      </a:r>
                    </a:p>
                  </a:txBody>
                  <a:tcPr marL="0" marR="0" marT="0" marB="0" anchor="ctr"/>
                </a:tc>
                <a:tc>
                  <a:txBody>
                    <a:bodyPr/>
                    <a:lstStyle/>
                    <a:p>
                      <a:pPr algn="ctr"/>
                      <a:r>
                        <a:rPr lang="en-US" dirty="0"/>
                        <a:t>74</a:t>
                      </a:r>
                    </a:p>
                  </a:txBody>
                  <a:tcPr anchor="ctr"/>
                </a:tc>
                <a:tc>
                  <a:txBody>
                    <a:bodyPr/>
                    <a:lstStyle/>
                    <a:p>
                      <a:pPr algn="ctr"/>
                      <a:endParaRPr lang="en-US" dirty="0"/>
                    </a:p>
                  </a:txBody>
                  <a:tcPr anchor="ctr"/>
                </a:tc>
                <a:extLst>
                  <a:ext uri="{0D108BD9-81ED-4DB2-BD59-A6C34878D82A}">
                    <a16:rowId xmlns:a16="http://schemas.microsoft.com/office/drawing/2014/main" val="575404540"/>
                  </a:ext>
                </a:extLst>
              </a:tr>
              <a:tr h="370840">
                <a:tc>
                  <a:txBody>
                    <a:bodyPr/>
                    <a:lstStyle/>
                    <a:p>
                      <a:pPr algn="ctr" fontAlgn="b"/>
                      <a:r>
                        <a:rPr lang="en-US" sz="1600" b="0" i="0" u="none" strike="noStrike" dirty="0">
                          <a:effectLst/>
                          <a:latin typeface="Arial" panose="020B0604020202020204" pitchFamily="34" charset="0"/>
                        </a:rPr>
                        <a:t>Channel Erosion</a:t>
                      </a:r>
                    </a:p>
                  </a:txBody>
                  <a:tcPr marL="0" marR="0" marT="0" marB="0" anchor="ctr"/>
                </a:tc>
                <a:tc>
                  <a:txBody>
                    <a:bodyPr/>
                    <a:lstStyle/>
                    <a:p>
                      <a:pPr algn="ctr" fontAlgn="b"/>
                      <a:r>
                        <a:rPr lang="en-US" sz="1600" b="0" i="0" u="none" strike="noStrike">
                          <a:effectLst/>
                          <a:latin typeface="Arial" panose="020B0604020202020204" pitchFamily="34" charset="0"/>
                        </a:rPr>
                        <a:t>315</a:t>
                      </a:r>
                    </a:p>
                  </a:txBody>
                  <a:tcPr marL="0" marR="0" marT="0" marB="0" anchor="ctr"/>
                </a:tc>
                <a:tc>
                  <a:txBody>
                    <a:bodyPr/>
                    <a:lstStyle/>
                    <a:p>
                      <a:pPr algn="ctr"/>
                      <a:r>
                        <a:rPr lang="en-US" dirty="0"/>
                        <a:t>74</a:t>
                      </a:r>
                    </a:p>
                  </a:txBody>
                  <a:tcPr anchor="ctr"/>
                </a:tc>
                <a:tc>
                  <a:txBody>
                    <a:bodyPr/>
                    <a:lstStyle/>
                    <a:p>
                      <a:pPr algn="ctr"/>
                      <a:endParaRPr lang="en-US" dirty="0"/>
                    </a:p>
                  </a:txBody>
                  <a:tcPr anchor="ctr"/>
                </a:tc>
                <a:extLst>
                  <a:ext uri="{0D108BD9-81ED-4DB2-BD59-A6C34878D82A}">
                    <a16:rowId xmlns:a16="http://schemas.microsoft.com/office/drawing/2014/main" val="2998753540"/>
                  </a:ext>
                </a:extLst>
              </a:tr>
              <a:tr h="370840">
                <a:tc>
                  <a:txBody>
                    <a:bodyPr/>
                    <a:lstStyle/>
                    <a:p>
                      <a:pPr algn="ctr" fontAlgn="b"/>
                      <a:r>
                        <a:rPr lang="en-US" sz="1600" b="1" i="0" u="none" strike="noStrike" dirty="0">
                          <a:solidFill>
                            <a:schemeClr val="bg1"/>
                          </a:solidFill>
                          <a:effectLst/>
                          <a:latin typeface="Arial" panose="020B0604020202020204" pitchFamily="34" charset="0"/>
                        </a:rPr>
                        <a:t>Total Load</a:t>
                      </a:r>
                    </a:p>
                  </a:txBody>
                  <a:tcPr marL="0" marR="0" marT="0" marB="0" anchor="ctr">
                    <a:solidFill>
                      <a:schemeClr val="accent1"/>
                    </a:solidFill>
                  </a:tcPr>
                </a:tc>
                <a:tc>
                  <a:txBody>
                    <a:bodyPr/>
                    <a:lstStyle/>
                    <a:p>
                      <a:pPr algn="ctr" fontAlgn="b"/>
                      <a:r>
                        <a:rPr lang="en-US" sz="1600" b="0" i="0" u="none" strike="noStrike" dirty="0">
                          <a:solidFill>
                            <a:srgbClr val="FF0000"/>
                          </a:solidFill>
                          <a:effectLst/>
                          <a:latin typeface="Arial" panose="020B0604020202020204" pitchFamily="34" charset="0"/>
                        </a:rPr>
                        <a:t>7,158</a:t>
                      </a:r>
                    </a:p>
                  </a:txBody>
                  <a:tcPr marL="0" marR="0" marT="0" marB="0" anchor="ctr">
                    <a:solidFill>
                      <a:schemeClr val="accent4">
                        <a:lumMod val="20000"/>
                        <a:lumOff val="80000"/>
                      </a:schemeClr>
                    </a:solidFill>
                  </a:tcPr>
                </a:tc>
                <a:tc>
                  <a:txBody>
                    <a:bodyPr/>
                    <a:lstStyle/>
                    <a:p>
                      <a:pPr algn="ctr" fontAlgn="b"/>
                      <a:r>
                        <a:rPr lang="en-US" sz="1600" b="0" i="0" u="none" strike="noStrike" dirty="0">
                          <a:solidFill>
                            <a:srgbClr val="00B050"/>
                          </a:solidFill>
                          <a:effectLst/>
                          <a:latin typeface="Arial" panose="020B0604020202020204" pitchFamily="34" charset="0"/>
                        </a:rPr>
                        <a:t>2,289</a:t>
                      </a:r>
                    </a:p>
                  </a:txBody>
                  <a:tcPr marL="0" marR="0" marT="0" marB="0" anchor="ctr">
                    <a:solidFill>
                      <a:schemeClr val="accent4">
                        <a:lumMod val="20000"/>
                        <a:lumOff val="80000"/>
                      </a:schemeClr>
                    </a:solidFill>
                  </a:tcPr>
                </a:tc>
                <a:tc>
                  <a:txBody>
                    <a:bodyPr/>
                    <a:lstStyle/>
                    <a:p>
                      <a:pPr algn="ctr"/>
                      <a:endParaRPr lang="en-US" dirty="0"/>
                    </a:p>
                  </a:txBody>
                  <a:tcPr anchor="ctr">
                    <a:solidFill>
                      <a:schemeClr val="accent4">
                        <a:lumMod val="20000"/>
                        <a:lumOff val="80000"/>
                      </a:schemeClr>
                    </a:solidFill>
                  </a:tcPr>
                </a:tc>
                <a:extLst>
                  <a:ext uri="{0D108BD9-81ED-4DB2-BD59-A6C34878D82A}">
                    <a16:rowId xmlns:a16="http://schemas.microsoft.com/office/drawing/2014/main" val="3339287618"/>
                  </a:ext>
                </a:extLst>
              </a:tr>
              <a:tr h="370840">
                <a:tc>
                  <a:txBody>
                    <a:bodyPr/>
                    <a:lstStyle/>
                    <a:p>
                      <a:pPr algn="ctr" fontAlgn="b"/>
                      <a:r>
                        <a:rPr lang="en-US" sz="1600" b="1" i="0" u="none" strike="noStrike" dirty="0">
                          <a:solidFill>
                            <a:schemeClr val="bg1"/>
                          </a:solidFill>
                          <a:effectLst/>
                          <a:latin typeface="Arial" panose="020B0604020202020204" pitchFamily="34" charset="0"/>
                        </a:rPr>
                        <a:t>Target Load</a:t>
                      </a:r>
                    </a:p>
                  </a:txBody>
                  <a:tcPr marL="0" marR="0" marT="0" marB="0" anchor="ctr">
                    <a:solidFill>
                      <a:schemeClr val="accent1"/>
                    </a:solidFill>
                  </a:tcPr>
                </a:tc>
                <a:tc>
                  <a:txBody>
                    <a:bodyPr/>
                    <a:lstStyle/>
                    <a:p>
                      <a:pPr algn="ctr" fontAlgn="b"/>
                      <a:r>
                        <a:rPr lang="en-US" sz="1600" b="1" i="0" u="none" strike="noStrike" dirty="0">
                          <a:effectLst/>
                          <a:latin typeface="Arial" panose="020B0604020202020204" pitchFamily="34" charset="0"/>
                        </a:rPr>
                        <a:t>2,338</a:t>
                      </a:r>
                      <a:endParaRPr lang="en-US" sz="1600" b="1" i="0" u="none" strike="noStrike" dirty="0">
                        <a:solidFill>
                          <a:srgbClr val="00B050"/>
                        </a:solidFill>
                        <a:effectLst/>
                        <a:latin typeface="Arial" panose="020B0604020202020204" pitchFamily="34" charset="0"/>
                      </a:endParaRPr>
                    </a:p>
                  </a:txBody>
                  <a:tcPr marL="0" marR="0" marT="0" marB="0" anchor="ctr">
                    <a:solidFill>
                      <a:schemeClr val="accent4">
                        <a:lumMod val="20000"/>
                        <a:lumOff val="80000"/>
                      </a:schemeClr>
                    </a:solidFill>
                  </a:tcPr>
                </a:tc>
                <a:tc>
                  <a:txBody>
                    <a:bodyPr/>
                    <a:lstStyle/>
                    <a:p>
                      <a:pPr algn="ctr"/>
                      <a:endParaRPr lang="en-US" dirty="0"/>
                    </a:p>
                  </a:txBody>
                  <a:tcPr anchor="ctr">
                    <a:noFill/>
                  </a:tcPr>
                </a:tc>
                <a:tc>
                  <a:txBody>
                    <a:bodyPr/>
                    <a:lstStyle/>
                    <a:p>
                      <a:pPr algn="ctr"/>
                      <a:endParaRPr lang="en-US" dirty="0"/>
                    </a:p>
                  </a:txBody>
                  <a:tcPr anchor="ctr">
                    <a:noFill/>
                  </a:tcPr>
                </a:tc>
                <a:extLst>
                  <a:ext uri="{0D108BD9-81ED-4DB2-BD59-A6C34878D82A}">
                    <a16:rowId xmlns:a16="http://schemas.microsoft.com/office/drawing/2014/main" val="1243139156"/>
                  </a:ext>
                </a:extLst>
              </a:tr>
            </a:tbl>
          </a:graphicData>
        </a:graphic>
      </p:graphicFrame>
      <p:sp>
        <p:nvSpPr>
          <p:cNvPr id="4" name="Footer Placeholder 3">
            <a:extLst>
              <a:ext uri="{FF2B5EF4-FFF2-40B4-BE49-F238E27FC236}">
                <a16:creationId xmlns:a16="http://schemas.microsoft.com/office/drawing/2014/main" id="{17F53DA4-46A7-E06C-4FBB-10B3F60B6FA2}"/>
              </a:ext>
            </a:extLst>
          </p:cNvPr>
          <p:cNvSpPr>
            <a:spLocks noGrp="1"/>
          </p:cNvSpPr>
          <p:nvPr>
            <p:ph type="ftr" sz="quarter" idx="11"/>
          </p:nvPr>
        </p:nvSpPr>
        <p:spPr/>
        <p:txBody>
          <a:bodyPr/>
          <a:lstStyle/>
          <a:p>
            <a:pPr algn="l"/>
            <a:fld id="{61C9B584-852F-4056-BF30-ABA66A23FD41}" type="slidenum">
              <a:rPr lang="en-US" smtClean="0"/>
              <a:t>15</a:t>
            </a:fld>
            <a:r>
              <a:rPr lang="en-US" dirty="0"/>
              <a:t>					</a:t>
            </a:r>
            <a:endParaRPr lang="en-US" dirty="0">
              <a:solidFill>
                <a:srgbClr val="256EAB"/>
              </a:solidFill>
            </a:endParaRPr>
          </a:p>
        </p:txBody>
      </p:sp>
      <p:sp>
        <p:nvSpPr>
          <p:cNvPr id="6" name="Rectangle 5">
            <a:extLst>
              <a:ext uri="{FF2B5EF4-FFF2-40B4-BE49-F238E27FC236}">
                <a16:creationId xmlns:a16="http://schemas.microsoft.com/office/drawing/2014/main" id="{0FC00524-1195-556B-A871-504211C93C60}"/>
              </a:ext>
            </a:extLst>
          </p:cNvPr>
          <p:cNvSpPr/>
          <p:nvPr/>
        </p:nvSpPr>
        <p:spPr>
          <a:xfrm>
            <a:off x="2164325" y="2536723"/>
            <a:ext cx="2152036" cy="1052051"/>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FBD5FC-DE2C-434C-4A74-E4B95ECC7F63}"/>
              </a:ext>
            </a:extLst>
          </p:cNvPr>
          <p:cNvSpPr/>
          <p:nvPr/>
        </p:nvSpPr>
        <p:spPr>
          <a:xfrm>
            <a:off x="2164325" y="3978403"/>
            <a:ext cx="2152036" cy="359684"/>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33BAE7-EB0B-1DD0-C2A7-9FD07A113A38}"/>
              </a:ext>
            </a:extLst>
          </p:cNvPr>
          <p:cNvSpPr/>
          <p:nvPr/>
        </p:nvSpPr>
        <p:spPr>
          <a:xfrm>
            <a:off x="2164325" y="4386448"/>
            <a:ext cx="2152036" cy="359684"/>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A058B8-0DB0-3AAF-BFAF-0F815561354E}"/>
              </a:ext>
            </a:extLst>
          </p:cNvPr>
          <p:cNvSpPr/>
          <p:nvPr/>
        </p:nvSpPr>
        <p:spPr>
          <a:xfrm>
            <a:off x="2164325" y="4794493"/>
            <a:ext cx="2152036" cy="360049"/>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B6612C-1BA5-A14A-94F8-27890F4C35EB}"/>
              </a:ext>
            </a:extLst>
          </p:cNvPr>
          <p:cNvSpPr txBox="1"/>
          <p:nvPr/>
        </p:nvSpPr>
        <p:spPr>
          <a:xfrm>
            <a:off x="2164325" y="5855494"/>
            <a:ext cx="8007874" cy="359684"/>
          </a:xfrm>
          <a:prstGeom prst="rect">
            <a:avLst/>
          </a:prstGeom>
        </p:spPr>
        <p:txBody>
          <a:bodyPr vert="horz" wrap="square" lIns="91440" tIns="45720" rIns="91440" bIns="45720" rtlCol="0">
            <a:noAutofit/>
          </a:bodyPr>
          <a:lstStyle/>
          <a:p>
            <a:r>
              <a:rPr lang="en-US" sz="1200" dirty="0">
                <a:latin typeface="Arial" panose="020B0604020202020204" pitchFamily="34" charset="0"/>
                <a:cs typeface="Arial" panose="020B0604020202020204" pitchFamily="34" charset="0"/>
              </a:rPr>
              <a:t>*The UT to Spencer Creek contributes 6% of this total load of sediment. It alone will require 68% to meet it’s own goals.</a:t>
            </a:r>
          </a:p>
        </p:txBody>
      </p:sp>
      <p:sp>
        <p:nvSpPr>
          <p:cNvPr id="11" name="Rectangle 10">
            <a:extLst>
              <a:ext uri="{FF2B5EF4-FFF2-40B4-BE49-F238E27FC236}">
                <a16:creationId xmlns:a16="http://schemas.microsoft.com/office/drawing/2014/main" id="{FBED2369-44B6-1197-E844-D6287786B3E8}"/>
              </a:ext>
            </a:extLst>
          </p:cNvPr>
          <p:cNvSpPr/>
          <p:nvPr/>
        </p:nvSpPr>
        <p:spPr>
          <a:xfrm>
            <a:off x="1209368" y="1625434"/>
            <a:ext cx="2478899" cy="482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EBD61B-1F9C-3061-EAE1-3FDBF987DC27}"/>
              </a:ext>
            </a:extLst>
          </p:cNvPr>
          <p:cNvSpPr/>
          <p:nvPr/>
        </p:nvSpPr>
        <p:spPr>
          <a:xfrm>
            <a:off x="8420804" y="1507310"/>
            <a:ext cx="2478899" cy="4707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liced&#10;&#10;AI-generated content may be incorrect.">
            <a:extLst>
              <a:ext uri="{FF2B5EF4-FFF2-40B4-BE49-F238E27FC236}">
                <a16:creationId xmlns:a16="http://schemas.microsoft.com/office/drawing/2014/main" id="{77BF7860-C6DA-E14A-80C5-5C2E803A7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267" y="1507310"/>
            <a:ext cx="4815463" cy="4942186"/>
          </a:xfrm>
          <a:prstGeom prst="rect">
            <a:avLst/>
          </a:prstGeom>
        </p:spPr>
      </p:pic>
      <p:sp>
        <p:nvSpPr>
          <p:cNvPr id="13" name="Speech Bubble: Rectangle 12">
            <a:extLst>
              <a:ext uri="{FF2B5EF4-FFF2-40B4-BE49-F238E27FC236}">
                <a16:creationId xmlns:a16="http://schemas.microsoft.com/office/drawing/2014/main" id="{4842A87A-44EF-C9E7-1490-56FB646263DC}"/>
              </a:ext>
            </a:extLst>
          </p:cNvPr>
          <p:cNvSpPr/>
          <p:nvPr/>
        </p:nvSpPr>
        <p:spPr>
          <a:xfrm>
            <a:off x="6895569" y="1625435"/>
            <a:ext cx="2887527" cy="1325562"/>
          </a:xfrm>
          <a:prstGeom prst="wedgeRectCallout">
            <a:avLst>
              <a:gd name="adj1" fmla="val -30968"/>
              <a:gd name="adj2" fmla="val 117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Reductions need to include:</a:t>
            </a:r>
          </a:p>
          <a:p>
            <a:pPr marL="285750" indent="-285750">
              <a:buFontTx/>
              <a:buChar char="-"/>
            </a:pPr>
            <a:r>
              <a:rPr lang="en-US" dirty="0"/>
              <a:t>10% margin of safety</a:t>
            </a:r>
          </a:p>
          <a:p>
            <a:pPr marL="285750" indent="-285750">
              <a:buFontTx/>
              <a:buChar char="-"/>
            </a:pPr>
            <a:r>
              <a:rPr lang="en-US" u="sng" dirty="0">
                <a:effectLst>
                  <a:outerShdw blurRad="38100" dist="38100" dir="2700000" algn="tl">
                    <a:srgbClr val="000000">
                      <a:alpha val="43137"/>
                    </a:srgbClr>
                  </a:outerShdw>
                </a:effectLst>
              </a:rPr>
              <a:t>2% </a:t>
            </a:r>
            <a:r>
              <a:rPr lang="en-US" dirty="0"/>
              <a:t>future growth</a:t>
            </a:r>
          </a:p>
          <a:p>
            <a:pPr marL="285750" indent="-285750">
              <a:buFontTx/>
              <a:buChar char="-"/>
            </a:pPr>
            <a:r>
              <a:rPr lang="en-US" dirty="0"/>
              <a:t>Permitted Sources</a:t>
            </a:r>
          </a:p>
          <a:p>
            <a:pPr marL="285750" indent="-285750">
              <a:buFontTx/>
              <a:buChar char="-"/>
            </a:pPr>
            <a:r>
              <a:rPr lang="en-US" dirty="0"/>
              <a:t>Non-point sources</a:t>
            </a:r>
          </a:p>
        </p:txBody>
      </p:sp>
    </p:spTree>
    <p:extLst>
      <p:ext uri="{BB962C8B-B14F-4D97-AF65-F5344CB8AC3E}">
        <p14:creationId xmlns:p14="http://schemas.microsoft.com/office/powerpoint/2010/main" val="33926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0DDE-9006-3C94-4448-A87366BEEA09}"/>
              </a:ext>
            </a:extLst>
          </p:cNvPr>
          <p:cNvSpPr>
            <a:spLocks noGrp="1"/>
          </p:cNvSpPr>
          <p:nvPr>
            <p:ph type="title"/>
          </p:nvPr>
        </p:nvSpPr>
        <p:spPr/>
        <p:txBody>
          <a:bodyPr/>
          <a:lstStyle/>
          <a:p>
            <a:r>
              <a:rPr lang="en-US" dirty="0"/>
              <a:t>How do we implement these reductions?</a:t>
            </a:r>
          </a:p>
        </p:txBody>
      </p:sp>
      <p:sp>
        <p:nvSpPr>
          <p:cNvPr id="4" name="Footer Placeholder 3">
            <a:extLst>
              <a:ext uri="{FF2B5EF4-FFF2-40B4-BE49-F238E27FC236}">
                <a16:creationId xmlns:a16="http://schemas.microsoft.com/office/drawing/2014/main" id="{25E22202-BC08-6E1D-5DB4-715B09B02C53}"/>
              </a:ext>
            </a:extLst>
          </p:cNvPr>
          <p:cNvSpPr>
            <a:spLocks noGrp="1"/>
          </p:cNvSpPr>
          <p:nvPr>
            <p:ph type="ftr" sz="quarter" idx="11"/>
          </p:nvPr>
        </p:nvSpPr>
        <p:spPr/>
        <p:txBody>
          <a:bodyPr/>
          <a:lstStyle/>
          <a:p>
            <a:pPr algn="l"/>
            <a:fld id="{61C9B584-852F-4056-BF30-ABA66A23FD41}" type="slidenum">
              <a:rPr lang="en-US" smtClean="0"/>
              <a:t>16</a:t>
            </a:fld>
            <a:r>
              <a:rPr lang="en-US"/>
              <a:t>					</a:t>
            </a:r>
            <a:endParaRPr lang="en-US">
              <a:solidFill>
                <a:srgbClr val="256EAB"/>
              </a:solidFill>
            </a:endParaRPr>
          </a:p>
        </p:txBody>
      </p:sp>
      <p:pic>
        <p:nvPicPr>
          <p:cNvPr id="2050" name="Picture 2" descr="22 Amazing Vintage Photographs That Prove Eating Contests Have Been ...">
            <a:extLst>
              <a:ext uri="{FF2B5EF4-FFF2-40B4-BE49-F238E27FC236}">
                <a16:creationId xmlns:a16="http://schemas.microsoft.com/office/drawing/2014/main" id="{6AD3407E-BCE1-7A07-A44C-9450C2C46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736" y="1567835"/>
            <a:ext cx="7098527" cy="474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83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4E72-C1C6-6653-975D-FB4E709CFE53}"/>
            </a:ext>
          </a:extLst>
        </p:cNvPr>
        <p:cNvGrpSpPr/>
        <p:nvPr/>
      </p:nvGrpSpPr>
      <p:grpSpPr>
        <a:xfrm>
          <a:off x="0" y="0"/>
          <a:ext cx="0" cy="0"/>
          <a:chOff x="0" y="0"/>
          <a:chExt cx="0" cy="0"/>
        </a:xfrm>
      </p:grpSpPr>
      <p:sp>
        <p:nvSpPr>
          <p:cNvPr id="2052" name="Title 1">
            <a:extLst>
              <a:ext uri="{FF2B5EF4-FFF2-40B4-BE49-F238E27FC236}">
                <a16:creationId xmlns:a16="http://schemas.microsoft.com/office/drawing/2014/main" id="{1F84A41E-CDD9-DFE3-0D79-A2814372F2F4}"/>
              </a:ext>
            </a:extLst>
          </p:cNvPr>
          <p:cNvSpPr>
            <a:spLocks noGrp="1"/>
          </p:cNvSpPr>
          <p:nvPr>
            <p:ph type="title"/>
          </p:nvPr>
        </p:nvSpPr>
        <p:spPr>
          <a:xfrm>
            <a:off x="838200" y="134014"/>
            <a:ext cx="10515600" cy="1031086"/>
          </a:xfrm>
          <a:ln>
            <a:noFill/>
          </a:ln>
        </p:spPr>
        <p:txBody>
          <a:bodyPr anchor="ctr">
            <a:normAutofit/>
          </a:bodyPr>
          <a:lstStyle/>
          <a:p>
            <a:r>
              <a:rPr lang="en-US" sz="3200">
                <a:latin typeface="Arial"/>
                <a:cs typeface="Arial"/>
              </a:rPr>
              <a:t>Virginia’s Water Quality Process</a:t>
            </a:r>
          </a:p>
        </p:txBody>
      </p:sp>
      <p:pic>
        <p:nvPicPr>
          <p:cNvPr id="2050" name="Picture 2" descr="Water Wheel">
            <a:extLst>
              <a:ext uri="{FF2B5EF4-FFF2-40B4-BE49-F238E27FC236}">
                <a16:creationId xmlns:a16="http://schemas.microsoft.com/office/drawing/2014/main" id="{45C7F631-C0CE-7DC4-58B4-6F40E90264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 r="-1" b="3193"/>
          <a:stretch/>
        </p:blipFill>
        <p:spPr bwMode="auto">
          <a:xfrm>
            <a:off x="4151555" y="965568"/>
            <a:ext cx="6503344" cy="5929069"/>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3B9CB335-2DA4-CEE0-FECF-25C128A2EB88}"/>
              </a:ext>
            </a:extLst>
          </p:cNvPr>
          <p:cNvSpPr/>
          <p:nvPr/>
        </p:nvSpPr>
        <p:spPr>
          <a:xfrm>
            <a:off x="787292" y="5036614"/>
            <a:ext cx="2578602" cy="1630188"/>
          </a:xfrm>
          <a:prstGeom prst="ellipse">
            <a:avLst/>
          </a:prstGeom>
          <a:solidFill>
            <a:srgbClr val="277E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Advanced Restoration Plan </a:t>
            </a:r>
          </a:p>
          <a:p>
            <a:pPr algn="ctr"/>
            <a:r>
              <a:rPr lang="en-US" dirty="0"/>
              <a:t>(ARP)</a:t>
            </a:r>
          </a:p>
        </p:txBody>
      </p:sp>
      <p:pic>
        <p:nvPicPr>
          <p:cNvPr id="39" name="Graphic 38" descr="Comment Important with solid fill">
            <a:extLst>
              <a:ext uri="{FF2B5EF4-FFF2-40B4-BE49-F238E27FC236}">
                <a16:creationId xmlns:a16="http://schemas.microsoft.com/office/drawing/2014/main" id="{A51552FE-1AB6-7650-61D1-3622D1653D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5924" y="3883503"/>
            <a:ext cx="914400" cy="914400"/>
          </a:xfrm>
          <a:prstGeom prst="rect">
            <a:avLst/>
          </a:prstGeom>
        </p:spPr>
      </p:pic>
      <p:pic>
        <p:nvPicPr>
          <p:cNvPr id="40" name="Graphic 39" descr="Comment Important with solid fill">
            <a:extLst>
              <a:ext uri="{FF2B5EF4-FFF2-40B4-BE49-F238E27FC236}">
                <a16:creationId xmlns:a16="http://schemas.microsoft.com/office/drawing/2014/main" id="{AFD6A87B-7169-6F85-D1C9-2250A4333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4978032"/>
            <a:ext cx="914400" cy="914400"/>
          </a:xfrm>
          <a:prstGeom prst="rect">
            <a:avLst/>
          </a:prstGeom>
        </p:spPr>
      </p:pic>
      <p:cxnSp>
        <p:nvCxnSpPr>
          <p:cNvPr id="50" name="Straight Arrow Connector 49">
            <a:extLst>
              <a:ext uri="{FF2B5EF4-FFF2-40B4-BE49-F238E27FC236}">
                <a16:creationId xmlns:a16="http://schemas.microsoft.com/office/drawing/2014/main" id="{57C789F1-EDF1-0E77-FE0F-B390F649B0D8}"/>
              </a:ext>
            </a:extLst>
          </p:cNvPr>
          <p:cNvCxnSpPr>
            <a:cxnSpLocks/>
          </p:cNvCxnSpPr>
          <p:nvPr/>
        </p:nvCxnSpPr>
        <p:spPr>
          <a:xfrm flipH="1">
            <a:off x="3413431" y="5417829"/>
            <a:ext cx="802490" cy="30631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41AEF25-7AE2-B3BE-9774-A4CC22197C92}"/>
              </a:ext>
            </a:extLst>
          </p:cNvPr>
          <p:cNvCxnSpPr>
            <a:cxnSpLocks/>
          </p:cNvCxnSpPr>
          <p:nvPr/>
        </p:nvCxnSpPr>
        <p:spPr>
          <a:xfrm flipH="1" flipV="1">
            <a:off x="3365894" y="6135624"/>
            <a:ext cx="2916034" cy="28346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983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4E9B-6AC3-89EE-9320-2E33A93F0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BCAD3-7E86-09EE-6937-691D181CD10A}"/>
              </a:ext>
            </a:extLst>
          </p:cNvPr>
          <p:cNvSpPr>
            <a:spLocks noGrp="1"/>
          </p:cNvSpPr>
          <p:nvPr>
            <p:ph type="title"/>
          </p:nvPr>
        </p:nvSpPr>
        <p:spPr>
          <a:xfrm>
            <a:off x="511364" y="125658"/>
            <a:ext cx="11157176" cy="918103"/>
          </a:xfrm>
        </p:spPr>
        <p:txBody>
          <a:bodyPr>
            <a:noAutofit/>
          </a:bodyPr>
          <a:lstStyle/>
          <a:p>
            <a:r>
              <a:rPr lang="en-US" sz="3200" b="1" dirty="0">
                <a:solidFill>
                  <a:srgbClr val="198569"/>
                </a:solidFill>
                <a:latin typeface="Arial" panose="020B0604020202020204" pitchFamily="34" charset="0"/>
              </a:rPr>
              <a:t>What is a Clean Up Plan/Implementation Plan (IP)?</a:t>
            </a:r>
          </a:p>
        </p:txBody>
      </p:sp>
      <p:sp>
        <p:nvSpPr>
          <p:cNvPr id="5" name="Content Placeholder 5">
            <a:extLst>
              <a:ext uri="{FF2B5EF4-FFF2-40B4-BE49-F238E27FC236}">
                <a16:creationId xmlns:a16="http://schemas.microsoft.com/office/drawing/2014/main" id="{417603D7-2A35-F5FF-81B5-BF65FAE3E41C}"/>
              </a:ext>
            </a:extLst>
          </p:cNvPr>
          <p:cNvSpPr txBox="1">
            <a:spLocks/>
          </p:cNvSpPr>
          <p:nvPr/>
        </p:nvSpPr>
        <p:spPr>
          <a:xfrm>
            <a:off x="7843943" y="1512656"/>
            <a:ext cx="4043257" cy="16278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Clr>
                <a:srgbClr val="1D9A78"/>
              </a:buClr>
            </a:pPr>
            <a:endParaRPr lang="en-US" sz="2500" dirty="0">
              <a:ln w="0">
                <a:noFill/>
              </a:ln>
              <a:solidFill>
                <a:srgbClr val="256EAB"/>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6D4D9DDD-3B9B-3873-AD90-02E0A0C5D645}"/>
              </a:ext>
            </a:extLst>
          </p:cNvPr>
          <p:cNvSpPr txBox="1">
            <a:spLocks/>
          </p:cNvSpPr>
          <p:nvPr/>
        </p:nvSpPr>
        <p:spPr>
          <a:xfrm>
            <a:off x="513301" y="955825"/>
            <a:ext cx="7768370" cy="45591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What the plan is….</a:t>
            </a:r>
          </a:p>
          <a:p>
            <a:r>
              <a:rPr lang="en-US" sz="2400" dirty="0">
                <a:latin typeface="Arial"/>
                <a:cs typeface="Arial"/>
              </a:rPr>
              <a:t>A document that details actions/strategies to achieve load reductions for nonpoint source pollutants as defined by the TMDL/ outlined in an ARP</a:t>
            </a:r>
          </a:p>
          <a:p>
            <a:r>
              <a:rPr lang="en-US" sz="2400" dirty="0">
                <a:latin typeface="Arial"/>
                <a:cs typeface="Arial"/>
              </a:rPr>
              <a:t>Consists of 9 elements</a:t>
            </a:r>
          </a:p>
          <a:p>
            <a:pPr marL="1371600" lvl="2" indent="-457200">
              <a:buAutoNum type="arabicPeriod"/>
            </a:pPr>
            <a:r>
              <a:rPr lang="en-US" sz="1800" dirty="0">
                <a:solidFill>
                  <a:srgbClr val="198569"/>
                </a:solidFill>
                <a:latin typeface="Arial"/>
                <a:cs typeface="Arial"/>
              </a:rPr>
              <a:t>Causes/ Sources of Pollution Identified</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Expected Load Reductions for Solutions Identifies</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Nonpoint Source Management Measures Identified</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Technical and Financial Assistance</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Education and Outreach</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Implementation Schedule</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Milestones Identified</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Load Reduction Evaluation Criteria’s</a:t>
            </a:r>
            <a:endParaRPr lang="en-US" sz="1800" dirty="0">
              <a:solidFill>
                <a:srgbClr val="198569"/>
              </a:solidFill>
            </a:endParaRPr>
          </a:p>
          <a:p>
            <a:pPr marL="1371600" lvl="2" indent="-457200">
              <a:buAutoNum type="arabicPeriod"/>
            </a:pPr>
            <a:r>
              <a:rPr lang="en-US" sz="1800" dirty="0">
                <a:solidFill>
                  <a:srgbClr val="198569"/>
                </a:solidFill>
                <a:latin typeface="Arial"/>
                <a:cs typeface="Arial"/>
              </a:rPr>
              <a:t>Monitoring</a:t>
            </a:r>
            <a:endParaRPr lang="en-US" sz="1800" dirty="0">
              <a:solidFill>
                <a:srgbClr val="198569"/>
              </a:solidFill>
            </a:endParaRPr>
          </a:p>
          <a:p>
            <a:pPr marL="0" indent="0">
              <a:buNone/>
            </a:pPr>
            <a:endParaRPr lang="en-US" dirty="0"/>
          </a:p>
        </p:txBody>
      </p:sp>
      <p:sp>
        <p:nvSpPr>
          <p:cNvPr id="4" name="TextBox 3">
            <a:extLst>
              <a:ext uri="{FF2B5EF4-FFF2-40B4-BE49-F238E27FC236}">
                <a16:creationId xmlns:a16="http://schemas.microsoft.com/office/drawing/2014/main" id="{84B8F0D7-1FA4-46B5-73FE-5FB71C06DF3B}"/>
              </a:ext>
            </a:extLst>
          </p:cNvPr>
          <p:cNvSpPr txBox="1"/>
          <p:nvPr/>
        </p:nvSpPr>
        <p:spPr>
          <a:xfrm>
            <a:off x="3305363" y="5842828"/>
            <a:ext cx="5583218" cy="769441"/>
          </a:xfrm>
          <a:prstGeom prst="rect">
            <a:avLst/>
          </a:prstGeom>
          <a:noFill/>
        </p:spPr>
        <p:txBody>
          <a:bodyPr wrap="square" rtlCol="0">
            <a:spAutoFit/>
          </a:bodyPr>
          <a:lstStyle/>
          <a:p>
            <a:pPr algn="ctr"/>
            <a:r>
              <a:rPr lang="en-US" sz="2200" b="1" dirty="0">
                <a:solidFill>
                  <a:srgbClr val="198569"/>
                </a:solidFill>
                <a:latin typeface="Arial" panose="020B0604020202020204" pitchFamily="34" charset="0"/>
                <a:ea typeface="+mj-ea"/>
                <a:cs typeface="Arial" panose="020B0604020202020204" pitchFamily="34" charset="0"/>
              </a:rPr>
              <a:t>Tells us “how” to improve water quality </a:t>
            </a:r>
          </a:p>
          <a:p>
            <a:pPr algn="ctr"/>
            <a:r>
              <a:rPr lang="en-US" sz="2200" b="1" dirty="0">
                <a:solidFill>
                  <a:srgbClr val="198569"/>
                </a:solidFill>
                <a:latin typeface="Arial" panose="020B0604020202020204" pitchFamily="34" charset="0"/>
                <a:ea typeface="+mj-ea"/>
                <a:cs typeface="Arial" panose="020B0604020202020204" pitchFamily="34" charset="0"/>
              </a:rPr>
              <a:t>for nonpoint sources</a:t>
            </a:r>
            <a:endParaRPr lang="en-US" dirty="0"/>
          </a:p>
        </p:txBody>
      </p:sp>
      <p:pic>
        <p:nvPicPr>
          <p:cNvPr id="11" name="Picture 10">
            <a:extLst>
              <a:ext uri="{FF2B5EF4-FFF2-40B4-BE49-F238E27FC236}">
                <a16:creationId xmlns:a16="http://schemas.microsoft.com/office/drawing/2014/main" id="{15F1F315-164F-5ECE-3A88-3673CC392CA4}"/>
              </a:ext>
            </a:extLst>
          </p:cNvPr>
          <p:cNvPicPr>
            <a:picLocks noChangeAspect="1"/>
          </p:cNvPicPr>
          <p:nvPr/>
        </p:nvPicPr>
        <p:blipFill>
          <a:blip r:embed="rId3"/>
          <a:stretch>
            <a:fillRect/>
          </a:stretch>
        </p:blipFill>
        <p:spPr>
          <a:xfrm>
            <a:off x="7848982" y="2658553"/>
            <a:ext cx="4271585" cy="2450575"/>
          </a:xfrm>
          <a:prstGeom prst="rect">
            <a:avLst/>
          </a:prstGeom>
        </p:spPr>
      </p:pic>
      <p:sp>
        <p:nvSpPr>
          <p:cNvPr id="12" name="Footer Placeholder 3">
            <a:extLst>
              <a:ext uri="{FF2B5EF4-FFF2-40B4-BE49-F238E27FC236}">
                <a16:creationId xmlns:a16="http://schemas.microsoft.com/office/drawing/2014/main" id="{11D4A043-6785-1080-87F8-9F4B1938D30F}"/>
              </a:ext>
            </a:extLst>
          </p:cNvPr>
          <p:cNvSpPr txBox="1">
            <a:spLocks/>
          </p:cNvSpPr>
          <p:nvPr/>
        </p:nvSpPr>
        <p:spPr>
          <a:xfrm>
            <a:off x="838200" y="6311900"/>
            <a:ext cx="10515600" cy="409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1C9B584-852F-4056-BF30-ABA66A23FD41}" type="slidenum">
              <a:rPr lang="en-US" sz="1200" smtClean="0"/>
              <a:pPr/>
              <a:t>18</a:t>
            </a:fld>
            <a:r>
              <a:rPr lang="en-US" dirty="0"/>
              <a:t>					</a:t>
            </a:r>
            <a:endParaRPr lang="en-US" dirty="0">
              <a:solidFill>
                <a:srgbClr val="256EAB"/>
              </a:solidFill>
            </a:endParaRPr>
          </a:p>
        </p:txBody>
      </p:sp>
    </p:spTree>
    <p:extLst>
      <p:ext uri="{BB962C8B-B14F-4D97-AF65-F5344CB8AC3E}">
        <p14:creationId xmlns:p14="http://schemas.microsoft.com/office/powerpoint/2010/main" val="810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3">
            <a:extLst>
              <a:ext uri="{FF2B5EF4-FFF2-40B4-BE49-F238E27FC236}">
                <a16:creationId xmlns:a16="http://schemas.microsoft.com/office/drawing/2014/main" id="{F41898F8-C32A-9C94-037E-C949EC94ABC8}"/>
              </a:ext>
            </a:extLst>
          </p:cNvPr>
          <p:cNvSpPr txBox="1">
            <a:spLocks/>
          </p:cNvSpPr>
          <p:nvPr/>
        </p:nvSpPr>
        <p:spPr>
          <a:xfrm>
            <a:off x="466181" y="6312257"/>
            <a:ext cx="10515600" cy="409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1C9B584-852F-4056-BF30-ABA66A23FD41}" type="slidenum">
              <a:rPr lang="en-US" sz="1200" smtClean="0"/>
              <a:pPr/>
              <a:t>19</a:t>
            </a:fld>
            <a:r>
              <a:rPr lang="en-US" dirty="0"/>
              <a:t>					</a:t>
            </a:r>
            <a:endParaRPr lang="en-US" dirty="0">
              <a:solidFill>
                <a:srgbClr val="256EAB"/>
              </a:solidFill>
            </a:endParaRPr>
          </a:p>
        </p:txBody>
      </p:sp>
      <p:pic>
        <p:nvPicPr>
          <p:cNvPr id="5" name="Picture 4" descr="CrossFenc-HiTenElec.jpg"/>
          <p:cNvPicPr>
            <a:picLocks noChangeAspect="1"/>
          </p:cNvPicPr>
          <p:nvPr/>
        </p:nvPicPr>
        <p:blipFill>
          <a:blip r:embed="rId3" cstate="print"/>
          <a:stretch>
            <a:fillRect/>
          </a:stretch>
        </p:blipFill>
        <p:spPr>
          <a:xfrm>
            <a:off x="2110344" y="1053751"/>
            <a:ext cx="3613637" cy="2301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2"/>
          <p:cNvSpPr>
            <a:spLocks noGrp="1"/>
          </p:cNvSpPr>
          <p:nvPr>
            <p:ph type="title"/>
          </p:nvPr>
        </p:nvSpPr>
        <p:spPr>
          <a:xfrm>
            <a:off x="788524" y="-31217"/>
            <a:ext cx="10040717" cy="1189182"/>
          </a:xfrm>
        </p:spPr>
        <p:txBody>
          <a:bodyPr>
            <a:noAutofit/>
          </a:bodyPr>
          <a:lstStyle/>
          <a:p>
            <a:pPr algn="ctr">
              <a:defRPr/>
            </a:pPr>
            <a:r>
              <a:rPr lang="en-US" sz="2800" dirty="0"/>
              <a:t>     </a:t>
            </a:r>
            <a:r>
              <a:rPr lang="en-US" sz="3600" dirty="0"/>
              <a:t>Potential Agricultural</a:t>
            </a:r>
            <a:r>
              <a:rPr lang="en-US" sz="3600" dirty="0">
                <a:solidFill>
                  <a:schemeClr val="accent2">
                    <a:lumMod val="75000"/>
                  </a:schemeClr>
                </a:solidFill>
              </a:rPr>
              <a:t> </a:t>
            </a:r>
            <a:r>
              <a:rPr lang="en-US" sz="3600" dirty="0"/>
              <a:t>Control Measures</a:t>
            </a:r>
            <a:endParaRPr lang="en-US" sz="3600" dirty="0">
              <a:solidFill>
                <a:schemeClr val="accent2">
                  <a:lumMod val="75000"/>
                </a:schemeClr>
              </a:solidFill>
            </a:endParaRPr>
          </a:p>
        </p:txBody>
      </p:sp>
      <p:sp>
        <p:nvSpPr>
          <p:cNvPr id="9" name="Text Box 26"/>
          <p:cNvSpPr txBox="1">
            <a:spLocks noChangeArrowheads="1"/>
          </p:cNvSpPr>
          <p:nvPr/>
        </p:nvSpPr>
        <p:spPr bwMode="auto">
          <a:xfrm>
            <a:off x="2276048" y="3352594"/>
            <a:ext cx="3110495" cy="369332"/>
          </a:xfrm>
          <a:prstGeom prst="rect">
            <a:avLst/>
          </a:prstGeom>
          <a:noFill/>
          <a:ln w="9525">
            <a:noFill/>
            <a:miter lim="800000"/>
            <a:headEnd/>
            <a:tailEnd/>
          </a:ln>
          <a:effectLst/>
        </p:spPr>
        <p:txBody>
          <a:bodyPr wrap="square">
            <a:spAutoFit/>
          </a:bodyPr>
          <a:lstStyle/>
          <a:p>
            <a:pPr algn="ctr" eaLnBrk="0" hangingPunct="0">
              <a:defRPr/>
            </a:pPr>
            <a:r>
              <a:rPr lang="en-US" dirty="0"/>
              <a:t>Livestock Exclusion Fencing</a:t>
            </a:r>
          </a:p>
        </p:txBody>
      </p:sp>
      <p:sp>
        <p:nvSpPr>
          <p:cNvPr id="3" name="TextBox 2"/>
          <p:cNvSpPr txBox="1"/>
          <p:nvPr/>
        </p:nvSpPr>
        <p:spPr>
          <a:xfrm>
            <a:off x="6903587" y="3365343"/>
            <a:ext cx="2909454" cy="369332"/>
          </a:xfrm>
          <a:prstGeom prst="rect">
            <a:avLst/>
          </a:prstGeom>
          <a:noFill/>
        </p:spPr>
        <p:txBody>
          <a:bodyPr wrap="square" rtlCol="0">
            <a:spAutoFit/>
          </a:bodyPr>
          <a:lstStyle/>
          <a:p>
            <a:pPr algn="ctr"/>
            <a:r>
              <a:rPr lang="en-US" dirty="0"/>
              <a:t>Vegetation Cover</a:t>
            </a:r>
          </a:p>
        </p:txBody>
      </p:sp>
      <p:pic>
        <p:nvPicPr>
          <p:cNvPr id="6" name="Picture 5" descr="Conservation Cover.jpg">
            <a:extLst>
              <a:ext uri="{FF2B5EF4-FFF2-40B4-BE49-F238E27FC236}">
                <a16:creationId xmlns:a16="http://schemas.microsoft.com/office/drawing/2014/main" id="{03A2A510-B5BC-8946-7596-6044B032A5B8}"/>
              </a:ext>
            </a:extLst>
          </p:cNvPr>
          <p:cNvPicPr>
            <a:picLocks noChangeAspect="1"/>
          </p:cNvPicPr>
          <p:nvPr/>
        </p:nvPicPr>
        <p:blipFill>
          <a:blip r:embed="rId4" cstate="print"/>
          <a:stretch>
            <a:fillRect/>
          </a:stretch>
        </p:blipFill>
        <p:spPr>
          <a:xfrm>
            <a:off x="6634973" y="1079296"/>
            <a:ext cx="3446683" cy="2286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ages_AF-CoachOWaterer.jpg">
            <a:extLst>
              <a:ext uri="{FF2B5EF4-FFF2-40B4-BE49-F238E27FC236}">
                <a16:creationId xmlns:a16="http://schemas.microsoft.com/office/drawing/2014/main" id="{CC79CAB7-608E-E9E5-D588-9FA46209A18F}"/>
              </a:ext>
            </a:extLst>
          </p:cNvPr>
          <p:cNvPicPr>
            <a:picLocks noChangeAspect="1"/>
          </p:cNvPicPr>
          <p:nvPr/>
        </p:nvPicPr>
        <p:blipFill>
          <a:blip r:embed="rId5" cstate="print"/>
          <a:stretch>
            <a:fillRect/>
          </a:stretch>
        </p:blipFill>
        <p:spPr>
          <a:xfrm>
            <a:off x="2115233" y="3881905"/>
            <a:ext cx="3613637" cy="2444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84E00799-254C-929E-FFC8-0BF19EEBC32B}"/>
              </a:ext>
            </a:extLst>
          </p:cNvPr>
          <p:cNvSpPr txBox="1"/>
          <p:nvPr/>
        </p:nvSpPr>
        <p:spPr>
          <a:xfrm>
            <a:off x="2721053" y="6326425"/>
            <a:ext cx="2392218" cy="369332"/>
          </a:xfrm>
          <a:prstGeom prst="rect">
            <a:avLst/>
          </a:prstGeom>
          <a:noFill/>
        </p:spPr>
        <p:txBody>
          <a:bodyPr wrap="square" rtlCol="0">
            <a:spAutoFit/>
          </a:bodyPr>
          <a:lstStyle/>
          <a:p>
            <a:pPr algn="ctr"/>
            <a:r>
              <a:rPr lang="en-US" dirty="0"/>
              <a:t>Water Trough</a:t>
            </a:r>
          </a:p>
        </p:txBody>
      </p:sp>
      <p:pic>
        <p:nvPicPr>
          <p:cNvPr id="13" name="Picture 10" descr="rotational_grazing_02">
            <a:extLst>
              <a:ext uri="{FF2B5EF4-FFF2-40B4-BE49-F238E27FC236}">
                <a16:creationId xmlns:a16="http://schemas.microsoft.com/office/drawing/2014/main" id="{97E3C860-0E17-0147-8133-EF735B907251}"/>
              </a:ext>
            </a:extLst>
          </p:cNvPr>
          <p:cNvPicPr>
            <a:picLocks noChangeAspect="1" noChangeArrowheads="1"/>
          </p:cNvPicPr>
          <p:nvPr/>
        </p:nvPicPr>
        <p:blipFill>
          <a:blip r:embed="rId6" cstate="print"/>
          <a:srcRect/>
          <a:stretch>
            <a:fillRect/>
          </a:stretch>
        </p:blipFill>
        <p:spPr bwMode="auto">
          <a:xfrm>
            <a:off x="6634973" y="3867097"/>
            <a:ext cx="3390907" cy="2485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1C505D6-7245-E973-EAB6-744F7E94A4B3}"/>
              </a:ext>
            </a:extLst>
          </p:cNvPr>
          <p:cNvSpPr txBox="1"/>
          <p:nvPr/>
        </p:nvSpPr>
        <p:spPr>
          <a:xfrm>
            <a:off x="6955941" y="6352500"/>
            <a:ext cx="2748970" cy="369332"/>
          </a:xfrm>
          <a:prstGeom prst="rect">
            <a:avLst/>
          </a:prstGeom>
          <a:noFill/>
        </p:spPr>
        <p:txBody>
          <a:bodyPr wrap="square" rtlCol="0">
            <a:spAutoFit/>
          </a:bodyPr>
          <a:lstStyle/>
          <a:p>
            <a:pPr algn="ctr"/>
            <a:r>
              <a:rPr lang="en-US" dirty="0"/>
              <a:t>Rotational Grazing</a:t>
            </a:r>
          </a:p>
        </p:txBody>
      </p:sp>
    </p:spTree>
    <p:extLst>
      <p:ext uri="{BB962C8B-B14F-4D97-AF65-F5344CB8AC3E}">
        <p14:creationId xmlns:p14="http://schemas.microsoft.com/office/powerpoint/2010/main" val="149473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2" y="215000"/>
            <a:ext cx="10515600" cy="1325563"/>
          </a:xfrm>
        </p:spPr>
        <p:txBody>
          <a:bodyPr>
            <a:normAutofit/>
          </a:bodyPr>
          <a:lstStyle/>
          <a:p>
            <a:r>
              <a:rPr lang="en-US" sz="3200" b="1">
                <a:latin typeface="Arial"/>
                <a:cs typeface="Arial"/>
              </a:rPr>
              <a:t>Our goals for today…</a:t>
            </a:r>
          </a:p>
        </p:txBody>
      </p:sp>
      <p:sp>
        <p:nvSpPr>
          <p:cNvPr id="3" name="Content Placeholder 2"/>
          <p:cNvSpPr>
            <a:spLocks noGrp="1"/>
          </p:cNvSpPr>
          <p:nvPr>
            <p:ph sz="half" idx="1"/>
          </p:nvPr>
        </p:nvSpPr>
        <p:spPr>
          <a:xfrm>
            <a:off x="578891" y="1419367"/>
            <a:ext cx="6763259" cy="3829167"/>
          </a:xfrm>
        </p:spPr>
        <p:txBody>
          <a:bodyPr vert="horz" lIns="91440" tIns="45720" rIns="91440" bIns="45720" rtlCol="0" anchor="t">
            <a:noAutofit/>
          </a:bodyPr>
          <a:lstStyle/>
          <a:p>
            <a:r>
              <a:rPr lang="en-US" dirty="0">
                <a:latin typeface="Arial"/>
                <a:cs typeface="Arial"/>
              </a:rPr>
              <a:t>Introduce Advance Restoration Plans (ARPs)</a:t>
            </a:r>
          </a:p>
          <a:p>
            <a:pPr lvl="1">
              <a:buFont typeface="Courier New" panose="02070309020205020404" pitchFamily="49" charset="0"/>
              <a:buChar char="o"/>
            </a:pPr>
            <a:r>
              <a:rPr lang="en-US" dirty="0">
                <a:latin typeface="Arial"/>
                <a:cs typeface="Arial"/>
              </a:rPr>
              <a:t>Discuss the similarities and differences with Total Maximum Daily Load (TMDL) studies and Implementation Plans</a:t>
            </a:r>
            <a:endParaRPr lang="en-US" dirty="0">
              <a:ln>
                <a:noFill/>
              </a:ln>
              <a:latin typeface="Arial"/>
              <a:cs typeface="Arial"/>
            </a:endParaRPr>
          </a:p>
          <a:p>
            <a:r>
              <a:rPr lang="en-US" dirty="0">
                <a:latin typeface="Arial"/>
                <a:cs typeface="Arial"/>
              </a:rPr>
              <a:t>Discuss how to implement this plan</a:t>
            </a:r>
          </a:p>
          <a:p>
            <a:pPr lvl="1">
              <a:buFont typeface="Courier New" panose="02070309020205020404" pitchFamily="49" charset="0"/>
              <a:buChar char="o"/>
            </a:pPr>
            <a:r>
              <a:rPr lang="en-US" dirty="0">
                <a:latin typeface="Arial"/>
                <a:cs typeface="Arial"/>
              </a:rPr>
              <a:t>Discuss sources and reductions</a:t>
            </a:r>
          </a:p>
          <a:p>
            <a:pPr lvl="1">
              <a:buFont typeface="Courier New" panose="02070309020205020404" pitchFamily="49" charset="0"/>
              <a:buChar char="o"/>
            </a:pPr>
            <a:r>
              <a:rPr lang="en-US" dirty="0">
                <a:latin typeface="Arial"/>
                <a:cs typeface="Arial"/>
              </a:rPr>
              <a:t>Discuss best management practices</a:t>
            </a:r>
          </a:p>
          <a:p>
            <a:pPr lvl="1">
              <a:buFont typeface="Courier New" panose="02070309020205020404" pitchFamily="49" charset="0"/>
              <a:buChar char="o"/>
            </a:pPr>
            <a:r>
              <a:rPr lang="en-US" dirty="0">
                <a:latin typeface="Arial"/>
                <a:cs typeface="Arial"/>
              </a:rPr>
              <a:t>Gage community preferences within the plan</a:t>
            </a:r>
            <a:endParaRPr lang="en-US" dirty="0"/>
          </a:p>
          <a:p>
            <a:r>
              <a:rPr lang="en-US" dirty="0">
                <a:latin typeface="Arial"/>
                <a:cs typeface="Arial"/>
              </a:rPr>
              <a:t>Receive community feedback – We want to hear from you!</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352" r="12735"/>
          <a:stretch/>
        </p:blipFill>
        <p:spPr>
          <a:xfrm>
            <a:off x="7471957" y="462437"/>
            <a:ext cx="4721741" cy="57790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4312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4"/>
          <p:cNvSpPr txBox="1">
            <a:spLocks noChangeArrowheads="1"/>
          </p:cNvSpPr>
          <p:nvPr/>
        </p:nvSpPr>
        <p:spPr bwMode="auto">
          <a:xfrm>
            <a:off x="6501809" y="3345417"/>
            <a:ext cx="3657600" cy="369888"/>
          </a:xfrm>
          <a:prstGeom prst="rect">
            <a:avLst/>
          </a:prstGeom>
          <a:noFill/>
          <a:ln w="9525">
            <a:noFill/>
            <a:miter lim="800000"/>
            <a:headEnd/>
            <a:tailEnd/>
          </a:ln>
        </p:spPr>
        <p:txBody>
          <a:bodyPr wrap="square">
            <a:spAutoFit/>
          </a:bodyPr>
          <a:lstStyle/>
          <a:p>
            <a:pPr algn="ctr" eaLnBrk="0" hangingPunct="0"/>
            <a:r>
              <a:rPr lang="en-US" dirty="0">
                <a:solidFill>
                  <a:schemeClr val="bg1"/>
                </a:solidFill>
              </a:rPr>
              <a:t>Septic System Replacement</a:t>
            </a:r>
            <a:endParaRPr lang="en-US" b="1" dirty="0">
              <a:solidFill>
                <a:schemeClr val="bg1"/>
              </a:solidFill>
            </a:endParaRPr>
          </a:p>
        </p:txBody>
      </p:sp>
      <p:sp>
        <p:nvSpPr>
          <p:cNvPr id="45060" name="Text Box 5"/>
          <p:cNvSpPr txBox="1">
            <a:spLocks noChangeArrowheads="1"/>
          </p:cNvSpPr>
          <p:nvPr/>
        </p:nvSpPr>
        <p:spPr bwMode="auto">
          <a:xfrm>
            <a:off x="1981200" y="3565044"/>
            <a:ext cx="3733800" cy="369888"/>
          </a:xfrm>
          <a:prstGeom prst="rect">
            <a:avLst/>
          </a:prstGeom>
          <a:noFill/>
          <a:ln w="9525">
            <a:noFill/>
            <a:miter lim="800000"/>
            <a:headEnd/>
            <a:tailEnd/>
          </a:ln>
        </p:spPr>
        <p:txBody>
          <a:bodyPr wrap="square">
            <a:spAutoFit/>
          </a:bodyPr>
          <a:lstStyle/>
          <a:p>
            <a:pPr algn="ctr" eaLnBrk="0" hangingPunct="0"/>
            <a:r>
              <a:rPr lang="en-US" dirty="0">
                <a:solidFill>
                  <a:schemeClr val="bg1"/>
                </a:solidFill>
              </a:rPr>
              <a:t>Septic System Pump-out</a:t>
            </a:r>
            <a:endParaRPr lang="en-US" b="1" dirty="0">
              <a:solidFill>
                <a:schemeClr val="bg1"/>
              </a:solidFill>
            </a:endParaRPr>
          </a:p>
        </p:txBody>
      </p:sp>
      <p:sp>
        <p:nvSpPr>
          <p:cNvPr id="45061" name="Text Box 13"/>
          <p:cNvSpPr txBox="1">
            <a:spLocks noChangeArrowheads="1"/>
          </p:cNvSpPr>
          <p:nvPr/>
        </p:nvSpPr>
        <p:spPr bwMode="auto">
          <a:xfrm>
            <a:off x="5867401" y="6172201"/>
            <a:ext cx="5172739" cy="646331"/>
          </a:xfrm>
          <a:prstGeom prst="rect">
            <a:avLst/>
          </a:prstGeom>
          <a:noFill/>
          <a:ln w="9525">
            <a:noFill/>
            <a:miter lim="800000"/>
            <a:headEnd/>
            <a:tailEnd/>
          </a:ln>
        </p:spPr>
        <p:txBody>
          <a:bodyPr wrap="square">
            <a:spAutoFit/>
          </a:bodyPr>
          <a:lstStyle/>
          <a:p>
            <a:pPr algn="ctr" eaLnBrk="0" hangingPunct="0"/>
            <a:r>
              <a:rPr lang="en-US" dirty="0">
                <a:solidFill>
                  <a:schemeClr val="bg1"/>
                </a:solidFill>
              </a:rPr>
              <a:t>Alternative On-site Sewage </a:t>
            </a:r>
          </a:p>
          <a:p>
            <a:pPr algn="ctr" eaLnBrk="0" hangingPunct="0"/>
            <a:r>
              <a:rPr lang="en-US" dirty="0">
                <a:solidFill>
                  <a:schemeClr val="bg1"/>
                </a:solidFill>
              </a:rPr>
              <a:t>Disposal System</a:t>
            </a:r>
          </a:p>
        </p:txBody>
      </p:sp>
      <p:sp>
        <p:nvSpPr>
          <p:cNvPr id="45062" name="Text Box 15"/>
          <p:cNvSpPr txBox="1">
            <a:spLocks noChangeArrowheads="1"/>
          </p:cNvSpPr>
          <p:nvPr/>
        </p:nvSpPr>
        <p:spPr bwMode="auto">
          <a:xfrm>
            <a:off x="2085472" y="6509377"/>
            <a:ext cx="3553328" cy="369332"/>
          </a:xfrm>
          <a:prstGeom prst="rect">
            <a:avLst/>
          </a:prstGeom>
          <a:noFill/>
          <a:ln w="9525">
            <a:noFill/>
            <a:miter lim="800000"/>
            <a:headEnd/>
            <a:tailEnd/>
          </a:ln>
        </p:spPr>
        <p:txBody>
          <a:bodyPr wrap="square">
            <a:spAutoFit/>
          </a:bodyPr>
          <a:lstStyle/>
          <a:p>
            <a:pPr algn="ctr" eaLnBrk="0" hangingPunct="0"/>
            <a:r>
              <a:rPr lang="en-US" dirty="0">
                <a:solidFill>
                  <a:schemeClr val="bg1"/>
                </a:solidFill>
              </a:rPr>
              <a:t>Septic System Repair</a:t>
            </a:r>
          </a:p>
        </p:txBody>
      </p:sp>
      <p:pic>
        <p:nvPicPr>
          <p:cNvPr id="14" name="Picture 25" descr="septic_pumpout"/>
          <p:cNvPicPr>
            <a:picLocks noChangeAspect="1" noChangeArrowheads="1"/>
          </p:cNvPicPr>
          <p:nvPr/>
        </p:nvPicPr>
        <p:blipFill>
          <a:blip r:embed="rId3" cstate="print"/>
          <a:srcRect b="11111"/>
          <a:stretch>
            <a:fillRect/>
          </a:stretch>
        </p:blipFill>
        <p:spPr bwMode="auto">
          <a:xfrm>
            <a:off x="1981200" y="978206"/>
            <a:ext cx="3550816" cy="2367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8" descr="concretetank"/>
          <p:cNvPicPr>
            <a:picLocks noChangeAspect="1" noChangeArrowheads="1"/>
          </p:cNvPicPr>
          <p:nvPr/>
        </p:nvPicPr>
        <p:blipFill>
          <a:blip r:embed="rId4" cstate="print"/>
          <a:srcRect/>
          <a:stretch>
            <a:fillRect/>
          </a:stretch>
        </p:blipFill>
        <p:spPr bwMode="auto">
          <a:xfrm>
            <a:off x="6451615" y="963661"/>
            <a:ext cx="3707794" cy="2394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0" descr="Pumpout"/>
          <p:cNvPicPr>
            <a:picLocks noChangeAspect="1" noChangeArrowheads="1"/>
          </p:cNvPicPr>
          <p:nvPr/>
        </p:nvPicPr>
        <p:blipFill>
          <a:blip r:embed="rId5" cstate="print"/>
          <a:srcRect/>
          <a:stretch>
            <a:fillRect/>
          </a:stretch>
        </p:blipFill>
        <p:spPr bwMode="auto">
          <a:xfrm>
            <a:off x="1996101" y="3882438"/>
            <a:ext cx="3566499" cy="2355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p:cNvPicPr>
            <a:picLocks noChangeAspect="1" noChangeArrowheads="1"/>
          </p:cNvPicPr>
          <p:nvPr/>
        </p:nvPicPr>
        <p:blipFill>
          <a:blip r:embed="rId6" cstate="print"/>
          <a:srcRect/>
          <a:stretch>
            <a:fillRect/>
          </a:stretch>
        </p:blipFill>
        <p:spPr bwMode="auto">
          <a:xfrm>
            <a:off x="6477002" y="3882438"/>
            <a:ext cx="3707794" cy="2381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2"/>
          <p:cNvSpPr>
            <a:spLocks noGrp="1"/>
          </p:cNvSpPr>
          <p:nvPr>
            <p:ph type="title"/>
          </p:nvPr>
        </p:nvSpPr>
        <p:spPr>
          <a:xfrm>
            <a:off x="915367" y="97560"/>
            <a:ext cx="9904067" cy="914400"/>
          </a:xfrm>
        </p:spPr>
        <p:txBody>
          <a:bodyPr>
            <a:noAutofit/>
          </a:bodyPr>
          <a:lstStyle/>
          <a:p>
            <a:pPr algn="ctr">
              <a:defRPr/>
            </a:pPr>
            <a:r>
              <a:rPr lang="en-US" sz="2800" dirty="0"/>
              <a:t>  </a:t>
            </a:r>
            <a:r>
              <a:rPr lang="en-US" sz="3600" dirty="0"/>
              <a:t>Potential Residential Control Measures</a:t>
            </a:r>
          </a:p>
        </p:txBody>
      </p:sp>
      <p:sp>
        <p:nvSpPr>
          <p:cNvPr id="2" name="TextBox 1"/>
          <p:cNvSpPr txBox="1"/>
          <p:nvPr/>
        </p:nvSpPr>
        <p:spPr>
          <a:xfrm>
            <a:off x="2436090" y="3353853"/>
            <a:ext cx="2852092" cy="369888"/>
          </a:xfrm>
          <a:prstGeom prst="rect">
            <a:avLst/>
          </a:prstGeom>
          <a:noFill/>
        </p:spPr>
        <p:txBody>
          <a:bodyPr wrap="square" rtlCol="0">
            <a:spAutoFit/>
          </a:bodyPr>
          <a:lstStyle/>
          <a:p>
            <a:r>
              <a:rPr lang="en-US" dirty="0"/>
              <a:t>Septic System Pump out</a:t>
            </a:r>
          </a:p>
        </p:txBody>
      </p:sp>
      <p:sp>
        <p:nvSpPr>
          <p:cNvPr id="3" name="TextBox 2"/>
          <p:cNvSpPr txBox="1"/>
          <p:nvPr/>
        </p:nvSpPr>
        <p:spPr>
          <a:xfrm>
            <a:off x="6336807" y="3331791"/>
            <a:ext cx="4233925" cy="369332"/>
          </a:xfrm>
          <a:prstGeom prst="rect">
            <a:avLst/>
          </a:prstGeom>
          <a:noFill/>
        </p:spPr>
        <p:txBody>
          <a:bodyPr wrap="square" rtlCol="0">
            <a:spAutoFit/>
          </a:bodyPr>
          <a:lstStyle/>
          <a:p>
            <a:r>
              <a:rPr lang="en-US" dirty="0"/>
              <a:t>Conventional Septic System Replacement</a:t>
            </a:r>
          </a:p>
        </p:txBody>
      </p:sp>
      <p:sp>
        <p:nvSpPr>
          <p:cNvPr id="4" name="TextBox 3"/>
          <p:cNvSpPr txBox="1"/>
          <p:nvPr/>
        </p:nvSpPr>
        <p:spPr>
          <a:xfrm>
            <a:off x="2656196" y="6183699"/>
            <a:ext cx="2246307" cy="369332"/>
          </a:xfrm>
          <a:prstGeom prst="rect">
            <a:avLst/>
          </a:prstGeom>
          <a:noFill/>
        </p:spPr>
        <p:txBody>
          <a:bodyPr wrap="square" rtlCol="0">
            <a:spAutoFit/>
          </a:bodyPr>
          <a:lstStyle/>
          <a:p>
            <a:r>
              <a:rPr lang="en-US" dirty="0"/>
              <a:t>Septic System Repair</a:t>
            </a:r>
          </a:p>
        </p:txBody>
      </p:sp>
      <p:sp>
        <p:nvSpPr>
          <p:cNvPr id="5" name="TextBox 4"/>
          <p:cNvSpPr txBox="1"/>
          <p:nvPr/>
        </p:nvSpPr>
        <p:spPr>
          <a:xfrm>
            <a:off x="6125716" y="6218092"/>
            <a:ext cx="4693718" cy="369332"/>
          </a:xfrm>
          <a:prstGeom prst="rect">
            <a:avLst/>
          </a:prstGeom>
          <a:noFill/>
        </p:spPr>
        <p:txBody>
          <a:bodyPr wrap="square" rtlCol="0">
            <a:spAutoFit/>
          </a:bodyPr>
          <a:lstStyle/>
          <a:p>
            <a:r>
              <a:rPr lang="en-US" dirty="0"/>
              <a:t>Alternative On-site  Sewage Disposal System</a:t>
            </a:r>
          </a:p>
        </p:txBody>
      </p:sp>
      <p:sp>
        <p:nvSpPr>
          <p:cNvPr id="8" name="Footer Placeholder 3">
            <a:extLst>
              <a:ext uri="{FF2B5EF4-FFF2-40B4-BE49-F238E27FC236}">
                <a16:creationId xmlns:a16="http://schemas.microsoft.com/office/drawing/2014/main" id="{7E2F5F05-13D0-50F8-B9A1-E149611C1347}"/>
              </a:ext>
            </a:extLst>
          </p:cNvPr>
          <p:cNvSpPr txBox="1">
            <a:spLocks/>
          </p:cNvSpPr>
          <p:nvPr/>
        </p:nvSpPr>
        <p:spPr>
          <a:xfrm>
            <a:off x="123266" y="6303829"/>
            <a:ext cx="10515600" cy="409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1C9B584-852F-4056-BF30-ABA66A23FD41}" type="slidenum">
              <a:rPr lang="en-US" sz="1200" smtClean="0"/>
              <a:pPr/>
              <a:t>20</a:t>
            </a:fld>
            <a:r>
              <a:rPr lang="en-US" dirty="0"/>
              <a:t>					</a:t>
            </a:r>
            <a:endParaRPr lang="en-US" dirty="0">
              <a:solidFill>
                <a:srgbClr val="256EAB"/>
              </a:solidFill>
            </a:endParaRPr>
          </a:p>
        </p:txBody>
      </p:sp>
    </p:spTree>
    <p:extLst>
      <p:ext uri="{BB962C8B-B14F-4D97-AF65-F5344CB8AC3E}">
        <p14:creationId xmlns:p14="http://schemas.microsoft.com/office/powerpoint/2010/main" val="376355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ioretentionCell1.jpg"/>
          <p:cNvPicPr>
            <a:picLocks noChangeAspect="1"/>
          </p:cNvPicPr>
          <p:nvPr/>
        </p:nvPicPr>
        <p:blipFill>
          <a:blip r:embed="rId3" cstate="print"/>
          <a:stretch>
            <a:fillRect/>
          </a:stretch>
        </p:blipFill>
        <p:spPr>
          <a:xfrm>
            <a:off x="3415698" y="938552"/>
            <a:ext cx="33528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997" name="Picture 12" descr="Riparian3"/>
          <p:cNvPicPr>
            <a:picLocks noChangeAspect="1" noChangeArrowheads="1"/>
          </p:cNvPicPr>
          <p:nvPr/>
        </p:nvPicPr>
        <p:blipFill>
          <a:blip r:embed="rId4" cstate="print"/>
          <a:srcRect/>
          <a:stretch>
            <a:fillRect/>
          </a:stretch>
        </p:blipFill>
        <p:spPr bwMode="auto">
          <a:xfrm>
            <a:off x="7215672" y="959266"/>
            <a:ext cx="3789742" cy="2493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Box 15"/>
          <p:cNvSpPr txBox="1">
            <a:spLocks noChangeArrowheads="1"/>
          </p:cNvSpPr>
          <p:nvPr/>
        </p:nvSpPr>
        <p:spPr bwMode="auto">
          <a:xfrm>
            <a:off x="7170750" y="3750048"/>
            <a:ext cx="3505200" cy="400110"/>
          </a:xfrm>
          <a:prstGeom prst="rect">
            <a:avLst/>
          </a:prstGeom>
          <a:noFill/>
          <a:ln w="9525">
            <a:noFill/>
            <a:miter lim="800000"/>
            <a:headEnd/>
            <a:tailEnd/>
          </a:ln>
        </p:spPr>
        <p:txBody>
          <a:bodyPr wrap="square">
            <a:spAutoFit/>
          </a:bodyPr>
          <a:lstStyle/>
          <a:p>
            <a:pPr algn="ctr" eaLnBrk="0" hangingPunct="0"/>
            <a:r>
              <a:rPr lang="en-US" sz="2000" dirty="0">
                <a:solidFill>
                  <a:schemeClr val="bg1"/>
                </a:solidFill>
              </a:rPr>
              <a:t>Vegetated Buffer</a:t>
            </a:r>
          </a:p>
        </p:txBody>
      </p:sp>
      <p:sp>
        <p:nvSpPr>
          <p:cNvPr id="10" name="Text Box 15"/>
          <p:cNvSpPr txBox="1">
            <a:spLocks noChangeArrowheads="1"/>
          </p:cNvSpPr>
          <p:nvPr/>
        </p:nvSpPr>
        <p:spPr bwMode="auto">
          <a:xfrm>
            <a:off x="2523954" y="9053037"/>
            <a:ext cx="4324809" cy="400110"/>
          </a:xfrm>
          <a:prstGeom prst="rect">
            <a:avLst/>
          </a:prstGeom>
          <a:noFill/>
          <a:ln w="9525">
            <a:noFill/>
            <a:miter lim="800000"/>
            <a:headEnd/>
            <a:tailEnd/>
          </a:ln>
        </p:spPr>
        <p:txBody>
          <a:bodyPr wrap="square">
            <a:spAutoFit/>
          </a:bodyPr>
          <a:lstStyle/>
          <a:p>
            <a:pPr algn="ctr" eaLnBrk="0" hangingPunct="0"/>
            <a:r>
              <a:rPr lang="en-US" sz="2000" dirty="0">
                <a:solidFill>
                  <a:schemeClr val="bg1"/>
                </a:solidFill>
              </a:rPr>
              <a:t>Bioretention (rain garden)</a:t>
            </a:r>
          </a:p>
        </p:txBody>
      </p:sp>
      <p:pic>
        <p:nvPicPr>
          <p:cNvPr id="12" name="Picture 11" descr="DSC01092.JPG"/>
          <p:cNvPicPr>
            <a:picLocks noChangeAspect="1"/>
          </p:cNvPicPr>
          <p:nvPr/>
        </p:nvPicPr>
        <p:blipFill>
          <a:blip r:embed="rId5" cstate="print"/>
          <a:srcRect l="29259" t="3333" r="24815" b="3333"/>
          <a:stretch>
            <a:fillRect/>
          </a:stretch>
        </p:blipFill>
        <p:spPr>
          <a:xfrm>
            <a:off x="1080102" y="938552"/>
            <a:ext cx="1690900" cy="4581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5"/>
          <p:cNvSpPr txBox="1">
            <a:spLocks noChangeArrowheads="1"/>
          </p:cNvSpPr>
          <p:nvPr/>
        </p:nvSpPr>
        <p:spPr bwMode="auto">
          <a:xfrm>
            <a:off x="2156494" y="5616054"/>
            <a:ext cx="1295400" cy="707886"/>
          </a:xfrm>
          <a:prstGeom prst="rect">
            <a:avLst/>
          </a:prstGeom>
          <a:noFill/>
          <a:ln w="9525">
            <a:noFill/>
            <a:miter lim="800000"/>
            <a:headEnd/>
            <a:tailEnd/>
          </a:ln>
        </p:spPr>
        <p:txBody>
          <a:bodyPr wrap="square">
            <a:spAutoFit/>
          </a:bodyPr>
          <a:lstStyle/>
          <a:p>
            <a:pPr algn="ctr" eaLnBrk="0" hangingPunct="0"/>
            <a:r>
              <a:rPr lang="en-US" sz="2000" dirty="0">
                <a:solidFill>
                  <a:schemeClr val="bg1"/>
                </a:solidFill>
              </a:rPr>
              <a:t>Pet Waste Station</a:t>
            </a:r>
          </a:p>
        </p:txBody>
      </p:sp>
      <p:sp>
        <p:nvSpPr>
          <p:cNvPr id="16" name="Title 2"/>
          <p:cNvSpPr>
            <a:spLocks noGrp="1"/>
          </p:cNvSpPr>
          <p:nvPr>
            <p:ph type="title"/>
          </p:nvPr>
        </p:nvSpPr>
        <p:spPr>
          <a:xfrm>
            <a:off x="1025235" y="76200"/>
            <a:ext cx="10215419" cy="914400"/>
          </a:xfrm>
        </p:spPr>
        <p:txBody>
          <a:bodyPr>
            <a:noAutofit/>
          </a:bodyPr>
          <a:lstStyle/>
          <a:p>
            <a:pPr algn="ctr">
              <a:defRPr/>
            </a:pPr>
            <a:r>
              <a:rPr lang="en-US" sz="2800" dirty="0"/>
              <a:t>  </a:t>
            </a:r>
            <a:r>
              <a:rPr lang="en-US" sz="3600" dirty="0"/>
              <a:t>Pet Waste and Stormwater Control Measures</a:t>
            </a:r>
          </a:p>
        </p:txBody>
      </p:sp>
      <p:sp>
        <p:nvSpPr>
          <p:cNvPr id="3" name="TextBox 2"/>
          <p:cNvSpPr txBox="1"/>
          <p:nvPr/>
        </p:nvSpPr>
        <p:spPr>
          <a:xfrm>
            <a:off x="8051240" y="3416934"/>
            <a:ext cx="2215441" cy="369332"/>
          </a:xfrm>
          <a:prstGeom prst="rect">
            <a:avLst/>
          </a:prstGeom>
          <a:noFill/>
        </p:spPr>
        <p:txBody>
          <a:bodyPr wrap="square" rtlCol="0">
            <a:spAutoFit/>
          </a:bodyPr>
          <a:lstStyle/>
          <a:p>
            <a:r>
              <a:rPr lang="en-US" dirty="0"/>
              <a:t>Vegetated Buffers</a:t>
            </a:r>
          </a:p>
        </p:txBody>
      </p:sp>
      <p:sp>
        <p:nvSpPr>
          <p:cNvPr id="4" name="TextBox 3"/>
          <p:cNvSpPr txBox="1"/>
          <p:nvPr/>
        </p:nvSpPr>
        <p:spPr>
          <a:xfrm>
            <a:off x="873237" y="5574752"/>
            <a:ext cx="2104630" cy="369332"/>
          </a:xfrm>
          <a:prstGeom prst="rect">
            <a:avLst/>
          </a:prstGeom>
          <a:noFill/>
        </p:spPr>
        <p:txBody>
          <a:bodyPr wrap="square" rtlCol="0">
            <a:spAutoFit/>
          </a:bodyPr>
          <a:lstStyle/>
          <a:p>
            <a:pPr algn="ctr"/>
            <a:r>
              <a:rPr lang="en-US" dirty="0"/>
              <a:t>Pet Waste Station</a:t>
            </a:r>
          </a:p>
        </p:txBody>
      </p:sp>
      <p:sp>
        <p:nvSpPr>
          <p:cNvPr id="5" name="TextBox 4"/>
          <p:cNvSpPr txBox="1"/>
          <p:nvPr/>
        </p:nvSpPr>
        <p:spPr>
          <a:xfrm>
            <a:off x="7618542" y="6178421"/>
            <a:ext cx="3080835" cy="369332"/>
          </a:xfrm>
          <a:prstGeom prst="rect">
            <a:avLst/>
          </a:prstGeom>
          <a:noFill/>
        </p:spPr>
        <p:txBody>
          <a:bodyPr wrap="square" rtlCol="0">
            <a:spAutoFit/>
          </a:bodyPr>
          <a:lstStyle/>
          <a:p>
            <a:pPr algn="ctr"/>
            <a:r>
              <a:rPr lang="en-US" dirty="0"/>
              <a:t>Streambank Stabilization</a:t>
            </a:r>
          </a:p>
        </p:txBody>
      </p:sp>
      <p:sp>
        <p:nvSpPr>
          <p:cNvPr id="7" name="TextBox 6"/>
          <p:cNvSpPr txBox="1"/>
          <p:nvPr/>
        </p:nvSpPr>
        <p:spPr>
          <a:xfrm>
            <a:off x="3665957" y="3500507"/>
            <a:ext cx="3285939" cy="646331"/>
          </a:xfrm>
          <a:prstGeom prst="rect">
            <a:avLst/>
          </a:prstGeom>
          <a:noFill/>
        </p:spPr>
        <p:txBody>
          <a:bodyPr wrap="square" rtlCol="0">
            <a:spAutoFit/>
          </a:bodyPr>
          <a:lstStyle/>
          <a:p>
            <a:r>
              <a:rPr lang="en-US" dirty="0"/>
              <a:t>Bio Retention (Rain Garden)</a:t>
            </a:r>
          </a:p>
          <a:p>
            <a:endParaRPr lang="en-US" dirty="0"/>
          </a:p>
        </p:txBody>
      </p:sp>
      <p:pic>
        <p:nvPicPr>
          <p:cNvPr id="1026" name="Picture 2" descr="Pittsburgh Street Sweeping Will Soon Resume, With $30 Tickets for Cars  Parked in the Way | Pittsburgh Magazine">
            <a:extLst>
              <a:ext uri="{FF2B5EF4-FFF2-40B4-BE49-F238E27FC236}">
                <a16:creationId xmlns:a16="http://schemas.microsoft.com/office/drawing/2014/main" id="{C6B2F308-A528-B960-8891-1C1EBC019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712" y="3939138"/>
            <a:ext cx="3352800" cy="2231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D20AE7C-FA09-5F01-9FE5-FCE9EFC3F61C}"/>
              </a:ext>
            </a:extLst>
          </p:cNvPr>
          <p:cNvSpPr txBox="1"/>
          <p:nvPr/>
        </p:nvSpPr>
        <p:spPr>
          <a:xfrm>
            <a:off x="4223753" y="6151249"/>
            <a:ext cx="1734718" cy="369332"/>
          </a:xfrm>
          <a:prstGeom prst="rect">
            <a:avLst/>
          </a:prstGeom>
          <a:noFill/>
        </p:spPr>
        <p:txBody>
          <a:bodyPr wrap="square" rtlCol="0">
            <a:spAutoFit/>
          </a:bodyPr>
          <a:lstStyle/>
          <a:p>
            <a:r>
              <a:rPr lang="en-US" dirty="0"/>
              <a:t>Street Sweeping</a:t>
            </a:r>
          </a:p>
        </p:txBody>
      </p:sp>
      <p:sp>
        <p:nvSpPr>
          <p:cNvPr id="22" name="Footer Placeholder 3">
            <a:extLst>
              <a:ext uri="{FF2B5EF4-FFF2-40B4-BE49-F238E27FC236}">
                <a16:creationId xmlns:a16="http://schemas.microsoft.com/office/drawing/2014/main" id="{1CBD5BF5-E958-85E7-2001-74998A7574C4}"/>
              </a:ext>
            </a:extLst>
          </p:cNvPr>
          <p:cNvSpPr txBox="1">
            <a:spLocks/>
          </p:cNvSpPr>
          <p:nvPr/>
        </p:nvSpPr>
        <p:spPr>
          <a:xfrm>
            <a:off x="189545" y="6323940"/>
            <a:ext cx="10515600" cy="409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1C9B584-852F-4056-BF30-ABA66A23FD41}" type="slidenum">
              <a:rPr lang="en-US" sz="1200" smtClean="0"/>
              <a:pPr/>
              <a:t>21</a:t>
            </a:fld>
            <a:r>
              <a:rPr lang="en-US" dirty="0"/>
              <a:t>					</a:t>
            </a:r>
            <a:endParaRPr lang="en-US" dirty="0">
              <a:solidFill>
                <a:srgbClr val="256EAB"/>
              </a:solidFill>
            </a:endParaRPr>
          </a:p>
        </p:txBody>
      </p:sp>
      <p:pic>
        <p:nvPicPr>
          <p:cNvPr id="2" name="Picture 2" descr="Streambank restoration using engineered bank stabilization - Geosynthetics  Magazine">
            <a:extLst>
              <a:ext uri="{FF2B5EF4-FFF2-40B4-BE49-F238E27FC236}">
                <a16:creationId xmlns:a16="http://schemas.microsoft.com/office/drawing/2014/main" id="{4CECCED7-0023-0162-1F37-3E305FC4B0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0750" y="3940240"/>
            <a:ext cx="3855815" cy="2272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39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57AB-13C0-B24D-187B-F4CA6E8C069D}"/>
              </a:ext>
            </a:extLst>
          </p:cNvPr>
          <p:cNvSpPr>
            <a:spLocks noGrp="1"/>
          </p:cNvSpPr>
          <p:nvPr>
            <p:ph type="title"/>
          </p:nvPr>
        </p:nvSpPr>
        <p:spPr>
          <a:xfrm>
            <a:off x="838200" y="136525"/>
            <a:ext cx="10515600" cy="1325563"/>
          </a:xfrm>
        </p:spPr>
        <p:txBody>
          <a:bodyPr/>
          <a:lstStyle/>
          <a:p>
            <a:r>
              <a:rPr lang="en-US" b="1" i="0" u="none" strike="noStrike" dirty="0">
                <a:solidFill>
                  <a:srgbClr val="198569"/>
                </a:solidFill>
                <a:effectLst/>
                <a:latin typeface="Arial" panose="020B0604020202020204" pitchFamily="34" charset="0"/>
              </a:rPr>
              <a:t>How to Implement an Advanced Restoration Plan (ARP)</a:t>
            </a:r>
            <a:endParaRPr lang="en-US" dirty="0"/>
          </a:p>
        </p:txBody>
      </p:sp>
      <p:sp>
        <p:nvSpPr>
          <p:cNvPr id="3" name="Content Placeholder 2">
            <a:extLst>
              <a:ext uri="{FF2B5EF4-FFF2-40B4-BE49-F238E27FC236}">
                <a16:creationId xmlns:a16="http://schemas.microsoft.com/office/drawing/2014/main" id="{A59BB1AF-72C5-C6E2-043B-7622ABB9CC9E}"/>
              </a:ext>
            </a:extLst>
          </p:cNvPr>
          <p:cNvSpPr>
            <a:spLocks noGrp="1"/>
          </p:cNvSpPr>
          <p:nvPr>
            <p:ph idx="1"/>
          </p:nvPr>
        </p:nvSpPr>
        <p:spPr>
          <a:xfrm>
            <a:off x="269033" y="1333675"/>
            <a:ext cx="6822233" cy="5106638"/>
          </a:xfrm>
        </p:spPr>
        <p:txBody>
          <a:bodyPr vert="horz" lIns="91440" tIns="45720" rIns="91440" bIns="45720" rtlCol="0" anchor="t">
            <a:normAutofit fontScale="40000" lnSpcReduction="20000"/>
          </a:bodyPr>
          <a:lstStyle/>
          <a:p>
            <a:pPr algn="l" rtl="0" fontAlgn="base">
              <a:buFont typeface="Arial" panose="020B0604020202020204" pitchFamily="34" charset="0"/>
              <a:buChar char="•"/>
            </a:pPr>
            <a:r>
              <a:rPr lang="en-US" sz="4400" b="0" i="0" u="none" strike="noStrike" dirty="0">
                <a:solidFill>
                  <a:srgbClr val="256EAB"/>
                </a:solidFill>
                <a:effectLst/>
                <a:ea typeface="Calibri" panose="020F0502020204030204" pitchFamily="34" charset="0"/>
              </a:rPr>
              <a:t>Section 319(h) NPS Implementation Program Request for Applications (RFA)</a:t>
            </a:r>
            <a:r>
              <a:rPr lang="en-US" sz="4400" b="0" i="0" dirty="0">
                <a:solidFill>
                  <a:srgbClr val="000000"/>
                </a:solidFill>
                <a:effectLst/>
                <a:ea typeface="Calibri" panose="020F0502020204030204" pitchFamily="34" charset="0"/>
              </a:rPr>
              <a:t>​</a:t>
            </a:r>
          </a:p>
          <a:p>
            <a:pPr marL="0" indent="0" algn="l" rtl="0" fontAlgn="base">
              <a:buNone/>
            </a:pPr>
            <a:endParaRPr lang="en-US" sz="2000" b="0" i="0" dirty="0">
              <a:solidFill>
                <a:srgbClr val="000000"/>
              </a:solidFill>
              <a:effectLst/>
              <a:ea typeface="Calibri" panose="020F0502020204030204" pitchFamily="34" charset="0"/>
            </a:endParaRPr>
          </a:p>
          <a:p>
            <a:pPr lvl="1" fontAlgn="base"/>
            <a:r>
              <a:rPr lang="en-US" sz="4200" b="1" i="0" u="none" strike="noStrike" dirty="0">
                <a:solidFill>
                  <a:srgbClr val="256EAB"/>
                </a:solidFill>
                <a:effectLst/>
                <a:ea typeface="Calibri" panose="020F0502020204030204" pitchFamily="34" charset="0"/>
              </a:rPr>
              <a:t>What is 319(h) funding?</a:t>
            </a:r>
            <a:r>
              <a:rPr lang="en-US" sz="4200" b="0" i="0" dirty="0">
                <a:solidFill>
                  <a:srgbClr val="000000"/>
                </a:solidFill>
                <a:effectLst/>
                <a:ea typeface="Calibri" panose="020F0502020204030204" pitchFamily="34" charset="0"/>
              </a:rPr>
              <a:t>​</a:t>
            </a:r>
          </a:p>
          <a:p>
            <a:pPr lvl="2" fontAlgn="base"/>
            <a:r>
              <a:rPr lang="en-US" sz="4200" b="0" i="0" u="none" strike="noStrike" dirty="0">
                <a:solidFill>
                  <a:srgbClr val="198569"/>
                </a:solidFill>
                <a:effectLst/>
                <a:ea typeface="Calibri" panose="020F0502020204030204" pitchFamily="34" charset="0"/>
              </a:rPr>
              <a:t>EPA awards 319(h) funds (Clean Water Act) to states, territories, and tribes to implement TMDL Implementation Plans.</a:t>
            </a:r>
            <a:r>
              <a:rPr lang="en-US" sz="4200" b="0" i="0" dirty="0">
                <a:solidFill>
                  <a:srgbClr val="000000"/>
                </a:solidFill>
                <a:effectLst/>
                <a:ea typeface="Calibri" panose="020F0502020204030204" pitchFamily="34" charset="0"/>
              </a:rPr>
              <a:t>​</a:t>
            </a:r>
          </a:p>
          <a:p>
            <a:pPr marL="914400" lvl="2" indent="0" fontAlgn="base">
              <a:buNone/>
            </a:pPr>
            <a:endParaRPr lang="en-US" sz="1500" dirty="0">
              <a:solidFill>
                <a:srgbClr val="000000"/>
              </a:solidFill>
              <a:ea typeface="Calibri" panose="020F0502020204030204" pitchFamily="34" charset="0"/>
            </a:endParaRPr>
          </a:p>
          <a:p>
            <a:pPr marL="914400" lvl="2" indent="0" fontAlgn="base">
              <a:buNone/>
            </a:pPr>
            <a:endParaRPr lang="en-US" sz="200" b="0" i="0" dirty="0">
              <a:solidFill>
                <a:srgbClr val="000000"/>
              </a:solidFill>
              <a:effectLst/>
              <a:ea typeface="Calibri" panose="020F0502020204030204" pitchFamily="34" charset="0"/>
            </a:endParaRPr>
          </a:p>
          <a:p>
            <a:pPr lvl="1" fontAlgn="base"/>
            <a:r>
              <a:rPr lang="en-US" sz="4200" b="1" i="0" u="none" strike="noStrike" dirty="0">
                <a:solidFill>
                  <a:srgbClr val="256EAB"/>
                </a:solidFill>
                <a:effectLst/>
                <a:ea typeface="Calibri" panose="020F0502020204030204" pitchFamily="34" charset="0"/>
              </a:rPr>
              <a:t>Who can apply?</a:t>
            </a:r>
            <a:r>
              <a:rPr lang="en-US" sz="4200" b="1" i="0" dirty="0">
                <a:solidFill>
                  <a:srgbClr val="000000"/>
                </a:solidFill>
                <a:effectLst/>
                <a:ea typeface="Calibri" panose="020F0502020204030204" pitchFamily="34" charset="0"/>
              </a:rPr>
              <a:t>​</a:t>
            </a:r>
          </a:p>
          <a:p>
            <a:pPr lvl="2" fontAlgn="base"/>
            <a:r>
              <a:rPr lang="en-US" sz="4200" b="0" i="0" u="none" strike="noStrike" dirty="0">
                <a:solidFill>
                  <a:srgbClr val="198569"/>
                </a:solidFill>
                <a:effectLst/>
                <a:ea typeface="Calibri" panose="020F0502020204030204" pitchFamily="34" charset="0"/>
              </a:rPr>
              <a:t>Local governments, county health departments, SWCDs, Virginia institutes of higher education, Planning District Commissions, Regional Commissions, nonprofits, and other agencies/departments of the Commonwealth.</a:t>
            </a:r>
          </a:p>
          <a:p>
            <a:pPr marL="914400" lvl="2" indent="0" fontAlgn="base">
              <a:buNone/>
            </a:pPr>
            <a:r>
              <a:rPr lang="en-US" sz="1500" b="0" i="0" dirty="0">
                <a:solidFill>
                  <a:srgbClr val="000000"/>
                </a:solidFill>
                <a:effectLst/>
                <a:ea typeface="Calibri" panose="020F0502020204030204" pitchFamily="34" charset="0"/>
              </a:rPr>
              <a:t>​</a:t>
            </a:r>
          </a:p>
          <a:p>
            <a:pPr lvl="1" fontAlgn="base"/>
            <a:r>
              <a:rPr lang="en-US" sz="4200" b="1" i="0" u="none" strike="noStrike" dirty="0">
                <a:solidFill>
                  <a:srgbClr val="256EAB"/>
                </a:solidFill>
                <a:effectLst/>
                <a:ea typeface="Calibri" panose="020F0502020204030204" pitchFamily="34" charset="0"/>
              </a:rPr>
              <a:t>What can you apply for?</a:t>
            </a:r>
            <a:r>
              <a:rPr lang="en-US" sz="4200" b="1" i="0" dirty="0">
                <a:solidFill>
                  <a:srgbClr val="000000"/>
                </a:solidFill>
                <a:effectLst/>
                <a:ea typeface="Calibri" panose="020F0502020204030204" pitchFamily="34" charset="0"/>
              </a:rPr>
              <a:t>​</a:t>
            </a:r>
          </a:p>
          <a:p>
            <a:pPr lvl="2" fontAlgn="base"/>
            <a:r>
              <a:rPr lang="en-US" sz="4200" b="0" i="0" u="none" strike="noStrike" dirty="0">
                <a:solidFill>
                  <a:srgbClr val="198569"/>
                </a:solidFill>
                <a:effectLst/>
                <a:ea typeface="Calibri" panose="020F0502020204030204" pitchFamily="34" charset="0"/>
              </a:rPr>
              <a:t>BMPs (agricultural, residential septic, pet waste, urban)</a:t>
            </a:r>
            <a:r>
              <a:rPr lang="en-US" sz="4200" b="0" i="0" dirty="0">
                <a:solidFill>
                  <a:srgbClr val="000000"/>
                </a:solidFill>
                <a:effectLst/>
                <a:ea typeface="Calibri" panose="020F0502020204030204" pitchFamily="34" charset="0"/>
              </a:rPr>
              <a:t>​</a:t>
            </a:r>
          </a:p>
          <a:p>
            <a:pPr lvl="2" fontAlgn="base"/>
            <a:r>
              <a:rPr lang="en-US" sz="4200" b="0" i="0" u="none" strike="noStrike" dirty="0">
                <a:solidFill>
                  <a:srgbClr val="198569"/>
                </a:solidFill>
                <a:effectLst/>
                <a:ea typeface="Calibri" panose="020F0502020204030204" pitchFamily="34" charset="0"/>
              </a:rPr>
              <a:t>Education and Outreach</a:t>
            </a:r>
            <a:r>
              <a:rPr lang="en-US" sz="4200" b="0" i="0" dirty="0">
                <a:solidFill>
                  <a:srgbClr val="000000"/>
                </a:solidFill>
                <a:effectLst/>
                <a:ea typeface="Calibri" panose="020F0502020204030204" pitchFamily="34" charset="0"/>
              </a:rPr>
              <a:t>​</a:t>
            </a:r>
          </a:p>
          <a:p>
            <a:pPr lvl="2" fontAlgn="base"/>
            <a:r>
              <a:rPr lang="en-US" sz="4200" b="0" i="0" u="none" strike="noStrike" dirty="0">
                <a:solidFill>
                  <a:srgbClr val="198569"/>
                </a:solidFill>
                <a:effectLst/>
                <a:ea typeface="Calibri" panose="020F0502020204030204" pitchFamily="34" charset="0"/>
              </a:rPr>
              <a:t>Water Quality Monitoring</a:t>
            </a:r>
            <a:r>
              <a:rPr lang="en-US" sz="4200" b="0" i="0" dirty="0">
                <a:solidFill>
                  <a:srgbClr val="000000"/>
                </a:solidFill>
                <a:effectLst/>
                <a:ea typeface="Calibri" panose="020F0502020204030204" pitchFamily="34" charset="0"/>
              </a:rPr>
              <a:t>​</a:t>
            </a:r>
          </a:p>
          <a:p>
            <a:pPr marL="914400" lvl="2" indent="0" fontAlgn="base">
              <a:buNone/>
            </a:pPr>
            <a:endParaRPr lang="en-US" sz="1500" b="0" i="0" dirty="0">
              <a:solidFill>
                <a:srgbClr val="000000"/>
              </a:solidFill>
              <a:effectLst/>
              <a:ea typeface="Calibri" panose="020F0502020204030204" pitchFamily="34" charset="0"/>
            </a:endParaRPr>
          </a:p>
          <a:p>
            <a:pPr lvl="1" fontAlgn="base"/>
            <a:r>
              <a:rPr lang="en-US" sz="4200" b="1" i="0" u="none" strike="noStrike" dirty="0">
                <a:solidFill>
                  <a:srgbClr val="256EAB"/>
                </a:solidFill>
                <a:effectLst/>
                <a:ea typeface="Calibri" panose="020F0502020204030204" pitchFamily="34" charset="0"/>
              </a:rPr>
              <a:t>Where can you work?</a:t>
            </a:r>
            <a:r>
              <a:rPr lang="en-US" sz="4200" b="1" i="0" dirty="0">
                <a:solidFill>
                  <a:srgbClr val="000000"/>
                </a:solidFill>
                <a:effectLst/>
                <a:ea typeface="Calibri" panose="020F0502020204030204" pitchFamily="34" charset="0"/>
              </a:rPr>
              <a:t>​</a:t>
            </a:r>
          </a:p>
          <a:p>
            <a:pPr lvl="2" fontAlgn="base"/>
            <a:r>
              <a:rPr lang="en-US" sz="4200" b="0" i="0" u="none" strike="noStrike" dirty="0">
                <a:solidFill>
                  <a:srgbClr val="198569"/>
                </a:solidFill>
                <a:effectLst/>
                <a:latin typeface="Arial"/>
                <a:ea typeface="Calibri"/>
                <a:cs typeface="Arial"/>
              </a:rPr>
              <a:t>In an approved TMDL Implementation Plan</a:t>
            </a:r>
            <a:r>
              <a:rPr lang="en-US" sz="4200" dirty="0">
                <a:solidFill>
                  <a:srgbClr val="198569"/>
                </a:solidFill>
                <a:latin typeface="Arial"/>
                <a:ea typeface="Calibri"/>
                <a:cs typeface="Arial"/>
              </a:rPr>
              <a:t> or ARP</a:t>
            </a:r>
            <a:endParaRPr lang="en-US" sz="4200" b="0" i="0" dirty="0">
              <a:solidFill>
                <a:srgbClr val="000000"/>
              </a:solidFill>
              <a:effectLst/>
              <a:ea typeface="Calibri" panose="020F0502020204030204" pitchFamily="34" charset="0"/>
            </a:endParaRPr>
          </a:p>
        </p:txBody>
      </p:sp>
      <p:sp>
        <p:nvSpPr>
          <p:cNvPr id="4" name="Footer Placeholder 3">
            <a:extLst>
              <a:ext uri="{FF2B5EF4-FFF2-40B4-BE49-F238E27FC236}">
                <a16:creationId xmlns:a16="http://schemas.microsoft.com/office/drawing/2014/main" id="{AA19FE6F-7177-52CF-FA6E-E57E8032AAFD}"/>
              </a:ext>
            </a:extLst>
          </p:cNvPr>
          <p:cNvSpPr>
            <a:spLocks noGrp="1"/>
          </p:cNvSpPr>
          <p:nvPr>
            <p:ph type="ftr" sz="quarter" idx="11"/>
          </p:nvPr>
        </p:nvSpPr>
        <p:spPr/>
        <p:txBody>
          <a:bodyPr/>
          <a:lstStyle/>
          <a:p>
            <a:pPr algn="l"/>
            <a:fld id="{61C9B584-852F-4056-BF30-ABA66A23FD41}" type="slidenum">
              <a:rPr lang="en-US" smtClean="0"/>
              <a:t>22</a:t>
            </a:fld>
            <a:r>
              <a:rPr lang="en-US" dirty="0"/>
              <a:t>					</a:t>
            </a:r>
            <a:endParaRPr lang="en-US" dirty="0">
              <a:solidFill>
                <a:srgbClr val="256EAB"/>
              </a:solidFill>
            </a:endParaRPr>
          </a:p>
        </p:txBody>
      </p:sp>
      <p:pic>
        <p:nvPicPr>
          <p:cNvPr id="6" name="Picture 5">
            <a:extLst>
              <a:ext uri="{FF2B5EF4-FFF2-40B4-BE49-F238E27FC236}">
                <a16:creationId xmlns:a16="http://schemas.microsoft.com/office/drawing/2014/main" id="{579BD23E-BF4C-7E5D-DF3B-03975F508F7A}"/>
              </a:ext>
            </a:extLst>
          </p:cNvPr>
          <p:cNvPicPr>
            <a:picLocks noChangeAspect="1"/>
          </p:cNvPicPr>
          <p:nvPr/>
        </p:nvPicPr>
        <p:blipFill>
          <a:blip r:embed="rId3"/>
          <a:stretch>
            <a:fillRect/>
          </a:stretch>
        </p:blipFill>
        <p:spPr>
          <a:xfrm>
            <a:off x="7245232" y="1333675"/>
            <a:ext cx="4387853" cy="4585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31FEB5F-33F8-6BC2-B821-1E5949210D97}"/>
              </a:ext>
            </a:extLst>
          </p:cNvPr>
          <p:cNvSpPr txBox="1"/>
          <p:nvPr/>
        </p:nvSpPr>
        <p:spPr>
          <a:xfrm>
            <a:off x="7245232" y="5959498"/>
            <a:ext cx="4387853" cy="121298"/>
          </a:xfrm>
          <a:prstGeom prst="rect">
            <a:avLst/>
          </a:prstGeom>
        </p:spPr>
        <p:txBody>
          <a:bodyPr vert="horz" wrap="square" lIns="91440" tIns="45720" rIns="91440" bIns="45720" rtlCol="0">
            <a:noAutofit/>
          </a:bodyPr>
          <a:lstStyle/>
          <a:p>
            <a:r>
              <a:rPr lang="en-US" sz="1400" dirty="0"/>
              <a:t>Virginia DEQ Environmental Data Mapper</a:t>
            </a:r>
          </a:p>
        </p:txBody>
      </p:sp>
    </p:spTree>
    <p:extLst>
      <p:ext uri="{BB962C8B-B14F-4D97-AF65-F5344CB8AC3E}">
        <p14:creationId xmlns:p14="http://schemas.microsoft.com/office/powerpoint/2010/main" val="306336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23" y="385239"/>
            <a:ext cx="10515600" cy="1115710"/>
          </a:xfrm>
        </p:spPr>
        <p:txBody>
          <a:bodyPr>
            <a:normAutofit/>
          </a:bodyPr>
          <a:lstStyle/>
          <a:p>
            <a:r>
              <a:rPr lang="en-US" sz="4000" b="1" dirty="0">
                <a:solidFill>
                  <a:srgbClr val="198569"/>
                </a:solidFill>
                <a:latin typeface="Arial"/>
                <a:cs typeface="Arial"/>
              </a:rPr>
              <a:t>What is your role in developing the Plan?</a:t>
            </a:r>
          </a:p>
        </p:txBody>
      </p:sp>
      <p:sp>
        <p:nvSpPr>
          <p:cNvPr id="3" name="Content Placeholder 2"/>
          <p:cNvSpPr>
            <a:spLocks noGrp="1"/>
          </p:cNvSpPr>
          <p:nvPr>
            <p:ph idx="1"/>
          </p:nvPr>
        </p:nvSpPr>
        <p:spPr>
          <a:xfrm>
            <a:off x="562233" y="1500948"/>
            <a:ext cx="6995563" cy="4800307"/>
          </a:xfrm>
        </p:spPr>
        <p:txBody>
          <a:bodyPr>
            <a:noAutofit/>
          </a:bodyPr>
          <a:lstStyle/>
          <a:p>
            <a:pPr marL="0" indent="0">
              <a:lnSpc>
                <a:spcPct val="0"/>
              </a:lnSpc>
              <a:buNone/>
            </a:pPr>
            <a:endParaRPr lang="en-US" sz="2300" dirty="0">
              <a:solidFill>
                <a:srgbClr val="256EAB"/>
              </a:solidFill>
              <a:latin typeface="Arial" panose="020B0604020202020204" pitchFamily="34" charset="0"/>
              <a:cs typeface="Arial" panose="020B0604020202020204" pitchFamily="34" charset="0"/>
            </a:endParaRPr>
          </a:p>
          <a:p>
            <a:pPr marL="0" indent="0">
              <a:lnSpc>
                <a:spcPct val="0"/>
              </a:lnSpc>
              <a:buNone/>
            </a:pPr>
            <a:endParaRPr lang="en-US" sz="2300" dirty="0">
              <a:solidFill>
                <a:srgbClr val="256EAB"/>
              </a:solidFill>
              <a:latin typeface="Arial" panose="020B0604020202020204" pitchFamily="34" charset="0"/>
              <a:cs typeface="Arial" panose="020B0604020202020204" pitchFamily="34" charset="0"/>
            </a:endParaRPr>
          </a:p>
          <a:p>
            <a:pPr marL="0" indent="0">
              <a:buNone/>
            </a:pPr>
            <a:r>
              <a:rPr lang="en-US" sz="2300" u="sng" dirty="0">
                <a:solidFill>
                  <a:srgbClr val="256EAB"/>
                </a:solidFill>
                <a:latin typeface="Arial" panose="020B0604020202020204" pitchFamily="34" charset="0"/>
                <a:cs typeface="Arial" panose="020B0604020202020204" pitchFamily="34" charset="0"/>
              </a:rPr>
              <a:t>Provide comments/feedback on:</a:t>
            </a:r>
          </a:p>
          <a:p>
            <a:pPr lvl="1"/>
            <a:r>
              <a:rPr lang="en-US" sz="2300" dirty="0"/>
              <a:t>What are the needs/interests in the area?</a:t>
            </a:r>
          </a:p>
          <a:p>
            <a:pPr lvl="1"/>
            <a:r>
              <a:rPr lang="en-US" sz="2300" dirty="0"/>
              <a:t>Is it realistic?</a:t>
            </a:r>
          </a:p>
          <a:p>
            <a:pPr lvl="1"/>
            <a:r>
              <a:rPr lang="en-US" sz="2300" dirty="0"/>
              <a:t>Are there particular management strategies that will work well in this area?</a:t>
            </a:r>
          </a:p>
          <a:p>
            <a:pPr lvl="1"/>
            <a:r>
              <a:rPr lang="en-US" sz="2300" dirty="0">
                <a:solidFill>
                  <a:srgbClr val="256EAB"/>
                </a:solidFill>
                <a:latin typeface="Arial" panose="020B0604020202020204" pitchFamily="34" charset="0"/>
                <a:cs typeface="Arial" panose="020B0604020202020204" pitchFamily="34" charset="0"/>
              </a:rPr>
              <a:t>Types of BMP practices </a:t>
            </a:r>
          </a:p>
          <a:p>
            <a:pPr lvl="1"/>
            <a:r>
              <a:rPr lang="en-US" sz="2300" dirty="0">
                <a:solidFill>
                  <a:srgbClr val="256EAB"/>
                </a:solidFill>
                <a:latin typeface="Arial" panose="020B0604020202020204" pitchFamily="34" charset="0"/>
                <a:cs typeface="Arial" panose="020B0604020202020204" pitchFamily="34" charset="0"/>
              </a:rPr>
              <a:t>Failing septic systems and straight pipes</a:t>
            </a:r>
          </a:p>
          <a:p>
            <a:pPr lvl="1"/>
            <a:r>
              <a:rPr lang="en-US" sz="2300" dirty="0">
                <a:solidFill>
                  <a:srgbClr val="256EAB"/>
                </a:solidFill>
                <a:latin typeface="Arial" panose="020B0604020202020204" pitchFamily="34" charset="0"/>
                <a:cs typeface="Arial" panose="020B0604020202020204" pitchFamily="34" charset="0"/>
              </a:rPr>
              <a:t>Livestock, wildlife and pet population estimates</a:t>
            </a:r>
          </a:p>
          <a:p>
            <a:pPr lvl="1"/>
            <a:r>
              <a:rPr lang="en-US" sz="2300" dirty="0">
                <a:solidFill>
                  <a:srgbClr val="256EAB"/>
                </a:solidFill>
                <a:latin typeface="Arial" panose="020B0604020202020204" pitchFamily="34" charset="0"/>
                <a:cs typeface="Arial" panose="020B0604020202020204" pitchFamily="34" charset="0"/>
              </a:rPr>
              <a:t>Recommend outreach activities &amp; funding sources</a:t>
            </a:r>
          </a:p>
          <a:p>
            <a:pPr lvl="1"/>
            <a:r>
              <a:rPr lang="en-US" sz="2300" dirty="0">
                <a:solidFill>
                  <a:srgbClr val="256EAB"/>
                </a:solidFill>
                <a:latin typeface="Arial" panose="020B0604020202020204" pitchFamily="34" charset="0"/>
                <a:cs typeface="Arial" panose="020B0604020202020204" pitchFamily="34" charset="0"/>
              </a:rPr>
              <a:t>Identify potential partner organizations</a:t>
            </a:r>
          </a:p>
        </p:txBody>
      </p:sp>
      <p:sp>
        <p:nvSpPr>
          <p:cNvPr id="10" name="Footer Placeholder 3">
            <a:extLst>
              <a:ext uri="{FF2B5EF4-FFF2-40B4-BE49-F238E27FC236}">
                <a16:creationId xmlns:a16="http://schemas.microsoft.com/office/drawing/2014/main" id="{F5963C7D-5093-B5E5-D61C-E7168B5EC2AD}"/>
              </a:ext>
            </a:extLst>
          </p:cNvPr>
          <p:cNvSpPr txBox="1">
            <a:spLocks/>
          </p:cNvSpPr>
          <p:nvPr/>
        </p:nvSpPr>
        <p:spPr>
          <a:xfrm>
            <a:off x="231913" y="6301256"/>
            <a:ext cx="10515600" cy="409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1C9B584-852F-4056-BF30-ABA66A23FD41}" type="slidenum">
              <a:rPr lang="en-US" sz="1200" smtClean="0"/>
              <a:pPr/>
              <a:t>23</a:t>
            </a:fld>
            <a:r>
              <a:rPr lang="en-US" dirty="0"/>
              <a:t>					</a:t>
            </a:r>
            <a:endParaRPr lang="en-US" dirty="0">
              <a:solidFill>
                <a:srgbClr val="256EAB"/>
              </a:solidFill>
            </a:endParaRPr>
          </a:p>
        </p:txBody>
      </p:sp>
      <p:sp>
        <p:nvSpPr>
          <p:cNvPr id="4" name="TextBox 3">
            <a:extLst>
              <a:ext uri="{FF2B5EF4-FFF2-40B4-BE49-F238E27FC236}">
                <a16:creationId xmlns:a16="http://schemas.microsoft.com/office/drawing/2014/main" id="{1C5D1AB3-4BAC-7DBA-4AB4-A193BEA06881}"/>
              </a:ext>
            </a:extLst>
          </p:cNvPr>
          <p:cNvSpPr txBox="1"/>
          <p:nvPr/>
        </p:nvSpPr>
        <p:spPr>
          <a:xfrm>
            <a:off x="1754155" y="1205115"/>
            <a:ext cx="7847045" cy="374504"/>
          </a:xfrm>
          <a:prstGeom prst="rect">
            <a:avLst/>
          </a:prstGeom>
        </p:spPr>
        <p:txBody>
          <a:bodyPr vert="horz" wrap="square" lIns="91440" tIns="45720" rIns="91440" bIns="45720" rtlCol="0">
            <a:noAutofit/>
          </a:bodyPr>
          <a:lstStyle/>
          <a:p>
            <a:pPr algn="ctr"/>
            <a:r>
              <a:rPr lang="en-US" dirty="0">
                <a:solidFill>
                  <a:srgbClr val="256EAB"/>
                </a:solidFill>
                <a:highlight>
                  <a:srgbClr val="D4E9EC"/>
                </a:highlight>
                <a:latin typeface="Arial" panose="020B0604020202020204" pitchFamily="34" charset="0"/>
                <a:cs typeface="Arial" panose="020B0604020202020204" pitchFamily="34" charset="0"/>
              </a:rPr>
              <a:t>IPs are only as good as the information received/assessed</a:t>
            </a:r>
          </a:p>
          <a:p>
            <a:endParaRPr lang="en-US" dirty="0"/>
          </a:p>
        </p:txBody>
      </p:sp>
      <p:pic>
        <p:nvPicPr>
          <p:cNvPr id="1026" name="Picture 2" descr="Employee engagement community icon person flat Vector Image">
            <a:extLst>
              <a:ext uri="{FF2B5EF4-FFF2-40B4-BE49-F238E27FC236}">
                <a16:creationId xmlns:a16="http://schemas.microsoft.com/office/drawing/2014/main" id="{BD574150-7080-F954-817B-3053866CE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8" t="5617" r="2441" b="13469"/>
          <a:stretch/>
        </p:blipFill>
        <p:spPr bwMode="auto">
          <a:xfrm>
            <a:off x="7888116" y="2086836"/>
            <a:ext cx="3838093" cy="354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775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E204-E55A-45EA-897E-8D9E35A8E9A8}"/>
              </a:ext>
            </a:extLst>
          </p:cNvPr>
          <p:cNvSpPr>
            <a:spLocks noGrp="1"/>
          </p:cNvSpPr>
          <p:nvPr>
            <p:ph type="title"/>
          </p:nvPr>
        </p:nvSpPr>
        <p:spPr>
          <a:xfrm>
            <a:off x="605971" y="139071"/>
            <a:ext cx="10515600" cy="1325563"/>
          </a:xfrm>
        </p:spPr>
        <p:txBody>
          <a:bodyPr>
            <a:normAutofit/>
          </a:bodyPr>
          <a:lstStyle/>
          <a:p>
            <a:r>
              <a:rPr lang="en-US" sz="4400" b="1" dirty="0">
                <a:solidFill>
                  <a:srgbClr val="198569"/>
                </a:solidFill>
                <a:latin typeface="Arial" panose="020B0604020202020204" pitchFamily="34" charset="0"/>
              </a:rPr>
              <a:t>Residential Overview</a:t>
            </a:r>
            <a:endParaRPr lang="en-US" dirty="0"/>
          </a:p>
        </p:txBody>
      </p:sp>
      <p:graphicFrame>
        <p:nvGraphicFramePr>
          <p:cNvPr id="6" name="Table 6">
            <a:extLst>
              <a:ext uri="{FF2B5EF4-FFF2-40B4-BE49-F238E27FC236}">
                <a16:creationId xmlns:a16="http://schemas.microsoft.com/office/drawing/2014/main" id="{589F3928-13FD-41DC-AAAC-60B6E5CD0534}"/>
              </a:ext>
            </a:extLst>
          </p:cNvPr>
          <p:cNvGraphicFramePr>
            <a:graphicFrameLocks noGrp="1"/>
          </p:cNvGraphicFramePr>
          <p:nvPr/>
        </p:nvGraphicFramePr>
        <p:xfrm>
          <a:off x="1063169" y="2011680"/>
          <a:ext cx="10058400" cy="246888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805681269"/>
                    </a:ext>
                  </a:extLst>
                </a:gridCol>
                <a:gridCol w="2514600">
                  <a:extLst>
                    <a:ext uri="{9D8B030D-6E8A-4147-A177-3AD203B41FA5}">
                      <a16:colId xmlns:a16="http://schemas.microsoft.com/office/drawing/2014/main" val="84810766"/>
                    </a:ext>
                  </a:extLst>
                </a:gridCol>
                <a:gridCol w="2514600">
                  <a:extLst>
                    <a:ext uri="{9D8B030D-6E8A-4147-A177-3AD203B41FA5}">
                      <a16:colId xmlns:a16="http://schemas.microsoft.com/office/drawing/2014/main" val="742588443"/>
                    </a:ext>
                  </a:extLst>
                </a:gridCol>
                <a:gridCol w="2514600">
                  <a:extLst>
                    <a:ext uri="{9D8B030D-6E8A-4147-A177-3AD203B41FA5}">
                      <a16:colId xmlns:a16="http://schemas.microsoft.com/office/drawing/2014/main" val="1993499058"/>
                    </a:ext>
                  </a:extLst>
                </a:gridCol>
              </a:tblGrid>
              <a:tr h="1014549">
                <a:tc>
                  <a:txBody>
                    <a:bodyPr/>
                    <a:lstStyle/>
                    <a:p>
                      <a:pPr algn="ctr"/>
                      <a:r>
                        <a:rPr lang="en-US" sz="2400" dirty="0"/>
                        <a:t>Estimated Population</a:t>
                      </a:r>
                    </a:p>
                  </a:txBody>
                  <a:tcPr anchor="b"/>
                </a:tc>
                <a:tc>
                  <a:txBody>
                    <a:bodyPr/>
                    <a:lstStyle/>
                    <a:p>
                      <a:pPr algn="ctr"/>
                      <a:r>
                        <a:rPr lang="en-US" sz="2400" dirty="0"/>
                        <a:t>Total Septic Systems</a:t>
                      </a:r>
                    </a:p>
                  </a:txBody>
                  <a:tcPr anchor="b"/>
                </a:tc>
                <a:tc>
                  <a:txBody>
                    <a:bodyPr/>
                    <a:lstStyle/>
                    <a:p>
                      <a:pPr algn="ctr"/>
                      <a:r>
                        <a:rPr lang="en-US" sz="2400" dirty="0"/>
                        <a:t>Houses with Failing Septic Systems</a:t>
                      </a:r>
                    </a:p>
                  </a:txBody>
                  <a:tcPr anchor="b">
                    <a:lnR w="12700" cap="flat" cmpd="sng" algn="ctr">
                      <a:solidFill>
                        <a:schemeClr val="bg1"/>
                      </a:solidFill>
                      <a:prstDash val="solid"/>
                      <a:round/>
                      <a:headEnd type="none" w="med" len="med"/>
                      <a:tailEnd type="none" w="med" len="med"/>
                    </a:lnR>
                  </a:tcPr>
                </a:tc>
                <a:tc>
                  <a:txBody>
                    <a:bodyPr/>
                    <a:lstStyle/>
                    <a:p>
                      <a:pPr algn="ctr"/>
                      <a:r>
                        <a:rPr lang="en-US" sz="2400" dirty="0"/>
                        <a:t>Houses with Straight Pipes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7649279"/>
                  </a:ext>
                </a:extLst>
              </a:tr>
              <a:tr h="731520">
                <a:tc>
                  <a:txBody>
                    <a:bodyPr/>
                    <a:lstStyle/>
                    <a:p>
                      <a:pPr algn="ctr"/>
                      <a:endParaRPr lang="en-US" sz="2400" dirty="0"/>
                    </a:p>
                  </a:txBody>
                  <a:tcPr anchor="ctr"/>
                </a:tc>
                <a:tc>
                  <a:txBody>
                    <a:bodyPr/>
                    <a:lstStyle/>
                    <a:p>
                      <a:pPr algn="ctr"/>
                      <a:endParaRPr lang="en-US" sz="2400" dirty="0"/>
                    </a:p>
                  </a:txBody>
                  <a:tcPr anchor="ctr"/>
                </a:tc>
                <a:tc>
                  <a:txBody>
                    <a:bodyPr/>
                    <a:lstStyle/>
                    <a:p>
                      <a:pPr algn="ctr"/>
                      <a:r>
                        <a:rPr lang="en-US" sz="2000" dirty="0"/>
                        <a:t>10% of households</a:t>
                      </a:r>
                    </a:p>
                  </a:txBody>
                  <a:tcPr anchor="ctr"/>
                </a:tc>
                <a:tc>
                  <a:txBody>
                    <a:bodyPr/>
                    <a:lstStyle/>
                    <a:p>
                      <a:pPr algn="ctr"/>
                      <a:r>
                        <a:rPr lang="en-US" sz="2000" dirty="0"/>
                        <a:t>1% of households</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8256689"/>
                  </a:ext>
                </a:extLst>
              </a:tr>
              <a:tr h="548640">
                <a:tc>
                  <a:txBody>
                    <a:bodyPr/>
                    <a:lstStyle/>
                    <a:p>
                      <a:pPr algn="ctr"/>
                      <a:r>
                        <a:rPr lang="en-US" sz="2400" dirty="0"/>
                        <a:t>3,582</a:t>
                      </a:r>
                    </a:p>
                  </a:txBody>
                  <a:tcPr anchor="ctr"/>
                </a:tc>
                <a:tc>
                  <a:txBody>
                    <a:bodyPr/>
                    <a:lstStyle/>
                    <a:p>
                      <a:pPr algn="ctr"/>
                      <a:r>
                        <a:rPr lang="en-US" sz="2400" dirty="0"/>
                        <a:t>1,665</a:t>
                      </a:r>
                    </a:p>
                  </a:txBody>
                  <a:tcPr anchor="ctr"/>
                </a:tc>
                <a:tc>
                  <a:txBody>
                    <a:bodyPr/>
                    <a:lstStyle/>
                    <a:p>
                      <a:pPr algn="ctr"/>
                      <a:r>
                        <a:rPr lang="en-US" sz="2400" dirty="0"/>
                        <a:t>166</a:t>
                      </a:r>
                    </a:p>
                  </a:txBody>
                  <a:tcPr anchor="ctr"/>
                </a:tc>
                <a:tc>
                  <a:txBody>
                    <a:bodyPr/>
                    <a:lstStyle/>
                    <a:p>
                      <a:pPr algn="ctr"/>
                      <a:r>
                        <a:rPr lang="en-US" sz="2400" dirty="0"/>
                        <a:t>8</a:t>
                      </a:r>
                    </a:p>
                  </a:txBody>
                  <a:tcPr anchor="ctr"/>
                </a:tc>
                <a:extLst>
                  <a:ext uri="{0D108BD9-81ED-4DB2-BD59-A6C34878D82A}">
                    <a16:rowId xmlns:a16="http://schemas.microsoft.com/office/drawing/2014/main" val="2940704465"/>
                  </a:ext>
                </a:extLst>
              </a:tr>
            </a:tbl>
          </a:graphicData>
        </a:graphic>
      </p:graphicFrame>
      <p:sp>
        <p:nvSpPr>
          <p:cNvPr id="8" name="TextBox 7">
            <a:extLst>
              <a:ext uri="{FF2B5EF4-FFF2-40B4-BE49-F238E27FC236}">
                <a16:creationId xmlns:a16="http://schemas.microsoft.com/office/drawing/2014/main" id="{5EA16359-DC0B-4310-8CB7-222A2847762E}"/>
              </a:ext>
            </a:extLst>
          </p:cNvPr>
          <p:cNvSpPr txBox="1"/>
          <p:nvPr/>
        </p:nvSpPr>
        <p:spPr>
          <a:xfrm>
            <a:off x="605971" y="1308030"/>
            <a:ext cx="10515600" cy="446276"/>
          </a:xfrm>
          <a:prstGeom prst="rect">
            <a:avLst/>
          </a:prstGeom>
          <a:noFill/>
        </p:spPr>
        <p:txBody>
          <a:bodyPr wrap="square" rtlCol="0">
            <a:spAutoFit/>
          </a:bodyPr>
          <a:lstStyle/>
          <a:p>
            <a:pPr marL="0" lvl="1">
              <a:spcBef>
                <a:spcPts val="1000"/>
              </a:spcBef>
              <a:buClr>
                <a:srgbClr val="1D9A78"/>
              </a:buClr>
            </a:pPr>
            <a:r>
              <a:rPr lang="en-US" sz="2300" dirty="0">
                <a:ln w="0">
                  <a:noFill/>
                </a:ln>
                <a:solidFill>
                  <a:srgbClr val="256EAB"/>
                </a:solidFill>
                <a:latin typeface="Arial" panose="020B0604020202020204" pitchFamily="34" charset="0"/>
                <a:cs typeface="Arial" panose="020B0604020202020204" pitchFamily="34" charset="0"/>
              </a:rPr>
              <a:t>Within the </a:t>
            </a:r>
            <a:r>
              <a:rPr lang="en-US" sz="2300" u="sng" dirty="0">
                <a:ln w="0">
                  <a:noFill/>
                </a:ln>
                <a:solidFill>
                  <a:srgbClr val="256EAB"/>
                </a:solidFill>
                <a:latin typeface="Arial" panose="020B0604020202020204" pitchFamily="34" charset="0"/>
                <a:cs typeface="Arial" panose="020B0604020202020204" pitchFamily="34" charset="0"/>
              </a:rPr>
              <a:t>Horsepen Creek </a:t>
            </a:r>
            <a:r>
              <a:rPr lang="en-US" sz="2300" dirty="0">
                <a:ln w="0">
                  <a:noFill/>
                </a:ln>
                <a:solidFill>
                  <a:srgbClr val="256EAB"/>
                </a:solidFill>
                <a:latin typeface="Arial" panose="020B0604020202020204" pitchFamily="34" charset="0"/>
                <a:cs typeface="Arial" panose="020B0604020202020204" pitchFamily="34" charset="0"/>
              </a:rPr>
              <a:t>watershed, estimated totals </a:t>
            </a:r>
            <a:r>
              <a:rPr lang="en-US" sz="1200" dirty="0">
                <a:ln w="0">
                  <a:noFill/>
                </a:ln>
                <a:solidFill>
                  <a:srgbClr val="256EAB"/>
                </a:solidFill>
                <a:latin typeface="Arial" panose="020B0604020202020204" pitchFamily="34" charset="0"/>
                <a:cs typeface="Arial" panose="020B0604020202020204" pitchFamily="34" charset="0"/>
              </a:rPr>
              <a:t>(US Census 2020 + carrier data + USACE)</a:t>
            </a:r>
            <a:r>
              <a:rPr lang="en-US" sz="2300" dirty="0">
                <a:ln w="0">
                  <a:noFill/>
                </a:ln>
                <a:solidFill>
                  <a:srgbClr val="256EAB"/>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31CA293D-8A40-F12B-D348-52317F74A3EE}"/>
              </a:ext>
            </a:extLst>
          </p:cNvPr>
          <p:cNvSpPr txBox="1"/>
          <p:nvPr/>
        </p:nvSpPr>
        <p:spPr>
          <a:xfrm>
            <a:off x="605969" y="4737934"/>
            <a:ext cx="10515600" cy="446276"/>
          </a:xfrm>
          <a:prstGeom prst="rect">
            <a:avLst/>
          </a:prstGeom>
          <a:noFill/>
        </p:spPr>
        <p:txBody>
          <a:bodyPr wrap="square" rtlCol="0">
            <a:spAutoFit/>
          </a:bodyPr>
          <a:lstStyle/>
          <a:p>
            <a:pPr marL="0" lvl="1">
              <a:spcBef>
                <a:spcPts val="1000"/>
              </a:spcBef>
              <a:buClr>
                <a:srgbClr val="1D9A78"/>
              </a:buClr>
            </a:pPr>
            <a:r>
              <a:rPr lang="en-US" sz="2300" dirty="0">
                <a:ln w="0">
                  <a:noFill/>
                </a:ln>
                <a:solidFill>
                  <a:srgbClr val="256EAB"/>
                </a:solidFill>
                <a:latin typeface="Arial" panose="020B0604020202020204" pitchFamily="34" charset="0"/>
                <a:cs typeface="Arial" panose="020B0604020202020204" pitchFamily="34" charset="0"/>
              </a:rPr>
              <a:t>Do these estimates seem correct?</a:t>
            </a:r>
          </a:p>
        </p:txBody>
      </p:sp>
    </p:spTree>
    <p:extLst>
      <p:ext uri="{BB962C8B-B14F-4D97-AF65-F5344CB8AC3E}">
        <p14:creationId xmlns:p14="http://schemas.microsoft.com/office/powerpoint/2010/main" val="2384595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054" y="544248"/>
            <a:ext cx="10683988" cy="918103"/>
          </a:xfrm>
        </p:spPr>
        <p:txBody>
          <a:bodyPr>
            <a:noAutofit/>
          </a:bodyPr>
          <a:lstStyle/>
          <a:p>
            <a:r>
              <a:rPr lang="en-US" sz="3200" b="1" dirty="0">
                <a:solidFill>
                  <a:srgbClr val="198569"/>
                </a:solidFill>
                <a:latin typeface="Arial"/>
                <a:cs typeface="Arial"/>
              </a:rPr>
              <a:t>What changes have you seen in the watersheds?</a:t>
            </a:r>
          </a:p>
        </p:txBody>
      </p:sp>
      <p:sp>
        <p:nvSpPr>
          <p:cNvPr id="3" name="Content Placeholder 2"/>
          <p:cNvSpPr>
            <a:spLocks noGrp="1"/>
          </p:cNvSpPr>
          <p:nvPr>
            <p:ph idx="1"/>
          </p:nvPr>
        </p:nvSpPr>
        <p:spPr>
          <a:xfrm>
            <a:off x="636053" y="1714500"/>
            <a:ext cx="10570427" cy="4470400"/>
          </a:xfrm>
        </p:spPr>
        <p:txBody>
          <a:bodyPr vert="horz" lIns="91440" tIns="45720" rIns="91440" bIns="45720" rtlCol="0" anchor="t">
            <a:noAutofit/>
          </a:bodyPr>
          <a:lstStyle/>
          <a:p>
            <a:pPr marL="457200" lvl="1" indent="-457200">
              <a:spcBef>
                <a:spcPts val="3000"/>
              </a:spcBef>
              <a:buClr>
                <a:srgbClr val="1D9A78"/>
              </a:buClr>
              <a:buFont typeface="+mj-lt"/>
              <a:buAutoNum type="arabicPeriod"/>
            </a:pPr>
            <a:r>
              <a:rPr lang="en-US" sz="2500" dirty="0">
                <a:ln w="0">
                  <a:noFill/>
                </a:ln>
                <a:solidFill>
                  <a:srgbClr val="256EAB"/>
                </a:solidFill>
                <a:latin typeface="Arial"/>
                <a:cs typeface="Arial"/>
              </a:rPr>
              <a:t>What is the current trend in housing within all three of the watersheds? Are new homes being built, or is the housing stock aging?</a:t>
            </a:r>
          </a:p>
          <a:p>
            <a:pPr marL="457200" lvl="1" indent="-457200">
              <a:spcBef>
                <a:spcPts val="3000"/>
              </a:spcBef>
              <a:buClr>
                <a:srgbClr val="1D9A78"/>
              </a:buClr>
              <a:buFont typeface="+mj-lt"/>
              <a:buAutoNum type="arabicPeriod"/>
            </a:pPr>
            <a:r>
              <a:rPr lang="en-US" sz="2500" dirty="0">
                <a:ln w="0">
                  <a:noFill/>
                </a:ln>
                <a:solidFill>
                  <a:srgbClr val="256EAB"/>
                </a:solidFill>
                <a:latin typeface="Arial"/>
                <a:cs typeface="Arial"/>
              </a:rPr>
              <a:t>Is there plan for future expansion of sewer coverage in the watershed?</a:t>
            </a:r>
          </a:p>
          <a:p>
            <a:pPr marL="457200" lvl="1" indent="-457200">
              <a:spcBef>
                <a:spcPts val="3000"/>
              </a:spcBef>
              <a:buClr>
                <a:srgbClr val="1D9A78"/>
              </a:buClr>
              <a:buFont typeface="+mj-lt"/>
              <a:buAutoNum type="arabicPeriod"/>
            </a:pPr>
            <a:r>
              <a:rPr lang="en-US" sz="2500" dirty="0">
                <a:ln w="0">
                  <a:noFill/>
                </a:ln>
                <a:solidFill>
                  <a:srgbClr val="256EAB"/>
                </a:solidFill>
                <a:latin typeface="Arial"/>
                <a:cs typeface="Arial"/>
              </a:rPr>
              <a:t>For Horsepen Creek- Is there any information regarding straight pipes in the watershed? </a:t>
            </a:r>
            <a:endParaRPr lang="en-US" sz="2500" dirty="0">
              <a:ln w="0">
                <a:noFill/>
              </a:ln>
              <a:solidFill>
                <a:srgbClr val="256EAB"/>
              </a:solidFill>
              <a:highlight>
                <a:srgbClr val="FFFF00"/>
              </a:highlight>
              <a:latin typeface="Arial" panose="020B0604020202020204" pitchFamily="34" charset="0"/>
              <a:cs typeface="Arial" panose="020B0604020202020204" pitchFamily="34" charset="0"/>
            </a:endParaRPr>
          </a:p>
          <a:p>
            <a:pPr marL="0" lvl="1" indent="0">
              <a:spcBef>
                <a:spcPts val="1000"/>
              </a:spcBef>
              <a:buClr>
                <a:srgbClr val="1D9A78"/>
              </a:buClr>
              <a:buNone/>
            </a:pPr>
            <a:endParaRPr lang="en-US" sz="2500" dirty="0">
              <a:ln w="0">
                <a:noFill/>
              </a:ln>
              <a:solidFill>
                <a:srgbClr val="256EAB"/>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56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B88CF-3B45-AE62-2E6A-C80CD9609C2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62681E9-258D-396F-59CB-AF48BA707E23}"/>
              </a:ext>
            </a:extLst>
          </p:cNvPr>
          <p:cNvSpPr>
            <a:spLocks noGrp="1"/>
          </p:cNvSpPr>
          <p:nvPr>
            <p:ph type="title"/>
          </p:nvPr>
        </p:nvSpPr>
        <p:spPr>
          <a:xfrm>
            <a:off x="334290" y="258758"/>
            <a:ext cx="11124646" cy="539219"/>
          </a:xfrm>
        </p:spPr>
        <p:txBody>
          <a:bodyPr>
            <a:normAutofit fontScale="90000"/>
          </a:bodyPr>
          <a:lstStyle/>
          <a:p>
            <a:r>
              <a:rPr lang="en-US" sz="4000" b="1" dirty="0">
                <a:solidFill>
                  <a:srgbClr val="198569"/>
                </a:solidFill>
                <a:latin typeface="Arial" panose="020B0604020202020204" pitchFamily="34" charset="0"/>
              </a:rPr>
              <a:t>Sediment Practices in the past five years: 	</a:t>
            </a:r>
            <a:endParaRPr lang="en-US" sz="4000" dirty="0"/>
          </a:p>
        </p:txBody>
      </p:sp>
      <p:graphicFrame>
        <p:nvGraphicFramePr>
          <p:cNvPr id="11" name="Table 10">
            <a:extLst>
              <a:ext uri="{FF2B5EF4-FFF2-40B4-BE49-F238E27FC236}">
                <a16:creationId xmlns:a16="http://schemas.microsoft.com/office/drawing/2014/main" id="{C493A9D3-4198-FC45-8E54-5DF7A1A8442C}"/>
              </a:ext>
            </a:extLst>
          </p:cNvPr>
          <p:cNvGraphicFramePr>
            <a:graphicFrameLocks noGrp="1"/>
          </p:cNvGraphicFramePr>
          <p:nvPr>
            <p:extLst>
              <p:ext uri="{D42A27DB-BD31-4B8C-83A1-F6EECF244321}">
                <p14:modId xmlns:p14="http://schemas.microsoft.com/office/powerpoint/2010/main" val="749212802"/>
              </p:ext>
            </p:extLst>
          </p:nvPr>
        </p:nvGraphicFramePr>
        <p:xfrm>
          <a:off x="334290" y="948179"/>
          <a:ext cx="10126883" cy="5352410"/>
        </p:xfrm>
        <a:graphic>
          <a:graphicData uri="http://schemas.openxmlformats.org/drawingml/2006/table">
            <a:tbl>
              <a:tblPr/>
              <a:tblGrid>
                <a:gridCol w="1684299">
                  <a:extLst>
                    <a:ext uri="{9D8B030D-6E8A-4147-A177-3AD203B41FA5}">
                      <a16:colId xmlns:a16="http://schemas.microsoft.com/office/drawing/2014/main" val="4173710357"/>
                    </a:ext>
                  </a:extLst>
                </a:gridCol>
                <a:gridCol w="942327">
                  <a:extLst>
                    <a:ext uri="{9D8B030D-6E8A-4147-A177-3AD203B41FA5}">
                      <a16:colId xmlns:a16="http://schemas.microsoft.com/office/drawing/2014/main" val="324039986"/>
                    </a:ext>
                  </a:extLst>
                </a:gridCol>
                <a:gridCol w="979715">
                  <a:extLst>
                    <a:ext uri="{9D8B030D-6E8A-4147-A177-3AD203B41FA5}">
                      <a16:colId xmlns:a16="http://schemas.microsoft.com/office/drawing/2014/main" val="4023810777"/>
                    </a:ext>
                  </a:extLst>
                </a:gridCol>
                <a:gridCol w="5081434">
                  <a:extLst>
                    <a:ext uri="{9D8B030D-6E8A-4147-A177-3AD203B41FA5}">
                      <a16:colId xmlns:a16="http://schemas.microsoft.com/office/drawing/2014/main" val="3971287203"/>
                    </a:ext>
                  </a:extLst>
                </a:gridCol>
                <a:gridCol w="1439108">
                  <a:extLst>
                    <a:ext uri="{9D8B030D-6E8A-4147-A177-3AD203B41FA5}">
                      <a16:colId xmlns:a16="http://schemas.microsoft.com/office/drawing/2014/main" val="2872146328"/>
                    </a:ext>
                  </a:extLst>
                </a:gridCol>
              </a:tblGrid>
              <a:tr h="123332">
                <a:tc>
                  <a:txBody>
                    <a:bodyPr/>
                    <a:lstStyle/>
                    <a:p>
                      <a:pPr algn="ctr" fontAlgn="b"/>
                      <a:r>
                        <a:rPr lang="en-US" sz="1050" b="1" i="0" u="none" strike="noStrike" dirty="0">
                          <a:solidFill>
                            <a:srgbClr val="FFFFFF"/>
                          </a:solidFill>
                          <a:effectLst/>
                          <a:latin typeface="Arial"/>
                        </a:rPr>
                        <a:t>Practice Type</a:t>
                      </a:r>
                    </a:p>
                  </a:txBody>
                  <a:tcPr marL="1745" marR="1745" marT="17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050" b="1" i="0" u="none" strike="noStrike" dirty="0">
                          <a:solidFill>
                            <a:srgbClr val="FFFFFF"/>
                          </a:solidFill>
                          <a:effectLst/>
                          <a:latin typeface="Arial"/>
                        </a:rPr>
                        <a:t>Program Year</a:t>
                      </a:r>
                    </a:p>
                  </a:txBody>
                  <a:tcPr marL="1745" marR="1745" marT="17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050" b="1" i="0" u="none" strike="noStrike" dirty="0">
                          <a:solidFill>
                            <a:srgbClr val="FFFFFF"/>
                          </a:solidFill>
                          <a:effectLst/>
                          <a:latin typeface="Arial"/>
                        </a:rPr>
                        <a:t>Practice Code</a:t>
                      </a:r>
                    </a:p>
                  </a:txBody>
                  <a:tcPr marL="1745" marR="1745" marT="17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050" b="1" i="0" u="none" strike="noStrike" dirty="0">
                          <a:solidFill>
                            <a:srgbClr val="FFFFFF"/>
                          </a:solidFill>
                          <a:effectLst/>
                          <a:latin typeface="Arial"/>
                        </a:rPr>
                        <a:t>Practice Description</a:t>
                      </a:r>
                    </a:p>
                  </a:txBody>
                  <a:tcPr marL="1745" marR="1745" marT="17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050" b="1" i="0" u="none" strike="noStrike" dirty="0">
                          <a:solidFill>
                            <a:srgbClr val="FFFFFF"/>
                          </a:solidFill>
                          <a:effectLst/>
                          <a:latin typeface="Arial" panose="020B0604020202020204" pitchFamily="34" charset="0"/>
                        </a:rPr>
                        <a:t>Practice Lifespan</a:t>
                      </a:r>
                    </a:p>
                  </a:txBody>
                  <a:tcPr marL="1745" marR="1745" marT="17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625010482"/>
                  </a:ext>
                </a:extLst>
              </a:tr>
              <a:tr h="192583">
                <a:tc rowSpan="10">
                  <a:txBody>
                    <a:bodyPr/>
                    <a:lstStyle/>
                    <a:p>
                      <a:pPr algn="ctr" fontAlgn="ctr"/>
                      <a:r>
                        <a:rPr lang="en-US" sz="1200" b="1" i="0" u="none" strike="noStrike" dirty="0">
                          <a:solidFill>
                            <a:srgbClr val="FFFFFF"/>
                          </a:solidFill>
                          <a:effectLst/>
                          <a:latin typeface="Arial" panose="020B0604020202020204" pitchFamily="34" charset="0"/>
                        </a:rPr>
                        <a:t>Livestock exclusion</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ctr"/>
                      <a:r>
                        <a:rPr lang="en-US" sz="1100" b="0" i="0" u="none" strike="noStrike" dirty="0">
                          <a:solidFill>
                            <a:srgbClr val="000000"/>
                          </a:solidFill>
                          <a:effectLst/>
                          <a:latin typeface="Calibri"/>
                        </a:rPr>
                        <a:t>2021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733486056"/>
                  </a:ext>
                </a:extLst>
              </a:tr>
              <a:tr h="240232">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CCI-SL-6W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Stream Exclusion with Wide Width Buffer - Maintenance Practice</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49814042"/>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41542615"/>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279687335"/>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344507034"/>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44205541"/>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2023</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331884960"/>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2024</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91199068"/>
                  </a:ext>
                </a:extLst>
              </a:tr>
              <a:tr h="192583">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2024</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2669769738"/>
                  </a:ext>
                </a:extLst>
              </a:tr>
              <a:tr h="192583">
                <a:tc vMerge="1">
                  <a:txBody>
                    <a:bodyPr/>
                    <a:lstStyle/>
                    <a:p>
                      <a:endParaRPr dirty="0"/>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2024</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SL-6W</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a:rPr>
                        <a:t>Stream Exclusion with Wide Width Buffer and Grazing Land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49633869"/>
                  </a:ext>
                </a:extLst>
              </a:tr>
              <a:tr h="236578">
                <a:tc rowSpan="2">
                  <a:txBody>
                    <a:bodyPr/>
                    <a:lstStyle/>
                    <a:p>
                      <a:pPr algn="ctr" fontAlgn="ctr"/>
                      <a:r>
                        <a:rPr lang="en-US" sz="1200" b="1" i="0" u="none" strike="noStrike" dirty="0">
                          <a:solidFill>
                            <a:srgbClr val="FFFFFF"/>
                          </a:solidFill>
                          <a:effectLst/>
                          <a:latin typeface="Arial" panose="020B0604020202020204" pitchFamily="34" charset="0"/>
                        </a:rPr>
                        <a:t>Pasture Practice </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ctr"/>
                      <a:r>
                        <a:rPr lang="en-US" sz="1100" b="0" i="0" u="none" strike="noStrike" dirty="0">
                          <a:solidFill>
                            <a:srgbClr val="000000"/>
                          </a:solidFill>
                          <a:effectLst/>
                          <a:latin typeface="Calibri"/>
                        </a:rPr>
                        <a:t>2021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SL-11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Permanent vegetative cover on critical areas</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93946852"/>
                  </a:ext>
                </a:extLst>
              </a:tr>
              <a:tr h="140667">
                <a:tc vMerge="1">
                  <a:txBody>
                    <a:bodyPr/>
                    <a:lstStyle/>
                    <a:p>
                      <a:endParaRPr dirty="0"/>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SL-11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a:rPr>
                        <a:t>Permanent vegetative cover on critical areas</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68463833"/>
                  </a:ext>
                </a:extLst>
              </a:tr>
              <a:tr h="287881">
                <a:tc rowSpan="11">
                  <a:txBody>
                    <a:bodyPr/>
                    <a:lstStyle/>
                    <a:p>
                      <a:pPr algn="ctr" fontAlgn="ctr"/>
                      <a:r>
                        <a:rPr lang="en-US" sz="1200" b="1" i="0" u="none" strike="noStrike" dirty="0">
                          <a:solidFill>
                            <a:srgbClr val="FFFFFF"/>
                          </a:solidFill>
                          <a:effectLst/>
                          <a:latin typeface="Arial" panose="020B0604020202020204" pitchFamily="34" charset="0"/>
                        </a:rPr>
                        <a:t>Cropland Practices</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ctr" fontAlgn="ctr"/>
                      <a:r>
                        <a:rPr lang="en-US" sz="1100" b="0" i="0" u="none" strike="noStrike" dirty="0">
                          <a:solidFill>
                            <a:srgbClr val="000000"/>
                          </a:solidFill>
                          <a:effectLst/>
                          <a:latin typeface="Calibri"/>
                        </a:rPr>
                        <a:t>2020</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214351088"/>
                  </a:ext>
                </a:extLst>
              </a:tr>
              <a:tr h="287881">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4254804"/>
                  </a:ext>
                </a:extLst>
              </a:tr>
              <a:tr h="144934">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SL-1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Long Term Vegetative Cover on Cropland</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a:rPr>
                        <a:t>15</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916476498"/>
                  </a:ext>
                </a:extLst>
              </a:tr>
              <a:tr h="140667">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SL-8</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a:rPr>
                        <a:t>Protective cover for specialty crops</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99346068"/>
                  </a:ext>
                </a:extLst>
              </a:tr>
              <a:tr h="287881">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2022</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857428324"/>
                  </a:ext>
                </a:extLst>
              </a:tr>
              <a:tr h="140667">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2023</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SL-8</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a:rPr>
                        <a:t>Protective cover for specialty crops</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125709413"/>
                  </a:ext>
                </a:extLst>
              </a:tr>
              <a:tr h="287881">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2023</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952338225"/>
                  </a:ext>
                </a:extLst>
              </a:tr>
              <a:tr h="287881">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2023</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86512909"/>
                  </a:ext>
                </a:extLst>
              </a:tr>
              <a:tr h="287881">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2024</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353283316"/>
                  </a:ext>
                </a:extLst>
              </a:tr>
              <a:tr h="287881">
                <a:tc vMerge="1">
                  <a:txBody>
                    <a:bodyPr/>
                    <a:lstStyle/>
                    <a:p>
                      <a:endParaRP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2024</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77357871"/>
                  </a:ext>
                </a:extLst>
              </a:tr>
              <a:tr h="287881">
                <a:tc vMerge="1">
                  <a:txBody>
                    <a:bodyPr/>
                    <a:lstStyle/>
                    <a:p>
                      <a:endParaRPr dirty="0"/>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DD5"/>
                    </a:solidFill>
                  </a:tcPr>
                </a:tc>
                <a:tc>
                  <a:txBody>
                    <a:bodyPr/>
                    <a:lstStyle/>
                    <a:p>
                      <a:pPr algn="ctr" fontAlgn="ctr"/>
                      <a:r>
                        <a:rPr lang="en-US" sz="1100" b="0" i="0" u="none" strike="noStrike" dirty="0">
                          <a:solidFill>
                            <a:srgbClr val="000000"/>
                          </a:solidFill>
                          <a:effectLst/>
                          <a:latin typeface="Calibri"/>
                        </a:rPr>
                        <a:t>2024</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SL-8B</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ctr"/>
                      <a:r>
                        <a:rPr lang="en-US" sz="1100" b="0" i="0" u="none" strike="noStrike" dirty="0">
                          <a:solidFill>
                            <a:srgbClr val="000000"/>
                          </a:solidFill>
                          <a:effectLst/>
                          <a:latin typeface="Calibri" panose="020F0502020204030204" pitchFamily="34" charset="0"/>
                        </a:rPr>
                        <a:t>Small Grain  and Mixed Cover Crop for Nutrient Management and Residue Management</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1745" marR="1745" marT="17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13513045"/>
                  </a:ext>
                </a:extLst>
              </a:tr>
            </a:tbl>
          </a:graphicData>
        </a:graphic>
      </p:graphicFrame>
      <p:sp>
        <p:nvSpPr>
          <p:cNvPr id="12" name="TextBox 11">
            <a:extLst>
              <a:ext uri="{FF2B5EF4-FFF2-40B4-BE49-F238E27FC236}">
                <a16:creationId xmlns:a16="http://schemas.microsoft.com/office/drawing/2014/main" id="{A3CD735D-A51E-66F9-A303-1CEC64D4C14E}"/>
              </a:ext>
            </a:extLst>
          </p:cNvPr>
          <p:cNvSpPr txBox="1"/>
          <p:nvPr/>
        </p:nvSpPr>
        <p:spPr>
          <a:xfrm>
            <a:off x="10591801" y="2736502"/>
            <a:ext cx="1444079" cy="1384995"/>
          </a:xfrm>
          <a:prstGeom prst="rect">
            <a:avLst/>
          </a:prstGeom>
          <a:solidFill>
            <a:schemeClr val="accent1">
              <a:lumMod val="40000"/>
              <a:lumOff val="60000"/>
            </a:schemeClr>
          </a:solidFill>
          <a:ln>
            <a:solidFill>
              <a:srgbClr val="0077D0"/>
            </a:solidFill>
          </a:ln>
        </p:spPr>
        <p:txBody>
          <a:bodyPr wrap="square" rtlCol="0">
            <a:spAutoFit/>
          </a:bodyPr>
          <a:lstStyle/>
          <a:p>
            <a:r>
              <a:rPr lang="en-US" sz="1400" dirty="0">
                <a:ln>
                  <a:solidFill>
                    <a:schemeClr val="tx1"/>
                  </a:solidFill>
                </a:ln>
              </a:rPr>
              <a:t>Common BMPs:</a:t>
            </a:r>
          </a:p>
          <a:p>
            <a:pPr marL="285750" indent="-285750">
              <a:buFontTx/>
              <a:buChar char="-"/>
            </a:pPr>
            <a:r>
              <a:rPr lang="en-US" sz="1400" dirty="0">
                <a:ln>
                  <a:solidFill>
                    <a:schemeClr val="tx1"/>
                  </a:solidFill>
                </a:ln>
              </a:rPr>
              <a:t>SL-6W</a:t>
            </a:r>
          </a:p>
          <a:p>
            <a:pPr marL="285750" indent="-285750">
              <a:buFontTx/>
              <a:buChar char="-"/>
            </a:pPr>
            <a:r>
              <a:rPr lang="en-US" sz="1400" dirty="0">
                <a:ln>
                  <a:solidFill>
                    <a:schemeClr val="tx1"/>
                  </a:solidFill>
                </a:ln>
              </a:rPr>
              <a:t>SL-11</a:t>
            </a:r>
          </a:p>
          <a:p>
            <a:pPr marL="285750" indent="-285750">
              <a:buFontTx/>
              <a:buChar char="-"/>
            </a:pPr>
            <a:r>
              <a:rPr lang="en-US" sz="1400" dirty="0">
                <a:ln>
                  <a:solidFill>
                    <a:schemeClr val="tx1"/>
                  </a:solidFill>
                </a:ln>
              </a:rPr>
              <a:t>SL-8</a:t>
            </a:r>
          </a:p>
          <a:p>
            <a:pPr marL="285750" indent="-285750">
              <a:buFontTx/>
              <a:buChar char="-"/>
            </a:pPr>
            <a:r>
              <a:rPr lang="en-US" sz="1400" dirty="0">
                <a:ln>
                  <a:solidFill>
                    <a:schemeClr val="tx1"/>
                  </a:solidFill>
                </a:ln>
              </a:rPr>
              <a:t>SL-8B</a:t>
            </a:r>
          </a:p>
          <a:p>
            <a:pPr marL="285750" indent="-285750">
              <a:buFontTx/>
              <a:buChar char="-"/>
            </a:pPr>
            <a:r>
              <a:rPr lang="en-US" sz="1400" dirty="0">
                <a:ln>
                  <a:solidFill>
                    <a:schemeClr val="tx1"/>
                  </a:solidFill>
                </a:ln>
              </a:rPr>
              <a:t>SL-1</a:t>
            </a:r>
          </a:p>
        </p:txBody>
      </p:sp>
      <p:sp>
        <p:nvSpPr>
          <p:cNvPr id="2" name="TextBox 1">
            <a:extLst>
              <a:ext uri="{FF2B5EF4-FFF2-40B4-BE49-F238E27FC236}">
                <a16:creationId xmlns:a16="http://schemas.microsoft.com/office/drawing/2014/main" id="{5D94133E-6857-6732-5499-247FDE08C7BA}"/>
              </a:ext>
            </a:extLst>
          </p:cNvPr>
          <p:cNvSpPr txBox="1"/>
          <p:nvPr/>
        </p:nvSpPr>
        <p:spPr>
          <a:xfrm>
            <a:off x="334290" y="6303054"/>
            <a:ext cx="9681079" cy="307777"/>
          </a:xfrm>
          <a:prstGeom prst="rect">
            <a:avLst/>
          </a:prstGeom>
          <a:noFill/>
        </p:spPr>
        <p:txBody>
          <a:bodyPr wrap="square" rtlCol="0">
            <a:spAutoFit/>
          </a:bodyPr>
          <a:lstStyle/>
          <a:p>
            <a:r>
              <a:rPr lang="en-US" sz="1400" b="1" dirty="0"/>
              <a:t>Note</a:t>
            </a:r>
            <a:r>
              <a:rPr lang="en-US" sz="1400" dirty="0"/>
              <a:t>: These practices will also reduce TP in Horsepen.</a:t>
            </a:r>
          </a:p>
        </p:txBody>
      </p:sp>
    </p:spTree>
    <p:extLst>
      <p:ext uri="{BB962C8B-B14F-4D97-AF65-F5344CB8AC3E}">
        <p14:creationId xmlns:p14="http://schemas.microsoft.com/office/powerpoint/2010/main" val="2136212547"/>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descr="Agricultural best mamangement practices table showing sediment reduction efficiency and priority ranking column">
            <a:extLst>
              <a:ext uri="{FF2B5EF4-FFF2-40B4-BE49-F238E27FC236}">
                <a16:creationId xmlns:a16="http://schemas.microsoft.com/office/drawing/2014/main" id="{8A0E38A8-FA17-6D0C-AACA-23E3A9CF09F4}"/>
              </a:ext>
            </a:extLst>
          </p:cNvPr>
          <p:cNvGraphicFramePr>
            <a:graphicFrameLocks noGrp="1"/>
          </p:cNvGraphicFramePr>
          <p:nvPr>
            <p:ph idx="1"/>
            <p:extLst>
              <p:ext uri="{D42A27DB-BD31-4B8C-83A1-F6EECF244321}">
                <p14:modId xmlns:p14="http://schemas.microsoft.com/office/powerpoint/2010/main" val="2594596762"/>
              </p:ext>
            </p:extLst>
          </p:nvPr>
        </p:nvGraphicFramePr>
        <p:xfrm>
          <a:off x="480795" y="1780513"/>
          <a:ext cx="7647132" cy="3743399"/>
        </p:xfrm>
        <a:graphic>
          <a:graphicData uri="http://schemas.openxmlformats.org/drawingml/2006/table">
            <a:tbl>
              <a:tblPr firstRow="1" firstCol="1" bandRow="1">
                <a:tableStyleId>{00A15C55-8517-42AA-B614-E9B94910E393}</a:tableStyleId>
              </a:tblPr>
              <a:tblGrid>
                <a:gridCol w="1473313">
                  <a:extLst>
                    <a:ext uri="{9D8B030D-6E8A-4147-A177-3AD203B41FA5}">
                      <a16:colId xmlns:a16="http://schemas.microsoft.com/office/drawing/2014/main" val="3632597194"/>
                    </a:ext>
                  </a:extLst>
                </a:gridCol>
                <a:gridCol w="6173819">
                  <a:extLst>
                    <a:ext uri="{9D8B030D-6E8A-4147-A177-3AD203B41FA5}">
                      <a16:colId xmlns:a16="http://schemas.microsoft.com/office/drawing/2014/main" val="1055176258"/>
                    </a:ext>
                  </a:extLst>
                </a:gridCol>
              </a:tblGrid>
              <a:tr h="737559">
                <a:tc>
                  <a:txBody>
                    <a:bodyPr/>
                    <a:lstStyle/>
                    <a:p>
                      <a:r>
                        <a:rPr lang="en-US" sz="1600" dirty="0">
                          <a:solidFill>
                            <a:srgbClr val="FFFFFF"/>
                          </a:solidFill>
                        </a:rPr>
                        <a:t>Practice</a:t>
                      </a:r>
                      <a:r>
                        <a:rPr lang="en-US" sz="1600" baseline="0" dirty="0">
                          <a:solidFill>
                            <a:srgbClr val="FFFFFF"/>
                          </a:solidFill>
                        </a:rPr>
                        <a:t> type</a:t>
                      </a:r>
                      <a:endParaRPr lang="en-US" sz="1600">
                        <a:solidFill>
                          <a:srgbClr val="FFFFFF"/>
                        </a:solidFill>
                      </a:endParaRPr>
                    </a:p>
                  </a:txBody>
                  <a:tcPr anchor="ctr">
                    <a:solidFill>
                      <a:srgbClr val="5B9BD5"/>
                    </a:solidFill>
                  </a:tcPr>
                </a:tc>
                <a:tc>
                  <a:txBody>
                    <a:bodyPr/>
                    <a:lstStyle/>
                    <a:p>
                      <a:r>
                        <a:rPr lang="en-US" sz="1600" dirty="0">
                          <a:solidFill>
                            <a:srgbClr val="FFFFFF"/>
                          </a:solidFill>
                        </a:rPr>
                        <a:t>Practice description</a:t>
                      </a:r>
                      <a:endParaRPr lang="en-US" sz="1600">
                        <a:solidFill>
                          <a:srgbClr val="FFFFFF"/>
                        </a:solidFill>
                      </a:endParaRPr>
                    </a:p>
                  </a:txBody>
                  <a:tcPr anchor="ctr">
                    <a:solidFill>
                      <a:srgbClr val="5B9BD5"/>
                    </a:solidFill>
                  </a:tcPr>
                </a:tc>
                <a:extLst>
                  <a:ext uri="{0D108BD9-81ED-4DB2-BD59-A6C34878D82A}">
                    <a16:rowId xmlns:a16="http://schemas.microsoft.com/office/drawing/2014/main" val="1615094726"/>
                  </a:ext>
                </a:extLst>
              </a:tr>
              <a:tr h="466027">
                <a:tc rowSpan="2">
                  <a:txBody>
                    <a:bodyPr/>
                    <a:lstStyle/>
                    <a:p>
                      <a:r>
                        <a:rPr lang="en-US" sz="1600" dirty="0">
                          <a:solidFill>
                            <a:srgbClr val="FFFFFF"/>
                          </a:solidFill>
                        </a:rPr>
                        <a:t>Livestock exclusion</a:t>
                      </a:r>
                      <a:endParaRPr lang="en-US" sz="1600">
                        <a:solidFill>
                          <a:srgbClr val="FFFFFF"/>
                        </a:solidFill>
                      </a:endParaRPr>
                    </a:p>
                  </a:txBody>
                  <a:tcPr anchor="ctr">
                    <a:solidFill>
                      <a:srgbClr val="5B9BD5"/>
                    </a:solidFill>
                  </a:tcPr>
                </a:tc>
                <a:tc>
                  <a:txBody>
                    <a:bodyPr/>
                    <a:lstStyle/>
                    <a:p>
                      <a:r>
                        <a:rPr lang="en-US" sz="1600" dirty="0">
                          <a:solidFill>
                            <a:srgbClr val="000000"/>
                          </a:solidFill>
                        </a:rPr>
                        <a:t>Livestock exclusion with narrow buffer and grazing</a:t>
                      </a:r>
                      <a:r>
                        <a:rPr lang="en-US" sz="1600" baseline="0" dirty="0">
                          <a:solidFill>
                            <a:srgbClr val="000000"/>
                          </a:solidFill>
                        </a:rPr>
                        <a:t> mgmt. (SL-6)</a:t>
                      </a:r>
                      <a:endParaRPr lang="en-US" sz="1600">
                        <a:solidFill>
                          <a:srgbClr val="000000"/>
                        </a:solidFill>
                      </a:endParaRPr>
                    </a:p>
                  </a:txBody>
                  <a:tcPr anchor="ctr">
                    <a:solidFill>
                      <a:srgbClr val="DCE6F1"/>
                    </a:solidFill>
                  </a:tcPr>
                </a:tc>
                <a:extLst>
                  <a:ext uri="{0D108BD9-81ED-4DB2-BD59-A6C34878D82A}">
                    <a16:rowId xmlns:a16="http://schemas.microsoft.com/office/drawing/2014/main" val="334149268"/>
                  </a:ext>
                </a:extLst>
              </a:tr>
              <a:tr h="40477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txBody>
                  <a:tcPr marL="0" marR="0"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Livestock exclusion with wide</a:t>
                      </a:r>
                      <a:r>
                        <a:rPr lang="en-US" sz="1600" baseline="0" dirty="0">
                          <a:solidFill>
                            <a:srgbClr val="000000"/>
                          </a:solidFill>
                        </a:rPr>
                        <a:t> buffer </a:t>
                      </a:r>
                      <a:r>
                        <a:rPr lang="en-US" sz="1600" dirty="0">
                          <a:solidFill>
                            <a:srgbClr val="000000"/>
                          </a:solidFill>
                        </a:rPr>
                        <a:t>and grazing</a:t>
                      </a:r>
                      <a:r>
                        <a:rPr lang="en-US" sz="1600" baseline="0" dirty="0">
                          <a:solidFill>
                            <a:srgbClr val="000000"/>
                          </a:solidFill>
                        </a:rPr>
                        <a:t> mgmt. (SL-6W)</a:t>
                      </a:r>
                      <a:endParaRPr lang="en-US" sz="1600">
                        <a:solidFill>
                          <a:srgbClr val="000000"/>
                        </a:solidFill>
                      </a:endParaRPr>
                    </a:p>
                  </a:txBody>
                  <a:tcPr anchor="ctr">
                    <a:solidFill>
                      <a:srgbClr val="FFFFFF"/>
                    </a:solidFill>
                  </a:tcPr>
                </a:tc>
                <a:extLst>
                  <a:ext uri="{0D108BD9-81ED-4DB2-BD59-A6C34878D82A}">
                    <a16:rowId xmlns:a16="http://schemas.microsoft.com/office/drawing/2014/main" val="3186022538"/>
                  </a:ext>
                </a:extLst>
              </a:tr>
              <a:tr h="42700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rPr>
                        <a:t>Pasture</a:t>
                      </a:r>
                      <a:r>
                        <a:rPr lang="en-US" sz="1600" baseline="0" dirty="0">
                          <a:solidFill>
                            <a:srgbClr val="FFFFFF"/>
                          </a:solidFill>
                        </a:rPr>
                        <a:t> practices</a:t>
                      </a:r>
                      <a:endParaRPr lang="en-US" sz="1600">
                        <a:solidFill>
                          <a:srgbClr val="FFFFFF"/>
                        </a:solidFill>
                      </a:endParaRPr>
                    </a:p>
                  </a:txBody>
                  <a:tcPr anchor="ctr">
                    <a:solidFill>
                      <a:srgbClr val="5B9BD5"/>
                    </a:solidFill>
                  </a:tcPr>
                </a:tc>
                <a:tc>
                  <a:txBody>
                    <a:bodyPr/>
                    <a:lstStyle/>
                    <a:p>
                      <a:r>
                        <a:rPr lang="en-US" sz="1600" dirty="0">
                          <a:solidFill>
                            <a:srgbClr val="000000"/>
                          </a:solidFill>
                        </a:rPr>
                        <a:t>Permanent vegetative cover on critical areas (SL-11)</a:t>
                      </a:r>
                      <a:endParaRPr lang="en-US" sz="1600">
                        <a:solidFill>
                          <a:srgbClr val="000000"/>
                        </a:solidFill>
                      </a:endParaRPr>
                    </a:p>
                  </a:txBody>
                  <a:tcPr anchor="ctr">
                    <a:solidFill>
                      <a:srgbClr val="DCE6F1"/>
                    </a:solidFill>
                  </a:tcPr>
                </a:tc>
                <a:extLst>
                  <a:ext uri="{0D108BD9-81ED-4DB2-BD59-A6C34878D82A}">
                    <a16:rowId xmlns:a16="http://schemas.microsoft.com/office/drawing/2014/main" val="2093430625"/>
                  </a:ext>
                </a:extLst>
              </a:tr>
              <a:tr h="427008">
                <a:tc vMerge="1">
                  <a:txBody>
                    <a:bodyPr/>
                    <a:lstStyle/>
                    <a:p>
                      <a:endParaRPr lang="en-US" dirty="0">
                        <a:solidFill>
                          <a:schemeClr val="tx1">
                            <a:lumMod val="65000"/>
                            <a:lumOff val="35000"/>
                          </a:schemeClr>
                        </a:solidFill>
                        <a:latin typeface="Arial" panose="020B0604020202020204" pitchFamily="34" charset="0"/>
                        <a:cs typeface="Arial" panose="020B0604020202020204" pitchFamily="34" charset="0"/>
                      </a:endParaRPr>
                    </a:p>
                  </a:txBody>
                  <a:tcPr marL="0" marR="0" marT="0" marB="0" horzOverflow="overflow"/>
                </a:tc>
                <a:tc>
                  <a:txBody>
                    <a:bodyPr/>
                    <a:lstStyle/>
                    <a:p>
                      <a:r>
                        <a:rPr lang="en-US" sz="1600" dirty="0">
                          <a:solidFill>
                            <a:srgbClr val="000000"/>
                          </a:solidFill>
                        </a:rPr>
                        <a:t>Afforestation of erodible pasture (FR-1)</a:t>
                      </a:r>
                      <a:endParaRPr lang="en-US" sz="1600">
                        <a:solidFill>
                          <a:srgbClr val="000000"/>
                        </a:solidFill>
                      </a:endParaRPr>
                    </a:p>
                  </a:txBody>
                  <a:tcPr anchor="ctr">
                    <a:solidFill>
                      <a:srgbClr val="FFFFFF"/>
                    </a:solidFill>
                  </a:tcPr>
                </a:tc>
                <a:extLst>
                  <a:ext uri="{0D108BD9-81ED-4DB2-BD59-A6C34878D82A}">
                    <a16:rowId xmlns:a16="http://schemas.microsoft.com/office/drawing/2014/main" val="2942084048"/>
                  </a:ext>
                </a:extLst>
              </a:tr>
              <a:tr h="42700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rPr>
                        <a:t>Cropland</a:t>
                      </a:r>
                      <a:r>
                        <a:rPr lang="en-US" sz="1600" baseline="0" dirty="0">
                          <a:solidFill>
                            <a:srgbClr val="FFFFFF"/>
                          </a:solidFill>
                        </a:rPr>
                        <a:t> practices</a:t>
                      </a:r>
                      <a:endParaRPr lang="en-US" sz="1600">
                        <a:solidFill>
                          <a:srgbClr val="FFFFFF"/>
                        </a:solidFill>
                      </a:endParaRPr>
                    </a:p>
                  </a:txBody>
                  <a:tcPr anchor="ctr">
                    <a:solidFill>
                      <a:srgbClr val="5B9BD5"/>
                    </a:solidFill>
                  </a:tcPr>
                </a:tc>
                <a:tc>
                  <a:txBody>
                    <a:bodyPr/>
                    <a:lstStyle/>
                    <a:p>
                      <a:r>
                        <a:rPr lang="en-US" sz="1600" dirty="0">
                          <a:solidFill>
                            <a:srgbClr val="000000"/>
                          </a:solidFill>
                        </a:rPr>
                        <a:t>Long term vegetative cover on cropland (SL-1)</a:t>
                      </a:r>
                      <a:endParaRPr lang="en-US" sz="1600">
                        <a:solidFill>
                          <a:srgbClr val="000000"/>
                        </a:solidFill>
                      </a:endParaRPr>
                    </a:p>
                  </a:txBody>
                  <a:tcPr anchor="ctr">
                    <a:solidFill>
                      <a:srgbClr val="DCE6F1"/>
                    </a:solidFill>
                  </a:tcPr>
                </a:tc>
                <a:extLst>
                  <a:ext uri="{0D108BD9-81ED-4DB2-BD59-A6C34878D82A}">
                    <a16:rowId xmlns:a16="http://schemas.microsoft.com/office/drawing/2014/main" val="454893602"/>
                  </a:ext>
                </a:extLst>
              </a:tr>
              <a:tr h="42700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txBody>
                  <a:tcPr marL="0" marR="0" marT="0" marB="0" horzOverflow="overflow"/>
                </a:tc>
                <a:tc>
                  <a:txBody>
                    <a:bodyPr/>
                    <a:lstStyle/>
                    <a:p>
                      <a:r>
                        <a:rPr lang="en-US" sz="1600" dirty="0">
                          <a:solidFill>
                            <a:srgbClr val="000000"/>
                          </a:solidFill>
                        </a:rPr>
                        <a:t>Continuous no-till (SL-15B)</a:t>
                      </a:r>
                      <a:endParaRPr lang="en-US" sz="1600">
                        <a:solidFill>
                          <a:srgbClr val="000000"/>
                        </a:solidFill>
                      </a:endParaRPr>
                    </a:p>
                  </a:txBody>
                  <a:tcPr anchor="ctr">
                    <a:solidFill>
                      <a:srgbClr val="FFFFFF"/>
                    </a:solidFill>
                  </a:tcPr>
                </a:tc>
                <a:extLst>
                  <a:ext uri="{0D108BD9-81ED-4DB2-BD59-A6C34878D82A}">
                    <a16:rowId xmlns:a16="http://schemas.microsoft.com/office/drawing/2014/main" val="1701065218"/>
                  </a:ext>
                </a:extLst>
              </a:tr>
              <a:tr h="427008">
                <a:tc vMerge="1">
                  <a:txBody>
                    <a:bodyPr/>
                    <a:lstStyle/>
                    <a:p>
                      <a:endParaRPr lang="en-US" dirty="0">
                        <a:solidFill>
                          <a:schemeClr val="tx1">
                            <a:lumMod val="65000"/>
                            <a:lumOff val="35000"/>
                          </a:schemeClr>
                        </a:solidFill>
                        <a:latin typeface="Arial" panose="020B0604020202020204" pitchFamily="34" charset="0"/>
                        <a:cs typeface="Arial" panose="020B0604020202020204" pitchFamily="34" charset="0"/>
                      </a:endParaRPr>
                    </a:p>
                  </a:txBody>
                  <a:tcPr marL="0" marR="0" marT="0" marB="0" horzOverflow="overflow"/>
                </a:tc>
                <a:tc>
                  <a:txBody>
                    <a:bodyPr/>
                    <a:lstStyle/>
                    <a:p>
                      <a:r>
                        <a:rPr lang="en-US" sz="1600" dirty="0">
                          <a:solidFill>
                            <a:srgbClr val="000000"/>
                          </a:solidFill>
                        </a:rPr>
                        <a:t>Cover</a:t>
                      </a:r>
                      <a:r>
                        <a:rPr lang="en-US" sz="1600" baseline="0" dirty="0">
                          <a:solidFill>
                            <a:srgbClr val="000000"/>
                          </a:solidFill>
                        </a:rPr>
                        <a:t> crop (SL-8B, SL-8B)</a:t>
                      </a:r>
                      <a:endParaRPr lang="en-US" sz="1600">
                        <a:solidFill>
                          <a:srgbClr val="000000"/>
                        </a:solidFill>
                      </a:endParaRPr>
                    </a:p>
                  </a:txBody>
                  <a:tcPr anchor="ctr">
                    <a:solidFill>
                      <a:srgbClr val="DCE6F1"/>
                    </a:solidFill>
                  </a:tcPr>
                </a:tc>
                <a:extLst>
                  <a:ext uri="{0D108BD9-81ED-4DB2-BD59-A6C34878D82A}">
                    <a16:rowId xmlns:a16="http://schemas.microsoft.com/office/drawing/2014/main" val="180414572"/>
                  </a:ext>
                </a:extLst>
              </a:tr>
            </a:tbl>
          </a:graphicData>
        </a:graphic>
      </p:graphicFrame>
      <p:sp>
        <p:nvSpPr>
          <p:cNvPr id="7" name="Title 1">
            <a:extLst>
              <a:ext uri="{FF2B5EF4-FFF2-40B4-BE49-F238E27FC236}">
                <a16:creationId xmlns:a16="http://schemas.microsoft.com/office/drawing/2014/main" id="{92911C5B-CFBB-DE48-696E-A37CAB092470}"/>
              </a:ext>
            </a:extLst>
          </p:cNvPr>
          <p:cNvSpPr>
            <a:spLocks noGrp="1"/>
          </p:cNvSpPr>
          <p:nvPr>
            <p:ph type="title"/>
          </p:nvPr>
        </p:nvSpPr>
        <p:spPr>
          <a:xfrm>
            <a:off x="334290" y="258758"/>
            <a:ext cx="11124646" cy="539219"/>
          </a:xfrm>
        </p:spPr>
        <p:txBody>
          <a:bodyPr>
            <a:normAutofit fontScale="90000"/>
          </a:bodyPr>
          <a:lstStyle/>
          <a:p>
            <a:r>
              <a:rPr lang="en-US" sz="4000" b="1" dirty="0">
                <a:solidFill>
                  <a:srgbClr val="198569"/>
                </a:solidFill>
                <a:latin typeface="Arial" panose="020B0604020202020204" pitchFamily="34" charset="0"/>
              </a:rPr>
              <a:t>Potential Sediment Practices: 	</a:t>
            </a:r>
            <a:endParaRPr lang="en-US" sz="4000" dirty="0"/>
          </a:p>
        </p:txBody>
      </p:sp>
      <p:sp>
        <p:nvSpPr>
          <p:cNvPr id="2" name="TextBox 1">
            <a:extLst>
              <a:ext uri="{FF2B5EF4-FFF2-40B4-BE49-F238E27FC236}">
                <a16:creationId xmlns:a16="http://schemas.microsoft.com/office/drawing/2014/main" id="{351B2E3B-1E8F-3323-13CC-F68ABD993A79}"/>
              </a:ext>
            </a:extLst>
          </p:cNvPr>
          <p:cNvSpPr txBox="1"/>
          <p:nvPr/>
        </p:nvSpPr>
        <p:spPr>
          <a:xfrm>
            <a:off x="334290" y="1041700"/>
            <a:ext cx="3584567" cy="584775"/>
          </a:xfrm>
          <a:prstGeom prst="rect">
            <a:avLst/>
          </a:prstGeom>
          <a:noFill/>
        </p:spPr>
        <p:txBody>
          <a:bodyPr wrap="square" lIns="91440" tIns="45720" rIns="91440" bIns="45720" rtlCol="0" anchor="t">
            <a:spAutoFit/>
          </a:bodyPr>
          <a:lstStyle/>
          <a:p>
            <a:r>
              <a:rPr lang="en-US" sz="3200" b="1" u="sng" dirty="0">
                <a:solidFill>
                  <a:srgbClr val="256EAB"/>
                </a:solidFill>
                <a:latin typeface="Arial"/>
                <a:cs typeface="Arial"/>
              </a:rPr>
              <a:t>Agricultural</a:t>
            </a:r>
            <a:endParaRPr lang="en-US" sz="3200" u="sng" dirty="0">
              <a:solidFill>
                <a:srgbClr val="256EAB"/>
              </a:solidFill>
              <a:latin typeface="Arial"/>
              <a:cs typeface="Arial"/>
            </a:endParaRPr>
          </a:p>
        </p:txBody>
      </p:sp>
      <p:pic>
        <p:nvPicPr>
          <p:cNvPr id="2050" name="Picture 2">
            <a:extLst>
              <a:ext uri="{FF2B5EF4-FFF2-40B4-BE49-F238E27FC236}">
                <a16:creationId xmlns:a16="http://schemas.microsoft.com/office/drawing/2014/main" id="{C572F188-2F44-27C2-47CF-6D0E1D204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082" y="217731"/>
            <a:ext cx="2786061" cy="1761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26">
            <a:extLst>
              <a:ext uri="{FF2B5EF4-FFF2-40B4-BE49-F238E27FC236}">
                <a16:creationId xmlns:a16="http://schemas.microsoft.com/office/drawing/2014/main" id="{AEA38CE6-D6E6-B5A2-820D-866394E806B5}"/>
              </a:ext>
            </a:extLst>
          </p:cNvPr>
          <p:cNvSpPr txBox="1">
            <a:spLocks noChangeArrowheads="1"/>
          </p:cNvSpPr>
          <p:nvPr/>
        </p:nvSpPr>
        <p:spPr bwMode="auto">
          <a:xfrm>
            <a:off x="8424182" y="1994779"/>
            <a:ext cx="3110495" cy="276999"/>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n-US" sz="1200" dirty="0"/>
              <a:t>Livestock Exclusion Fencing</a:t>
            </a:r>
          </a:p>
        </p:txBody>
      </p:sp>
      <p:pic>
        <p:nvPicPr>
          <p:cNvPr id="2052" name="Picture 4" descr="Silvoarable">
            <a:extLst>
              <a:ext uri="{FF2B5EF4-FFF2-40B4-BE49-F238E27FC236}">
                <a16:creationId xmlns:a16="http://schemas.microsoft.com/office/drawing/2014/main" id="{ADDD5B52-B1DA-DB4B-AC91-5F94F9808D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3" r="7836"/>
          <a:stretch/>
        </p:blipFill>
        <p:spPr bwMode="auto">
          <a:xfrm>
            <a:off x="8535082" y="2313487"/>
            <a:ext cx="2786061" cy="1781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Box 26">
            <a:extLst>
              <a:ext uri="{FF2B5EF4-FFF2-40B4-BE49-F238E27FC236}">
                <a16:creationId xmlns:a16="http://schemas.microsoft.com/office/drawing/2014/main" id="{E02FABB5-EA65-B271-03EA-AE3ECB42B5F4}"/>
              </a:ext>
            </a:extLst>
          </p:cNvPr>
          <p:cNvSpPr txBox="1">
            <a:spLocks noChangeArrowheads="1"/>
          </p:cNvSpPr>
          <p:nvPr/>
        </p:nvSpPr>
        <p:spPr bwMode="auto">
          <a:xfrm>
            <a:off x="8225882" y="4103606"/>
            <a:ext cx="3507094" cy="276999"/>
          </a:xfrm>
          <a:prstGeom prst="rect">
            <a:avLst/>
          </a:prstGeom>
          <a:noFill/>
          <a:ln w="9525">
            <a:noFill/>
            <a:miter lim="800000"/>
            <a:headEnd/>
            <a:tailEnd/>
          </a:ln>
          <a:effec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Afforestation of erodible pasture</a:t>
            </a:r>
          </a:p>
        </p:txBody>
      </p:sp>
      <p:pic>
        <p:nvPicPr>
          <p:cNvPr id="2054" name="Picture 6" descr="Cover Crops for September: wheat and crimson clover – Sustainable Market  Farming">
            <a:extLst>
              <a:ext uri="{FF2B5EF4-FFF2-40B4-BE49-F238E27FC236}">
                <a16:creationId xmlns:a16="http://schemas.microsoft.com/office/drawing/2014/main" id="{A63E3783-330C-217F-2F57-85A13F513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1310" y="4458361"/>
            <a:ext cx="2811605" cy="1865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26">
            <a:extLst>
              <a:ext uri="{FF2B5EF4-FFF2-40B4-BE49-F238E27FC236}">
                <a16:creationId xmlns:a16="http://schemas.microsoft.com/office/drawing/2014/main" id="{7F19C226-D888-0616-810D-2B81D8F62D5F}"/>
              </a:ext>
            </a:extLst>
          </p:cNvPr>
          <p:cNvSpPr txBox="1">
            <a:spLocks noChangeArrowheads="1"/>
          </p:cNvSpPr>
          <p:nvPr/>
        </p:nvSpPr>
        <p:spPr bwMode="auto">
          <a:xfrm>
            <a:off x="8476880" y="6325367"/>
            <a:ext cx="3110495" cy="276999"/>
          </a:xfrm>
          <a:prstGeom prst="rect">
            <a:avLst/>
          </a:prstGeom>
          <a:noFill/>
          <a:ln w="9525">
            <a:noFill/>
            <a:miter lim="800000"/>
            <a:headEnd/>
            <a:tailEnd/>
          </a:ln>
          <a:effec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Cover Crops</a:t>
            </a:r>
          </a:p>
        </p:txBody>
      </p:sp>
    </p:spTree>
    <p:extLst>
      <p:ext uri="{BB962C8B-B14F-4D97-AF65-F5344CB8AC3E}">
        <p14:creationId xmlns:p14="http://schemas.microsoft.com/office/powerpoint/2010/main" val="3916669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 y="544248"/>
            <a:ext cx="12016409" cy="918103"/>
          </a:xfrm>
        </p:spPr>
        <p:txBody>
          <a:bodyPr>
            <a:noAutofit/>
          </a:bodyPr>
          <a:lstStyle/>
          <a:p>
            <a:r>
              <a:rPr lang="en-US" sz="3200" b="1" dirty="0">
                <a:solidFill>
                  <a:srgbClr val="198569"/>
                </a:solidFill>
                <a:latin typeface="Arial" panose="020B0604020202020204" pitchFamily="34" charset="0"/>
              </a:rPr>
              <a:t>What needs to be done to address </a:t>
            </a:r>
            <a:r>
              <a:rPr lang="en-US" sz="3200" b="1" u="sng" dirty="0">
                <a:solidFill>
                  <a:srgbClr val="198569"/>
                </a:solidFill>
                <a:latin typeface="Arial" panose="020B0604020202020204" pitchFamily="34" charset="0"/>
              </a:rPr>
              <a:t>Agricultural</a:t>
            </a:r>
            <a:r>
              <a:rPr lang="en-US" sz="3200" b="1" dirty="0">
                <a:solidFill>
                  <a:srgbClr val="198569"/>
                </a:solidFill>
                <a:latin typeface="Arial" panose="020B0604020202020204" pitchFamily="34" charset="0"/>
              </a:rPr>
              <a:t> sources of Sediment?</a:t>
            </a:r>
          </a:p>
        </p:txBody>
      </p:sp>
      <p:sp>
        <p:nvSpPr>
          <p:cNvPr id="3" name="Content Placeholder 2"/>
          <p:cNvSpPr>
            <a:spLocks noGrp="1"/>
          </p:cNvSpPr>
          <p:nvPr>
            <p:ph idx="1"/>
          </p:nvPr>
        </p:nvSpPr>
        <p:spPr>
          <a:xfrm>
            <a:off x="636053" y="1714500"/>
            <a:ext cx="10387547" cy="4470400"/>
          </a:xfrm>
        </p:spPr>
        <p:txBody>
          <a:bodyPr>
            <a:noAutofit/>
          </a:bodyPr>
          <a:lstStyle/>
          <a:p>
            <a:pPr marL="457200" lvl="1" indent="-457200">
              <a:lnSpc>
                <a:spcPct val="100000"/>
              </a:lnSpc>
              <a:spcBef>
                <a:spcPts val="18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What is the level of interest in installing best management practices (BMPs)? What % are interested in 10-, 25-, 35-, 50-foot buffers? What types of practices do they prefer? </a:t>
            </a:r>
          </a:p>
          <a:p>
            <a:pPr marL="457200" lvl="1" indent="-457200">
              <a:lnSpc>
                <a:spcPct val="100000"/>
              </a:lnSpc>
              <a:spcBef>
                <a:spcPts val="18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What are the BMPs on the list that are likely to generate the most interest? Least interest?</a:t>
            </a:r>
          </a:p>
          <a:p>
            <a:pPr marL="457200" lvl="1" indent="-457200">
              <a:lnSpc>
                <a:spcPct val="100000"/>
              </a:lnSpc>
              <a:spcBef>
                <a:spcPts val="18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Are there any BMPs of interest that you are not seeing on our list?</a:t>
            </a:r>
          </a:p>
          <a:p>
            <a:pPr marL="457200" lvl="1" indent="-457200">
              <a:lnSpc>
                <a:spcPct val="100000"/>
              </a:lnSpc>
              <a:spcBef>
                <a:spcPts val="18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Is there interest in rotational grazing systems? Other pasture management practices?</a:t>
            </a:r>
          </a:p>
          <a:p>
            <a:pPr marL="457200" lvl="1" indent="-457200">
              <a:lnSpc>
                <a:spcPct val="100000"/>
              </a:lnSpc>
              <a:spcBef>
                <a:spcPts val="18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Is there interest in converting poor pasture or erodible cropland to forest?</a:t>
            </a:r>
          </a:p>
          <a:p>
            <a:pPr marL="0" lvl="1" indent="0">
              <a:spcBef>
                <a:spcPts val="1000"/>
              </a:spcBef>
              <a:buClr>
                <a:srgbClr val="1D9A78"/>
              </a:buClr>
              <a:buNone/>
            </a:pPr>
            <a:endParaRPr lang="en-US" sz="2500" dirty="0">
              <a:ln w="0">
                <a:noFill/>
              </a:ln>
              <a:solidFill>
                <a:srgbClr val="256EA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528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Urban and residential best management practices table showing practices, sediment reduction efficiencies and priority rankings."/>
          <p:cNvGraphicFramePr>
            <a:graphicFrameLocks noGrp="1"/>
          </p:cNvGraphicFramePr>
          <p:nvPr>
            <p:ph idx="1"/>
            <p:extLst>
              <p:ext uri="{D42A27DB-BD31-4B8C-83A1-F6EECF244321}">
                <p14:modId xmlns:p14="http://schemas.microsoft.com/office/powerpoint/2010/main" val="534175484"/>
              </p:ext>
            </p:extLst>
          </p:nvPr>
        </p:nvGraphicFramePr>
        <p:xfrm>
          <a:off x="479591" y="1626266"/>
          <a:ext cx="7795137" cy="4713063"/>
        </p:xfrm>
        <a:graphic>
          <a:graphicData uri="http://schemas.openxmlformats.org/drawingml/2006/table">
            <a:tbl>
              <a:tblPr firstRow="1" bandRow="1">
                <a:tableStyleId>{5C22544A-7EE6-4342-B048-85BDC9FD1C3A}</a:tableStyleId>
              </a:tblPr>
              <a:tblGrid>
                <a:gridCol w="4042874">
                  <a:extLst>
                    <a:ext uri="{9D8B030D-6E8A-4147-A177-3AD203B41FA5}">
                      <a16:colId xmlns:a16="http://schemas.microsoft.com/office/drawing/2014/main" val="1055176258"/>
                    </a:ext>
                  </a:extLst>
                </a:gridCol>
                <a:gridCol w="1946612">
                  <a:extLst>
                    <a:ext uri="{9D8B030D-6E8A-4147-A177-3AD203B41FA5}">
                      <a16:colId xmlns:a16="http://schemas.microsoft.com/office/drawing/2014/main" val="4103996645"/>
                    </a:ext>
                  </a:extLst>
                </a:gridCol>
                <a:gridCol w="1805651">
                  <a:extLst>
                    <a:ext uri="{9D8B030D-6E8A-4147-A177-3AD203B41FA5}">
                      <a16:colId xmlns:a16="http://schemas.microsoft.com/office/drawing/2014/main" val="963798031"/>
                    </a:ext>
                  </a:extLst>
                </a:gridCol>
              </a:tblGrid>
              <a:tr h="575697">
                <a:tc>
                  <a:txBody>
                    <a:bodyPr/>
                    <a:lstStyle/>
                    <a:p>
                      <a:r>
                        <a:rPr lang="en-US" sz="1800" b="0" i="0" kern="1200" dirty="0">
                          <a:solidFill>
                            <a:schemeClr val="lt1"/>
                          </a:solidFill>
                          <a:effectLst/>
                          <a:latin typeface="+mn-lt"/>
                          <a:ea typeface="+mn-ea"/>
                          <a:cs typeface="+mn-cs"/>
                        </a:rPr>
                        <a:t>  Practice Type</a:t>
                      </a:r>
                      <a:endParaRPr lang="en-US" sz="1800" dirty="0">
                        <a:solidFill>
                          <a:schemeClr val="bg1"/>
                        </a:solidFill>
                        <a:latin typeface="+mn-lt"/>
                        <a:cs typeface="Arial" panose="020B0604020202020204" pitchFamily="34" charset="0"/>
                      </a:endParaRPr>
                    </a:p>
                  </a:txBody>
                  <a:tcPr anchor="ctr">
                    <a:solidFill>
                      <a:srgbClr val="5B9BD5"/>
                    </a:solidFill>
                  </a:tcPr>
                </a:tc>
                <a:tc>
                  <a:txBody>
                    <a:bodyPr/>
                    <a:lstStyle/>
                    <a:p>
                      <a:pPr algn="ctr"/>
                      <a:r>
                        <a:rPr lang="en-US" sz="1800" dirty="0">
                          <a:solidFill>
                            <a:schemeClr val="bg1"/>
                          </a:solidFill>
                        </a:rPr>
                        <a:t>Sediment reduction</a:t>
                      </a:r>
                      <a:endParaRPr lang="en-US" sz="1800" dirty="0">
                        <a:solidFill>
                          <a:schemeClr val="bg1"/>
                        </a:solidFill>
                        <a:latin typeface="+mn-lt"/>
                        <a:cs typeface="Arial" panose="020B0604020202020204" pitchFamily="34" charset="0"/>
                      </a:endParaRPr>
                    </a:p>
                  </a:txBody>
                  <a:tcPr anchor="ctr">
                    <a:solidFill>
                      <a:srgbClr val="5B9BD5"/>
                    </a:solidFill>
                  </a:tcPr>
                </a:tc>
                <a:tc>
                  <a:txBody>
                    <a:bodyPr/>
                    <a:lstStyle/>
                    <a:p>
                      <a:pPr algn="ctr"/>
                      <a:r>
                        <a:rPr lang="en-US" sz="1800" dirty="0">
                          <a:solidFill>
                            <a:schemeClr val="bg1"/>
                          </a:solidFill>
                        </a:rPr>
                        <a:t>Phosphorous reduction</a:t>
                      </a:r>
                      <a:endParaRPr lang="en-US" sz="1800" dirty="0">
                        <a:solidFill>
                          <a:schemeClr val="bg1"/>
                        </a:solidFill>
                        <a:latin typeface="+mn-lt"/>
                        <a:cs typeface="Arial" panose="020B0604020202020204" pitchFamily="34" charset="0"/>
                      </a:endParaRPr>
                    </a:p>
                  </a:txBody>
                  <a:tcPr anchor="ctr">
                    <a:solidFill>
                      <a:srgbClr val="5B9BD5"/>
                    </a:solidFill>
                  </a:tcPr>
                </a:tc>
                <a:extLst>
                  <a:ext uri="{0D108BD9-81ED-4DB2-BD59-A6C34878D82A}">
                    <a16:rowId xmlns:a16="http://schemas.microsoft.com/office/drawing/2014/main" val="1615094726"/>
                  </a:ext>
                </a:extLst>
              </a:tr>
              <a:tr h="426909">
                <a:tc>
                  <a:txBody>
                    <a:bodyPr/>
                    <a:lstStyle/>
                    <a:p>
                      <a:r>
                        <a:rPr lang="en-US" sz="1800" dirty="0">
                          <a:solidFill>
                            <a:schemeClr val="tx1"/>
                          </a:solidFill>
                        </a:rPr>
                        <a:t>Bioretention filters</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algn="ctr"/>
                      <a:r>
                        <a:rPr lang="en-US" sz="1800" dirty="0">
                          <a:solidFill>
                            <a:schemeClr val="tx1"/>
                          </a:solidFill>
                        </a:rPr>
                        <a:t>55% - 95%*</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marL="0" algn="ctr" defTabSz="914400" rtl="0" eaLnBrk="1" latinLnBrk="0" hangingPunct="1"/>
                      <a:r>
                        <a:rPr lang="en-US" sz="1800" b="0" u="none" strike="noStrike" kern="1200" baseline="0" dirty="0">
                          <a:solidFill>
                            <a:schemeClr val="dk1"/>
                          </a:solidFill>
                        </a:rPr>
                        <a:t>55% - 90%*</a:t>
                      </a:r>
                      <a:endParaRPr lang="en-US" sz="1800" kern="1200" dirty="0">
                        <a:solidFill>
                          <a:schemeClr val="tx1"/>
                        </a:solidFill>
                        <a:latin typeface="+mn-lt"/>
                        <a:ea typeface="+mn-ea"/>
                        <a:cs typeface="Arial" panose="020B0604020202020204" pitchFamily="34" charset="0"/>
                      </a:endParaRPr>
                    </a:p>
                  </a:txBody>
                  <a:tcPr anchor="ctr">
                    <a:solidFill>
                      <a:srgbClr val="DCE6F1"/>
                    </a:solidFill>
                  </a:tcPr>
                </a:tc>
                <a:extLst>
                  <a:ext uri="{0D108BD9-81ED-4DB2-BD59-A6C34878D82A}">
                    <a16:rowId xmlns:a16="http://schemas.microsoft.com/office/drawing/2014/main" val="334149268"/>
                  </a:ext>
                </a:extLst>
              </a:tr>
              <a:tr h="474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Bioswales</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algn="ctr"/>
                      <a:r>
                        <a:rPr lang="en-US" sz="1800" dirty="0">
                          <a:solidFill>
                            <a:schemeClr val="tx1"/>
                          </a:solidFill>
                        </a:rPr>
                        <a:t>55% - 95%*</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rPr>
                        <a:t>75%</a:t>
                      </a:r>
                      <a:endParaRPr lang="en-US" sz="1800" baseline="0" dirty="0">
                        <a:solidFill>
                          <a:schemeClr val="tx1"/>
                        </a:solidFill>
                        <a:latin typeface="+mn-lt"/>
                        <a:cs typeface="Arial" panose="020B0604020202020204" pitchFamily="34" charset="0"/>
                      </a:endParaRPr>
                    </a:p>
                  </a:txBody>
                  <a:tcPr anchor="ctr">
                    <a:solidFill>
                      <a:srgbClr val="FFFFFF"/>
                    </a:solidFill>
                  </a:tcPr>
                </a:tc>
                <a:extLst>
                  <a:ext uri="{0D108BD9-81ED-4DB2-BD59-A6C34878D82A}">
                    <a16:rowId xmlns:a16="http://schemas.microsoft.com/office/drawing/2014/main" val="3186022538"/>
                  </a:ext>
                </a:extLst>
              </a:tr>
              <a:tr h="462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Dry swales</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algn="ctr"/>
                      <a:r>
                        <a:rPr lang="en-US" sz="1800" dirty="0">
                          <a:solidFill>
                            <a:schemeClr val="tx1"/>
                          </a:solidFill>
                        </a:rPr>
                        <a:t>0%</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52% - 76%*</a:t>
                      </a:r>
                      <a:endParaRPr lang="en-US" sz="1800" dirty="0">
                        <a:solidFill>
                          <a:schemeClr val="tx1"/>
                        </a:solidFill>
                        <a:latin typeface="+mn-lt"/>
                        <a:cs typeface="Arial" panose="020B0604020202020204" pitchFamily="34" charset="0"/>
                      </a:endParaRPr>
                    </a:p>
                  </a:txBody>
                  <a:tcPr anchor="ctr">
                    <a:solidFill>
                      <a:srgbClr val="DCE6F1"/>
                    </a:solidFill>
                  </a:tcPr>
                </a:tc>
                <a:extLst>
                  <a:ext uri="{0D108BD9-81ED-4DB2-BD59-A6C34878D82A}">
                    <a16:rowId xmlns:a16="http://schemas.microsoft.com/office/drawing/2014/main" val="2099696826"/>
                  </a:ext>
                </a:extLst>
              </a:tr>
              <a:tr h="437001">
                <a:tc>
                  <a:txBody>
                    <a:bodyPr/>
                    <a:lstStyle/>
                    <a:p>
                      <a:r>
                        <a:rPr lang="en-US" sz="1800" dirty="0">
                          <a:solidFill>
                            <a:schemeClr val="tx1"/>
                          </a:solidFill>
                        </a:rPr>
                        <a:t>Detention basin retrofit</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algn="ctr"/>
                      <a:r>
                        <a:rPr lang="en-US" sz="1800" dirty="0">
                          <a:solidFill>
                            <a:schemeClr val="tx1"/>
                          </a:solidFill>
                        </a:rPr>
                        <a:t>Varies by nature of retrofit</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Varies by nature of retrofit</a:t>
                      </a:r>
                      <a:endParaRPr lang="en-US" sz="1800" dirty="0">
                        <a:solidFill>
                          <a:schemeClr val="tx1"/>
                        </a:solidFill>
                        <a:latin typeface="+mn-lt"/>
                        <a:cs typeface="Arial" panose="020B0604020202020204" pitchFamily="34" charset="0"/>
                      </a:endParaRPr>
                    </a:p>
                  </a:txBody>
                  <a:tcPr anchor="ctr">
                    <a:solidFill>
                      <a:srgbClr val="FFFFFF"/>
                    </a:solidFill>
                  </a:tcPr>
                </a:tc>
                <a:extLst>
                  <a:ext uri="{0D108BD9-81ED-4DB2-BD59-A6C34878D82A}">
                    <a16:rowId xmlns:a16="http://schemas.microsoft.com/office/drawing/2014/main" val="3574985811"/>
                  </a:ext>
                </a:extLst>
              </a:tr>
              <a:tr h="497326">
                <a:tc>
                  <a:txBody>
                    <a:bodyPr/>
                    <a:lstStyle/>
                    <a:p>
                      <a:r>
                        <a:rPr lang="en-US" sz="1800" dirty="0">
                          <a:solidFill>
                            <a:schemeClr val="tx1"/>
                          </a:solidFill>
                        </a:rPr>
                        <a:t>Pervious pavement</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algn="ctr"/>
                      <a:r>
                        <a:rPr lang="en-US" sz="1800" dirty="0">
                          <a:solidFill>
                            <a:schemeClr val="tx1"/>
                          </a:solidFill>
                        </a:rPr>
                        <a:t>55% - 80%*</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marL="0" algn="ctr" defTabSz="914400" rtl="0" eaLnBrk="1" latinLnBrk="0" hangingPunct="1"/>
                      <a:r>
                        <a:rPr lang="en-US" sz="1800" b="0" u="none" strike="noStrike" kern="1200" baseline="0" dirty="0">
                          <a:solidFill>
                            <a:schemeClr val="dk1"/>
                          </a:solidFill>
                        </a:rPr>
                        <a:t>20% - 85%*</a:t>
                      </a:r>
                      <a:endParaRPr lang="en-US" sz="1800" kern="1200" dirty="0">
                        <a:solidFill>
                          <a:schemeClr val="tx1"/>
                        </a:solidFill>
                        <a:latin typeface="+mn-lt"/>
                        <a:ea typeface="+mn-ea"/>
                        <a:cs typeface="Arial" panose="020B0604020202020204" pitchFamily="34" charset="0"/>
                      </a:endParaRPr>
                    </a:p>
                  </a:txBody>
                  <a:tcPr anchor="ctr">
                    <a:solidFill>
                      <a:srgbClr val="DCE6F1"/>
                    </a:solidFill>
                  </a:tcPr>
                </a:tc>
                <a:extLst>
                  <a:ext uri="{0D108BD9-81ED-4DB2-BD59-A6C34878D82A}">
                    <a16:rowId xmlns:a16="http://schemas.microsoft.com/office/drawing/2014/main" val="1654055785"/>
                  </a:ext>
                </a:extLst>
              </a:tr>
              <a:tr h="497711">
                <a:tc>
                  <a:txBody>
                    <a:bodyPr/>
                    <a:lstStyle/>
                    <a:p>
                      <a:r>
                        <a:rPr lang="en-US" sz="1800" dirty="0">
                          <a:solidFill>
                            <a:schemeClr val="tx1"/>
                          </a:solidFill>
                        </a:rPr>
                        <a:t>Streamside buffer: grass/shrub</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algn="ctr"/>
                      <a:r>
                        <a:rPr lang="en-US" sz="1800" dirty="0">
                          <a:solidFill>
                            <a:schemeClr val="tx1"/>
                          </a:solidFill>
                        </a:rPr>
                        <a:t>48%, LU Change</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marL="0" algn="ctr" defTabSz="914400" rtl="0" eaLnBrk="1" latinLnBrk="0" hangingPunct="1"/>
                      <a:r>
                        <a:rPr lang="en-US" sz="1800" kern="1200" dirty="0">
                          <a:solidFill>
                            <a:schemeClr val="tx1"/>
                          </a:solidFill>
                        </a:rPr>
                        <a:t>36%, LU Change</a:t>
                      </a:r>
                      <a:endParaRPr lang="en-US" sz="1800" kern="1200" dirty="0">
                        <a:solidFill>
                          <a:schemeClr val="tx1"/>
                        </a:solidFill>
                        <a:latin typeface="+mn-lt"/>
                        <a:ea typeface="+mn-ea"/>
                        <a:cs typeface="Arial" panose="020B0604020202020204" pitchFamily="34" charset="0"/>
                      </a:endParaRPr>
                    </a:p>
                  </a:txBody>
                  <a:tcPr anchor="ctr">
                    <a:solidFill>
                      <a:srgbClr val="FFFFFF"/>
                    </a:solidFill>
                  </a:tcPr>
                </a:tc>
                <a:extLst>
                  <a:ext uri="{0D108BD9-81ED-4DB2-BD59-A6C34878D82A}">
                    <a16:rowId xmlns:a16="http://schemas.microsoft.com/office/drawing/2014/main" val="4042697580"/>
                  </a:ext>
                </a:extLst>
              </a:tr>
              <a:tr h="497711">
                <a:tc>
                  <a:txBody>
                    <a:bodyPr/>
                    <a:lstStyle/>
                    <a:p>
                      <a:r>
                        <a:rPr lang="en-US" sz="1800" dirty="0">
                          <a:solidFill>
                            <a:schemeClr val="tx1"/>
                          </a:solidFill>
                        </a:rPr>
                        <a:t>Streamside buffer: forested</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algn="ctr"/>
                      <a:r>
                        <a:rPr lang="en-US" sz="1800" dirty="0">
                          <a:solidFill>
                            <a:schemeClr val="tx1"/>
                          </a:solidFill>
                        </a:rPr>
                        <a:t>48%, LU Change</a:t>
                      </a:r>
                      <a:endParaRPr lang="en-US" sz="1800" dirty="0">
                        <a:solidFill>
                          <a:schemeClr val="tx1"/>
                        </a:solidFill>
                        <a:latin typeface="+mn-lt"/>
                        <a:cs typeface="Arial" panose="020B0604020202020204" pitchFamily="34" charset="0"/>
                      </a:endParaRPr>
                    </a:p>
                  </a:txBody>
                  <a:tcPr anchor="ctr">
                    <a:solidFill>
                      <a:srgbClr val="DCE6F1"/>
                    </a:solidFill>
                  </a:tcPr>
                </a:tc>
                <a:tc>
                  <a:txBody>
                    <a:bodyPr/>
                    <a:lstStyle/>
                    <a:p>
                      <a:pPr marL="0" algn="ctr" defTabSz="914400" rtl="0" eaLnBrk="1" latinLnBrk="0" hangingPunct="1"/>
                      <a:r>
                        <a:rPr lang="en-US" sz="1800" kern="1200" dirty="0">
                          <a:solidFill>
                            <a:schemeClr val="tx1"/>
                          </a:solidFill>
                        </a:rPr>
                        <a:t>36%, LU Change</a:t>
                      </a:r>
                      <a:endParaRPr lang="en-US" sz="1800" kern="1200" dirty="0">
                        <a:solidFill>
                          <a:schemeClr val="tx1"/>
                        </a:solidFill>
                        <a:latin typeface="+mn-lt"/>
                        <a:ea typeface="+mn-ea"/>
                        <a:cs typeface="Arial" panose="020B0604020202020204" pitchFamily="34" charset="0"/>
                      </a:endParaRPr>
                    </a:p>
                  </a:txBody>
                  <a:tcPr anchor="ctr">
                    <a:solidFill>
                      <a:srgbClr val="DCE6F1"/>
                    </a:solidFill>
                  </a:tcPr>
                </a:tc>
                <a:extLst>
                  <a:ext uri="{0D108BD9-81ED-4DB2-BD59-A6C34878D82A}">
                    <a16:rowId xmlns:a16="http://schemas.microsoft.com/office/drawing/2014/main" val="2519008888"/>
                  </a:ext>
                </a:extLst>
              </a:tr>
              <a:tr h="575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Streambank stabilization</a:t>
                      </a:r>
                    </a:p>
                  </a:txBody>
                  <a:tcPr anchor="ctr">
                    <a:solidFill>
                      <a:srgbClr val="FFFFFF"/>
                    </a:solidFill>
                  </a:tcPr>
                </a:tc>
                <a:tc>
                  <a:txBody>
                    <a:bodyPr/>
                    <a:lstStyle/>
                    <a:p>
                      <a:pPr algn="ctr"/>
                      <a:r>
                        <a:rPr lang="en-US" sz="1800" dirty="0">
                          <a:solidFill>
                            <a:schemeClr val="tx1"/>
                          </a:solidFill>
                        </a:rPr>
                        <a:t>44.88 </a:t>
                      </a:r>
                      <a:r>
                        <a:rPr lang="en-US" sz="1800" dirty="0" err="1">
                          <a:solidFill>
                            <a:schemeClr val="tx1"/>
                          </a:solidFill>
                        </a:rPr>
                        <a:t>lbs</a:t>
                      </a:r>
                      <a:r>
                        <a:rPr lang="en-US" sz="1800" dirty="0">
                          <a:solidFill>
                            <a:schemeClr val="tx1"/>
                          </a:solidFill>
                        </a:rPr>
                        <a:t>/ft/yr</a:t>
                      </a:r>
                      <a:endParaRPr lang="en-US" sz="1800" dirty="0">
                        <a:solidFill>
                          <a:schemeClr val="tx1"/>
                        </a:solidFill>
                        <a:latin typeface="+mn-lt"/>
                        <a:cs typeface="Arial" panose="020B0604020202020204" pitchFamily="34" charset="0"/>
                      </a:endParaRPr>
                    </a:p>
                  </a:txBody>
                  <a:tcPr anchor="c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0.068 </a:t>
                      </a:r>
                      <a:r>
                        <a:rPr lang="en-US" sz="1800" dirty="0" err="1">
                          <a:solidFill>
                            <a:schemeClr val="tx1"/>
                          </a:solidFill>
                        </a:rPr>
                        <a:t>lbs</a:t>
                      </a:r>
                      <a:r>
                        <a:rPr lang="en-US" sz="1800" dirty="0">
                          <a:solidFill>
                            <a:schemeClr val="tx1"/>
                          </a:solidFill>
                        </a:rPr>
                        <a:t>/ft/yr</a:t>
                      </a:r>
                      <a:endParaRPr lang="en-US" sz="1800" dirty="0">
                        <a:solidFill>
                          <a:schemeClr val="tx1"/>
                        </a:solidFill>
                        <a:latin typeface="+mn-lt"/>
                        <a:cs typeface="Arial" panose="020B0604020202020204" pitchFamily="34" charset="0"/>
                      </a:endParaRPr>
                    </a:p>
                  </a:txBody>
                  <a:tcPr anchor="ctr">
                    <a:solidFill>
                      <a:srgbClr val="FFFFFF"/>
                    </a:solidFill>
                  </a:tcPr>
                </a:tc>
                <a:extLst>
                  <a:ext uri="{0D108BD9-81ED-4DB2-BD59-A6C34878D82A}">
                    <a16:rowId xmlns:a16="http://schemas.microsoft.com/office/drawing/2014/main" val="2942084048"/>
                  </a:ext>
                </a:extLst>
              </a:tr>
            </a:tbl>
          </a:graphicData>
        </a:graphic>
      </p:graphicFrame>
      <p:sp>
        <p:nvSpPr>
          <p:cNvPr id="2" name="TextBox 1">
            <a:extLst>
              <a:ext uri="{FF2B5EF4-FFF2-40B4-BE49-F238E27FC236}">
                <a16:creationId xmlns:a16="http://schemas.microsoft.com/office/drawing/2014/main" id="{86F64BF6-870B-F810-6587-D10E889DEE6E}"/>
              </a:ext>
            </a:extLst>
          </p:cNvPr>
          <p:cNvSpPr txBox="1"/>
          <p:nvPr/>
        </p:nvSpPr>
        <p:spPr>
          <a:xfrm>
            <a:off x="286058" y="6474886"/>
            <a:ext cx="10314212" cy="276999"/>
          </a:xfrm>
          <a:prstGeom prst="rect">
            <a:avLst/>
          </a:prstGeom>
          <a:noFill/>
        </p:spPr>
        <p:txBody>
          <a:bodyPr wrap="square" rtlCol="0">
            <a:spAutoFit/>
          </a:bodyPr>
          <a:lstStyle/>
          <a:p>
            <a:r>
              <a:rPr lang="en-US" sz="1200" dirty="0"/>
              <a:t>*- </a:t>
            </a:r>
            <a:r>
              <a:rPr lang="en-US" sz="1200" dirty="0">
                <a:latin typeface="Arial" panose="020B0604020202020204" pitchFamily="34" charset="0"/>
              </a:rPr>
              <a:t>Efficiencies varies based upon design specifications</a:t>
            </a:r>
            <a:endParaRPr lang="en-US" sz="1200" dirty="0">
              <a:latin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5E50A0CE-E97D-E60E-BC86-6D801125017E}"/>
              </a:ext>
            </a:extLst>
          </p:cNvPr>
          <p:cNvSpPr txBox="1">
            <a:spLocks/>
          </p:cNvSpPr>
          <p:nvPr/>
        </p:nvSpPr>
        <p:spPr>
          <a:xfrm>
            <a:off x="479591" y="0"/>
            <a:ext cx="10314213" cy="933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98569"/>
                </a:solidFill>
                <a:latin typeface="Arial" panose="020B0604020202020204" pitchFamily="34" charset="0"/>
              </a:rPr>
              <a:t>Potential Best Management Practices: 	</a:t>
            </a:r>
            <a:endParaRPr lang="en-US" sz="4000" dirty="0"/>
          </a:p>
        </p:txBody>
      </p:sp>
      <p:sp>
        <p:nvSpPr>
          <p:cNvPr id="3" name="TextBox 2">
            <a:extLst>
              <a:ext uri="{FF2B5EF4-FFF2-40B4-BE49-F238E27FC236}">
                <a16:creationId xmlns:a16="http://schemas.microsoft.com/office/drawing/2014/main" id="{653F3EB9-F682-BA9A-50D2-401968EA7939}"/>
              </a:ext>
            </a:extLst>
          </p:cNvPr>
          <p:cNvSpPr txBox="1"/>
          <p:nvPr/>
        </p:nvSpPr>
        <p:spPr>
          <a:xfrm>
            <a:off x="479591" y="1041491"/>
            <a:ext cx="4405918" cy="584775"/>
          </a:xfrm>
          <a:prstGeom prst="rect">
            <a:avLst/>
          </a:prstGeom>
          <a:noFill/>
        </p:spPr>
        <p:txBody>
          <a:bodyPr wrap="square" lIns="91440" tIns="45720" rIns="91440" bIns="45720" rtlCol="0" anchor="t">
            <a:spAutoFit/>
          </a:bodyPr>
          <a:lstStyle/>
          <a:p>
            <a:r>
              <a:rPr lang="en-US" sz="3200" b="1" u="sng" dirty="0">
                <a:solidFill>
                  <a:srgbClr val="256EAB"/>
                </a:solidFill>
                <a:latin typeface="Arial"/>
                <a:cs typeface="Arial"/>
              </a:rPr>
              <a:t>Urban/Residential</a:t>
            </a:r>
            <a:endParaRPr lang="en-US" sz="3200" u="sng" dirty="0">
              <a:solidFill>
                <a:srgbClr val="256EAB"/>
              </a:solidFill>
              <a:latin typeface="Arial"/>
              <a:cs typeface="Arial"/>
            </a:endParaRPr>
          </a:p>
        </p:txBody>
      </p:sp>
      <p:pic>
        <p:nvPicPr>
          <p:cNvPr id="3074" name="Picture 2">
            <a:extLst>
              <a:ext uri="{FF2B5EF4-FFF2-40B4-BE49-F238E27FC236}">
                <a16:creationId xmlns:a16="http://schemas.microsoft.com/office/drawing/2014/main" id="{1087EA7F-063A-3BB5-A672-ED1A660D4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628" y="970346"/>
            <a:ext cx="2697617" cy="2013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6">
            <a:extLst>
              <a:ext uri="{FF2B5EF4-FFF2-40B4-BE49-F238E27FC236}">
                <a16:creationId xmlns:a16="http://schemas.microsoft.com/office/drawing/2014/main" id="{2921CD4D-676C-FFF7-E1B1-FF2B77255F6A}"/>
              </a:ext>
            </a:extLst>
          </p:cNvPr>
          <p:cNvSpPr txBox="1"/>
          <p:nvPr/>
        </p:nvSpPr>
        <p:spPr>
          <a:xfrm>
            <a:off x="8599466" y="3040173"/>
            <a:ext cx="328593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Bio Retention (Rain Garden)</a:t>
            </a:r>
          </a:p>
          <a:p>
            <a:endParaRPr lang="en-US" dirty="0"/>
          </a:p>
        </p:txBody>
      </p:sp>
      <p:pic>
        <p:nvPicPr>
          <p:cNvPr id="3076" name="Picture 4">
            <a:extLst>
              <a:ext uri="{FF2B5EF4-FFF2-40B4-BE49-F238E27FC236}">
                <a16:creationId xmlns:a16="http://schemas.microsoft.com/office/drawing/2014/main" id="{F23B3A16-8E4D-FF6E-8393-E6B6DEF4E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6892" y="3820885"/>
            <a:ext cx="2756262" cy="1827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6">
            <a:extLst>
              <a:ext uri="{FF2B5EF4-FFF2-40B4-BE49-F238E27FC236}">
                <a16:creationId xmlns:a16="http://schemas.microsoft.com/office/drawing/2014/main" id="{2B12C9A3-3D80-0535-FE18-2439344F9F1F}"/>
              </a:ext>
            </a:extLst>
          </p:cNvPr>
          <p:cNvSpPr txBox="1"/>
          <p:nvPr/>
        </p:nvSpPr>
        <p:spPr>
          <a:xfrm>
            <a:off x="8642053" y="5648324"/>
            <a:ext cx="328593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Forest Riparian Buffer</a:t>
            </a:r>
          </a:p>
          <a:p>
            <a:pPr algn="ctr"/>
            <a:endParaRPr lang="en-US" sz="1400"/>
          </a:p>
        </p:txBody>
      </p:sp>
    </p:spTree>
    <p:extLst>
      <p:ext uri="{BB962C8B-B14F-4D97-AF65-F5344CB8AC3E}">
        <p14:creationId xmlns:p14="http://schemas.microsoft.com/office/powerpoint/2010/main" val="269337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30C595-C42F-CF15-7F4D-9E397FFDB2E4}"/>
              </a:ext>
            </a:extLst>
          </p:cNvPr>
          <p:cNvPicPr>
            <a:picLocks noChangeAspect="1"/>
          </p:cNvPicPr>
          <p:nvPr/>
        </p:nvPicPr>
        <p:blipFill>
          <a:blip r:embed="rId2" cstate="print">
            <a:extLst>
              <a:ext uri="{28A0092B-C50C-407E-A947-70E740481C1C}">
                <a14:useLocalDpi xmlns:a14="http://schemas.microsoft.com/office/drawing/2010/main" val="0"/>
              </a:ext>
            </a:extLst>
          </a:blip>
          <a:srcRect l="788" t="533" r="396"/>
          <a:stretch/>
        </p:blipFill>
        <p:spPr>
          <a:xfrm>
            <a:off x="3336445" y="9423"/>
            <a:ext cx="5386760" cy="6848577"/>
          </a:xfrm>
          <a:prstGeom prst="rect">
            <a:avLst/>
          </a:prstGeom>
          <a:ln>
            <a:solidFill>
              <a:schemeClr val="tx1"/>
            </a:solidFill>
          </a:ln>
        </p:spPr>
      </p:pic>
    </p:spTree>
    <p:extLst>
      <p:ext uri="{BB962C8B-B14F-4D97-AF65-F5344CB8AC3E}">
        <p14:creationId xmlns:p14="http://schemas.microsoft.com/office/powerpoint/2010/main" val="1572365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 y="544248"/>
            <a:ext cx="12016409" cy="918103"/>
          </a:xfrm>
        </p:spPr>
        <p:txBody>
          <a:bodyPr>
            <a:noAutofit/>
          </a:bodyPr>
          <a:lstStyle/>
          <a:p>
            <a:r>
              <a:rPr lang="en-US" sz="3200" b="1" dirty="0">
                <a:solidFill>
                  <a:srgbClr val="198569"/>
                </a:solidFill>
                <a:latin typeface="Arial" panose="020B0604020202020204" pitchFamily="34" charset="0"/>
              </a:rPr>
              <a:t>What needs to be done to address </a:t>
            </a:r>
            <a:r>
              <a:rPr lang="en-US" sz="3200" b="1" u="sng" dirty="0">
                <a:solidFill>
                  <a:srgbClr val="198569"/>
                </a:solidFill>
                <a:latin typeface="Arial" panose="020B0604020202020204" pitchFamily="34" charset="0"/>
              </a:rPr>
              <a:t>Urban/Residential</a:t>
            </a:r>
            <a:r>
              <a:rPr lang="en-US" sz="3200" b="1" dirty="0">
                <a:solidFill>
                  <a:srgbClr val="198569"/>
                </a:solidFill>
                <a:latin typeface="Arial" panose="020B0604020202020204" pitchFamily="34" charset="0"/>
              </a:rPr>
              <a:t> sources of Sediment?</a:t>
            </a:r>
          </a:p>
        </p:txBody>
      </p:sp>
      <p:sp>
        <p:nvSpPr>
          <p:cNvPr id="3" name="Content Placeholder 2"/>
          <p:cNvSpPr>
            <a:spLocks noGrp="1"/>
          </p:cNvSpPr>
          <p:nvPr>
            <p:ph idx="1"/>
          </p:nvPr>
        </p:nvSpPr>
        <p:spPr>
          <a:xfrm>
            <a:off x="636053" y="1714500"/>
            <a:ext cx="10387547" cy="4470400"/>
          </a:xfrm>
        </p:spPr>
        <p:txBody>
          <a:bodyPr>
            <a:noAutofit/>
          </a:bodyPr>
          <a:lstStyle/>
          <a:p>
            <a:pPr marL="457200" lvl="1" indent="-457200">
              <a:lnSpc>
                <a:spcPct val="100000"/>
              </a:lnSpc>
              <a:spcBef>
                <a:spcPts val="24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What is the level of interest in installing these best management practices (BMPs)?</a:t>
            </a:r>
          </a:p>
          <a:p>
            <a:pPr marL="457200" lvl="1" indent="-457200">
              <a:lnSpc>
                <a:spcPct val="100000"/>
              </a:lnSpc>
              <a:spcBef>
                <a:spcPts val="24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What are the BMPs on the list that are likely to generate the most interest? Least interest?</a:t>
            </a:r>
          </a:p>
          <a:p>
            <a:pPr marL="457200" lvl="1" indent="-457200">
              <a:lnSpc>
                <a:spcPct val="100000"/>
              </a:lnSpc>
              <a:spcBef>
                <a:spcPts val="2400"/>
              </a:spcBef>
              <a:buClr>
                <a:srgbClr val="1D9A78"/>
              </a:buClr>
              <a:buFont typeface="+mj-lt"/>
              <a:buAutoNum type="arabicPeriod"/>
            </a:pPr>
            <a:r>
              <a:rPr lang="en-US" sz="2500" dirty="0">
                <a:ln w="0">
                  <a:noFill/>
                </a:ln>
                <a:solidFill>
                  <a:srgbClr val="256EAB"/>
                </a:solidFill>
                <a:latin typeface="Arial" panose="020B0604020202020204" pitchFamily="34" charset="0"/>
                <a:cs typeface="Arial" panose="020B0604020202020204" pitchFamily="34" charset="0"/>
              </a:rPr>
              <a:t>Are there any BMPs of interest that you are not seeing on our list?</a:t>
            </a:r>
          </a:p>
          <a:p>
            <a:pPr marL="0" lvl="1" indent="0">
              <a:spcBef>
                <a:spcPts val="1000"/>
              </a:spcBef>
              <a:buClr>
                <a:srgbClr val="1D9A78"/>
              </a:buClr>
              <a:buNone/>
            </a:pPr>
            <a:endParaRPr lang="en-US" sz="2500" dirty="0">
              <a:ln w="0">
                <a:noFill/>
              </a:ln>
              <a:solidFill>
                <a:srgbClr val="256EA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45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a:cs typeface="Arial"/>
              </a:rPr>
              <a:t>What happens next…</a:t>
            </a:r>
          </a:p>
        </p:txBody>
      </p:sp>
      <p:sp>
        <p:nvSpPr>
          <p:cNvPr id="9" name="Arrow: Right 8">
            <a:extLst>
              <a:ext uri="{FF2B5EF4-FFF2-40B4-BE49-F238E27FC236}">
                <a16:creationId xmlns:a16="http://schemas.microsoft.com/office/drawing/2014/main" id="{E77F7DD0-EC7D-95A0-3D7B-0501D835C449}"/>
              </a:ext>
            </a:extLst>
          </p:cNvPr>
          <p:cNvSpPr/>
          <p:nvPr/>
        </p:nvSpPr>
        <p:spPr>
          <a:xfrm>
            <a:off x="10129757" y="3962518"/>
            <a:ext cx="1909241" cy="1874520"/>
          </a:xfrm>
          <a:prstGeom prst="rightArrow">
            <a:avLst>
              <a:gd name="adj1" fmla="val 50998"/>
              <a:gd name="adj2" fmla="val 42917"/>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Arial" panose="020B0604020202020204" pitchFamily="34" charset="0"/>
                <a:cs typeface="Arial" panose="020B0604020202020204" pitchFamily="34" charset="0"/>
              </a:rPr>
              <a:t>EPA and SWCB Approval</a:t>
            </a:r>
          </a:p>
        </p:txBody>
      </p:sp>
      <p:sp>
        <p:nvSpPr>
          <p:cNvPr id="8" name="Rectangle 7"/>
          <p:cNvSpPr/>
          <p:nvPr/>
        </p:nvSpPr>
        <p:spPr>
          <a:xfrm>
            <a:off x="163331" y="4418276"/>
            <a:ext cx="2414160" cy="96012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Completed Benthic Stressor Analysis</a:t>
            </a:r>
          </a:p>
        </p:txBody>
      </p:sp>
      <p:sp>
        <p:nvSpPr>
          <p:cNvPr id="27" name="Rectangle 26"/>
          <p:cNvSpPr/>
          <p:nvPr/>
        </p:nvSpPr>
        <p:spPr>
          <a:xfrm>
            <a:off x="2488281" y="4422368"/>
            <a:ext cx="1219200" cy="95602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First Public Meeting</a:t>
            </a:r>
          </a:p>
        </p:txBody>
      </p:sp>
      <p:sp>
        <p:nvSpPr>
          <p:cNvPr id="35" name="Rectangle 34"/>
          <p:cNvSpPr/>
          <p:nvPr/>
        </p:nvSpPr>
        <p:spPr>
          <a:xfrm>
            <a:off x="7902026" y="4417809"/>
            <a:ext cx="1131570" cy="9637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Final Public Meeting</a:t>
            </a:r>
          </a:p>
        </p:txBody>
      </p:sp>
      <p:sp>
        <p:nvSpPr>
          <p:cNvPr id="3" name="Rectangle 2">
            <a:extLst>
              <a:ext uri="{FF2B5EF4-FFF2-40B4-BE49-F238E27FC236}">
                <a16:creationId xmlns:a16="http://schemas.microsoft.com/office/drawing/2014/main" id="{05A134D3-13CD-5D92-8891-7E40D87C69A3}"/>
              </a:ext>
            </a:extLst>
          </p:cNvPr>
          <p:cNvSpPr/>
          <p:nvPr/>
        </p:nvSpPr>
        <p:spPr>
          <a:xfrm>
            <a:off x="3618982" y="4418275"/>
            <a:ext cx="1359616" cy="963979"/>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Public Comment Period</a:t>
            </a:r>
          </a:p>
        </p:txBody>
      </p:sp>
      <p:sp>
        <p:nvSpPr>
          <p:cNvPr id="7" name="Rectangle 6">
            <a:extLst>
              <a:ext uri="{FF2B5EF4-FFF2-40B4-BE49-F238E27FC236}">
                <a16:creationId xmlns:a16="http://schemas.microsoft.com/office/drawing/2014/main" id="{21B3EF11-4793-683C-9B32-6956C5DC0D8C}"/>
              </a:ext>
            </a:extLst>
          </p:cNvPr>
          <p:cNvSpPr/>
          <p:nvPr/>
        </p:nvSpPr>
        <p:spPr>
          <a:xfrm>
            <a:off x="8984433" y="4418508"/>
            <a:ext cx="1359616" cy="963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Public Comment Period</a:t>
            </a:r>
          </a:p>
        </p:txBody>
      </p:sp>
      <p:sp>
        <p:nvSpPr>
          <p:cNvPr id="4" name="Rectangle 3">
            <a:extLst>
              <a:ext uri="{FF2B5EF4-FFF2-40B4-BE49-F238E27FC236}">
                <a16:creationId xmlns:a16="http://schemas.microsoft.com/office/drawing/2014/main" id="{77201F1A-FEF4-BBED-6861-AACCD7A5D59B}"/>
              </a:ext>
            </a:extLst>
          </p:cNvPr>
          <p:cNvSpPr/>
          <p:nvPr/>
        </p:nvSpPr>
        <p:spPr>
          <a:xfrm>
            <a:off x="4070555" y="3591041"/>
            <a:ext cx="970851" cy="190582"/>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March 5, 2025</a:t>
            </a:r>
          </a:p>
        </p:txBody>
      </p:sp>
      <p:sp>
        <p:nvSpPr>
          <p:cNvPr id="29" name="Right Brace 28">
            <a:extLst>
              <a:ext uri="{FF2B5EF4-FFF2-40B4-BE49-F238E27FC236}">
                <a16:creationId xmlns:a16="http://schemas.microsoft.com/office/drawing/2014/main" id="{0EEE39C0-934E-49C1-7282-DF17D94499F5}"/>
              </a:ext>
            </a:extLst>
          </p:cNvPr>
          <p:cNvSpPr/>
          <p:nvPr/>
        </p:nvSpPr>
        <p:spPr>
          <a:xfrm rot="5400000">
            <a:off x="7311457" y="3477421"/>
            <a:ext cx="627165" cy="5438017"/>
          </a:xfrm>
          <a:prstGeom prst="rightBrace">
            <a:avLst>
              <a:gd name="adj1" fmla="val 7190"/>
              <a:gd name="adj2" fmla="val 48483"/>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77633C85-0AC0-C1DB-9304-3DC05246957C}"/>
              </a:ext>
            </a:extLst>
          </p:cNvPr>
          <p:cNvSpPr txBox="1"/>
          <p:nvPr/>
        </p:nvSpPr>
        <p:spPr>
          <a:xfrm>
            <a:off x="4614554" y="6446724"/>
            <a:ext cx="3930845" cy="308707"/>
          </a:xfrm>
          <a:prstGeom prst="rect">
            <a:avLst/>
          </a:prstGeom>
        </p:spPr>
        <p:txBody>
          <a:bodyPr vert="horz" wrap="square" lIns="91440" tIns="45720" rIns="91440" bIns="45720" rtlCol="0">
            <a:noAutofit/>
          </a:bodyPr>
          <a:lstStyle/>
          <a:p>
            <a:pPr algn="ctr"/>
            <a:r>
              <a:rPr lang="en-US" sz="2000">
                <a:latin typeface="Arial" panose="020B0604020202020204" pitchFamily="34" charset="0"/>
                <a:cs typeface="Arial" panose="020B0604020202020204" pitchFamily="34" charset="0"/>
              </a:rPr>
              <a:t>Opportunity for </a:t>
            </a:r>
            <a:r>
              <a:rPr lang="en-US" sz="2000">
                <a:solidFill>
                  <a:schemeClr val="accent4"/>
                </a:solidFill>
                <a:latin typeface="Arial" panose="020B0604020202020204" pitchFamily="34" charset="0"/>
                <a:cs typeface="Arial" panose="020B0604020202020204" pitchFamily="34" charset="0"/>
              </a:rPr>
              <a:t>you</a:t>
            </a:r>
            <a:r>
              <a:rPr lang="en-US" sz="2000">
                <a:latin typeface="Arial" panose="020B0604020202020204" pitchFamily="34" charset="0"/>
                <a:cs typeface="Arial" panose="020B0604020202020204" pitchFamily="34" charset="0"/>
              </a:rPr>
              <a:t> to participate</a:t>
            </a:r>
          </a:p>
        </p:txBody>
      </p:sp>
      <p:sp>
        <p:nvSpPr>
          <p:cNvPr id="30" name="Rectangle 29"/>
          <p:cNvSpPr/>
          <p:nvPr/>
        </p:nvSpPr>
        <p:spPr>
          <a:xfrm>
            <a:off x="4906032" y="4417576"/>
            <a:ext cx="3062221" cy="963979"/>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TMDL Development/</a:t>
            </a:r>
          </a:p>
          <a:p>
            <a:pPr algn="ctr"/>
            <a:r>
              <a:rPr lang="en-US" sz="2000" dirty="0">
                <a:latin typeface="Arial" panose="020B0604020202020204" pitchFamily="34" charset="0"/>
                <a:cs typeface="Arial" panose="020B0604020202020204" pitchFamily="34" charset="0"/>
              </a:rPr>
              <a:t>Community Engagement Meetings</a:t>
            </a:r>
          </a:p>
        </p:txBody>
      </p:sp>
      <p:pic>
        <p:nvPicPr>
          <p:cNvPr id="12" name="Picture 11">
            <a:extLst>
              <a:ext uri="{FF2B5EF4-FFF2-40B4-BE49-F238E27FC236}">
                <a16:creationId xmlns:a16="http://schemas.microsoft.com/office/drawing/2014/main" id="{59CD3FB6-D9D3-AA59-103E-5B3969AD4498}"/>
              </a:ext>
            </a:extLst>
          </p:cNvPr>
          <p:cNvPicPr>
            <a:picLocks noChangeAspect="1"/>
          </p:cNvPicPr>
          <p:nvPr/>
        </p:nvPicPr>
        <p:blipFill>
          <a:blip r:embed="rId3"/>
          <a:stretch>
            <a:fillRect/>
          </a:stretch>
        </p:blipFill>
        <p:spPr>
          <a:xfrm>
            <a:off x="6472587" y="2258180"/>
            <a:ext cx="3353869" cy="1867120"/>
          </a:xfrm>
          <a:prstGeom prst="snip2DiagRect">
            <a:avLst>
              <a:gd name="adj1" fmla="val 0"/>
              <a:gd name="adj2" fmla="val 16667"/>
            </a:avLst>
          </a:prstGeom>
          <a:solidFill>
            <a:srgbClr val="FFFFFF">
              <a:shade val="85000"/>
            </a:srgbClr>
          </a:solidFill>
          <a:ln w="88900" cap="sq">
            <a:noFill/>
            <a:miter lim="800000"/>
          </a:ln>
          <a:effectLst/>
        </p:spPr>
      </p:pic>
      <p:grpSp>
        <p:nvGrpSpPr>
          <p:cNvPr id="28" name="Group 27">
            <a:extLst>
              <a:ext uri="{FF2B5EF4-FFF2-40B4-BE49-F238E27FC236}">
                <a16:creationId xmlns:a16="http://schemas.microsoft.com/office/drawing/2014/main" id="{3AC90BE2-DF69-47A0-5917-55E50D498828}"/>
              </a:ext>
            </a:extLst>
          </p:cNvPr>
          <p:cNvGrpSpPr/>
          <p:nvPr/>
        </p:nvGrpSpPr>
        <p:grpSpPr>
          <a:xfrm>
            <a:off x="6423102" y="365125"/>
            <a:ext cx="5474255" cy="3783129"/>
            <a:chOff x="6423102" y="365125"/>
            <a:chExt cx="5474255" cy="3783129"/>
          </a:xfrm>
        </p:grpSpPr>
        <p:grpSp>
          <p:nvGrpSpPr>
            <p:cNvPr id="20" name="Group 19">
              <a:extLst>
                <a:ext uri="{FF2B5EF4-FFF2-40B4-BE49-F238E27FC236}">
                  <a16:creationId xmlns:a16="http://schemas.microsoft.com/office/drawing/2014/main" id="{A09C19A5-DCE8-B981-336E-BC60ED783A84}"/>
                </a:ext>
              </a:extLst>
            </p:cNvPr>
            <p:cNvGrpSpPr/>
            <p:nvPr/>
          </p:nvGrpSpPr>
          <p:grpSpPr>
            <a:xfrm>
              <a:off x="6423102" y="365125"/>
              <a:ext cx="5474255" cy="3783129"/>
              <a:chOff x="6423102" y="365125"/>
              <a:chExt cx="5474255" cy="3783129"/>
            </a:xfrm>
          </p:grpSpPr>
          <p:sp>
            <p:nvSpPr>
              <p:cNvPr id="10" name="Rectangle: Rounded Corners 9">
                <a:extLst>
                  <a:ext uri="{FF2B5EF4-FFF2-40B4-BE49-F238E27FC236}">
                    <a16:creationId xmlns:a16="http://schemas.microsoft.com/office/drawing/2014/main" id="{C54DC211-7F48-6A2C-B879-32D533FFA2F7}"/>
                  </a:ext>
                </a:extLst>
              </p:cNvPr>
              <p:cNvSpPr/>
              <p:nvPr/>
            </p:nvSpPr>
            <p:spPr>
              <a:xfrm>
                <a:off x="6423102" y="365125"/>
                <a:ext cx="4606544" cy="3783129"/>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Arial" panose="020B0604020202020204" pitchFamily="34" charset="0"/>
                    <a:cs typeface="Arial" panose="020B0604020202020204" pitchFamily="34" charset="0"/>
                  </a:rPr>
                  <a:t>Access all materials on our website</a:t>
                </a:r>
              </a:p>
              <a:p>
                <a:pPr algn="ctr"/>
                <a:r>
                  <a:rPr lang="en-US" dirty="0">
                    <a:solidFill>
                      <a:schemeClr val="tx1"/>
                    </a:solidFill>
                    <a:latin typeface="Arial" panose="020B0604020202020204" pitchFamily="34" charset="0"/>
                    <a:cs typeface="Arial" panose="020B0604020202020204" pitchFamily="34" charset="0"/>
                  </a:rPr>
                  <a:t>https://www.deq.virginia.gov/our-programs/water/water-quality/tmdl-development/tmdls-under-development</a:t>
                </a:r>
              </a:p>
              <a:p>
                <a:pPr algn="ctr"/>
                <a:endParaRPr lang="en-US" dirty="0">
                  <a:solidFill>
                    <a:schemeClr val="tx1"/>
                  </a:solidFill>
                  <a:latin typeface="Arial" panose="020B0604020202020204" pitchFamily="34" charset="0"/>
                  <a:cs typeface="Arial" panose="020B0604020202020204" pitchFamily="34" charset="0"/>
                </a:endParaRPr>
              </a:p>
            </p:txBody>
          </p:sp>
          <p:pic>
            <p:nvPicPr>
              <p:cNvPr id="19" name="Picture 18" descr="A qr code on a white background&#10;&#10;Description automatically generated">
                <a:extLst>
                  <a:ext uri="{FF2B5EF4-FFF2-40B4-BE49-F238E27FC236}">
                    <a16:creationId xmlns:a16="http://schemas.microsoft.com/office/drawing/2014/main" id="{082AC8F6-EC11-C774-1FC4-0E6B882FE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457" y="1724141"/>
                <a:ext cx="1866900" cy="1866900"/>
              </a:xfrm>
              <a:prstGeom prst="roundRect">
                <a:avLst/>
              </a:prstGeom>
              <a:ln w="28575">
                <a:solidFill>
                  <a:schemeClr val="accent6"/>
                </a:solidFill>
              </a:ln>
            </p:spPr>
          </p:pic>
        </p:grpSp>
        <p:cxnSp>
          <p:nvCxnSpPr>
            <p:cNvPr id="22" name="Straight Connector 21">
              <a:extLst>
                <a:ext uri="{FF2B5EF4-FFF2-40B4-BE49-F238E27FC236}">
                  <a16:creationId xmlns:a16="http://schemas.microsoft.com/office/drawing/2014/main" id="{11FEEC98-6AA8-8396-63AA-67970A99BD16}"/>
                </a:ext>
              </a:extLst>
            </p:cNvPr>
            <p:cNvCxnSpPr>
              <a:cxnSpLocks/>
            </p:cNvCxnSpPr>
            <p:nvPr/>
          </p:nvCxnSpPr>
          <p:spPr>
            <a:xfrm>
              <a:off x="9472613" y="2275528"/>
              <a:ext cx="353843" cy="0"/>
            </a:xfrm>
            <a:prstGeom prst="line">
              <a:avLst/>
            </a:prstGeom>
            <a:ln w="34925">
              <a:solidFill>
                <a:srgbClr val="EFEFEC"/>
              </a:solidFill>
            </a:ln>
            <a:effectLst>
              <a:reflection stA="45000" endPos="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DE19CE-F31E-FB85-1C0E-2659BB4D8787}"/>
                </a:ext>
              </a:extLst>
            </p:cNvPr>
            <p:cNvCxnSpPr>
              <a:cxnSpLocks/>
            </p:cNvCxnSpPr>
            <p:nvPr/>
          </p:nvCxnSpPr>
          <p:spPr>
            <a:xfrm flipV="1">
              <a:off x="9807431" y="2258180"/>
              <a:ext cx="0" cy="319523"/>
            </a:xfrm>
            <a:prstGeom prst="line">
              <a:avLst/>
            </a:prstGeom>
            <a:ln w="38100">
              <a:solidFill>
                <a:srgbClr val="EFEFEC"/>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0838027C-E68B-E154-D3A9-0210CCB367D8}"/>
              </a:ext>
            </a:extLst>
          </p:cNvPr>
          <p:cNvCxnSpPr>
            <a:cxnSpLocks/>
          </p:cNvCxnSpPr>
          <p:nvPr/>
        </p:nvCxnSpPr>
        <p:spPr>
          <a:xfrm flipV="1">
            <a:off x="9519047" y="2294334"/>
            <a:ext cx="270868" cy="1191"/>
          </a:xfrm>
          <a:prstGeom prst="line">
            <a:avLst/>
          </a:prstGeom>
          <a:ln w="6350">
            <a:solidFill>
              <a:srgbClr val="C7C7C7"/>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6C317E-23C1-41C3-1EFB-EE55D633B36D}"/>
              </a:ext>
            </a:extLst>
          </p:cNvPr>
          <p:cNvCxnSpPr>
            <a:cxnSpLocks/>
          </p:cNvCxnSpPr>
          <p:nvPr/>
        </p:nvCxnSpPr>
        <p:spPr>
          <a:xfrm>
            <a:off x="9789915" y="2294334"/>
            <a:ext cx="0" cy="283371"/>
          </a:xfrm>
          <a:prstGeom prst="line">
            <a:avLst/>
          </a:prstGeom>
          <a:ln w="6350">
            <a:solidFill>
              <a:srgbClr val="C7C7C7"/>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182BB8-4887-CC94-8000-8A01ADD4174A}"/>
              </a:ext>
            </a:extLst>
          </p:cNvPr>
          <p:cNvCxnSpPr>
            <a:cxnSpLocks/>
          </p:cNvCxnSpPr>
          <p:nvPr/>
        </p:nvCxnSpPr>
        <p:spPr>
          <a:xfrm flipV="1">
            <a:off x="147429" y="4417576"/>
            <a:ext cx="5948571" cy="234"/>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C894CB-7F4C-AC2E-E184-0D47FC629EF6}"/>
              </a:ext>
            </a:extLst>
          </p:cNvPr>
          <p:cNvCxnSpPr/>
          <p:nvPr/>
        </p:nvCxnSpPr>
        <p:spPr>
          <a:xfrm>
            <a:off x="5152919" y="3730915"/>
            <a:ext cx="0" cy="715618"/>
          </a:xfrm>
          <a:prstGeom prst="line">
            <a:avLst/>
          </a:prstGeom>
          <a:ln w="38100">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E07B655-0388-F09E-97AF-0188A76D1366}"/>
              </a:ext>
            </a:extLst>
          </p:cNvPr>
          <p:cNvSpPr/>
          <p:nvPr/>
        </p:nvSpPr>
        <p:spPr>
          <a:xfrm>
            <a:off x="2483585" y="5378396"/>
            <a:ext cx="1131570" cy="172012"/>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January 15, 2025</a:t>
            </a:r>
          </a:p>
        </p:txBody>
      </p:sp>
      <p:sp>
        <p:nvSpPr>
          <p:cNvPr id="6" name="Rectangle 5">
            <a:extLst>
              <a:ext uri="{FF2B5EF4-FFF2-40B4-BE49-F238E27FC236}">
                <a16:creationId xmlns:a16="http://schemas.microsoft.com/office/drawing/2014/main" id="{B0C5E51C-2B12-B992-E165-33D2D42B5E28}"/>
              </a:ext>
            </a:extLst>
          </p:cNvPr>
          <p:cNvSpPr/>
          <p:nvPr/>
        </p:nvSpPr>
        <p:spPr>
          <a:xfrm>
            <a:off x="5269397" y="3240345"/>
            <a:ext cx="1855936" cy="327792"/>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June 25, 2025</a:t>
            </a:r>
          </a:p>
        </p:txBody>
      </p:sp>
      <p:cxnSp>
        <p:nvCxnSpPr>
          <p:cNvPr id="11" name="Straight Connector 10">
            <a:extLst>
              <a:ext uri="{FF2B5EF4-FFF2-40B4-BE49-F238E27FC236}">
                <a16:creationId xmlns:a16="http://schemas.microsoft.com/office/drawing/2014/main" id="{7DBDB6D5-FBCD-B129-46A1-3E95F786526F}"/>
              </a:ext>
            </a:extLst>
          </p:cNvPr>
          <p:cNvCxnSpPr/>
          <p:nvPr/>
        </p:nvCxnSpPr>
        <p:spPr>
          <a:xfrm>
            <a:off x="6096000" y="3721750"/>
            <a:ext cx="0" cy="715618"/>
          </a:xfrm>
          <a:prstGeom prst="line">
            <a:avLst/>
          </a:prstGeom>
          <a:ln w="38100">
            <a:solidFill>
              <a:schemeClr val="accent6"/>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392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695" y="2851468"/>
            <a:ext cx="4095750" cy="1602738"/>
          </a:xfrm>
        </p:spPr>
        <p:txBody>
          <a:bodyPr anchor="t">
            <a:noAutofit/>
          </a:bodyPr>
          <a:lstStyle/>
          <a:p>
            <a:pPr algn="ctr">
              <a:lnSpc>
                <a:spcPct val="100000"/>
              </a:lnSpc>
            </a:pPr>
            <a:r>
              <a:rPr lang="en-US" sz="2000" dirty="0">
                <a:solidFill>
                  <a:srgbClr val="256EAB"/>
                </a:solidFill>
                <a:latin typeface="Arial"/>
                <a:cs typeface="Arial"/>
              </a:rPr>
              <a:t>To learn more, visit DEQ’s website: </a:t>
            </a:r>
            <a:br>
              <a:rPr lang="en-US" sz="2000" b="0" dirty="0"/>
            </a:br>
            <a:r>
              <a:rPr lang="en-US" sz="2000" b="0" dirty="0">
                <a:solidFill>
                  <a:schemeClr val="accent4"/>
                </a:solidFill>
                <a:latin typeface="Arial"/>
                <a:cs typeface="Arial"/>
                <a:hlinkClick r:id="rId3">
                  <a:extLst>
                    <a:ext uri="{A12FA001-AC4F-418D-AE19-62706E023703}">
                      <ahyp:hlinkClr xmlns:ahyp="http://schemas.microsoft.com/office/drawing/2018/hyperlinkcolor" val="tx"/>
                    </a:ext>
                  </a:extLst>
                </a:hlinkClick>
              </a:rPr>
              <a:t>https://www.deq.virginia.gov/our-programs/water/water-quality/tmdl-development</a:t>
            </a:r>
            <a:br>
              <a:rPr lang="en-US" sz="2000" b="0" dirty="0">
                <a:solidFill>
                  <a:srgbClr val="256EAB"/>
                </a:solidFill>
                <a:latin typeface="Arial"/>
                <a:cs typeface="Arial"/>
              </a:rPr>
            </a:br>
            <a:br>
              <a:rPr lang="en-US" sz="2000" b="0" dirty="0">
                <a:solidFill>
                  <a:srgbClr val="256EAB"/>
                </a:solidFill>
                <a:latin typeface="Arial"/>
                <a:cs typeface="Arial"/>
              </a:rPr>
            </a:br>
            <a:br>
              <a:rPr lang="en-US" sz="2000" b="0" dirty="0">
                <a:solidFill>
                  <a:srgbClr val="256EAB"/>
                </a:solidFill>
                <a:latin typeface="Arial"/>
                <a:cs typeface="Arial"/>
              </a:rPr>
            </a:br>
            <a:r>
              <a:rPr lang="en-US" sz="2000" b="0" dirty="0">
                <a:solidFill>
                  <a:schemeClr val="accent1"/>
                </a:solidFill>
                <a:latin typeface="Arial"/>
                <a:cs typeface="Arial"/>
              </a:rPr>
              <a:t>THANK YOU FOR YOUR ATTENDANCE!!!</a:t>
            </a:r>
          </a:p>
        </p:txBody>
      </p:sp>
      <p:sp>
        <p:nvSpPr>
          <p:cNvPr id="3" name="Title 1">
            <a:extLst>
              <a:ext uri="{FF2B5EF4-FFF2-40B4-BE49-F238E27FC236}">
                <a16:creationId xmlns:a16="http://schemas.microsoft.com/office/drawing/2014/main" id="{7D80A1CB-BEA3-8060-6F20-6DB53CF825AE}"/>
              </a:ext>
            </a:extLst>
          </p:cNvPr>
          <p:cNvSpPr txBox="1">
            <a:spLocks/>
          </p:cNvSpPr>
          <p:nvPr/>
        </p:nvSpPr>
        <p:spPr>
          <a:xfrm>
            <a:off x="-2" y="-1589"/>
            <a:ext cx="815340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200"/>
              <a:t>Comments, Thoughts, &amp; Questions</a:t>
            </a:r>
            <a:endParaRPr lang="en-US" sz="3200">
              <a:solidFill>
                <a:schemeClr val="accent4"/>
              </a:solidFill>
            </a:endParaRPr>
          </a:p>
        </p:txBody>
      </p:sp>
      <p:pic>
        <p:nvPicPr>
          <p:cNvPr id="4" name="Picture 3">
            <a:extLst>
              <a:ext uri="{FF2B5EF4-FFF2-40B4-BE49-F238E27FC236}">
                <a16:creationId xmlns:a16="http://schemas.microsoft.com/office/drawing/2014/main" id="{2A7C3602-8942-B43A-A03A-ECEBF0C4EE2E}"/>
              </a:ext>
            </a:extLst>
          </p:cNvPr>
          <p:cNvPicPr>
            <a:picLocks noChangeAspect="1"/>
          </p:cNvPicPr>
          <p:nvPr/>
        </p:nvPicPr>
        <p:blipFill>
          <a:blip r:embed="rId4"/>
          <a:stretch>
            <a:fillRect/>
          </a:stretch>
        </p:blipFill>
        <p:spPr>
          <a:xfrm>
            <a:off x="2788" y="1168503"/>
            <a:ext cx="8067907" cy="4968668"/>
          </a:xfrm>
          <a:prstGeom prst="rect">
            <a:avLst/>
          </a:prstGeom>
        </p:spPr>
      </p:pic>
      <p:sp>
        <p:nvSpPr>
          <p:cNvPr id="6" name="Star: 5 Points 5">
            <a:extLst>
              <a:ext uri="{FF2B5EF4-FFF2-40B4-BE49-F238E27FC236}">
                <a16:creationId xmlns:a16="http://schemas.microsoft.com/office/drawing/2014/main" id="{62DE4A9A-C58B-E17B-714B-F5ABDBE01E32}"/>
              </a:ext>
            </a:extLst>
          </p:cNvPr>
          <p:cNvSpPr/>
          <p:nvPr/>
        </p:nvSpPr>
        <p:spPr>
          <a:xfrm rot="20710629">
            <a:off x="5131737" y="2527880"/>
            <a:ext cx="2136589" cy="1566744"/>
          </a:xfrm>
          <a:prstGeom prst="star5">
            <a:avLst>
              <a:gd name="adj" fmla="val 19873"/>
              <a:gd name="hf" fmla="val 105146"/>
              <a:gd name="vf" fmla="val 110557"/>
            </a:avLst>
          </a:prstGeom>
          <a:solidFill>
            <a:schemeClr val="accent4"/>
          </a:solidFill>
          <a:ln>
            <a:solidFill>
              <a:srgbClr val="FFFF00"/>
            </a:solidFill>
          </a:ln>
          <a:effectLst>
            <a:glow rad="1397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ARPs</a:t>
            </a:r>
          </a:p>
        </p:txBody>
      </p:sp>
      <p:sp>
        <p:nvSpPr>
          <p:cNvPr id="7" name="Star: 5 Points 6">
            <a:extLst>
              <a:ext uri="{FF2B5EF4-FFF2-40B4-BE49-F238E27FC236}">
                <a16:creationId xmlns:a16="http://schemas.microsoft.com/office/drawing/2014/main" id="{4A531742-212F-DEE7-7F61-F44C4901FB33}"/>
              </a:ext>
            </a:extLst>
          </p:cNvPr>
          <p:cNvSpPr/>
          <p:nvPr/>
        </p:nvSpPr>
        <p:spPr>
          <a:xfrm rot="258942">
            <a:off x="5989732" y="3521949"/>
            <a:ext cx="2473322" cy="2169633"/>
          </a:xfrm>
          <a:prstGeom prst="star5">
            <a:avLst>
              <a:gd name="adj" fmla="val 19873"/>
              <a:gd name="hf" fmla="val 105146"/>
              <a:gd name="vf" fmla="val 110557"/>
            </a:avLst>
          </a:prstGeom>
          <a:solidFill>
            <a:schemeClr val="accent1"/>
          </a:solidFill>
          <a:ln>
            <a:solidFill>
              <a:srgbClr val="FFFF00"/>
            </a:solidFill>
          </a:ln>
          <a:effectLst>
            <a:glow rad="1397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Also see our IP page</a:t>
            </a:r>
          </a:p>
        </p:txBody>
      </p:sp>
    </p:spTree>
    <p:extLst>
      <p:ext uri="{BB962C8B-B14F-4D97-AF65-F5344CB8AC3E}">
        <p14:creationId xmlns:p14="http://schemas.microsoft.com/office/powerpoint/2010/main" val="18391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fld id="{61C9B584-852F-4056-BF30-ABA66A23FD41}" type="slidenum">
              <a:rPr lang="en-US" smtClean="0"/>
              <a:t>4</a:t>
            </a:fld>
            <a:r>
              <a:rPr lang="en-US"/>
              <a:t>					</a:t>
            </a:r>
            <a:endParaRPr lang="en-US">
              <a:solidFill>
                <a:srgbClr val="256EAB"/>
              </a:solidFill>
            </a:endParaRPr>
          </a:p>
        </p:txBody>
      </p:sp>
      <p:sp>
        <p:nvSpPr>
          <p:cNvPr id="5" name="Title 4">
            <a:extLst>
              <a:ext uri="{FF2B5EF4-FFF2-40B4-BE49-F238E27FC236}">
                <a16:creationId xmlns:a16="http://schemas.microsoft.com/office/drawing/2014/main" id="{2473C386-C12E-8089-D668-3796EADCD5B3}"/>
              </a:ext>
            </a:extLst>
          </p:cNvPr>
          <p:cNvSpPr>
            <a:spLocks noGrp="1"/>
          </p:cNvSpPr>
          <p:nvPr>
            <p:ph type="title"/>
          </p:nvPr>
        </p:nvSpPr>
        <p:spPr/>
        <p:txBody>
          <a:bodyPr>
            <a:normAutofit/>
          </a:bodyPr>
          <a:lstStyle/>
          <a:p>
            <a:r>
              <a:rPr lang="en-US" sz="3200" dirty="0"/>
              <a:t>Likely Stressors Leading to Stream Impairment</a:t>
            </a:r>
          </a:p>
        </p:txBody>
      </p:sp>
      <p:sp>
        <p:nvSpPr>
          <p:cNvPr id="2" name="Content Placeholder 4">
            <a:extLst>
              <a:ext uri="{FF2B5EF4-FFF2-40B4-BE49-F238E27FC236}">
                <a16:creationId xmlns:a16="http://schemas.microsoft.com/office/drawing/2014/main" id="{ABFB318E-D7E0-6109-2FDA-55388C219011}"/>
              </a:ext>
            </a:extLst>
          </p:cNvPr>
          <p:cNvSpPr>
            <a:spLocks noGrp="1"/>
          </p:cNvSpPr>
          <p:nvPr>
            <p:ph idx="1"/>
          </p:nvPr>
        </p:nvSpPr>
        <p:spPr>
          <a:xfrm>
            <a:off x="838200" y="1690688"/>
            <a:ext cx="6770248" cy="4351338"/>
          </a:xfrm>
        </p:spPr>
        <p:txBody>
          <a:bodyPr>
            <a:normAutofit fontScale="92500" lnSpcReduction="10000"/>
          </a:bodyPr>
          <a:lstStyle/>
          <a:p>
            <a:pPr marL="0" indent="0">
              <a:buNone/>
            </a:pPr>
            <a:r>
              <a:rPr lang="en-US" b="1" u="sng" dirty="0"/>
              <a:t>Horsepen Creek:</a:t>
            </a:r>
          </a:p>
          <a:p>
            <a:r>
              <a:rPr lang="en-US" sz="1700" dirty="0"/>
              <a:t>Most Probable: Phosphorus</a:t>
            </a:r>
          </a:p>
          <a:p>
            <a:r>
              <a:rPr lang="en-US" sz="1700" dirty="0"/>
              <a:t>Possible Contributors: Sediment, Dissolved Oxygen, Physical Habitat</a:t>
            </a:r>
          </a:p>
          <a:p>
            <a:pPr marL="0" indent="0">
              <a:buNone/>
            </a:pPr>
            <a:endParaRPr lang="en-US" b="1" u="sng" dirty="0"/>
          </a:p>
          <a:p>
            <a:pPr marL="0" indent="0">
              <a:buNone/>
            </a:pPr>
            <a:r>
              <a:rPr lang="en-US" b="1" u="sng" dirty="0"/>
              <a:t>Little Roanoke Creek:</a:t>
            </a:r>
          </a:p>
          <a:p>
            <a:r>
              <a:rPr lang="en-US" sz="1700" dirty="0"/>
              <a:t>Most Probable: Sediment and Dissolved Oxygen</a:t>
            </a:r>
          </a:p>
          <a:p>
            <a:r>
              <a:rPr kumimoji="0" lang="en-US" sz="17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Possible </a:t>
            </a:r>
            <a:r>
              <a:rPr lang="en-US" sz="1700" dirty="0"/>
              <a:t>Contributors</a:t>
            </a:r>
            <a:r>
              <a:rPr kumimoji="0" lang="en-US" sz="17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 Phosphorus</a:t>
            </a:r>
            <a:endParaRPr lang="en-US" sz="1700" dirty="0"/>
          </a:p>
          <a:p>
            <a:pPr marL="0" indent="0">
              <a:buNone/>
            </a:pPr>
            <a:endParaRPr lang="en-US" b="1" u="sng" dirty="0"/>
          </a:p>
          <a:p>
            <a:pPr marL="0" indent="0">
              <a:buNone/>
            </a:pPr>
            <a:r>
              <a:rPr lang="en-US" b="1" u="sng" dirty="0"/>
              <a:t>Unnamed Tributary to Spencer Creek:</a:t>
            </a:r>
          </a:p>
          <a:p>
            <a:r>
              <a:rPr lang="en-US" sz="1700" dirty="0"/>
              <a:t>Most Probable: Sediment</a:t>
            </a:r>
          </a:p>
          <a:p>
            <a:r>
              <a:rPr kumimoji="0" lang="en-US" sz="17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Possible </a:t>
            </a:r>
            <a:r>
              <a:rPr lang="en-US" sz="1700" dirty="0"/>
              <a:t>Contributors</a:t>
            </a:r>
            <a:r>
              <a:rPr kumimoji="0" lang="en-US" sz="17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 Physical Habitat and Phosphorus</a:t>
            </a:r>
            <a:endParaRPr lang="en-US" sz="1700" dirty="0"/>
          </a:p>
        </p:txBody>
      </p:sp>
    </p:spTree>
    <p:extLst>
      <p:ext uri="{BB962C8B-B14F-4D97-AF65-F5344CB8AC3E}">
        <p14:creationId xmlns:p14="http://schemas.microsoft.com/office/powerpoint/2010/main" val="161308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BEB0CA91-801E-1BC7-46AC-33BAC8FD08C2}"/>
              </a:ext>
            </a:extLst>
          </p:cNvPr>
          <p:cNvSpPr>
            <a:spLocks noGrp="1"/>
          </p:cNvSpPr>
          <p:nvPr>
            <p:ph type="title"/>
          </p:nvPr>
        </p:nvSpPr>
        <p:spPr>
          <a:xfrm>
            <a:off x="838200" y="134014"/>
            <a:ext cx="10515600" cy="1031086"/>
          </a:xfrm>
          <a:ln>
            <a:noFill/>
          </a:ln>
        </p:spPr>
        <p:txBody>
          <a:bodyPr anchor="ctr">
            <a:normAutofit/>
          </a:bodyPr>
          <a:lstStyle/>
          <a:p>
            <a:r>
              <a:rPr lang="en-US" sz="3200">
                <a:latin typeface="Arial"/>
                <a:cs typeface="Arial"/>
              </a:rPr>
              <a:t>Virginia’s Water Quality Process</a:t>
            </a:r>
          </a:p>
        </p:txBody>
      </p:sp>
      <p:pic>
        <p:nvPicPr>
          <p:cNvPr id="2050" name="Picture 2" descr="Water Wheel">
            <a:extLst>
              <a:ext uri="{FF2B5EF4-FFF2-40B4-BE49-F238E27FC236}">
                <a16:creationId xmlns:a16="http://schemas.microsoft.com/office/drawing/2014/main" id="{A18ED2F9-1C24-826E-C0C2-CCE3382D29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 r="-1" b="3193"/>
          <a:stretch/>
        </p:blipFill>
        <p:spPr bwMode="auto">
          <a:xfrm>
            <a:off x="4151555" y="965568"/>
            <a:ext cx="6503344" cy="5929069"/>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9B966445-B857-4BB9-82F8-1805C0690973}"/>
              </a:ext>
            </a:extLst>
          </p:cNvPr>
          <p:cNvSpPr/>
          <p:nvPr/>
        </p:nvSpPr>
        <p:spPr>
          <a:xfrm>
            <a:off x="787292" y="5036614"/>
            <a:ext cx="2578602" cy="1630188"/>
          </a:xfrm>
          <a:prstGeom prst="ellipse">
            <a:avLst/>
          </a:prstGeom>
          <a:solidFill>
            <a:srgbClr val="277E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Advanced Restoration Plan </a:t>
            </a:r>
          </a:p>
          <a:p>
            <a:pPr algn="ctr"/>
            <a:r>
              <a:rPr lang="en-US" dirty="0"/>
              <a:t>(ARP)</a:t>
            </a:r>
          </a:p>
        </p:txBody>
      </p:sp>
      <p:pic>
        <p:nvPicPr>
          <p:cNvPr id="39" name="Graphic 38" descr="Comment Important with solid fill">
            <a:extLst>
              <a:ext uri="{FF2B5EF4-FFF2-40B4-BE49-F238E27FC236}">
                <a16:creationId xmlns:a16="http://schemas.microsoft.com/office/drawing/2014/main" id="{CDA05AB6-4EE9-00AB-7EF4-31F0C73466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5924" y="3883503"/>
            <a:ext cx="914400" cy="914400"/>
          </a:xfrm>
          <a:prstGeom prst="rect">
            <a:avLst/>
          </a:prstGeom>
        </p:spPr>
      </p:pic>
      <p:pic>
        <p:nvPicPr>
          <p:cNvPr id="40" name="Graphic 39" descr="Comment Important with solid fill">
            <a:extLst>
              <a:ext uri="{FF2B5EF4-FFF2-40B4-BE49-F238E27FC236}">
                <a16:creationId xmlns:a16="http://schemas.microsoft.com/office/drawing/2014/main" id="{A3C41BDD-DB53-3419-955C-19E2C4028B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4978032"/>
            <a:ext cx="914400" cy="914400"/>
          </a:xfrm>
          <a:prstGeom prst="rect">
            <a:avLst/>
          </a:prstGeom>
        </p:spPr>
      </p:pic>
      <p:cxnSp>
        <p:nvCxnSpPr>
          <p:cNvPr id="50" name="Straight Arrow Connector 49">
            <a:extLst>
              <a:ext uri="{FF2B5EF4-FFF2-40B4-BE49-F238E27FC236}">
                <a16:creationId xmlns:a16="http://schemas.microsoft.com/office/drawing/2014/main" id="{1A8839CB-F006-D1B2-30CA-ABE39CE2A68C}"/>
              </a:ext>
            </a:extLst>
          </p:cNvPr>
          <p:cNvCxnSpPr>
            <a:cxnSpLocks/>
          </p:cNvCxnSpPr>
          <p:nvPr/>
        </p:nvCxnSpPr>
        <p:spPr>
          <a:xfrm flipH="1">
            <a:off x="3413431" y="5417829"/>
            <a:ext cx="802490" cy="30631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7C296A1-C334-9F33-62DE-D537C6C49C53}"/>
              </a:ext>
            </a:extLst>
          </p:cNvPr>
          <p:cNvCxnSpPr>
            <a:cxnSpLocks/>
          </p:cNvCxnSpPr>
          <p:nvPr/>
        </p:nvCxnSpPr>
        <p:spPr>
          <a:xfrm flipH="1" flipV="1">
            <a:off x="3365894" y="6135624"/>
            <a:ext cx="2916034" cy="28346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98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DCE4-EC6B-746D-87A2-C67FC2617B78}"/>
              </a:ext>
            </a:extLst>
          </p:cNvPr>
          <p:cNvSpPr>
            <a:spLocks noGrp="1"/>
          </p:cNvSpPr>
          <p:nvPr>
            <p:ph type="title"/>
          </p:nvPr>
        </p:nvSpPr>
        <p:spPr/>
        <p:txBody>
          <a:bodyPr/>
          <a:lstStyle/>
          <a:p>
            <a:r>
              <a:rPr lang="en-US" dirty="0"/>
              <a:t>Advanced Restoration Plan (ARP)</a:t>
            </a:r>
          </a:p>
        </p:txBody>
      </p:sp>
      <p:sp>
        <p:nvSpPr>
          <p:cNvPr id="3" name="Content Placeholder 2">
            <a:extLst>
              <a:ext uri="{FF2B5EF4-FFF2-40B4-BE49-F238E27FC236}">
                <a16:creationId xmlns:a16="http://schemas.microsoft.com/office/drawing/2014/main" id="{2B74F736-4E01-1116-80C1-D3FEC15D1A67}"/>
              </a:ext>
            </a:extLst>
          </p:cNvPr>
          <p:cNvSpPr>
            <a:spLocks noGrp="1"/>
          </p:cNvSpPr>
          <p:nvPr>
            <p:ph idx="1"/>
          </p:nvPr>
        </p:nvSpPr>
        <p:spPr/>
        <p:txBody>
          <a:bodyPr>
            <a:normAutofit/>
          </a:bodyPr>
          <a:lstStyle/>
          <a:p>
            <a:r>
              <a:rPr lang="en-US" b="0" i="0" dirty="0">
                <a:effectLst/>
                <a:latin typeface="Source Sans Pro Web"/>
              </a:rPr>
              <a:t>An advance restoration plan (ARP) is a near-term plan, or description of actions, with a schedule and milestones, that is more immediately beneficial or practicable to achieving water quality standards (WQS). </a:t>
            </a:r>
          </a:p>
          <a:p>
            <a:r>
              <a:rPr lang="en-US" dirty="0">
                <a:latin typeface="Source Sans Pro Web"/>
              </a:rPr>
              <a:t>When the ARP activities restore the applicable water quality standards, the waterbody can be delisted, which eliminates the need for a TMDL </a:t>
            </a:r>
          </a:p>
          <a:p>
            <a:r>
              <a:rPr lang="en-US" dirty="0">
                <a:latin typeface="Source Sans Pro Web"/>
              </a:rPr>
              <a:t>ARPs are </a:t>
            </a:r>
            <a:r>
              <a:rPr lang="en-US" b="1" dirty="0">
                <a:latin typeface="Source Sans Pro Web"/>
              </a:rPr>
              <a:t>not</a:t>
            </a:r>
            <a:r>
              <a:rPr lang="en-US" dirty="0">
                <a:latin typeface="Source Sans Pro Web"/>
              </a:rPr>
              <a:t> a regulatory action. There are only considerations and not “requirements” in developing the plan. </a:t>
            </a:r>
            <a:endParaRPr lang="en-US" dirty="0"/>
          </a:p>
        </p:txBody>
      </p:sp>
      <p:sp>
        <p:nvSpPr>
          <p:cNvPr id="4" name="Footer Placeholder 3">
            <a:extLst>
              <a:ext uri="{FF2B5EF4-FFF2-40B4-BE49-F238E27FC236}">
                <a16:creationId xmlns:a16="http://schemas.microsoft.com/office/drawing/2014/main" id="{B51B4EE6-AA1A-720F-CE71-35ED4508AD83}"/>
              </a:ext>
            </a:extLst>
          </p:cNvPr>
          <p:cNvSpPr>
            <a:spLocks noGrp="1"/>
          </p:cNvSpPr>
          <p:nvPr>
            <p:ph type="ftr" sz="quarter" idx="11"/>
          </p:nvPr>
        </p:nvSpPr>
        <p:spPr/>
        <p:txBody>
          <a:bodyPr/>
          <a:lstStyle/>
          <a:p>
            <a:pPr algn="l"/>
            <a:fld id="{61C9B584-852F-4056-BF30-ABA66A23FD41}" type="slidenum">
              <a:rPr lang="en-US" smtClean="0"/>
              <a:t>6</a:t>
            </a:fld>
            <a:r>
              <a:rPr lang="en-US" dirty="0"/>
              <a:t>					</a:t>
            </a:r>
            <a:endParaRPr lang="en-US" dirty="0">
              <a:solidFill>
                <a:srgbClr val="256EAB"/>
              </a:solidFill>
            </a:endParaRPr>
          </a:p>
        </p:txBody>
      </p:sp>
    </p:spTree>
    <p:extLst>
      <p:ext uri="{BB962C8B-B14F-4D97-AF65-F5344CB8AC3E}">
        <p14:creationId xmlns:p14="http://schemas.microsoft.com/office/powerpoint/2010/main" val="244680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602E-50BD-9116-CEE8-5FE9B2799166}"/>
              </a:ext>
            </a:extLst>
          </p:cNvPr>
          <p:cNvSpPr>
            <a:spLocks noGrp="1"/>
          </p:cNvSpPr>
          <p:nvPr>
            <p:ph type="title"/>
          </p:nvPr>
        </p:nvSpPr>
        <p:spPr/>
        <p:txBody>
          <a:bodyPr/>
          <a:lstStyle/>
          <a:p>
            <a:r>
              <a:rPr lang="en-US" dirty="0"/>
              <a:t>ARP components</a:t>
            </a:r>
          </a:p>
        </p:txBody>
      </p:sp>
      <p:sp>
        <p:nvSpPr>
          <p:cNvPr id="3" name="Content Placeholder 2">
            <a:extLst>
              <a:ext uri="{FF2B5EF4-FFF2-40B4-BE49-F238E27FC236}">
                <a16:creationId xmlns:a16="http://schemas.microsoft.com/office/drawing/2014/main" id="{9065AFBD-BB7F-5A6B-41C8-002E6BF1D2C0}"/>
              </a:ext>
            </a:extLst>
          </p:cNvPr>
          <p:cNvSpPr>
            <a:spLocks noGrp="1"/>
          </p:cNvSpPr>
          <p:nvPr>
            <p:ph idx="1"/>
          </p:nvPr>
        </p:nvSpPr>
        <p:spPr/>
        <p:txBody>
          <a:bodyPr/>
          <a:lstStyle/>
          <a:p>
            <a:r>
              <a:rPr lang="en-US" dirty="0"/>
              <a:t>Similar basic process to TMDL</a:t>
            </a:r>
          </a:p>
          <a:p>
            <a:pPr lvl="1"/>
            <a:r>
              <a:rPr lang="en-US" dirty="0"/>
              <a:t>Calculation of TMDL, Allocation of pollutants and various sources</a:t>
            </a:r>
          </a:p>
          <a:p>
            <a:pPr lvl="1"/>
            <a:endParaRPr lang="en-US" dirty="0"/>
          </a:p>
          <a:p>
            <a:pPr lvl="1"/>
            <a:r>
              <a:rPr lang="en-US" dirty="0"/>
              <a:t>Implementation Plan- planning out BMPs that would help achieve the water quality goals and lead to possible 319(h) funding</a:t>
            </a:r>
          </a:p>
        </p:txBody>
      </p:sp>
      <p:sp>
        <p:nvSpPr>
          <p:cNvPr id="4" name="Footer Placeholder 3">
            <a:extLst>
              <a:ext uri="{FF2B5EF4-FFF2-40B4-BE49-F238E27FC236}">
                <a16:creationId xmlns:a16="http://schemas.microsoft.com/office/drawing/2014/main" id="{EA369AE6-0980-7DF7-892D-9365C5CDFD19}"/>
              </a:ext>
            </a:extLst>
          </p:cNvPr>
          <p:cNvSpPr>
            <a:spLocks noGrp="1"/>
          </p:cNvSpPr>
          <p:nvPr>
            <p:ph type="ftr" sz="quarter" idx="11"/>
          </p:nvPr>
        </p:nvSpPr>
        <p:spPr/>
        <p:txBody>
          <a:bodyPr/>
          <a:lstStyle/>
          <a:p>
            <a:pPr algn="l"/>
            <a:fld id="{61C9B584-852F-4056-BF30-ABA66A23FD41}" type="slidenum">
              <a:rPr lang="en-US" smtClean="0"/>
              <a:t>7</a:t>
            </a:fld>
            <a:r>
              <a:rPr lang="en-US"/>
              <a:t>					</a:t>
            </a:r>
            <a:endParaRPr lang="en-US">
              <a:solidFill>
                <a:srgbClr val="256EAB"/>
              </a:solidFill>
            </a:endParaRPr>
          </a:p>
        </p:txBody>
      </p:sp>
    </p:spTree>
    <p:extLst>
      <p:ext uri="{BB962C8B-B14F-4D97-AF65-F5344CB8AC3E}">
        <p14:creationId xmlns:p14="http://schemas.microsoft.com/office/powerpoint/2010/main" val="222567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CB8-FDDE-39F7-36F0-240116FD9082}"/>
              </a:ext>
            </a:extLst>
          </p:cNvPr>
          <p:cNvSpPr>
            <a:spLocks noGrp="1"/>
          </p:cNvSpPr>
          <p:nvPr>
            <p:ph type="title"/>
          </p:nvPr>
        </p:nvSpPr>
        <p:spPr/>
        <p:txBody>
          <a:bodyPr/>
          <a:lstStyle/>
          <a:p>
            <a:r>
              <a:rPr lang="en-US" dirty="0"/>
              <a:t>ARP and NPS Watershed Based Plans (IP)</a:t>
            </a:r>
          </a:p>
        </p:txBody>
      </p:sp>
      <p:sp>
        <p:nvSpPr>
          <p:cNvPr id="3" name="Content Placeholder 2">
            <a:extLst>
              <a:ext uri="{FF2B5EF4-FFF2-40B4-BE49-F238E27FC236}">
                <a16:creationId xmlns:a16="http://schemas.microsoft.com/office/drawing/2014/main" id="{C85FB2AF-CC8A-DD51-DCC5-2F5C86D9DB99}"/>
              </a:ext>
            </a:extLst>
          </p:cNvPr>
          <p:cNvSpPr>
            <a:spLocks noGrp="1"/>
          </p:cNvSpPr>
          <p:nvPr>
            <p:ph idx="1"/>
          </p:nvPr>
        </p:nvSpPr>
        <p:spPr/>
        <p:txBody>
          <a:bodyPr/>
          <a:lstStyle/>
          <a:p>
            <a:r>
              <a:rPr lang="en-US" dirty="0"/>
              <a:t>Many ARPs either were developed from existing WBPs or developed concurrently as WBP</a:t>
            </a:r>
          </a:p>
          <a:p>
            <a:r>
              <a:rPr lang="en-US" dirty="0"/>
              <a:t>ARPs focus on primarily nonpoint source based impairments so they tend to have overlaps in development and consideration with watershed based plans</a:t>
            </a:r>
          </a:p>
          <a:p>
            <a:r>
              <a:rPr lang="en-US" dirty="0"/>
              <a:t>For the 303(d) program, the primary consideration is to ensure that the ARP clearly demonstrates that the activities will restore the impaired WQS not just improve water quality </a:t>
            </a:r>
          </a:p>
          <a:p>
            <a:r>
              <a:rPr lang="en-US" dirty="0"/>
              <a:t>Like IP, partnerships and interested/involved stakeholders are essential to ARP development, implementation, and success.</a:t>
            </a:r>
          </a:p>
        </p:txBody>
      </p:sp>
      <p:sp>
        <p:nvSpPr>
          <p:cNvPr id="4" name="Footer Placeholder 3">
            <a:extLst>
              <a:ext uri="{FF2B5EF4-FFF2-40B4-BE49-F238E27FC236}">
                <a16:creationId xmlns:a16="http://schemas.microsoft.com/office/drawing/2014/main" id="{F16AA074-6BBD-6CAA-D3AA-6BBCE9571CDE}"/>
              </a:ext>
            </a:extLst>
          </p:cNvPr>
          <p:cNvSpPr>
            <a:spLocks noGrp="1"/>
          </p:cNvSpPr>
          <p:nvPr>
            <p:ph type="ftr" sz="quarter" idx="11"/>
          </p:nvPr>
        </p:nvSpPr>
        <p:spPr/>
        <p:txBody>
          <a:bodyPr/>
          <a:lstStyle/>
          <a:p>
            <a:pPr algn="l"/>
            <a:fld id="{61C9B584-852F-4056-BF30-ABA66A23FD41}" type="slidenum">
              <a:rPr lang="en-US" smtClean="0"/>
              <a:t>8</a:t>
            </a:fld>
            <a:r>
              <a:rPr lang="en-US"/>
              <a:t>					</a:t>
            </a:r>
            <a:endParaRPr lang="en-US">
              <a:solidFill>
                <a:srgbClr val="256EAB"/>
              </a:solidFill>
            </a:endParaRPr>
          </a:p>
        </p:txBody>
      </p:sp>
    </p:spTree>
    <p:extLst>
      <p:ext uri="{BB962C8B-B14F-4D97-AF65-F5344CB8AC3E}">
        <p14:creationId xmlns:p14="http://schemas.microsoft.com/office/powerpoint/2010/main" val="3556265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8C89-CBBA-9D0C-71DB-1530D4632C37}"/>
              </a:ext>
            </a:extLst>
          </p:cNvPr>
          <p:cNvSpPr>
            <a:spLocks noGrp="1"/>
          </p:cNvSpPr>
          <p:nvPr>
            <p:ph type="title"/>
          </p:nvPr>
        </p:nvSpPr>
        <p:spPr/>
        <p:txBody>
          <a:bodyPr/>
          <a:lstStyle/>
          <a:p>
            <a:r>
              <a:rPr lang="en-US" dirty="0"/>
              <a:t>So, what will restoration look like?</a:t>
            </a:r>
          </a:p>
        </p:txBody>
      </p:sp>
      <p:sp>
        <p:nvSpPr>
          <p:cNvPr id="4" name="Footer Placeholder 3">
            <a:extLst>
              <a:ext uri="{FF2B5EF4-FFF2-40B4-BE49-F238E27FC236}">
                <a16:creationId xmlns:a16="http://schemas.microsoft.com/office/drawing/2014/main" id="{89F3AFFE-392B-1DE2-5E1A-FCA1ABF4C125}"/>
              </a:ext>
            </a:extLst>
          </p:cNvPr>
          <p:cNvSpPr>
            <a:spLocks noGrp="1"/>
          </p:cNvSpPr>
          <p:nvPr>
            <p:ph type="ftr" sz="quarter" idx="11"/>
          </p:nvPr>
        </p:nvSpPr>
        <p:spPr/>
        <p:txBody>
          <a:bodyPr/>
          <a:lstStyle/>
          <a:p>
            <a:pPr algn="l"/>
            <a:fld id="{61C9B584-852F-4056-BF30-ABA66A23FD41}" type="slidenum">
              <a:rPr lang="en-US" smtClean="0"/>
              <a:t>9</a:t>
            </a:fld>
            <a:r>
              <a:rPr lang="en-US"/>
              <a:t>					</a:t>
            </a:r>
            <a:endParaRPr lang="en-US">
              <a:solidFill>
                <a:srgbClr val="256EAB"/>
              </a:solidFill>
            </a:endParaRPr>
          </a:p>
        </p:txBody>
      </p:sp>
      <p:pic>
        <p:nvPicPr>
          <p:cNvPr id="8" name="Picture 7" descr="A picture containing sliced&#10;&#10;AI-generated content may be incorrect.">
            <a:extLst>
              <a:ext uri="{FF2B5EF4-FFF2-40B4-BE49-F238E27FC236}">
                <a16:creationId xmlns:a16="http://schemas.microsoft.com/office/drawing/2014/main" id="{1E628F51-8D0C-C039-B86D-170607BEC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143" y="1348415"/>
            <a:ext cx="5169714" cy="5305759"/>
          </a:xfrm>
          <a:prstGeom prst="rect">
            <a:avLst/>
          </a:prstGeom>
        </p:spPr>
      </p:pic>
      <p:pic>
        <p:nvPicPr>
          <p:cNvPr id="11" name="Picture 10" descr="A picture containing sliced&#10;&#10;AI-generated content may be incorrect.">
            <a:extLst>
              <a:ext uri="{FF2B5EF4-FFF2-40B4-BE49-F238E27FC236}">
                <a16:creationId xmlns:a16="http://schemas.microsoft.com/office/drawing/2014/main" id="{84058849-9FC9-37B1-089E-10379A6116FD}"/>
              </a:ext>
            </a:extLst>
          </p:cNvPr>
          <p:cNvPicPr>
            <a:picLocks noChangeAspect="1"/>
          </p:cNvPicPr>
          <p:nvPr/>
        </p:nvPicPr>
        <p:blipFill>
          <a:blip r:embed="rId2">
            <a:extLst>
              <a:ext uri="{28A0092B-C50C-407E-A947-70E740481C1C}">
                <a14:useLocalDpi xmlns:a14="http://schemas.microsoft.com/office/drawing/2010/main" val="0"/>
              </a:ext>
            </a:extLst>
          </a:blip>
          <a:srcRect r="52137"/>
          <a:stretch/>
        </p:blipFill>
        <p:spPr>
          <a:xfrm flipH="1">
            <a:off x="5997677" y="1348415"/>
            <a:ext cx="2683180" cy="5305759"/>
          </a:xfrm>
          <a:prstGeom prst="rect">
            <a:avLst/>
          </a:prstGeom>
        </p:spPr>
      </p:pic>
    </p:spTree>
    <p:extLst>
      <p:ext uri="{BB962C8B-B14F-4D97-AF65-F5344CB8AC3E}">
        <p14:creationId xmlns:p14="http://schemas.microsoft.com/office/powerpoint/2010/main" val="41750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defRPr sz="1400" dirty="0" smtClean="0"/>
        </a:defPPr>
      </a:lstStyle>
    </a:txDef>
  </a:objectDefaults>
  <a:extraClrSchemeLst/>
  <a:extLst>
    <a:ext uri="{05A4C25C-085E-4340-85A3-A5531E510DB2}">
      <thm15:themeFamily xmlns:thm15="http://schemas.microsoft.com/office/thememl/2012/main" name="DEQPPTTemplate2020.potx" id="{1664F02D-C499-414F-8DEE-323EB17C958E}" vid="{356B561B-97DE-44DF-ACC5-F878F0208B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F9AE93F207A74B9DE6C394A176C2EB" ma:contentTypeVersion="15" ma:contentTypeDescription="Create a new document." ma:contentTypeScope="" ma:versionID="e6e356dde6e3bb4d8a662c5a1404a6f8">
  <xsd:schema xmlns:xsd="http://www.w3.org/2001/XMLSchema" xmlns:xs="http://www.w3.org/2001/XMLSchema" xmlns:p="http://schemas.microsoft.com/office/2006/metadata/properties" xmlns:ns2="0b49797e-bfdb-4d8f-9c17-6ebe7df59820" xmlns:ns3="f8457998-39e2-4bc1-be68-7fc758322aa6" targetNamespace="http://schemas.microsoft.com/office/2006/metadata/properties" ma:root="true" ma:fieldsID="73b80bd477bcd18e8d591d7120f3c53b" ns2:_="" ns3:_="">
    <xsd:import namespace="0b49797e-bfdb-4d8f-9c17-6ebe7df59820"/>
    <xsd:import namespace="f8457998-39e2-4bc1-be68-7fc758322aa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9797e-bfdb-4d8f-9c17-6ebe7df5982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457998-39e2-4bc1-be68-7fc758322aa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d5c4d05-836a-4199-a9aa-c052a3c6b37b}" ma:internalName="TaxCatchAll" ma:showField="CatchAllData" ma:web="f8457998-39e2-4bc1-be68-7fc758322aa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49797e-bfdb-4d8f-9c17-6ebe7df59820">
      <Terms xmlns="http://schemas.microsoft.com/office/infopath/2007/PartnerControls"/>
    </lcf76f155ced4ddcb4097134ff3c332f>
    <TaxCatchAll xmlns="f8457998-39e2-4bc1-be68-7fc758322aa6" xsi:nil="true"/>
  </documentManagement>
</p:properties>
</file>

<file path=customXml/itemProps1.xml><?xml version="1.0" encoding="utf-8"?>
<ds:datastoreItem xmlns:ds="http://schemas.openxmlformats.org/officeDocument/2006/customXml" ds:itemID="{F9BD04BB-71AA-484F-94B0-4244EB6FE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9797e-bfdb-4d8f-9c17-6ebe7df59820"/>
    <ds:schemaRef ds:uri="f8457998-39e2-4bc1-be68-7fc758322a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A26B23-CAEF-4E29-88E7-5CFDF805679D}">
  <ds:schemaRefs>
    <ds:schemaRef ds:uri="http://schemas.microsoft.com/sharepoint/v3/contenttype/forms"/>
  </ds:schemaRefs>
</ds:datastoreItem>
</file>

<file path=customXml/itemProps3.xml><?xml version="1.0" encoding="utf-8"?>
<ds:datastoreItem xmlns:ds="http://schemas.openxmlformats.org/officeDocument/2006/customXml" ds:itemID="{D4B07F41-4F25-49EE-A833-217A96B0E5D3}">
  <ds:schemaRefs>
    <ds:schemaRef ds:uri="f8457998-39e2-4bc1-be68-7fc758322aa6"/>
    <ds:schemaRef ds:uri="http://purl.org/dc/elements/1.1/"/>
    <ds:schemaRef ds:uri="http://schemas.microsoft.com/office/2006/documentManagement/types"/>
    <ds:schemaRef ds:uri="0b49797e-bfdb-4d8f-9c17-6ebe7df59820"/>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DEQPPTTemplate2020 (1)</Template>
  <TotalTime>3017</TotalTime>
  <Words>2893</Words>
  <Application>Microsoft Office PowerPoint</Application>
  <PresentationFormat>Widescreen</PresentationFormat>
  <Paragraphs>505</Paragraphs>
  <Slides>32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Courier New</vt:lpstr>
      <vt:lpstr>Source Sans Pro Web</vt:lpstr>
      <vt:lpstr>Times New Roman</vt:lpstr>
      <vt:lpstr>Wingdings</vt:lpstr>
      <vt:lpstr>Office Theme</vt:lpstr>
      <vt:lpstr>Horsepen Creek, Little Roanoke Creek, and unnamed tributary to Spencer Creek Water Quality Study</vt:lpstr>
      <vt:lpstr>Our goals for today…</vt:lpstr>
      <vt:lpstr>PowerPoint Presentation</vt:lpstr>
      <vt:lpstr>Likely Stressors Leading to Stream Impairment</vt:lpstr>
      <vt:lpstr>Virginia’s Water Quality Process</vt:lpstr>
      <vt:lpstr>Advanced Restoration Plan (ARP)</vt:lpstr>
      <vt:lpstr>ARP components</vt:lpstr>
      <vt:lpstr>ARP and NPS Watershed Based Plans (IP)</vt:lpstr>
      <vt:lpstr>So, what will restoration look like?</vt:lpstr>
      <vt:lpstr>The Model &amp; Reductions</vt:lpstr>
      <vt:lpstr>The Equation of the Pollution Load</vt:lpstr>
      <vt:lpstr>Horsepen Creek Watershed</vt:lpstr>
      <vt:lpstr>How would you like that 38% distributed?</vt:lpstr>
      <vt:lpstr>Little Roanoke Creek Watershed (includes UT to Spencer Creek)</vt:lpstr>
      <vt:lpstr>How would you like that 74% distributed?</vt:lpstr>
      <vt:lpstr>How do we implement these reductions?</vt:lpstr>
      <vt:lpstr>Virginia’s Water Quality Process</vt:lpstr>
      <vt:lpstr>What is a Clean Up Plan/Implementation Plan (IP)?</vt:lpstr>
      <vt:lpstr>     Potential Agricultural Control Measures</vt:lpstr>
      <vt:lpstr>  Potential Residential Control Measures</vt:lpstr>
      <vt:lpstr>  Pet Waste and Stormwater Control Measures</vt:lpstr>
      <vt:lpstr>How to Implement an Advanced Restoration Plan (ARP)</vt:lpstr>
      <vt:lpstr>What is your role in developing the Plan?</vt:lpstr>
      <vt:lpstr>Residential Overview</vt:lpstr>
      <vt:lpstr>What changes have you seen in the watersheds?</vt:lpstr>
      <vt:lpstr>Sediment Practices in the past five years:  </vt:lpstr>
      <vt:lpstr>Potential Sediment Practices:  </vt:lpstr>
      <vt:lpstr>What needs to be done to address Agricultural sources of Sediment?</vt:lpstr>
      <vt:lpstr>PowerPoint Presentation</vt:lpstr>
      <vt:lpstr>What needs to be done to address Urban/Residential sources of Sediment?</vt:lpstr>
      <vt:lpstr>What happens next…</vt:lpstr>
      <vt:lpstr>To learn more, visit DEQ’s website:  https://www.deq.virginia.gov/our-programs/water/water-quality/tmdl-development   THANK YOU FOR YOUR ATTENDANCE!!!</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Romero, Kimberly (DEQ)</cp:lastModifiedBy>
  <cp:revision>79</cp:revision>
  <dcterms:created xsi:type="dcterms:W3CDTF">2020-09-30T15:27:48Z</dcterms:created>
  <dcterms:modified xsi:type="dcterms:W3CDTF">2025-06-23T17:55:50Z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0x01010010F9AE93F207A74B9DE6C394A176C2EB</vt:lpwstr>
  </property>
  <property fmtid="{D5CDD505-2E9C-101B-9397-08002B2CF9AE}" pid="3" name="MediaServiceImageTags">
    <vt:lpwstr/>
  </property>
</Properties>
</file>