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6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3DB25-8743-4B60-9D76-00A19761E3BB}" v="1" dt="2025-07-01T12:27:27.4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78459937565051E-2"/>
          <c:y val="0.169811320754717"/>
          <c:w val="0.92091571279916773"/>
          <c:h val="0.637316561844861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 Days</c:v>
                </c:pt>
              </c:strCache>
            </c:strRef>
          </c:tx>
          <c:spPr>
            <a:solidFill>
              <a:srgbClr val="FF6600"/>
            </a:solidFill>
            <a:ln w="1322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Sheet1!$D$1:$AK$1</c:f>
              <c:numCache>
                <c:formatCode>General</c:formatCode>
                <c:ptCount val="3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</c:numCache>
            </c:numRef>
          </c:cat>
          <c:val>
            <c:numRef>
              <c:f>Sheet1!$D$2:$AK$2</c:f>
              <c:numCache>
                <c:formatCode>General</c:formatCode>
                <c:ptCount val="34"/>
                <c:pt idx="0">
                  <c:v>25</c:v>
                </c:pt>
                <c:pt idx="1">
                  <c:v>46</c:v>
                </c:pt>
                <c:pt idx="2">
                  <c:v>31</c:v>
                </c:pt>
                <c:pt idx="3">
                  <c:v>29</c:v>
                </c:pt>
                <c:pt idx="4">
                  <c:v>22</c:v>
                </c:pt>
                <c:pt idx="5">
                  <c:v>38</c:v>
                </c:pt>
                <c:pt idx="6">
                  <c:v>37</c:v>
                </c:pt>
                <c:pt idx="7">
                  <c:v>30</c:v>
                </c:pt>
                <c:pt idx="8">
                  <c:v>34</c:v>
                </c:pt>
                <c:pt idx="9">
                  <c:v>27</c:v>
                </c:pt>
                <c:pt idx="10">
                  <c:v>26</c:v>
                </c:pt>
                <c:pt idx="11">
                  <c:v>14</c:v>
                </c:pt>
                <c:pt idx="12">
                  <c:v>10</c:v>
                </c:pt>
                <c:pt idx="13">
                  <c:v>19</c:v>
                </c:pt>
                <c:pt idx="14">
                  <c:v>14</c:v>
                </c:pt>
                <c:pt idx="15">
                  <c:v>16</c:v>
                </c:pt>
                <c:pt idx="16">
                  <c:v>15</c:v>
                </c:pt>
                <c:pt idx="17">
                  <c:v>0</c:v>
                </c:pt>
                <c:pt idx="18">
                  <c:v>12</c:v>
                </c:pt>
                <c:pt idx="19">
                  <c:v>12</c:v>
                </c:pt>
                <c:pt idx="20">
                  <c:v>6</c:v>
                </c:pt>
                <c:pt idx="21">
                  <c:v>3</c:v>
                </c:pt>
                <c:pt idx="22">
                  <c:v>0</c:v>
                </c:pt>
                <c:pt idx="23">
                  <c:v>0</c:v>
                </c:pt>
                <c:pt idx="24">
                  <c:v>3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6-4169-B76D-1058C2F354B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spPr>
            <a:solidFill>
              <a:srgbClr val="FF0000"/>
            </a:solidFill>
            <a:ln w="1322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Sheet1!$D$1:$AK$1</c:f>
              <c:numCache>
                <c:formatCode>General</c:formatCode>
                <c:ptCount val="3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</c:numCache>
            </c:numRef>
          </c:cat>
          <c:val>
            <c:numRef>
              <c:f>Sheet1!$D$3:$AK$3</c:f>
              <c:numCache>
                <c:formatCode>General</c:formatCode>
                <c:ptCount val="34"/>
                <c:pt idx="0">
                  <c:v>4</c:v>
                </c:pt>
                <c:pt idx="1">
                  <c:v>16</c:v>
                </c:pt>
                <c:pt idx="2">
                  <c:v>3</c:v>
                </c:pt>
                <c:pt idx="3">
                  <c:v>6</c:v>
                </c:pt>
                <c:pt idx="4">
                  <c:v>3</c:v>
                </c:pt>
                <c:pt idx="5">
                  <c:v>15</c:v>
                </c:pt>
                <c:pt idx="6">
                  <c:v>13</c:v>
                </c:pt>
                <c:pt idx="7">
                  <c:v>11</c:v>
                </c:pt>
                <c:pt idx="8">
                  <c:v>4</c:v>
                </c:pt>
                <c:pt idx="9">
                  <c:v>3</c:v>
                </c:pt>
                <c:pt idx="10">
                  <c:v>13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2</c:v>
                </c:pt>
                <c:pt idx="16">
                  <c:v>2</c:v>
                </c:pt>
                <c:pt idx="17">
                  <c:v>0</c:v>
                </c:pt>
                <c:pt idx="18">
                  <c:v>3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06-4169-B76D-1058C2F354B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spPr>
            <a:solidFill>
              <a:srgbClr val="7030A0"/>
            </a:solidFill>
            <a:ln w="1322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Sheet1!$D$1:$AK$1</c:f>
              <c:numCache>
                <c:formatCode>General</c:formatCode>
                <c:ptCount val="34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</c:numCache>
            </c:numRef>
          </c:cat>
          <c:val>
            <c:numRef>
              <c:f>Sheet1!$D$4:$AK$4</c:f>
              <c:numCache>
                <c:formatCode>General</c:formatCode>
                <c:ptCount val="3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06-4169-B76D-1058C2F35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3181199"/>
        <c:axId val="1"/>
      </c:barChart>
      <c:catAx>
        <c:axId val="196318119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09">
            <a:solidFill>
              <a:schemeClr val="tx1"/>
            </a:solidFill>
            <a:prstDash val="solid"/>
          </a:ln>
        </c:spPr>
        <c:txPr>
          <a:bodyPr rot="-2700000" vert="horz" anchor="ctr" anchorCtr="0"/>
          <a:lstStyle/>
          <a:p>
            <a:pPr rtl="1">
              <a:defRPr sz="1693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30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93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963181199"/>
        <c:crosses val="autoZero"/>
        <c:crossBetween val="between"/>
      </c:valAx>
      <c:spPr>
        <a:noFill/>
        <a:ln w="13221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9.9770604275840086E-2"/>
          <c:y val="7.1090047393364926E-3"/>
          <c:w val="0.85206423080276483"/>
          <c:h val="8.5308056872037921E-2"/>
        </c:manualLayout>
      </c:layout>
      <c:overlay val="0"/>
      <c:spPr>
        <a:solidFill>
          <a:schemeClr val="bg1"/>
        </a:solidFill>
        <a:ln w="3309">
          <a:solidFill>
            <a:schemeClr val="tx1"/>
          </a:solidFill>
          <a:prstDash val="solid"/>
        </a:ln>
      </c:spPr>
      <c:txPr>
        <a:bodyPr/>
        <a:lstStyle/>
        <a:p>
          <a:pPr>
            <a:defRPr sz="1557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3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3966C8E-B33F-DEF0-443A-8BB203548D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>
            <a:lvl1pPr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D6AEEB-E7AC-5714-19FF-185EE0A4266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>
            <a:lvl1pPr algn="r"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0C7BBC1-779B-8B30-7100-568959C983E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7413" cy="3522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0B7E2F6-9660-3BC0-BAD5-5B44C04135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460875"/>
            <a:ext cx="5207000" cy="42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ADDCFDC-4BFF-A301-1C65-FD56441C11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b" anchorCtr="0" compatLnSpc="1">
            <a:prstTxWarp prst="textNoShape">
              <a:avLst/>
            </a:prstTxWarp>
          </a:bodyPr>
          <a:lstStyle>
            <a:lvl1pPr defTabSz="939089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D2067FB-AE53-62B4-E775-9B44916F7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4" tIns="46942" rIns="93884" bIns="46942" numCol="1" anchor="b" anchorCtr="0" compatLnSpc="1">
            <a:prstTxWarp prst="textNoShape">
              <a:avLst/>
            </a:prstTxWarp>
          </a:bodyPr>
          <a:lstStyle>
            <a:lvl1pPr algn="r" defTabSz="939089">
              <a:defRPr sz="1200"/>
            </a:lvl1pPr>
          </a:lstStyle>
          <a:p>
            <a:pPr>
              <a:defRPr/>
            </a:pPr>
            <a:fld id="{6C5FD095-8E30-4E57-8A88-163149C4C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958B9A0-9049-54DA-D184-6FBC372B31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0888" indent="-288925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5700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7663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9625" indent="-230188" defTabSz="9382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8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40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12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08425" indent="-230188" defTabSz="9382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123A7C-0C20-4120-A0CC-1E4C4C8858D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86D6DAF-0F60-A732-8494-92BA1A316AE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82E1933-9C17-B9F4-DD54-822AC2997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C524F9-2788-0BD0-9EB9-77B40B774A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846143-DB37-A9DB-0866-7723BF8622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D51BC9-70E2-50BA-C629-E5F58D16F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D882B-128F-43EE-9F20-7B2533FF2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65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99E046-FB04-CFEB-CF47-511A348276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33DD61-1ED6-F63C-04CB-B1C229494F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72DD1B-5852-41BA-FB58-392160298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F1A1-EE10-4697-9680-F4B4C42B84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68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946408-BA71-0AAA-F29D-D53E0DCE59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57F9B6-3C20-C6DF-C805-88A0C1F1B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237244-F51E-FA92-8698-CADBE2ADCA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465E6-97F0-407F-BED3-46F3833AE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546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5AB94-4DF8-AC8A-9AC8-796788D723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61C7E1-9B30-F334-8D6F-768ADB34F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5C6D18-65FE-1DAF-FC61-4B8C6587E9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9C791-97DE-4E72-85BE-BA9D2849F4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60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B63DFB-5E7C-572A-F315-2BF0A6A4D5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757B14-B9DC-0D7F-E781-19229FF1B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7CA0E5-B9E0-5E48-364C-A1352A3ACB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D9FB8-1C01-48CD-B921-65CFDE6155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39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633D0B-9E43-9CA8-F455-330E84D03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01E4E4-EF29-56A9-5C44-6219BB4F1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EDBAA5-0074-1FAE-78ED-239A97AD4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A083-6391-4925-A7E5-AD9A8E687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325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F3521D-7F8D-169A-94B7-1717BB8FE7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C80E0F-4874-07B0-4A78-1299A2C4E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BB3E3B-F3C6-6FE0-B9DE-2FE7BABE1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800BD-6003-4F92-B274-5026C11375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34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A74F190-7B95-E21E-1D59-167AF8EE7D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4DA280-BB60-BE23-BE3F-4959F2C896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B8DF80-28EE-7C3B-8021-ADF7DDCCE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390C6-BF22-4411-BA90-668B240F82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33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F4BCEFE-7E9E-9742-1D1E-1AC76F958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D6F3AE-38D7-6A01-7578-068B6AED11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4DA8877-8139-E554-E4A7-97264F839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89B8-B8D1-4FF9-A3EB-F574120FA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78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26A0716-7A95-2B62-4661-76DF9AB3C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4EAC502-7939-7B47-765D-EACAA159D6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2AD120-5DE0-9AF8-7534-38A76CA944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DC92-C42B-49EC-A24D-E82240ECA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672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38A57B-7D94-384B-5E99-8C848BB4A0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220905-86E9-F5E9-6EDE-6D9B757C6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55AB7C-DF10-0072-94E2-46B94D07F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5CF2D-79DE-4710-AF1F-71E5CF5BFE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60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8D21EF-9821-608E-ECB7-C7740E7564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525431-7D2D-4927-DE7B-623B2FFB8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6E3977-EB32-3E17-C9CA-3AA5745641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5221-6AC2-444E-A288-8C11569570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93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FE32F76-4DF0-1B36-DB97-B592CB049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879C51-FF49-4C1F-7E2A-A84BBDC19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BEE4530-4297-E724-AACF-A7BBDBAC71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83DAB81-E162-BB34-F868-446B917FF5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14DCB0-9B95-43B8-D045-0B775149F5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C0AE50-1D80-449C-9EB2-99EBEE1CE4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49812CD-000E-0994-D92A-CF9FE44BB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z="3200"/>
              <a:t>Number of 8-Hour Ozone Exceedance Days in Hampton Roads, 1990-2025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771A8AB-92D5-B049-FE17-B6F3F58043E4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533400" y="1574800"/>
          <a:ext cx="8305800" cy="401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5">
            <a:extLst>
              <a:ext uri="{FF2B5EF4-FFF2-40B4-BE49-F238E27FC236}">
                <a16:creationId xmlns:a16="http://schemas.microsoft.com/office/drawing/2014/main" id="{B651E4D4-9026-1D74-747D-AFA230350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38800"/>
            <a:ext cx="73914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100"/>
              <a:t>Code Orange: “Unhealthy for Sensitive Groups”, 8 hr. avg. 71-85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100"/>
              <a:t>Code Red: “Unhealthy”, 8-hr. avg. 86-105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100"/>
              <a:t>Code Purple:  “Very Unhealthy”, 8 hr. avg.  106-200 ppb</a:t>
            </a:r>
            <a:endParaRPr lang="en-US" altLang="en-US" sz="1200"/>
          </a:p>
        </p:txBody>
      </p:sp>
      <p:pic>
        <p:nvPicPr>
          <p:cNvPr id="3077" name="Picture 1">
            <a:extLst>
              <a:ext uri="{FF2B5EF4-FFF2-40B4-BE49-F238E27FC236}">
                <a16:creationId xmlns:a16="http://schemas.microsoft.com/office/drawing/2014/main" id="{559921FE-E7FB-503B-621E-5DD4A7B7E1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6083300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7" ma:contentTypeDescription="Create a new document." ma:contentTypeScope="" ma:versionID="88db15e42271289772b1fb5f4438fb56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64455afd9457ceb93bfd1d4ef1e2a657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933E7F0D-C115-4C0B-B459-889965D9481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82e9bd10-5776-4d78-9acf-ee2c810c8230"/>
    <ds:schemaRef ds:uri="e61c2d15-c6ab-4d65-b525-c8113befb05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9238E13-679F-4123-B007-75C35C3C0A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A54888-EBCF-412F-BD90-CEEE6CBA953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52187F9-3D3D-435D-949C-590E2C2D4AC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54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8-Hour Ozone Exceedance Days in Hampton Roads, 1990-2025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Hampton Roads 8-Hour Ozone Exceedance Days 1990-2025</dc:title>
  <dc:creator>Commonwealth of Virginia</dc:creator>
  <cp:lastModifiedBy>Whitaker, Maya (DEQ)</cp:lastModifiedBy>
  <cp:revision>63</cp:revision>
  <cp:lastPrinted>2022-06-16T11:01:37Z</cp:lastPrinted>
  <dcterms:created xsi:type="dcterms:W3CDTF">2002-10-29T12:48:53Z</dcterms:created>
  <dcterms:modified xsi:type="dcterms:W3CDTF">2025-07-01T12:27:30Z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373400.000000000</vt:lpwstr>
  </property>
  <property fmtid="{D5CDD505-2E9C-101B-9397-08002B2CF9AE}" pid="4" name="display_urn:schemas-microsoft-com:office:office#Author">
    <vt:lpwstr>Salkovitz, Daniel (DEQ)</vt:lpwstr>
  </property>
</Properties>
</file>