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86.jpg" ContentType="image/jpe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62" r:id="rId2"/>
    <p:sldId id="310" r:id="rId3"/>
    <p:sldId id="261" r:id="rId4"/>
    <p:sldId id="581" r:id="rId5"/>
    <p:sldId id="258" r:id="rId6"/>
    <p:sldId id="265" r:id="rId7"/>
    <p:sldId id="267" r:id="rId8"/>
    <p:sldId id="339" r:id="rId9"/>
    <p:sldId id="277" r:id="rId10"/>
    <p:sldId id="356" r:id="rId11"/>
    <p:sldId id="270" r:id="rId12"/>
    <p:sldId id="595" r:id="rId13"/>
    <p:sldId id="274" r:id="rId14"/>
    <p:sldId id="593" r:id="rId15"/>
    <p:sldId id="594" r:id="rId16"/>
    <p:sldId id="584" r:id="rId17"/>
    <p:sldId id="271" r:id="rId18"/>
    <p:sldId id="585" r:id="rId19"/>
    <p:sldId id="272" r:id="rId20"/>
    <p:sldId id="597" r:id="rId21"/>
    <p:sldId id="263" r:id="rId22"/>
    <p:sldId id="605" r:id="rId23"/>
    <p:sldId id="264" r:id="rId24"/>
    <p:sldId id="606" r:id="rId25"/>
    <p:sldId id="607" r:id="rId26"/>
    <p:sldId id="269" r:id="rId27"/>
    <p:sldId id="608" r:id="rId28"/>
    <p:sldId id="609" r:id="rId29"/>
    <p:sldId id="610" r:id="rId30"/>
    <p:sldId id="589" r:id="rId31"/>
    <p:sldId id="592" r:id="rId32"/>
    <p:sldId id="590" r:id="rId33"/>
    <p:sldId id="591" r:id="rId34"/>
    <p:sldId id="289" r:id="rId35"/>
    <p:sldId id="296" r:id="rId36"/>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349136-C730-3C03-6A65-038CF4A58F35}" name="Raimondi, Julia (DEQ)" initials="R(" userId="S::julia.raimondi@deq.virginia.gov::5e4a54f6-3389-45f2-b99f-d2555fd691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C"/>
    <a:srgbClr val="256EAB"/>
    <a:srgbClr val="F3F3F3"/>
    <a:srgbClr val="277EA9"/>
    <a:srgbClr val="C7C7C7"/>
    <a:srgbClr val="19856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53" y="70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99307BE-3DE0-4D5D-B071-E18072BDBCD1}" type="datetimeFigureOut">
              <a:rPr lang="en-US" smtClean="0"/>
              <a:t>1/6/2025</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67EB6C3-5ECD-4C33-8186-F52195931771}" type="slidenum">
              <a:rPr lang="en-US" smtClean="0"/>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827AE0D-E4E7-41F3-8FEB-69AA94FE00AD}" type="datetimeFigureOut">
              <a:rPr lang="en-US" smtClean="0"/>
              <a:t>1/6/2025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39C4A1B-E3F4-440A-A1E4-007EA359E364}" type="slidenum">
              <a:rPr lang="en-US" smtClean="0"/>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1</a:t>
            </a:fld>
            <a:endParaRPr lang="en-US"/>
          </a:p>
        </p:txBody>
      </p:sp>
    </p:spTree>
    <p:extLst>
      <p:ext uri="{BB962C8B-B14F-4D97-AF65-F5344CB8AC3E}">
        <p14:creationId xmlns:p14="http://schemas.microsoft.com/office/powerpoint/2010/main" val="106919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19</a:t>
            </a:fld>
            <a:endParaRPr lang="en-US"/>
          </a:p>
        </p:txBody>
      </p:sp>
    </p:spTree>
    <p:extLst>
      <p:ext uri="{BB962C8B-B14F-4D97-AF65-F5344CB8AC3E}">
        <p14:creationId xmlns:p14="http://schemas.microsoft.com/office/powerpoint/2010/main" val="175273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3</a:t>
            </a:fld>
            <a:endParaRPr lang="en-US"/>
          </a:p>
        </p:txBody>
      </p:sp>
    </p:spTree>
    <p:extLst>
      <p:ext uri="{BB962C8B-B14F-4D97-AF65-F5344CB8AC3E}">
        <p14:creationId xmlns:p14="http://schemas.microsoft.com/office/powerpoint/2010/main" val="422052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F505A-923C-458B-ADC7-7D63530CFF4E}" type="slidenum">
              <a:rPr lang="en-US" smtClean="0"/>
              <a:t>4</a:t>
            </a:fld>
            <a:endParaRPr lang="en-US"/>
          </a:p>
        </p:txBody>
      </p:sp>
    </p:spTree>
    <p:extLst>
      <p:ext uri="{BB962C8B-B14F-4D97-AF65-F5344CB8AC3E}">
        <p14:creationId xmlns:p14="http://schemas.microsoft.com/office/powerpoint/2010/main" val="65582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fld id="{30CF6C19-D7B7-4D25-B8F2-592EF696ABB1}" type="slidenum">
              <a:rPr lang="en-US" smtClean="0"/>
              <a:t>5</a:t>
            </a:fld>
            <a:endParaRPr lang="en-US"/>
          </a:p>
        </p:txBody>
      </p:sp>
    </p:spTree>
    <p:extLst>
      <p:ext uri="{BB962C8B-B14F-4D97-AF65-F5344CB8AC3E}">
        <p14:creationId xmlns:p14="http://schemas.microsoft.com/office/powerpoint/2010/main" val="172991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6</a:t>
            </a:fld>
            <a:endParaRPr lang="en-US"/>
          </a:p>
        </p:txBody>
      </p:sp>
    </p:spTree>
    <p:extLst>
      <p:ext uri="{BB962C8B-B14F-4D97-AF65-F5344CB8AC3E}">
        <p14:creationId xmlns:p14="http://schemas.microsoft.com/office/powerpoint/2010/main" val="210358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9C4A1B-E3F4-440A-A1E4-007EA359E364}" type="slidenum">
              <a:rPr lang="en-US" smtClean="0"/>
              <a:t>7</a:t>
            </a:fld>
            <a:endParaRPr lang="en-US"/>
          </a:p>
        </p:txBody>
      </p:sp>
    </p:spTree>
    <p:extLst>
      <p:ext uri="{BB962C8B-B14F-4D97-AF65-F5344CB8AC3E}">
        <p14:creationId xmlns:p14="http://schemas.microsoft.com/office/powerpoint/2010/main" val="58764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8</a:t>
            </a:fld>
            <a:endParaRPr lang="en-US"/>
          </a:p>
        </p:txBody>
      </p:sp>
    </p:spTree>
    <p:extLst>
      <p:ext uri="{BB962C8B-B14F-4D97-AF65-F5344CB8AC3E}">
        <p14:creationId xmlns:p14="http://schemas.microsoft.com/office/powerpoint/2010/main" val="201156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10</a:t>
            </a:fld>
            <a:endParaRPr lang="en-US"/>
          </a:p>
        </p:txBody>
      </p:sp>
    </p:spTree>
    <p:extLst>
      <p:ext uri="{BB962C8B-B14F-4D97-AF65-F5344CB8AC3E}">
        <p14:creationId xmlns:p14="http://schemas.microsoft.com/office/powerpoint/2010/main" val="2165957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solidFill>
                <a:srgbClr val="44546A"/>
              </a:solidFill>
            </a:endParaRPr>
          </a:p>
        </p:txBody>
      </p:sp>
      <p:sp>
        <p:nvSpPr>
          <p:cNvPr id="4" name="Slide Number Placeholder 3"/>
          <p:cNvSpPr>
            <a:spLocks noGrp="1"/>
          </p:cNvSpPr>
          <p:nvPr>
            <p:ph type="sldNum" sz="quarter" idx="10"/>
          </p:nvPr>
        </p:nvSpPr>
        <p:spPr/>
        <p:txBody>
          <a:bodyPr/>
          <a:lstStyle/>
          <a:p>
            <a:fld id="{939C4A1B-E3F4-440A-A1E4-007EA359E364}" type="slidenum">
              <a:rPr lang="en-US" smtClean="0"/>
              <a:t>16</a:t>
            </a:fld>
            <a:endParaRPr lang="en-US"/>
          </a:p>
        </p:txBody>
      </p:sp>
    </p:spTree>
    <p:extLst>
      <p:ext uri="{BB962C8B-B14F-4D97-AF65-F5344CB8AC3E}">
        <p14:creationId xmlns:p14="http://schemas.microsoft.com/office/powerpoint/2010/main" val="1378877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a:t>Title of Presentation</a:t>
            </a:r>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Name of Presenter</a:t>
            </a:r>
          </a:p>
          <a:p>
            <a:pPr lvl="0"/>
            <a:endParaRPr lang="en-US"/>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Title</a:t>
            </a:r>
          </a:p>
          <a:p>
            <a:pPr lvl="0"/>
            <a:endParaRPr lang="en-US"/>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Date</a:t>
            </a:r>
          </a:p>
          <a:p>
            <a:pPr lvl="0"/>
            <a:endParaRPr lang="en-US"/>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a:solidFill>
                <a:srgbClr val="256EAB"/>
              </a:solidFill>
            </a:endParaRPr>
          </a:p>
        </p:txBody>
      </p:sp>
    </p:spTree>
    <p:extLst>
      <p:ext uri="{BB962C8B-B14F-4D97-AF65-F5344CB8AC3E}">
        <p14:creationId xmlns:p14="http://schemas.microsoft.com/office/powerpoint/2010/main" val="317324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2600">
                <a:solidFill>
                  <a:srgbClr val="256EAB"/>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400">
                <a:ln>
                  <a:noFill/>
                </a:ln>
                <a:solidFill>
                  <a:srgbClr val="256EAB"/>
                </a:solidFill>
                <a:latin typeface="Arial" panose="020B0604020202020204" pitchFamily="34" charset="0"/>
                <a:cs typeface="Arial" panose="020B0604020202020204" pitchFamily="34" charset="0"/>
              </a:defRPr>
            </a:lvl3pPr>
            <a:lvl4pPr>
              <a:defRPr sz="2000">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t>‹#›</a:t>
            </a:fld>
            <a:r>
              <a:rPr lang="en-US"/>
              <a:t>					</a:t>
            </a:r>
            <a:endParaRPr lang="en-US">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n>
                  <a:noFill/>
                </a:ln>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1819909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t>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hyperlink" Target="https://en.wikipedia.org/wiki/Leech" TargetMode="External"/><Relationship Id="rId4" Type="http://schemas.openxmlformats.org/officeDocument/2006/relationships/hyperlink" Target="https://seetolearn.weebly.com/resources.html" TargetMode="External"/><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commons.wikimedia.org/wiki/File:Runoff_of_soil_&amp;_fertilizer.jpg" TargetMode="External"/><Relationship Id="rId3" Type="http://schemas.openxmlformats.org/officeDocument/2006/relationships/image" Target="../media/image59.png"/><Relationship Id="rId7" Type="http://schemas.microsoft.com/office/2007/relationships/hdphoto" Target="../media/hdphoto4.wdp"/><Relationship Id="rId2" Type="http://schemas.openxmlformats.org/officeDocument/2006/relationships/image" Target="../media/image58.gif"/><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hyperlink" Target="https://pxhere.com/en/photo/486170" TargetMode="Externa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sherlock-holmes-detective-147255/" TargetMode="External"/><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openclipart.org/detail/25915/trash-by-hrum" TargetMode="External"/><Relationship Id="rId7" Type="http://schemas.openxmlformats.org/officeDocument/2006/relationships/hyperlink" Target="https://freepngimg.com/png/52362-refrigerator-png-file-hd" TargetMode="External"/><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hyperlink" Target="https://openclipart.org/detail/214301/plate%20-%20coloured" TargetMode="External"/><Relationship Id="rId4" Type="http://schemas.openxmlformats.org/officeDocument/2006/relationships/image" Target="../media/image66.png"/><Relationship Id="rId9" Type="http://schemas.openxmlformats.org/officeDocument/2006/relationships/hyperlink" Target="https://pixabay.com/en/magnifier-tool-enlarge-lens-glass-2427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openclipart.org/detail/214301/plate%20-%20coloured" TargetMode="External"/><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83.wmf"/></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5.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2" Type="http://schemas.openxmlformats.org/officeDocument/2006/relationships/image" Target="../media/image14.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7.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21.jpe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6.png"/><Relationship Id="rId9" Type="http://schemas.openxmlformats.org/officeDocument/2006/relationships/image" Target="../media/image20.jpe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latin typeface="Arial"/>
                <a:cs typeface="Arial"/>
              </a:rPr>
              <a:t>Horsepen Creek, Little Roanoke Creek, and unnamed tributary to Spencer Creek TMDL Study</a:t>
            </a:r>
          </a:p>
        </p:txBody>
      </p:sp>
      <p:sp>
        <p:nvSpPr>
          <p:cNvPr id="3" name="Subtitle 2"/>
          <p:cNvSpPr>
            <a:spLocks noGrp="1"/>
          </p:cNvSpPr>
          <p:nvPr>
            <p:ph type="subTitle" idx="1"/>
          </p:nvPr>
        </p:nvSpPr>
        <p:spPr>
          <a:xfrm>
            <a:off x="1523999" y="3153681"/>
            <a:ext cx="9628909" cy="451802"/>
          </a:xfrm>
        </p:spPr>
        <p:txBody>
          <a:bodyPr>
            <a:noAutofit/>
          </a:bodyPr>
          <a:lstStyle/>
          <a:p>
            <a:pPr algn="ctr"/>
            <a:r>
              <a:rPr lang="en-US" sz="1800" dirty="0"/>
              <a:t>A water quality study for watersheds in Charlotte County</a:t>
            </a:r>
          </a:p>
        </p:txBody>
      </p:sp>
      <p:sp>
        <p:nvSpPr>
          <p:cNvPr id="4" name="Text Placeholder 3"/>
          <p:cNvSpPr>
            <a:spLocks noGrp="1"/>
          </p:cNvSpPr>
          <p:nvPr>
            <p:ph type="body" sz="quarter" idx="10"/>
          </p:nvPr>
        </p:nvSpPr>
        <p:spPr/>
        <p:txBody>
          <a:bodyPr/>
          <a:lstStyle/>
          <a:p>
            <a:r>
              <a:rPr lang="en-US"/>
              <a:t>Aerin Doughty</a:t>
            </a:r>
          </a:p>
        </p:txBody>
      </p:sp>
      <p:sp>
        <p:nvSpPr>
          <p:cNvPr id="5" name="Text Placeholder 4"/>
          <p:cNvSpPr>
            <a:spLocks noGrp="1"/>
          </p:cNvSpPr>
          <p:nvPr>
            <p:ph type="body" sz="quarter" idx="11"/>
          </p:nvPr>
        </p:nvSpPr>
        <p:spPr/>
        <p:txBody>
          <a:bodyPr/>
          <a:lstStyle/>
          <a:p>
            <a:r>
              <a:rPr lang="en-US"/>
              <a:t>TMDL Coordinator</a:t>
            </a:r>
          </a:p>
        </p:txBody>
      </p:sp>
      <p:sp>
        <p:nvSpPr>
          <p:cNvPr id="6" name="Text Placeholder 5"/>
          <p:cNvSpPr>
            <a:spLocks noGrp="1"/>
          </p:cNvSpPr>
          <p:nvPr>
            <p:ph type="body" sz="quarter" idx="12"/>
          </p:nvPr>
        </p:nvSpPr>
        <p:spPr/>
        <p:txBody>
          <a:bodyPr/>
          <a:lstStyle/>
          <a:p>
            <a:r>
              <a:rPr lang="en-US" dirty="0"/>
              <a:t>January 15, 2025</a:t>
            </a:r>
          </a:p>
        </p:txBody>
      </p:sp>
      <p:sp>
        <p:nvSpPr>
          <p:cNvPr id="7" name="Footer Placeholder 6"/>
          <p:cNvSpPr>
            <a:spLocks noGrp="1"/>
          </p:cNvSpPr>
          <p:nvPr>
            <p:ph type="ftr" sz="quarter" idx="13"/>
          </p:nvPr>
        </p:nvSpPr>
        <p:spPr/>
        <p:txBody>
          <a:bodyPr/>
          <a:lstStyle/>
          <a:p>
            <a:pPr algn="l"/>
            <a:r>
              <a:rPr lang="en-US">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a:solidFill>
                <a:srgbClr val="256EAB"/>
              </a:solidFill>
            </a:endParaRPr>
          </a:p>
        </p:txBody>
      </p:sp>
    </p:spTree>
    <p:extLst>
      <p:ext uri="{BB962C8B-B14F-4D97-AF65-F5344CB8AC3E}">
        <p14:creationId xmlns:p14="http://schemas.microsoft.com/office/powerpoint/2010/main" val="219789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89E0D-9FBC-F03E-F4E7-1EFD1468D369}"/>
              </a:ext>
            </a:extLst>
          </p:cNvPr>
          <p:cNvSpPr>
            <a:spLocks noGrp="1"/>
          </p:cNvSpPr>
          <p:nvPr>
            <p:ph type="title"/>
          </p:nvPr>
        </p:nvSpPr>
        <p:spPr/>
        <p:txBody>
          <a:bodyPr>
            <a:normAutofit/>
          </a:bodyPr>
          <a:lstStyle/>
          <a:p>
            <a:r>
              <a:rPr lang="en-US" sz="3200" b="1">
                <a:latin typeface="Arial"/>
                <a:cs typeface="Arial"/>
              </a:rPr>
              <a:t>Virginia Stream Condition Index (VSCI)</a:t>
            </a:r>
            <a:endParaRPr lang="en-US" sz="3200" b="1"/>
          </a:p>
        </p:txBody>
      </p:sp>
      <p:sp>
        <p:nvSpPr>
          <p:cNvPr id="9" name="TextBox 8">
            <a:extLst>
              <a:ext uri="{FF2B5EF4-FFF2-40B4-BE49-F238E27FC236}">
                <a16:creationId xmlns:a16="http://schemas.microsoft.com/office/drawing/2014/main" id="{D3EC4B26-004C-E757-C711-511C8651A022}"/>
              </a:ext>
            </a:extLst>
          </p:cNvPr>
          <p:cNvSpPr txBox="1"/>
          <p:nvPr/>
        </p:nvSpPr>
        <p:spPr>
          <a:xfrm>
            <a:off x="838200" y="1899608"/>
            <a:ext cx="380968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400">
                <a:solidFill>
                  <a:srgbClr val="256EAB"/>
                </a:solidFill>
                <a:latin typeface="Arial"/>
                <a:cs typeface="Arial"/>
              </a:rPr>
              <a:t>Benthic macroinvertebrates are collected, sorted, and identified</a:t>
            </a:r>
          </a:p>
          <a:p>
            <a:pPr marL="228600" indent="-228600">
              <a:buFont typeface=""/>
              <a:buChar char="•"/>
            </a:pPr>
            <a:r>
              <a:rPr lang="en-US" sz="2400">
                <a:solidFill>
                  <a:srgbClr val="256EAB"/>
                </a:solidFill>
                <a:latin typeface="Arial"/>
                <a:cs typeface="Arial"/>
              </a:rPr>
              <a:t>Each sample produces a score that is driven primarily by the types and diversity of organisms found</a:t>
            </a:r>
          </a:p>
          <a:p>
            <a:pPr marL="228600" indent="-228600">
              <a:buFont typeface=""/>
              <a:buChar char="•"/>
            </a:pPr>
            <a:r>
              <a:rPr lang="en-US" sz="2400">
                <a:solidFill>
                  <a:srgbClr val="256EAB"/>
                </a:solidFill>
                <a:latin typeface="Arial"/>
                <a:cs typeface="Arial"/>
              </a:rPr>
              <a:t>Pollution sensitivity affects the score</a:t>
            </a:r>
          </a:p>
        </p:txBody>
      </p:sp>
      <p:pic>
        <p:nvPicPr>
          <p:cNvPr id="11" name="Picture" descr="Table 4: Metrics used to calculate the Virginia Stream Condition Index (VSCI) (Burton and Gerritsen, 2003).">
            <a:extLst>
              <a:ext uri="{FF2B5EF4-FFF2-40B4-BE49-F238E27FC236}">
                <a16:creationId xmlns:a16="http://schemas.microsoft.com/office/drawing/2014/main" id="{A46152A7-E2DB-6BF0-7AC6-BDA7BD08A8A2}"/>
              </a:ext>
            </a:extLst>
          </p:cNvPr>
          <p:cNvPicPr/>
          <p:nvPr/>
        </p:nvPicPr>
        <p:blipFill>
          <a:blip r:embed="rId3"/>
          <a:stretch>
            <a:fillRect/>
          </a:stretch>
        </p:blipFill>
        <p:spPr bwMode="auto">
          <a:xfrm>
            <a:off x="4906894" y="1565263"/>
            <a:ext cx="7072648" cy="4594704"/>
          </a:xfrm>
          <a:prstGeom prst="rect">
            <a:avLst/>
          </a:prstGeom>
          <a:noFill/>
        </p:spPr>
      </p:pic>
    </p:spTree>
    <p:extLst>
      <p:ext uri="{BB962C8B-B14F-4D97-AF65-F5344CB8AC3E}">
        <p14:creationId xmlns:p14="http://schemas.microsoft.com/office/powerpoint/2010/main" val="113230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a:cs typeface="Arial"/>
              </a:rPr>
              <a:t>Virginia Stream Condition Index (VSCI)</a:t>
            </a:r>
            <a:endParaRPr lang="en-US" sz="3200" dirty="0"/>
          </a:p>
        </p:txBody>
      </p:sp>
      <p:sp>
        <p:nvSpPr>
          <p:cNvPr id="3" name="Content Placeholder 2"/>
          <p:cNvSpPr>
            <a:spLocks noGrp="1"/>
          </p:cNvSpPr>
          <p:nvPr>
            <p:ph idx="1"/>
          </p:nvPr>
        </p:nvSpPr>
        <p:spPr>
          <a:xfrm>
            <a:off x="838200" y="1874260"/>
            <a:ext cx="10515600" cy="1453152"/>
          </a:xfrm>
        </p:spPr>
        <p:txBody>
          <a:bodyPr>
            <a:normAutofit/>
          </a:bodyPr>
          <a:lstStyle/>
          <a:p>
            <a:r>
              <a:rPr lang="en-US" sz="2400"/>
              <a:t>VSCI scores tell us that there is an impairment but not what the pollutant is…</a:t>
            </a:r>
          </a:p>
          <a:p>
            <a:pPr marL="0" indent="0">
              <a:buNone/>
            </a:pPr>
            <a:endParaRPr lang="en-US" sz="240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094" y="3128758"/>
            <a:ext cx="7953865" cy="340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loaf of bread on a branch&#10;&#10;Description automatically generated with low confidence">
            <a:extLst>
              <a:ext uri="{FF2B5EF4-FFF2-40B4-BE49-F238E27FC236}">
                <a16:creationId xmlns:a16="http://schemas.microsoft.com/office/drawing/2014/main" id="{80A53132-4315-DE35-11FC-5772F6494DA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460000" flipH="1">
            <a:off x="9400522" y="2871749"/>
            <a:ext cx="1298568" cy="665345"/>
          </a:xfrm>
          <a:prstGeom prst="rect">
            <a:avLst/>
          </a:prstGeom>
        </p:spPr>
      </p:pic>
      <p:pic>
        <p:nvPicPr>
          <p:cNvPr id="7" name="Picture 6">
            <a:extLst>
              <a:ext uri="{FF2B5EF4-FFF2-40B4-BE49-F238E27FC236}">
                <a16:creationId xmlns:a16="http://schemas.microsoft.com/office/drawing/2014/main" id="{FFDF9084-8140-4A97-3859-04257637DB26}"/>
              </a:ext>
            </a:extLst>
          </p:cNvPr>
          <p:cNvPicPr>
            <a:picLocks noChangeAspect="1"/>
          </p:cNvPicPr>
          <p:nvPr/>
        </p:nvPicPr>
        <p:blipFill>
          <a:blip r:embed="rId5"/>
          <a:stretch>
            <a:fillRect/>
          </a:stretch>
        </p:blipFill>
        <p:spPr>
          <a:xfrm>
            <a:off x="7727749" y="2130950"/>
            <a:ext cx="1715462" cy="1755250"/>
          </a:xfrm>
          <a:prstGeom prst="rect">
            <a:avLst/>
          </a:prstGeom>
        </p:spPr>
      </p:pic>
      <p:pic>
        <p:nvPicPr>
          <p:cNvPr id="8" name="Picture 7">
            <a:extLst>
              <a:ext uri="{FF2B5EF4-FFF2-40B4-BE49-F238E27FC236}">
                <a16:creationId xmlns:a16="http://schemas.microsoft.com/office/drawing/2014/main" id="{A23E7A90-FFED-3E94-1A31-D57EA2D7354A}"/>
              </a:ext>
            </a:extLst>
          </p:cNvPr>
          <p:cNvPicPr>
            <a:picLocks noChangeAspect="1"/>
          </p:cNvPicPr>
          <p:nvPr/>
        </p:nvPicPr>
        <p:blipFill>
          <a:blip r:embed="rId6"/>
          <a:stretch>
            <a:fillRect/>
          </a:stretch>
        </p:blipFill>
        <p:spPr>
          <a:xfrm rot="21240000">
            <a:off x="9120992" y="2435273"/>
            <a:ext cx="542211" cy="1024840"/>
          </a:xfrm>
          <a:prstGeom prst="rect">
            <a:avLst/>
          </a:prstGeom>
        </p:spPr>
      </p:pic>
      <p:pic>
        <p:nvPicPr>
          <p:cNvPr id="9" name="Picture 8">
            <a:extLst>
              <a:ext uri="{FF2B5EF4-FFF2-40B4-BE49-F238E27FC236}">
                <a16:creationId xmlns:a16="http://schemas.microsoft.com/office/drawing/2014/main" id="{01C0DEBD-EE72-C014-32DE-A7ACDD268979}"/>
              </a:ext>
            </a:extLst>
          </p:cNvPr>
          <p:cNvPicPr>
            <a:picLocks noChangeAspect="1"/>
          </p:cNvPicPr>
          <p:nvPr/>
        </p:nvPicPr>
        <p:blipFill>
          <a:blip r:embed="rId7"/>
          <a:stretch>
            <a:fillRect/>
          </a:stretch>
        </p:blipFill>
        <p:spPr>
          <a:xfrm rot="3420000">
            <a:off x="10329414" y="2584607"/>
            <a:ext cx="653972" cy="1144451"/>
          </a:xfrm>
          <a:prstGeom prst="rect">
            <a:avLst/>
          </a:prstGeom>
        </p:spPr>
      </p:pic>
      <p:pic>
        <p:nvPicPr>
          <p:cNvPr id="10" name="Picture 9" descr="A brown snake with a white background&#10;&#10;Description automatically generated with low confidence">
            <a:extLst>
              <a:ext uri="{FF2B5EF4-FFF2-40B4-BE49-F238E27FC236}">
                <a16:creationId xmlns:a16="http://schemas.microsoft.com/office/drawing/2014/main" id="{E7791883-EA52-987F-5049-DCD3212D30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40255" y="5251065"/>
            <a:ext cx="1160146" cy="1067873"/>
          </a:xfrm>
          <a:prstGeom prst="rect">
            <a:avLst/>
          </a:prstGeom>
        </p:spPr>
      </p:pic>
      <p:pic>
        <p:nvPicPr>
          <p:cNvPr id="11" name="Picture 10">
            <a:extLst>
              <a:ext uri="{FF2B5EF4-FFF2-40B4-BE49-F238E27FC236}">
                <a16:creationId xmlns:a16="http://schemas.microsoft.com/office/drawing/2014/main" id="{5BCB5EAB-3F81-A5A1-0FDE-BEA8C03E9E6B}"/>
              </a:ext>
            </a:extLst>
          </p:cNvPr>
          <p:cNvPicPr>
            <a:picLocks noChangeAspect="1"/>
          </p:cNvPicPr>
          <p:nvPr/>
        </p:nvPicPr>
        <p:blipFill>
          <a:blip r:embed="rId11"/>
          <a:stretch>
            <a:fillRect/>
          </a:stretch>
        </p:blipFill>
        <p:spPr>
          <a:xfrm>
            <a:off x="8917873" y="5067493"/>
            <a:ext cx="1177346" cy="1668449"/>
          </a:xfrm>
          <a:prstGeom prst="rect">
            <a:avLst/>
          </a:prstGeom>
        </p:spPr>
      </p:pic>
    </p:spTree>
    <p:extLst>
      <p:ext uri="{BB962C8B-B14F-4D97-AF65-F5344CB8AC3E}">
        <p14:creationId xmlns:p14="http://schemas.microsoft.com/office/powerpoint/2010/main" val="890100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F30C595-C42F-CF15-7F4D-9E397FFDB2E4}"/>
              </a:ext>
            </a:extLst>
          </p:cNvPr>
          <p:cNvPicPr>
            <a:picLocks noChangeAspect="1"/>
          </p:cNvPicPr>
          <p:nvPr/>
        </p:nvPicPr>
        <p:blipFill>
          <a:blip r:embed="rId2" cstate="print">
            <a:extLst>
              <a:ext uri="{28A0092B-C50C-407E-A947-70E740481C1C}">
                <a14:useLocalDpi xmlns:a14="http://schemas.microsoft.com/office/drawing/2010/main" val="0"/>
              </a:ext>
            </a:extLst>
          </a:blip>
          <a:srcRect l="788" t="533" r="396"/>
          <a:stretch/>
        </p:blipFill>
        <p:spPr>
          <a:xfrm>
            <a:off x="3336445" y="9423"/>
            <a:ext cx="5386760" cy="6848577"/>
          </a:xfrm>
          <a:prstGeom prst="rect">
            <a:avLst/>
          </a:prstGeom>
          <a:ln>
            <a:solidFill>
              <a:schemeClr val="tx1"/>
            </a:solidFill>
          </a:ln>
        </p:spPr>
      </p:pic>
    </p:spTree>
    <p:extLst>
      <p:ext uri="{BB962C8B-B14F-4D97-AF65-F5344CB8AC3E}">
        <p14:creationId xmlns:p14="http://schemas.microsoft.com/office/powerpoint/2010/main" val="1572365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3200" dirty="0">
                <a:solidFill>
                  <a:srgbClr val="256EAB"/>
                </a:solidFill>
                <a:latin typeface="Arial"/>
                <a:cs typeface="Arial"/>
              </a:rPr>
              <a:t>Horsepen Creek Biomonitoring Data</a:t>
            </a:r>
            <a:br>
              <a:rPr lang="en-US" sz="3200" dirty="0">
                <a:solidFill>
                  <a:srgbClr val="FF0000"/>
                </a:solidFill>
              </a:rPr>
            </a:br>
            <a:r>
              <a:rPr lang="en-US" sz="2000" b="0" dirty="0">
                <a:solidFill>
                  <a:schemeClr val="accent4"/>
                </a:solidFill>
                <a:latin typeface="Arial"/>
                <a:cs typeface="Arial"/>
              </a:rPr>
              <a:t>Station: 4AHEN004.27</a:t>
            </a:r>
          </a:p>
        </p:txBody>
      </p:sp>
      <p:sp>
        <p:nvSpPr>
          <p:cNvPr id="8" name="TextBox 7"/>
          <p:cNvSpPr txBox="1"/>
          <p:nvPr/>
        </p:nvSpPr>
        <p:spPr>
          <a:xfrm>
            <a:off x="1934894" y="5942568"/>
            <a:ext cx="8736037" cy="369332"/>
          </a:xfrm>
          <a:prstGeom prst="rect">
            <a:avLst/>
          </a:prstGeom>
          <a:noFill/>
        </p:spPr>
        <p:txBody>
          <a:bodyPr wrap="square" lIns="91440" tIns="45720" rIns="91440" bIns="45720" rtlCol="0" anchor="t">
            <a:spAutoFit/>
          </a:bodyPr>
          <a:lstStyle/>
          <a:p>
            <a:r>
              <a:rPr lang="en-US">
                <a:solidFill>
                  <a:srgbClr val="256EAB"/>
                </a:solidFill>
              </a:rPr>
              <a:t>Low VSCI scores are driven by % Mayflies, % Stoneflies and Caddisflies, and % Scrapers</a:t>
            </a:r>
            <a:endParaRPr lang="en-US">
              <a:solidFill>
                <a:srgbClr val="256EAB"/>
              </a:solidFill>
              <a:cs typeface="Calibri"/>
            </a:endParaRPr>
          </a:p>
        </p:txBody>
      </p:sp>
      <p:pic>
        <p:nvPicPr>
          <p:cNvPr id="18" name="Picture 17" descr="Chart, bar chart&#10;&#10;Description automatically generated">
            <a:extLst>
              <a:ext uri="{FF2B5EF4-FFF2-40B4-BE49-F238E27FC236}">
                <a16:creationId xmlns:a16="http://schemas.microsoft.com/office/drawing/2014/main" id="{D8EFA22C-760D-6455-6E83-17A5375E7F43}"/>
              </a:ext>
            </a:extLst>
          </p:cNvPr>
          <p:cNvPicPr>
            <a:picLocks noChangeAspect="1"/>
          </p:cNvPicPr>
          <p:nvPr/>
        </p:nvPicPr>
        <p:blipFill>
          <a:blip r:embed="rId2">
            <a:extLst>
              <a:ext uri="{28A0092B-C50C-407E-A947-70E740481C1C}">
                <a14:useLocalDpi xmlns:a14="http://schemas.microsoft.com/office/drawing/2010/main" val="0"/>
              </a:ext>
            </a:extLst>
          </a:blip>
          <a:srcRect l="701" t="1340" b="1587"/>
          <a:stretch/>
        </p:blipFill>
        <p:spPr>
          <a:xfrm>
            <a:off x="2418401" y="1504382"/>
            <a:ext cx="7355197" cy="4438186"/>
          </a:xfrm>
          <a:prstGeom prst="rect">
            <a:avLst/>
          </a:prstGeom>
        </p:spPr>
      </p:pic>
    </p:spTree>
    <p:extLst>
      <p:ext uri="{BB962C8B-B14F-4D97-AF65-F5344CB8AC3E}">
        <p14:creationId xmlns:p14="http://schemas.microsoft.com/office/powerpoint/2010/main" val="3708268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56EAB"/>
                </a:solidFill>
                <a:latin typeface="Arial"/>
                <a:cs typeface="Arial"/>
              </a:rPr>
              <a:t>Little Roanoke Creek</a:t>
            </a:r>
            <a:br>
              <a:rPr lang="en-US" sz="3200" dirty="0">
                <a:solidFill>
                  <a:srgbClr val="256EAB"/>
                </a:solidFill>
              </a:rPr>
            </a:br>
            <a:r>
              <a:rPr lang="en-US" sz="2000" b="0" dirty="0">
                <a:solidFill>
                  <a:srgbClr val="256EAB"/>
                </a:solidFill>
                <a:latin typeface="Arial"/>
                <a:cs typeface="Arial"/>
              </a:rPr>
              <a:t>Stations: 4ALRO010.18, 4ALRO010.68, 4ALRO010.88</a:t>
            </a:r>
          </a:p>
        </p:txBody>
      </p:sp>
      <p:sp>
        <p:nvSpPr>
          <p:cNvPr id="8" name="TextBox 7"/>
          <p:cNvSpPr txBox="1"/>
          <p:nvPr/>
        </p:nvSpPr>
        <p:spPr>
          <a:xfrm>
            <a:off x="1934894" y="5942568"/>
            <a:ext cx="8736037" cy="369332"/>
          </a:xfrm>
          <a:prstGeom prst="rect">
            <a:avLst/>
          </a:prstGeom>
          <a:noFill/>
        </p:spPr>
        <p:txBody>
          <a:bodyPr wrap="square" lIns="91440" tIns="45720" rIns="91440" bIns="45720" rtlCol="0" anchor="t">
            <a:spAutoFit/>
          </a:bodyPr>
          <a:lstStyle/>
          <a:p>
            <a:r>
              <a:rPr lang="en-US">
                <a:solidFill>
                  <a:srgbClr val="256EAB"/>
                </a:solidFill>
              </a:rPr>
              <a:t>Low VSCI scores are driven by % Mayflies, % Stoneflies and Caddisflies, and % Scrapers</a:t>
            </a:r>
            <a:endParaRPr lang="en-US">
              <a:solidFill>
                <a:srgbClr val="256EAB"/>
              </a:solidFill>
              <a:cs typeface="Calibri"/>
            </a:endParaRPr>
          </a:p>
        </p:txBody>
      </p:sp>
      <p:pic>
        <p:nvPicPr>
          <p:cNvPr id="10" name="Picture 9">
            <a:extLst>
              <a:ext uri="{FF2B5EF4-FFF2-40B4-BE49-F238E27FC236}">
                <a16:creationId xmlns:a16="http://schemas.microsoft.com/office/drawing/2014/main" id="{2EA60B0C-8074-11D3-9217-0858D1BB2F95}"/>
              </a:ext>
            </a:extLst>
          </p:cNvPr>
          <p:cNvPicPr>
            <a:picLocks noChangeAspect="1"/>
          </p:cNvPicPr>
          <p:nvPr/>
        </p:nvPicPr>
        <p:blipFill>
          <a:blip r:embed="rId2"/>
          <a:srcRect l="668" t="1450" b="1476"/>
          <a:stretch/>
        </p:blipFill>
        <p:spPr>
          <a:xfrm>
            <a:off x="2417187" y="1504383"/>
            <a:ext cx="7357626" cy="4438185"/>
          </a:xfrm>
          <a:prstGeom prst="rect">
            <a:avLst/>
          </a:prstGeom>
        </p:spPr>
      </p:pic>
    </p:spTree>
    <p:extLst>
      <p:ext uri="{BB962C8B-B14F-4D97-AF65-F5344CB8AC3E}">
        <p14:creationId xmlns:p14="http://schemas.microsoft.com/office/powerpoint/2010/main" val="3749329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56EAB"/>
                </a:solidFill>
                <a:latin typeface="Arial"/>
                <a:cs typeface="Arial"/>
              </a:rPr>
              <a:t>Unnamed tributary to Spencer Creek</a:t>
            </a:r>
            <a:br>
              <a:rPr lang="en-US" sz="3200" dirty="0"/>
            </a:br>
            <a:r>
              <a:rPr lang="en-US" sz="2000" b="0" dirty="0">
                <a:solidFill>
                  <a:schemeClr val="accent4"/>
                </a:solidFill>
                <a:latin typeface="Arial"/>
                <a:cs typeface="Arial"/>
              </a:rPr>
              <a:t>Stations: 4AXVO000.50, 4AXVO000.60</a:t>
            </a:r>
          </a:p>
        </p:txBody>
      </p:sp>
      <p:sp>
        <p:nvSpPr>
          <p:cNvPr id="8" name="TextBox 7"/>
          <p:cNvSpPr txBox="1"/>
          <p:nvPr/>
        </p:nvSpPr>
        <p:spPr>
          <a:xfrm>
            <a:off x="1934894" y="5942568"/>
            <a:ext cx="8736037" cy="369332"/>
          </a:xfrm>
          <a:prstGeom prst="rect">
            <a:avLst/>
          </a:prstGeom>
          <a:noFill/>
        </p:spPr>
        <p:txBody>
          <a:bodyPr wrap="square" lIns="91440" tIns="45720" rIns="91440" bIns="45720" rtlCol="0" anchor="t">
            <a:spAutoFit/>
          </a:bodyPr>
          <a:lstStyle/>
          <a:p>
            <a:r>
              <a:rPr lang="en-US">
                <a:solidFill>
                  <a:srgbClr val="256EAB"/>
                </a:solidFill>
              </a:rPr>
              <a:t>Low VSCI scores are driven by % Mayflies, % Stoneflies and Caddisflies, and % Scrapers</a:t>
            </a:r>
            <a:endParaRPr lang="en-US">
              <a:solidFill>
                <a:srgbClr val="256EAB"/>
              </a:solidFill>
              <a:cs typeface="Calibri"/>
            </a:endParaRPr>
          </a:p>
        </p:txBody>
      </p:sp>
      <p:pic>
        <p:nvPicPr>
          <p:cNvPr id="3" name="Picture 2">
            <a:extLst>
              <a:ext uri="{FF2B5EF4-FFF2-40B4-BE49-F238E27FC236}">
                <a16:creationId xmlns:a16="http://schemas.microsoft.com/office/drawing/2014/main" id="{481164A5-9603-B3FB-CF69-9716B69D3D7B}"/>
              </a:ext>
            </a:extLst>
          </p:cNvPr>
          <p:cNvPicPr>
            <a:picLocks noChangeAspect="1"/>
          </p:cNvPicPr>
          <p:nvPr/>
        </p:nvPicPr>
        <p:blipFill>
          <a:blip r:embed="rId2"/>
          <a:srcRect l="608" t="572" b="1281"/>
          <a:stretch/>
        </p:blipFill>
        <p:spPr>
          <a:xfrm>
            <a:off x="2414956" y="1455316"/>
            <a:ext cx="7362087" cy="4487252"/>
          </a:xfrm>
          <a:prstGeom prst="rect">
            <a:avLst/>
          </a:prstGeom>
        </p:spPr>
      </p:pic>
    </p:spTree>
    <p:extLst>
      <p:ext uri="{BB962C8B-B14F-4D97-AF65-F5344CB8AC3E}">
        <p14:creationId xmlns:p14="http://schemas.microsoft.com/office/powerpoint/2010/main" val="1192796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 y="572862"/>
            <a:ext cx="4905374" cy="933452"/>
          </a:xfrm>
        </p:spPr>
        <p:txBody>
          <a:bodyPr>
            <a:normAutofit/>
          </a:bodyPr>
          <a:lstStyle/>
          <a:p>
            <a:r>
              <a:rPr lang="en-US" sz="3200" dirty="0">
                <a:solidFill>
                  <a:srgbClr val="198569"/>
                </a:solidFill>
                <a:latin typeface="Arial" panose="020B0604020202020204" pitchFamily="34" charset="0"/>
              </a:rPr>
              <a:t>What is a TMDL?</a:t>
            </a:r>
          </a:p>
        </p:txBody>
      </p:sp>
      <p:sp>
        <p:nvSpPr>
          <p:cNvPr id="3" name="Content Placeholder 2"/>
          <p:cNvSpPr>
            <a:spLocks noGrp="1"/>
          </p:cNvSpPr>
          <p:nvPr>
            <p:ph idx="1"/>
          </p:nvPr>
        </p:nvSpPr>
        <p:spPr>
          <a:xfrm>
            <a:off x="601980" y="1626568"/>
            <a:ext cx="11027140" cy="1132009"/>
          </a:xfrm>
        </p:spPr>
        <p:txBody>
          <a:bodyPr vert="horz" lIns="91440" tIns="45720" rIns="91440" bIns="45720" rtlCol="0" anchor="t">
            <a:normAutofit/>
          </a:bodyPr>
          <a:lstStyle/>
          <a:p>
            <a:pPr marL="0" indent="0">
              <a:lnSpc>
                <a:spcPct val="100000"/>
              </a:lnSpc>
              <a:spcBef>
                <a:spcPts val="0"/>
              </a:spcBef>
              <a:buNone/>
            </a:pPr>
            <a:r>
              <a:rPr lang="en-US" sz="2200">
                <a:latin typeface="Arial"/>
                <a:cs typeface="Arial"/>
              </a:rPr>
              <a:t>A Total Maximum Daily Load (TMDL) is the maximum amount of a pollutant that a waterbody can receive and still meet water quality standards.</a:t>
            </a:r>
          </a:p>
          <a:p>
            <a:pPr marL="0" indent="0">
              <a:lnSpc>
                <a:spcPct val="100000"/>
              </a:lnSpc>
              <a:spcBef>
                <a:spcPts val="0"/>
              </a:spcBef>
              <a:buNone/>
            </a:pPr>
            <a:endParaRPr lang="en-US" sz="2200">
              <a:solidFill>
                <a:srgbClr val="000000"/>
              </a:solidFill>
              <a:latin typeface="Arial" panose="020B0604020202020204" pitchFamily="34" charset="0"/>
              <a:cs typeface="Arial" panose="020B0604020202020204" pitchFamily="34" charset="0"/>
            </a:endParaRPr>
          </a:p>
          <a:p>
            <a:pPr marL="0" indent="0">
              <a:buNone/>
            </a:pPr>
            <a:endParaRPr lang="en-US" sz="2400">
              <a:solidFill>
                <a:srgbClr val="277EA9"/>
              </a:solidFill>
            </a:endParaRPr>
          </a:p>
        </p:txBody>
      </p:sp>
      <p:sp>
        <p:nvSpPr>
          <p:cNvPr id="5" name="TextBox 4">
            <a:extLst>
              <a:ext uri="{FF2B5EF4-FFF2-40B4-BE49-F238E27FC236}">
                <a16:creationId xmlns:a16="http://schemas.microsoft.com/office/drawing/2014/main" id="{11463566-7D4E-C342-EA4D-2F73F8ABFA23}"/>
              </a:ext>
            </a:extLst>
          </p:cNvPr>
          <p:cNvSpPr txBox="1"/>
          <p:nvPr/>
        </p:nvSpPr>
        <p:spPr>
          <a:xfrm>
            <a:off x="601980" y="2657404"/>
            <a:ext cx="4905374" cy="4832092"/>
          </a:xfrm>
          <a:prstGeom prst="rect">
            <a:avLst/>
          </a:prstGeom>
          <a:noFill/>
        </p:spPr>
        <p:txBody>
          <a:bodyPr wrap="square" lIns="91440" tIns="45720" rIns="91440" bIns="45720" rtlCol="0" anchor="t">
            <a:spAutoFit/>
          </a:bodyPr>
          <a:lstStyle/>
          <a:p>
            <a:pPr marL="0" indent="0">
              <a:buNone/>
            </a:pPr>
            <a:r>
              <a:rPr lang="en-US" sz="2400">
                <a:solidFill>
                  <a:srgbClr val="256EAB"/>
                </a:solidFill>
                <a:latin typeface="Arial"/>
                <a:cs typeface="Arial"/>
              </a:rPr>
              <a:t>A TMDL includes:</a:t>
            </a:r>
          </a:p>
          <a:p>
            <a:pPr marL="971550" lvl="1" indent="-514350">
              <a:buFont typeface="+mj-lt"/>
              <a:buAutoNum type="arabicPeriod"/>
            </a:pPr>
            <a:r>
              <a:rPr lang="en-US" sz="2400">
                <a:solidFill>
                  <a:srgbClr val="256EAB"/>
                </a:solidFill>
                <a:latin typeface="Arial"/>
                <a:cs typeface="Arial"/>
              </a:rPr>
              <a:t>Identifying sources of pollution causing impairments</a:t>
            </a:r>
          </a:p>
          <a:p>
            <a:pPr marL="1428750" lvl="2" indent="-514350">
              <a:buFont typeface="Arial" panose="020B0604020202020204" pitchFamily="34" charset="0"/>
              <a:buChar char="•"/>
            </a:pPr>
            <a:r>
              <a:rPr lang="en-US" sz="2400">
                <a:solidFill>
                  <a:srgbClr val="256EAB"/>
                </a:solidFill>
                <a:latin typeface="Arial"/>
                <a:cs typeface="Arial"/>
              </a:rPr>
              <a:t>Aquatic Life Impairment</a:t>
            </a:r>
          </a:p>
          <a:p>
            <a:pPr marL="971550" lvl="1" indent="-514350">
              <a:buFont typeface="+mj-lt"/>
              <a:buAutoNum type="arabicPeriod"/>
            </a:pPr>
            <a:r>
              <a:rPr lang="en-US" sz="2400">
                <a:solidFill>
                  <a:srgbClr val="256EAB"/>
                </a:solidFill>
                <a:latin typeface="Arial"/>
                <a:cs typeface="Arial"/>
              </a:rPr>
              <a:t>Modeling their path to the stream</a:t>
            </a:r>
          </a:p>
          <a:p>
            <a:pPr marL="971550" lvl="1" indent="-514350">
              <a:buFont typeface="+mj-lt"/>
              <a:buAutoNum type="arabicPeriod"/>
            </a:pPr>
            <a:r>
              <a:rPr lang="en-US" sz="2400">
                <a:solidFill>
                  <a:srgbClr val="256EAB"/>
                </a:solidFill>
                <a:latin typeface="Arial"/>
                <a:cs typeface="Arial"/>
              </a:rPr>
              <a:t>Determining the reductions needed from each source to meet the standard </a:t>
            </a:r>
            <a:endParaRPr lang="en-US" sz="2400">
              <a:solidFill>
                <a:srgbClr val="256EAB"/>
              </a:solidFill>
              <a:latin typeface="Arial" panose="020B0604020202020204" pitchFamily="34" charset="0"/>
              <a:cs typeface="Arial" panose="020B0604020202020204" pitchFamily="34" charset="0"/>
            </a:endParaRPr>
          </a:p>
          <a:p>
            <a:endParaRPr lang="en-US" sz="2000">
              <a:solidFill>
                <a:srgbClr val="256EAB"/>
              </a:solidFill>
              <a:latin typeface="Arial"/>
              <a:cs typeface="Arial"/>
            </a:endParaRPr>
          </a:p>
          <a:p>
            <a:endParaRPr lang="en-US" sz="2000">
              <a:solidFill>
                <a:srgbClr val="256EAB"/>
              </a:solidFill>
              <a:latin typeface="Arial" panose="020B0604020202020204" pitchFamily="34" charset="0"/>
              <a:cs typeface="Arial" panose="020B0604020202020204" pitchFamily="34" charset="0"/>
            </a:endParaRPr>
          </a:p>
          <a:p>
            <a:endParaRPr lang="en-US" sz="2800">
              <a:solidFill>
                <a:srgbClr val="256EAB"/>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9DBB729-F9BC-B6DB-A0FD-57BEC4428C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79" t="3179" r="12758" b="3179"/>
          <a:stretch/>
        </p:blipFill>
        <p:spPr bwMode="auto">
          <a:xfrm>
            <a:off x="6381752" y="2758577"/>
            <a:ext cx="4905374" cy="34635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207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a:latin typeface="Arial"/>
                <a:cs typeface="Arial"/>
              </a:rPr>
              <a:t>TMDL? A kind of “Pollution Diet”</a:t>
            </a:r>
          </a:p>
        </p:txBody>
      </p:sp>
      <p:grpSp>
        <p:nvGrpSpPr>
          <p:cNvPr id="13" name="Group 12">
            <a:extLst>
              <a:ext uri="{FF2B5EF4-FFF2-40B4-BE49-F238E27FC236}">
                <a16:creationId xmlns:a16="http://schemas.microsoft.com/office/drawing/2014/main" id="{DDBE35F7-38EC-56D3-7F56-B0F17302EF12}"/>
              </a:ext>
            </a:extLst>
          </p:cNvPr>
          <p:cNvGrpSpPr/>
          <p:nvPr/>
        </p:nvGrpSpPr>
        <p:grpSpPr>
          <a:xfrm>
            <a:off x="2196051" y="1690688"/>
            <a:ext cx="7799897" cy="4277803"/>
            <a:chOff x="838200" y="2348841"/>
            <a:chExt cx="5181599" cy="3067162"/>
          </a:xfrm>
        </p:grpSpPr>
        <p:grpSp>
          <p:nvGrpSpPr>
            <p:cNvPr id="14" name="Group 13">
              <a:extLst>
                <a:ext uri="{FF2B5EF4-FFF2-40B4-BE49-F238E27FC236}">
                  <a16:creationId xmlns:a16="http://schemas.microsoft.com/office/drawing/2014/main" id="{0C86F46A-1967-4CA0-022E-445A8ADD4622}"/>
                </a:ext>
              </a:extLst>
            </p:cNvPr>
            <p:cNvGrpSpPr/>
            <p:nvPr/>
          </p:nvGrpSpPr>
          <p:grpSpPr>
            <a:xfrm>
              <a:off x="838200" y="2348841"/>
              <a:ext cx="5181599" cy="3067162"/>
              <a:chOff x="838200" y="2348841"/>
              <a:chExt cx="5181599" cy="3067162"/>
            </a:xfrm>
          </p:grpSpPr>
          <p:grpSp>
            <p:nvGrpSpPr>
              <p:cNvPr id="16" name="Group 15">
                <a:extLst>
                  <a:ext uri="{FF2B5EF4-FFF2-40B4-BE49-F238E27FC236}">
                    <a16:creationId xmlns:a16="http://schemas.microsoft.com/office/drawing/2014/main" id="{8CC74C0A-8683-2A83-38C1-8114C3991C28}"/>
                  </a:ext>
                </a:extLst>
              </p:cNvPr>
              <p:cNvGrpSpPr/>
              <p:nvPr/>
            </p:nvGrpSpPr>
            <p:grpSpPr>
              <a:xfrm>
                <a:off x="838200" y="2348841"/>
                <a:ext cx="5181599" cy="3067162"/>
                <a:chOff x="838200" y="2348841"/>
                <a:chExt cx="5181599" cy="3067162"/>
              </a:xfrm>
            </p:grpSpPr>
            <p:grpSp>
              <p:nvGrpSpPr>
                <p:cNvPr id="18" name="Group 17">
                  <a:extLst>
                    <a:ext uri="{FF2B5EF4-FFF2-40B4-BE49-F238E27FC236}">
                      <a16:creationId xmlns:a16="http://schemas.microsoft.com/office/drawing/2014/main" id="{A486AE6D-8F66-2692-6A2B-74FE84617DC6}"/>
                    </a:ext>
                  </a:extLst>
                </p:cNvPr>
                <p:cNvGrpSpPr/>
                <p:nvPr/>
              </p:nvGrpSpPr>
              <p:grpSpPr>
                <a:xfrm>
                  <a:off x="838200" y="2348841"/>
                  <a:ext cx="5181599" cy="3067162"/>
                  <a:chOff x="838200" y="2467713"/>
                  <a:chExt cx="5181599" cy="3067162"/>
                </a:xfrm>
              </p:grpSpPr>
              <p:pic>
                <p:nvPicPr>
                  <p:cNvPr id="21" name="Picture 20" descr="A diagram of a bar graph&#10;&#10;Description automatically generated with medium confidence">
                    <a:extLst>
                      <a:ext uri="{FF2B5EF4-FFF2-40B4-BE49-F238E27FC236}">
                        <a16:creationId xmlns:a16="http://schemas.microsoft.com/office/drawing/2014/main" id="{29811E75-47FA-B05C-74FC-0E914A630138}"/>
                      </a:ext>
                    </a:extLst>
                  </p:cNvPr>
                  <p:cNvPicPr>
                    <a:picLocks noChangeAspect="1" noChangeArrowheads="1"/>
                  </p:cNvPicPr>
                  <p:nvPr/>
                </p:nvPicPr>
                <p:blipFill rotWithShape="1">
                  <a:blip r:embed="rId2" cstate="print"/>
                  <a:srcRect l="7275"/>
                  <a:stretch/>
                </p:blipFill>
                <p:spPr bwMode="auto">
                  <a:xfrm>
                    <a:off x="838200" y="2467713"/>
                    <a:ext cx="5181599" cy="30671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Rectangle 21">
                    <a:extLst>
                      <a:ext uri="{FF2B5EF4-FFF2-40B4-BE49-F238E27FC236}">
                        <a16:creationId xmlns:a16="http://schemas.microsoft.com/office/drawing/2014/main" id="{69196977-D11F-8EB7-327C-B4302DC8AFEC}"/>
                      </a:ext>
                    </a:extLst>
                  </p:cNvPr>
                  <p:cNvSpPr/>
                  <p:nvPr/>
                </p:nvSpPr>
                <p:spPr>
                  <a:xfrm>
                    <a:off x="1472184" y="5010912"/>
                    <a:ext cx="3662171" cy="347472"/>
                  </a:xfrm>
                  <a:prstGeom prst="rect">
                    <a:avLst/>
                  </a:prstGeom>
                  <a:solidFill>
                    <a:srgbClr val="DFFD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D6B9C291-DCDF-2F5E-9109-F961BDF107EF}"/>
                    </a:ext>
                  </a:extLst>
                </p:cNvPr>
                <p:cNvSpPr txBox="1"/>
                <p:nvPr/>
              </p:nvSpPr>
              <p:spPr>
                <a:xfrm>
                  <a:off x="1581912" y="4805507"/>
                  <a:ext cx="1216151" cy="582821"/>
                </a:xfrm>
                <a:prstGeom prst="rect">
                  <a:avLst/>
                </a:prstGeom>
                <a:noFill/>
              </p:spPr>
              <p:txBody>
                <a:bodyPr wrap="square" rtlCol="0">
                  <a:spAutoFit/>
                </a:bodyPr>
                <a:lstStyle/>
                <a:p>
                  <a:pPr algn="ctr"/>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Pollutant load in the stream currently</a:t>
                  </a:r>
                </a:p>
              </p:txBody>
            </p:sp>
            <p:sp>
              <p:nvSpPr>
                <p:cNvPr id="20" name="TextBox 19">
                  <a:extLst>
                    <a:ext uri="{FF2B5EF4-FFF2-40B4-BE49-F238E27FC236}">
                      <a16:creationId xmlns:a16="http://schemas.microsoft.com/office/drawing/2014/main" id="{8B1DBEEC-87FC-EE98-8249-11A2E3E3795E}"/>
                    </a:ext>
                  </a:extLst>
                </p:cNvPr>
                <p:cNvSpPr txBox="1"/>
                <p:nvPr/>
              </p:nvSpPr>
              <p:spPr>
                <a:xfrm>
                  <a:off x="3995953" y="4805506"/>
                  <a:ext cx="1285105" cy="582821"/>
                </a:xfrm>
                <a:prstGeom prst="rect">
                  <a:avLst/>
                </a:prstGeom>
                <a:noFill/>
              </p:spPr>
              <p:txBody>
                <a:bodyPr wrap="square" rtlCol="0">
                  <a:spAutoFit/>
                </a:bodyPr>
                <a:lstStyle/>
                <a:p>
                  <a:pPr algn="ctr"/>
                  <a:r>
                    <a:rPr lang="en-US" sz="1600">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Pollutant load the stream can accept and meet WQS</a:t>
                  </a:r>
                </a:p>
              </p:txBody>
            </p:sp>
          </p:grpSp>
          <p:sp>
            <p:nvSpPr>
              <p:cNvPr id="17" name="Rectangle 16">
                <a:extLst>
                  <a:ext uri="{FF2B5EF4-FFF2-40B4-BE49-F238E27FC236}">
                    <a16:creationId xmlns:a16="http://schemas.microsoft.com/office/drawing/2014/main" id="{26BEC119-CEE5-767C-8C90-45E3E40E3099}"/>
                  </a:ext>
                </a:extLst>
              </p:cNvPr>
              <p:cNvSpPr/>
              <p:nvPr/>
            </p:nvSpPr>
            <p:spPr>
              <a:xfrm>
                <a:off x="2770632" y="3429000"/>
                <a:ext cx="1234440" cy="635000"/>
              </a:xfrm>
              <a:prstGeom prst="rect">
                <a:avLst/>
              </a:prstGeom>
              <a:gradFill flip="none" rotWithShape="1">
                <a:gsLst>
                  <a:gs pos="0">
                    <a:srgbClr val="F2EAD7"/>
                  </a:gs>
                  <a:gs pos="50000">
                    <a:srgbClr val="F5ECD5"/>
                  </a:gs>
                  <a:gs pos="100000">
                    <a:srgbClr val="F8EFD6"/>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506A5EA1-45F0-D4B1-BB0B-11339681E0A6}"/>
                </a:ext>
              </a:extLst>
            </p:cNvPr>
            <p:cNvSpPr txBox="1"/>
            <p:nvPr/>
          </p:nvSpPr>
          <p:spPr>
            <a:xfrm>
              <a:off x="2816812" y="4001294"/>
              <a:ext cx="1216151" cy="246221"/>
            </a:xfrm>
            <a:prstGeom prst="rect">
              <a:avLst/>
            </a:prstGeom>
            <a:gradFill flip="none" rotWithShape="1">
              <a:gsLst>
                <a:gs pos="0">
                  <a:srgbClr val="FF0000">
                    <a:lumMod val="100000"/>
                  </a:srgbClr>
                </a:gs>
                <a:gs pos="78000">
                  <a:srgbClr val="F5ECD5">
                    <a:alpha val="38000"/>
                  </a:srgbClr>
                </a:gs>
                <a:gs pos="100000">
                  <a:srgbClr val="F8EFD6">
                    <a:alpha val="11000"/>
                  </a:srgbClr>
                </a:gs>
              </a:gsLst>
              <a:path path="shape">
                <a:fillToRect l="50000" t="50000" r="50000" b="50000"/>
              </a:path>
              <a:tileRect/>
            </a:gradFill>
          </p:spPr>
          <p:txBody>
            <a:bodyPr wrap="square" rtlCol="0">
              <a:spAutoFit/>
            </a:bodyP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TMDL Endpoint</a:t>
              </a:r>
            </a:p>
          </p:txBody>
        </p:sp>
      </p:grpSp>
    </p:spTree>
    <p:extLst>
      <p:ext uri="{BB962C8B-B14F-4D97-AF65-F5344CB8AC3E}">
        <p14:creationId xmlns:p14="http://schemas.microsoft.com/office/powerpoint/2010/main" val="1518945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Arial"/>
                <a:cs typeface="Arial"/>
              </a:rPr>
              <a:t>TMDL? A kind of “Pollution Diet”</a:t>
            </a:r>
          </a:p>
        </p:txBody>
      </p:sp>
      <p:grpSp>
        <p:nvGrpSpPr>
          <p:cNvPr id="13" name="Group 12">
            <a:extLst>
              <a:ext uri="{FF2B5EF4-FFF2-40B4-BE49-F238E27FC236}">
                <a16:creationId xmlns:a16="http://schemas.microsoft.com/office/drawing/2014/main" id="{DDBE35F7-38EC-56D3-7F56-B0F17302EF12}"/>
              </a:ext>
            </a:extLst>
          </p:cNvPr>
          <p:cNvGrpSpPr/>
          <p:nvPr/>
        </p:nvGrpSpPr>
        <p:grpSpPr>
          <a:xfrm>
            <a:off x="2196051" y="1690688"/>
            <a:ext cx="7799897" cy="4277803"/>
            <a:chOff x="838200" y="2348841"/>
            <a:chExt cx="5181599" cy="3067162"/>
          </a:xfrm>
        </p:grpSpPr>
        <p:grpSp>
          <p:nvGrpSpPr>
            <p:cNvPr id="14" name="Group 13">
              <a:extLst>
                <a:ext uri="{FF2B5EF4-FFF2-40B4-BE49-F238E27FC236}">
                  <a16:creationId xmlns:a16="http://schemas.microsoft.com/office/drawing/2014/main" id="{0C86F46A-1967-4CA0-022E-445A8ADD4622}"/>
                </a:ext>
              </a:extLst>
            </p:cNvPr>
            <p:cNvGrpSpPr/>
            <p:nvPr/>
          </p:nvGrpSpPr>
          <p:grpSpPr>
            <a:xfrm>
              <a:off x="838200" y="2348841"/>
              <a:ext cx="5181599" cy="3067162"/>
              <a:chOff x="838200" y="2348841"/>
              <a:chExt cx="5181599" cy="3067162"/>
            </a:xfrm>
          </p:grpSpPr>
          <p:grpSp>
            <p:nvGrpSpPr>
              <p:cNvPr id="16" name="Group 15">
                <a:extLst>
                  <a:ext uri="{FF2B5EF4-FFF2-40B4-BE49-F238E27FC236}">
                    <a16:creationId xmlns:a16="http://schemas.microsoft.com/office/drawing/2014/main" id="{8CC74C0A-8683-2A83-38C1-8114C3991C28}"/>
                  </a:ext>
                </a:extLst>
              </p:cNvPr>
              <p:cNvGrpSpPr/>
              <p:nvPr/>
            </p:nvGrpSpPr>
            <p:grpSpPr>
              <a:xfrm>
                <a:off x="838200" y="2348841"/>
                <a:ext cx="5181599" cy="3067162"/>
                <a:chOff x="838200" y="2348841"/>
                <a:chExt cx="5181599" cy="3067162"/>
              </a:xfrm>
            </p:grpSpPr>
            <p:grpSp>
              <p:nvGrpSpPr>
                <p:cNvPr id="18" name="Group 17">
                  <a:extLst>
                    <a:ext uri="{FF2B5EF4-FFF2-40B4-BE49-F238E27FC236}">
                      <a16:creationId xmlns:a16="http://schemas.microsoft.com/office/drawing/2014/main" id="{A486AE6D-8F66-2692-6A2B-74FE84617DC6}"/>
                    </a:ext>
                  </a:extLst>
                </p:cNvPr>
                <p:cNvGrpSpPr/>
                <p:nvPr/>
              </p:nvGrpSpPr>
              <p:grpSpPr>
                <a:xfrm>
                  <a:off x="838200" y="2348841"/>
                  <a:ext cx="5181599" cy="3067162"/>
                  <a:chOff x="838200" y="2467713"/>
                  <a:chExt cx="5181599" cy="3067162"/>
                </a:xfrm>
              </p:grpSpPr>
              <p:pic>
                <p:nvPicPr>
                  <p:cNvPr id="21" name="Picture 20" descr="A diagram of a bar graph&#10;&#10;Description automatically generated with medium confidence">
                    <a:extLst>
                      <a:ext uri="{FF2B5EF4-FFF2-40B4-BE49-F238E27FC236}">
                        <a16:creationId xmlns:a16="http://schemas.microsoft.com/office/drawing/2014/main" id="{29811E75-47FA-B05C-74FC-0E914A630138}"/>
                      </a:ext>
                    </a:extLst>
                  </p:cNvPr>
                  <p:cNvPicPr>
                    <a:picLocks noChangeAspect="1" noChangeArrowheads="1"/>
                  </p:cNvPicPr>
                  <p:nvPr/>
                </p:nvPicPr>
                <p:blipFill rotWithShape="1">
                  <a:blip r:embed="rId2" cstate="print">
                    <a:alphaModFix amt="5000"/>
                  </a:blip>
                  <a:srcRect l="7275"/>
                  <a:stretch/>
                </p:blipFill>
                <p:spPr bwMode="auto">
                  <a:xfrm>
                    <a:off x="838200" y="2467713"/>
                    <a:ext cx="5181599" cy="30671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Rectangle 21">
                    <a:extLst>
                      <a:ext uri="{FF2B5EF4-FFF2-40B4-BE49-F238E27FC236}">
                        <a16:creationId xmlns:a16="http://schemas.microsoft.com/office/drawing/2014/main" id="{69196977-D11F-8EB7-327C-B4302DC8AFEC}"/>
                      </a:ext>
                    </a:extLst>
                  </p:cNvPr>
                  <p:cNvSpPr/>
                  <p:nvPr/>
                </p:nvSpPr>
                <p:spPr>
                  <a:xfrm>
                    <a:off x="1472184" y="5010912"/>
                    <a:ext cx="3662171" cy="347472"/>
                  </a:xfrm>
                  <a:prstGeom prst="rect">
                    <a:avLst/>
                  </a:prstGeom>
                  <a:solidFill>
                    <a:srgbClr val="DFFDB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D6B9C291-DCDF-2F5E-9109-F961BDF107EF}"/>
                    </a:ext>
                  </a:extLst>
                </p:cNvPr>
                <p:cNvSpPr txBox="1"/>
                <p:nvPr/>
              </p:nvSpPr>
              <p:spPr>
                <a:xfrm>
                  <a:off x="1581912" y="4805507"/>
                  <a:ext cx="1216151" cy="595820"/>
                </a:xfrm>
                <a:prstGeom prst="rect">
                  <a:avLst/>
                </a:prstGeom>
                <a:noFill/>
              </p:spPr>
              <p:txBody>
                <a:bodyPr wrap="square" rtlCol="0">
                  <a:spAutoFit/>
                </a:bodyPr>
                <a:lstStyle/>
                <a:p>
                  <a:pPr algn="ctr"/>
                  <a:r>
                    <a:rPr lang="en-US" sz="1600">
                      <a:solidFill>
                        <a:schemeClr val="tx1">
                          <a:alpha val="2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Pollutant load in the stream currently</a:t>
                  </a:r>
                </a:p>
              </p:txBody>
            </p:sp>
            <p:sp>
              <p:nvSpPr>
                <p:cNvPr id="20" name="TextBox 19">
                  <a:extLst>
                    <a:ext uri="{FF2B5EF4-FFF2-40B4-BE49-F238E27FC236}">
                      <a16:creationId xmlns:a16="http://schemas.microsoft.com/office/drawing/2014/main" id="{8B1DBEEC-87FC-EE98-8249-11A2E3E3795E}"/>
                    </a:ext>
                  </a:extLst>
                </p:cNvPr>
                <p:cNvSpPr txBox="1"/>
                <p:nvPr/>
              </p:nvSpPr>
              <p:spPr>
                <a:xfrm>
                  <a:off x="3995953" y="4805506"/>
                  <a:ext cx="1285105" cy="595820"/>
                </a:xfrm>
                <a:prstGeom prst="rect">
                  <a:avLst/>
                </a:prstGeom>
                <a:noFill/>
              </p:spPr>
              <p:txBody>
                <a:bodyPr wrap="square" rtlCol="0">
                  <a:spAutoFit/>
                </a:bodyPr>
                <a:lstStyle/>
                <a:p>
                  <a:pPr algn="ctr"/>
                  <a:r>
                    <a:rPr lang="en-US" sz="1600">
                      <a:solidFill>
                        <a:schemeClr val="tx1">
                          <a:alpha val="2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Pollutant load the stream can accept and meet WQS</a:t>
                  </a:r>
                </a:p>
              </p:txBody>
            </p:sp>
          </p:grpSp>
          <p:sp>
            <p:nvSpPr>
              <p:cNvPr id="17" name="Rectangle 16">
                <a:extLst>
                  <a:ext uri="{FF2B5EF4-FFF2-40B4-BE49-F238E27FC236}">
                    <a16:creationId xmlns:a16="http://schemas.microsoft.com/office/drawing/2014/main" id="{26BEC119-CEE5-767C-8C90-45E3E40E3099}"/>
                  </a:ext>
                </a:extLst>
              </p:cNvPr>
              <p:cNvSpPr/>
              <p:nvPr/>
            </p:nvSpPr>
            <p:spPr>
              <a:xfrm>
                <a:off x="2770632" y="3429000"/>
                <a:ext cx="1234440" cy="635000"/>
              </a:xfrm>
              <a:prstGeom prst="rect">
                <a:avLst/>
              </a:prstGeom>
              <a:gradFill flip="none" rotWithShape="1">
                <a:gsLst>
                  <a:gs pos="0">
                    <a:srgbClr val="F2EAD7">
                      <a:alpha val="20000"/>
                    </a:srgbClr>
                  </a:gs>
                  <a:gs pos="50000">
                    <a:srgbClr val="F5ECD5"/>
                  </a:gs>
                  <a:gs pos="100000">
                    <a:srgbClr val="F8EFD6"/>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506A5EA1-45F0-D4B1-BB0B-11339681E0A6}"/>
                </a:ext>
              </a:extLst>
            </p:cNvPr>
            <p:cNvSpPr txBox="1"/>
            <p:nvPr/>
          </p:nvSpPr>
          <p:spPr>
            <a:xfrm>
              <a:off x="2816812" y="4001294"/>
              <a:ext cx="1216151" cy="246221"/>
            </a:xfrm>
            <a:prstGeom prst="rect">
              <a:avLst/>
            </a:prstGeom>
            <a:gradFill flip="none" rotWithShape="1">
              <a:gsLst>
                <a:gs pos="0">
                  <a:srgbClr val="FF0000">
                    <a:lumMod val="100000"/>
                  </a:srgbClr>
                </a:gs>
                <a:gs pos="78000">
                  <a:srgbClr val="F5ECD5">
                    <a:alpha val="38000"/>
                  </a:srgbClr>
                </a:gs>
                <a:gs pos="100000">
                  <a:srgbClr val="F8EFD6">
                    <a:alpha val="11000"/>
                  </a:srgbClr>
                </a:gs>
              </a:gsLst>
              <a:path path="shape">
                <a:fillToRect l="50000" t="50000" r="50000" b="50000"/>
              </a:path>
              <a:tileRect/>
            </a:gradFill>
          </p:spPr>
          <p:txBody>
            <a:bodyPr wrap="square" rtlCol="0">
              <a:spAutoFit/>
            </a:bodyPr>
            <a:lstStyle/>
            <a:p>
              <a:pPr algn="ctr"/>
              <a:r>
                <a:rPr lang="en-US" sz="1600" b="1">
                  <a:effectLst>
                    <a:outerShdw blurRad="38100" dist="38100" dir="2700000" algn="tl">
                      <a:srgbClr val="000000">
                        <a:alpha val="43137"/>
                      </a:srgbClr>
                    </a:outerShdw>
                  </a:effectLst>
                  <a:latin typeface="Arial" panose="020B0604020202020204" pitchFamily="34" charset="0"/>
                  <a:cs typeface="Arial" panose="020B0604020202020204" pitchFamily="34" charset="0"/>
                </a:rPr>
                <a:t>TMDL Endpoint</a:t>
              </a:r>
            </a:p>
          </p:txBody>
        </p:sp>
      </p:grpSp>
      <p:sp>
        <p:nvSpPr>
          <p:cNvPr id="23" name="TextBox 22">
            <a:extLst>
              <a:ext uri="{FF2B5EF4-FFF2-40B4-BE49-F238E27FC236}">
                <a16:creationId xmlns:a16="http://schemas.microsoft.com/office/drawing/2014/main" id="{66182C76-B993-D3DC-6508-43D75D4450CF}"/>
              </a:ext>
            </a:extLst>
          </p:cNvPr>
          <p:cNvSpPr txBox="1"/>
          <p:nvPr/>
        </p:nvSpPr>
        <p:spPr>
          <a:xfrm>
            <a:off x="1264622" y="2754430"/>
            <a:ext cx="9284230" cy="2825310"/>
          </a:xfrm>
          <a:prstGeom prst="rect">
            <a:avLst/>
          </a:prstGeom>
          <a:solidFill>
            <a:schemeClr val="bg1"/>
          </a:solidFill>
          <a:ln w="28575">
            <a:solidFill>
              <a:schemeClr val="tx1"/>
            </a:solidFill>
          </a:ln>
        </p:spPr>
        <p:txBody>
          <a:bodyPr vert="horz" wrap="square" lIns="91440" tIns="45720" rIns="91440" bIns="45720" rtlCol="0" anchor="t">
            <a:noAutofit/>
          </a:bodyPr>
          <a:lstStyle/>
          <a:p>
            <a:pPr algn="ctr" fontAlgn="base"/>
            <a:r>
              <a:rPr lang="en-US" sz="2000" i="0">
                <a:solidFill>
                  <a:srgbClr val="256EAB"/>
                </a:solidFill>
                <a:effectLst/>
                <a:latin typeface="Arial"/>
                <a:cs typeface="Arial"/>
              </a:rPr>
              <a:t>Water pollution is described by its source</a:t>
            </a:r>
            <a:r>
              <a:rPr lang="en-US" sz="2000">
                <a:solidFill>
                  <a:srgbClr val="256EAB"/>
                </a:solidFill>
                <a:latin typeface="Arial"/>
                <a:cs typeface="Arial"/>
              </a:rPr>
              <a:t>.</a:t>
            </a:r>
            <a:r>
              <a:rPr lang="en-US" sz="2000" i="0">
                <a:solidFill>
                  <a:srgbClr val="256EAB"/>
                </a:solidFill>
                <a:effectLst/>
                <a:latin typeface="Arial"/>
                <a:cs typeface="Arial"/>
              </a:rPr>
              <a:t> </a:t>
            </a:r>
            <a:r>
              <a:rPr lang="en-US" sz="2000">
                <a:solidFill>
                  <a:srgbClr val="256EAB"/>
                </a:solidFill>
                <a:latin typeface="Arial"/>
                <a:cs typeface="Arial"/>
              </a:rPr>
              <a:t>There</a:t>
            </a:r>
            <a:r>
              <a:rPr lang="en-US" sz="2000" i="0">
                <a:solidFill>
                  <a:srgbClr val="256EAB"/>
                </a:solidFill>
                <a:effectLst/>
                <a:latin typeface="Arial"/>
                <a:cs typeface="Arial"/>
              </a:rPr>
              <a:t> are two source types,</a:t>
            </a:r>
            <a:r>
              <a:rPr lang="en-US" sz="2000" b="1" i="0">
                <a:solidFill>
                  <a:schemeClr val="accent1"/>
                </a:solidFill>
                <a:effectLst/>
                <a:latin typeface="Arial"/>
                <a:cs typeface="Arial"/>
              </a:rPr>
              <a:t> </a:t>
            </a:r>
            <a:endParaRPr lang="en-US" sz="2000" b="1">
              <a:solidFill>
                <a:schemeClr val="accent1"/>
              </a:solidFill>
              <a:latin typeface="Arial" panose="020B0604020202020204" pitchFamily="34" charset="0"/>
              <a:cs typeface="Arial" panose="020B0604020202020204" pitchFamily="34" charset="0"/>
            </a:endParaRPr>
          </a:p>
          <a:p>
            <a:pPr algn="ctr"/>
            <a:r>
              <a:rPr lang="en-US" sz="2000" b="1" i="0">
                <a:solidFill>
                  <a:schemeClr val="accent6"/>
                </a:solidFill>
                <a:effectLst/>
                <a:latin typeface="Arial"/>
                <a:cs typeface="Arial"/>
              </a:rPr>
              <a:t>Point Sources </a:t>
            </a:r>
            <a:r>
              <a:rPr lang="en-US" sz="2000" i="0">
                <a:solidFill>
                  <a:srgbClr val="256EAB"/>
                </a:solidFill>
                <a:effectLst/>
                <a:latin typeface="Arial"/>
                <a:cs typeface="Arial"/>
              </a:rPr>
              <a:t>and </a:t>
            </a:r>
            <a:r>
              <a:rPr lang="en-US" sz="2000" b="1" i="0">
                <a:solidFill>
                  <a:schemeClr val="accent3"/>
                </a:solidFill>
                <a:effectLst/>
                <a:latin typeface="Arial"/>
                <a:cs typeface="Arial"/>
              </a:rPr>
              <a:t>Non-Point Sources</a:t>
            </a:r>
            <a:r>
              <a:rPr lang="en-US" sz="2000" b="1" i="0">
                <a:solidFill>
                  <a:schemeClr val="accent1"/>
                </a:solidFill>
                <a:effectLst/>
                <a:latin typeface="Arial"/>
                <a:cs typeface="Arial"/>
              </a:rPr>
              <a:t>.</a:t>
            </a:r>
            <a:r>
              <a:rPr lang="en-US" sz="2000" b="1">
                <a:solidFill>
                  <a:schemeClr val="accent1"/>
                </a:solidFill>
                <a:latin typeface="Arial"/>
                <a:cs typeface="Arial"/>
              </a:rPr>
              <a:t> </a:t>
            </a:r>
            <a:endParaRPr lang="en-US" sz="2000" b="1" i="0">
              <a:solidFill>
                <a:schemeClr val="accent1"/>
              </a:solidFill>
              <a:effectLst/>
              <a:latin typeface="Arial" panose="020B0604020202020204" pitchFamily="34" charset="0"/>
              <a:cs typeface="Arial" panose="020B0604020202020204" pitchFamily="34" charset="0"/>
            </a:endParaRPr>
          </a:p>
          <a:p>
            <a:pPr algn="ctr" fontAlgn="base"/>
            <a:r>
              <a:rPr lang="en-US" sz="2000" i="0">
                <a:solidFill>
                  <a:srgbClr val="256EAB"/>
                </a:solidFill>
                <a:effectLst/>
                <a:latin typeface="Arial"/>
                <a:cs typeface="Arial"/>
              </a:rPr>
              <a:t>Pollution from a point source comes from a direct </a:t>
            </a:r>
            <a:r>
              <a:rPr lang="en-US" sz="2000">
                <a:solidFill>
                  <a:srgbClr val="256EAB"/>
                </a:solidFill>
                <a:latin typeface="Arial"/>
                <a:cs typeface="Arial"/>
              </a:rPr>
              <a:t>discharge (</a:t>
            </a:r>
            <a:r>
              <a:rPr lang="en-US" sz="2000" err="1">
                <a:solidFill>
                  <a:srgbClr val="256EAB"/>
                </a:solidFill>
                <a:latin typeface="Arial"/>
                <a:cs typeface="Arial"/>
              </a:rPr>
              <a:t>ie</a:t>
            </a:r>
            <a:r>
              <a:rPr lang="en-US" sz="2000">
                <a:solidFill>
                  <a:srgbClr val="256EAB"/>
                </a:solidFill>
                <a:latin typeface="Arial"/>
                <a:cs typeface="Arial"/>
              </a:rPr>
              <a:t>. </a:t>
            </a:r>
            <a:r>
              <a:rPr lang="en-US" sz="2000" i="0">
                <a:solidFill>
                  <a:srgbClr val="256EAB"/>
                </a:solidFill>
                <a:effectLst/>
                <a:latin typeface="Arial"/>
                <a:cs typeface="Arial"/>
              </a:rPr>
              <a:t>effluent discharged to river through an overflow or pipe). Pollution from a </a:t>
            </a:r>
            <a:r>
              <a:rPr lang="en-US" sz="2000">
                <a:solidFill>
                  <a:srgbClr val="256EAB"/>
                </a:solidFill>
                <a:latin typeface="Arial"/>
                <a:cs typeface="Arial"/>
              </a:rPr>
              <a:t>non-point</a:t>
            </a:r>
            <a:r>
              <a:rPr lang="en-US" sz="2000" i="0">
                <a:solidFill>
                  <a:srgbClr val="256EAB"/>
                </a:solidFill>
                <a:effectLst/>
                <a:latin typeface="Arial"/>
                <a:cs typeface="Arial"/>
              </a:rPr>
              <a:t> </a:t>
            </a:r>
            <a:r>
              <a:rPr lang="en-US" sz="2000">
                <a:solidFill>
                  <a:srgbClr val="256EAB"/>
                </a:solidFill>
                <a:latin typeface="Arial"/>
                <a:cs typeface="Arial"/>
              </a:rPr>
              <a:t>source</a:t>
            </a:r>
            <a:r>
              <a:rPr lang="en-US" sz="2000" i="0">
                <a:solidFill>
                  <a:srgbClr val="256EAB"/>
                </a:solidFill>
                <a:effectLst/>
                <a:latin typeface="Arial"/>
                <a:cs typeface="Arial"/>
              </a:rPr>
              <a:t> </a:t>
            </a:r>
            <a:r>
              <a:rPr lang="en-US" sz="2000">
                <a:solidFill>
                  <a:srgbClr val="256EAB"/>
                </a:solidFill>
                <a:latin typeface="Arial"/>
                <a:cs typeface="Arial"/>
              </a:rPr>
              <a:t>comes from </a:t>
            </a:r>
            <a:r>
              <a:rPr lang="en-US" sz="2000" i="0">
                <a:solidFill>
                  <a:srgbClr val="256EAB"/>
                </a:solidFill>
                <a:effectLst/>
                <a:latin typeface="Arial"/>
                <a:cs typeface="Arial"/>
              </a:rPr>
              <a:t>indirect contributions </a:t>
            </a:r>
            <a:r>
              <a:rPr lang="en-US" sz="2000">
                <a:solidFill>
                  <a:srgbClr val="256EAB"/>
                </a:solidFill>
                <a:latin typeface="Arial"/>
                <a:cs typeface="Arial"/>
              </a:rPr>
              <a:t>such as</a:t>
            </a:r>
            <a:r>
              <a:rPr lang="en-US" sz="2000" i="0">
                <a:solidFill>
                  <a:srgbClr val="256EAB"/>
                </a:solidFill>
                <a:effectLst/>
                <a:latin typeface="Arial"/>
                <a:cs typeface="Arial"/>
              </a:rPr>
              <a:t> stormwater runoff, wind erosion, groundwater seepage, etc.</a:t>
            </a:r>
            <a:r>
              <a:rPr lang="en-US" sz="2000">
                <a:solidFill>
                  <a:srgbClr val="256EAB"/>
                </a:solidFill>
                <a:latin typeface="Arial"/>
                <a:cs typeface="Arial"/>
              </a:rPr>
              <a:t> </a:t>
            </a:r>
            <a:endParaRPr lang="en-US" sz="2000" i="0">
              <a:solidFill>
                <a:srgbClr val="256EAB"/>
              </a:solidFill>
              <a:effectLst/>
              <a:latin typeface="Arial" panose="020B0604020202020204" pitchFamily="34" charset="0"/>
              <a:cs typeface="Arial" panose="020B0604020202020204" pitchFamily="34" charset="0"/>
            </a:endParaRPr>
          </a:p>
          <a:p>
            <a:pPr algn="ctr" fontAlgn="base"/>
            <a:r>
              <a:rPr lang="en-US" sz="2000" i="0">
                <a:solidFill>
                  <a:schemeClr val="accent4"/>
                </a:solidFill>
                <a:effectLst>
                  <a:outerShdw blurRad="38100" dist="38100" dir="2700000" algn="tl">
                    <a:srgbClr val="000000">
                      <a:alpha val="43137"/>
                    </a:srgbClr>
                  </a:outerShdw>
                </a:effectLst>
                <a:latin typeface="Arial"/>
                <a:cs typeface="Arial"/>
              </a:rPr>
              <a:t>Pollution Load </a:t>
            </a:r>
            <a:r>
              <a:rPr lang="en-US" sz="2000" i="0">
                <a:solidFill>
                  <a:schemeClr val="accent4"/>
                </a:solidFill>
                <a:latin typeface="Arial"/>
                <a:cs typeface="Arial"/>
              </a:rPr>
              <a:t>is the total pollutant from both sources being transported downstream by river flows.</a:t>
            </a:r>
            <a:r>
              <a:rPr lang="en-US" sz="2000">
                <a:solidFill>
                  <a:schemeClr val="accent4"/>
                </a:solidFill>
                <a:latin typeface="Arial"/>
                <a:cs typeface="Arial"/>
              </a:rPr>
              <a:t> </a:t>
            </a:r>
            <a:endParaRPr lang="en-US" sz="2000" i="0">
              <a:solidFill>
                <a:schemeClr val="accent4"/>
              </a:solidFill>
              <a:latin typeface="Arial" panose="020B0604020202020204" pitchFamily="34" charset="0"/>
              <a:cs typeface="Arial" panose="020B0604020202020204" pitchFamily="34" charset="0"/>
            </a:endParaRPr>
          </a:p>
          <a:p>
            <a:pPr algn="ctr"/>
            <a:endParaRPr lang="en-US" sz="2000">
              <a:latin typeface="Arial" panose="020B0604020202020204" pitchFamily="34" charset="0"/>
              <a:cs typeface="Arial" panose="020B0604020202020204" pitchFamily="34" charset="0"/>
            </a:endParaRPr>
          </a:p>
        </p:txBody>
      </p:sp>
      <p:pic>
        <p:nvPicPr>
          <p:cNvPr id="4" name="Picture 3" descr="A water pouring out of a drain&#10;&#10;Description automatically generated">
            <a:extLst>
              <a:ext uri="{FF2B5EF4-FFF2-40B4-BE49-F238E27FC236}">
                <a16:creationId xmlns:a16="http://schemas.microsoft.com/office/drawing/2014/main" id="{D990B35E-7E74-CFC1-367F-F2F5FC448D0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500"/>
                    </a14:imgEffect>
                    <a14:imgEffect>
                      <a14:saturation sat="125000"/>
                    </a14:imgEffect>
                    <a14:imgEffect>
                      <a14:brightnessContrast bright="25000" contrast="-4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0735" y="296704"/>
            <a:ext cx="1645799" cy="2457726"/>
          </a:xfrm>
          <a:prstGeom prst="rect">
            <a:avLst/>
          </a:prstGeom>
          <a:ln w="57150">
            <a:solidFill>
              <a:schemeClr val="accent6"/>
            </a:solidFill>
          </a:ln>
        </p:spPr>
      </p:pic>
      <p:pic>
        <p:nvPicPr>
          <p:cNvPr id="6" name="Picture 5" descr="A muddy field with water flowing through it&#10;&#10;Description automatically generated">
            <a:extLst>
              <a:ext uri="{FF2B5EF4-FFF2-40B4-BE49-F238E27FC236}">
                <a16:creationId xmlns:a16="http://schemas.microsoft.com/office/drawing/2014/main" id="{EA188474-6936-1B2A-B00A-172ABE1EDB0F}"/>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Effect>
                      <a14:brightnessContrast bright="3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318929" y="5261567"/>
            <a:ext cx="2770168" cy="1502382"/>
          </a:xfrm>
          <a:prstGeom prst="rect">
            <a:avLst/>
          </a:prstGeom>
          <a:ln w="57150">
            <a:solidFill>
              <a:schemeClr val="accent3"/>
            </a:solidFill>
          </a:ln>
        </p:spPr>
      </p:pic>
      <p:cxnSp>
        <p:nvCxnSpPr>
          <p:cNvPr id="29" name="Straight Connector 28">
            <a:extLst>
              <a:ext uri="{FF2B5EF4-FFF2-40B4-BE49-F238E27FC236}">
                <a16:creationId xmlns:a16="http://schemas.microsoft.com/office/drawing/2014/main" id="{92BD4E28-25EC-91B2-1A7E-A06AF994C2C1}"/>
              </a:ext>
            </a:extLst>
          </p:cNvPr>
          <p:cNvCxnSpPr/>
          <p:nvPr/>
        </p:nvCxnSpPr>
        <p:spPr>
          <a:xfrm flipH="1">
            <a:off x="838200" y="3244903"/>
            <a:ext cx="266037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0A85F7-2FD8-7DD6-7A1D-CEC1CF544AED}"/>
              </a:ext>
            </a:extLst>
          </p:cNvPr>
          <p:cNvCxnSpPr/>
          <p:nvPr/>
        </p:nvCxnSpPr>
        <p:spPr>
          <a:xfrm flipH="1">
            <a:off x="8250141" y="3246999"/>
            <a:ext cx="266037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470DBF-A597-B685-9B5E-282D732E4149}"/>
              </a:ext>
            </a:extLst>
          </p:cNvPr>
          <p:cNvCxnSpPr/>
          <p:nvPr/>
        </p:nvCxnSpPr>
        <p:spPr>
          <a:xfrm flipV="1">
            <a:off x="838200" y="2433099"/>
            <a:ext cx="0" cy="811804"/>
          </a:xfrm>
          <a:prstGeom prst="straightConnector1">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65753C0-D150-4975-49C7-3AE828941D3D}"/>
              </a:ext>
            </a:extLst>
          </p:cNvPr>
          <p:cNvCxnSpPr>
            <a:cxnSpLocks/>
          </p:cNvCxnSpPr>
          <p:nvPr/>
        </p:nvCxnSpPr>
        <p:spPr>
          <a:xfrm>
            <a:off x="10902564" y="3236952"/>
            <a:ext cx="24814" cy="1880072"/>
          </a:xfrm>
          <a:prstGeom prst="straightConnector1">
            <a:avLst/>
          </a:prstGeom>
          <a:ln w="28575">
            <a:solidFill>
              <a:schemeClr val="accent3"/>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76684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05" y="1421734"/>
            <a:ext cx="5667375" cy="4014532"/>
          </a:xfrm>
        </p:spPr>
        <p:txBody>
          <a:bodyPr anchor="t">
            <a:noAutofit/>
          </a:bodyPr>
          <a:lstStyle/>
          <a:p>
            <a:r>
              <a:rPr lang="en-US" sz="4000" b="0" dirty="0">
                <a:solidFill>
                  <a:srgbClr val="256EAB"/>
                </a:solidFill>
                <a:latin typeface="Arial"/>
                <a:cs typeface="Arial"/>
              </a:rPr>
              <a:t>What pollutants may be leading to aquatic life impairments in Horsepen, Little Roanoke, and the unnamed tributary to Spencer Creek?</a:t>
            </a:r>
          </a:p>
        </p:txBody>
      </p:sp>
      <p:pic>
        <p:nvPicPr>
          <p:cNvPr id="1026" name="Picture 2">
            <a:extLst>
              <a:ext uri="{FF2B5EF4-FFF2-40B4-BE49-F238E27FC236}">
                <a16:creationId xmlns:a16="http://schemas.microsoft.com/office/drawing/2014/main" id="{A1A710CB-2332-DDE7-16EE-BEFA4D9592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877" y="685800"/>
            <a:ext cx="4289679" cy="548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Text Box">
            <a:extLst>
              <a:ext uri="{FF2B5EF4-FFF2-40B4-BE49-F238E27FC236}">
                <a16:creationId xmlns:a16="http://schemas.microsoft.com/office/drawing/2014/main" id="{C8BDA8CE-C771-13AF-6C2F-74E93C722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2950" y="-7315200"/>
            <a:ext cx="5915025"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944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92" y="215000"/>
            <a:ext cx="10515600" cy="1325563"/>
          </a:xfrm>
        </p:spPr>
        <p:txBody>
          <a:bodyPr>
            <a:normAutofit/>
          </a:bodyPr>
          <a:lstStyle/>
          <a:p>
            <a:r>
              <a:rPr lang="en-US" sz="3200" b="1">
                <a:latin typeface="Arial"/>
                <a:cs typeface="Arial"/>
              </a:rPr>
              <a:t>Our goals for today…</a:t>
            </a:r>
          </a:p>
        </p:txBody>
      </p:sp>
      <p:sp>
        <p:nvSpPr>
          <p:cNvPr id="3" name="Content Placeholder 2"/>
          <p:cNvSpPr>
            <a:spLocks noGrp="1"/>
          </p:cNvSpPr>
          <p:nvPr>
            <p:ph sz="half" idx="1"/>
          </p:nvPr>
        </p:nvSpPr>
        <p:spPr>
          <a:xfrm>
            <a:off x="578891" y="1419367"/>
            <a:ext cx="6763259" cy="3829167"/>
          </a:xfrm>
        </p:spPr>
        <p:txBody>
          <a:bodyPr vert="horz" lIns="91440" tIns="45720" rIns="91440" bIns="45720" rtlCol="0" anchor="t">
            <a:noAutofit/>
          </a:bodyPr>
          <a:lstStyle/>
          <a:p>
            <a:r>
              <a:rPr lang="en-US" sz="2400" dirty="0">
                <a:latin typeface="Arial"/>
                <a:cs typeface="Arial"/>
              </a:rPr>
              <a:t>Share DEQ’s water quality improvement process</a:t>
            </a:r>
          </a:p>
          <a:p>
            <a:pPr lvl="1">
              <a:buFont typeface="Courier New" panose="02070309020205020404" pitchFamily="49" charset="0"/>
              <a:buChar char="o"/>
            </a:pPr>
            <a:r>
              <a:rPr lang="en-US" dirty="0">
                <a:latin typeface="Arial"/>
                <a:cs typeface="Arial"/>
              </a:rPr>
              <a:t>Provide information on the streams of interest</a:t>
            </a:r>
          </a:p>
          <a:p>
            <a:pPr lvl="1">
              <a:buFont typeface="Courier New" panose="02070309020205020404" pitchFamily="49" charset="0"/>
              <a:buChar char="o"/>
            </a:pPr>
            <a:r>
              <a:rPr lang="en-US" dirty="0">
                <a:latin typeface="Arial"/>
                <a:cs typeface="Arial"/>
              </a:rPr>
              <a:t>Define Total Maximum Daily Loads (TMDL)</a:t>
            </a:r>
          </a:p>
          <a:p>
            <a:pPr lvl="1">
              <a:buFont typeface="Courier New" panose="02070309020205020404" pitchFamily="49" charset="0"/>
              <a:buChar char="o"/>
            </a:pPr>
            <a:r>
              <a:rPr lang="en-US" dirty="0">
                <a:latin typeface="Arial"/>
                <a:cs typeface="Arial"/>
              </a:rPr>
              <a:t>Discuss the stressor identification process</a:t>
            </a:r>
          </a:p>
          <a:p>
            <a:pPr lvl="1">
              <a:buFont typeface="Courier New" panose="02070309020205020404" pitchFamily="49" charset="0"/>
              <a:buChar char="o"/>
            </a:pPr>
            <a:r>
              <a:rPr lang="en-US" dirty="0">
                <a:latin typeface="Arial"/>
                <a:cs typeface="Arial"/>
              </a:rPr>
              <a:t>Explore next steps and opportunities for engagement</a:t>
            </a:r>
            <a:endParaRPr lang="en-US" dirty="0"/>
          </a:p>
          <a:p>
            <a:r>
              <a:rPr lang="en-US" sz="2400" dirty="0">
                <a:latin typeface="Arial"/>
                <a:cs typeface="Arial"/>
              </a:rPr>
              <a:t>Receive community feedback – I want to hear from you!</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5352" r="12735"/>
          <a:stretch/>
        </p:blipFill>
        <p:spPr>
          <a:xfrm>
            <a:off x="7471957" y="462437"/>
            <a:ext cx="4721741" cy="57790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4312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1"/>
                </a:solidFill>
              </a:rPr>
              <a:t>Benthic Stressor Analysis</a:t>
            </a:r>
          </a:p>
        </p:txBody>
      </p:sp>
      <p:sp>
        <p:nvSpPr>
          <p:cNvPr id="3" name="Content Placeholder 2"/>
          <p:cNvSpPr>
            <a:spLocks noGrp="1"/>
          </p:cNvSpPr>
          <p:nvPr>
            <p:ph idx="1"/>
          </p:nvPr>
        </p:nvSpPr>
        <p:spPr>
          <a:xfrm>
            <a:off x="838200" y="1615823"/>
            <a:ext cx="7006390" cy="4351338"/>
          </a:xfrm>
        </p:spPr>
        <p:txBody>
          <a:bodyPr/>
          <a:lstStyle/>
          <a:p>
            <a:pPr marL="0" indent="0">
              <a:buNone/>
            </a:pPr>
            <a:r>
              <a:rPr lang="en-US" dirty="0"/>
              <a:t>The </a:t>
            </a:r>
            <a:r>
              <a:rPr lang="en-US" i="1" dirty="0"/>
              <a:t>goal </a:t>
            </a:r>
            <a:r>
              <a:rPr lang="en-US" dirty="0"/>
              <a:t>of the benthic stressor analysis is to identify the pollutant(s) responsible for causing the benthic impairment.</a:t>
            </a:r>
          </a:p>
          <a:p>
            <a:r>
              <a:rPr lang="en-US" dirty="0"/>
              <a:t>Analysis is done using EPA’s Causal Analysis/Diagnosis Decision Information System (CADDIS) approach.</a:t>
            </a:r>
          </a:p>
          <a:p>
            <a:pPr lvl="1"/>
            <a:r>
              <a:rPr lang="en-US" dirty="0"/>
              <a:t> Identify potential causes</a:t>
            </a:r>
          </a:p>
          <a:p>
            <a:pPr lvl="1"/>
            <a:r>
              <a:rPr lang="en-US" dirty="0"/>
              <a:t> Analyze lines of evidence</a:t>
            </a:r>
          </a:p>
          <a:p>
            <a:pPr lvl="1"/>
            <a:r>
              <a:rPr lang="en-US" dirty="0"/>
              <a:t> Determine the probable cause(s) </a:t>
            </a:r>
          </a:p>
        </p:txBody>
      </p:sp>
      <p:sp>
        <p:nvSpPr>
          <p:cNvPr id="4" name="Footer Placeholder 3"/>
          <p:cNvSpPr>
            <a:spLocks noGrp="1"/>
          </p:cNvSpPr>
          <p:nvPr>
            <p:ph type="ftr" sz="quarter" idx="11"/>
          </p:nvPr>
        </p:nvSpPr>
        <p:spPr/>
        <p:txBody>
          <a:bodyPr/>
          <a:lstStyle/>
          <a:p>
            <a:pPr algn="l"/>
            <a:fld id="{61C9B584-852F-4056-BF30-ABA66A23FD41}" type="slidenum">
              <a:rPr lang="en-US" smtClean="0"/>
              <a:t>20</a:t>
            </a:fld>
            <a:r>
              <a:rPr lang="en-US"/>
              <a:t>					</a:t>
            </a:r>
            <a:endParaRPr lang="en-US">
              <a:solidFill>
                <a:srgbClr val="256EAB"/>
              </a:solidFill>
            </a:endParaRPr>
          </a:p>
        </p:txBody>
      </p:sp>
      <p:pic>
        <p:nvPicPr>
          <p:cNvPr id="7" name="Picture 6">
            <a:extLst>
              <a:ext uri="{FF2B5EF4-FFF2-40B4-BE49-F238E27FC236}">
                <a16:creationId xmlns:a16="http://schemas.microsoft.com/office/drawing/2014/main" id="{9E2E8EF1-173B-7897-D782-F279560E1E36}"/>
              </a:ext>
            </a:extLst>
          </p:cNvPr>
          <p:cNvPicPr>
            <a:picLocks noChangeAspect="1"/>
          </p:cNvPicPr>
          <p:nvPr/>
        </p:nvPicPr>
        <p:blipFill rotWithShape="1">
          <a:blip r:embed="rId2"/>
          <a:srcRect l="51714" r="-149" b="230"/>
          <a:stretch/>
        </p:blipFill>
        <p:spPr>
          <a:xfrm>
            <a:off x="8051459" y="982044"/>
            <a:ext cx="3679674" cy="4893911"/>
          </a:xfrm>
          <a:prstGeom prst="rect">
            <a:avLst/>
          </a:prstGeom>
        </p:spPr>
      </p:pic>
    </p:spTree>
    <p:extLst>
      <p:ext uri="{BB962C8B-B14F-4D97-AF65-F5344CB8AC3E}">
        <p14:creationId xmlns:p14="http://schemas.microsoft.com/office/powerpoint/2010/main" val="1363346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1"/>
                </a:solidFill>
              </a:rPr>
              <a:t>Available Data</a:t>
            </a:r>
          </a:p>
        </p:txBody>
      </p:sp>
      <p:sp>
        <p:nvSpPr>
          <p:cNvPr id="4" name="Footer Placeholder 3"/>
          <p:cNvSpPr>
            <a:spLocks noGrp="1"/>
          </p:cNvSpPr>
          <p:nvPr>
            <p:ph type="ftr" sz="quarter" idx="11"/>
          </p:nvPr>
        </p:nvSpPr>
        <p:spPr/>
        <p:txBody>
          <a:bodyPr/>
          <a:lstStyle/>
          <a:p>
            <a:pPr algn="l"/>
            <a:fld id="{61C9B584-852F-4056-BF30-ABA66A23FD41}" type="slidenum">
              <a:rPr lang="en-US" smtClean="0"/>
              <a:t>21</a:t>
            </a:fld>
            <a:r>
              <a:rPr lang="en-US"/>
              <a:t>					</a:t>
            </a:r>
            <a:endParaRPr lang="en-US">
              <a:solidFill>
                <a:srgbClr val="256EAB"/>
              </a:solidFill>
            </a:endParaRPr>
          </a:p>
        </p:txBody>
      </p:sp>
      <p:graphicFrame>
        <p:nvGraphicFramePr>
          <p:cNvPr id="7" name="Content Placeholder 6">
            <a:extLst>
              <a:ext uri="{FF2B5EF4-FFF2-40B4-BE49-F238E27FC236}">
                <a16:creationId xmlns:a16="http://schemas.microsoft.com/office/drawing/2014/main" id="{5D37673C-CE4A-36B1-9EF0-6099479606C8}"/>
              </a:ext>
            </a:extLst>
          </p:cNvPr>
          <p:cNvGraphicFramePr>
            <a:graphicFrameLocks noGrp="1"/>
          </p:cNvGraphicFramePr>
          <p:nvPr>
            <p:ph idx="1"/>
            <p:extLst>
              <p:ext uri="{D42A27DB-BD31-4B8C-83A1-F6EECF244321}">
                <p14:modId xmlns:p14="http://schemas.microsoft.com/office/powerpoint/2010/main" val="2533160597"/>
              </p:ext>
            </p:extLst>
          </p:nvPr>
        </p:nvGraphicFramePr>
        <p:xfrm>
          <a:off x="838200" y="1690688"/>
          <a:ext cx="6131292" cy="3619250"/>
        </p:xfrm>
        <a:graphic>
          <a:graphicData uri="http://schemas.openxmlformats.org/drawingml/2006/table">
            <a:tbl>
              <a:tblPr firstRow="1" firstCol="1" bandRow="1">
                <a:tableStyleId>{5C22544A-7EE6-4342-B048-85BDC9FD1C3A}</a:tableStyleId>
              </a:tblPr>
              <a:tblGrid>
                <a:gridCol w="1021882">
                  <a:extLst>
                    <a:ext uri="{9D8B030D-6E8A-4147-A177-3AD203B41FA5}">
                      <a16:colId xmlns:a16="http://schemas.microsoft.com/office/drawing/2014/main" val="64929071"/>
                    </a:ext>
                  </a:extLst>
                </a:gridCol>
                <a:gridCol w="1021882">
                  <a:extLst>
                    <a:ext uri="{9D8B030D-6E8A-4147-A177-3AD203B41FA5}">
                      <a16:colId xmlns:a16="http://schemas.microsoft.com/office/drawing/2014/main" val="3149815490"/>
                    </a:ext>
                  </a:extLst>
                </a:gridCol>
                <a:gridCol w="1021882">
                  <a:extLst>
                    <a:ext uri="{9D8B030D-6E8A-4147-A177-3AD203B41FA5}">
                      <a16:colId xmlns:a16="http://schemas.microsoft.com/office/drawing/2014/main" val="468354846"/>
                    </a:ext>
                  </a:extLst>
                </a:gridCol>
                <a:gridCol w="1021882">
                  <a:extLst>
                    <a:ext uri="{9D8B030D-6E8A-4147-A177-3AD203B41FA5}">
                      <a16:colId xmlns:a16="http://schemas.microsoft.com/office/drawing/2014/main" val="2269336323"/>
                    </a:ext>
                  </a:extLst>
                </a:gridCol>
                <a:gridCol w="1021882">
                  <a:extLst>
                    <a:ext uri="{9D8B030D-6E8A-4147-A177-3AD203B41FA5}">
                      <a16:colId xmlns:a16="http://schemas.microsoft.com/office/drawing/2014/main" val="339328144"/>
                    </a:ext>
                  </a:extLst>
                </a:gridCol>
                <a:gridCol w="1021882">
                  <a:extLst>
                    <a:ext uri="{9D8B030D-6E8A-4147-A177-3AD203B41FA5}">
                      <a16:colId xmlns:a16="http://schemas.microsoft.com/office/drawing/2014/main" val="3684364431"/>
                    </a:ext>
                  </a:extLst>
                </a:gridCol>
              </a:tblGrid>
              <a:tr h="322580">
                <a:tc>
                  <a:txBody>
                    <a:bodyPr/>
                    <a:lstStyle/>
                    <a:p>
                      <a:pPr algn="ctr">
                        <a:spcAft>
                          <a:spcPts val="1000"/>
                        </a:spcAft>
                      </a:pPr>
                      <a:r>
                        <a:rPr lang="en-US" sz="1100">
                          <a:effectLst/>
                        </a:rPr>
                        <a:t>Stream Name</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Station</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gridSpan="2">
                  <a:txBody>
                    <a:bodyPr/>
                    <a:lstStyle/>
                    <a:p>
                      <a:pPr algn="ctr">
                        <a:spcAft>
                          <a:spcPts val="1000"/>
                        </a:spcAft>
                      </a:pPr>
                      <a:r>
                        <a:rPr lang="en-US" sz="1100">
                          <a:effectLst/>
                        </a:rPr>
                        <a:t>Benthic Sampling</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ctr">
                        <a:spcAft>
                          <a:spcPts val="1000"/>
                        </a:spcAft>
                      </a:pPr>
                      <a:r>
                        <a:rPr lang="en-US" sz="1100">
                          <a:effectLst/>
                        </a:rPr>
                        <a:t>Water Quality Sampling</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433575457"/>
                  </a:ext>
                </a:extLst>
              </a:tr>
              <a:tr h="389754">
                <a:tc>
                  <a:txBody>
                    <a:bodyPr/>
                    <a:lstStyle/>
                    <a:p>
                      <a:pPr algn="ctr">
                        <a:spcAft>
                          <a:spcPts val="1000"/>
                        </a:spcAft>
                      </a:pPr>
                      <a:r>
                        <a:rPr lang="en-US" sz="11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1"/>
                    </a:solidFill>
                  </a:tcPr>
                </a:tc>
                <a:tc>
                  <a:txBody>
                    <a:bodyPr/>
                    <a:lstStyle/>
                    <a:p>
                      <a:pPr algn="ctr">
                        <a:spcAft>
                          <a:spcPts val="1000"/>
                        </a:spcAft>
                      </a:pPr>
                      <a:r>
                        <a:rPr lang="en-US" sz="1100">
                          <a:effectLst/>
                        </a:rPr>
                        <a:t>Monitoring Period</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Samples Collected</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Monitoring Period</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Samples Collected</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0337365"/>
                  </a:ext>
                </a:extLst>
              </a:tr>
              <a:tr h="389754">
                <a:tc>
                  <a:txBody>
                    <a:bodyPr/>
                    <a:lstStyle/>
                    <a:p>
                      <a:pPr algn="ctr">
                        <a:spcAft>
                          <a:spcPts val="1000"/>
                        </a:spcAft>
                      </a:pPr>
                      <a:r>
                        <a:rPr lang="en-US" sz="1100">
                          <a:effectLst/>
                        </a:rPr>
                        <a:t>Horsepen Creek</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4AHEN004.27</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2009-2022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15</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2009-2022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32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67154774"/>
                  </a:ext>
                </a:extLst>
              </a:tr>
              <a:tr h="376467">
                <a:tc rowSpan="3">
                  <a:txBody>
                    <a:bodyPr/>
                    <a:lstStyle/>
                    <a:p>
                      <a:pPr algn="ctr">
                        <a:spcAft>
                          <a:spcPts val="1000"/>
                        </a:spcAft>
                      </a:pPr>
                      <a:r>
                        <a:rPr lang="en-US" sz="1100">
                          <a:effectLst/>
                        </a:rPr>
                        <a:t>Little Roanoke Creek</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4ALRO010.18</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2012-2022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13</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2012-2022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44</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6731484"/>
                  </a:ext>
                </a:extLst>
              </a:tr>
              <a:tr h="376467">
                <a:tc vMerge="1">
                  <a:txBody>
                    <a:bodyPr/>
                    <a:lstStyle/>
                    <a:p>
                      <a:endParaRPr lang="en-US"/>
                    </a:p>
                  </a:txBody>
                  <a:tcPr/>
                </a:tc>
                <a:tc>
                  <a:txBody>
                    <a:bodyPr/>
                    <a:lstStyle/>
                    <a:p>
                      <a:pPr algn="ctr">
                        <a:spcAft>
                          <a:spcPts val="1000"/>
                        </a:spcAft>
                      </a:pPr>
                      <a:r>
                        <a:rPr lang="en-US" sz="1100">
                          <a:effectLst/>
                        </a:rPr>
                        <a:t>4ALRO010.68</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2007</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1"/>
                    </a:solidFill>
                  </a:tcPr>
                </a:tc>
                <a:tc>
                  <a:txBody>
                    <a:bodyPr/>
                    <a:lstStyle/>
                    <a:p>
                      <a:pPr algn="ctr">
                        <a:spcAft>
                          <a:spcPts val="1000"/>
                        </a:spcAft>
                      </a:pPr>
                      <a:r>
                        <a:rPr lang="en-US" sz="11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2977598482"/>
                  </a:ext>
                </a:extLst>
              </a:tr>
              <a:tr h="376467">
                <a:tc vMerge="1">
                  <a:txBody>
                    <a:bodyPr/>
                    <a:lstStyle/>
                    <a:p>
                      <a:endParaRPr lang="en-US"/>
                    </a:p>
                  </a:txBody>
                  <a:tcPr/>
                </a:tc>
                <a:tc>
                  <a:txBody>
                    <a:bodyPr/>
                    <a:lstStyle/>
                    <a:p>
                      <a:pPr algn="ctr">
                        <a:spcAft>
                          <a:spcPts val="1000"/>
                        </a:spcAft>
                      </a:pPr>
                      <a:r>
                        <a:rPr lang="en-US" sz="1100">
                          <a:effectLst/>
                        </a:rPr>
                        <a:t>4ALRO010.88</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2022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2022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3</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24946968"/>
                  </a:ext>
                </a:extLst>
              </a:tr>
              <a:tr h="376467">
                <a:tc rowSpan="2">
                  <a:txBody>
                    <a:bodyPr/>
                    <a:lstStyle/>
                    <a:p>
                      <a:pPr algn="ctr">
                        <a:spcAft>
                          <a:spcPts val="1000"/>
                        </a:spcAft>
                      </a:pPr>
                      <a:r>
                        <a:rPr lang="en-US" sz="1100">
                          <a:effectLst/>
                        </a:rPr>
                        <a:t>UT Spencer Creek</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4AXVO000.50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2012-2022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18</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2012-2022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12</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1918642"/>
                  </a:ext>
                </a:extLst>
              </a:tr>
              <a:tr h="376467">
                <a:tc vMerge="1">
                  <a:txBody>
                    <a:bodyPr/>
                    <a:lstStyle/>
                    <a:p>
                      <a:endParaRPr lang="en-US"/>
                    </a:p>
                  </a:txBody>
                  <a:tcPr/>
                </a:tc>
                <a:tc>
                  <a:txBody>
                    <a:bodyPr/>
                    <a:lstStyle/>
                    <a:p>
                      <a:pPr algn="ctr">
                        <a:spcAft>
                          <a:spcPts val="1000"/>
                        </a:spcAft>
                      </a:pPr>
                      <a:r>
                        <a:rPr lang="en-US" sz="1100">
                          <a:effectLst/>
                        </a:rPr>
                        <a:t>4AXVO000.60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1"/>
                    </a:solidFill>
                  </a:tcPr>
                </a:tc>
                <a:tc>
                  <a:txBody>
                    <a:bodyPr/>
                    <a:lstStyle/>
                    <a:p>
                      <a:pPr algn="ctr">
                        <a:spcAft>
                          <a:spcPts val="1000"/>
                        </a:spcAft>
                      </a:pPr>
                      <a:r>
                        <a:rPr lang="en-US" sz="11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1"/>
                    </a:solidFill>
                  </a:tcPr>
                </a:tc>
                <a:tc>
                  <a:txBody>
                    <a:bodyPr/>
                    <a:lstStyle/>
                    <a:p>
                      <a:pPr algn="ctr">
                        <a:spcAft>
                          <a:spcPts val="1000"/>
                        </a:spcAft>
                      </a:pPr>
                      <a:r>
                        <a:rPr lang="en-US" sz="1100">
                          <a:effectLst/>
                        </a:rPr>
                        <a:t>2019-2020</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17</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0289927"/>
                  </a:ext>
                </a:extLst>
              </a:tr>
              <a:tr h="258360">
                <a:tc gridSpan="6">
                  <a:txBody>
                    <a:bodyPr/>
                    <a:lstStyle/>
                    <a:p>
                      <a:pPr algn="ctr">
                        <a:spcAft>
                          <a:spcPts val="1000"/>
                        </a:spcAft>
                      </a:pPr>
                      <a:r>
                        <a:rPr lang="en-US" sz="1100">
                          <a:effectLst/>
                        </a:rPr>
                        <a:t>Reference Watershed Station</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8799170"/>
                  </a:ext>
                </a:extLst>
              </a:tr>
              <a:tr h="376467">
                <a:tc>
                  <a:txBody>
                    <a:bodyPr/>
                    <a:lstStyle/>
                    <a:p>
                      <a:pPr algn="ctr">
                        <a:spcAft>
                          <a:spcPts val="1000"/>
                        </a:spcAft>
                      </a:pPr>
                      <a:r>
                        <a:rPr lang="en-US" sz="1100">
                          <a:effectLst/>
                        </a:rPr>
                        <a:t>Reedy Creek</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4ARDD002.09</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2020-2021</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4</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a:effectLst/>
                        </a:rPr>
                        <a:t>2020-2021</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spcAft>
                          <a:spcPts val="1000"/>
                        </a:spcAft>
                      </a:pPr>
                      <a:r>
                        <a:rPr lang="en-US" sz="1100" dirty="0">
                          <a:effectLst/>
                        </a:rPr>
                        <a:t>4</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9719456"/>
                  </a:ext>
                </a:extLst>
              </a:tr>
            </a:tbl>
          </a:graphicData>
        </a:graphic>
      </p:graphicFrame>
      <p:sp>
        <p:nvSpPr>
          <p:cNvPr id="8" name="Content Placeholder 2">
            <a:extLst>
              <a:ext uri="{FF2B5EF4-FFF2-40B4-BE49-F238E27FC236}">
                <a16:creationId xmlns:a16="http://schemas.microsoft.com/office/drawing/2014/main" id="{53E7E460-16F7-1E9F-5ECA-E5F007C8A652}"/>
              </a:ext>
            </a:extLst>
          </p:cNvPr>
          <p:cNvSpPr txBox="1">
            <a:spLocks/>
          </p:cNvSpPr>
          <p:nvPr/>
        </p:nvSpPr>
        <p:spPr>
          <a:xfrm>
            <a:off x="6969492" y="1658604"/>
            <a:ext cx="4596866" cy="4208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6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 monitoring stations</a:t>
            </a:r>
          </a:p>
          <a:p>
            <a:r>
              <a:rPr lang="en-US" dirty="0"/>
              <a:t>54 benthic samples collected</a:t>
            </a:r>
          </a:p>
          <a:p>
            <a:r>
              <a:rPr lang="en-US" dirty="0"/>
              <a:t>95 water quality sampling events</a:t>
            </a:r>
          </a:p>
          <a:p>
            <a:r>
              <a:rPr lang="en-US" dirty="0"/>
              <a:t>Dataset from 2007-2022, 15 years of monitoring</a:t>
            </a:r>
          </a:p>
          <a:p>
            <a:r>
              <a:rPr lang="en-US" dirty="0"/>
              <a:t>1 local reference stream</a:t>
            </a:r>
          </a:p>
        </p:txBody>
      </p:sp>
    </p:spTree>
    <p:extLst>
      <p:ext uri="{BB962C8B-B14F-4D97-AF65-F5344CB8AC3E}">
        <p14:creationId xmlns:p14="http://schemas.microsoft.com/office/powerpoint/2010/main" val="1568503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1"/>
                </a:solidFill>
              </a:rPr>
              <a:t>“Stressors” Analyzed</a:t>
            </a:r>
          </a:p>
        </p:txBody>
      </p:sp>
      <p:sp>
        <p:nvSpPr>
          <p:cNvPr id="4" name="Footer Placeholder 3"/>
          <p:cNvSpPr>
            <a:spLocks noGrp="1"/>
          </p:cNvSpPr>
          <p:nvPr>
            <p:ph type="ftr" sz="quarter" idx="11"/>
          </p:nvPr>
        </p:nvSpPr>
        <p:spPr/>
        <p:txBody>
          <a:bodyPr/>
          <a:lstStyle/>
          <a:p>
            <a:pPr algn="l"/>
            <a:fld id="{61C9B584-852F-4056-BF30-ABA66A23FD41}" type="slidenum">
              <a:rPr lang="en-US" smtClean="0"/>
              <a:t>22</a:t>
            </a:fld>
            <a:r>
              <a:rPr lang="en-US"/>
              <a:t>					</a:t>
            </a:r>
            <a:endParaRPr lang="en-US">
              <a:solidFill>
                <a:srgbClr val="256EAB"/>
              </a:solidFill>
            </a:endParaRPr>
          </a:p>
        </p:txBody>
      </p:sp>
      <p:sp>
        <p:nvSpPr>
          <p:cNvPr id="5" name="Content Placeholder 4">
            <a:extLst>
              <a:ext uri="{FF2B5EF4-FFF2-40B4-BE49-F238E27FC236}">
                <a16:creationId xmlns:a16="http://schemas.microsoft.com/office/drawing/2014/main" id="{FF84A8A7-641F-5C14-61DF-8AD8B2A6300A}"/>
              </a:ext>
            </a:extLst>
          </p:cNvPr>
          <p:cNvSpPr>
            <a:spLocks noGrp="1"/>
          </p:cNvSpPr>
          <p:nvPr>
            <p:ph idx="1"/>
          </p:nvPr>
        </p:nvSpPr>
        <p:spPr/>
        <p:txBody>
          <a:bodyPr>
            <a:normAutofit fontScale="92500" lnSpcReduction="20000"/>
          </a:bodyPr>
          <a:lstStyle/>
          <a:p>
            <a:r>
              <a:rPr lang="en-US" b="1" dirty="0"/>
              <a:t>Physical Stressors</a:t>
            </a:r>
            <a:r>
              <a:rPr lang="en-US" dirty="0"/>
              <a:t>: sedimentation and physical habitat </a:t>
            </a:r>
          </a:p>
          <a:p>
            <a:r>
              <a:rPr lang="en-US" b="1" dirty="0"/>
              <a:t>Water Chemistry Stressors</a:t>
            </a:r>
            <a:r>
              <a:rPr lang="en-US" dirty="0"/>
              <a:t>: temperature, pH, dissolved oxygen, conductivity, total dissolved solids, and dissolved ions (sodium, potassium, chloride, sulfate)</a:t>
            </a:r>
          </a:p>
          <a:p>
            <a:r>
              <a:rPr lang="en-US" b="1" dirty="0"/>
              <a:t>Nutrient Stressors</a:t>
            </a:r>
            <a:r>
              <a:rPr lang="en-US" dirty="0"/>
              <a:t>: nitrogen and phosphorus </a:t>
            </a:r>
          </a:p>
          <a:p>
            <a:r>
              <a:rPr lang="en-US" b="1" dirty="0"/>
              <a:t>Dissolved Metals</a:t>
            </a:r>
            <a:r>
              <a:rPr lang="en-US" dirty="0"/>
              <a:t>: calcium, magnesium, arsenic, barium, beryllium, cadmium, chromium, copper, iron, lead, manganese, thallium, nickel, silver, zinc, antimony, aluminum, and selenium </a:t>
            </a:r>
          </a:p>
          <a:p>
            <a:pPr marL="0" indent="0">
              <a:buNone/>
            </a:pPr>
            <a:r>
              <a:rPr lang="en-US" dirty="0"/>
              <a:t>Some of these candidates have direct negative effects on aquatic life, metal toxicity for example. Other candidates are factors that are byproducts or precursors of another candidate, low dissolved oxygen levels caused by nutrient enrichments leading to eutrophication for example.</a:t>
            </a:r>
          </a:p>
        </p:txBody>
      </p:sp>
    </p:spTree>
    <p:extLst>
      <p:ext uri="{BB962C8B-B14F-4D97-AF65-F5344CB8AC3E}">
        <p14:creationId xmlns:p14="http://schemas.microsoft.com/office/powerpoint/2010/main" val="4033857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1"/>
                </a:solidFill>
              </a:rPr>
              <a:t>Evidence Examination</a:t>
            </a:r>
          </a:p>
        </p:txBody>
      </p:sp>
      <p:sp>
        <p:nvSpPr>
          <p:cNvPr id="4" name="Footer Placeholder 3"/>
          <p:cNvSpPr>
            <a:spLocks noGrp="1"/>
          </p:cNvSpPr>
          <p:nvPr>
            <p:ph type="ftr" sz="quarter" idx="11"/>
          </p:nvPr>
        </p:nvSpPr>
        <p:spPr/>
        <p:txBody>
          <a:bodyPr/>
          <a:lstStyle/>
          <a:p>
            <a:pPr algn="l"/>
            <a:fld id="{61C9B584-852F-4056-BF30-ABA66A23FD41}" type="slidenum">
              <a:rPr lang="en-US" smtClean="0"/>
              <a:t>23</a:t>
            </a:fld>
            <a:r>
              <a:rPr lang="en-US" dirty="0"/>
              <a:t>					</a:t>
            </a:r>
            <a:endParaRPr lang="en-US" dirty="0">
              <a:solidFill>
                <a:srgbClr val="256EAB"/>
              </a:solidFill>
            </a:endParaRPr>
          </a:p>
        </p:txBody>
      </p:sp>
      <p:sp>
        <p:nvSpPr>
          <p:cNvPr id="6" name="Content Placeholder 5">
            <a:extLst>
              <a:ext uri="{FF2B5EF4-FFF2-40B4-BE49-F238E27FC236}">
                <a16:creationId xmlns:a16="http://schemas.microsoft.com/office/drawing/2014/main" id="{95514B33-E71C-41E8-970D-94894765B73D}"/>
              </a:ext>
            </a:extLst>
          </p:cNvPr>
          <p:cNvSpPr>
            <a:spLocks noGrp="1"/>
          </p:cNvSpPr>
          <p:nvPr>
            <p:ph idx="1"/>
          </p:nvPr>
        </p:nvSpPr>
        <p:spPr>
          <a:xfrm>
            <a:off x="838200" y="1825625"/>
            <a:ext cx="7166811" cy="4351338"/>
          </a:xfrm>
        </p:spPr>
        <p:txBody>
          <a:bodyPr/>
          <a:lstStyle/>
          <a:p>
            <a:r>
              <a:rPr lang="en-US" dirty="0"/>
              <a:t>8 lines of Evidence were examined</a:t>
            </a:r>
          </a:p>
          <a:p>
            <a:pPr lvl="1"/>
            <a:r>
              <a:rPr lang="en-US" dirty="0"/>
              <a:t>Ex. biological effect must be observed where the potential stressor is observed</a:t>
            </a:r>
          </a:p>
          <a:p>
            <a:pPr lvl="1"/>
            <a:r>
              <a:rPr lang="en-US" dirty="0"/>
              <a:t>Ex. biological measurements characteristic of one or a few specific stressors</a:t>
            </a:r>
          </a:p>
          <a:p>
            <a:r>
              <a:rPr lang="en-US" dirty="0"/>
              <a:t>All the evidence is </a:t>
            </a:r>
            <a:r>
              <a:rPr lang="en-US" b="1" dirty="0"/>
              <a:t>scored</a:t>
            </a:r>
            <a:endParaRPr lang="en-US" dirty="0"/>
          </a:p>
          <a:p>
            <a:r>
              <a:rPr lang="en-US" dirty="0"/>
              <a:t>Future modeling will look at even more evidence to develop the total maximum daily load equation</a:t>
            </a:r>
          </a:p>
          <a:p>
            <a:endParaRPr lang="en-US" dirty="0"/>
          </a:p>
        </p:txBody>
      </p:sp>
      <p:pic>
        <p:nvPicPr>
          <p:cNvPr id="9" name="Picture 8" descr="A picture containing black, dark, night sky&#10;&#10;Description automatically generated">
            <a:extLst>
              <a:ext uri="{FF2B5EF4-FFF2-40B4-BE49-F238E27FC236}">
                <a16:creationId xmlns:a16="http://schemas.microsoft.com/office/drawing/2014/main" id="{0A1B67C5-0A49-90AE-CFCF-81233A5D30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58378" y="0"/>
            <a:ext cx="4511278" cy="6858000"/>
          </a:xfrm>
          <a:prstGeom prst="rect">
            <a:avLst/>
          </a:prstGeom>
        </p:spPr>
      </p:pic>
    </p:spTree>
    <p:extLst>
      <p:ext uri="{BB962C8B-B14F-4D97-AF65-F5344CB8AC3E}">
        <p14:creationId xmlns:p14="http://schemas.microsoft.com/office/powerpoint/2010/main" val="2037413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fld id="{61C9B584-852F-4056-BF30-ABA66A23FD41}" type="slidenum">
              <a:rPr lang="en-US" smtClean="0"/>
              <a:t>24</a:t>
            </a:fld>
            <a:r>
              <a:rPr lang="en-US"/>
              <a:t>					</a:t>
            </a:r>
            <a:endParaRPr lang="en-US">
              <a:solidFill>
                <a:srgbClr val="256EAB"/>
              </a:solidFill>
            </a:endParaRPr>
          </a:p>
        </p:txBody>
      </p:sp>
      <p:sp>
        <p:nvSpPr>
          <p:cNvPr id="5" name="Title 4">
            <a:extLst>
              <a:ext uri="{FF2B5EF4-FFF2-40B4-BE49-F238E27FC236}">
                <a16:creationId xmlns:a16="http://schemas.microsoft.com/office/drawing/2014/main" id="{2473C386-C12E-8089-D668-3796EADCD5B3}"/>
              </a:ext>
            </a:extLst>
          </p:cNvPr>
          <p:cNvSpPr>
            <a:spLocks noGrp="1"/>
          </p:cNvSpPr>
          <p:nvPr>
            <p:ph type="title"/>
          </p:nvPr>
        </p:nvSpPr>
        <p:spPr/>
        <p:txBody>
          <a:bodyPr>
            <a:normAutofit/>
          </a:bodyPr>
          <a:lstStyle/>
          <a:p>
            <a:r>
              <a:rPr lang="en-US" sz="3200" dirty="0"/>
              <a:t>Causal Analysis/Diagnosis Decision Information System (CADDIS) approach</a:t>
            </a:r>
          </a:p>
        </p:txBody>
      </p:sp>
      <p:sp>
        <p:nvSpPr>
          <p:cNvPr id="7" name="Oval 6">
            <a:extLst>
              <a:ext uri="{FF2B5EF4-FFF2-40B4-BE49-F238E27FC236}">
                <a16:creationId xmlns:a16="http://schemas.microsoft.com/office/drawing/2014/main" id="{5EC24A7B-5DC1-DF95-CC40-115E8762F24D}"/>
              </a:ext>
            </a:extLst>
          </p:cNvPr>
          <p:cNvSpPr/>
          <p:nvPr/>
        </p:nvSpPr>
        <p:spPr>
          <a:xfrm>
            <a:off x="449985" y="2626634"/>
            <a:ext cx="2743200" cy="2743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EC781C6-062D-86D4-FFA9-F61F96500036}"/>
              </a:ext>
            </a:extLst>
          </p:cNvPr>
          <p:cNvSpPr/>
          <p:nvPr/>
        </p:nvSpPr>
        <p:spPr>
          <a:xfrm>
            <a:off x="3594857" y="2917408"/>
            <a:ext cx="2286000" cy="2286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96D2F64-16F4-C618-F7E8-19474722CDA8}"/>
              </a:ext>
            </a:extLst>
          </p:cNvPr>
          <p:cNvSpPr/>
          <p:nvPr/>
        </p:nvSpPr>
        <p:spPr>
          <a:xfrm>
            <a:off x="6306890" y="3141039"/>
            <a:ext cx="1828800" cy="182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cup, tableware, dark, coffee cup&#10;&#10;Description automatically generated">
            <a:extLst>
              <a:ext uri="{FF2B5EF4-FFF2-40B4-BE49-F238E27FC236}">
                <a16:creationId xmlns:a16="http://schemas.microsoft.com/office/drawing/2014/main" id="{6EC2BC02-A0D0-58B3-E395-7DE86DD216B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44122" y="4921235"/>
            <a:ext cx="2064503" cy="2096829"/>
          </a:xfrm>
          <a:prstGeom prst="rect">
            <a:avLst/>
          </a:prstGeom>
        </p:spPr>
      </p:pic>
      <p:pic>
        <p:nvPicPr>
          <p:cNvPr id="14" name="Picture 13" descr="A picture containing dishware, porcelain&#10;&#10;Description automatically generated">
            <a:extLst>
              <a:ext uri="{FF2B5EF4-FFF2-40B4-BE49-F238E27FC236}">
                <a16:creationId xmlns:a16="http://schemas.microsoft.com/office/drawing/2014/main" id="{CB239A93-4693-874A-3AA7-B08FAC485C2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03857" y="1767564"/>
            <a:ext cx="2905343" cy="1325563"/>
          </a:xfrm>
          <a:prstGeom prst="rect">
            <a:avLst/>
          </a:prstGeom>
        </p:spPr>
      </p:pic>
      <p:pic>
        <p:nvPicPr>
          <p:cNvPr id="16" name="Picture 15" descr="A picture containing refrigerator, indoor, sitting, appliance&#10;&#10;Description automatically generated">
            <a:extLst>
              <a:ext uri="{FF2B5EF4-FFF2-40B4-BE49-F238E27FC236}">
                <a16:creationId xmlns:a16="http://schemas.microsoft.com/office/drawing/2014/main" id="{402E509F-27E3-A910-47D7-364CD5043F0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1988" r="21491"/>
          <a:stretch/>
        </p:blipFill>
        <p:spPr>
          <a:xfrm>
            <a:off x="9644423" y="2961054"/>
            <a:ext cx="1266570" cy="2240899"/>
          </a:xfrm>
          <a:prstGeom prst="rect">
            <a:avLst/>
          </a:prstGeom>
        </p:spPr>
      </p:pic>
      <p:sp>
        <p:nvSpPr>
          <p:cNvPr id="20" name="Arrow: Right 19">
            <a:extLst>
              <a:ext uri="{FF2B5EF4-FFF2-40B4-BE49-F238E27FC236}">
                <a16:creationId xmlns:a16="http://schemas.microsoft.com/office/drawing/2014/main" id="{6DD4D396-C7AF-6CFD-D115-22253DDC758B}"/>
              </a:ext>
            </a:extLst>
          </p:cNvPr>
          <p:cNvSpPr/>
          <p:nvPr/>
        </p:nvSpPr>
        <p:spPr>
          <a:xfrm>
            <a:off x="2919663" y="3705726"/>
            <a:ext cx="866273" cy="705852"/>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486B5FE8-84A7-1C89-0600-E3BF74E45255}"/>
              </a:ext>
            </a:extLst>
          </p:cNvPr>
          <p:cNvSpPr/>
          <p:nvPr/>
        </p:nvSpPr>
        <p:spPr>
          <a:xfrm>
            <a:off x="5593714" y="3705726"/>
            <a:ext cx="866273" cy="705852"/>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BD31698-1E3F-7372-6B1B-28810A0F5081}"/>
              </a:ext>
            </a:extLst>
          </p:cNvPr>
          <p:cNvSpPr/>
          <p:nvPr/>
        </p:nvSpPr>
        <p:spPr>
          <a:xfrm rot="2700000">
            <a:off x="7728813" y="4622924"/>
            <a:ext cx="866273" cy="705852"/>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6F1D4F9-5B80-0A35-9974-CF466507898D}"/>
              </a:ext>
            </a:extLst>
          </p:cNvPr>
          <p:cNvSpPr/>
          <p:nvPr/>
        </p:nvSpPr>
        <p:spPr>
          <a:xfrm rot="-2700000">
            <a:off x="7730383" y="2792170"/>
            <a:ext cx="866273" cy="705852"/>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03BFE996-1FF5-56FC-3F64-1E3D2238233B}"/>
              </a:ext>
            </a:extLst>
          </p:cNvPr>
          <p:cNvSpPr/>
          <p:nvPr/>
        </p:nvSpPr>
        <p:spPr>
          <a:xfrm>
            <a:off x="8088069" y="3746830"/>
            <a:ext cx="1745736" cy="705852"/>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5CC9055B-366D-4109-23E7-143AC91EBB1E}"/>
              </a:ext>
            </a:extLst>
          </p:cNvPr>
          <p:cNvSpPr/>
          <p:nvPr/>
        </p:nvSpPr>
        <p:spPr>
          <a:xfrm>
            <a:off x="10291529" y="1828798"/>
            <a:ext cx="1730969" cy="1119548"/>
          </a:xfrm>
          <a:prstGeom prst="rightArrow">
            <a:avLst/>
          </a:prstGeom>
          <a:gradFill flip="none" rotWithShape="1">
            <a:gsLst>
              <a:gs pos="50000">
                <a:srgbClr val="0F3855"/>
              </a:gs>
              <a:gs pos="0">
                <a:schemeClr val="accent4"/>
              </a:gs>
              <a:gs pos="100000">
                <a:schemeClr val="tx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06B890C-64C3-4EBD-0A1F-5038D013DF09}"/>
              </a:ext>
            </a:extLst>
          </p:cNvPr>
          <p:cNvSpPr txBox="1"/>
          <p:nvPr/>
        </p:nvSpPr>
        <p:spPr>
          <a:xfrm>
            <a:off x="851876" y="3417207"/>
            <a:ext cx="1895880" cy="1162054"/>
          </a:xfrm>
          <a:prstGeom prst="rect">
            <a:avLst/>
          </a:prstGeom>
        </p:spPr>
        <p:txBody>
          <a:bodyPr vert="horz" wrap="square" lIns="91440" tIns="45720" rIns="91440" bIns="45720" rtlCol="0">
            <a:noAutofit/>
          </a:bodyPr>
          <a:lstStyle/>
          <a:p>
            <a:pPr algn="ct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available data</a:t>
            </a:r>
          </a:p>
        </p:txBody>
      </p:sp>
      <p:sp>
        <p:nvSpPr>
          <p:cNvPr id="28" name="TextBox 27">
            <a:extLst>
              <a:ext uri="{FF2B5EF4-FFF2-40B4-BE49-F238E27FC236}">
                <a16:creationId xmlns:a16="http://schemas.microsoft.com/office/drawing/2014/main" id="{48682D2E-E8FE-A6F4-A2A5-2EE969AEEF6E}"/>
              </a:ext>
            </a:extLst>
          </p:cNvPr>
          <p:cNvSpPr txBox="1"/>
          <p:nvPr/>
        </p:nvSpPr>
        <p:spPr>
          <a:xfrm>
            <a:off x="3790762" y="3680328"/>
            <a:ext cx="1895880" cy="933953"/>
          </a:xfrm>
          <a:prstGeom prst="rect">
            <a:avLst/>
          </a:prstGeom>
        </p:spPr>
        <p:txBody>
          <a:bodyPr vert="horz" wrap="square" lIns="91440" tIns="45720" rIns="91440" bIns="45720" rtlCol="0">
            <a:noAutofit/>
          </a:bodyPr>
          <a:lstStyle/>
          <a:p>
            <a:pPr algn="ct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Potential Stressors</a:t>
            </a:r>
          </a:p>
        </p:txBody>
      </p:sp>
      <p:sp>
        <p:nvSpPr>
          <p:cNvPr id="29" name="TextBox 28">
            <a:extLst>
              <a:ext uri="{FF2B5EF4-FFF2-40B4-BE49-F238E27FC236}">
                <a16:creationId xmlns:a16="http://schemas.microsoft.com/office/drawing/2014/main" id="{5A4211AB-E73E-D58A-3847-BAA42ABC3148}"/>
              </a:ext>
            </a:extLst>
          </p:cNvPr>
          <p:cNvSpPr txBox="1"/>
          <p:nvPr/>
        </p:nvSpPr>
        <p:spPr>
          <a:xfrm>
            <a:off x="6287786" y="3658371"/>
            <a:ext cx="1895880" cy="851532"/>
          </a:xfrm>
          <a:prstGeom prst="rect">
            <a:avLst/>
          </a:prstGeom>
        </p:spPr>
        <p:txBody>
          <a:bodyPr vert="horz" wrap="square" lIns="91440" tIns="45720" rIns="91440" bIns="45720" rtlCol="0">
            <a:noAutofit/>
          </a:bodyPr>
          <a:lstStyle/>
          <a:p>
            <a:pPr algn="ct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 Examination</a:t>
            </a:r>
          </a:p>
        </p:txBody>
      </p:sp>
      <p:pic>
        <p:nvPicPr>
          <p:cNvPr id="31" name="Picture 30" descr="Logo&#10;&#10;Description automatically generated">
            <a:extLst>
              <a:ext uri="{FF2B5EF4-FFF2-40B4-BE49-F238E27FC236}">
                <a16:creationId xmlns:a16="http://schemas.microsoft.com/office/drawing/2014/main" id="{1F526CCC-DBCC-A769-CF9C-AB2CDEDA6258}"/>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927298" y="2056018"/>
            <a:ext cx="1642339" cy="1644909"/>
          </a:xfrm>
          <a:prstGeom prst="rect">
            <a:avLst/>
          </a:prstGeom>
        </p:spPr>
      </p:pic>
      <p:sp>
        <p:nvSpPr>
          <p:cNvPr id="32" name="TextBox 31">
            <a:extLst>
              <a:ext uri="{FF2B5EF4-FFF2-40B4-BE49-F238E27FC236}">
                <a16:creationId xmlns:a16="http://schemas.microsoft.com/office/drawing/2014/main" id="{6396F517-FE16-2A7A-5A6B-8BC5BF874C55}"/>
              </a:ext>
            </a:extLst>
          </p:cNvPr>
          <p:cNvSpPr txBox="1"/>
          <p:nvPr/>
        </p:nvSpPr>
        <p:spPr>
          <a:xfrm>
            <a:off x="9561260" y="3938438"/>
            <a:ext cx="1895880" cy="933953"/>
          </a:xfrm>
          <a:prstGeom prst="rect">
            <a:avLst/>
          </a:prstGeom>
        </p:spPr>
        <p:txBody>
          <a:bodyPr vert="horz" wrap="square" lIns="91440" tIns="45720" rIns="91440" bIns="45720" rtlCol="0">
            <a:noAutofit/>
          </a:bodyPr>
          <a:lstStyle/>
          <a:p>
            <a:pPr algn="ctr"/>
            <a:r>
              <a:rPr lang="en-US" sz="2400" dirty="0">
                <a:effectLst>
                  <a:outerShdw blurRad="38100" dist="38100" dir="2700000" algn="tl">
                    <a:srgbClr val="000000">
                      <a:alpha val="43137"/>
                    </a:srgbClr>
                  </a:outerShdw>
                </a:effectLst>
                <a:highlight>
                  <a:srgbClr val="C7C7C7"/>
                </a:highlight>
                <a:latin typeface="Arial" panose="020B0604020202020204" pitchFamily="34" charset="0"/>
                <a:cs typeface="Arial" panose="020B0604020202020204" pitchFamily="34" charset="0"/>
              </a:rPr>
              <a:t>Possible Stressors</a:t>
            </a:r>
          </a:p>
        </p:txBody>
      </p:sp>
      <p:sp>
        <p:nvSpPr>
          <p:cNvPr id="33" name="TextBox 32">
            <a:extLst>
              <a:ext uri="{FF2B5EF4-FFF2-40B4-BE49-F238E27FC236}">
                <a16:creationId xmlns:a16="http://schemas.microsoft.com/office/drawing/2014/main" id="{FF779CF2-3D59-80E4-3181-2CEB29ACDD6A}"/>
              </a:ext>
            </a:extLst>
          </p:cNvPr>
          <p:cNvSpPr txBox="1"/>
          <p:nvPr/>
        </p:nvSpPr>
        <p:spPr>
          <a:xfrm>
            <a:off x="8103755" y="1732179"/>
            <a:ext cx="1895880" cy="933953"/>
          </a:xfrm>
          <a:prstGeom prst="rect">
            <a:avLst/>
          </a:prstGeom>
        </p:spPr>
        <p:txBody>
          <a:bodyPr vert="horz" wrap="square" lIns="91440" tIns="45720" rIns="91440" bIns="45720" rtlCol="0">
            <a:noAutofit/>
          </a:bodyPr>
          <a:lstStyle/>
          <a:p>
            <a:pPr algn="ctr"/>
            <a:r>
              <a:rPr lang="en-US" sz="2400" dirty="0">
                <a:effectLst>
                  <a:outerShdw blurRad="38100" dist="38100" dir="2700000" algn="tl">
                    <a:srgbClr val="000000">
                      <a:alpha val="43137"/>
                    </a:srgbClr>
                  </a:outerShdw>
                </a:effectLst>
                <a:highlight>
                  <a:srgbClr val="256EAB"/>
                </a:highlight>
                <a:latin typeface="Arial" panose="020B0604020202020204" pitchFamily="34" charset="0"/>
                <a:cs typeface="Arial" panose="020B0604020202020204" pitchFamily="34" charset="0"/>
              </a:rPr>
              <a:t>Probable Stressors</a:t>
            </a:r>
          </a:p>
        </p:txBody>
      </p:sp>
      <p:sp>
        <p:nvSpPr>
          <p:cNvPr id="34" name="TextBox 33">
            <a:extLst>
              <a:ext uri="{FF2B5EF4-FFF2-40B4-BE49-F238E27FC236}">
                <a16:creationId xmlns:a16="http://schemas.microsoft.com/office/drawing/2014/main" id="{13417410-3CBE-7FFF-A08B-333B959D7F1E}"/>
              </a:ext>
            </a:extLst>
          </p:cNvPr>
          <p:cNvSpPr txBox="1"/>
          <p:nvPr/>
        </p:nvSpPr>
        <p:spPr>
          <a:xfrm>
            <a:off x="8621144" y="5879496"/>
            <a:ext cx="1895880" cy="933953"/>
          </a:xfrm>
          <a:prstGeom prst="rect">
            <a:avLst/>
          </a:prstGeom>
        </p:spPr>
        <p:txBody>
          <a:bodyPr vert="horz" wrap="square" lIns="91440" tIns="45720" rIns="91440" bIns="45720" rtlCol="0">
            <a:noAutofit/>
          </a:bodyPr>
          <a:lstStyle/>
          <a:p>
            <a:pPr algn="ctr"/>
            <a:r>
              <a:rPr lang="en-US" sz="2400" dirty="0">
                <a:effectLst>
                  <a:outerShdw blurRad="38100" dist="38100" dir="2700000" algn="tl">
                    <a:srgbClr val="000000">
                      <a:alpha val="43137"/>
                    </a:srgbClr>
                  </a:outerShdw>
                </a:effectLst>
                <a:highlight>
                  <a:srgbClr val="EFEFEC"/>
                </a:highlight>
                <a:latin typeface="Arial" panose="020B0604020202020204" pitchFamily="34" charset="0"/>
                <a:cs typeface="Arial" panose="020B0604020202020204" pitchFamily="34" charset="0"/>
              </a:rPr>
              <a:t>Unlikely Stressors</a:t>
            </a:r>
          </a:p>
        </p:txBody>
      </p:sp>
      <p:sp>
        <p:nvSpPr>
          <p:cNvPr id="35" name="TextBox 34">
            <a:extLst>
              <a:ext uri="{FF2B5EF4-FFF2-40B4-BE49-F238E27FC236}">
                <a16:creationId xmlns:a16="http://schemas.microsoft.com/office/drawing/2014/main" id="{1FADC36F-31EB-CD79-DEAA-86F046C98C41}"/>
              </a:ext>
            </a:extLst>
          </p:cNvPr>
          <p:cNvSpPr txBox="1"/>
          <p:nvPr/>
        </p:nvSpPr>
        <p:spPr>
          <a:xfrm>
            <a:off x="10057326" y="2190986"/>
            <a:ext cx="1895880" cy="425766"/>
          </a:xfrm>
          <a:prstGeom prst="rect">
            <a:avLst/>
          </a:prstGeom>
        </p:spPr>
        <p:txBody>
          <a:bodyPr vert="horz" wrap="square" lIns="91440" tIns="45720" rIns="91440" bIns="45720" rtlCol="0">
            <a:noAutofit/>
          </a:bodyPr>
          <a:lstStyle/>
          <a:p>
            <a:pPr algn="ct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TMDL</a:t>
            </a:r>
          </a:p>
        </p:txBody>
      </p:sp>
    </p:spTree>
    <p:extLst>
      <p:ext uri="{BB962C8B-B14F-4D97-AF65-F5344CB8AC3E}">
        <p14:creationId xmlns:p14="http://schemas.microsoft.com/office/powerpoint/2010/main" val="138236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6.25E-7 4.07407E-6 L 0.39831 0.0787 " pathEditMode="relative" rAng="0" ptsTypes="AA">
                                      <p:cBhvr>
                                        <p:cTn id="6" dur="10000" fill="hold"/>
                                        <p:tgtEl>
                                          <p:spTgt spid="31"/>
                                        </p:tgtEl>
                                        <p:attrNameLst>
                                          <p:attrName>ppt_x</p:attrName>
                                          <p:attrName>ppt_y</p:attrName>
                                        </p:attrNameLst>
                                      </p:cBhvr>
                                      <p:rCtr x="19909"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fld id="{61C9B584-852F-4056-BF30-ABA66A23FD41}" type="slidenum">
              <a:rPr lang="en-US" smtClean="0"/>
              <a:t>25</a:t>
            </a:fld>
            <a:r>
              <a:rPr lang="en-US"/>
              <a:t>					</a:t>
            </a:r>
            <a:endParaRPr lang="en-US">
              <a:solidFill>
                <a:srgbClr val="256EAB"/>
              </a:solidFill>
            </a:endParaRPr>
          </a:p>
        </p:txBody>
      </p:sp>
      <p:sp>
        <p:nvSpPr>
          <p:cNvPr id="5" name="Title 4">
            <a:extLst>
              <a:ext uri="{FF2B5EF4-FFF2-40B4-BE49-F238E27FC236}">
                <a16:creationId xmlns:a16="http://schemas.microsoft.com/office/drawing/2014/main" id="{2473C386-C12E-8089-D668-3796EADCD5B3}"/>
              </a:ext>
            </a:extLst>
          </p:cNvPr>
          <p:cNvSpPr>
            <a:spLocks noGrp="1"/>
          </p:cNvSpPr>
          <p:nvPr>
            <p:ph type="title"/>
          </p:nvPr>
        </p:nvSpPr>
        <p:spPr/>
        <p:txBody>
          <a:bodyPr>
            <a:normAutofit/>
          </a:bodyPr>
          <a:lstStyle/>
          <a:p>
            <a:r>
              <a:rPr lang="en-US" sz="3200" dirty="0"/>
              <a:t>Draft Results</a:t>
            </a:r>
          </a:p>
        </p:txBody>
      </p:sp>
      <p:pic>
        <p:nvPicPr>
          <p:cNvPr id="14" name="Picture 13" descr="A picture containing dishware, porcelain&#10;&#10;Description automatically generated">
            <a:extLst>
              <a:ext uri="{FF2B5EF4-FFF2-40B4-BE49-F238E27FC236}">
                <a16:creationId xmlns:a16="http://schemas.microsoft.com/office/drawing/2014/main" id="{CB239A93-4693-874A-3AA7-B08FAC485C2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3099058"/>
            <a:ext cx="2905343" cy="1325563"/>
          </a:xfrm>
          <a:prstGeom prst="rect">
            <a:avLst/>
          </a:prstGeom>
        </p:spPr>
      </p:pic>
      <p:sp>
        <p:nvSpPr>
          <p:cNvPr id="26" name="Arrow: Right 25">
            <a:extLst>
              <a:ext uri="{FF2B5EF4-FFF2-40B4-BE49-F238E27FC236}">
                <a16:creationId xmlns:a16="http://schemas.microsoft.com/office/drawing/2014/main" id="{5CC9055B-366D-4109-23E7-143AC91EBB1E}"/>
              </a:ext>
            </a:extLst>
          </p:cNvPr>
          <p:cNvSpPr/>
          <p:nvPr/>
        </p:nvSpPr>
        <p:spPr>
          <a:xfrm>
            <a:off x="2687672" y="3160292"/>
            <a:ext cx="1730969" cy="1119548"/>
          </a:xfrm>
          <a:prstGeom prst="rightArrow">
            <a:avLst/>
          </a:prstGeom>
          <a:gradFill flip="none" rotWithShape="1">
            <a:gsLst>
              <a:gs pos="50000">
                <a:srgbClr val="0F3855"/>
              </a:gs>
              <a:gs pos="0">
                <a:schemeClr val="accent4"/>
              </a:gs>
              <a:gs pos="100000">
                <a:schemeClr val="tx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F779CF2-3D59-80E4-3181-2CEB29ACDD6A}"/>
              </a:ext>
            </a:extLst>
          </p:cNvPr>
          <p:cNvSpPr txBox="1"/>
          <p:nvPr/>
        </p:nvSpPr>
        <p:spPr>
          <a:xfrm>
            <a:off x="499898" y="3063673"/>
            <a:ext cx="1895880" cy="933953"/>
          </a:xfrm>
          <a:prstGeom prst="rect">
            <a:avLst/>
          </a:prstGeom>
        </p:spPr>
        <p:txBody>
          <a:bodyPr vert="horz" wrap="square" lIns="91440" tIns="45720" rIns="91440" bIns="45720" rtlCol="0">
            <a:noAutofit/>
          </a:bodyPr>
          <a:lstStyle/>
          <a:p>
            <a:pPr algn="ctr"/>
            <a:r>
              <a:rPr lang="en-US" sz="2400" dirty="0">
                <a:effectLst>
                  <a:outerShdw blurRad="38100" dist="38100" dir="2700000" algn="tl">
                    <a:srgbClr val="000000">
                      <a:alpha val="43137"/>
                    </a:srgbClr>
                  </a:outerShdw>
                </a:effectLst>
                <a:highlight>
                  <a:srgbClr val="256EAB"/>
                </a:highlight>
                <a:latin typeface="Arial" panose="020B0604020202020204" pitchFamily="34" charset="0"/>
                <a:cs typeface="Arial" panose="020B0604020202020204" pitchFamily="34" charset="0"/>
              </a:rPr>
              <a:t>Probable Stressors</a:t>
            </a:r>
          </a:p>
        </p:txBody>
      </p:sp>
      <p:sp>
        <p:nvSpPr>
          <p:cNvPr id="35" name="TextBox 34">
            <a:extLst>
              <a:ext uri="{FF2B5EF4-FFF2-40B4-BE49-F238E27FC236}">
                <a16:creationId xmlns:a16="http://schemas.microsoft.com/office/drawing/2014/main" id="{1FADC36F-31EB-CD79-DEAA-86F046C98C41}"/>
              </a:ext>
            </a:extLst>
          </p:cNvPr>
          <p:cNvSpPr txBox="1"/>
          <p:nvPr/>
        </p:nvSpPr>
        <p:spPr>
          <a:xfrm>
            <a:off x="2453469" y="3522480"/>
            <a:ext cx="1895880" cy="425766"/>
          </a:xfrm>
          <a:prstGeom prst="rect">
            <a:avLst/>
          </a:prstGeom>
        </p:spPr>
        <p:txBody>
          <a:bodyPr vert="horz" wrap="square" lIns="91440" tIns="45720" rIns="91440" bIns="45720" rtlCol="0">
            <a:noAutofit/>
          </a:bodyPr>
          <a:lstStyle/>
          <a:p>
            <a:pPr algn="ct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TMDL</a:t>
            </a:r>
          </a:p>
        </p:txBody>
      </p:sp>
      <p:sp>
        <p:nvSpPr>
          <p:cNvPr id="2" name="Content Placeholder 4">
            <a:extLst>
              <a:ext uri="{FF2B5EF4-FFF2-40B4-BE49-F238E27FC236}">
                <a16:creationId xmlns:a16="http://schemas.microsoft.com/office/drawing/2014/main" id="{ABFB318E-D7E0-6109-2FDA-55388C219011}"/>
              </a:ext>
            </a:extLst>
          </p:cNvPr>
          <p:cNvSpPr>
            <a:spLocks noGrp="1"/>
          </p:cNvSpPr>
          <p:nvPr>
            <p:ph idx="1"/>
          </p:nvPr>
        </p:nvSpPr>
        <p:spPr>
          <a:xfrm>
            <a:off x="5401694" y="1665205"/>
            <a:ext cx="6770248" cy="4351338"/>
          </a:xfrm>
        </p:spPr>
        <p:txBody>
          <a:bodyPr>
            <a:normAutofit fontScale="92500" lnSpcReduction="10000"/>
          </a:bodyPr>
          <a:lstStyle/>
          <a:p>
            <a:pPr marL="0" indent="0">
              <a:buNone/>
            </a:pPr>
            <a:r>
              <a:rPr lang="en-US" b="1" u="sng" dirty="0"/>
              <a:t>Horsepen Creek:</a:t>
            </a:r>
          </a:p>
          <a:p>
            <a:pPr marL="0" indent="0">
              <a:buNone/>
            </a:pPr>
            <a:r>
              <a:rPr lang="en-US" dirty="0"/>
              <a:t>Phosphorus</a:t>
            </a:r>
          </a:p>
          <a:p>
            <a:pPr marL="0" indent="0" algn="r">
              <a:buNone/>
            </a:pPr>
            <a:r>
              <a:rPr lang="en-US" sz="1200" dirty="0"/>
              <a:t>Possible Stressors: Sediment, Dissolved Oxygen, Physical Habitat</a:t>
            </a:r>
          </a:p>
          <a:p>
            <a:pPr marL="0" indent="0">
              <a:buNone/>
            </a:pPr>
            <a:endParaRPr lang="en-US" b="1" u="sng" dirty="0"/>
          </a:p>
          <a:p>
            <a:pPr marL="0" indent="0">
              <a:buNone/>
            </a:pPr>
            <a:r>
              <a:rPr lang="en-US" b="1" u="sng" dirty="0"/>
              <a:t>Little Roanoke Creek:</a:t>
            </a:r>
          </a:p>
          <a:p>
            <a:pPr marL="0" indent="0">
              <a:buNone/>
            </a:pPr>
            <a:r>
              <a:rPr lang="en-US" dirty="0"/>
              <a:t>Sediment and Dissolved Oxygen</a:t>
            </a:r>
          </a:p>
          <a:p>
            <a:pPr marL="0" indent="0" algn="r">
              <a:buNone/>
            </a:pPr>
            <a:r>
              <a:rPr kumimoji="0" lang="en-US" sz="12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Possible Stressors: Phosphorus</a:t>
            </a:r>
            <a:endParaRPr lang="en-US" dirty="0"/>
          </a:p>
          <a:p>
            <a:pPr marL="0" indent="0">
              <a:buNone/>
            </a:pPr>
            <a:endParaRPr lang="en-US" b="1" u="sng" dirty="0"/>
          </a:p>
          <a:p>
            <a:pPr marL="0" indent="0">
              <a:buNone/>
            </a:pPr>
            <a:r>
              <a:rPr lang="en-US" b="1" u="sng" dirty="0"/>
              <a:t>Unnamed Tributary to Spencer Creek:</a:t>
            </a:r>
          </a:p>
          <a:p>
            <a:pPr marL="0" indent="0">
              <a:buNone/>
            </a:pPr>
            <a:r>
              <a:rPr lang="en-US" dirty="0"/>
              <a:t>Sediment</a:t>
            </a:r>
          </a:p>
          <a:p>
            <a:pPr marL="0" indent="0" algn="r">
              <a:buNone/>
            </a:pPr>
            <a:r>
              <a:rPr kumimoji="0" lang="en-US" sz="1200" b="0"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Possible Stressors: Physical Habitat and Phosphorus</a:t>
            </a:r>
            <a:endParaRPr lang="en-US" dirty="0"/>
          </a:p>
        </p:txBody>
      </p:sp>
    </p:spTree>
    <p:extLst>
      <p:ext uri="{BB962C8B-B14F-4D97-AF65-F5344CB8AC3E}">
        <p14:creationId xmlns:p14="http://schemas.microsoft.com/office/powerpoint/2010/main" val="161308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accent1"/>
                </a:solidFill>
                <a:latin typeface="Arial"/>
                <a:cs typeface="Arial"/>
              </a:rPr>
              <a:t>Some Supporting Lines of Evidence – Phosphorus</a:t>
            </a:r>
            <a:endParaRPr lang="en-US" sz="3200" dirty="0">
              <a:solidFill>
                <a:schemeClr val="accent1"/>
              </a:solidFill>
            </a:endParaRPr>
          </a:p>
        </p:txBody>
      </p:sp>
      <p:sp>
        <p:nvSpPr>
          <p:cNvPr id="4" name="Footer Placeholder 3"/>
          <p:cNvSpPr>
            <a:spLocks noGrp="1"/>
          </p:cNvSpPr>
          <p:nvPr>
            <p:ph type="ftr" sz="quarter" idx="11"/>
          </p:nvPr>
        </p:nvSpPr>
        <p:spPr/>
        <p:txBody>
          <a:bodyPr/>
          <a:lstStyle/>
          <a:p>
            <a:pPr algn="l"/>
            <a:fld id="{61C9B584-852F-4056-BF30-ABA66A23FD41}" type="slidenum">
              <a:rPr lang="en-US" smtClean="0"/>
              <a:t>26</a:t>
            </a:fld>
            <a:r>
              <a:rPr lang="en-US"/>
              <a:t>					</a:t>
            </a:r>
            <a:endParaRPr lang="en-US">
              <a:solidFill>
                <a:srgbClr val="256EAB"/>
              </a:solidFill>
            </a:endParaRPr>
          </a:p>
        </p:txBody>
      </p:sp>
      <p:pic>
        <p:nvPicPr>
          <p:cNvPr id="14" name="Picture 13" descr="Box and whisker plot of observed total phosphorus values in the impaired streams and the reference stream.">
            <a:extLst>
              <a:ext uri="{FF2B5EF4-FFF2-40B4-BE49-F238E27FC236}">
                <a16:creationId xmlns:a16="http://schemas.microsoft.com/office/drawing/2014/main" id="{D04AAB8A-4B5C-EB9B-63A7-40F8F6737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63830" y="1323356"/>
            <a:ext cx="5932170" cy="3665855"/>
          </a:xfrm>
          <a:prstGeom prst="rect">
            <a:avLst/>
          </a:prstGeom>
          <a:noFill/>
        </p:spPr>
      </p:pic>
      <p:pic>
        <p:nvPicPr>
          <p:cNvPr id="21" name="Picture 20">
            <a:extLst>
              <a:ext uri="{FF2B5EF4-FFF2-40B4-BE49-F238E27FC236}">
                <a16:creationId xmlns:a16="http://schemas.microsoft.com/office/drawing/2014/main" id="{98725201-245C-BD42-7FED-C95B1C050ADA}"/>
              </a:ext>
            </a:extLst>
          </p:cNvPr>
          <p:cNvPicPr>
            <a:picLocks noChangeAspect="1"/>
          </p:cNvPicPr>
          <p:nvPr/>
        </p:nvPicPr>
        <p:blipFill>
          <a:blip r:embed="rId3"/>
          <a:stretch>
            <a:fillRect/>
          </a:stretch>
        </p:blipFill>
        <p:spPr>
          <a:xfrm>
            <a:off x="5433399" y="1900728"/>
            <a:ext cx="6073666" cy="1493649"/>
          </a:xfrm>
          <a:prstGeom prst="rect">
            <a:avLst/>
          </a:prstGeom>
        </p:spPr>
      </p:pic>
      <p:pic>
        <p:nvPicPr>
          <p:cNvPr id="23" name="Picture 22">
            <a:extLst>
              <a:ext uri="{FF2B5EF4-FFF2-40B4-BE49-F238E27FC236}">
                <a16:creationId xmlns:a16="http://schemas.microsoft.com/office/drawing/2014/main" id="{FCEFC337-4D79-99A1-F7C0-00C3226518A6}"/>
              </a:ext>
            </a:extLst>
          </p:cNvPr>
          <p:cNvPicPr>
            <a:picLocks noChangeAspect="1"/>
          </p:cNvPicPr>
          <p:nvPr/>
        </p:nvPicPr>
        <p:blipFill>
          <a:blip r:embed="rId4"/>
          <a:stretch>
            <a:fillRect/>
          </a:stretch>
        </p:blipFill>
        <p:spPr>
          <a:xfrm>
            <a:off x="5707119" y="4484275"/>
            <a:ext cx="6035563" cy="1463167"/>
          </a:xfrm>
          <a:prstGeom prst="rect">
            <a:avLst/>
          </a:prstGeom>
        </p:spPr>
      </p:pic>
    </p:spTree>
    <p:extLst>
      <p:ext uri="{BB962C8B-B14F-4D97-AF65-F5344CB8AC3E}">
        <p14:creationId xmlns:p14="http://schemas.microsoft.com/office/powerpoint/2010/main" val="1194418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0BF98-54DC-3D48-E3C0-F7C084205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8D10B2-D285-AD66-10CC-B18CEB22ED1A}"/>
              </a:ext>
            </a:extLst>
          </p:cNvPr>
          <p:cNvSpPr>
            <a:spLocks noGrp="1"/>
          </p:cNvSpPr>
          <p:nvPr>
            <p:ph type="title"/>
          </p:nvPr>
        </p:nvSpPr>
        <p:spPr/>
        <p:txBody>
          <a:bodyPr>
            <a:normAutofit/>
          </a:bodyPr>
          <a:lstStyle/>
          <a:p>
            <a:r>
              <a:rPr lang="en-US" sz="3200" dirty="0">
                <a:solidFill>
                  <a:schemeClr val="accent1"/>
                </a:solidFill>
                <a:latin typeface="Arial"/>
                <a:cs typeface="Arial"/>
              </a:rPr>
              <a:t>Some Supporting Lines of Evidence – Sediment</a:t>
            </a:r>
            <a:endParaRPr lang="en-US" sz="3200" dirty="0">
              <a:solidFill>
                <a:schemeClr val="accent1"/>
              </a:solidFill>
            </a:endParaRPr>
          </a:p>
        </p:txBody>
      </p:sp>
      <p:sp>
        <p:nvSpPr>
          <p:cNvPr id="4" name="Footer Placeholder 3">
            <a:extLst>
              <a:ext uri="{FF2B5EF4-FFF2-40B4-BE49-F238E27FC236}">
                <a16:creationId xmlns:a16="http://schemas.microsoft.com/office/drawing/2014/main" id="{42AC8E44-323B-E76C-7B8A-B6EFE386CC49}"/>
              </a:ext>
            </a:extLst>
          </p:cNvPr>
          <p:cNvSpPr>
            <a:spLocks noGrp="1"/>
          </p:cNvSpPr>
          <p:nvPr>
            <p:ph type="ftr" sz="quarter" idx="11"/>
          </p:nvPr>
        </p:nvSpPr>
        <p:spPr/>
        <p:txBody>
          <a:bodyPr/>
          <a:lstStyle/>
          <a:p>
            <a:pPr algn="l"/>
            <a:fld id="{61C9B584-852F-4056-BF30-ABA66A23FD41}" type="slidenum">
              <a:rPr lang="en-US" smtClean="0"/>
              <a:t>27</a:t>
            </a:fld>
            <a:r>
              <a:rPr lang="en-US"/>
              <a:t>					</a:t>
            </a:r>
            <a:endParaRPr lang="en-US">
              <a:solidFill>
                <a:srgbClr val="256EAB"/>
              </a:solidFill>
            </a:endParaRPr>
          </a:p>
        </p:txBody>
      </p:sp>
      <p:pic>
        <p:nvPicPr>
          <p:cNvPr id="5" name="Picture 4">
            <a:extLst>
              <a:ext uri="{FF2B5EF4-FFF2-40B4-BE49-F238E27FC236}">
                <a16:creationId xmlns:a16="http://schemas.microsoft.com/office/drawing/2014/main" id="{D8367532-E867-3C88-D859-A60EF0AD238B}"/>
              </a:ext>
            </a:extLst>
          </p:cNvPr>
          <p:cNvPicPr>
            <a:picLocks noChangeAspect="1"/>
          </p:cNvPicPr>
          <p:nvPr/>
        </p:nvPicPr>
        <p:blipFill>
          <a:blip r:embed="rId2"/>
          <a:stretch>
            <a:fillRect/>
          </a:stretch>
        </p:blipFill>
        <p:spPr>
          <a:xfrm>
            <a:off x="326923" y="1592365"/>
            <a:ext cx="6027942" cy="2080440"/>
          </a:xfrm>
          <a:prstGeom prst="rect">
            <a:avLst/>
          </a:prstGeom>
        </p:spPr>
      </p:pic>
      <p:pic>
        <p:nvPicPr>
          <p:cNvPr id="6" name="Picture 5" descr="Scatter plot of LRBS scores from the impaired streams plotted over the risk catergories.">
            <a:extLst>
              <a:ext uri="{FF2B5EF4-FFF2-40B4-BE49-F238E27FC236}">
                <a16:creationId xmlns:a16="http://schemas.microsoft.com/office/drawing/2014/main" id="{FD5AB2C2-4E7B-B84F-6FD9-CE536B216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40989" y="2397897"/>
            <a:ext cx="5934075" cy="3667125"/>
          </a:xfrm>
          <a:prstGeom prst="rect">
            <a:avLst/>
          </a:prstGeom>
          <a:noFill/>
        </p:spPr>
      </p:pic>
    </p:spTree>
    <p:extLst>
      <p:ext uri="{BB962C8B-B14F-4D97-AF65-F5344CB8AC3E}">
        <p14:creationId xmlns:p14="http://schemas.microsoft.com/office/powerpoint/2010/main" val="1158011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40F33-522F-A818-B03A-B8F15AA0F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831D3-5B04-1EB0-AAAB-459F656EA7CE}"/>
              </a:ext>
            </a:extLst>
          </p:cNvPr>
          <p:cNvSpPr>
            <a:spLocks noGrp="1"/>
          </p:cNvSpPr>
          <p:nvPr>
            <p:ph type="title"/>
          </p:nvPr>
        </p:nvSpPr>
        <p:spPr/>
        <p:txBody>
          <a:bodyPr>
            <a:normAutofit/>
          </a:bodyPr>
          <a:lstStyle/>
          <a:p>
            <a:r>
              <a:rPr lang="en-US" sz="3200" dirty="0">
                <a:solidFill>
                  <a:schemeClr val="accent1"/>
                </a:solidFill>
                <a:latin typeface="Arial"/>
                <a:cs typeface="Arial"/>
              </a:rPr>
              <a:t>Some Supporting Lines of Evidence – Dissolved Oxygen</a:t>
            </a:r>
            <a:endParaRPr lang="en-US" sz="3200" dirty="0">
              <a:solidFill>
                <a:schemeClr val="accent1"/>
              </a:solidFill>
            </a:endParaRPr>
          </a:p>
        </p:txBody>
      </p:sp>
      <p:sp>
        <p:nvSpPr>
          <p:cNvPr id="4" name="Footer Placeholder 3">
            <a:extLst>
              <a:ext uri="{FF2B5EF4-FFF2-40B4-BE49-F238E27FC236}">
                <a16:creationId xmlns:a16="http://schemas.microsoft.com/office/drawing/2014/main" id="{743E9D0C-D366-6EFB-13A3-7E09A03BD88A}"/>
              </a:ext>
            </a:extLst>
          </p:cNvPr>
          <p:cNvSpPr>
            <a:spLocks noGrp="1"/>
          </p:cNvSpPr>
          <p:nvPr>
            <p:ph type="ftr" sz="quarter" idx="11"/>
          </p:nvPr>
        </p:nvSpPr>
        <p:spPr/>
        <p:txBody>
          <a:bodyPr/>
          <a:lstStyle/>
          <a:p>
            <a:pPr algn="l"/>
            <a:fld id="{61C9B584-852F-4056-BF30-ABA66A23FD41}" type="slidenum">
              <a:rPr lang="en-US" smtClean="0"/>
              <a:t>28</a:t>
            </a:fld>
            <a:r>
              <a:rPr lang="en-US"/>
              <a:t>					</a:t>
            </a:r>
            <a:endParaRPr lang="en-US">
              <a:solidFill>
                <a:srgbClr val="256EAB"/>
              </a:solidFill>
            </a:endParaRPr>
          </a:p>
        </p:txBody>
      </p:sp>
      <p:pic>
        <p:nvPicPr>
          <p:cNvPr id="3" name="Picture 2" descr="Box and whisker plot of observed dissolved oxygen in the impaired streams and the reference stream.">
            <a:extLst>
              <a:ext uri="{FF2B5EF4-FFF2-40B4-BE49-F238E27FC236}">
                <a16:creationId xmlns:a16="http://schemas.microsoft.com/office/drawing/2014/main" id="{8CAD034E-9CFE-C307-655B-1008B39A7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45709" y="1690688"/>
            <a:ext cx="5276665" cy="3260778"/>
          </a:xfrm>
          <a:prstGeom prst="rect">
            <a:avLst/>
          </a:prstGeom>
          <a:noFill/>
        </p:spPr>
      </p:pic>
      <p:pic>
        <p:nvPicPr>
          <p:cNvPr id="7" name="Picture 6" descr="Line plot of observed continuous monitoring dissolved oxygen in the impaired streams.">
            <a:extLst>
              <a:ext uri="{FF2B5EF4-FFF2-40B4-BE49-F238E27FC236}">
                <a16:creationId xmlns:a16="http://schemas.microsoft.com/office/drawing/2014/main" id="{B5B68BA3-2079-1991-9E71-FEAF1BFC5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736262" y="2646045"/>
            <a:ext cx="5932170" cy="3665855"/>
          </a:xfrm>
          <a:prstGeom prst="rect">
            <a:avLst/>
          </a:prstGeom>
          <a:noFill/>
        </p:spPr>
      </p:pic>
    </p:spTree>
    <p:extLst>
      <p:ext uri="{BB962C8B-B14F-4D97-AF65-F5344CB8AC3E}">
        <p14:creationId xmlns:p14="http://schemas.microsoft.com/office/powerpoint/2010/main" val="2659829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436BA-72DD-BBAA-5110-9E85EDFB5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8FFA06-689C-2ED0-1126-FA84D6FB7EC7}"/>
              </a:ext>
            </a:extLst>
          </p:cNvPr>
          <p:cNvSpPr>
            <a:spLocks noGrp="1"/>
          </p:cNvSpPr>
          <p:nvPr>
            <p:ph type="title"/>
          </p:nvPr>
        </p:nvSpPr>
        <p:spPr/>
        <p:txBody>
          <a:bodyPr>
            <a:normAutofit/>
          </a:bodyPr>
          <a:lstStyle/>
          <a:p>
            <a:r>
              <a:rPr lang="en-US" sz="3200" dirty="0">
                <a:solidFill>
                  <a:schemeClr val="accent1"/>
                </a:solidFill>
                <a:latin typeface="Arial"/>
                <a:cs typeface="Arial"/>
              </a:rPr>
              <a:t>Some Supporting Lines of Evidence – Physical Habitat</a:t>
            </a:r>
            <a:endParaRPr lang="en-US" sz="3200" dirty="0">
              <a:solidFill>
                <a:schemeClr val="accent1"/>
              </a:solidFill>
            </a:endParaRPr>
          </a:p>
        </p:txBody>
      </p:sp>
      <p:sp>
        <p:nvSpPr>
          <p:cNvPr id="4" name="Footer Placeholder 3">
            <a:extLst>
              <a:ext uri="{FF2B5EF4-FFF2-40B4-BE49-F238E27FC236}">
                <a16:creationId xmlns:a16="http://schemas.microsoft.com/office/drawing/2014/main" id="{1A35B6A3-90D9-514D-1244-A0034B22B421}"/>
              </a:ext>
            </a:extLst>
          </p:cNvPr>
          <p:cNvSpPr>
            <a:spLocks noGrp="1"/>
          </p:cNvSpPr>
          <p:nvPr>
            <p:ph type="ftr" sz="quarter" idx="11"/>
          </p:nvPr>
        </p:nvSpPr>
        <p:spPr/>
        <p:txBody>
          <a:bodyPr/>
          <a:lstStyle/>
          <a:p>
            <a:pPr algn="l"/>
            <a:fld id="{61C9B584-852F-4056-BF30-ABA66A23FD41}" type="slidenum">
              <a:rPr lang="en-US" smtClean="0"/>
              <a:t>29</a:t>
            </a:fld>
            <a:r>
              <a:rPr lang="en-US"/>
              <a:t>					</a:t>
            </a:r>
            <a:endParaRPr lang="en-US">
              <a:solidFill>
                <a:srgbClr val="256EAB"/>
              </a:solidFill>
            </a:endParaRPr>
          </a:p>
        </p:txBody>
      </p:sp>
      <p:pic>
        <p:nvPicPr>
          <p:cNvPr id="5" name="Picture 4" descr="Whisker plot of total habitat scores in the impaired streams and the reference stream overlaying risk catergories.">
            <a:extLst>
              <a:ext uri="{FF2B5EF4-FFF2-40B4-BE49-F238E27FC236}">
                <a16:creationId xmlns:a16="http://schemas.microsoft.com/office/drawing/2014/main" id="{6732FD5E-8BB1-41E6-4230-55D00E696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0725" y="1595437"/>
            <a:ext cx="5934075" cy="3667125"/>
          </a:xfrm>
          <a:prstGeom prst="rect">
            <a:avLst/>
          </a:prstGeom>
          <a:noFill/>
        </p:spPr>
      </p:pic>
      <p:pic>
        <p:nvPicPr>
          <p:cNvPr id="6" name="Picture 5">
            <a:extLst>
              <a:ext uri="{FF2B5EF4-FFF2-40B4-BE49-F238E27FC236}">
                <a16:creationId xmlns:a16="http://schemas.microsoft.com/office/drawing/2014/main" id="{D818E62A-D0BF-C42E-985E-82FC02CAB1D8}"/>
              </a:ext>
            </a:extLst>
          </p:cNvPr>
          <p:cNvPicPr>
            <a:picLocks noChangeAspect="1"/>
          </p:cNvPicPr>
          <p:nvPr/>
        </p:nvPicPr>
        <p:blipFill>
          <a:blip r:embed="rId3"/>
          <a:stretch>
            <a:fillRect/>
          </a:stretch>
        </p:blipFill>
        <p:spPr>
          <a:xfrm>
            <a:off x="6095999" y="4163557"/>
            <a:ext cx="5415275" cy="1868989"/>
          </a:xfrm>
          <a:prstGeom prst="rect">
            <a:avLst/>
          </a:prstGeom>
        </p:spPr>
      </p:pic>
    </p:spTree>
    <p:extLst>
      <p:ext uri="{BB962C8B-B14F-4D97-AF65-F5344CB8AC3E}">
        <p14:creationId xmlns:p14="http://schemas.microsoft.com/office/powerpoint/2010/main" val="217736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4564"/>
          </a:xfrm>
        </p:spPr>
        <p:txBody>
          <a:bodyPr>
            <a:normAutofit/>
          </a:bodyPr>
          <a:lstStyle/>
          <a:p>
            <a:r>
              <a:rPr lang="en-US" sz="3200"/>
              <a:t>Agenda</a:t>
            </a:r>
          </a:p>
        </p:txBody>
      </p:sp>
      <p:sp>
        <p:nvSpPr>
          <p:cNvPr id="3" name="Content Placeholder 2"/>
          <p:cNvSpPr>
            <a:spLocks noGrp="1"/>
          </p:cNvSpPr>
          <p:nvPr>
            <p:ph idx="1"/>
          </p:nvPr>
        </p:nvSpPr>
        <p:spPr>
          <a:xfrm>
            <a:off x="766638" y="1231543"/>
            <a:ext cx="10515600" cy="4484244"/>
          </a:xfrm>
        </p:spPr>
        <p:txBody>
          <a:bodyPr vert="horz" lIns="91440" tIns="45720" rIns="91440" bIns="45720" rtlCol="0" anchor="t">
            <a:noAutofit/>
          </a:bodyPr>
          <a:lstStyle/>
          <a:p>
            <a:r>
              <a:rPr lang="en-US" sz="2400" dirty="0"/>
              <a:t>Background and TMDL Development </a:t>
            </a:r>
          </a:p>
          <a:p>
            <a:pPr lvl="1"/>
            <a:r>
              <a:rPr lang="en-US" sz="2400" dirty="0">
                <a:latin typeface="Arial"/>
                <a:cs typeface="Arial"/>
              </a:rPr>
              <a:t>Virginia Stream Condition Index</a:t>
            </a:r>
            <a:endParaRPr lang="en-US" sz="2400" dirty="0"/>
          </a:p>
          <a:p>
            <a:pPr lvl="1"/>
            <a:r>
              <a:rPr lang="en-US" sz="2400" dirty="0"/>
              <a:t>Impairments </a:t>
            </a:r>
          </a:p>
          <a:p>
            <a:pPr lvl="1"/>
            <a:r>
              <a:rPr lang="en-US" sz="2400" dirty="0"/>
              <a:t>TMDL </a:t>
            </a:r>
          </a:p>
          <a:p>
            <a:r>
              <a:rPr lang="en-US" sz="2400" dirty="0">
                <a:latin typeface="Arial"/>
                <a:cs typeface="Arial"/>
              </a:rPr>
              <a:t>Benthic Stressor Analysis Overview</a:t>
            </a:r>
          </a:p>
          <a:p>
            <a:pPr lvl="1"/>
            <a:r>
              <a:rPr lang="en-US" sz="2400" dirty="0"/>
              <a:t>Monitoring/Data</a:t>
            </a:r>
          </a:p>
          <a:p>
            <a:pPr lvl="1"/>
            <a:r>
              <a:rPr lang="en-US" sz="2400" dirty="0"/>
              <a:t>Approach </a:t>
            </a:r>
          </a:p>
          <a:p>
            <a:pPr lvl="1"/>
            <a:r>
              <a:rPr lang="en-US" sz="2400" dirty="0"/>
              <a:t>Conclusions </a:t>
            </a:r>
          </a:p>
          <a:p>
            <a:r>
              <a:rPr lang="en-US" sz="2400" dirty="0"/>
              <a:t>Wrap-up and Next Steps by DEQ Staff</a:t>
            </a:r>
          </a:p>
          <a:p>
            <a:pPr lvl="1"/>
            <a:r>
              <a:rPr lang="en-US" sz="2400" dirty="0"/>
              <a:t>Public Comment Period</a:t>
            </a:r>
          </a:p>
          <a:p>
            <a:pPr lvl="1"/>
            <a:r>
              <a:rPr lang="en-US" sz="2400" dirty="0">
                <a:latin typeface="Arial"/>
                <a:cs typeface="Arial"/>
              </a:rPr>
              <a:t>Engagement</a:t>
            </a:r>
          </a:p>
          <a:p>
            <a:pPr lvl="1"/>
            <a:r>
              <a:rPr lang="en-US" sz="2400" dirty="0"/>
              <a:t>Study/Modeling/Implementation </a:t>
            </a:r>
          </a:p>
          <a:p>
            <a:r>
              <a:rPr lang="en-US" sz="2400" dirty="0"/>
              <a:t>Questions</a:t>
            </a:r>
          </a:p>
        </p:txBody>
      </p:sp>
    </p:spTree>
    <p:extLst>
      <p:ext uri="{BB962C8B-B14F-4D97-AF65-F5344CB8AC3E}">
        <p14:creationId xmlns:p14="http://schemas.microsoft.com/office/powerpoint/2010/main" val="2568379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CF1D-2587-503B-B92D-E1760D8B8B40}"/>
              </a:ext>
            </a:extLst>
          </p:cNvPr>
          <p:cNvSpPr>
            <a:spLocks noGrp="1"/>
          </p:cNvSpPr>
          <p:nvPr>
            <p:ph type="title"/>
          </p:nvPr>
        </p:nvSpPr>
        <p:spPr/>
        <p:txBody>
          <a:bodyPr>
            <a:normAutofit/>
          </a:bodyPr>
          <a:lstStyle/>
          <a:p>
            <a:r>
              <a:rPr lang="en-US" sz="3200" b="1">
                <a:latin typeface="Arial"/>
                <a:cs typeface="Arial"/>
              </a:rPr>
              <a:t>Community Engagement Meeting or </a:t>
            </a:r>
            <a:br>
              <a:rPr lang="en-US" sz="3200" b="1">
                <a:latin typeface="Arial"/>
                <a:cs typeface="Arial"/>
              </a:rPr>
            </a:br>
            <a:r>
              <a:rPr lang="en-US" sz="3200" b="1">
                <a:latin typeface="Arial"/>
                <a:cs typeface="Arial"/>
              </a:rPr>
              <a:t>TMDL Advisory Group?</a:t>
            </a:r>
          </a:p>
        </p:txBody>
      </p:sp>
      <p:sp>
        <p:nvSpPr>
          <p:cNvPr id="3" name="Content Placeholder 2">
            <a:extLst>
              <a:ext uri="{FF2B5EF4-FFF2-40B4-BE49-F238E27FC236}">
                <a16:creationId xmlns:a16="http://schemas.microsoft.com/office/drawing/2014/main" id="{DB7211E1-2757-4A0F-B73E-72FEBE106C45}"/>
              </a:ext>
            </a:extLst>
          </p:cNvPr>
          <p:cNvSpPr>
            <a:spLocks noGrp="1"/>
          </p:cNvSpPr>
          <p:nvPr>
            <p:ph sz="half" idx="1"/>
          </p:nvPr>
        </p:nvSpPr>
        <p:spPr>
          <a:xfrm>
            <a:off x="838201" y="1825625"/>
            <a:ext cx="5795682" cy="4584700"/>
          </a:xfrm>
        </p:spPr>
        <p:txBody>
          <a:bodyPr vert="horz" lIns="91440" tIns="45720" rIns="91440" bIns="45720" rtlCol="0" anchor="t">
            <a:normAutofit fontScale="70000" lnSpcReduction="20000"/>
          </a:bodyPr>
          <a:lstStyle/>
          <a:p>
            <a:r>
              <a:rPr lang="en-US" sz="4000">
                <a:latin typeface="Arial"/>
                <a:cs typeface="Arial"/>
              </a:rPr>
              <a:t>Community Engagement Meetings</a:t>
            </a:r>
          </a:p>
          <a:p>
            <a:pPr lvl="1">
              <a:buFont typeface="Courier New" panose="02070309020205020404" pitchFamily="49" charset="0"/>
              <a:buChar char="o"/>
            </a:pPr>
            <a:r>
              <a:rPr lang="en-US" sz="2900">
                <a:latin typeface="Arial"/>
                <a:cs typeface="Arial"/>
              </a:rPr>
              <a:t>Open to the public</a:t>
            </a:r>
          </a:p>
          <a:p>
            <a:pPr lvl="1">
              <a:buFont typeface="Courier New" panose="02070309020205020404" pitchFamily="49" charset="0"/>
              <a:buChar char="o"/>
            </a:pPr>
            <a:r>
              <a:rPr lang="en-US" sz="2900">
                <a:latin typeface="Arial"/>
                <a:cs typeface="Arial"/>
              </a:rPr>
              <a:t>Anyone in attendance can participate &amp; advise DEQ on TMDL development</a:t>
            </a:r>
          </a:p>
          <a:p>
            <a:r>
              <a:rPr lang="en-US" sz="4000">
                <a:latin typeface="Arial"/>
                <a:cs typeface="Arial"/>
              </a:rPr>
              <a:t>TMDL Advisory Group (TAG)</a:t>
            </a:r>
          </a:p>
          <a:p>
            <a:pPr lvl="1">
              <a:buFont typeface="Courier New" panose="02070309020205020404" pitchFamily="49" charset="0"/>
              <a:buChar char="o"/>
            </a:pPr>
            <a:r>
              <a:rPr lang="en-US" sz="2900">
                <a:latin typeface="Arial"/>
                <a:cs typeface="Arial"/>
              </a:rPr>
              <a:t>Set-up upon request </a:t>
            </a:r>
          </a:p>
          <a:p>
            <a:pPr lvl="1">
              <a:buFont typeface="Courier New" panose="02070309020205020404" pitchFamily="49" charset="0"/>
              <a:buChar char="o"/>
            </a:pPr>
            <a:r>
              <a:rPr lang="en-US" sz="2900" b="1">
                <a:latin typeface="Arial"/>
                <a:cs typeface="Arial"/>
              </a:rPr>
              <a:t>Replaces</a:t>
            </a:r>
            <a:r>
              <a:rPr lang="en-US" sz="2900">
                <a:latin typeface="Arial"/>
                <a:cs typeface="Arial"/>
              </a:rPr>
              <a:t> community engagement meetings</a:t>
            </a:r>
            <a:endParaRPr lang="en-US"/>
          </a:p>
          <a:p>
            <a:pPr lvl="1">
              <a:buFont typeface="Courier New" panose="02070309020205020404" pitchFamily="49" charset="0"/>
              <a:buChar char="o"/>
            </a:pPr>
            <a:r>
              <a:rPr lang="en-US" sz="2900">
                <a:latin typeface="Arial"/>
                <a:cs typeface="Arial"/>
              </a:rPr>
              <a:t>Formal panel with approved membership that advises DEQ on TMDL development</a:t>
            </a:r>
          </a:p>
          <a:p>
            <a:pPr lvl="2">
              <a:buFont typeface="Wingdings" panose="05000000000000000000" pitchFamily="2" charset="2"/>
              <a:buChar char="§"/>
            </a:pPr>
            <a:r>
              <a:rPr lang="en-US" sz="2600">
                <a:latin typeface="Arial"/>
                <a:cs typeface="Arial"/>
              </a:rPr>
              <a:t>Cross-section of stakeholders</a:t>
            </a:r>
          </a:p>
          <a:p>
            <a:pPr lvl="2">
              <a:buFont typeface="Wingdings" panose="05000000000000000000" pitchFamily="2" charset="2"/>
              <a:buChar char="§"/>
            </a:pPr>
            <a:r>
              <a:rPr lang="en-US" sz="2600">
                <a:latin typeface="Arial"/>
                <a:cs typeface="Arial"/>
              </a:rPr>
              <a:t>Members </a:t>
            </a:r>
            <a:r>
              <a:rPr lang="en-US" sz="2600" u="sng">
                <a:latin typeface="Arial"/>
                <a:cs typeface="Arial"/>
              </a:rPr>
              <a:t>commit</a:t>
            </a:r>
            <a:r>
              <a:rPr lang="en-US" sz="2600">
                <a:latin typeface="Arial"/>
                <a:cs typeface="Arial"/>
              </a:rPr>
              <a:t> to attend multiple meetings</a:t>
            </a:r>
          </a:p>
          <a:p>
            <a:pPr lvl="1">
              <a:buFont typeface="Courier New" panose="02070309020205020404" pitchFamily="49" charset="0"/>
              <a:buChar char="o"/>
            </a:pPr>
            <a:r>
              <a:rPr lang="en-US" sz="2900">
                <a:latin typeface="Arial"/>
                <a:cs typeface="Arial"/>
              </a:rPr>
              <a:t>Open to the public </a:t>
            </a:r>
            <a:r>
              <a:rPr lang="en-US" sz="2900" b="1">
                <a:latin typeface="Arial"/>
                <a:cs typeface="Arial"/>
              </a:rPr>
              <a:t>but</a:t>
            </a:r>
            <a:r>
              <a:rPr lang="en-US" sz="2900">
                <a:latin typeface="Arial"/>
                <a:cs typeface="Arial"/>
              </a:rPr>
              <a:t> non-members may only attend as observers</a:t>
            </a:r>
          </a:p>
        </p:txBody>
      </p:sp>
      <p:pic>
        <p:nvPicPr>
          <p:cNvPr id="6" name="Picture 5" descr="A person holding a fish&#10;&#10;Description automatically generated">
            <a:extLst>
              <a:ext uri="{FF2B5EF4-FFF2-40B4-BE49-F238E27FC236}">
                <a16:creationId xmlns:a16="http://schemas.microsoft.com/office/drawing/2014/main" id="{D69921BB-7E1C-9E94-A1A9-80EB5CE45B32}"/>
              </a:ext>
            </a:extLst>
          </p:cNvPr>
          <p:cNvPicPr>
            <a:picLocks noChangeAspect="1"/>
          </p:cNvPicPr>
          <p:nvPr/>
        </p:nvPicPr>
        <p:blipFill rotWithShape="1">
          <a:blip r:embed="rId2">
            <a:extLst>
              <a:ext uri="{28A0092B-C50C-407E-A947-70E740481C1C}">
                <a14:useLocalDpi xmlns:a14="http://schemas.microsoft.com/office/drawing/2010/main" val="0"/>
              </a:ext>
            </a:extLst>
          </a:blip>
          <a:srcRect l="14999" r="15079"/>
          <a:stretch/>
        </p:blipFill>
        <p:spPr>
          <a:xfrm>
            <a:off x="6855020" y="1698552"/>
            <a:ext cx="5340523" cy="43143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27146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CF1D-2587-503B-B92D-E1760D8B8B40}"/>
              </a:ext>
            </a:extLst>
          </p:cNvPr>
          <p:cNvSpPr>
            <a:spLocks noGrp="1"/>
          </p:cNvSpPr>
          <p:nvPr>
            <p:ph type="title"/>
          </p:nvPr>
        </p:nvSpPr>
        <p:spPr/>
        <p:txBody>
          <a:bodyPr>
            <a:normAutofit/>
          </a:bodyPr>
          <a:lstStyle/>
          <a:p>
            <a:r>
              <a:rPr lang="en-US" sz="3200" b="1" dirty="0">
                <a:solidFill>
                  <a:schemeClr val="accent1"/>
                </a:solidFill>
              </a:rPr>
              <a:t>TMDL Development: The Study Continues</a:t>
            </a:r>
          </a:p>
        </p:txBody>
      </p:sp>
      <p:sp>
        <p:nvSpPr>
          <p:cNvPr id="3" name="Content Placeholder 2">
            <a:extLst>
              <a:ext uri="{FF2B5EF4-FFF2-40B4-BE49-F238E27FC236}">
                <a16:creationId xmlns:a16="http://schemas.microsoft.com/office/drawing/2014/main" id="{DB7211E1-2757-4A0F-B73E-72FEBE106C45}"/>
              </a:ext>
            </a:extLst>
          </p:cNvPr>
          <p:cNvSpPr>
            <a:spLocks noGrp="1"/>
          </p:cNvSpPr>
          <p:nvPr>
            <p:ph sz="half" idx="1"/>
          </p:nvPr>
        </p:nvSpPr>
        <p:spPr/>
        <p:txBody>
          <a:bodyPr>
            <a:normAutofit/>
          </a:bodyPr>
          <a:lstStyle/>
          <a:p>
            <a:r>
              <a:rPr lang="en-US" dirty="0"/>
              <a:t>Identify Point Sources</a:t>
            </a:r>
          </a:p>
          <a:p>
            <a:pPr lvl="1">
              <a:buFont typeface="Courier New" panose="02070309020205020404" pitchFamily="49" charset="0"/>
              <a:buChar char="o"/>
            </a:pPr>
            <a:r>
              <a:rPr lang="en-US" sz="2000" dirty="0"/>
              <a:t>Permitted discharges</a:t>
            </a:r>
          </a:p>
          <a:p>
            <a:pPr lvl="1">
              <a:buFont typeface="Courier New" panose="02070309020205020404" pitchFamily="49" charset="0"/>
              <a:buChar char="o"/>
            </a:pPr>
            <a:r>
              <a:rPr lang="en-US" sz="2000" dirty="0"/>
              <a:t>Construction Permits</a:t>
            </a:r>
          </a:p>
        </p:txBody>
      </p:sp>
      <p:sp>
        <p:nvSpPr>
          <p:cNvPr id="4" name="Content Placeholder 3">
            <a:extLst>
              <a:ext uri="{FF2B5EF4-FFF2-40B4-BE49-F238E27FC236}">
                <a16:creationId xmlns:a16="http://schemas.microsoft.com/office/drawing/2014/main" id="{6612383F-7781-AD19-85A2-5AA6A77CD02B}"/>
              </a:ext>
            </a:extLst>
          </p:cNvPr>
          <p:cNvSpPr>
            <a:spLocks noGrp="1"/>
          </p:cNvSpPr>
          <p:nvPr>
            <p:ph sz="half" idx="2"/>
          </p:nvPr>
        </p:nvSpPr>
        <p:spPr>
          <a:xfrm>
            <a:off x="6559420" y="4627983"/>
            <a:ext cx="4794380" cy="1548979"/>
          </a:xfrm>
        </p:spPr>
        <p:txBody>
          <a:bodyPr>
            <a:normAutofit/>
          </a:bodyPr>
          <a:lstStyle/>
          <a:p>
            <a:r>
              <a:rPr lang="en-US"/>
              <a:t>Identify Non-point Sources</a:t>
            </a:r>
          </a:p>
          <a:p>
            <a:pPr lvl="1">
              <a:buFont typeface="Courier New" panose="02070309020205020404" pitchFamily="49" charset="0"/>
              <a:buChar char="o"/>
            </a:pPr>
            <a:r>
              <a:rPr lang="en-US" sz="2000"/>
              <a:t>Land Use</a:t>
            </a:r>
          </a:p>
          <a:p>
            <a:pPr lvl="1">
              <a:buFont typeface="Courier New" panose="02070309020205020404" pitchFamily="49" charset="0"/>
              <a:buChar char="o"/>
            </a:pPr>
            <a:r>
              <a:rPr lang="en-US" sz="2000"/>
              <a:t>Natural hydrologic properties of the area</a:t>
            </a:r>
          </a:p>
        </p:txBody>
      </p:sp>
      <p:pic>
        <p:nvPicPr>
          <p:cNvPr id="5" name="Picture 3" descr="C:\Users\ykd89299.COV\AppData\Local\Microsoft\Windows\Temporary Internet Files\Content.IE5\7ZHY90IH\CorteX_MODH_tuyau[1].png">
            <a:extLst>
              <a:ext uri="{FF2B5EF4-FFF2-40B4-BE49-F238E27FC236}">
                <a16:creationId xmlns:a16="http://schemas.microsoft.com/office/drawing/2014/main" id="{51EE49D8-9E28-C5D0-19B6-BC17EB248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732" y="1690688"/>
            <a:ext cx="2114939" cy="20493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7650A8E-0F32-9E87-C533-164C4BFBD8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305" y="4001294"/>
            <a:ext cx="5302896" cy="24915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A road with a fence and grass&#10;&#10;Description automatically generated">
            <a:extLst>
              <a:ext uri="{FF2B5EF4-FFF2-40B4-BE49-F238E27FC236}">
                <a16:creationId xmlns:a16="http://schemas.microsoft.com/office/drawing/2014/main" id="{46D3ED48-D849-80F8-A21B-D4D8D78E2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317" y="1663862"/>
            <a:ext cx="3659151" cy="21029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3321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CF1D-2587-503B-B92D-E1760D8B8B40}"/>
              </a:ext>
            </a:extLst>
          </p:cNvPr>
          <p:cNvSpPr>
            <a:spLocks noGrp="1"/>
          </p:cNvSpPr>
          <p:nvPr>
            <p:ph type="title"/>
          </p:nvPr>
        </p:nvSpPr>
        <p:spPr>
          <a:xfrm>
            <a:off x="838200" y="365125"/>
            <a:ext cx="10703312" cy="1325563"/>
          </a:xfrm>
        </p:spPr>
        <p:txBody>
          <a:bodyPr>
            <a:normAutofit/>
          </a:bodyPr>
          <a:lstStyle/>
          <a:p>
            <a:r>
              <a:rPr lang="en-US" sz="3200" b="1">
                <a:latin typeface="Arial"/>
                <a:cs typeface="Arial"/>
              </a:rPr>
              <a:t>TMDL Development: The Model &amp; Reductions</a:t>
            </a:r>
          </a:p>
        </p:txBody>
      </p:sp>
      <p:pic>
        <p:nvPicPr>
          <p:cNvPr id="5" name="Picture 4">
            <a:extLst>
              <a:ext uri="{FF2B5EF4-FFF2-40B4-BE49-F238E27FC236}">
                <a16:creationId xmlns:a16="http://schemas.microsoft.com/office/drawing/2014/main" id="{8772F696-23A1-2E37-06C8-413CBCD1E097}"/>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80079" y="3152275"/>
            <a:ext cx="1644623" cy="1183435"/>
          </a:xfrm>
          <a:prstGeom prst="rect">
            <a:avLst/>
          </a:prstGeom>
        </p:spPr>
      </p:pic>
      <p:sp>
        <p:nvSpPr>
          <p:cNvPr id="6" name="Striped Right Arrow 6">
            <a:extLst>
              <a:ext uri="{FF2B5EF4-FFF2-40B4-BE49-F238E27FC236}">
                <a16:creationId xmlns:a16="http://schemas.microsoft.com/office/drawing/2014/main" id="{14E5B583-E684-9E82-DD32-0FF86BA7EEFE}"/>
              </a:ext>
            </a:extLst>
          </p:cNvPr>
          <p:cNvSpPr/>
          <p:nvPr/>
        </p:nvSpPr>
        <p:spPr>
          <a:xfrm>
            <a:off x="1053969" y="3087961"/>
            <a:ext cx="1711695" cy="125288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prstClr val="white"/>
                </a:solidFill>
                <a:latin typeface="Arial" panose="020B0604020202020204" pitchFamily="34" charset="0"/>
                <a:cs typeface="Arial" panose="020B0604020202020204" pitchFamily="34" charset="0"/>
              </a:rPr>
              <a:t>Watershed</a:t>
            </a:r>
          </a:p>
          <a:p>
            <a:pPr algn="ctr"/>
            <a:r>
              <a:rPr lang="en-US" sz="1400" b="1">
                <a:solidFill>
                  <a:prstClr val="white"/>
                </a:solidFill>
                <a:latin typeface="Arial" panose="020B0604020202020204" pitchFamily="34" charset="0"/>
                <a:cs typeface="Arial" panose="020B0604020202020204" pitchFamily="34" charset="0"/>
              </a:rPr>
              <a:t>Inputs</a:t>
            </a:r>
          </a:p>
        </p:txBody>
      </p:sp>
      <p:sp>
        <p:nvSpPr>
          <p:cNvPr id="7" name="TextBox 6">
            <a:extLst>
              <a:ext uri="{FF2B5EF4-FFF2-40B4-BE49-F238E27FC236}">
                <a16:creationId xmlns:a16="http://schemas.microsoft.com/office/drawing/2014/main" id="{13075693-B5F7-B9C3-BB13-2FB2F3AE24F6}"/>
              </a:ext>
            </a:extLst>
          </p:cNvPr>
          <p:cNvSpPr txBox="1"/>
          <p:nvPr/>
        </p:nvSpPr>
        <p:spPr>
          <a:xfrm>
            <a:off x="2975761" y="3322675"/>
            <a:ext cx="1027016" cy="430887"/>
          </a:xfrm>
          <a:prstGeom prst="rect">
            <a:avLst/>
          </a:prstGeom>
          <a:noFill/>
        </p:spPr>
        <p:txBody>
          <a:bodyPr wrap="square" rtlCol="0">
            <a:spAutoFit/>
          </a:bodyPr>
          <a:lstStyle/>
          <a:p>
            <a:pPr algn="ctr"/>
            <a:r>
              <a:rPr lang="en-US" sz="1100" b="1">
                <a:latin typeface="Arial" panose="020B0604020202020204" pitchFamily="34" charset="0"/>
                <a:cs typeface="Arial" panose="020B0604020202020204" pitchFamily="34" charset="0"/>
              </a:rPr>
              <a:t>Computer Model</a:t>
            </a:r>
          </a:p>
        </p:txBody>
      </p:sp>
      <p:sp>
        <p:nvSpPr>
          <p:cNvPr id="8" name="Striped Right Arrow 8">
            <a:extLst>
              <a:ext uri="{FF2B5EF4-FFF2-40B4-BE49-F238E27FC236}">
                <a16:creationId xmlns:a16="http://schemas.microsoft.com/office/drawing/2014/main" id="{79758B34-5F4B-6CD2-7F34-9524471D7BBB}"/>
              </a:ext>
            </a:extLst>
          </p:cNvPr>
          <p:cNvSpPr/>
          <p:nvPr/>
        </p:nvSpPr>
        <p:spPr>
          <a:xfrm>
            <a:off x="4374062" y="3128021"/>
            <a:ext cx="1369356" cy="1207689"/>
          </a:xfrm>
          <a:prstGeom prst="stripedRigh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panose="020B0604020202020204" pitchFamily="34" charset="0"/>
                <a:cs typeface="Arial" panose="020B0604020202020204" pitchFamily="34" charset="0"/>
              </a:rPr>
              <a:t>Model Outputs</a:t>
            </a:r>
          </a:p>
        </p:txBody>
      </p:sp>
      <p:sp>
        <p:nvSpPr>
          <p:cNvPr id="9" name="Curved Up Arrow 9">
            <a:extLst>
              <a:ext uri="{FF2B5EF4-FFF2-40B4-BE49-F238E27FC236}">
                <a16:creationId xmlns:a16="http://schemas.microsoft.com/office/drawing/2014/main" id="{AB11159F-79FC-91AA-5686-C789285FAA44}"/>
              </a:ext>
            </a:extLst>
          </p:cNvPr>
          <p:cNvSpPr/>
          <p:nvPr/>
        </p:nvSpPr>
        <p:spPr>
          <a:xfrm flipH="1" flipV="1">
            <a:off x="1310462" y="1432560"/>
            <a:ext cx="5135341" cy="14822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black"/>
              </a:solidFill>
            </a:endParaRPr>
          </a:p>
        </p:txBody>
      </p:sp>
      <p:sp>
        <p:nvSpPr>
          <p:cNvPr id="10" name="TextBox 9">
            <a:extLst>
              <a:ext uri="{FF2B5EF4-FFF2-40B4-BE49-F238E27FC236}">
                <a16:creationId xmlns:a16="http://schemas.microsoft.com/office/drawing/2014/main" id="{FB128483-ED8D-7B0F-06ED-9F2FD4E6B19F}"/>
              </a:ext>
            </a:extLst>
          </p:cNvPr>
          <p:cNvSpPr txBox="1"/>
          <p:nvPr/>
        </p:nvSpPr>
        <p:spPr>
          <a:xfrm>
            <a:off x="2765661" y="1895951"/>
            <a:ext cx="2459115" cy="923330"/>
          </a:xfrm>
          <a:prstGeom prst="rect">
            <a:avLst/>
          </a:prstGeom>
          <a:noFill/>
        </p:spPr>
        <p:txBody>
          <a:bodyPr wrap="square" rtlCol="0" anchor="ctr">
            <a:spAutoFit/>
          </a:bodyPr>
          <a:lstStyle/>
          <a:p>
            <a:pPr algn="ctr"/>
            <a:r>
              <a:rPr lang="en-US" b="1">
                <a:solidFill>
                  <a:prstClr val="black"/>
                </a:solidFill>
                <a:latin typeface="Arial" panose="020B0604020202020204" pitchFamily="34" charset="0"/>
                <a:cs typeface="Arial" panose="020B0604020202020204" pitchFamily="34" charset="0"/>
              </a:rPr>
              <a:t>Adjust</a:t>
            </a:r>
          </a:p>
          <a:p>
            <a:pPr algn="ctr"/>
            <a:r>
              <a:rPr lang="en-US" b="1">
                <a:solidFill>
                  <a:prstClr val="black"/>
                </a:solidFill>
                <a:latin typeface="Arial" panose="020B0604020202020204" pitchFamily="34" charset="0"/>
                <a:cs typeface="Arial" panose="020B0604020202020204" pitchFamily="34" charset="0"/>
              </a:rPr>
              <a:t>Calibration</a:t>
            </a:r>
          </a:p>
          <a:p>
            <a:pPr algn="ctr"/>
            <a:r>
              <a:rPr lang="en-US" b="1">
                <a:solidFill>
                  <a:prstClr val="black"/>
                </a:solidFill>
                <a:latin typeface="Arial" panose="020B0604020202020204" pitchFamily="34" charset="0"/>
                <a:cs typeface="Arial" panose="020B0604020202020204" pitchFamily="34" charset="0"/>
              </a:rPr>
              <a:t>Parameters</a:t>
            </a:r>
          </a:p>
        </p:txBody>
      </p:sp>
      <p:sp>
        <p:nvSpPr>
          <p:cNvPr id="11" name="Rectangle 10">
            <a:extLst>
              <a:ext uri="{FF2B5EF4-FFF2-40B4-BE49-F238E27FC236}">
                <a16:creationId xmlns:a16="http://schemas.microsoft.com/office/drawing/2014/main" id="{119B24F4-1843-85C8-7CE2-2D8EF8E39279}"/>
              </a:ext>
            </a:extLst>
          </p:cNvPr>
          <p:cNvSpPr/>
          <p:nvPr/>
        </p:nvSpPr>
        <p:spPr>
          <a:xfrm>
            <a:off x="5761126" y="2995995"/>
            <a:ext cx="1112601" cy="1344847"/>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panose="020B0604020202020204" pitchFamily="34" charset="0"/>
                <a:cs typeface="Arial" panose="020B0604020202020204" pitchFamily="34" charset="0"/>
              </a:rPr>
              <a:t>Match Observed Data?</a:t>
            </a:r>
          </a:p>
        </p:txBody>
      </p:sp>
      <p:sp>
        <p:nvSpPr>
          <p:cNvPr id="12" name="TextBox 11">
            <a:extLst>
              <a:ext uri="{FF2B5EF4-FFF2-40B4-BE49-F238E27FC236}">
                <a16:creationId xmlns:a16="http://schemas.microsoft.com/office/drawing/2014/main" id="{3CB63DBE-B23F-0194-CA5C-9D661C787ADC}"/>
              </a:ext>
            </a:extLst>
          </p:cNvPr>
          <p:cNvSpPr txBox="1"/>
          <p:nvPr/>
        </p:nvSpPr>
        <p:spPr>
          <a:xfrm>
            <a:off x="6445804" y="2587390"/>
            <a:ext cx="445956" cy="338554"/>
          </a:xfrm>
          <a:prstGeom prst="rect">
            <a:avLst/>
          </a:prstGeom>
          <a:noFill/>
        </p:spPr>
        <p:txBody>
          <a:bodyPr wrap="none" rtlCol="0">
            <a:spAutoFit/>
          </a:bodyPr>
          <a:lstStyle/>
          <a:p>
            <a:r>
              <a:rPr lang="en-US" sz="1600" i="1">
                <a:solidFill>
                  <a:prstClr val="black"/>
                </a:solidFill>
                <a:latin typeface="Arial" panose="020B0604020202020204" pitchFamily="34" charset="0"/>
                <a:cs typeface="Arial" panose="020B0604020202020204" pitchFamily="34" charset="0"/>
              </a:rPr>
              <a:t>No</a:t>
            </a:r>
          </a:p>
        </p:txBody>
      </p:sp>
      <p:sp>
        <p:nvSpPr>
          <p:cNvPr id="13" name="Striped Right Arrow 13">
            <a:extLst>
              <a:ext uri="{FF2B5EF4-FFF2-40B4-BE49-F238E27FC236}">
                <a16:creationId xmlns:a16="http://schemas.microsoft.com/office/drawing/2014/main" id="{E24CC606-31F2-90E8-659D-033B9BC72707}"/>
              </a:ext>
            </a:extLst>
          </p:cNvPr>
          <p:cNvSpPr/>
          <p:nvPr/>
        </p:nvSpPr>
        <p:spPr>
          <a:xfrm>
            <a:off x="6909141" y="3128021"/>
            <a:ext cx="885630" cy="124747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panose="020B0604020202020204" pitchFamily="34" charset="0"/>
                <a:cs typeface="Arial" panose="020B0604020202020204" pitchFamily="34" charset="0"/>
              </a:rPr>
              <a:t>Yes</a:t>
            </a:r>
          </a:p>
        </p:txBody>
      </p:sp>
      <p:sp>
        <p:nvSpPr>
          <p:cNvPr id="14" name="Rectangle 13">
            <a:extLst>
              <a:ext uri="{FF2B5EF4-FFF2-40B4-BE49-F238E27FC236}">
                <a16:creationId xmlns:a16="http://schemas.microsoft.com/office/drawing/2014/main" id="{76F8102A-E8AE-3C8E-62DC-7C89102FB2D8}"/>
              </a:ext>
            </a:extLst>
          </p:cNvPr>
          <p:cNvSpPr/>
          <p:nvPr/>
        </p:nvSpPr>
        <p:spPr>
          <a:xfrm>
            <a:off x="7812479" y="3043036"/>
            <a:ext cx="1286450" cy="1332459"/>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prstClr val="white"/>
                </a:solidFill>
                <a:latin typeface="Arial" panose="020B0604020202020204" pitchFamily="34" charset="0"/>
                <a:cs typeface="Arial" panose="020B0604020202020204" pitchFamily="34" charset="0"/>
              </a:rPr>
              <a:t>Meet TMDL Endpoints?</a:t>
            </a:r>
          </a:p>
        </p:txBody>
      </p:sp>
      <p:sp>
        <p:nvSpPr>
          <p:cNvPr id="15" name="Striped Right Arrow 15">
            <a:extLst>
              <a:ext uri="{FF2B5EF4-FFF2-40B4-BE49-F238E27FC236}">
                <a16:creationId xmlns:a16="http://schemas.microsoft.com/office/drawing/2014/main" id="{E5906FDF-5362-9624-0826-17E32D4FF60F}"/>
              </a:ext>
            </a:extLst>
          </p:cNvPr>
          <p:cNvSpPr/>
          <p:nvPr/>
        </p:nvSpPr>
        <p:spPr>
          <a:xfrm>
            <a:off x="9152052" y="3087961"/>
            <a:ext cx="855847" cy="12477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prstClr val="white"/>
                </a:solidFill>
                <a:latin typeface="Arial" panose="020B0604020202020204" pitchFamily="34" charset="0"/>
                <a:cs typeface="Arial" panose="020B0604020202020204" pitchFamily="34" charset="0"/>
              </a:rPr>
              <a:t>Yes</a:t>
            </a:r>
          </a:p>
        </p:txBody>
      </p:sp>
      <p:sp>
        <p:nvSpPr>
          <p:cNvPr id="16" name="Curved Up Arrow 18">
            <a:extLst>
              <a:ext uri="{FF2B5EF4-FFF2-40B4-BE49-F238E27FC236}">
                <a16:creationId xmlns:a16="http://schemas.microsoft.com/office/drawing/2014/main" id="{70A4286A-1B4E-354D-73CD-D0F2D569BA40}"/>
              </a:ext>
            </a:extLst>
          </p:cNvPr>
          <p:cNvSpPr/>
          <p:nvPr/>
        </p:nvSpPr>
        <p:spPr>
          <a:xfrm flipH="1">
            <a:off x="960120" y="4316830"/>
            <a:ext cx="6394653" cy="1563435"/>
          </a:xfrm>
          <a:prstGeom prst="curvedUpArrow">
            <a:avLst>
              <a:gd name="adj1" fmla="val 37071"/>
              <a:gd name="adj2" fmla="val 78430"/>
              <a:gd name="adj3" fmla="val 25000"/>
            </a:avLst>
          </a:prstGeom>
          <a:gradFill>
            <a:gsLst>
              <a:gs pos="0">
                <a:schemeClr val="accent1">
                  <a:alpha val="0"/>
                </a:schemeClr>
              </a:gs>
              <a:gs pos="38000">
                <a:schemeClr val="accent1">
                  <a:alpha val="0"/>
                </a:schemeClr>
              </a:gs>
              <a:gs pos="100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black"/>
              </a:solidFill>
            </a:endParaRPr>
          </a:p>
        </p:txBody>
      </p:sp>
      <p:sp>
        <p:nvSpPr>
          <p:cNvPr id="17" name="Curved Up Arrow 19">
            <a:extLst>
              <a:ext uri="{FF2B5EF4-FFF2-40B4-BE49-F238E27FC236}">
                <a16:creationId xmlns:a16="http://schemas.microsoft.com/office/drawing/2014/main" id="{3FD2E01A-D8ED-83AC-D59F-45B2C2AD5DCE}"/>
              </a:ext>
            </a:extLst>
          </p:cNvPr>
          <p:cNvSpPr/>
          <p:nvPr/>
        </p:nvSpPr>
        <p:spPr>
          <a:xfrm>
            <a:off x="1823312" y="4534671"/>
            <a:ext cx="7275616" cy="1345594"/>
          </a:xfrm>
          <a:prstGeom prst="curvedUpArrow">
            <a:avLst>
              <a:gd name="adj1" fmla="val 37071"/>
              <a:gd name="adj2" fmla="val 101066"/>
              <a:gd name="adj3" fmla="val 25000"/>
            </a:avLst>
          </a:prstGeom>
          <a:gradFill>
            <a:gsLst>
              <a:gs pos="0">
                <a:schemeClr val="accent1">
                  <a:lumMod val="5000"/>
                  <a:lumOff val="95000"/>
                  <a:alpha val="0"/>
                </a:schemeClr>
              </a:gs>
              <a:gs pos="46000">
                <a:schemeClr val="accent1">
                  <a:alpha val="0"/>
                </a:schemeClr>
              </a:gs>
              <a:gs pos="100000">
                <a:schemeClr val="accent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black"/>
              </a:solidFill>
            </a:endParaRPr>
          </a:p>
        </p:txBody>
      </p:sp>
      <p:sp>
        <p:nvSpPr>
          <p:cNvPr id="18" name="TextBox 17">
            <a:extLst>
              <a:ext uri="{FF2B5EF4-FFF2-40B4-BE49-F238E27FC236}">
                <a16:creationId xmlns:a16="http://schemas.microsoft.com/office/drawing/2014/main" id="{72886E21-E1A1-D165-2BB5-715D5EDB1587}"/>
              </a:ext>
            </a:extLst>
          </p:cNvPr>
          <p:cNvSpPr txBox="1"/>
          <p:nvPr/>
        </p:nvSpPr>
        <p:spPr>
          <a:xfrm>
            <a:off x="3638445" y="4654953"/>
            <a:ext cx="3172663" cy="923330"/>
          </a:xfrm>
          <a:prstGeom prst="rect">
            <a:avLst/>
          </a:prstGeom>
          <a:noFill/>
        </p:spPr>
        <p:txBody>
          <a:bodyPr wrap="none" rtlCol="0" anchor="ctr">
            <a:spAutoFit/>
          </a:bodyPr>
          <a:lstStyle/>
          <a:p>
            <a:pPr algn="ctr"/>
            <a:r>
              <a:rPr lang="en-US" b="1">
                <a:solidFill>
                  <a:prstClr val="black"/>
                </a:solidFill>
                <a:latin typeface="Arial" panose="020B0604020202020204" pitchFamily="34" charset="0"/>
                <a:cs typeface="Arial" panose="020B0604020202020204" pitchFamily="34" charset="0"/>
              </a:rPr>
              <a:t>Revise Pollutant Reduction</a:t>
            </a:r>
          </a:p>
          <a:p>
            <a:pPr algn="ctr"/>
            <a:r>
              <a:rPr lang="en-US" b="1">
                <a:solidFill>
                  <a:prstClr val="black"/>
                </a:solidFill>
                <a:latin typeface="Arial" panose="020B0604020202020204" pitchFamily="34" charset="0"/>
                <a:cs typeface="Arial" panose="020B0604020202020204" pitchFamily="34" charset="0"/>
              </a:rPr>
              <a:t>Scenarios Until We Meet</a:t>
            </a:r>
          </a:p>
          <a:p>
            <a:pPr algn="ctr"/>
            <a:r>
              <a:rPr lang="en-US" b="1">
                <a:solidFill>
                  <a:prstClr val="black"/>
                </a:solidFill>
                <a:latin typeface="Arial" panose="020B0604020202020204" pitchFamily="34" charset="0"/>
                <a:cs typeface="Arial" panose="020B0604020202020204" pitchFamily="34" charset="0"/>
              </a:rPr>
              <a:t>TMDL Endpoints</a:t>
            </a:r>
          </a:p>
        </p:txBody>
      </p:sp>
      <p:sp>
        <p:nvSpPr>
          <p:cNvPr id="19" name="TextBox 18">
            <a:extLst>
              <a:ext uri="{FF2B5EF4-FFF2-40B4-BE49-F238E27FC236}">
                <a16:creationId xmlns:a16="http://schemas.microsoft.com/office/drawing/2014/main" id="{60241CBE-C960-F666-FB70-DCC21CFAA44C}"/>
              </a:ext>
            </a:extLst>
          </p:cNvPr>
          <p:cNvSpPr txBox="1"/>
          <p:nvPr/>
        </p:nvSpPr>
        <p:spPr>
          <a:xfrm>
            <a:off x="8891196" y="4500764"/>
            <a:ext cx="445956" cy="338554"/>
          </a:xfrm>
          <a:prstGeom prst="rect">
            <a:avLst/>
          </a:prstGeom>
          <a:noFill/>
        </p:spPr>
        <p:txBody>
          <a:bodyPr wrap="none" rtlCol="0">
            <a:spAutoFit/>
          </a:bodyPr>
          <a:lstStyle/>
          <a:p>
            <a:r>
              <a:rPr lang="en-US" sz="1600" i="1">
                <a:solidFill>
                  <a:prstClr val="black"/>
                </a:solidFill>
                <a:latin typeface="Arial" panose="020B0604020202020204" pitchFamily="34" charset="0"/>
                <a:cs typeface="Arial" panose="020B0604020202020204" pitchFamily="34" charset="0"/>
              </a:rPr>
              <a:t>No</a:t>
            </a:r>
          </a:p>
        </p:txBody>
      </p:sp>
      <p:pic>
        <p:nvPicPr>
          <p:cNvPr id="20" name="Picture 19">
            <a:extLst>
              <a:ext uri="{FF2B5EF4-FFF2-40B4-BE49-F238E27FC236}">
                <a16:creationId xmlns:a16="http://schemas.microsoft.com/office/drawing/2014/main" id="{26A9CC34-8A45-DE71-1FDB-AA844F009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5431" y="3220822"/>
            <a:ext cx="1480294" cy="1154675"/>
          </a:xfrm>
          <a:prstGeom prst="rect">
            <a:avLst/>
          </a:prstGeom>
        </p:spPr>
      </p:pic>
      <p:sp>
        <p:nvSpPr>
          <p:cNvPr id="21" name="TextBox 20">
            <a:extLst>
              <a:ext uri="{FF2B5EF4-FFF2-40B4-BE49-F238E27FC236}">
                <a16:creationId xmlns:a16="http://schemas.microsoft.com/office/drawing/2014/main" id="{2A5251B4-82CE-19B0-5178-C7CF3C6FA835}"/>
              </a:ext>
            </a:extLst>
          </p:cNvPr>
          <p:cNvSpPr txBox="1"/>
          <p:nvPr/>
        </p:nvSpPr>
        <p:spPr>
          <a:xfrm>
            <a:off x="10051297" y="3492640"/>
            <a:ext cx="1138085" cy="523220"/>
          </a:xfrm>
          <a:prstGeom prst="rect">
            <a:avLst/>
          </a:prstGeom>
          <a:noFill/>
        </p:spPr>
        <p:txBody>
          <a:bodyPr wrap="square" rtlCol="0" anchor="ctr">
            <a:spAutoFit/>
          </a:bodyPr>
          <a:lstStyle/>
          <a:p>
            <a:pPr algn="ctr"/>
            <a:r>
              <a:rPr lang="en-US" sz="1400" b="1">
                <a:solidFill>
                  <a:prstClr val="black"/>
                </a:solidFill>
                <a:latin typeface="Arial" panose="020B0604020202020204" pitchFamily="34" charset="0"/>
                <a:cs typeface="Arial" panose="020B0604020202020204" pitchFamily="34" charset="0"/>
              </a:rPr>
              <a:t>TMDL</a:t>
            </a:r>
          </a:p>
          <a:p>
            <a:pPr algn="ctr"/>
            <a:r>
              <a:rPr lang="en-US" sz="1400" b="1">
                <a:solidFill>
                  <a:prstClr val="black"/>
                </a:solidFill>
                <a:latin typeface="Arial" panose="020B0604020202020204" pitchFamily="34" charset="0"/>
                <a:cs typeface="Arial" panose="020B0604020202020204" pitchFamily="34" charset="0"/>
              </a:rPr>
              <a:t>Complete</a:t>
            </a:r>
          </a:p>
        </p:txBody>
      </p:sp>
      <p:pic>
        <p:nvPicPr>
          <p:cNvPr id="22" name="Picture 12" descr="BSE Logo 2c">
            <a:extLst>
              <a:ext uri="{FF2B5EF4-FFF2-40B4-BE49-F238E27FC236}">
                <a16:creationId xmlns:a16="http://schemas.microsoft.com/office/drawing/2014/main" id="{8C92828E-58BE-5100-BF3A-BAE858AAF1FB}"/>
              </a:ext>
            </a:extLst>
          </p:cNvPr>
          <p:cNvPicPr>
            <a:picLocks noChangeAspect="1" noChangeArrowheads="1"/>
          </p:cNvPicPr>
          <p:nvPr/>
        </p:nvPicPr>
        <p:blipFill>
          <a:blip r:embed="rId4" cstate="print"/>
          <a:srcRect/>
          <a:stretch>
            <a:fillRect/>
          </a:stretch>
        </p:blipFill>
        <p:spPr bwMode="auto">
          <a:xfrm>
            <a:off x="9819009" y="6345446"/>
            <a:ext cx="1279467" cy="342480"/>
          </a:xfrm>
          <a:prstGeom prst="rect">
            <a:avLst/>
          </a:prstGeom>
          <a:noFill/>
          <a:ln w="9525">
            <a:noFill/>
            <a:miter lim="800000"/>
            <a:headEnd/>
            <a:tailEnd/>
          </a:ln>
        </p:spPr>
      </p:pic>
    </p:spTree>
    <p:extLst>
      <p:ext uri="{BB962C8B-B14F-4D97-AF65-F5344CB8AC3E}">
        <p14:creationId xmlns:p14="http://schemas.microsoft.com/office/powerpoint/2010/main" val="40561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animBg="1"/>
      <p:bldP spid="15" grpId="0" animBg="1"/>
      <p:bldP spid="16" grpId="0" animBg="1"/>
      <p:bldP spid="17" grpId="0" animBg="1"/>
      <p:bldP spid="18" grpId="0"/>
      <p:bldP spid="19"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CF1D-2587-503B-B92D-E1760D8B8B40}"/>
              </a:ext>
            </a:extLst>
          </p:cNvPr>
          <p:cNvSpPr>
            <a:spLocks noGrp="1"/>
          </p:cNvSpPr>
          <p:nvPr>
            <p:ph type="title"/>
          </p:nvPr>
        </p:nvSpPr>
        <p:spPr>
          <a:xfrm>
            <a:off x="558279" y="365125"/>
            <a:ext cx="11039669" cy="1325563"/>
          </a:xfrm>
        </p:spPr>
        <p:txBody>
          <a:bodyPr>
            <a:normAutofit/>
          </a:bodyPr>
          <a:lstStyle/>
          <a:p>
            <a:r>
              <a:rPr lang="en-US" sz="3200" b="1">
                <a:latin typeface="Arial"/>
                <a:cs typeface="Arial"/>
              </a:rPr>
              <a:t>TMDL Development: The Equation of the Pollution Load</a:t>
            </a:r>
          </a:p>
        </p:txBody>
      </p:sp>
      <p:grpSp>
        <p:nvGrpSpPr>
          <p:cNvPr id="14" name="Group 13">
            <a:extLst>
              <a:ext uri="{FF2B5EF4-FFF2-40B4-BE49-F238E27FC236}">
                <a16:creationId xmlns:a16="http://schemas.microsoft.com/office/drawing/2014/main" id="{8CB49485-AC62-7237-5EB2-E25C2C3A5398}"/>
              </a:ext>
            </a:extLst>
          </p:cNvPr>
          <p:cNvGrpSpPr/>
          <p:nvPr/>
        </p:nvGrpSpPr>
        <p:grpSpPr>
          <a:xfrm>
            <a:off x="1364914" y="1690688"/>
            <a:ext cx="9462171" cy="3617627"/>
            <a:chOff x="876148" y="1828324"/>
            <a:chExt cx="9462171" cy="3617627"/>
          </a:xfrm>
        </p:grpSpPr>
        <p:sp>
          <p:nvSpPr>
            <p:cNvPr id="7" name="Rectangle 6">
              <a:extLst>
                <a:ext uri="{FF2B5EF4-FFF2-40B4-BE49-F238E27FC236}">
                  <a16:creationId xmlns:a16="http://schemas.microsoft.com/office/drawing/2014/main" id="{F502678F-F2FC-C2D9-8172-0C3692C8A72C}"/>
                </a:ext>
              </a:extLst>
            </p:cNvPr>
            <p:cNvSpPr/>
            <p:nvPr/>
          </p:nvSpPr>
          <p:spPr>
            <a:xfrm>
              <a:off x="876148" y="1828324"/>
              <a:ext cx="2011680" cy="1463040"/>
            </a:xfrm>
            <a:prstGeom prst="rect">
              <a:avLst/>
            </a:prstGeom>
            <a:scene3d>
              <a:camera prst="obliqueTopLef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ffectLst>
                    <a:outerShdw blurRad="38100" dist="38100" dir="2700000" algn="tl">
                      <a:srgbClr val="000000">
                        <a:alpha val="43137"/>
                      </a:srgbClr>
                    </a:outerShdw>
                  </a:effectLst>
                </a:rPr>
                <a:t>WLA</a:t>
              </a:r>
            </a:p>
          </p:txBody>
        </p:sp>
        <p:sp>
          <p:nvSpPr>
            <p:cNvPr id="8" name="Rectangle 7">
              <a:extLst>
                <a:ext uri="{FF2B5EF4-FFF2-40B4-BE49-F238E27FC236}">
                  <a16:creationId xmlns:a16="http://schemas.microsoft.com/office/drawing/2014/main" id="{CEE52C02-D0D5-0761-E0FC-909AE11F5CB9}"/>
                </a:ext>
              </a:extLst>
            </p:cNvPr>
            <p:cNvSpPr/>
            <p:nvPr/>
          </p:nvSpPr>
          <p:spPr>
            <a:xfrm>
              <a:off x="3359645" y="2559844"/>
              <a:ext cx="2011680" cy="146304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ffectLst>
                    <a:outerShdw blurRad="38100" dist="38100" dir="2700000" algn="tl">
                      <a:srgbClr val="000000">
                        <a:alpha val="43137"/>
                      </a:srgbClr>
                    </a:outerShdw>
                  </a:effectLst>
                </a:rPr>
                <a:t>LA</a:t>
              </a:r>
            </a:p>
          </p:txBody>
        </p:sp>
        <p:sp>
          <p:nvSpPr>
            <p:cNvPr id="9" name="Rectangle 8">
              <a:extLst>
                <a:ext uri="{FF2B5EF4-FFF2-40B4-BE49-F238E27FC236}">
                  <a16:creationId xmlns:a16="http://schemas.microsoft.com/office/drawing/2014/main" id="{C1CBF408-1F27-DBB2-7118-080BEB1342B2}"/>
                </a:ext>
              </a:extLst>
            </p:cNvPr>
            <p:cNvSpPr/>
            <p:nvPr/>
          </p:nvSpPr>
          <p:spPr>
            <a:xfrm>
              <a:off x="5843142" y="3291364"/>
              <a:ext cx="2011680" cy="146304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ffectLst>
                    <a:outerShdw blurRad="38100" dist="38100" dir="2700000" algn="tl">
                      <a:srgbClr val="000000">
                        <a:alpha val="43137"/>
                      </a:srgbClr>
                    </a:outerShdw>
                  </a:effectLst>
                </a:rPr>
                <a:t>MOS</a:t>
              </a:r>
            </a:p>
          </p:txBody>
        </p:sp>
        <p:sp>
          <p:nvSpPr>
            <p:cNvPr id="13" name="Rectangle 12">
              <a:extLst>
                <a:ext uri="{FF2B5EF4-FFF2-40B4-BE49-F238E27FC236}">
                  <a16:creationId xmlns:a16="http://schemas.microsoft.com/office/drawing/2014/main" id="{9D628996-4230-7AFC-6879-604C9093FD8F}"/>
                </a:ext>
              </a:extLst>
            </p:cNvPr>
            <p:cNvSpPr/>
            <p:nvPr/>
          </p:nvSpPr>
          <p:spPr>
            <a:xfrm>
              <a:off x="8326639" y="3982911"/>
              <a:ext cx="2011680" cy="1463040"/>
            </a:xfrm>
            <a:prstGeom prst="rect">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effectLst>
                    <a:outerShdw blurRad="38100" dist="38100" dir="2700000" algn="tl">
                      <a:srgbClr val="000000">
                        <a:alpha val="43137"/>
                      </a:srgbClr>
                    </a:outerShdw>
                  </a:effectLst>
                </a:rPr>
                <a:t>TMDL</a:t>
              </a:r>
            </a:p>
          </p:txBody>
        </p:sp>
      </p:grpSp>
      <p:sp>
        <p:nvSpPr>
          <p:cNvPr id="15" name="Plus 9">
            <a:extLst>
              <a:ext uri="{FF2B5EF4-FFF2-40B4-BE49-F238E27FC236}">
                <a16:creationId xmlns:a16="http://schemas.microsoft.com/office/drawing/2014/main" id="{F915A426-F275-F9FA-5432-EBB82E461136}"/>
              </a:ext>
            </a:extLst>
          </p:cNvPr>
          <p:cNvSpPr/>
          <p:nvPr/>
        </p:nvSpPr>
        <p:spPr>
          <a:xfrm>
            <a:off x="5638800" y="3222854"/>
            <a:ext cx="914400" cy="914400"/>
          </a:xfrm>
          <a:prstGeom prst="mathPlus">
            <a:avLst/>
          </a:prstGeom>
          <a:solidFill>
            <a:schemeClr val="tx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lus 9">
            <a:extLst>
              <a:ext uri="{FF2B5EF4-FFF2-40B4-BE49-F238E27FC236}">
                <a16:creationId xmlns:a16="http://schemas.microsoft.com/office/drawing/2014/main" id="{633EF729-531F-E2C3-E602-29511BCFA87E}"/>
              </a:ext>
            </a:extLst>
          </p:cNvPr>
          <p:cNvSpPr/>
          <p:nvPr/>
        </p:nvSpPr>
        <p:spPr>
          <a:xfrm>
            <a:off x="3155303" y="2502491"/>
            <a:ext cx="914400" cy="914400"/>
          </a:xfrm>
          <a:prstGeom prst="mathPlus">
            <a:avLst/>
          </a:prstGeom>
          <a:solidFill>
            <a:schemeClr val="tx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qual 10">
            <a:extLst>
              <a:ext uri="{FF2B5EF4-FFF2-40B4-BE49-F238E27FC236}">
                <a16:creationId xmlns:a16="http://schemas.microsoft.com/office/drawing/2014/main" id="{0D564EBF-921C-AA1C-FECD-790F33E558F0}"/>
              </a:ext>
            </a:extLst>
          </p:cNvPr>
          <p:cNvSpPr/>
          <p:nvPr/>
        </p:nvSpPr>
        <p:spPr>
          <a:xfrm>
            <a:off x="8122297" y="4119595"/>
            <a:ext cx="914400" cy="914400"/>
          </a:xfrm>
          <a:prstGeom prst="mathEqual">
            <a:avLst/>
          </a:prstGeom>
          <a:solidFill>
            <a:schemeClr val="tx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A3771923-43BA-DF8D-7AB9-15B3AF05BADA}"/>
              </a:ext>
            </a:extLst>
          </p:cNvPr>
          <p:cNvSpPr txBox="1"/>
          <p:nvPr/>
        </p:nvSpPr>
        <p:spPr>
          <a:xfrm>
            <a:off x="2230016" y="2502491"/>
            <a:ext cx="634482" cy="45719"/>
          </a:xfrm>
          <a:prstGeom prst="rect">
            <a:avLst/>
          </a:prstGeom>
        </p:spPr>
        <p:txBody>
          <a:bodyPr vert="horz" wrap="square" lIns="91440" tIns="45720" rIns="91440" bIns="45720" rtlCol="0">
            <a:noAutofit/>
          </a:bodyPr>
          <a:lstStyle/>
          <a:p>
            <a:endParaRPr lang="en-US" sz="1400"/>
          </a:p>
        </p:txBody>
      </p:sp>
      <p:sp>
        <p:nvSpPr>
          <p:cNvPr id="17" name="TextBox 16">
            <a:extLst>
              <a:ext uri="{FF2B5EF4-FFF2-40B4-BE49-F238E27FC236}">
                <a16:creationId xmlns:a16="http://schemas.microsoft.com/office/drawing/2014/main" id="{CF487D83-D0B7-D6F3-02A8-DDC7A3694B20}"/>
              </a:ext>
            </a:extLst>
          </p:cNvPr>
          <p:cNvSpPr txBox="1"/>
          <p:nvPr/>
        </p:nvSpPr>
        <p:spPr>
          <a:xfrm>
            <a:off x="886406" y="3254556"/>
            <a:ext cx="2969779" cy="1463040"/>
          </a:xfrm>
          <a:prstGeom prst="rect">
            <a:avLst/>
          </a:prstGeom>
        </p:spPr>
        <p:txBody>
          <a:bodyPr vert="horz" wrap="square" lIns="91440" tIns="45720" rIns="91440" bIns="45720" rtlCol="0">
            <a:noAutofit/>
          </a:bodyPr>
          <a:lstStyle/>
          <a:p>
            <a:r>
              <a:rPr lang="en-US" sz="2000">
                <a:solidFill>
                  <a:schemeClr val="accent4"/>
                </a:solidFill>
                <a:latin typeface="Arial" panose="020B0604020202020204" pitchFamily="34" charset="0"/>
                <a:cs typeface="Arial" panose="020B0604020202020204" pitchFamily="34" charset="0"/>
              </a:rPr>
              <a:t>Wasteload Allocation</a:t>
            </a:r>
          </a:p>
          <a:p>
            <a:pPr marL="285750" indent="-285750">
              <a:buFont typeface="Arial" panose="020B0604020202020204" pitchFamily="34" charset="0"/>
              <a:buChar char="•"/>
            </a:pPr>
            <a:r>
              <a:rPr lang="en-US">
                <a:solidFill>
                  <a:schemeClr val="accent4"/>
                </a:solidFill>
                <a:latin typeface="Arial" panose="020B0604020202020204" pitchFamily="34" charset="0"/>
                <a:cs typeface="Arial" panose="020B0604020202020204" pitchFamily="34" charset="0"/>
              </a:rPr>
              <a:t>Permitted/Point Sources</a:t>
            </a:r>
          </a:p>
        </p:txBody>
      </p:sp>
      <p:sp>
        <p:nvSpPr>
          <p:cNvPr id="18" name="TextBox 17">
            <a:extLst>
              <a:ext uri="{FF2B5EF4-FFF2-40B4-BE49-F238E27FC236}">
                <a16:creationId xmlns:a16="http://schemas.microsoft.com/office/drawing/2014/main" id="{860DB2DC-381F-3BAD-1D28-50859043FEC6}"/>
              </a:ext>
            </a:extLst>
          </p:cNvPr>
          <p:cNvSpPr txBox="1"/>
          <p:nvPr/>
        </p:nvSpPr>
        <p:spPr>
          <a:xfrm>
            <a:off x="3671829" y="4033668"/>
            <a:ext cx="2364843" cy="1463040"/>
          </a:xfrm>
          <a:prstGeom prst="rect">
            <a:avLst/>
          </a:prstGeom>
        </p:spPr>
        <p:txBody>
          <a:bodyPr vert="horz" wrap="square" lIns="91440" tIns="45720" rIns="91440" bIns="45720" rtlCol="0">
            <a:noAutofit/>
          </a:bodyPr>
          <a:lstStyle/>
          <a:p>
            <a:r>
              <a:rPr lang="en-US" sz="2000">
                <a:solidFill>
                  <a:schemeClr val="accent4"/>
                </a:solidFill>
                <a:latin typeface="Arial" panose="020B0604020202020204" pitchFamily="34" charset="0"/>
                <a:cs typeface="Arial" panose="020B0604020202020204" pitchFamily="34" charset="0"/>
              </a:rPr>
              <a:t>Load Allocation</a:t>
            </a:r>
          </a:p>
          <a:p>
            <a:pPr marL="285750" indent="-285750">
              <a:buFont typeface="Arial" panose="020B0604020202020204" pitchFamily="34" charset="0"/>
              <a:buChar char="•"/>
            </a:pPr>
            <a:r>
              <a:rPr lang="en-US">
                <a:solidFill>
                  <a:schemeClr val="accent4"/>
                </a:solidFill>
                <a:latin typeface="Arial" panose="020B0604020202020204" pitchFamily="34" charset="0"/>
                <a:cs typeface="Arial" panose="020B0604020202020204" pitchFamily="34" charset="0"/>
              </a:rPr>
              <a:t>Non-point Sources</a:t>
            </a:r>
          </a:p>
        </p:txBody>
      </p:sp>
      <p:sp>
        <p:nvSpPr>
          <p:cNvPr id="19" name="TextBox 18">
            <a:extLst>
              <a:ext uri="{FF2B5EF4-FFF2-40B4-BE49-F238E27FC236}">
                <a16:creationId xmlns:a16="http://schemas.microsoft.com/office/drawing/2014/main" id="{B3EA6EEE-13F0-05A0-AF64-26DF95848338}"/>
              </a:ext>
            </a:extLst>
          </p:cNvPr>
          <p:cNvSpPr txBox="1"/>
          <p:nvPr/>
        </p:nvSpPr>
        <p:spPr>
          <a:xfrm>
            <a:off x="6015212" y="4765188"/>
            <a:ext cx="2645074" cy="1463040"/>
          </a:xfrm>
          <a:prstGeom prst="rect">
            <a:avLst/>
          </a:prstGeom>
        </p:spPr>
        <p:txBody>
          <a:bodyPr vert="horz" wrap="square" lIns="91440" tIns="45720" rIns="91440" bIns="45720" rtlCol="0">
            <a:noAutofit/>
          </a:bodyPr>
          <a:lstStyle/>
          <a:p>
            <a:r>
              <a:rPr lang="en-US" sz="2000">
                <a:solidFill>
                  <a:schemeClr val="accent4"/>
                </a:solidFill>
                <a:latin typeface="Arial" panose="020B0604020202020204" pitchFamily="34" charset="0"/>
                <a:cs typeface="Arial" panose="020B0604020202020204" pitchFamily="34" charset="0"/>
              </a:rPr>
              <a:t>Margin of Safety</a:t>
            </a:r>
          </a:p>
          <a:p>
            <a:pPr marL="285750" indent="-285750">
              <a:buFont typeface="Arial" panose="020B0604020202020204" pitchFamily="34" charset="0"/>
              <a:buChar char="•"/>
            </a:pPr>
            <a:r>
              <a:rPr lang="en-US">
                <a:solidFill>
                  <a:schemeClr val="accent4"/>
                </a:solidFill>
                <a:latin typeface="Arial" panose="020B0604020202020204" pitchFamily="34" charset="0"/>
                <a:cs typeface="Arial" panose="020B0604020202020204" pitchFamily="34" charset="0"/>
              </a:rPr>
              <a:t>Extra load to account for uncertainty</a:t>
            </a:r>
          </a:p>
        </p:txBody>
      </p:sp>
      <p:sp>
        <p:nvSpPr>
          <p:cNvPr id="22" name="TextBox 21">
            <a:extLst>
              <a:ext uri="{FF2B5EF4-FFF2-40B4-BE49-F238E27FC236}">
                <a16:creationId xmlns:a16="http://schemas.microsoft.com/office/drawing/2014/main" id="{FE2EB3F4-CC20-0D7F-9E2B-03DA4BF3CB3A}"/>
              </a:ext>
            </a:extLst>
          </p:cNvPr>
          <p:cNvSpPr txBox="1"/>
          <p:nvPr/>
        </p:nvSpPr>
        <p:spPr>
          <a:xfrm>
            <a:off x="8205415" y="5456735"/>
            <a:ext cx="3231659" cy="1463040"/>
          </a:xfrm>
          <a:prstGeom prst="rect">
            <a:avLst/>
          </a:prstGeom>
        </p:spPr>
        <p:txBody>
          <a:bodyPr vert="horz" wrap="square" lIns="91440" tIns="45720" rIns="91440" bIns="45720" rtlCol="0">
            <a:noAutofit/>
          </a:bodyPr>
          <a:lstStyle/>
          <a:p>
            <a:r>
              <a:rPr lang="en-US" sz="2000">
                <a:solidFill>
                  <a:schemeClr val="accent4"/>
                </a:solidFill>
                <a:latin typeface="Arial" panose="020B0604020202020204" pitchFamily="34" charset="0"/>
                <a:cs typeface="Arial" panose="020B0604020202020204" pitchFamily="34" charset="0"/>
              </a:rPr>
              <a:t>Total Maximum Daily Load</a:t>
            </a:r>
            <a:endParaRPr lang="en-US">
              <a:solidFill>
                <a:schemeClr val="accent4"/>
              </a:solidFill>
              <a:latin typeface="Arial" panose="020B0604020202020204" pitchFamily="34" charset="0"/>
              <a:cs typeface="Arial" panose="020B0604020202020204" pitchFamily="34" charset="0"/>
            </a:endParaRPr>
          </a:p>
        </p:txBody>
      </p:sp>
      <p:pic>
        <p:nvPicPr>
          <p:cNvPr id="26" name="Picture 25" descr="A water flowing out of a pipe&#10;&#10;Description automatically generated">
            <a:extLst>
              <a:ext uri="{FF2B5EF4-FFF2-40B4-BE49-F238E27FC236}">
                <a16:creationId xmlns:a16="http://schemas.microsoft.com/office/drawing/2014/main" id="{D3CCE430-FDE4-33DE-FCAA-CCCDF1E7D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586" y="4019667"/>
            <a:ext cx="1990335" cy="2653780"/>
          </a:xfrm>
          <a:prstGeom prst="rect">
            <a:avLst/>
          </a:prstGeom>
          <a:ln>
            <a:noFill/>
          </a:ln>
          <a:effectLst>
            <a:outerShdw blurRad="190500" algn="tl" rotWithShape="0">
              <a:srgbClr val="000000">
                <a:alpha val="70000"/>
              </a:srgbClr>
            </a:outerShdw>
          </a:effectLst>
        </p:spPr>
      </p:pic>
      <p:pic>
        <p:nvPicPr>
          <p:cNvPr id="28" name="Picture 27" descr="A flooded street with a metal fence and grass&#10;&#10;Description automatically generated with medium confidence">
            <a:extLst>
              <a:ext uri="{FF2B5EF4-FFF2-40B4-BE49-F238E27FC236}">
                <a16:creationId xmlns:a16="http://schemas.microsoft.com/office/drawing/2014/main" id="{DFB3E525-0825-1BF7-022D-442F72829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312" y="4936399"/>
            <a:ext cx="2310360" cy="1742786"/>
          </a:xfrm>
          <a:prstGeom prst="rect">
            <a:avLst/>
          </a:prstGeom>
          <a:ln>
            <a:noFill/>
          </a:ln>
          <a:effectLst>
            <a:outerShdw blurRad="190500" algn="tl" rotWithShape="0">
              <a:srgbClr val="000000">
                <a:alpha val="70000"/>
              </a:srgbClr>
            </a:outerShdw>
          </a:effectLst>
        </p:spPr>
      </p:pic>
      <p:pic>
        <p:nvPicPr>
          <p:cNvPr id="30" name="Picture 29">
            <a:extLst>
              <a:ext uri="{FF2B5EF4-FFF2-40B4-BE49-F238E27FC236}">
                <a16:creationId xmlns:a16="http://schemas.microsoft.com/office/drawing/2014/main" id="{1FFBE171-DDF5-40DC-D013-7A955E1FD8EC}"/>
              </a:ext>
            </a:extLst>
          </p:cNvPr>
          <p:cNvPicPr>
            <a:picLocks noChangeAspect="1"/>
          </p:cNvPicPr>
          <p:nvPr/>
        </p:nvPicPr>
        <p:blipFill>
          <a:blip r:embed="rId4">
            <a:extLst>
              <a:ext uri="{28A0092B-C50C-407E-A947-70E740481C1C}">
                <a14:useLocalDpi xmlns:a14="http://schemas.microsoft.com/office/drawing/2010/main" val="0"/>
              </a:ext>
            </a:extLst>
          </a:blip>
          <a:srcRect l="1" t="11006" r="1" b="25820"/>
          <a:stretch/>
        </p:blipFill>
        <p:spPr>
          <a:xfrm>
            <a:off x="6331908" y="1456715"/>
            <a:ext cx="4480560" cy="15597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9289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latin typeface="Arial"/>
                <a:cs typeface="Arial"/>
              </a:rPr>
              <a:t>What happens next…</a:t>
            </a:r>
          </a:p>
        </p:txBody>
      </p:sp>
      <p:sp>
        <p:nvSpPr>
          <p:cNvPr id="9" name="Arrow: Right 8">
            <a:extLst>
              <a:ext uri="{FF2B5EF4-FFF2-40B4-BE49-F238E27FC236}">
                <a16:creationId xmlns:a16="http://schemas.microsoft.com/office/drawing/2014/main" id="{E77F7DD0-EC7D-95A0-3D7B-0501D835C449}"/>
              </a:ext>
            </a:extLst>
          </p:cNvPr>
          <p:cNvSpPr/>
          <p:nvPr/>
        </p:nvSpPr>
        <p:spPr>
          <a:xfrm>
            <a:off x="10129757" y="3953374"/>
            <a:ext cx="1909241" cy="1892808"/>
          </a:xfrm>
          <a:prstGeom prst="rightArrow">
            <a:avLst>
              <a:gd name="adj1" fmla="val 50998"/>
              <a:gd name="adj2" fmla="val 42917"/>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latin typeface="Arial" panose="020B0604020202020204" pitchFamily="34" charset="0"/>
                <a:cs typeface="Arial" panose="020B0604020202020204" pitchFamily="34" charset="0"/>
              </a:rPr>
              <a:t>EPA and SWCB Approval</a:t>
            </a:r>
          </a:p>
        </p:txBody>
      </p:sp>
      <p:sp>
        <p:nvSpPr>
          <p:cNvPr id="8" name="Rectangle 7"/>
          <p:cNvSpPr/>
          <p:nvPr/>
        </p:nvSpPr>
        <p:spPr>
          <a:xfrm>
            <a:off x="163331" y="4418276"/>
            <a:ext cx="2414160" cy="96012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Completed Benthic Stressor Analysis</a:t>
            </a:r>
          </a:p>
        </p:txBody>
      </p:sp>
      <p:sp>
        <p:nvSpPr>
          <p:cNvPr id="27" name="Rectangle 26"/>
          <p:cNvSpPr/>
          <p:nvPr/>
        </p:nvSpPr>
        <p:spPr>
          <a:xfrm>
            <a:off x="2488281" y="4422368"/>
            <a:ext cx="1219200" cy="956028"/>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First Public Meeting</a:t>
            </a:r>
          </a:p>
        </p:txBody>
      </p:sp>
      <p:sp>
        <p:nvSpPr>
          <p:cNvPr id="35" name="Rectangle 34"/>
          <p:cNvSpPr/>
          <p:nvPr/>
        </p:nvSpPr>
        <p:spPr>
          <a:xfrm>
            <a:off x="7902026" y="4417810"/>
            <a:ext cx="1131570" cy="960586"/>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Final Public Meeting</a:t>
            </a:r>
          </a:p>
        </p:txBody>
      </p:sp>
      <p:sp>
        <p:nvSpPr>
          <p:cNvPr id="3" name="Rectangle 2">
            <a:extLst>
              <a:ext uri="{FF2B5EF4-FFF2-40B4-BE49-F238E27FC236}">
                <a16:creationId xmlns:a16="http://schemas.microsoft.com/office/drawing/2014/main" id="{05A134D3-13CD-5D92-8891-7E40D87C69A3}"/>
              </a:ext>
            </a:extLst>
          </p:cNvPr>
          <p:cNvSpPr/>
          <p:nvPr/>
        </p:nvSpPr>
        <p:spPr>
          <a:xfrm>
            <a:off x="3618982" y="4418275"/>
            <a:ext cx="1359616" cy="963979"/>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Public Comment Period</a:t>
            </a:r>
          </a:p>
        </p:txBody>
      </p:sp>
      <p:sp>
        <p:nvSpPr>
          <p:cNvPr id="7" name="Rectangle 6">
            <a:extLst>
              <a:ext uri="{FF2B5EF4-FFF2-40B4-BE49-F238E27FC236}">
                <a16:creationId xmlns:a16="http://schemas.microsoft.com/office/drawing/2014/main" id="{21B3EF11-4793-683C-9B32-6956C5DC0D8C}"/>
              </a:ext>
            </a:extLst>
          </p:cNvPr>
          <p:cNvSpPr/>
          <p:nvPr/>
        </p:nvSpPr>
        <p:spPr>
          <a:xfrm>
            <a:off x="8984433" y="4418509"/>
            <a:ext cx="1359616" cy="959654"/>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Public Comment Period</a:t>
            </a:r>
          </a:p>
        </p:txBody>
      </p:sp>
      <p:cxnSp>
        <p:nvCxnSpPr>
          <p:cNvPr id="14" name="Straight Connector 13">
            <a:extLst>
              <a:ext uri="{FF2B5EF4-FFF2-40B4-BE49-F238E27FC236}">
                <a16:creationId xmlns:a16="http://schemas.microsoft.com/office/drawing/2014/main" id="{DA182BB8-4887-CC94-8000-8A01ADD4174A}"/>
              </a:ext>
            </a:extLst>
          </p:cNvPr>
          <p:cNvCxnSpPr/>
          <p:nvPr/>
        </p:nvCxnSpPr>
        <p:spPr>
          <a:xfrm>
            <a:off x="147429" y="4417810"/>
            <a:ext cx="3455651"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C894CB-7F4C-AC2E-E184-0D47FC629EF6}"/>
              </a:ext>
            </a:extLst>
          </p:cNvPr>
          <p:cNvCxnSpPr/>
          <p:nvPr/>
        </p:nvCxnSpPr>
        <p:spPr>
          <a:xfrm>
            <a:off x="3603080" y="3733996"/>
            <a:ext cx="0" cy="715618"/>
          </a:xfrm>
          <a:prstGeom prst="line">
            <a:avLst/>
          </a:prstGeom>
          <a:ln w="38100">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7201F1A-FEF4-BBED-6861-AACCD7A5D59B}"/>
              </a:ext>
            </a:extLst>
          </p:cNvPr>
          <p:cNvSpPr/>
          <p:nvPr/>
        </p:nvSpPr>
        <p:spPr>
          <a:xfrm>
            <a:off x="2509329" y="3269205"/>
            <a:ext cx="2219302" cy="327792"/>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January 15, 2024</a:t>
            </a:r>
          </a:p>
        </p:txBody>
      </p:sp>
      <p:sp>
        <p:nvSpPr>
          <p:cNvPr id="5" name="Right Brace 4">
            <a:extLst>
              <a:ext uri="{FF2B5EF4-FFF2-40B4-BE49-F238E27FC236}">
                <a16:creationId xmlns:a16="http://schemas.microsoft.com/office/drawing/2014/main" id="{CD917456-DD08-9D48-F34F-C255D1CC9314}"/>
              </a:ext>
            </a:extLst>
          </p:cNvPr>
          <p:cNvSpPr/>
          <p:nvPr/>
        </p:nvSpPr>
        <p:spPr>
          <a:xfrm rot="5400000">
            <a:off x="4073085" y="5019216"/>
            <a:ext cx="378843" cy="1287051"/>
          </a:xfrm>
          <a:prstGeom prst="rightBrace">
            <a:avLst>
              <a:gd name="adj1" fmla="val 8333"/>
              <a:gd name="adj2" fmla="val 47877"/>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6D4643D-D755-D16F-85E3-BBA497507E51}"/>
              </a:ext>
            </a:extLst>
          </p:cNvPr>
          <p:cNvSpPr txBox="1"/>
          <p:nvPr/>
        </p:nvSpPr>
        <p:spPr>
          <a:xfrm>
            <a:off x="3618980" y="5791779"/>
            <a:ext cx="1359615" cy="308707"/>
          </a:xfrm>
          <a:prstGeom prst="rect">
            <a:avLst/>
          </a:prstGeom>
        </p:spPr>
        <p:txBody>
          <a:bodyPr vert="horz" wrap="square" lIns="91440" tIns="45720" rIns="91440" bIns="45720" rtlCol="0">
            <a:noAutofit/>
          </a:bodyPr>
          <a:lstStyle/>
          <a:p>
            <a:pPr algn="ctr"/>
            <a:r>
              <a:rPr lang="en-US" sz="2000">
                <a:latin typeface="Arial" panose="020B0604020202020204" pitchFamily="34" charset="0"/>
                <a:cs typeface="Arial" panose="020B0604020202020204" pitchFamily="34" charset="0"/>
              </a:rPr>
              <a:t>30 Days</a:t>
            </a:r>
          </a:p>
        </p:txBody>
      </p:sp>
      <p:sp>
        <p:nvSpPr>
          <p:cNvPr id="29" name="Right Brace 28">
            <a:extLst>
              <a:ext uri="{FF2B5EF4-FFF2-40B4-BE49-F238E27FC236}">
                <a16:creationId xmlns:a16="http://schemas.microsoft.com/office/drawing/2014/main" id="{0EEE39C0-934E-49C1-7282-DF17D94499F5}"/>
              </a:ext>
            </a:extLst>
          </p:cNvPr>
          <p:cNvSpPr/>
          <p:nvPr/>
        </p:nvSpPr>
        <p:spPr>
          <a:xfrm rot="5400000">
            <a:off x="6102581" y="2268544"/>
            <a:ext cx="627165" cy="7855770"/>
          </a:xfrm>
          <a:prstGeom prst="rightBrace">
            <a:avLst>
              <a:gd name="adj1" fmla="val 7190"/>
              <a:gd name="adj2" fmla="val 48483"/>
            </a:avLst>
          </a:prstGeom>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77633C85-0AC0-C1DB-9304-3DC05246957C}"/>
              </a:ext>
            </a:extLst>
          </p:cNvPr>
          <p:cNvSpPr txBox="1"/>
          <p:nvPr/>
        </p:nvSpPr>
        <p:spPr>
          <a:xfrm>
            <a:off x="4614554" y="6446724"/>
            <a:ext cx="3930845" cy="308707"/>
          </a:xfrm>
          <a:prstGeom prst="rect">
            <a:avLst/>
          </a:prstGeom>
        </p:spPr>
        <p:txBody>
          <a:bodyPr vert="horz" wrap="square" lIns="91440" tIns="45720" rIns="91440" bIns="45720" rtlCol="0">
            <a:noAutofit/>
          </a:bodyPr>
          <a:lstStyle/>
          <a:p>
            <a:pPr algn="ctr"/>
            <a:r>
              <a:rPr lang="en-US" sz="2000">
                <a:latin typeface="Arial" panose="020B0604020202020204" pitchFamily="34" charset="0"/>
                <a:cs typeface="Arial" panose="020B0604020202020204" pitchFamily="34" charset="0"/>
              </a:rPr>
              <a:t>Opportunity for </a:t>
            </a:r>
            <a:r>
              <a:rPr lang="en-US" sz="2000">
                <a:solidFill>
                  <a:schemeClr val="accent4"/>
                </a:solidFill>
                <a:latin typeface="Arial" panose="020B0604020202020204" pitchFamily="34" charset="0"/>
                <a:cs typeface="Arial" panose="020B0604020202020204" pitchFamily="34" charset="0"/>
              </a:rPr>
              <a:t>you</a:t>
            </a:r>
            <a:r>
              <a:rPr lang="en-US" sz="2000">
                <a:latin typeface="Arial" panose="020B0604020202020204" pitchFamily="34" charset="0"/>
                <a:cs typeface="Arial" panose="020B0604020202020204" pitchFamily="34" charset="0"/>
              </a:rPr>
              <a:t> to participate</a:t>
            </a:r>
          </a:p>
        </p:txBody>
      </p:sp>
      <p:sp>
        <p:nvSpPr>
          <p:cNvPr id="30" name="Rectangle 29"/>
          <p:cNvSpPr/>
          <p:nvPr/>
        </p:nvSpPr>
        <p:spPr>
          <a:xfrm>
            <a:off x="4906032" y="4417577"/>
            <a:ext cx="3062221" cy="960586"/>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TMDL Development/</a:t>
            </a:r>
          </a:p>
          <a:p>
            <a:pPr algn="ctr"/>
            <a:r>
              <a:rPr lang="en-US" sz="2000">
                <a:latin typeface="Arial" panose="020B0604020202020204" pitchFamily="34" charset="0"/>
                <a:cs typeface="Arial" panose="020B0604020202020204" pitchFamily="34" charset="0"/>
              </a:rPr>
              <a:t>Community Engagement Meetings/TAG Meetings</a:t>
            </a:r>
          </a:p>
        </p:txBody>
      </p:sp>
      <p:pic>
        <p:nvPicPr>
          <p:cNvPr id="12" name="Picture 11">
            <a:extLst>
              <a:ext uri="{FF2B5EF4-FFF2-40B4-BE49-F238E27FC236}">
                <a16:creationId xmlns:a16="http://schemas.microsoft.com/office/drawing/2014/main" id="{59CD3FB6-D9D3-AA59-103E-5B3969AD4498}"/>
              </a:ext>
            </a:extLst>
          </p:cNvPr>
          <p:cNvPicPr>
            <a:picLocks noChangeAspect="1"/>
          </p:cNvPicPr>
          <p:nvPr/>
        </p:nvPicPr>
        <p:blipFill>
          <a:blip r:embed="rId2"/>
          <a:stretch>
            <a:fillRect/>
          </a:stretch>
        </p:blipFill>
        <p:spPr>
          <a:xfrm>
            <a:off x="6472587" y="2258180"/>
            <a:ext cx="3353869" cy="1867120"/>
          </a:xfrm>
          <a:prstGeom prst="snip2DiagRect">
            <a:avLst>
              <a:gd name="adj1" fmla="val 0"/>
              <a:gd name="adj2" fmla="val 16667"/>
            </a:avLst>
          </a:prstGeom>
          <a:solidFill>
            <a:srgbClr val="FFFFFF">
              <a:shade val="85000"/>
            </a:srgbClr>
          </a:solidFill>
          <a:ln w="88900" cap="sq">
            <a:noFill/>
            <a:miter lim="800000"/>
          </a:ln>
          <a:effectLst/>
        </p:spPr>
      </p:pic>
      <p:grpSp>
        <p:nvGrpSpPr>
          <p:cNvPr id="28" name="Group 27">
            <a:extLst>
              <a:ext uri="{FF2B5EF4-FFF2-40B4-BE49-F238E27FC236}">
                <a16:creationId xmlns:a16="http://schemas.microsoft.com/office/drawing/2014/main" id="{3AC90BE2-DF69-47A0-5917-55E50D498828}"/>
              </a:ext>
            </a:extLst>
          </p:cNvPr>
          <p:cNvGrpSpPr/>
          <p:nvPr/>
        </p:nvGrpSpPr>
        <p:grpSpPr>
          <a:xfrm>
            <a:off x="6423102" y="365125"/>
            <a:ext cx="5474255" cy="3783129"/>
            <a:chOff x="6423102" y="365125"/>
            <a:chExt cx="5474255" cy="3783129"/>
          </a:xfrm>
        </p:grpSpPr>
        <p:grpSp>
          <p:nvGrpSpPr>
            <p:cNvPr id="20" name="Group 19">
              <a:extLst>
                <a:ext uri="{FF2B5EF4-FFF2-40B4-BE49-F238E27FC236}">
                  <a16:creationId xmlns:a16="http://schemas.microsoft.com/office/drawing/2014/main" id="{A09C19A5-DCE8-B981-336E-BC60ED783A84}"/>
                </a:ext>
              </a:extLst>
            </p:cNvPr>
            <p:cNvGrpSpPr/>
            <p:nvPr/>
          </p:nvGrpSpPr>
          <p:grpSpPr>
            <a:xfrm>
              <a:off x="6423102" y="365125"/>
              <a:ext cx="5474255" cy="3783129"/>
              <a:chOff x="6423102" y="365125"/>
              <a:chExt cx="5474255" cy="3783129"/>
            </a:xfrm>
          </p:grpSpPr>
          <p:sp>
            <p:nvSpPr>
              <p:cNvPr id="10" name="Rectangle: Rounded Corners 9">
                <a:extLst>
                  <a:ext uri="{FF2B5EF4-FFF2-40B4-BE49-F238E27FC236}">
                    <a16:creationId xmlns:a16="http://schemas.microsoft.com/office/drawing/2014/main" id="{C54DC211-7F48-6A2C-B879-32D533FFA2F7}"/>
                  </a:ext>
                </a:extLst>
              </p:cNvPr>
              <p:cNvSpPr/>
              <p:nvPr/>
            </p:nvSpPr>
            <p:spPr>
              <a:xfrm>
                <a:off x="6423102" y="365125"/>
                <a:ext cx="4606544" cy="3783129"/>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latin typeface="Arial" panose="020B0604020202020204" pitchFamily="34" charset="0"/>
                    <a:cs typeface="Arial" panose="020B0604020202020204" pitchFamily="34" charset="0"/>
                  </a:rPr>
                  <a:t>*****</a:t>
                </a:r>
                <a:r>
                  <a:rPr lang="en-US" b="1" dirty="0">
                    <a:solidFill>
                      <a:schemeClr val="tx1"/>
                    </a:solidFill>
                    <a:latin typeface="Arial" panose="020B0604020202020204" pitchFamily="34" charset="0"/>
                    <a:cs typeface="Arial" panose="020B0604020202020204" pitchFamily="34" charset="0"/>
                  </a:rPr>
                  <a:t>February 14</a:t>
                </a:r>
                <a:r>
                  <a:rPr lang="en-US" b="1" baseline="30000" dirty="0">
                    <a:solidFill>
                      <a:schemeClr val="tx1"/>
                    </a:solidFill>
                    <a:latin typeface="Arial" panose="020B0604020202020204" pitchFamily="34" charset="0"/>
                    <a:cs typeface="Arial" panose="020B0604020202020204" pitchFamily="34" charset="0"/>
                  </a:rPr>
                  <a:t>th</a:t>
                </a:r>
                <a:r>
                  <a:rPr lang="en-US" b="1" dirty="0">
                    <a:solidFill>
                      <a:schemeClr val="tx1"/>
                    </a:solidFill>
                    <a:latin typeface="Arial" panose="020B0604020202020204" pitchFamily="34" charset="0"/>
                    <a:cs typeface="Arial" panose="020B0604020202020204" pitchFamily="34" charset="0"/>
                  </a:rPr>
                  <a:t>, 2025</a:t>
                </a:r>
                <a:r>
                  <a:rPr lang="en-US" dirty="0">
                    <a:solidFill>
                      <a:schemeClr val="tx1"/>
                    </a:solidFill>
                    <a:latin typeface="Arial" panose="020B0604020202020204" pitchFamily="34" charset="0"/>
                    <a:cs typeface="Arial" panose="020B0604020202020204" pitchFamily="34" charset="0"/>
                  </a:rPr>
                  <a:t>*****</a:t>
                </a:r>
              </a:p>
              <a:p>
                <a:pPr algn="ctr"/>
                <a:r>
                  <a:rPr lang="en-US" dirty="0">
                    <a:solidFill>
                      <a:schemeClr val="tx1"/>
                    </a:solidFill>
                    <a:latin typeface="Arial" panose="020B0604020202020204" pitchFamily="34" charset="0"/>
                    <a:cs typeface="Arial" panose="020B0604020202020204" pitchFamily="34" charset="0"/>
                  </a:rPr>
                  <a:t>https://www.deq.virginia.gov/our-programs/water/water-quality/tmdl-development/tmdls-under-development</a:t>
                </a:r>
              </a:p>
              <a:p>
                <a:pPr algn="ctr"/>
                <a:endParaRPr lang="en-US" dirty="0">
                  <a:solidFill>
                    <a:schemeClr val="tx1"/>
                  </a:solidFill>
                  <a:latin typeface="Arial" panose="020B0604020202020204" pitchFamily="34" charset="0"/>
                  <a:cs typeface="Arial" panose="020B0604020202020204" pitchFamily="34" charset="0"/>
                </a:endParaRPr>
              </a:p>
            </p:txBody>
          </p:sp>
          <p:pic>
            <p:nvPicPr>
              <p:cNvPr id="19" name="Picture 18" descr="A qr code on a white background&#10;&#10;Description automatically generated">
                <a:extLst>
                  <a:ext uri="{FF2B5EF4-FFF2-40B4-BE49-F238E27FC236}">
                    <a16:creationId xmlns:a16="http://schemas.microsoft.com/office/drawing/2014/main" id="{082AC8F6-EC11-C774-1FC4-0E6B882FE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0457" y="1724141"/>
                <a:ext cx="1866900" cy="1866900"/>
              </a:xfrm>
              <a:prstGeom prst="roundRect">
                <a:avLst/>
              </a:prstGeom>
              <a:ln w="28575">
                <a:solidFill>
                  <a:schemeClr val="accent6"/>
                </a:solidFill>
              </a:ln>
            </p:spPr>
          </p:pic>
        </p:grpSp>
        <p:cxnSp>
          <p:nvCxnSpPr>
            <p:cNvPr id="22" name="Straight Connector 21">
              <a:extLst>
                <a:ext uri="{FF2B5EF4-FFF2-40B4-BE49-F238E27FC236}">
                  <a16:creationId xmlns:a16="http://schemas.microsoft.com/office/drawing/2014/main" id="{11FEEC98-6AA8-8396-63AA-67970A99BD16}"/>
                </a:ext>
              </a:extLst>
            </p:cNvPr>
            <p:cNvCxnSpPr>
              <a:cxnSpLocks/>
            </p:cNvCxnSpPr>
            <p:nvPr/>
          </p:nvCxnSpPr>
          <p:spPr>
            <a:xfrm>
              <a:off x="9472613" y="2275528"/>
              <a:ext cx="353843" cy="0"/>
            </a:xfrm>
            <a:prstGeom prst="line">
              <a:avLst/>
            </a:prstGeom>
            <a:ln w="34925">
              <a:solidFill>
                <a:srgbClr val="EFEFEC"/>
              </a:solidFill>
            </a:ln>
            <a:effectLst>
              <a:reflection stA="45000" endPos="0" dist="508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DE19CE-F31E-FB85-1C0E-2659BB4D8787}"/>
                </a:ext>
              </a:extLst>
            </p:cNvPr>
            <p:cNvCxnSpPr>
              <a:cxnSpLocks/>
            </p:cNvCxnSpPr>
            <p:nvPr/>
          </p:nvCxnSpPr>
          <p:spPr>
            <a:xfrm flipV="1">
              <a:off x="9807431" y="2258180"/>
              <a:ext cx="0" cy="319523"/>
            </a:xfrm>
            <a:prstGeom prst="line">
              <a:avLst/>
            </a:prstGeom>
            <a:ln w="38100">
              <a:solidFill>
                <a:srgbClr val="EFEFEC"/>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0838027C-E68B-E154-D3A9-0210CCB367D8}"/>
              </a:ext>
            </a:extLst>
          </p:cNvPr>
          <p:cNvCxnSpPr>
            <a:cxnSpLocks/>
          </p:cNvCxnSpPr>
          <p:nvPr/>
        </p:nvCxnSpPr>
        <p:spPr>
          <a:xfrm flipV="1">
            <a:off x="9519047" y="2294334"/>
            <a:ext cx="270868" cy="1191"/>
          </a:xfrm>
          <a:prstGeom prst="line">
            <a:avLst/>
          </a:prstGeom>
          <a:ln w="6350">
            <a:solidFill>
              <a:srgbClr val="C7C7C7"/>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6C317E-23C1-41C3-1EFB-EE55D633B36D}"/>
              </a:ext>
            </a:extLst>
          </p:cNvPr>
          <p:cNvCxnSpPr>
            <a:cxnSpLocks/>
          </p:cNvCxnSpPr>
          <p:nvPr/>
        </p:nvCxnSpPr>
        <p:spPr>
          <a:xfrm>
            <a:off x="9789915" y="2294334"/>
            <a:ext cx="0" cy="283371"/>
          </a:xfrm>
          <a:prstGeom prst="line">
            <a:avLst/>
          </a:prstGeom>
          <a:ln w="6350">
            <a:solidFill>
              <a:srgbClr val="C7C7C7"/>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392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7673" y="400049"/>
            <a:ext cx="4095750" cy="4768849"/>
          </a:xfrm>
        </p:spPr>
        <p:txBody>
          <a:bodyPr anchor="t">
            <a:noAutofit/>
          </a:bodyPr>
          <a:lstStyle/>
          <a:p>
            <a:pPr>
              <a:lnSpc>
                <a:spcPct val="100000"/>
              </a:lnSpc>
            </a:pPr>
            <a:r>
              <a:rPr lang="en-US" sz="2000" dirty="0">
                <a:solidFill>
                  <a:srgbClr val="256EAB"/>
                </a:solidFill>
                <a:latin typeface="Arial"/>
                <a:cs typeface="Arial"/>
              </a:rPr>
              <a:t>For comments: </a:t>
            </a:r>
            <a:r>
              <a:rPr lang="en-US" sz="2000" b="0" dirty="0">
                <a:solidFill>
                  <a:srgbClr val="256EAB"/>
                </a:solidFill>
                <a:latin typeface="Arial"/>
                <a:cs typeface="Arial"/>
              </a:rPr>
              <a:t>aerin.doughty@deq.virginia.gov</a:t>
            </a:r>
            <a:br>
              <a:rPr lang="en-US" sz="2000" b="0" dirty="0"/>
            </a:br>
            <a:r>
              <a:rPr lang="en-US" sz="2000" b="0" dirty="0">
                <a:solidFill>
                  <a:srgbClr val="256EAB"/>
                </a:solidFill>
                <a:latin typeface="Arial"/>
                <a:cs typeface="Arial"/>
              </a:rPr>
              <a:t>or 901 Russell Drive Salem, VA 24153</a:t>
            </a:r>
            <a:br>
              <a:rPr lang="en-US" sz="2000" b="0" dirty="0"/>
            </a:br>
            <a:br>
              <a:rPr lang="en-US" sz="2000" b="0" dirty="0"/>
            </a:br>
            <a:r>
              <a:rPr lang="en-US" sz="2000" b="0" dirty="0">
                <a:solidFill>
                  <a:schemeClr val="accent1"/>
                </a:solidFill>
                <a:latin typeface="Arial"/>
                <a:cs typeface="Arial"/>
              </a:rPr>
              <a:t>The 30-day public comment period ends </a:t>
            </a:r>
            <a:r>
              <a:rPr lang="en-US" sz="2000" u="sng" dirty="0">
                <a:solidFill>
                  <a:schemeClr val="accent1"/>
                </a:solidFill>
                <a:latin typeface="Arial"/>
                <a:cs typeface="Arial"/>
              </a:rPr>
              <a:t>February 14</a:t>
            </a:r>
            <a:r>
              <a:rPr lang="en-US" sz="2000" u="sng" baseline="30000" dirty="0">
                <a:solidFill>
                  <a:schemeClr val="accent1"/>
                </a:solidFill>
                <a:latin typeface="Arial"/>
                <a:cs typeface="Arial"/>
              </a:rPr>
              <a:t>th</a:t>
            </a:r>
            <a:r>
              <a:rPr lang="en-US" sz="2000" u="sng" dirty="0">
                <a:solidFill>
                  <a:schemeClr val="accent1"/>
                </a:solidFill>
                <a:latin typeface="Arial"/>
                <a:cs typeface="Arial"/>
              </a:rPr>
              <a:t>, 2025.</a:t>
            </a:r>
            <a:br>
              <a:rPr lang="en-US" sz="2000" u="sng" dirty="0">
                <a:solidFill>
                  <a:srgbClr val="256EAB"/>
                </a:solidFill>
                <a:latin typeface="Arial"/>
                <a:cs typeface="Arial"/>
              </a:rPr>
            </a:br>
            <a:br>
              <a:rPr lang="en-US" sz="2000" u="sng" dirty="0">
                <a:solidFill>
                  <a:srgbClr val="256EAB"/>
                </a:solidFill>
                <a:latin typeface="Arial"/>
                <a:cs typeface="Arial"/>
              </a:rPr>
            </a:br>
            <a:r>
              <a:rPr lang="en-US" sz="2000" dirty="0">
                <a:solidFill>
                  <a:srgbClr val="256EAB"/>
                </a:solidFill>
                <a:latin typeface="Arial"/>
                <a:cs typeface="Arial"/>
              </a:rPr>
              <a:t>To learn more about TMDLs, visit DEQ’s website: </a:t>
            </a:r>
            <a:br>
              <a:rPr lang="en-US" sz="2000" b="0" dirty="0"/>
            </a:br>
            <a:r>
              <a:rPr lang="en-US" sz="2000" b="0" dirty="0">
                <a:solidFill>
                  <a:srgbClr val="256EAB"/>
                </a:solidFill>
                <a:latin typeface="Arial"/>
                <a:cs typeface="Arial"/>
              </a:rPr>
              <a:t>https://www.deq.virginia.gov/our-programs/water/water-quality/tmdl-development</a:t>
            </a:r>
            <a:br>
              <a:rPr lang="en-US" sz="2000" b="0" dirty="0"/>
            </a:br>
            <a:br>
              <a:rPr lang="en-US" sz="2000" b="0" dirty="0"/>
            </a:br>
            <a:r>
              <a:rPr lang="en-US" sz="2000" dirty="0">
                <a:solidFill>
                  <a:schemeClr val="accent1"/>
                </a:solidFill>
                <a:latin typeface="Arial"/>
                <a:cs typeface="Arial"/>
              </a:rPr>
              <a:t>To view the Stressor Analysis Document:</a:t>
            </a:r>
            <a:br>
              <a:rPr lang="en-US" sz="2000" dirty="0">
                <a:solidFill>
                  <a:schemeClr val="accent1"/>
                </a:solidFill>
              </a:rPr>
            </a:br>
            <a:r>
              <a:rPr lang="en-US" sz="2000" b="0" dirty="0">
                <a:solidFill>
                  <a:schemeClr val="accent1"/>
                </a:solidFill>
                <a:latin typeface="Arial"/>
                <a:cs typeface="Arial"/>
              </a:rPr>
              <a:t>https://www.deq.virginia.gov/our-programs/water/water-quality/tmdl-development/</a:t>
            </a:r>
            <a:br>
              <a:rPr lang="en-US" sz="2000" b="0" dirty="0">
                <a:solidFill>
                  <a:schemeClr val="accent1"/>
                </a:solidFill>
              </a:rPr>
            </a:br>
            <a:r>
              <a:rPr lang="en-US" sz="2000" b="0" dirty="0" err="1">
                <a:solidFill>
                  <a:schemeClr val="accent1"/>
                </a:solidFill>
                <a:latin typeface="Arial"/>
                <a:cs typeface="Arial"/>
              </a:rPr>
              <a:t>tmdls</a:t>
            </a:r>
            <a:r>
              <a:rPr lang="en-US" sz="2000" b="0" dirty="0">
                <a:solidFill>
                  <a:schemeClr val="accent1"/>
                </a:solidFill>
                <a:latin typeface="Arial"/>
                <a:cs typeface="Arial"/>
              </a:rPr>
              <a:t>-under-development</a:t>
            </a:r>
          </a:p>
        </p:txBody>
      </p:sp>
      <p:sp>
        <p:nvSpPr>
          <p:cNvPr id="3" name="Title 1">
            <a:extLst>
              <a:ext uri="{FF2B5EF4-FFF2-40B4-BE49-F238E27FC236}">
                <a16:creationId xmlns:a16="http://schemas.microsoft.com/office/drawing/2014/main" id="{7D80A1CB-BEA3-8060-6F20-6DB53CF825AE}"/>
              </a:ext>
            </a:extLst>
          </p:cNvPr>
          <p:cNvSpPr txBox="1">
            <a:spLocks/>
          </p:cNvSpPr>
          <p:nvPr/>
        </p:nvSpPr>
        <p:spPr>
          <a:xfrm>
            <a:off x="-2" y="-1589"/>
            <a:ext cx="815340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r>
              <a:rPr lang="en-US" sz="3200"/>
              <a:t>Comments, Thoughts, &amp; Questions</a:t>
            </a:r>
            <a:endParaRPr lang="en-US" sz="3200">
              <a:solidFill>
                <a:schemeClr val="accent4"/>
              </a:solidFill>
            </a:endParaRPr>
          </a:p>
        </p:txBody>
      </p:sp>
      <p:pic>
        <p:nvPicPr>
          <p:cNvPr id="4" name="Picture 3">
            <a:extLst>
              <a:ext uri="{FF2B5EF4-FFF2-40B4-BE49-F238E27FC236}">
                <a16:creationId xmlns:a16="http://schemas.microsoft.com/office/drawing/2014/main" id="{2A7C3602-8942-B43A-A03A-ECEBF0C4EE2E}"/>
              </a:ext>
            </a:extLst>
          </p:cNvPr>
          <p:cNvPicPr>
            <a:picLocks noChangeAspect="1"/>
          </p:cNvPicPr>
          <p:nvPr/>
        </p:nvPicPr>
        <p:blipFill>
          <a:blip r:embed="rId2"/>
          <a:stretch>
            <a:fillRect/>
          </a:stretch>
        </p:blipFill>
        <p:spPr>
          <a:xfrm>
            <a:off x="2788" y="1168503"/>
            <a:ext cx="8067907" cy="4968668"/>
          </a:xfrm>
          <a:prstGeom prst="rect">
            <a:avLst/>
          </a:prstGeom>
        </p:spPr>
      </p:pic>
    </p:spTree>
    <p:extLst>
      <p:ext uri="{BB962C8B-B14F-4D97-AF65-F5344CB8AC3E}">
        <p14:creationId xmlns:p14="http://schemas.microsoft.com/office/powerpoint/2010/main" val="183914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a:extLst>
              <a:ext uri="{FF2B5EF4-FFF2-40B4-BE49-F238E27FC236}">
                <a16:creationId xmlns:a16="http://schemas.microsoft.com/office/drawing/2014/main" id="{BEB0CA91-801E-1BC7-46AC-33BAC8FD08C2}"/>
              </a:ext>
            </a:extLst>
          </p:cNvPr>
          <p:cNvSpPr>
            <a:spLocks noGrp="1"/>
          </p:cNvSpPr>
          <p:nvPr>
            <p:ph type="title"/>
          </p:nvPr>
        </p:nvSpPr>
        <p:spPr>
          <a:xfrm>
            <a:off x="838200" y="134014"/>
            <a:ext cx="10515600" cy="1031086"/>
          </a:xfrm>
          <a:ln>
            <a:noFill/>
          </a:ln>
        </p:spPr>
        <p:txBody>
          <a:bodyPr anchor="ctr">
            <a:normAutofit/>
          </a:bodyPr>
          <a:lstStyle/>
          <a:p>
            <a:r>
              <a:rPr lang="en-US" sz="3200">
                <a:latin typeface="Arial"/>
                <a:cs typeface="Arial"/>
              </a:rPr>
              <a:t>Virginia’s Water Quality Process</a:t>
            </a:r>
          </a:p>
        </p:txBody>
      </p:sp>
      <p:pic>
        <p:nvPicPr>
          <p:cNvPr id="2050" name="Picture 2" descr="Water Wheel">
            <a:extLst>
              <a:ext uri="{FF2B5EF4-FFF2-40B4-BE49-F238E27FC236}">
                <a16:creationId xmlns:a16="http://schemas.microsoft.com/office/drawing/2014/main" id="{A18ED2F9-1C24-826E-C0C2-CCE3382D29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 r="-1" b="3193"/>
          <a:stretch/>
        </p:blipFill>
        <p:spPr bwMode="auto">
          <a:xfrm>
            <a:off x="3172165" y="928931"/>
            <a:ext cx="6503344" cy="592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98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42F91-B05F-4D92-99AA-E02812205DD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3200" b="1"/>
              <a:t>Background: Clean Water Act</a:t>
            </a:r>
          </a:p>
        </p:txBody>
      </p:sp>
      <p:sp>
        <p:nvSpPr>
          <p:cNvPr id="3" name="Content Placeholder 2">
            <a:extLst>
              <a:ext uri="{FF2B5EF4-FFF2-40B4-BE49-F238E27FC236}">
                <a16:creationId xmlns:a16="http://schemas.microsoft.com/office/drawing/2014/main" id="{82A8E5AE-6ED7-44C5-BCF3-28AE3D4A5FF0}"/>
              </a:ext>
            </a:extLst>
          </p:cNvPr>
          <p:cNvSpPr>
            <a:spLocks noGrp="1"/>
          </p:cNvSpPr>
          <p:nvPr>
            <p:ph sz="half" idx="1"/>
          </p:nvPr>
        </p:nvSpPr>
        <p:spPr>
          <a:xfrm>
            <a:off x="838200" y="1825625"/>
            <a:ext cx="5181600" cy="4351338"/>
          </a:xfrm>
        </p:spPr>
        <p:txBody>
          <a:bodyPr vert="horz" lIns="91440" tIns="45720" rIns="91440" bIns="45720" rtlCol="0" anchor="t">
            <a:normAutofit/>
          </a:bodyPr>
          <a:lstStyle/>
          <a:p>
            <a:r>
              <a:rPr lang="en-US" sz="2400">
                <a:latin typeface="Arial"/>
                <a:cs typeface="Arial"/>
              </a:rPr>
              <a:t>The Clean Water Act requires that all waters meet water quality standards that promote healthy water use. </a:t>
            </a:r>
            <a:endParaRPr lang="en-US" sz="2400"/>
          </a:p>
          <a:p>
            <a:r>
              <a:rPr lang="en-US" sz="2400">
                <a:latin typeface="Arial"/>
                <a:cs typeface="Arial"/>
              </a:rPr>
              <a:t>To meet the goals of the Clean Water Act, Virginia established water quality standards.</a:t>
            </a:r>
          </a:p>
        </p:txBody>
      </p:sp>
      <p:pic>
        <p:nvPicPr>
          <p:cNvPr id="7" name="Picture 6" descr="A group of people standing next to a canoe&#10;&#10;Description automatically generated">
            <a:extLst>
              <a:ext uri="{FF2B5EF4-FFF2-40B4-BE49-F238E27FC236}">
                <a16:creationId xmlns:a16="http://schemas.microsoft.com/office/drawing/2014/main" id="{98079E41-0576-EF03-4F7D-FEB3FA14A8F0}"/>
              </a:ext>
            </a:extLst>
          </p:cNvPr>
          <p:cNvPicPr>
            <a:picLocks noChangeAspect="1"/>
          </p:cNvPicPr>
          <p:nvPr/>
        </p:nvPicPr>
        <p:blipFill rotWithShape="1">
          <a:blip r:embed="rId3">
            <a:extLst>
              <a:ext uri="{28A0092B-C50C-407E-A947-70E740481C1C}">
                <a14:useLocalDpi xmlns:a14="http://schemas.microsoft.com/office/drawing/2010/main" val="0"/>
              </a:ext>
            </a:extLst>
          </a:blip>
          <a:srcRect r="11583"/>
          <a:stretch/>
        </p:blipFill>
        <p:spPr>
          <a:xfrm>
            <a:off x="6482317" y="1506648"/>
            <a:ext cx="5713227" cy="47943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289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87610"/>
          </a:xfrm>
        </p:spPr>
        <p:txBody>
          <a:bodyPr>
            <a:normAutofit/>
          </a:bodyPr>
          <a:lstStyle/>
          <a:p>
            <a:r>
              <a:rPr lang="en-US" sz="3200"/>
              <a:t>Virginia’s Water Quality Standards</a:t>
            </a:r>
          </a:p>
        </p:txBody>
      </p:sp>
      <p:sp>
        <p:nvSpPr>
          <p:cNvPr id="3" name="Content Placeholder 2"/>
          <p:cNvSpPr>
            <a:spLocks noGrp="1"/>
          </p:cNvSpPr>
          <p:nvPr>
            <p:ph idx="1"/>
          </p:nvPr>
        </p:nvSpPr>
        <p:spPr>
          <a:xfrm>
            <a:off x="838200" y="1382602"/>
            <a:ext cx="5230091" cy="4794361"/>
          </a:xfrm>
        </p:spPr>
        <p:txBody>
          <a:bodyPr vert="horz" lIns="91440" tIns="45720" rIns="91440" bIns="45720" rtlCol="0" anchor="t">
            <a:normAutofit/>
          </a:bodyPr>
          <a:lstStyle/>
          <a:p>
            <a:r>
              <a:rPr lang="en-US" sz="2400">
                <a:latin typeface="Arial"/>
                <a:cs typeface="Arial"/>
              </a:rPr>
              <a:t>Water quality standards protect these six designated uses:</a:t>
            </a:r>
          </a:p>
          <a:p>
            <a:pPr lvl="1"/>
            <a:r>
              <a:rPr lang="en-US" sz="2400">
                <a:latin typeface="Arial"/>
                <a:cs typeface="Arial"/>
              </a:rPr>
              <a:t>aquatic life</a:t>
            </a:r>
          </a:p>
          <a:p>
            <a:pPr lvl="1"/>
            <a:r>
              <a:rPr lang="en-US" sz="2400">
                <a:latin typeface="Arial"/>
                <a:cs typeface="Arial"/>
              </a:rPr>
              <a:t>wildlife</a:t>
            </a:r>
          </a:p>
          <a:p>
            <a:pPr lvl="1"/>
            <a:r>
              <a:rPr lang="en-US" sz="2400">
                <a:latin typeface="Arial"/>
                <a:cs typeface="Arial"/>
              </a:rPr>
              <a:t>fishing</a:t>
            </a:r>
          </a:p>
          <a:p>
            <a:pPr lvl="1"/>
            <a:r>
              <a:rPr lang="en-US" sz="2400">
                <a:latin typeface="Arial"/>
                <a:cs typeface="Arial"/>
              </a:rPr>
              <a:t>shellfish </a:t>
            </a:r>
            <a:endParaRPr lang="en-US" sz="2400"/>
          </a:p>
          <a:p>
            <a:pPr lvl="1"/>
            <a:r>
              <a:rPr lang="en-US" sz="2400">
                <a:latin typeface="Arial"/>
                <a:cs typeface="Arial"/>
              </a:rPr>
              <a:t>swimming</a:t>
            </a:r>
          </a:p>
          <a:p>
            <a:pPr lvl="1"/>
            <a:r>
              <a:rPr lang="en-US" sz="2400">
                <a:latin typeface="Arial"/>
                <a:cs typeface="Arial"/>
              </a:rPr>
              <a:t>drinking water</a:t>
            </a:r>
          </a:p>
        </p:txBody>
      </p:sp>
      <p:pic>
        <p:nvPicPr>
          <p:cNvPr id="5" name="Picture 4" title="aquatic life, fishing, swimming"/>
          <p:cNvPicPr>
            <a:picLocks noChangeAspect="1"/>
          </p:cNvPicPr>
          <p:nvPr/>
        </p:nvPicPr>
        <p:blipFill>
          <a:blip r:embed="rId3"/>
          <a:stretch>
            <a:fillRect/>
          </a:stretch>
        </p:blipFill>
        <p:spPr>
          <a:xfrm>
            <a:off x="6320887" y="618572"/>
            <a:ext cx="4927449" cy="60831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271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fld id="{61C9B584-852F-4056-BF30-ABA66A23FD41}" type="slidenum">
              <a:rPr lang="en-US" smtClean="0"/>
              <a:pPr algn="l"/>
              <a:t>7</a:t>
            </a:fld>
            <a:r>
              <a:rPr lang="en-US"/>
              <a:t>	</a:t>
            </a:r>
            <a:endParaRPr lang="en-US" sz="1400"/>
          </a:p>
          <a:p>
            <a:pPr algn="l"/>
            <a:r>
              <a:rPr lang="en-US" sz="1400"/>
              <a:t>				</a:t>
            </a:r>
            <a:endParaRPr lang="en-US" sz="1400">
              <a:solidFill>
                <a:srgbClr val="256EAB"/>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307" y="-1"/>
            <a:ext cx="503869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4275" t="3249" r="20807" b="19057"/>
          <a:stretch/>
        </p:blipFill>
        <p:spPr bwMode="auto">
          <a:xfrm>
            <a:off x="1921730" y="0"/>
            <a:ext cx="5232237" cy="419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8D3C434-7394-0CC2-04EA-0BC91F10E9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900362"/>
            <a:ext cx="3718229" cy="4957638"/>
          </a:xfrm>
          <a:prstGeom prst="rect">
            <a:avLst/>
          </a:prstGeom>
        </p:spPr>
      </p:pic>
      <p:pic>
        <p:nvPicPr>
          <p:cNvPr id="8" name="Picture 7" descr="A hand holding a device with a screen&#10;&#10;Description automatically generated">
            <a:extLst>
              <a:ext uri="{FF2B5EF4-FFF2-40B4-BE49-F238E27FC236}">
                <a16:creationId xmlns:a16="http://schemas.microsoft.com/office/drawing/2014/main" id="{BA4D8977-90B9-1F16-CDF2-E24C8B4F197F}"/>
              </a:ext>
            </a:extLst>
          </p:cNvPr>
          <p:cNvPicPr>
            <a:picLocks noChangeAspect="1"/>
          </p:cNvPicPr>
          <p:nvPr/>
        </p:nvPicPr>
        <p:blipFill rotWithShape="1">
          <a:blip r:embed="rId6">
            <a:extLst>
              <a:ext uri="{28A0092B-C50C-407E-A947-70E740481C1C}">
                <a14:useLocalDpi xmlns:a14="http://schemas.microsoft.com/office/drawing/2010/main" val="0"/>
              </a:ext>
            </a:extLst>
          </a:blip>
          <a:srcRect t="17730"/>
          <a:stretch/>
        </p:blipFill>
        <p:spPr>
          <a:xfrm>
            <a:off x="3717604" y="3832528"/>
            <a:ext cx="3436328" cy="3025471"/>
          </a:xfrm>
          <a:prstGeom prst="rect">
            <a:avLst/>
          </a:prstGeom>
        </p:spPr>
      </p:pic>
      <p:pic>
        <p:nvPicPr>
          <p:cNvPr id="10" name="Picture 9" descr="A person in a hat and gloves touching water&#10;&#10;Description automatically generated">
            <a:extLst>
              <a:ext uri="{FF2B5EF4-FFF2-40B4-BE49-F238E27FC236}">
                <a16:creationId xmlns:a16="http://schemas.microsoft.com/office/drawing/2014/main" id="{C555D901-5C7B-C341-213A-6EFB7C56FF89}"/>
              </a:ext>
            </a:extLst>
          </p:cNvPr>
          <p:cNvPicPr>
            <a:picLocks noChangeAspect="1"/>
          </p:cNvPicPr>
          <p:nvPr/>
        </p:nvPicPr>
        <p:blipFill rotWithShape="1">
          <a:blip r:embed="rId7">
            <a:extLst>
              <a:ext uri="{28A0092B-C50C-407E-A947-70E740481C1C}">
                <a14:useLocalDpi xmlns:a14="http://schemas.microsoft.com/office/drawing/2010/main" val="0"/>
              </a:ext>
            </a:extLst>
          </a:blip>
          <a:srcRect l="4942" t="4290" r="6681" b="9874"/>
          <a:stretch/>
        </p:blipFill>
        <p:spPr>
          <a:xfrm>
            <a:off x="-1" y="-1"/>
            <a:ext cx="2586526" cy="1900363"/>
          </a:xfrm>
          <a:prstGeom prst="rect">
            <a:avLst/>
          </a:prstGeom>
        </p:spPr>
      </p:pic>
    </p:spTree>
    <p:extLst>
      <p:ext uri="{BB962C8B-B14F-4D97-AF65-F5344CB8AC3E}">
        <p14:creationId xmlns:p14="http://schemas.microsoft.com/office/powerpoint/2010/main" val="1762217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61C4-753F-D82C-29DD-412593D30156}"/>
              </a:ext>
            </a:extLst>
          </p:cNvPr>
          <p:cNvSpPr>
            <a:spLocks noGrp="1"/>
          </p:cNvSpPr>
          <p:nvPr>
            <p:ph type="title"/>
          </p:nvPr>
        </p:nvSpPr>
        <p:spPr>
          <a:xfrm>
            <a:off x="4023780" y="384369"/>
            <a:ext cx="8067690" cy="1325563"/>
          </a:xfrm>
        </p:spPr>
        <p:txBody>
          <a:bodyPr>
            <a:normAutofit/>
          </a:bodyPr>
          <a:lstStyle/>
          <a:p>
            <a:r>
              <a:rPr lang="en-US" sz="3200" b="1">
                <a:latin typeface="Arial"/>
                <a:cs typeface="Arial"/>
              </a:rPr>
              <a:t>Why Benthic Macroinvertebrates?</a:t>
            </a:r>
          </a:p>
        </p:txBody>
      </p:sp>
      <p:pic>
        <p:nvPicPr>
          <p:cNvPr id="3" name="Picture 2">
            <a:extLst>
              <a:ext uri="{FF2B5EF4-FFF2-40B4-BE49-F238E27FC236}">
                <a16:creationId xmlns:a16="http://schemas.microsoft.com/office/drawing/2014/main" id="{72FC8CBC-64D5-DDFA-52F5-65316720CE5E}"/>
              </a:ext>
            </a:extLst>
          </p:cNvPr>
          <p:cNvPicPr>
            <a:picLocks noChangeAspect="1"/>
          </p:cNvPicPr>
          <p:nvPr/>
        </p:nvPicPr>
        <p:blipFill>
          <a:blip r:embed="rId3"/>
          <a:stretch>
            <a:fillRect/>
          </a:stretch>
        </p:blipFill>
        <p:spPr>
          <a:xfrm>
            <a:off x="-86" y="0"/>
            <a:ext cx="3853303" cy="685800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2F28011F-061A-0923-1749-4A0AB5556A42}"/>
              </a:ext>
            </a:extLst>
          </p:cNvPr>
          <p:cNvSpPr txBox="1"/>
          <p:nvPr/>
        </p:nvSpPr>
        <p:spPr>
          <a:xfrm>
            <a:off x="4185138" y="1629508"/>
            <a:ext cx="757310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2400">
                <a:solidFill>
                  <a:srgbClr val="256EAB"/>
                </a:solidFill>
                <a:latin typeface="Arial"/>
                <a:cs typeface="Arial"/>
              </a:rPr>
              <a:t>Biological Indicators</a:t>
            </a:r>
          </a:p>
          <a:p>
            <a:pPr marL="228600" indent="-228600">
              <a:buFont typeface=""/>
              <a:buChar char="•"/>
            </a:pPr>
            <a:r>
              <a:rPr lang="en-US" sz="2400">
                <a:solidFill>
                  <a:srgbClr val="256EAB"/>
                </a:solidFill>
                <a:latin typeface="Arial"/>
                <a:cs typeface="Arial"/>
              </a:rPr>
              <a:t>Vary in their sensitivity to or tolerance of pollution</a:t>
            </a:r>
          </a:p>
          <a:p>
            <a:pPr marL="914400" lvl="1" indent="-457200">
              <a:buFont typeface="Courier New" panose="02070309020205020404" pitchFamily="49" charset="0"/>
              <a:buChar char="o"/>
            </a:pPr>
            <a:r>
              <a:rPr lang="en-US" sz="2400">
                <a:solidFill>
                  <a:srgbClr val="256EAB"/>
                </a:solidFill>
                <a:latin typeface="Arial"/>
                <a:cs typeface="Arial"/>
              </a:rPr>
              <a:t>Known pollution tolerance values (0-10)</a:t>
            </a:r>
          </a:p>
          <a:p>
            <a:pPr marL="914400" lvl="1" indent="-457200">
              <a:buFont typeface="Courier New" panose="02070309020205020404" pitchFamily="49" charset="0"/>
              <a:buChar char="o"/>
            </a:pPr>
            <a:r>
              <a:rPr lang="en-US" sz="2400">
                <a:solidFill>
                  <a:srgbClr val="256EAB"/>
                </a:solidFill>
                <a:latin typeface="Arial"/>
                <a:cs typeface="Arial"/>
              </a:rPr>
              <a:t>Respond to changes in water quality</a:t>
            </a:r>
          </a:p>
          <a:p>
            <a:pPr marL="228600" indent="-228600">
              <a:buFont typeface=""/>
              <a:buChar char="•"/>
            </a:pPr>
            <a:r>
              <a:rPr lang="en-US" sz="2400">
                <a:solidFill>
                  <a:srgbClr val="256EAB"/>
                </a:solidFill>
                <a:latin typeface="Arial"/>
                <a:cs typeface="Arial"/>
              </a:rPr>
              <a:t>Widespread, found in all aquatic environments</a:t>
            </a:r>
          </a:p>
          <a:p>
            <a:pPr marL="228600" indent="-228600">
              <a:buFont typeface=""/>
              <a:buChar char="•"/>
            </a:pPr>
            <a:r>
              <a:rPr lang="en-US" sz="2400">
                <a:solidFill>
                  <a:srgbClr val="256EAB"/>
                </a:solidFill>
                <a:latin typeface="Arial"/>
                <a:cs typeface="Arial"/>
              </a:rPr>
              <a:t>Limited mobility; spend 1-3 years in the water as larvae or nymphs</a:t>
            </a:r>
          </a:p>
          <a:p>
            <a:pPr marL="228600" indent="-228600">
              <a:buFont typeface=""/>
              <a:buChar char="•"/>
            </a:pPr>
            <a:r>
              <a:rPr lang="en-US" sz="2400">
                <a:solidFill>
                  <a:srgbClr val="256EAB"/>
                </a:solidFill>
                <a:latin typeface="Arial"/>
                <a:cs typeface="Arial"/>
              </a:rPr>
              <a:t>Biological monitoring gives a longer-term picture of water quality</a:t>
            </a:r>
          </a:p>
        </p:txBody>
      </p:sp>
    </p:spTree>
    <p:extLst>
      <p:ext uri="{BB962C8B-B14F-4D97-AF65-F5344CB8AC3E}">
        <p14:creationId xmlns:p14="http://schemas.microsoft.com/office/powerpoint/2010/main" val="2677568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0">
                <a:solidFill>
                  <a:schemeClr val="accent4"/>
                </a:solidFill>
              </a:rPr>
              <a:t>Aquatic life impairments are visible and quantifiable.</a:t>
            </a:r>
          </a:p>
        </p:txBody>
      </p:sp>
      <p:grpSp>
        <p:nvGrpSpPr>
          <p:cNvPr id="59" name="Group 58">
            <a:extLst>
              <a:ext uri="{FF2B5EF4-FFF2-40B4-BE49-F238E27FC236}">
                <a16:creationId xmlns:a16="http://schemas.microsoft.com/office/drawing/2014/main" id="{E7C2A5C5-F7EE-1F84-EFC2-7EC58A3DF669}"/>
              </a:ext>
            </a:extLst>
          </p:cNvPr>
          <p:cNvGrpSpPr/>
          <p:nvPr/>
        </p:nvGrpSpPr>
        <p:grpSpPr>
          <a:xfrm>
            <a:off x="1051338" y="1690688"/>
            <a:ext cx="10639819" cy="4796766"/>
            <a:chOff x="301175" y="1456129"/>
            <a:chExt cx="10639819" cy="5031325"/>
          </a:xfrm>
        </p:grpSpPr>
        <p:grpSp>
          <p:nvGrpSpPr>
            <p:cNvPr id="5" name="Group 4"/>
            <p:cNvGrpSpPr/>
            <p:nvPr/>
          </p:nvGrpSpPr>
          <p:grpSpPr>
            <a:xfrm>
              <a:off x="3668903" y="1456129"/>
              <a:ext cx="7272091" cy="2286000"/>
              <a:chOff x="22746" y="3312727"/>
              <a:chExt cx="9121254" cy="3240473"/>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 y="3312727"/>
                <a:ext cx="4072351" cy="3038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a:stCxn id="10" idx="2"/>
              </p:cNvCxnSpPr>
              <p:nvPr/>
            </p:nvCxnSpPr>
            <p:spPr>
              <a:xfrm flipH="1">
                <a:off x="2256346" y="5257800"/>
                <a:ext cx="2620454" cy="914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0" idx="4"/>
              </p:cNvCxnSpPr>
              <p:nvPr/>
            </p:nvCxnSpPr>
            <p:spPr>
              <a:xfrm flipH="1" flipV="1">
                <a:off x="2256346" y="6172200"/>
                <a:ext cx="4754054"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876800" y="3962400"/>
                <a:ext cx="4267200" cy="2590800"/>
                <a:chOff x="4876800" y="3505200"/>
                <a:chExt cx="4267200" cy="2590800"/>
              </a:xfrm>
            </p:grpSpPr>
            <p:sp>
              <p:nvSpPr>
                <p:cNvPr id="10" name="Oval 9"/>
                <p:cNvSpPr/>
                <p:nvPr/>
              </p:nvSpPr>
              <p:spPr>
                <a:xfrm>
                  <a:off x="4876800" y="3505200"/>
                  <a:ext cx="4267200" cy="25908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2242" t="9576" r="22464" b="64707"/>
                <a:stretch/>
              </p:blipFill>
              <p:spPr bwMode="auto">
                <a:xfrm rot="5799672">
                  <a:off x="4843362" y="4529677"/>
                  <a:ext cx="1066314" cy="557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242" t="9576" r="22464" b="64707"/>
                <a:stretch/>
              </p:blipFill>
              <p:spPr bwMode="auto">
                <a:xfrm rot="19950036">
                  <a:off x="7977745" y="5117310"/>
                  <a:ext cx="825827" cy="43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192" b="85368" l="30114" r="47499"/>
                          </a14:imgEffect>
                        </a14:imgLayer>
                      </a14:imgProps>
                    </a:ext>
                    <a:ext uri="{28A0092B-C50C-407E-A947-70E740481C1C}">
                      <a14:useLocalDpi xmlns:a14="http://schemas.microsoft.com/office/drawing/2010/main" val="0"/>
                    </a:ext>
                  </a:extLst>
                </a:blip>
                <a:srcRect l="27941" t="46920" r="50328" b="10360"/>
                <a:stretch/>
              </p:blipFill>
              <p:spPr bwMode="auto">
                <a:xfrm>
                  <a:off x="7637225" y="3733800"/>
                  <a:ext cx="630238" cy="88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51026" b="92051" l="29963" r="47426"/>
                          </a14:imgEffect>
                        </a14:imgLayer>
                      </a14:imgProps>
                    </a:ext>
                    <a:ext uri="{28A0092B-C50C-407E-A947-70E740481C1C}">
                      <a14:useLocalDpi xmlns:a14="http://schemas.microsoft.com/office/drawing/2010/main" val="0"/>
                    </a:ext>
                  </a:extLst>
                </a:blip>
                <a:srcRect l="27941" t="46920" r="50328" b="10360"/>
                <a:stretch/>
              </p:blipFill>
              <p:spPr bwMode="auto">
                <a:xfrm>
                  <a:off x="5541962" y="4481815"/>
                  <a:ext cx="630238" cy="888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4359" b="91795" l="2574" r="17831"/>
                          </a14:imgEffect>
                        </a14:imgLayer>
                      </a14:imgProps>
                    </a:ext>
                    <a:ext uri="{28A0092B-C50C-407E-A947-70E740481C1C}">
                      <a14:useLocalDpi xmlns:a14="http://schemas.microsoft.com/office/drawing/2010/main" val="0"/>
                    </a:ext>
                  </a:extLst>
                </a:blip>
                <a:srcRect l="2744" t="23483" r="81979" b="7416"/>
                <a:stretch/>
              </p:blipFill>
              <p:spPr bwMode="auto">
                <a:xfrm rot="5040699">
                  <a:off x="6238812" y="3090154"/>
                  <a:ext cx="646000" cy="209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descr="Image result for macroinvertebrate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t="36053" r="25000" b="5868"/>
                <a:stretch/>
              </p:blipFill>
              <p:spPr bwMode="auto">
                <a:xfrm rot="2146885">
                  <a:off x="7626070" y="4836140"/>
                  <a:ext cx="460595" cy="7671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macroinvertebrate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000" t="36053" r="25000" b="5868"/>
                <a:stretch/>
              </p:blipFill>
              <p:spPr bwMode="auto">
                <a:xfrm rot="794235">
                  <a:off x="6015420" y="4592281"/>
                  <a:ext cx="638684" cy="10637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macroinvertebrate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t="36053" r="25000" b="5868"/>
                <a:stretch/>
              </p:blipFill>
              <p:spPr bwMode="auto">
                <a:xfrm flipH="1">
                  <a:off x="8267463" y="4280279"/>
                  <a:ext cx="460595" cy="7671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9810" b="57440"/>
                <a:stretch/>
              </p:blipFill>
              <p:spPr bwMode="auto">
                <a:xfrm>
                  <a:off x="6790154" y="5219699"/>
                  <a:ext cx="523082" cy="79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0"/>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7656" t="42560"/>
                <a:stretch/>
              </p:blipFill>
              <p:spPr bwMode="auto">
                <a:xfrm flipH="1">
                  <a:off x="7162799" y="4779913"/>
                  <a:ext cx="491324" cy="90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2242" t="9576" r="22464" b="64707"/>
                <a:stretch/>
              </p:blipFill>
              <p:spPr bwMode="auto">
                <a:xfrm>
                  <a:off x="6639717" y="4254646"/>
                  <a:ext cx="1066800" cy="55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7656" t="42560"/>
                <a:stretch/>
              </p:blipFill>
              <p:spPr bwMode="auto">
                <a:xfrm>
                  <a:off x="6400800" y="4948541"/>
                  <a:ext cx="436560" cy="80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7" name="Oval 36">
              <a:extLst>
                <a:ext uri="{FF2B5EF4-FFF2-40B4-BE49-F238E27FC236}">
                  <a16:creationId xmlns:a16="http://schemas.microsoft.com/office/drawing/2014/main" id="{0669B3C7-D0F8-900A-94D7-A2FEB0305A37}"/>
                </a:ext>
              </a:extLst>
            </p:cNvPr>
            <p:cNvSpPr/>
            <p:nvPr/>
          </p:nvSpPr>
          <p:spPr>
            <a:xfrm>
              <a:off x="7538889" y="1690688"/>
              <a:ext cx="3402105" cy="214358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A429C051-1926-CC43-AA28-88F1879A333A}"/>
                </a:ext>
              </a:extLst>
            </p:cNvPr>
            <p:cNvPicPr>
              <a:picLocks noChangeAspect="1"/>
            </p:cNvPicPr>
            <p:nvPr/>
          </p:nvPicPr>
          <p:blipFill rotWithShape="1">
            <a:blip r:embed="rId14" cstate="print">
              <a:alphaModFix/>
              <a:extLst>
                <a:ext uri="{28A0092B-C50C-407E-A947-70E740481C1C}">
                  <a14:useLocalDpi xmlns:a14="http://schemas.microsoft.com/office/drawing/2010/main" val="0"/>
                </a:ext>
              </a:extLst>
            </a:blip>
            <a:srcRect/>
            <a:stretch/>
          </p:blipFill>
          <p:spPr>
            <a:xfrm rot="19843911">
              <a:off x="7634625" y="1917604"/>
              <a:ext cx="1428407" cy="841659"/>
            </a:xfrm>
            <a:prstGeom prst="rect">
              <a:avLst/>
            </a:prstGeom>
            <a:noFill/>
            <a:ln>
              <a:noFill/>
            </a:ln>
          </p:spPr>
        </p:pic>
        <p:pic>
          <p:nvPicPr>
            <p:cNvPr id="40" name="Picture 39">
              <a:extLst>
                <a:ext uri="{FF2B5EF4-FFF2-40B4-BE49-F238E27FC236}">
                  <a16:creationId xmlns:a16="http://schemas.microsoft.com/office/drawing/2014/main" id="{7E85ECFE-BE07-7844-9B49-2ADC8311D856}"/>
                </a:ext>
              </a:extLst>
            </p:cNvPr>
            <p:cNvPicPr>
              <a:picLocks noChangeAspect="1"/>
            </p:cNvPicPr>
            <p:nvPr/>
          </p:nvPicPr>
          <p:blipFill rotWithShape="1">
            <a:blip r:embed="rId15" cstate="print">
              <a:alphaModFix/>
              <a:extLst>
                <a:ext uri="{28A0092B-C50C-407E-A947-70E740481C1C}">
                  <a14:useLocalDpi xmlns:a14="http://schemas.microsoft.com/office/drawing/2010/main" val="0"/>
                </a:ext>
              </a:extLst>
            </a:blip>
            <a:srcRect/>
            <a:stretch/>
          </p:blipFill>
          <p:spPr>
            <a:xfrm rot="6635518" flipV="1">
              <a:off x="9813662" y="2707607"/>
              <a:ext cx="1024523" cy="569878"/>
            </a:xfrm>
            <a:prstGeom prst="rect">
              <a:avLst/>
            </a:prstGeom>
            <a:noFill/>
            <a:ln>
              <a:noFill/>
            </a:ln>
          </p:spPr>
        </p:pic>
        <p:pic>
          <p:nvPicPr>
            <p:cNvPr id="41" name="Picture 40">
              <a:extLst>
                <a:ext uri="{FF2B5EF4-FFF2-40B4-BE49-F238E27FC236}">
                  <a16:creationId xmlns:a16="http://schemas.microsoft.com/office/drawing/2014/main" id="{D43A8B06-BC41-144B-829A-532750FAF47D}"/>
                </a:ext>
              </a:extLst>
            </p:cNvPr>
            <p:cNvPicPr>
              <a:picLocks noChangeAspect="1"/>
            </p:cNvPicPr>
            <p:nvPr/>
          </p:nvPicPr>
          <p:blipFill rotWithShape="1">
            <a:blip r:embed="rId16" cstate="print">
              <a:alphaModFix/>
              <a:extLst>
                <a:ext uri="{28A0092B-C50C-407E-A947-70E740481C1C}">
                  <a14:useLocalDpi xmlns:a14="http://schemas.microsoft.com/office/drawing/2010/main" val="0"/>
                </a:ext>
              </a:extLst>
            </a:blip>
            <a:srcRect/>
            <a:stretch/>
          </p:blipFill>
          <p:spPr>
            <a:xfrm rot="16200000">
              <a:off x="8545752" y="3048583"/>
              <a:ext cx="1005008" cy="521193"/>
            </a:xfrm>
            <a:prstGeom prst="rect">
              <a:avLst/>
            </a:prstGeom>
            <a:noFill/>
            <a:ln>
              <a:noFill/>
            </a:ln>
          </p:spPr>
        </p:pic>
        <p:pic>
          <p:nvPicPr>
            <p:cNvPr id="42" name="Picture 41">
              <a:extLst>
                <a:ext uri="{FF2B5EF4-FFF2-40B4-BE49-F238E27FC236}">
                  <a16:creationId xmlns:a16="http://schemas.microsoft.com/office/drawing/2014/main" id="{A4CFCF2E-522D-C741-B420-35F7E3AB852D}"/>
                </a:ext>
              </a:extLst>
            </p:cNvPr>
            <p:cNvPicPr>
              <a:picLocks noChangeAspect="1"/>
            </p:cNvPicPr>
            <p:nvPr/>
          </p:nvPicPr>
          <p:blipFill rotWithShape="1">
            <a:blip r:embed="rId17" cstate="print">
              <a:alphaModFix/>
              <a:extLst>
                <a:ext uri="{28A0092B-C50C-407E-A947-70E740481C1C}">
                  <a14:useLocalDpi xmlns:a14="http://schemas.microsoft.com/office/drawing/2010/main" val="0"/>
                </a:ext>
              </a:extLst>
            </a:blip>
            <a:srcRect l="11457" t="12622" r="9690" b="12420"/>
            <a:stretch/>
          </p:blipFill>
          <p:spPr>
            <a:xfrm rot="8934766">
              <a:off x="9142573" y="2701383"/>
              <a:ext cx="608043" cy="420280"/>
            </a:xfrm>
            <a:prstGeom prst="rect">
              <a:avLst/>
            </a:prstGeom>
            <a:noFill/>
            <a:ln>
              <a:noFill/>
            </a:ln>
          </p:spPr>
        </p:pic>
        <p:pic>
          <p:nvPicPr>
            <p:cNvPr id="43" name="Picture 42">
              <a:extLst>
                <a:ext uri="{FF2B5EF4-FFF2-40B4-BE49-F238E27FC236}">
                  <a16:creationId xmlns:a16="http://schemas.microsoft.com/office/drawing/2014/main" id="{32FBC2A8-BCF4-7849-91F4-E1CA66CC1675}"/>
                </a:ext>
              </a:extLst>
            </p:cNvPr>
            <p:cNvPicPr>
              <a:picLocks noChangeAspect="1"/>
            </p:cNvPicPr>
            <p:nvPr/>
          </p:nvPicPr>
          <p:blipFill rotWithShape="1">
            <a:blip r:embed="rId18" cstate="print">
              <a:alphaModFix/>
              <a:extLst>
                <a:ext uri="{28A0092B-C50C-407E-A947-70E740481C1C}">
                  <a14:useLocalDpi xmlns:a14="http://schemas.microsoft.com/office/drawing/2010/main" val="0"/>
                </a:ext>
              </a:extLst>
            </a:blip>
            <a:srcRect/>
            <a:stretch/>
          </p:blipFill>
          <p:spPr>
            <a:xfrm rot="5927802">
              <a:off x="8166424" y="2846041"/>
              <a:ext cx="847322" cy="609557"/>
            </a:xfrm>
            <a:prstGeom prst="rect">
              <a:avLst/>
            </a:prstGeom>
            <a:noFill/>
            <a:ln>
              <a:noFill/>
            </a:ln>
          </p:spPr>
        </p:pic>
        <p:pic>
          <p:nvPicPr>
            <p:cNvPr id="44" name="Picture 43">
              <a:extLst>
                <a:ext uri="{FF2B5EF4-FFF2-40B4-BE49-F238E27FC236}">
                  <a16:creationId xmlns:a16="http://schemas.microsoft.com/office/drawing/2014/main" id="{4FC65E13-8E6F-5443-A11D-18AD1E318824}"/>
                </a:ext>
              </a:extLst>
            </p:cNvPr>
            <p:cNvPicPr>
              <a:picLocks noChangeAspect="1"/>
            </p:cNvPicPr>
            <p:nvPr/>
          </p:nvPicPr>
          <p:blipFill rotWithShape="1">
            <a:blip r:embed="rId19" cstate="print">
              <a:alphaModFix/>
              <a:extLst>
                <a:ext uri="{28A0092B-C50C-407E-A947-70E740481C1C}">
                  <a14:useLocalDpi xmlns:a14="http://schemas.microsoft.com/office/drawing/2010/main" val="0"/>
                </a:ext>
              </a:extLst>
            </a:blip>
            <a:srcRect/>
            <a:stretch/>
          </p:blipFill>
          <p:spPr>
            <a:xfrm rot="6275430">
              <a:off x="9147401" y="3075921"/>
              <a:ext cx="1217295" cy="485140"/>
            </a:xfrm>
            <a:prstGeom prst="rect">
              <a:avLst/>
            </a:prstGeom>
            <a:noFill/>
            <a:ln>
              <a:noFill/>
            </a:ln>
          </p:spPr>
        </p:pic>
        <p:pic>
          <p:nvPicPr>
            <p:cNvPr id="45" name="Picture 44">
              <a:extLst>
                <a:ext uri="{FF2B5EF4-FFF2-40B4-BE49-F238E27FC236}">
                  <a16:creationId xmlns:a16="http://schemas.microsoft.com/office/drawing/2014/main" id="{DE8300C1-4053-B693-7128-C159EF698678}"/>
                </a:ext>
              </a:extLst>
            </p:cNvPr>
            <p:cNvPicPr>
              <a:picLocks noChangeAspect="1"/>
            </p:cNvPicPr>
            <p:nvPr/>
          </p:nvPicPr>
          <p:blipFill rotWithShape="1">
            <a:blip r:embed="rId20" cstate="print">
              <a:alphaModFix/>
              <a:extLst>
                <a:ext uri="{28A0092B-C50C-407E-A947-70E740481C1C}">
                  <a14:useLocalDpi xmlns:a14="http://schemas.microsoft.com/office/drawing/2010/main" val="0"/>
                </a:ext>
              </a:extLst>
            </a:blip>
            <a:srcRect/>
            <a:stretch/>
          </p:blipFill>
          <p:spPr>
            <a:xfrm rot="1015968" flipV="1">
              <a:off x="8937666" y="1713978"/>
              <a:ext cx="1024523" cy="569878"/>
            </a:xfrm>
            <a:prstGeom prst="rect">
              <a:avLst/>
            </a:prstGeom>
            <a:noFill/>
            <a:ln>
              <a:noFill/>
            </a:ln>
          </p:spPr>
        </p:pic>
        <p:pic>
          <p:nvPicPr>
            <p:cNvPr id="46" name="Picture 45">
              <a:extLst>
                <a:ext uri="{FF2B5EF4-FFF2-40B4-BE49-F238E27FC236}">
                  <a16:creationId xmlns:a16="http://schemas.microsoft.com/office/drawing/2014/main" id="{834B7B16-D417-2154-AA7F-B1EC18130BE9}"/>
                </a:ext>
              </a:extLst>
            </p:cNvPr>
            <p:cNvPicPr>
              <a:picLocks noChangeAspect="1"/>
            </p:cNvPicPr>
            <p:nvPr/>
          </p:nvPicPr>
          <p:blipFill rotWithShape="1">
            <a:blip r:embed="rId21" cstate="print">
              <a:alphaModFix/>
              <a:extLst>
                <a:ext uri="{28A0092B-C50C-407E-A947-70E740481C1C}">
                  <a14:useLocalDpi xmlns:a14="http://schemas.microsoft.com/office/drawing/2010/main" val="0"/>
                </a:ext>
              </a:extLst>
            </a:blip>
            <a:srcRect/>
            <a:stretch/>
          </p:blipFill>
          <p:spPr>
            <a:xfrm rot="6638662">
              <a:off x="9760221" y="2129647"/>
              <a:ext cx="719517" cy="373139"/>
            </a:xfrm>
            <a:prstGeom prst="rect">
              <a:avLst/>
            </a:prstGeom>
            <a:noFill/>
            <a:ln>
              <a:noFill/>
            </a:ln>
          </p:spPr>
        </p:pic>
        <p:pic>
          <p:nvPicPr>
            <p:cNvPr id="47" name="Picture 46">
              <a:extLst>
                <a:ext uri="{FF2B5EF4-FFF2-40B4-BE49-F238E27FC236}">
                  <a16:creationId xmlns:a16="http://schemas.microsoft.com/office/drawing/2014/main" id="{90BDB8BD-2A3E-7ED0-1D02-1501947CE466}"/>
                </a:ext>
              </a:extLst>
            </p:cNvPr>
            <p:cNvPicPr>
              <a:picLocks noChangeAspect="1"/>
            </p:cNvPicPr>
            <p:nvPr/>
          </p:nvPicPr>
          <p:blipFill rotWithShape="1">
            <a:blip r:embed="rId21" cstate="print">
              <a:alphaModFix/>
              <a:extLst>
                <a:ext uri="{28A0092B-C50C-407E-A947-70E740481C1C}">
                  <a14:useLocalDpi xmlns:a14="http://schemas.microsoft.com/office/drawing/2010/main" val="0"/>
                </a:ext>
              </a:extLst>
            </a:blip>
            <a:srcRect/>
            <a:stretch/>
          </p:blipFill>
          <p:spPr>
            <a:xfrm rot="6638662">
              <a:off x="7781321" y="2981697"/>
              <a:ext cx="719517" cy="373139"/>
            </a:xfrm>
            <a:prstGeom prst="rect">
              <a:avLst/>
            </a:prstGeom>
            <a:noFill/>
            <a:ln>
              <a:noFill/>
            </a:ln>
          </p:spPr>
        </p:pic>
        <p:pic>
          <p:nvPicPr>
            <p:cNvPr id="48" name="Picture 47">
              <a:extLst>
                <a:ext uri="{FF2B5EF4-FFF2-40B4-BE49-F238E27FC236}">
                  <a16:creationId xmlns:a16="http://schemas.microsoft.com/office/drawing/2014/main" id="{2FF5790A-C6AF-3942-996A-366A51DB5480}"/>
                </a:ext>
              </a:extLst>
            </p:cNvPr>
            <p:cNvPicPr>
              <a:picLocks noChangeAspect="1"/>
            </p:cNvPicPr>
            <p:nvPr/>
          </p:nvPicPr>
          <p:blipFill rotWithShape="1">
            <a:blip r:embed="rId22" cstate="print">
              <a:alphaModFix/>
              <a:extLst>
                <a:ext uri="{28A0092B-C50C-407E-A947-70E740481C1C}">
                  <a14:useLocalDpi xmlns:a14="http://schemas.microsoft.com/office/drawing/2010/main" val="0"/>
                </a:ext>
              </a:extLst>
            </a:blip>
            <a:srcRect/>
            <a:stretch/>
          </p:blipFill>
          <p:spPr>
            <a:xfrm>
              <a:off x="8586407" y="2292906"/>
              <a:ext cx="679526" cy="499236"/>
            </a:xfrm>
            <a:prstGeom prst="rect">
              <a:avLst/>
            </a:prstGeom>
            <a:noFill/>
            <a:ln>
              <a:noFill/>
            </a:ln>
          </p:spPr>
        </p:pic>
        <p:pic>
          <p:nvPicPr>
            <p:cNvPr id="49" name="Picture 48">
              <a:extLst>
                <a:ext uri="{FF2B5EF4-FFF2-40B4-BE49-F238E27FC236}">
                  <a16:creationId xmlns:a16="http://schemas.microsoft.com/office/drawing/2014/main" id="{1FEB6BC5-F9ED-024E-B31F-4D9DD2BFC842}"/>
                </a:ext>
              </a:extLst>
            </p:cNvPr>
            <p:cNvPicPr>
              <a:picLocks noChangeAspect="1"/>
            </p:cNvPicPr>
            <p:nvPr/>
          </p:nvPicPr>
          <p:blipFill rotWithShape="1">
            <a:blip r:embed="rId23" cstate="print">
              <a:alphaModFix/>
              <a:extLst>
                <a:ext uri="{28A0092B-C50C-407E-A947-70E740481C1C}">
                  <a14:useLocalDpi xmlns:a14="http://schemas.microsoft.com/office/drawing/2010/main" val="0"/>
                </a:ext>
              </a:extLst>
            </a:blip>
            <a:srcRect/>
            <a:stretch/>
          </p:blipFill>
          <p:spPr>
            <a:xfrm rot="10112064">
              <a:off x="9293835" y="2245411"/>
              <a:ext cx="631825" cy="344170"/>
            </a:xfrm>
            <a:prstGeom prst="rect">
              <a:avLst/>
            </a:prstGeom>
            <a:noFill/>
            <a:ln>
              <a:noFill/>
            </a:ln>
          </p:spPr>
        </p:pic>
        <p:grpSp>
          <p:nvGrpSpPr>
            <p:cNvPr id="58" name="Group 57">
              <a:extLst>
                <a:ext uri="{FF2B5EF4-FFF2-40B4-BE49-F238E27FC236}">
                  <a16:creationId xmlns:a16="http://schemas.microsoft.com/office/drawing/2014/main" id="{85D1D14B-2A28-4798-F6A8-BE7C868700D0}"/>
                </a:ext>
              </a:extLst>
            </p:cNvPr>
            <p:cNvGrpSpPr/>
            <p:nvPr/>
          </p:nvGrpSpPr>
          <p:grpSpPr>
            <a:xfrm>
              <a:off x="301175" y="4088802"/>
              <a:ext cx="6603675" cy="2398652"/>
              <a:chOff x="301175" y="4088802"/>
              <a:chExt cx="6603675" cy="2398652"/>
            </a:xfrm>
          </p:grpSpPr>
          <p:grpSp>
            <p:nvGrpSpPr>
              <p:cNvPr id="25" name="Group 24">
                <a:extLst>
                  <a:ext uri="{FF2B5EF4-FFF2-40B4-BE49-F238E27FC236}">
                    <a16:creationId xmlns:a16="http://schemas.microsoft.com/office/drawing/2014/main" id="{947EBB29-E961-8917-9A2C-F257FF2EA637}"/>
                  </a:ext>
                </a:extLst>
              </p:cNvPr>
              <p:cNvGrpSpPr/>
              <p:nvPr/>
            </p:nvGrpSpPr>
            <p:grpSpPr>
              <a:xfrm flipH="1">
                <a:off x="504050" y="4088802"/>
                <a:ext cx="6400800" cy="2286000"/>
                <a:chOff x="101168" y="3470081"/>
                <a:chExt cx="9015536" cy="3159319"/>
              </a:xfrm>
            </p:grpSpPr>
            <p:pic>
              <p:nvPicPr>
                <p:cNvPr id="26" name="Picture 2">
                  <a:extLst>
                    <a:ext uri="{FF2B5EF4-FFF2-40B4-BE49-F238E27FC236}">
                      <a16:creationId xmlns:a16="http://schemas.microsoft.com/office/drawing/2014/main" id="{8077AA98-9D9D-78D9-7F18-71C4A742C53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1168" y="3470081"/>
                  <a:ext cx="4557836" cy="28590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a:extLst>
                    <a:ext uri="{FF2B5EF4-FFF2-40B4-BE49-F238E27FC236}">
                      <a16:creationId xmlns:a16="http://schemas.microsoft.com/office/drawing/2014/main" id="{E6BE893B-89FF-8D26-1D30-92CED526C6A3}"/>
                    </a:ext>
                  </a:extLst>
                </p:cNvPr>
                <p:cNvGrpSpPr/>
                <p:nvPr/>
              </p:nvGrpSpPr>
              <p:grpSpPr>
                <a:xfrm>
                  <a:off x="4849504" y="4038600"/>
                  <a:ext cx="4267200" cy="2590800"/>
                  <a:chOff x="4876800" y="3505200"/>
                  <a:chExt cx="4267200" cy="2590800"/>
                </a:xfrm>
              </p:grpSpPr>
              <p:pic>
                <p:nvPicPr>
                  <p:cNvPr id="33" name="Picture 3">
                    <a:extLst>
                      <a:ext uri="{FF2B5EF4-FFF2-40B4-BE49-F238E27FC236}">
                        <a16:creationId xmlns:a16="http://schemas.microsoft.com/office/drawing/2014/main" id="{8E573005-D46A-9976-38F1-D9FB3DD82F61}"/>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4359" b="91795" l="2574" r="17831"/>
                            </a14:imgEffect>
                          </a14:imgLayer>
                        </a14:imgProps>
                      </a:ext>
                      <a:ext uri="{28A0092B-C50C-407E-A947-70E740481C1C}">
                        <a14:useLocalDpi xmlns:a14="http://schemas.microsoft.com/office/drawing/2010/main" val="0"/>
                      </a:ext>
                    </a:extLst>
                  </a:blip>
                  <a:srcRect l="2744" t="23483" r="81979" b="7416"/>
                  <a:stretch/>
                </p:blipFill>
                <p:spPr bwMode="auto">
                  <a:xfrm rot="5040699">
                    <a:off x="6238812" y="2888282"/>
                    <a:ext cx="646000" cy="209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3">
                    <a:extLst>
                      <a:ext uri="{FF2B5EF4-FFF2-40B4-BE49-F238E27FC236}">
                        <a16:creationId xmlns:a16="http://schemas.microsoft.com/office/drawing/2014/main" id="{A512919F-C816-AE13-E785-35B9EC551639}"/>
                      </a:ext>
                    </a:extLst>
                  </p:cNvPr>
                  <p:cNvSpPr/>
                  <p:nvPr/>
                </p:nvSpPr>
                <p:spPr>
                  <a:xfrm>
                    <a:off x="4876800" y="3505200"/>
                    <a:ext cx="4267200" cy="25908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9">
                    <a:extLst>
                      <a:ext uri="{FF2B5EF4-FFF2-40B4-BE49-F238E27FC236}">
                        <a16:creationId xmlns:a16="http://schemas.microsoft.com/office/drawing/2014/main" id="{20D11D41-2BED-8688-A609-7E6D22812D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42" t="9576" r="22464" b="64707"/>
                  <a:stretch/>
                </p:blipFill>
                <p:spPr bwMode="auto">
                  <a:xfrm>
                    <a:off x="6400800" y="4191000"/>
                    <a:ext cx="1066800" cy="557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11">
                    <a:extLst>
                      <a:ext uri="{FF2B5EF4-FFF2-40B4-BE49-F238E27FC236}">
                        <a16:creationId xmlns:a16="http://schemas.microsoft.com/office/drawing/2014/main" id="{2C0038CF-55CB-964B-6640-81D7F2DFD8A1}"/>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79810" b="57440"/>
                  <a:stretch/>
                </p:blipFill>
                <p:spPr bwMode="auto">
                  <a:xfrm>
                    <a:off x="7058289" y="5107870"/>
                    <a:ext cx="523082" cy="79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 name="Picture 5">
                  <a:extLst>
                    <a:ext uri="{FF2B5EF4-FFF2-40B4-BE49-F238E27FC236}">
                      <a16:creationId xmlns:a16="http://schemas.microsoft.com/office/drawing/2014/main" id="{6BEA41CB-E6D2-89E6-4BC2-0C660DCA8F2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35295" y="5303837"/>
                  <a:ext cx="523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7">
                  <a:extLst>
                    <a:ext uri="{FF2B5EF4-FFF2-40B4-BE49-F238E27FC236}">
                      <a16:creationId xmlns:a16="http://schemas.microsoft.com/office/drawing/2014/main" id="{6A005959-E98F-EBC8-3A1C-357542C9BE3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111091" y="4770437"/>
                  <a:ext cx="523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8">
                  <a:extLst>
                    <a:ext uri="{FF2B5EF4-FFF2-40B4-BE49-F238E27FC236}">
                      <a16:creationId xmlns:a16="http://schemas.microsoft.com/office/drawing/2014/main" id="{5E67074F-13AD-3912-51C1-9EC832238BE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05400" y="4999037"/>
                  <a:ext cx="5238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Connector 30">
                  <a:extLst>
                    <a:ext uri="{FF2B5EF4-FFF2-40B4-BE49-F238E27FC236}">
                      <a16:creationId xmlns:a16="http://schemas.microsoft.com/office/drawing/2014/main" id="{B14AC6AE-CE7F-A186-1CE9-D9C6D357D41F}"/>
                    </a:ext>
                  </a:extLst>
                </p:cNvPr>
                <p:cNvCxnSpPr>
                  <a:stCxn id="34" idx="2"/>
                </p:cNvCxnSpPr>
                <p:nvPr/>
              </p:nvCxnSpPr>
              <p:spPr>
                <a:xfrm flipH="1">
                  <a:off x="2334904" y="5334000"/>
                  <a:ext cx="2514600" cy="900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0E3575D-954F-F8E6-632E-4AB2D6C7A75D}"/>
                    </a:ext>
                  </a:extLst>
                </p:cNvPr>
                <p:cNvCxnSpPr>
                  <a:stCxn id="34" idx="4"/>
                </p:cNvCxnSpPr>
                <p:nvPr/>
              </p:nvCxnSpPr>
              <p:spPr>
                <a:xfrm flipH="1" flipV="1">
                  <a:off x="2334904" y="6234148"/>
                  <a:ext cx="4648200" cy="3952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07B1A0C9-52BC-809A-86ED-93F9BE21E11D}"/>
                  </a:ext>
                </a:extLst>
              </p:cNvPr>
              <p:cNvSpPr/>
              <p:nvPr/>
            </p:nvSpPr>
            <p:spPr>
              <a:xfrm>
                <a:off x="301175" y="4343866"/>
                <a:ext cx="3300103" cy="214358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42D72B63-C65A-AC4A-967A-71BE5DC4FC17}"/>
                  </a:ext>
                </a:extLst>
              </p:cNvPr>
              <p:cNvPicPr>
                <a:picLocks noChangeAspect="1"/>
              </p:cNvPicPr>
              <p:nvPr/>
            </p:nvPicPr>
            <p:blipFill rotWithShape="1">
              <a:blip r:embed="rId27" cstate="print">
                <a:alphaModFix/>
                <a:extLst>
                  <a:ext uri="{28A0092B-C50C-407E-A947-70E740481C1C}">
                    <a14:useLocalDpi xmlns:a14="http://schemas.microsoft.com/office/drawing/2010/main" val="0"/>
                  </a:ext>
                </a:extLst>
              </a:blip>
              <a:srcRect/>
              <a:stretch/>
            </p:blipFill>
            <p:spPr>
              <a:xfrm rot="21073558">
                <a:off x="1244354" y="4523525"/>
                <a:ext cx="899795" cy="274955"/>
              </a:xfrm>
              <a:prstGeom prst="rect">
                <a:avLst/>
              </a:prstGeom>
              <a:noFill/>
              <a:ln>
                <a:noFill/>
              </a:ln>
            </p:spPr>
          </p:pic>
          <p:pic>
            <p:nvPicPr>
              <p:cNvPr id="51" name="Picture 50">
                <a:extLst>
                  <a:ext uri="{FF2B5EF4-FFF2-40B4-BE49-F238E27FC236}">
                    <a16:creationId xmlns:a16="http://schemas.microsoft.com/office/drawing/2014/main" id="{E2C8D4AC-9483-5299-25A2-F3BAA34E9DA7}"/>
                  </a:ext>
                </a:extLst>
              </p:cNvPr>
              <p:cNvPicPr>
                <a:picLocks noChangeAspect="1"/>
              </p:cNvPicPr>
              <p:nvPr/>
            </p:nvPicPr>
            <p:blipFill rotWithShape="1">
              <a:blip r:embed="rId28" cstate="print">
                <a:alphaModFix/>
                <a:extLst>
                  <a:ext uri="{28A0092B-C50C-407E-A947-70E740481C1C}">
                    <a14:useLocalDpi xmlns:a14="http://schemas.microsoft.com/office/drawing/2010/main" val="0"/>
                  </a:ext>
                </a:extLst>
              </a:blip>
              <a:srcRect/>
              <a:stretch/>
            </p:blipFill>
            <p:spPr>
              <a:xfrm rot="1239069">
                <a:off x="2161944" y="5286543"/>
                <a:ext cx="662399" cy="202413"/>
              </a:xfrm>
              <a:prstGeom prst="rect">
                <a:avLst/>
              </a:prstGeom>
              <a:noFill/>
              <a:ln>
                <a:noFill/>
              </a:ln>
            </p:spPr>
          </p:pic>
          <p:pic>
            <p:nvPicPr>
              <p:cNvPr id="52" name="Picture 51">
                <a:extLst>
                  <a:ext uri="{FF2B5EF4-FFF2-40B4-BE49-F238E27FC236}">
                    <a16:creationId xmlns:a16="http://schemas.microsoft.com/office/drawing/2014/main" id="{E4F3E851-C24B-C8CC-FE37-83633F96F254}"/>
                  </a:ext>
                </a:extLst>
              </p:cNvPr>
              <p:cNvPicPr>
                <a:picLocks noChangeAspect="1"/>
              </p:cNvPicPr>
              <p:nvPr/>
            </p:nvPicPr>
            <p:blipFill rotWithShape="1">
              <a:blip r:embed="rId29" cstate="print">
                <a:alphaModFix/>
                <a:extLst>
                  <a:ext uri="{28A0092B-C50C-407E-A947-70E740481C1C}">
                    <a14:useLocalDpi xmlns:a14="http://schemas.microsoft.com/office/drawing/2010/main" val="0"/>
                  </a:ext>
                </a:extLst>
              </a:blip>
              <a:srcRect/>
              <a:stretch/>
            </p:blipFill>
            <p:spPr>
              <a:xfrm rot="13565140">
                <a:off x="822291" y="5645711"/>
                <a:ext cx="662399" cy="202413"/>
              </a:xfrm>
              <a:prstGeom prst="rect">
                <a:avLst/>
              </a:prstGeom>
              <a:noFill/>
              <a:ln>
                <a:noFill/>
              </a:ln>
            </p:spPr>
          </p:pic>
          <p:pic>
            <p:nvPicPr>
              <p:cNvPr id="53" name="Picture 52">
                <a:extLst>
                  <a:ext uri="{FF2B5EF4-FFF2-40B4-BE49-F238E27FC236}">
                    <a16:creationId xmlns:a16="http://schemas.microsoft.com/office/drawing/2014/main" id="{1F2A7E71-80DA-23FE-CC22-A1A8BB172305}"/>
                  </a:ext>
                </a:extLst>
              </p:cNvPr>
              <p:cNvPicPr>
                <a:picLocks noChangeAspect="1"/>
              </p:cNvPicPr>
              <p:nvPr/>
            </p:nvPicPr>
            <p:blipFill rotWithShape="1">
              <a:blip r:embed="rId29" cstate="print">
                <a:alphaModFix/>
                <a:extLst>
                  <a:ext uri="{28A0092B-C50C-407E-A947-70E740481C1C}">
                    <a14:useLocalDpi xmlns:a14="http://schemas.microsoft.com/office/drawing/2010/main" val="0"/>
                  </a:ext>
                </a:extLst>
              </a:blip>
              <a:srcRect/>
              <a:stretch/>
            </p:blipFill>
            <p:spPr>
              <a:xfrm rot="16397067">
                <a:off x="2131276" y="5861861"/>
                <a:ext cx="662399" cy="202413"/>
              </a:xfrm>
              <a:prstGeom prst="rect">
                <a:avLst/>
              </a:prstGeom>
              <a:noFill/>
              <a:ln>
                <a:noFill/>
              </a:ln>
            </p:spPr>
          </p:pic>
          <p:pic>
            <p:nvPicPr>
              <p:cNvPr id="54" name="Picture 53">
                <a:extLst>
                  <a:ext uri="{FF2B5EF4-FFF2-40B4-BE49-F238E27FC236}">
                    <a16:creationId xmlns:a16="http://schemas.microsoft.com/office/drawing/2014/main" id="{0169D9ED-9A45-FE4C-81CC-05799850A456}"/>
                  </a:ext>
                </a:extLst>
              </p:cNvPr>
              <p:cNvPicPr>
                <a:picLocks noChangeAspect="1"/>
              </p:cNvPicPr>
              <p:nvPr/>
            </p:nvPicPr>
            <p:blipFill rotWithShape="1">
              <a:blip r:embed="rId30" cstate="print">
                <a:alphaModFix/>
                <a:extLst>
                  <a:ext uri="{28A0092B-C50C-407E-A947-70E740481C1C}">
                    <a14:useLocalDpi xmlns:a14="http://schemas.microsoft.com/office/drawing/2010/main" val="0"/>
                  </a:ext>
                </a:extLst>
              </a:blip>
              <a:srcRect/>
              <a:stretch/>
            </p:blipFill>
            <p:spPr>
              <a:xfrm>
                <a:off x="2167538" y="4786651"/>
                <a:ext cx="716915" cy="293750"/>
              </a:xfrm>
              <a:prstGeom prst="rect">
                <a:avLst/>
              </a:prstGeom>
              <a:noFill/>
              <a:ln>
                <a:noFill/>
              </a:ln>
            </p:spPr>
          </p:pic>
          <p:pic>
            <p:nvPicPr>
              <p:cNvPr id="55" name="Picture 54">
                <a:extLst>
                  <a:ext uri="{FF2B5EF4-FFF2-40B4-BE49-F238E27FC236}">
                    <a16:creationId xmlns:a16="http://schemas.microsoft.com/office/drawing/2014/main" id="{32FBC2A8-BCF4-7849-91F4-E1CA66CC1675}"/>
                  </a:ext>
                </a:extLst>
              </p:cNvPr>
              <p:cNvPicPr>
                <a:picLocks noChangeAspect="1"/>
              </p:cNvPicPr>
              <p:nvPr/>
            </p:nvPicPr>
            <p:blipFill rotWithShape="1">
              <a:blip r:embed="rId31" cstate="print">
                <a:alphaModFix/>
                <a:extLst>
                  <a:ext uri="{28A0092B-C50C-407E-A947-70E740481C1C}">
                    <a14:useLocalDpi xmlns:a14="http://schemas.microsoft.com/office/drawing/2010/main" val="0"/>
                  </a:ext>
                </a:extLst>
              </a:blip>
              <a:srcRect/>
              <a:stretch/>
            </p:blipFill>
            <p:spPr>
              <a:xfrm rot="9556860">
                <a:off x="2686336" y="5432406"/>
                <a:ext cx="706001" cy="507892"/>
              </a:xfrm>
              <a:prstGeom prst="rect">
                <a:avLst/>
              </a:prstGeom>
              <a:noFill/>
              <a:ln>
                <a:noFill/>
              </a:ln>
            </p:spPr>
          </p:pic>
          <p:pic>
            <p:nvPicPr>
              <p:cNvPr id="56" name="Picture 55">
                <a:extLst>
                  <a:ext uri="{FF2B5EF4-FFF2-40B4-BE49-F238E27FC236}">
                    <a16:creationId xmlns:a16="http://schemas.microsoft.com/office/drawing/2014/main" id="{119C63DA-4AD9-AA4C-BE5D-9469874AE059}"/>
                  </a:ext>
                </a:extLst>
              </p:cNvPr>
              <p:cNvPicPr>
                <a:picLocks noChangeAspect="1"/>
              </p:cNvPicPr>
              <p:nvPr/>
            </p:nvPicPr>
            <p:blipFill rotWithShape="1">
              <a:blip r:embed="rId32" cstate="print">
                <a:alphaModFix/>
                <a:extLst>
                  <a:ext uri="{28A0092B-C50C-407E-A947-70E740481C1C}">
                    <a14:useLocalDpi xmlns:a14="http://schemas.microsoft.com/office/drawing/2010/main" val="0"/>
                  </a:ext>
                </a:extLst>
              </a:blip>
              <a:srcRect/>
              <a:stretch/>
            </p:blipFill>
            <p:spPr>
              <a:xfrm rot="5813408">
                <a:off x="1666515" y="5847389"/>
                <a:ext cx="537128" cy="382781"/>
              </a:xfrm>
              <a:prstGeom prst="rect">
                <a:avLst/>
              </a:prstGeom>
              <a:noFill/>
              <a:ln>
                <a:noFill/>
              </a:ln>
            </p:spPr>
          </p:pic>
          <p:pic>
            <p:nvPicPr>
              <p:cNvPr id="57" name="Picture 56">
                <a:extLst>
                  <a:ext uri="{FF2B5EF4-FFF2-40B4-BE49-F238E27FC236}">
                    <a16:creationId xmlns:a16="http://schemas.microsoft.com/office/drawing/2014/main" id="{86023301-94E7-AFE3-CEE3-E2F81838852A}"/>
                  </a:ext>
                </a:extLst>
              </p:cNvPr>
              <p:cNvPicPr>
                <a:picLocks noChangeAspect="1"/>
              </p:cNvPicPr>
              <p:nvPr/>
            </p:nvPicPr>
            <p:blipFill rotWithShape="1">
              <a:blip r:embed="rId33" cstate="print">
                <a:alphaModFix/>
                <a:extLst>
                  <a:ext uri="{28A0092B-C50C-407E-A947-70E740481C1C}">
                    <a14:useLocalDpi xmlns:a14="http://schemas.microsoft.com/office/drawing/2010/main" val="0"/>
                  </a:ext>
                </a:extLst>
              </a:blip>
              <a:srcRect/>
              <a:stretch/>
            </p:blipFill>
            <p:spPr>
              <a:xfrm rot="756457">
                <a:off x="1397769" y="5109067"/>
                <a:ext cx="537128" cy="382781"/>
              </a:xfrm>
              <a:prstGeom prst="rect">
                <a:avLst/>
              </a:prstGeom>
              <a:noFill/>
              <a:ln>
                <a:noFill/>
              </a:ln>
            </p:spPr>
          </p:pic>
        </p:grpSp>
      </p:grpSp>
      <p:pic>
        <p:nvPicPr>
          <p:cNvPr id="3" name="Picture 2">
            <a:extLst>
              <a:ext uri="{FF2B5EF4-FFF2-40B4-BE49-F238E27FC236}">
                <a16:creationId xmlns:a16="http://schemas.microsoft.com/office/drawing/2014/main" id="{C6AB7D5B-6E4E-EB98-BCE9-17FD65E5D354}"/>
              </a:ext>
            </a:extLst>
          </p:cNvPr>
          <p:cNvPicPr>
            <a:picLocks noChangeAspect="1"/>
          </p:cNvPicPr>
          <p:nvPr/>
        </p:nvPicPr>
        <p:blipFill rotWithShape="1">
          <a:blip r:embed="rId29" cstate="print">
            <a:alphaModFix/>
            <a:extLst>
              <a:ext uri="{28A0092B-C50C-407E-A947-70E740481C1C}">
                <a14:useLocalDpi xmlns:a14="http://schemas.microsoft.com/office/drawing/2010/main" val="0"/>
              </a:ext>
            </a:extLst>
          </a:blip>
          <a:srcRect/>
          <a:stretch/>
        </p:blipFill>
        <p:spPr>
          <a:xfrm rot="20394743" flipH="1">
            <a:off x="1346562" y="5123320"/>
            <a:ext cx="631518" cy="202413"/>
          </a:xfrm>
          <a:prstGeom prst="rect">
            <a:avLst/>
          </a:prstGeom>
          <a:noFill/>
          <a:ln>
            <a:noFill/>
          </a:ln>
        </p:spPr>
      </p:pic>
    </p:spTree>
    <p:extLst>
      <p:ext uri="{BB962C8B-B14F-4D97-AF65-F5344CB8AC3E}">
        <p14:creationId xmlns:p14="http://schemas.microsoft.com/office/powerpoint/2010/main" val="24360702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defRPr sz="1400" dirty="0" smtClean="0"/>
        </a:defPPr>
      </a:lstStyle>
    </a:txDef>
  </a:objectDefaults>
  <a:extraClrSchemeLst/>
  <a:extLst>
    <a:ext uri="{05A4C25C-085E-4340-85A3-A5531E510DB2}">
      <thm15:themeFamily xmlns:thm15="http://schemas.microsoft.com/office/thememl/2012/main" name="DEQPPTTemplate2020.potx" id="{1664F02D-C499-414F-8DEE-323EB17C958E}" vid="{356B561B-97DE-44DF-ACC5-F878F0208B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DEQPPTTemplate2020 (1)</Template>
  <TotalTime>935</TotalTime>
  <Words>1461</Words>
  <Application>Microsoft Office PowerPoint</Application>
  <PresentationFormat>Widescreen</PresentationFormat>
  <Paragraphs>268</Paragraphs>
  <Slides>35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Cambria</vt:lpstr>
      <vt:lpstr>Courier New</vt:lpstr>
      <vt:lpstr>Wingdings</vt:lpstr>
      <vt:lpstr>Office Theme</vt:lpstr>
      <vt:lpstr>Horsepen Creek, Little Roanoke Creek, and unnamed tributary to Spencer Creek TMDL Study</vt:lpstr>
      <vt:lpstr>Our goals for today…</vt:lpstr>
      <vt:lpstr>Agenda</vt:lpstr>
      <vt:lpstr>Virginia’s Water Quality Process</vt:lpstr>
      <vt:lpstr>Background: Clean Water Act</vt:lpstr>
      <vt:lpstr>Virginia’s Water Quality Standards</vt:lpstr>
      <vt:lpstr>PowerPoint Presentation</vt:lpstr>
      <vt:lpstr>Why Benthic Macroinvertebrates?</vt:lpstr>
      <vt:lpstr>Aquatic life impairments are visible and quantifiable.</vt:lpstr>
      <vt:lpstr>Virginia Stream Condition Index (VSCI)</vt:lpstr>
      <vt:lpstr>Virginia Stream Condition Index (VSCI)</vt:lpstr>
      <vt:lpstr>PowerPoint Presentation</vt:lpstr>
      <vt:lpstr>Horsepen Creek Biomonitoring Data Station: 4AHEN004.27</vt:lpstr>
      <vt:lpstr>Little Roanoke Creek Stations: 4ALRO010.18, 4ALRO010.68, 4ALRO010.88</vt:lpstr>
      <vt:lpstr>Unnamed tributary to Spencer Creek Stations: 4AXVO000.50, 4AXVO000.60</vt:lpstr>
      <vt:lpstr>What is a TMDL?</vt:lpstr>
      <vt:lpstr>TMDL? A kind of “Pollution Diet”</vt:lpstr>
      <vt:lpstr>TMDL? A kind of “Pollution Diet”</vt:lpstr>
      <vt:lpstr>What pollutants may be leading to aquatic life impairments in Horsepen, Little Roanoke, and the unnamed tributary to Spencer Creek?</vt:lpstr>
      <vt:lpstr>Benthic Stressor Analysis</vt:lpstr>
      <vt:lpstr>Available Data</vt:lpstr>
      <vt:lpstr>“Stressors” Analyzed</vt:lpstr>
      <vt:lpstr>Evidence Examination</vt:lpstr>
      <vt:lpstr>Causal Analysis/Diagnosis Decision Information System (CADDIS) approach</vt:lpstr>
      <vt:lpstr>Draft Results</vt:lpstr>
      <vt:lpstr>Some Supporting Lines of Evidence – Phosphorus</vt:lpstr>
      <vt:lpstr>Some Supporting Lines of Evidence – Sediment</vt:lpstr>
      <vt:lpstr>Some Supporting Lines of Evidence – Dissolved Oxygen</vt:lpstr>
      <vt:lpstr>Some Supporting Lines of Evidence – Physical Habitat</vt:lpstr>
      <vt:lpstr>Community Engagement Meeting or  TMDL Advisory Group?</vt:lpstr>
      <vt:lpstr>TMDL Development: The Study Continues</vt:lpstr>
      <vt:lpstr>TMDL Development: The Model &amp; Reductions</vt:lpstr>
      <vt:lpstr>TMDL Development: The Equation of the Pollution Load</vt:lpstr>
      <vt:lpstr>What happens next…</vt:lpstr>
      <vt:lpstr>For comments: aerin.doughty@deq.virginia.gov or 901 Russell Drive Salem, VA 24153  The 30-day public comment period ends February 14th, 2025.  To learn more about TMDLs, visit DEQ’s website:  https://www.deq.virginia.gov/our-programs/water/water-quality/tmdl-development  To view the Stressor Analysis Document: https://www.deq.virginia.gov/our-programs/water/water-quality/tmdl-development/ tmdls-under-development</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VITA Program</dc:creator>
  <cp:lastModifiedBy>Doughty, Aerin (DEQ)</cp:lastModifiedBy>
  <cp:revision>18</cp:revision>
  <dcterms:created xsi:type="dcterms:W3CDTF">2020-09-30T15:27:48Z</dcterms:created>
  <dcterms:modified xsi:type="dcterms:W3CDTF">2025-01-06T15:06:53Z</dcterms:modified>
</cp:coreProperties>
</file>