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62" r:id="rId2"/>
    <p:sldId id="321" r:id="rId3"/>
    <p:sldId id="325" r:id="rId4"/>
    <p:sldId id="261" r:id="rId5"/>
    <p:sldId id="329" r:id="rId6"/>
    <p:sldId id="333" r:id="rId7"/>
    <p:sldId id="263" r:id="rId8"/>
    <p:sldId id="300" r:id="rId9"/>
    <p:sldId id="266" r:id="rId10"/>
    <p:sldId id="267" r:id="rId11"/>
    <p:sldId id="320" r:id="rId12"/>
    <p:sldId id="268" r:id="rId13"/>
    <p:sldId id="269" r:id="rId14"/>
    <p:sldId id="288" r:id="rId15"/>
    <p:sldId id="332" r:id="rId16"/>
    <p:sldId id="326" r:id="rId17"/>
    <p:sldId id="327" r:id="rId18"/>
    <p:sldId id="334" r:id="rId19"/>
    <p:sldId id="301" r:id="rId20"/>
    <p:sldId id="303" r:id="rId21"/>
    <p:sldId id="331" r:id="rId22"/>
    <p:sldId id="330" r:id="rId23"/>
    <p:sldId id="328" r:id="rId24"/>
    <p:sldId id="323" r:id="rId25"/>
    <p:sldId id="282" r:id="rId26"/>
    <p:sldId id="283" r:id="rId27"/>
    <p:sldId id="299" r:id="rId28"/>
    <p:sldId id="287" r:id="rId29"/>
    <p:sldId id="296" r:id="rId30"/>
    <p:sldId id="294"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569"/>
    <a:srgbClr val="33CC99"/>
    <a:srgbClr val="256EAB"/>
    <a:srgbClr val="CCFF33"/>
    <a:srgbClr val="FF0000"/>
    <a:srgbClr val="FFFF66"/>
    <a:srgbClr val="66FF66"/>
    <a:srgbClr val="277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922F1D-AB67-4E9D-A48C-A03F14D70AD7}" v="25" dt="2024-09-24T18:38:25.259"/>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6387" autoAdjust="0"/>
  </p:normalViewPr>
  <p:slideViewPr>
    <p:cSldViewPr snapToGrid="0">
      <p:cViewPr varScale="1">
        <p:scale>
          <a:sx n="95" d="100"/>
          <a:sy n="95" d="100"/>
        </p:scale>
        <p:origin x="882" y="96"/>
      </p:cViewPr>
      <p:guideLst/>
    </p:cSldViewPr>
  </p:slideViewPr>
  <p:outlineViewPr>
    <p:cViewPr>
      <p:scale>
        <a:sx n="33" d="100"/>
        <a:sy n="33" d="100"/>
      </p:scale>
      <p:origin x="0" y="-11587"/>
    </p:cViewPr>
  </p:outlineViewPr>
  <p:notesTextViewPr>
    <p:cViewPr>
      <p:scale>
        <a:sx n="3" d="2"/>
        <a:sy n="3" d="2"/>
      </p:scale>
      <p:origin x="0" y="0"/>
    </p:cViewPr>
  </p:notesTextViewPr>
  <p:notesViewPr>
    <p:cSldViewPr snapToGrid="0">
      <p:cViewPr varScale="1">
        <p:scale>
          <a:sx n="53" d="100"/>
          <a:sy n="53" d="100"/>
        </p:scale>
        <p:origin x="284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kins, Landon (DEQ)" userId="6d124e0d-073d-4331-9e7f-951a6ec5037b" providerId="ADAL" clId="{C2922F1D-AB67-4E9D-A48C-A03F14D70AD7}"/>
    <pc:docChg chg="undo custSel addSld delSld modSld sldOrd modNotesMaster modHandout">
      <pc:chgData name="Jenkins, Landon (DEQ)" userId="6d124e0d-073d-4331-9e7f-951a6ec5037b" providerId="ADAL" clId="{C2922F1D-AB67-4E9D-A48C-A03F14D70AD7}" dt="2024-10-16T18:44:20.132" v="1583" actId="313"/>
      <pc:docMkLst>
        <pc:docMk/>
      </pc:docMkLst>
      <pc:sldChg chg="modSp mod">
        <pc:chgData name="Jenkins, Landon (DEQ)" userId="6d124e0d-073d-4331-9e7f-951a6ec5037b" providerId="ADAL" clId="{C2922F1D-AB67-4E9D-A48C-A03F14D70AD7}" dt="2024-08-28T13:58:16.492" v="118" actId="15"/>
        <pc:sldMkLst>
          <pc:docMk/>
          <pc:sldMk cId="2568379717" sldId="261"/>
        </pc:sldMkLst>
        <pc:spChg chg="mod">
          <ac:chgData name="Jenkins, Landon (DEQ)" userId="6d124e0d-073d-4331-9e7f-951a6ec5037b" providerId="ADAL" clId="{C2922F1D-AB67-4E9D-A48C-A03F14D70AD7}" dt="2024-08-28T13:58:16.492" v="118" actId="15"/>
          <ac:spMkLst>
            <pc:docMk/>
            <pc:sldMk cId="2568379717" sldId="261"/>
            <ac:spMk id="3" creationId="{00000000-0000-0000-0000-000000000000}"/>
          </ac:spMkLst>
        </pc:spChg>
      </pc:sldChg>
      <pc:sldChg chg="addSp delSp modSp mod">
        <pc:chgData name="Jenkins, Landon (DEQ)" userId="6d124e0d-073d-4331-9e7f-951a6ec5037b" providerId="ADAL" clId="{C2922F1D-AB67-4E9D-A48C-A03F14D70AD7}" dt="2024-09-24T18:37:54.083" v="774" actId="14826"/>
        <pc:sldMkLst>
          <pc:docMk/>
          <pc:sldMk cId="2197890353" sldId="262"/>
        </pc:sldMkLst>
        <pc:spChg chg="mod">
          <ac:chgData name="Jenkins, Landon (DEQ)" userId="6d124e0d-073d-4331-9e7f-951a6ec5037b" providerId="ADAL" clId="{C2922F1D-AB67-4E9D-A48C-A03F14D70AD7}" dt="2024-08-27T18:30:41.382" v="39" actId="122"/>
          <ac:spMkLst>
            <pc:docMk/>
            <pc:sldMk cId="2197890353" sldId="262"/>
            <ac:spMk id="2" creationId="{00000000-0000-0000-0000-000000000000}"/>
          </ac:spMkLst>
        </pc:spChg>
        <pc:spChg chg="mod">
          <ac:chgData name="Jenkins, Landon (DEQ)" userId="6d124e0d-073d-4331-9e7f-951a6ec5037b" providerId="ADAL" clId="{C2922F1D-AB67-4E9D-A48C-A03F14D70AD7}" dt="2024-09-18T19:23:18.717" v="757" actId="13926"/>
          <ac:spMkLst>
            <pc:docMk/>
            <pc:sldMk cId="2197890353" sldId="262"/>
            <ac:spMk id="6" creationId="{00000000-0000-0000-0000-000000000000}"/>
          </ac:spMkLst>
        </pc:spChg>
        <pc:picChg chg="add del mod">
          <ac:chgData name="Jenkins, Landon (DEQ)" userId="6d124e0d-073d-4331-9e7f-951a6ec5037b" providerId="ADAL" clId="{C2922F1D-AB67-4E9D-A48C-A03F14D70AD7}" dt="2024-09-24T18:37:54.083" v="774" actId="14826"/>
          <ac:picMkLst>
            <pc:docMk/>
            <pc:sldMk cId="2197890353" sldId="262"/>
            <ac:picMk id="13" creationId="{F92A7EFC-3C22-98BC-146B-61B1A6EB6A03}"/>
          </ac:picMkLst>
        </pc:picChg>
      </pc:sldChg>
      <pc:sldChg chg="modSp mod">
        <pc:chgData name="Jenkins, Landon (DEQ)" userId="6d124e0d-073d-4331-9e7f-951a6ec5037b" providerId="ADAL" clId="{C2922F1D-AB67-4E9D-A48C-A03F14D70AD7}" dt="2024-10-16T18:40:20.459" v="1492" actId="20577"/>
        <pc:sldMkLst>
          <pc:docMk/>
          <pc:sldMk cId="578137421" sldId="283"/>
        </pc:sldMkLst>
        <pc:spChg chg="mod">
          <ac:chgData name="Jenkins, Landon (DEQ)" userId="6d124e0d-073d-4331-9e7f-951a6ec5037b" providerId="ADAL" clId="{C2922F1D-AB67-4E9D-A48C-A03F14D70AD7}" dt="2024-10-16T18:40:20.459" v="1492" actId="20577"/>
          <ac:spMkLst>
            <pc:docMk/>
            <pc:sldMk cId="578137421" sldId="283"/>
            <ac:spMk id="3" creationId="{00000000-0000-0000-0000-000000000000}"/>
          </ac:spMkLst>
        </pc:spChg>
      </pc:sldChg>
      <pc:sldChg chg="addSp delSp modSp mod">
        <pc:chgData name="Jenkins, Landon (DEQ)" userId="6d124e0d-073d-4331-9e7f-951a6ec5037b" providerId="ADAL" clId="{C2922F1D-AB67-4E9D-A48C-A03F14D70AD7}" dt="2024-09-24T18:38:53.190" v="780" actId="14100"/>
        <pc:sldMkLst>
          <pc:docMk/>
          <pc:sldMk cId="4154314451" sldId="294"/>
        </pc:sldMkLst>
        <pc:spChg chg="mod">
          <ac:chgData name="Jenkins, Landon (DEQ)" userId="6d124e0d-073d-4331-9e7f-951a6ec5037b" providerId="ADAL" clId="{C2922F1D-AB67-4E9D-A48C-A03F14D70AD7}" dt="2024-09-09T16:01:53.264" v="728" actId="20577"/>
          <ac:spMkLst>
            <pc:docMk/>
            <pc:sldMk cId="4154314451" sldId="294"/>
            <ac:spMk id="3" creationId="{00000000-0000-0000-0000-000000000000}"/>
          </ac:spMkLst>
        </pc:spChg>
        <pc:spChg chg="add del mod">
          <ac:chgData name="Jenkins, Landon (DEQ)" userId="6d124e0d-073d-4331-9e7f-951a6ec5037b" providerId="ADAL" clId="{C2922F1D-AB67-4E9D-A48C-A03F14D70AD7}" dt="2024-09-24T18:38:25.258" v="775" actId="931"/>
          <ac:spMkLst>
            <pc:docMk/>
            <pc:sldMk cId="4154314451" sldId="294"/>
            <ac:spMk id="5" creationId="{A1EA744E-9797-0438-076C-B0D90E844E69}"/>
          </ac:spMkLst>
        </pc:spChg>
        <pc:picChg chg="add mod">
          <ac:chgData name="Jenkins, Landon (DEQ)" userId="6d124e0d-073d-4331-9e7f-951a6ec5037b" providerId="ADAL" clId="{C2922F1D-AB67-4E9D-A48C-A03F14D70AD7}" dt="2024-09-24T18:38:53.190" v="780" actId="14100"/>
          <ac:picMkLst>
            <pc:docMk/>
            <pc:sldMk cId="4154314451" sldId="294"/>
            <ac:picMk id="6" creationId="{EF8EA2B9-DB05-4B3E-06F6-1215B15F77D0}"/>
          </ac:picMkLst>
        </pc:picChg>
        <pc:picChg chg="del">
          <ac:chgData name="Jenkins, Landon (DEQ)" userId="6d124e0d-073d-4331-9e7f-951a6ec5037b" providerId="ADAL" clId="{C2922F1D-AB67-4E9D-A48C-A03F14D70AD7}" dt="2024-09-09T16:02:05.977" v="729" actId="21"/>
          <ac:picMkLst>
            <pc:docMk/>
            <pc:sldMk cId="4154314451" sldId="294"/>
            <ac:picMk id="8" creationId="{AC2DF96F-AB33-E1CE-52EC-33AFB8D0EABF}"/>
          </ac:picMkLst>
        </pc:picChg>
      </pc:sldChg>
      <pc:sldChg chg="modSp mod">
        <pc:chgData name="Jenkins, Landon (DEQ)" userId="6d124e0d-073d-4331-9e7f-951a6ec5037b" providerId="ADAL" clId="{C2922F1D-AB67-4E9D-A48C-A03F14D70AD7}" dt="2024-10-16T18:30:25.060" v="1477" actId="20577"/>
        <pc:sldMkLst>
          <pc:docMk/>
          <pc:sldMk cId="1542670759" sldId="296"/>
        </pc:sldMkLst>
        <pc:spChg chg="mod">
          <ac:chgData name="Jenkins, Landon (DEQ)" userId="6d124e0d-073d-4331-9e7f-951a6ec5037b" providerId="ADAL" clId="{C2922F1D-AB67-4E9D-A48C-A03F14D70AD7}" dt="2024-10-16T18:30:25.060" v="1477" actId="20577"/>
          <ac:spMkLst>
            <pc:docMk/>
            <pc:sldMk cId="1542670759" sldId="296"/>
            <ac:spMk id="2" creationId="{00000000-0000-0000-0000-000000000000}"/>
          </ac:spMkLst>
        </pc:spChg>
      </pc:sldChg>
      <pc:sldChg chg="modSp mod">
        <pc:chgData name="Jenkins, Landon (DEQ)" userId="6d124e0d-073d-4331-9e7f-951a6ec5037b" providerId="ADAL" clId="{C2922F1D-AB67-4E9D-A48C-A03F14D70AD7}" dt="2024-10-16T18:29:08.411" v="1470" actId="122"/>
        <pc:sldMkLst>
          <pc:docMk/>
          <pc:sldMk cId="2462427254" sldId="299"/>
        </pc:sldMkLst>
        <pc:spChg chg="mod">
          <ac:chgData name="Jenkins, Landon (DEQ)" userId="6d124e0d-073d-4331-9e7f-951a6ec5037b" providerId="ADAL" clId="{C2922F1D-AB67-4E9D-A48C-A03F14D70AD7}" dt="2024-10-16T18:29:08.411" v="1470" actId="122"/>
          <ac:spMkLst>
            <pc:docMk/>
            <pc:sldMk cId="2462427254" sldId="299"/>
            <ac:spMk id="2" creationId="{00000000-0000-0000-0000-000000000000}"/>
          </ac:spMkLst>
        </pc:spChg>
      </pc:sldChg>
      <pc:sldChg chg="modSp mod modNotesTx">
        <pc:chgData name="Jenkins, Landon (DEQ)" userId="6d124e0d-073d-4331-9e7f-951a6ec5037b" providerId="ADAL" clId="{C2922F1D-AB67-4E9D-A48C-A03F14D70AD7}" dt="2024-10-16T18:24:39.816" v="1327" actId="20577"/>
        <pc:sldMkLst>
          <pc:docMk/>
          <pc:sldMk cId="2166028701" sldId="301"/>
        </pc:sldMkLst>
        <pc:spChg chg="mod">
          <ac:chgData name="Jenkins, Landon (DEQ)" userId="6d124e0d-073d-4331-9e7f-951a6ec5037b" providerId="ADAL" clId="{C2922F1D-AB67-4E9D-A48C-A03F14D70AD7}" dt="2024-10-16T18:16:30.285" v="1010" actId="20577"/>
          <ac:spMkLst>
            <pc:docMk/>
            <pc:sldMk cId="2166028701" sldId="301"/>
            <ac:spMk id="2" creationId="{00000000-0000-0000-0000-000000000000}"/>
          </ac:spMkLst>
        </pc:spChg>
      </pc:sldChg>
      <pc:sldChg chg="del">
        <pc:chgData name="Jenkins, Landon (DEQ)" userId="6d124e0d-073d-4331-9e7f-951a6ec5037b" providerId="ADAL" clId="{C2922F1D-AB67-4E9D-A48C-A03F14D70AD7}" dt="2024-08-28T14:44:55.820" v="317" actId="2696"/>
        <pc:sldMkLst>
          <pc:docMk/>
          <pc:sldMk cId="2966825703" sldId="302"/>
        </pc:sldMkLst>
      </pc:sldChg>
      <pc:sldChg chg="addSp delSp modSp del mod">
        <pc:chgData name="Jenkins, Landon (DEQ)" userId="6d124e0d-073d-4331-9e7f-951a6ec5037b" providerId="ADAL" clId="{C2922F1D-AB67-4E9D-A48C-A03F14D70AD7}" dt="2024-10-16T17:11:33.313" v="831" actId="47"/>
        <pc:sldMkLst>
          <pc:docMk/>
          <pc:sldMk cId="4140158158" sldId="319"/>
        </pc:sldMkLst>
        <pc:spChg chg="mod">
          <ac:chgData name="Jenkins, Landon (DEQ)" userId="6d124e0d-073d-4331-9e7f-951a6ec5037b" providerId="ADAL" clId="{C2922F1D-AB67-4E9D-A48C-A03F14D70AD7}" dt="2024-08-28T15:12:56.724" v="583" actId="20577"/>
          <ac:spMkLst>
            <pc:docMk/>
            <pc:sldMk cId="4140158158" sldId="319"/>
            <ac:spMk id="2" creationId="{13FD8F1A-4F12-4EA6-A1B0-A5928EE28F07}"/>
          </ac:spMkLst>
        </pc:spChg>
        <pc:spChg chg="del mod">
          <ac:chgData name="Jenkins, Landon (DEQ)" userId="6d124e0d-073d-4331-9e7f-951a6ec5037b" providerId="ADAL" clId="{C2922F1D-AB67-4E9D-A48C-A03F14D70AD7}" dt="2024-08-28T15:13:10.383" v="586"/>
          <ac:spMkLst>
            <pc:docMk/>
            <pc:sldMk cId="4140158158" sldId="319"/>
            <ac:spMk id="9" creationId="{FC3E0C12-D3F3-5372-C8BE-8107AB69BF24}"/>
          </ac:spMkLst>
        </pc:spChg>
        <pc:picChg chg="add mod">
          <ac:chgData name="Jenkins, Landon (DEQ)" userId="6d124e0d-073d-4331-9e7f-951a6ec5037b" providerId="ADAL" clId="{C2922F1D-AB67-4E9D-A48C-A03F14D70AD7}" dt="2024-08-28T15:13:21.057" v="589" actId="14100"/>
          <ac:picMkLst>
            <pc:docMk/>
            <pc:sldMk cId="4140158158" sldId="319"/>
            <ac:picMk id="3" creationId="{D2E975AC-88BF-224E-29F3-00EFE09F8BEB}"/>
          </ac:picMkLst>
        </pc:picChg>
      </pc:sldChg>
      <pc:sldChg chg="ord">
        <pc:chgData name="Jenkins, Landon (DEQ)" userId="6d124e0d-073d-4331-9e7f-951a6ec5037b" providerId="ADAL" clId="{C2922F1D-AB67-4E9D-A48C-A03F14D70AD7}" dt="2024-10-16T17:03:44.565" v="793"/>
        <pc:sldMkLst>
          <pc:docMk/>
          <pc:sldMk cId="70263989" sldId="320"/>
        </pc:sldMkLst>
      </pc:sldChg>
      <pc:sldChg chg="modSp">
        <pc:chgData name="Jenkins, Landon (DEQ)" userId="6d124e0d-073d-4331-9e7f-951a6ec5037b" providerId="ADAL" clId="{C2922F1D-AB67-4E9D-A48C-A03F14D70AD7}" dt="2024-08-27T18:30:59.543" v="45" actId="20577"/>
        <pc:sldMkLst>
          <pc:docMk/>
          <pc:sldMk cId="3050765658" sldId="321"/>
        </pc:sldMkLst>
        <pc:graphicFrameChg chg="mod">
          <ac:chgData name="Jenkins, Landon (DEQ)" userId="6d124e0d-073d-4331-9e7f-951a6ec5037b" providerId="ADAL" clId="{C2922F1D-AB67-4E9D-A48C-A03F14D70AD7}" dt="2024-08-27T18:30:59.543" v="45" actId="20577"/>
          <ac:graphicFrameMkLst>
            <pc:docMk/>
            <pc:sldMk cId="3050765658" sldId="321"/>
            <ac:graphicFrameMk id="9" creationId="{C405EE36-8019-486F-98E8-0E9BE4CFDC7B}"/>
          </ac:graphicFrameMkLst>
        </pc:graphicFrameChg>
      </pc:sldChg>
      <pc:sldChg chg="addSp delSp modSp mod chgLayout">
        <pc:chgData name="Jenkins, Landon (DEQ)" userId="6d124e0d-073d-4331-9e7f-951a6ec5037b" providerId="ADAL" clId="{C2922F1D-AB67-4E9D-A48C-A03F14D70AD7}" dt="2024-10-16T18:27:03.152" v="1330" actId="20577"/>
        <pc:sldMkLst>
          <pc:docMk/>
          <pc:sldMk cId="2629521039" sldId="323"/>
        </pc:sldMkLst>
        <pc:spChg chg="add del mod ord">
          <ac:chgData name="Jenkins, Landon (DEQ)" userId="6d124e0d-073d-4331-9e7f-951a6ec5037b" providerId="ADAL" clId="{C2922F1D-AB67-4E9D-A48C-A03F14D70AD7}" dt="2024-08-28T16:18:55.888" v="592"/>
          <ac:spMkLst>
            <pc:docMk/>
            <pc:sldMk cId="2629521039" sldId="323"/>
            <ac:spMk id="2" creationId="{61F538BE-0D87-6CAB-1A30-F94A58B32AE3}"/>
          </ac:spMkLst>
        </pc:spChg>
        <pc:spChg chg="mod ord">
          <ac:chgData name="Jenkins, Landon (DEQ)" userId="6d124e0d-073d-4331-9e7f-951a6ec5037b" providerId="ADAL" clId="{C2922F1D-AB67-4E9D-A48C-A03F14D70AD7}" dt="2024-08-28T16:18:53.788" v="591" actId="700"/>
          <ac:spMkLst>
            <pc:docMk/>
            <pc:sldMk cId="2629521039" sldId="323"/>
            <ac:spMk id="4" creationId="{4CFC2E23-B95A-4CD5-8274-B75DB94DB28F}"/>
          </ac:spMkLst>
        </pc:spChg>
        <pc:spChg chg="mod ord">
          <ac:chgData name="Jenkins, Landon (DEQ)" userId="6d124e0d-073d-4331-9e7f-951a6ec5037b" providerId="ADAL" clId="{C2922F1D-AB67-4E9D-A48C-A03F14D70AD7}" dt="2024-10-16T18:27:03.152" v="1330" actId="20577"/>
          <ac:spMkLst>
            <pc:docMk/>
            <pc:sldMk cId="2629521039" sldId="323"/>
            <ac:spMk id="7" creationId="{9CBE2666-7939-2E64-4F11-4717C3E43B65}"/>
          </ac:spMkLst>
        </pc:spChg>
        <pc:picChg chg="add mod">
          <ac:chgData name="Jenkins, Landon (DEQ)" userId="6d124e0d-073d-4331-9e7f-951a6ec5037b" providerId="ADAL" clId="{C2922F1D-AB67-4E9D-A48C-A03F14D70AD7}" dt="2024-08-28T16:19:03.146" v="595" actId="14100"/>
          <ac:picMkLst>
            <pc:docMk/>
            <pc:sldMk cId="2629521039" sldId="323"/>
            <ac:picMk id="3" creationId="{A3C851FB-7426-C180-E023-DD7CF683EFD1}"/>
          </ac:picMkLst>
        </pc:picChg>
        <pc:picChg chg="del">
          <ac:chgData name="Jenkins, Landon (DEQ)" userId="6d124e0d-073d-4331-9e7f-951a6ec5037b" providerId="ADAL" clId="{C2922F1D-AB67-4E9D-A48C-A03F14D70AD7}" dt="2024-08-28T16:18:48.060" v="590" actId="478"/>
          <ac:picMkLst>
            <pc:docMk/>
            <pc:sldMk cId="2629521039" sldId="323"/>
            <ac:picMk id="5" creationId="{770B5592-6DB0-827E-AE50-61D749D263BA}"/>
          </ac:picMkLst>
        </pc:picChg>
      </pc:sldChg>
      <pc:sldChg chg="addSp delSp modSp mod">
        <pc:chgData name="Jenkins, Landon (DEQ)" userId="6d124e0d-073d-4331-9e7f-951a6ec5037b" providerId="ADAL" clId="{C2922F1D-AB67-4E9D-A48C-A03F14D70AD7}" dt="2024-09-18T19:02:17.325" v="756" actId="14100"/>
        <pc:sldMkLst>
          <pc:docMk/>
          <pc:sldMk cId="1918236843" sldId="325"/>
        </pc:sldMkLst>
        <pc:spChg chg="add del mod">
          <ac:chgData name="Jenkins, Landon (DEQ)" userId="6d124e0d-073d-4331-9e7f-951a6ec5037b" providerId="ADAL" clId="{C2922F1D-AB67-4E9D-A48C-A03F14D70AD7}" dt="2024-09-18T18:59:53.609" v="742" actId="931"/>
          <ac:spMkLst>
            <pc:docMk/>
            <pc:sldMk cId="1918236843" sldId="325"/>
            <ac:spMk id="3" creationId="{E51ED2D7-1515-8E41-0542-03B7D044E2DC}"/>
          </ac:spMkLst>
        </pc:spChg>
        <pc:spChg chg="add del mod">
          <ac:chgData name="Jenkins, Landon (DEQ)" userId="6d124e0d-073d-4331-9e7f-951a6ec5037b" providerId="ADAL" clId="{C2922F1D-AB67-4E9D-A48C-A03F14D70AD7}" dt="2024-09-18T19:01:36.450" v="747" actId="931"/>
          <ac:spMkLst>
            <pc:docMk/>
            <pc:sldMk cId="1918236843" sldId="325"/>
            <ac:spMk id="7" creationId="{27E7F3F4-16CE-06DB-D8F7-63F19614D620}"/>
          </ac:spMkLst>
        </pc:spChg>
        <pc:picChg chg="add del mod">
          <ac:chgData name="Jenkins, Landon (DEQ)" userId="6d124e0d-073d-4331-9e7f-951a6ec5037b" providerId="ADAL" clId="{C2922F1D-AB67-4E9D-A48C-A03F14D70AD7}" dt="2024-09-18T19:01:28.318" v="746" actId="478"/>
          <ac:picMkLst>
            <pc:docMk/>
            <pc:sldMk cId="1918236843" sldId="325"/>
            <ac:picMk id="5" creationId="{3D66AE27-CCF4-6E20-6337-A7297C862705}"/>
          </ac:picMkLst>
        </pc:picChg>
        <pc:picChg chg="del">
          <ac:chgData name="Jenkins, Landon (DEQ)" userId="6d124e0d-073d-4331-9e7f-951a6ec5037b" providerId="ADAL" clId="{C2922F1D-AB67-4E9D-A48C-A03F14D70AD7}" dt="2024-09-09T15:42:52.767" v="613" actId="478"/>
          <ac:picMkLst>
            <pc:docMk/>
            <pc:sldMk cId="1918236843" sldId="325"/>
            <ac:picMk id="6" creationId="{7238A96C-DB85-CB9D-82D6-4D71CC245FBC}"/>
          </ac:picMkLst>
        </pc:picChg>
        <pc:picChg chg="add mod">
          <ac:chgData name="Jenkins, Landon (DEQ)" userId="6d124e0d-073d-4331-9e7f-951a6ec5037b" providerId="ADAL" clId="{C2922F1D-AB67-4E9D-A48C-A03F14D70AD7}" dt="2024-09-18T19:02:17.325" v="756" actId="14100"/>
          <ac:picMkLst>
            <pc:docMk/>
            <pc:sldMk cId="1918236843" sldId="325"/>
            <ac:picMk id="9" creationId="{EBF52A9E-3A8B-86F7-E81C-6BB15168DAC8}"/>
          </ac:picMkLst>
        </pc:picChg>
      </pc:sldChg>
      <pc:sldChg chg="addSp delSp modSp add del mod ord modClrScheme chgLayout">
        <pc:chgData name="Jenkins, Landon (DEQ)" userId="6d124e0d-073d-4331-9e7f-951a6ec5037b" providerId="ADAL" clId="{C2922F1D-AB67-4E9D-A48C-A03F14D70AD7}" dt="2024-10-16T18:02:33.513" v="951" actId="255"/>
        <pc:sldMkLst>
          <pc:docMk/>
          <pc:sldMk cId="1615263789" sldId="326"/>
        </pc:sldMkLst>
        <pc:spChg chg="add del mod ord">
          <ac:chgData name="Jenkins, Landon (DEQ)" userId="6d124e0d-073d-4331-9e7f-951a6ec5037b" providerId="ADAL" clId="{C2922F1D-AB67-4E9D-A48C-A03F14D70AD7}" dt="2024-08-28T14:35:50.437" v="199" actId="700"/>
          <ac:spMkLst>
            <pc:docMk/>
            <pc:sldMk cId="1615263789" sldId="326"/>
            <ac:spMk id="3" creationId="{E391D428-37F4-2F1C-382C-B11346B0A46A}"/>
          </ac:spMkLst>
        </pc:spChg>
        <pc:spChg chg="mod ord">
          <ac:chgData name="Jenkins, Landon (DEQ)" userId="6d124e0d-073d-4331-9e7f-951a6ec5037b" providerId="ADAL" clId="{C2922F1D-AB67-4E9D-A48C-A03F14D70AD7}" dt="2024-08-28T14:35:50.437" v="199" actId="700"/>
          <ac:spMkLst>
            <pc:docMk/>
            <pc:sldMk cId="1615263789" sldId="326"/>
            <ac:spMk id="4" creationId="{CFAC471A-5F84-E1C9-9B87-4E703DD80D00}"/>
          </ac:spMkLst>
        </pc:spChg>
        <pc:spChg chg="add mod ord">
          <ac:chgData name="Jenkins, Landon (DEQ)" userId="6d124e0d-073d-4331-9e7f-951a6ec5037b" providerId="ADAL" clId="{C2922F1D-AB67-4E9D-A48C-A03F14D70AD7}" dt="2024-08-28T14:38:44.434" v="253" actId="20577"/>
          <ac:spMkLst>
            <pc:docMk/>
            <pc:sldMk cId="1615263789" sldId="326"/>
            <ac:spMk id="8" creationId="{39C2B6D2-3ED4-EB6B-95E6-04C8EE809591}"/>
          </ac:spMkLst>
        </pc:spChg>
        <pc:spChg chg="add del mod ord">
          <ac:chgData name="Jenkins, Landon (DEQ)" userId="6d124e0d-073d-4331-9e7f-951a6ec5037b" providerId="ADAL" clId="{C2922F1D-AB67-4E9D-A48C-A03F14D70AD7}" dt="2024-08-28T14:36:22.566" v="201"/>
          <ac:spMkLst>
            <pc:docMk/>
            <pc:sldMk cId="1615263789" sldId="326"/>
            <ac:spMk id="9" creationId="{EA2CC671-E355-357B-29BE-590202AAC863}"/>
          </ac:spMkLst>
        </pc:spChg>
        <pc:spChg chg="add del mod ord">
          <ac:chgData name="Jenkins, Landon (DEQ)" userId="6d124e0d-073d-4331-9e7f-951a6ec5037b" providerId="ADAL" clId="{C2922F1D-AB67-4E9D-A48C-A03F14D70AD7}" dt="2024-08-28T14:36:05.094" v="200" actId="931"/>
          <ac:spMkLst>
            <pc:docMk/>
            <pc:sldMk cId="1615263789" sldId="326"/>
            <ac:spMk id="10" creationId="{C446435A-D229-8B10-8560-1120F4C400C4}"/>
          </ac:spMkLst>
        </pc:spChg>
        <pc:graphicFrameChg chg="add mod modGraphic">
          <ac:chgData name="Jenkins, Landon (DEQ)" userId="6d124e0d-073d-4331-9e7f-951a6ec5037b" providerId="ADAL" clId="{C2922F1D-AB67-4E9D-A48C-A03F14D70AD7}" dt="2024-08-28T14:05:30.961" v="194"/>
          <ac:graphicFrameMkLst>
            <pc:docMk/>
            <pc:sldMk cId="1615263789" sldId="326"/>
            <ac:graphicFrameMk id="5" creationId="{50464CEC-0C84-ECC0-2096-C9E5AED8F2AB}"/>
          </ac:graphicFrameMkLst>
        </pc:graphicFrameChg>
        <pc:graphicFrameChg chg="add mod modGraphic">
          <ac:chgData name="Jenkins, Landon (DEQ)" userId="6d124e0d-073d-4331-9e7f-951a6ec5037b" providerId="ADAL" clId="{C2922F1D-AB67-4E9D-A48C-A03F14D70AD7}" dt="2024-08-28T14:16:12.315" v="198"/>
          <ac:graphicFrameMkLst>
            <pc:docMk/>
            <pc:sldMk cId="1615263789" sldId="326"/>
            <ac:graphicFrameMk id="7" creationId="{6F1C0441-239A-E51B-E041-B7ED6AE79081}"/>
          </ac:graphicFrameMkLst>
        </pc:graphicFrameChg>
        <pc:graphicFrameChg chg="add mod modGraphic">
          <ac:chgData name="Jenkins, Landon (DEQ)" userId="6d124e0d-073d-4331-9e7f-951a6ec5037b" providerId="ADAL" clId="{C2922F1D-AB67-4E9D-A48C-A03F14D70AD7}" dt="2024-10-16T18:02:33.513" v="951" actId="255"/>
          <ac:graphicFrameMkLst>
            <pc:docMk/>
            <pc:sldMk cId="1615263789" sldId="326"/>
            <ac:graphicFrameMk id="13" creationId="{23B581C3-833C-C0EF-73D9-B2053B84E9EB}"/>
          </ac:graphicFrameMkLst>
        </pc:graphicFrameChg>
        <pc:picChg chg="del">
          <ac:chgData name="Jenkins, Landon (DEQ)" userId="6d124e0d-073d-4331-9e7f-951a6ec5037b" providerId="ADAL" clId="{C2922F1D-AB67-4E9D-A48C-A03F14D70AD7}" dt="2024-08-28T14:04:47.729" v="182" actId="478"/>
          <ac:picMkLst>
            <pc:docMk/>
            <pc:sldMk cId="1615263789" sldId="326"/>
            <ac:picMk id="6" creationId="{17071B62-8A5F-7C61-2EEC-6DB4E0D693A4}"/>
          </ac:picMkLst>
        </pc:picChg>
        <pc:picChg chg="add mod">
          <ac:chgData name="Jenkins, Landon (DEQ)" userId="6d124e0d-073d-4331-9e7f-951a6ec5037b" providerId="ADAL" clId="{C2922F1D-AB67-4E9D-A48C-A03F14D70AD7}" dt="2024-09-18T18:55:23.375" v="740" actId="1076"/>
          <ac:picMkLst>
            <pc:docMk/>
            <pc:sldMk cId="1615263789" sldId="326"/>
            <ac:picMk id="12" creationId="{68530E7E-FBE7-4AD0-9A25-141A8F7FAA4B}"/>
          </ac:picMkLst>
        </pc:picChg>
      </pc:sldChg>
      <pc:sldChg chg="addSp delSp modSp mod chgLayout">
        <pc:chgData name="Jenkins, Landon (DEQ)" userId="6d124e0d-073d-4331-9e7f-951a6ec5037b" providerId="ADAL" clId="{C2922F1D-AB67-4E9D-A48C-A03F14D70AD7}" dt="2024-08-28T14:50:13.951" v="408" actId="20577"/>
        <pc:sldMkLst>
          <pc:docMk/>
          <pc:sldMk cId="2692689090" sldId="327"/>
        </pc:sldMkLst>
        <pc:spChg chg="mod ord">
          <ac:chgData name="Jenkins, Landon (DEQ)" userId="6d124e0d-073d-4331-9e7f-951a6ec5037b" providerId="ADAL" clId="{C2922F1D-AB67-4E9D-A48C-A03F14D70AD7}" dt="2024-08-28T14:50:13.951" v="408" actId="20577"/>
          <ac:spMkLst>
            <pc:docMk/>
            <pc:sldMk cId="2692689090" sldId="327"/>
            <ac:spMk id="2" creationId="{5354AB3D-3280-D192-781B-5152DD562229}"/>
          </ac:spMkLst>
        </pc:spChg>
        <pc:spChg chg="mod ord">
          <ac:chgData name="Jenkins, Landon (DEQ)" userId="6d124e0d-073d-4331-9e7f-951a6ec5037b" providerId="ADAL" clId="{C2922F1D-AB67-4E9D-A48C-A03F14D70AD7}" dt="2024-08-28T14:49:18.230" v="362" actId="700"/>
          <ac:spMkLst>
            <pc:docMk/>
            <pc:sldMk cId="2692689090" sldId="327"/>
            <ac:spMk id="4" creationId="{A3A34F15-7612-ECB7-BE1C-DEBB7DCBF651}"/>
          </ac:spMkLst>
        </pc:spChg>
        <pc:spChg chg="add del mod">
          <ac:chgData name="Jenkins, Landon (DEQ)" userId="6d124e0d-073d-4331-9e7f-951a6ec5037b" providerId="ADAL" clId="{C2922F1D-AB67-4E9D-A48C-A03F14D70AD7}" dt="2024-08-28T14:49:18.230" v="362" actId="700"/>
          <ac:spMkLst>
            <pc:docMk/>
            <pc:sldMk cId="2692689090" sldId="327"/>
            <ac:spMk id="7" creationId="{5E1A964D-3661-88BA-3278-262B7CE37DB6}"/>
          </ac:spMkLst>
        </pc:spChg>
        <pc:spChg chg="add del mod ord">
          <ac:chgData name="Jenkins, Landon (DEQ)" userId="6d124e0d-073d-4331-9e7f-951a6ec5037b" providerId="ADAL" clId="{C2922F1D-AB67-4E9D-A48C-A03F14D70AD7}" dt="2024-08-28T14:49:31.769" v="364"/>
          <ac:spMkLst>
            <pc:docMk/>
            <pc:sldMk cId="2692689090" sldId="327"/>
            <ac:spMk id="8" creationId="{B1D61600-AC3E-3AD7-9530-AD048C9FD530}"/>
          </ac:spMkLst>
        </pc:spChg>
        <pc:picChg chg="del">
          <ac:chgData name="Jenkins, Landon (DEQ)" userId="6d124e0d-073d-4331-9e7f-951a6ec5037b" providerId="ADAL" clId="{C2922F1D-AB67-4E9D-A48C-A03F14D70AD7}" dt="2024-08-28T14:49:09.169" v="361" actId="478"/>
          <ac:picMkLst>
            <pc:docMk/>
            <pc:sldMk cId="2692689090" sldId="327"/>
            <ac:picMk id="5" creationId="{F7F9EC2F-654A-42E7-5011-96026C15083D}"/>
          </ac:picMkLst>
        </pc:picChg>
        <pc:picChg chg="del">
          <ac:chgData name="Jenkins, Landon (DEQ)" userId="6d124e0d-073d-4331-9e7f-951a6ec5037b" providerId="ADAL" clId="{C2922F1D-AB67-4E9D-A48C-A03F14D70AD7}" dt="2024-08-28T14:49:24.437" v="363" actId="478"/>
          <ac:picMkLst>
            <pc:docMk/>
            <pc:sldMk cId="2692689090" sldId="327"/>
            <ac:picMk id="6" creationId="{4B53E47C-4C62-0F9E-C600-B3CB52A1959F}"/>
          </ac:picMkLst>
        </pc:picChg>
        <pc:picChg chg="add mod">
          <ac:chgData name="Jenkins, Landon (DEQ)" userId="6d124e0d-073d-4331-9e7f-951a6ec5037b" providerId="ADAL" clId="{C2922F1D-AB67-4E9D-A48C-A03F14D70AD7}" dt="2024-08-28T14:49:40.966" v="368" actId="14100"/>
          <ac:picMkLst>
            <pc:docMk/>
            <pc:sldMk cId="2692689090" sldId="327"/>
            <ac:picMk id="9" creationId="{C5D953D4-B4D0-821E-4C7F-512BF7B81B3D}"/>
          </ac:picMkLst>
        </pc:picChg>
      </pc:sldChg>
      <pc:sldChg chg="addSp delSp modSp mod chgLayout modNotesTx">
        <pc:chgData name="Jenkins, Landon (DEQ)" userId="6d124e0d-073d-4331-9e7f-951a6ec5037b" providerId="ADAL" clId="{C2922F1D-AB67-4E9D-A48C-A03F14D70AD7}" dt="2024-10-16T18:26:30.097" v="1328"/>
        <pc:sldMkLst>
          <pc:docMk/>
          <pc:sldMk cId="2795209586" sldId="328"/>
        </pc:sldMkLst>
        <pc:spChg chg="del mod">
          <ac:chgData name="Jenkins, Landon (DEQ)" userId="6d124e0d-073d-4331-9e7f-951a6ec5037b" providerId="ADAL" clId="{C2922F1D-AB67-4E9D-A48C-A03F14D70AD7}" dt="2024-08-28T15:09:57.969" v="412" actId="700"/>
          <ac:spMkLst>
            <pc:docMk/>
            <pc:sldMk cId="2795209586" sldId="328"/>
            <ac:spMk id="2" creationId="{139DCC10-A9BB-F773-423B-D9024010107E}"/>
          </ac:spMkLst>
        </pc:spChg>
        <pc:spChg chg="mod ord">
          <ac:chgData name="Jenkins, Landon (DEQ)" userId="6d124e0d-073d-4331-9e7f-951a6ec5037b" providerId="ADAL" clId="{C2922F1D-AB67-4E9D-A48C-A03F14D70AD7}" dt="2024-08-28T15:09:57.969" v="412" actId="700"/>
          <ac:spMkLst>
            <pc:docMk/>
            <pc:sldMk cId="2795209586" sldId="328"/>
            <ac:spMk id="4" creationId="{0800C59A-DE84-9BB3-14D1-84AAB48730FC}"/>
          </ac:spMkLst>
        </pc:spChg>
        <pc:spChg chg="add del mod">
          <ac:chgData name="Jenkins, Landon (DEQ)" userId="6d124e0d-073d-4331-9e7f-951a6ec5037b" providerId="ADAL" clId="{C2922F1D-AB67-4E9D-A48C-A03F14D70AD7}" dt="2024-08-28T15:09:57.969" v="412" actId="700"/>
          <ac:spMkLst>
            <pc:docMk/>
            <pc:sldMk cId="2795209586" sldId="328"/>
            <ac:spMk id="6" creationId="{D8095957-6841-7532-8B2A-E589465EA4EF}"/>
          </ac:spMkLst>
        </pc:spChg>
        <pc:spChg chg="add mod ord">
          <ac:chgData name="Jenkins, Landon (DEQ)" userId="6d124e0d-073d-4331-9e7f-951a6ec5037b" providerId="ADAL" clId="{C2922F1D-AB67-4E9D-A48C-A03F14D70AD7}" dt="2024-10-16T18:19:55.649" v="1060" actId="20577"/>
          <ac:spMkLst>
            <pc:docMk/>
            <pc:sldMk cId="2795209586" sldId="328"/>
            <ac:spMk id="7" creationId="{7D94F8F8-9A97-BA7A-0F16-0D05D49EC497}"/>
          </ac:spMkLst>
        </pc:spChg>
        <pc:spChg chg="add del mod ord">
          <ac:chgData name="Jenkins, Landon (DEQ)" userId="6d124e0d-073d-4331-9e7f-951a6ec5037b" providerId="ADAL" clId="{C2922F1D-AB67-4E9D-A48C-A03F14D70AD7}" dt="2024-08-28T15:10:02.404" v="413"/>
          <ac:spMkLst>
            <pc:docMk/>
            <pc:sldMk cId="2795209586" sldId="328"/>
            <ac:spMk id="8" creationId="{560DA155-233A-214C-3587-8833D543EC8A}"/>
          </ac:spMkLst>
        </pc:spChg>
        <pc:picChg chg="del">
          <ac:chgData name="Jenkins, Landon (DEQ)" userId="6d124e0d-073d-4331-9e7f-951a6ec5037b" providerId="ADAL" clId="{C2922F1D-AB67-4E9D-A48C-A03F14D70AD7}" dt="2024-08-28T15:09:54.048" v="411" actId="478"/>
          <ac:picMkLst>
            <pc:docMk/>
            <pc:sldMk cId="2795209586" sldId="328"/>
            <ac:picMk id="5" creationId="{C3C1DB76-2CBA-553A-3386-479B18EE1EDA}"/>
          </ac:picMkLst>
        </pc:picChg>
        <pc:picChg chg="add mod">
          <ac:chgData name="Jenkins, Landon (DEQ)" userId="6d124e0d-073d-4331-9e7f-951a6ec5037b" providerId="ADAL" clId="{C2922F1D-AB67-4E9D-A48C-A03F14D70AD7}" dt="2024-09-11T19:57:56.765" v="734" actId="14100"/>
          <ac:picMkLst>
            <pc:docMk/>
            <pc:sldMk cId="2795209586" sldId="328"/>
            <ac:picMk id="9" creationId="{96C190BF-2692-6B12-0D4B-1CBB3C9AA399}"/>
          </ac:picMkLst>
        </pc:picChg>
      </pc:sldChg>
      <pc:sldChg chg="modSp new mod ord">
        <pc:chgData name="Jenkins, Landon (DEQ)" userId="6d124e0d-073d-4331-9e7f-951a6ec5037b" providerId="ADAL" clId="{C2922F1D-AB67-4E9D-A48C-A03F14D70AD7}" dt="2024-10-16T16:57:19.573" v="782"/>
        <pc:sldMkLst>
          <pc:docMk/>
          <pc:sldMk cId="1286874737" sldId="329"/>
        </pc:sldMkLst>
        <pc:spChg chg="mod">
          <ac:chgData name="Jenkins, Landon (DEQ)" userId="6d124e0d-073d-4331-9e7f-951a6ec5037b" providerId="ADAL" clId="{C2922F1D-AB67-4E9D-A48C-A03F14D70AD7}" dt="2024-08-28T13:59:41.291" v="180" actId="122"/>
          <ac:spMkLst>
            <pc:docMk/>
            <pc:sldMk cId="1286874737" sldId="329"/>
            <ac:spMk id="2" creationId="{404F7E96-7938-5073-CA7E-3C3C9FC71175}"/>
          </ac:spMkLst>
        </pc:spChg>
        <pc:spChg chg="mod">
          <ac:chgData name="Jenkins, Landon (DEQ)" userId="6d124e0d-073d-4331-9e7f-951a6ec5037b" providerId="ADAL" clId="{C2922F1D-AB67-4E9D-A48C-A03F14D70AD7}" dt="2024-08-28T13:59:48.237" v="181" actId="20577"/>
          <ac:spMkLst>
            <pc:docMk/>
            <pc:sldMk cId="1286874737" sldId="329"/>
            <ac:spMk id="3" creationId="{3D317F5A-F946-F7C7-53CD-C63BDFD97217}"/>
          </ac:spMkLst>
        </pc:spChg>
      </pc:sldChg>
      <pc:sldChg chg="addSp delSp modSp new mod">
        <pc:chgData name="Jenkins, Landon (DEQ)" userId="6d124e0d-073d-4331-9e7f-951a6ec5037b" providerId="ADAL" clId="{C2922F1D-AB67-4E9D-A48C-A03F14D70AD7}" dt="2024-09-11T19:57:46.063" v="732" actId="14100"/>
        <pc:sldMkLst>
          <pc:docMk/>
          <pc:sldMk cId="159190090" sldId="330"/>
        </pc:sldMkLst>
        <pc:spChg chg="mod">
          <ac:chgData name="Jenkins, Landon (DEQ)" userId="6d124e0d-073d-4331-9e7f-951a6ec5037b" providerId="ADAL" clId="{C2922F1D-AB67-4E9D-A48C-A03F14D70AD7}" dt="2024-08-28T14:44:32.749" v="316" actId="122"/>
          <ac:spMkLst>
            <pc:docMk/>
            <pc:sldMk cId="159190090" sldId="330"/>
            <ac:spMk id="2" creationId="{E75667FD-C8B9-C7D8-A55A-4508CE4E03D8}"/>
          </ac:spMkLst>
        </pc:spChg>
        <pc:spChg chg="del">
          <ac:chgData name="Jenkins, Landon (DEQ)" userId="6d124e0d-073d-4331-9e7f-951a6ec5037b" providerId="ADAL" clId="{C2922F1D-AB67-4E9D-A48C-A03F14D70AD7}" dt="2024-08-28T14:41:27.864" v="259"/>
          <ac:spMkLst>
            <pc:docMk/>
            <pc:sldMk cId="159190090" sldId="330"/>
            <ac:spMk id="3" creationId="{FCFE7DA3-18AE-9BDD-4E67-59DFE8544555}"/>
          </ac:spMkLst>
        </pc:spChg>
        <pc:picChg chg="add mod">
          <ac:chgData name="Jenkins, Landon (DEQ)" userId="6d124e0d-073d-4331-9e7f-951a6ec5037b" providerId="ADAL" clId="{C2922F1D-AB67-4E9D-A48C-A03F14D70AD7}" dt="2024-09-11T19:57:46.063" v="732" actId="14100"/>
          <ac:picMkLst>
            <pc:docMk/>
            <pc:sldMk cId="159190090" sldId="330"/>
            <ac:picMk id="5" creationId="{925E78E0-73D5-9698-F0B8-C7F8E2C1BECD}"/>
          </ac:picMkLst>
        </pc:picChg>
      </pc:sldChg>
      <pc:sldChg chg="modSp new mod">
        <pc:chgData name="Jenkins, Landon (DEQ)" userId="6d124e0d-073d-4331-9e7f-951a6ec5037b" providerId="ADAL" clId="{C2922F1D-AB67-4E9D-A48C-A03F14D70AD7}" dt="2024-10-16T18:15:54.175" v="989" actId="20577"/>
        <pc:sldMkLst>
          <pc:docMk/>
          <pc:sldMk cId="101885418" sldId="331"/>
        </pc:sldMkLst>
        <pc:spChg chg="mod">
          <ac:chgData name="Jenkins, Landon (DEQ)" userId="6d124e0d-073d-4331-9e7f-951a6ec5037b" providerId="ADAL" clId="{C2922F1D-AB67-4E9D-A48C-A03F14D70AD7}" dt="2024-08-28T14:43:26.204" v="268" actId="122"/>
          <ac:spMkLst>
            <pc:docMk/>
            <pc:sldMk cId="101885418" sldId="331"/>
            <ac:spMk id="2" creationId="{7EF923DD-F665-B272-9EB2-C662F664C1AF}"/>
          </ac:spMkLst>
        </pc:spChg>
        <pc:spChg chg="mod">
          <ac:chgData name="Jenkins, Landon (DEQ)" userId="6d124e0d-073d-4331-9e7f-951a6ec5037b" providerId="ADAL" clId="{C2922F1D-AB67-4E9D-A48C-A03F14D70AD7}" dt="2024-10-16T18:15:54.175" v="989" actId="20577"/>
          <ac:spMkLst>
            <pc:docMk/>
            <pc:sldMk cId="101885418" sldId="331"/>
            <ac:spMk id="3" creationId="{E3165532-7E8E-FB6D-9235-6D5B1638FDE5}"/>
          </ac:spMkLst>
        </pc:spChg>
      </pc:sldChg>
      <pc:sldChg chg="addSp delSp modSp new mod modNotesTx">
        <pc:chgData name="Jenkins, Landon (DEQ)" userId="6d124e0d-073d-4331-9e7f-951a6ec5037b" providerId="ADAL" clId="{C2922F1D-AB67-4E9D-A48C-A03F14D70AD7}" dt="2024-10-16T18:44:20.132" v="1583" actId="313"/>
        <pc:sldMkLst>
          <pc:docMk/>
          <pc:sldMk cId="4235350424" sldId="332"/>
        </pc:sldMkLst>
        <pc:spChg chg="mod">
          <ac:chgData name="Jenkins, Landon (DEQ)" userId="6d124e0d-073d-4331-9e7f-951a6ec5037b" providerId="ADAL" clId="{C2922F1D-AB67-4E9D-A48C-A03F14D70AD7}" dt="2024-08-28T14:48:21.377" v="360" actId="20577"/>
          <ac:spMkLst>
            <pc:docMk/>
            <pc:sldMk cId="4235350424" sldId="332"/>
            <ac:spMk id="2" creationId="{02DD5368-7679-C082-0287-943BE77583DB}"/>
          </ac:spMkLst>
        </pc:spChg>
        <pc:spChg chg="del">
          <ac:chgData name="Jenkins, Landon (DEQ)" userId="6d124e0d-073d-4331-9e7f-951a6ec5037b" providerId="ADAL" clId="{C2922F1D-AB67-4E9D-A48C-A03F14D70AD7}" dt="2024-08-28T14:48:00.225" v="319" actId="931"/>
          <ac:spMkLst>
            <pc:docMk/>
            <pc:sldMk cId="4235350424" sldId="332"/>
            <ac:spMk id="3" creationId="{06867D59-82EA-22E5-E9CA-F617EBD369AC}"/>
          </ac:spMkLst>
        </pc:spChg>
        <pc:picChg chg="add mod">
          <ac:chgData name="Jenkins, Landon (DEQ)" userId="6d124e0d-073d-4331-9e7f-951a6ec5037b" providerId="ADAL" clId="{C2922F1D-AB67-4E9D-A48C-A03F14D70AD7}" dt="2024-08-28T14:48:00.225" v="319" actId="931"/>
          <ac:picMkLst>
            <pc:docMk/>
            <pc:sldMk cId="4235350424" sldId="332"/>
            <ac:picMk id="6" creationId="{F2984F6D-7570-3C73-4443-11C9AD91B0EA}"/>
          </ac:picMkLst>
        </pc:picChg>
      </pc:sldChg>
      <pc:sldChg chg="addSp delSp modSp new mod">
        <pc:chgData name="Jenkins, Landon (DEQ)" userId="6d124e0d-073d-4331-9e7f-951a6ec5037b" providerId="ADAL" clId="{C2922F1D-AB67-4E9D-A48C-A03F14D70AD7}" dt="2024-09-09T15:45:14.711" v="669" actId="26606"/>
        <pc:sldMkLst>
          <pc:docMk/>
          <pc:sldMk cId="2436093764" sldId="333"/>
        </pc:sldMkLst>
        <pc:spChg chg="add del mod">
          <ac:chgData name="Jenkins, Landon (DEQ)" userId="6d124e0d-073d-4331-9e7f-951a6ec5037b" providerId="ADAL" clId="{C2922F1D-AB67-4E9D-A48C-A03F14D70AD7}" dt="2024-09-09T15:45:14.711" v="669" actId="26606"/>
          <ac:spMkLst>
            <pc:docMk/>
            <pc:sldMk cId="2436093764" sldId="333"/>
            <ac:spMk id="2" creationId="{B5BA3033-E7DE-040E-236A-CB216F86046F}"/>
          </ac:spMkLst>
        </pc:spChg>
        <pc:spChg chg="del">
          <ac:chgData name="Jenkins, Landon (DEQ)" userId="6d124e0d-073d-4331-9e7f-951a6ec5037b" providerId="ADAL" clId="{C2922F1D-AB67-4E9D-A48C-A03F14D70AD7}" dt="2024-09-09T15:45:05.152" v="662" actId="931"/>
          <ac:spMkLst>
            <pc:docMk/>
            <pc:sldMk cId="2436093764" sldId="333"/>
            <ac:spMk id="3" creationId="{E477DF5C-1707-CC5A-26AA-F112C59F9B46}"/>
          </ac:spMkLst>
        </pc:spChg>
        <pc:spChg chg="mod">
          <ac:chgData name="Jenkins, Landon (DEQ)" userId="6d124e0d-073d-4331-9e7f-951a6ec5037b" providerId="ADAL" clId="{C2922F1D-AB67-4E9D-A48C-A03F14D70AD7}" dt="2024-09-09T15:45:14.711" v="669" actId="26606"/>
          <ac:spMkLst>
            <pc:docMk/>
            <pc:sldMk cId="2436093764" sldId="333"/>
            <ac:spMk id="4" creationId="{97B239D5-B1B8-C332-9133-0B660A5EDF69}"/>
          </ac:spMkLst>
        </pc:spChg>
        <pc:picChg chg="add mod">
          <ac:chgData name="Jenkins, Landon (DEQ)" userId="6d124e0d-073d-4331-9e7f-951a6ec5037b" providerId="ADAL" clId="{C2922F1D-AB67-4E9D-A48C-A03F14D70AD7}" dt="2024-09-09T15:45:14.711" v="669" actId="26606"/>
          <ac:picMkLst>
            <pc:docMk/>
            <pc:sldMk cId="2436093764" sldId="333"/>
            <ac:picMk id="6" creationId="{788788C5-59DD-128C-7D1D-D01234FAB392}"/>
          </ac:picMkLst>
        </pc:picChg>
      </pc:sldChg>
      <pc:sldChg chg="modSp new mod">
        <pc:chgData name="Jenkins, Landon (DEQ)" userId="6d124e0d-073d-4331-9e7f-951a6ec5037b" providerId="ADAL" clId="{C2922F1D-AB67-4E9D-A48C-A03F14D70AD7}" dt="2024-10-16T17:10:00.745" v="830" actId="20577"/>
        <pc:sldMkLst>
          <pc:docMk/>
          <pc:sldMk cId="4049443411" sldId="334"/>
        </pc:sldMkLst>
        <pc:spChg chg="mod">
          <ac:chgData name="Jenkins, Landon (DEQ)" userId="6d124e0d-073d-4331-9e7f-951a6ec5037b" providerId="ADAL" clId="{C2922F1D-AB67-4E9D-A48C-A03F14D70AD7}" dt="2024-10-16T17:09:46.970" v="829" actId="255"/>
          <ac:spMkLst>
            <pc:docMk/>
            <pc:sldMk cId="4049443411" sldId="334"/>
            <ac:spMk id="2" creationId="{CB7882BD-1631-3F4F-EBF2-BA1B8E515B30}"/>
          </ac:spMkLst>
        </pc:spChg>
        <pc:spChg chg="mod">
          <ac:chgData name="Jenkins, Landon (DEQ)" userId="6d124e0d-073d-4331-9e7f-951a6ec5037b" providerId="ADAL" clId="{C2922F1D-AB67-4E9D-A48C-A03F14D70AD7}" dt="2024-10-16T17:10:00.745" v="830" actId="20577"/>
          <ac:spMkLst>
            <pc:docMk/>
            <pc:sldMk cId="4049443411" sldId="334"/>
            <ac:spMk id="3" creationId="{0B5DABEC-A2D7-688B-8F3B-F47A55FE7D0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E3E2B-1817-4C85-A659-393ED3D286C9}"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CB11507F-0AE9-44F4-9C1F-EA7F4FD1D748}">
      <dgm:prSet phldrT="[Text]" custT="1"/>
      <dgm:spPr/>
      <dgm:t>
        <a:bodyPr/>
        <a:lstStyle/>
        <a:p>
          <a:r>
            <a:rPr lang="en-US" sz="20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Share what we know about Wolf creek:</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Summarize monitoring data, discuss pollutants</a:t>
          </a:r>
        </a:p>
      </dgm:t>
    </dgm:pt>
    <dgm:pt modelId="{20E80BD8-5493-4CDF-A6E3-6D645048801E}" type="parTrans" cxnId="{B3C3CFAA-2179-480F-A96D-8AADCE894013}">
      <dgm:prSet/>
      <dgm:spPr/>
      <dgm:t>
        <a:bodyPr/>
        <a:lstStyle/>
        <a:p>
          <a:endParaRPr lang="en-US"/>
        </a:p>
      </dgm:t>
    </dgm:pt>
    <dgm:pt modelId="{B4CE2C74-705F-45C3-AE2A-37AFFA0CCC32}" type="sibTrans" cxnId="{B3C3CFAA-2179-480F-A96D-8AADCE894013}">
      <dgm:prSet/>
      <dgm:spPr/>
      <dgm:t>
        <a:bodyPr/>
        <a:lstStyle/>
        <a:p>
          <a:endParaRPr lang="en-US"/>
        </a:p>
      </dgm:t>
    </dgm:pt>
    <dgm:pt modelId="{E51B2FAF-09D5-4E05-B328-C7FE72776C49}">
      <dgm:prSet phldrT="[Text]" custT="1"/>
      <dgm:spPr/>
      <dgm:t>
        <a:bodyPr/>
        <a:lstStyle/>
        <a:p>
          <a:r>
            <a:rPr lang="en-US" sz="20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Describe process we will use to identify and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address pollution in the streams</a:t>
          </a:r>
        </a:p>
      </dgm:t>
    </dgm:pt>
    <dgm:pt modelId="{0874E7C8-9C2A-4D91-89AC-7E32E4459BDA}" type="parTrans" cxnId="{5A9E3A0D-313C-45F1-8A9A-C4DD64AED610}">
      <dgm:prSet/>
      <dgm:spPr/>
      <dgm:t>
        <a:bodyPr/>
        <a:lstStyle/>
        <a:p>
          <a:endParaRPr lang="en-US"/>
        </a:p>
      </dgm:t>
    </dgm:pt>
    <dgm:pt modelId="{8C2B8EDD-5117-4E4C-B936-C14BA6895A37}" type="sibTrans" cxnId="{5A9E3A0D-313C-45F1-8A9A-C4DD64AED610}">
      <dgm:prSet/>
      <dgm:spPr/>
      <dgm:t>
        <a:bodyPr/>
        <a:lstStyle/>
        <a:p>
          <a:endParaRPr lang="en-US"/>
        </a:p>
      </dgm:t>
    </dgm:pt>
    <dgm:pt modelId="{110537B7-B380-4AD2-9D50-088D8237C648}">
      <dgm:prSet phldrT="[Text]" custT="1"/>
      <dgm:spPr/>
      <dgm:t>
        <a:bodyPr/>
        <a:lstStyle/>
        <a:p>
          <a:r>
            <a:rPr lang="en-US" sz="20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Describe how you can get involved in this process</a:t>
          </a:r>
        </a:p>
      </dgm:t>
    </dgm:pt>
    <dgm:pt modelId="{219CB3D4-9A3C-4BE1-96B6-43C23A758AEF}" type="parTrans" cxnId="{9C4B7E92-2560-4207-BED2-FC94024BCE7E}">
      <dgm:prSet/>
      <dgm:spPr/>
      <dgm:t>
        <a:bodyPr/>
        <a:lstStyle/>
        <a:p>
          <a:endParaRPr lang="en-US"/>
        </a:p>
      </dgm:t>
    </dgm:pt>
    <dgm:pt modelId="{2075137D-5B77-4D01-94F0-3F45198E0993}" type="sibTrans" cxnId="{9C4B7E92-2560-4207-BED2-FC94024BCE7E}">
      <dgm:prSet/>
      <dgm:spPr/>
      <dgm:t>
        <a:bodyPr/>
        <a:lstStyle/>
        <a:p>
          <a:endParaRPr lang="en-US"/>
        </a:p>
      </dgm:t>
    </dgm:pt>
    <dgm:pt modelId="{DA587720-3E4E-4CCE-ADD8-90BEA3B9E44C}">
      <dgm:prSet custT="1"/>
      <dgm:spPr/>
      <dgm:t>
        <a:bodyPr/>
        <a:lstStyle/>
        <a:p>
          <a:r>
            <a:rPr lang="en-US" sz="2600" dirty="0">
              <a:latin typeface="Arial" panose="020B0604020202020204" pitchFamily="34" charset="0"/>
              <a:cs typeface="Arial" panose="020B0604020202020204" pitchFamily="34" charset="0"/>
            </a:rPr>
            <a:t>Answer your questions about this effort</a:t>
          </a:r>
        </a:p>
      </dgm:t>
    </dgm:pt>
    <dgm:pt modelId="{B7820B15-95D4-4009-B7CE-0D21824C2814}" type="parTrans" cxnId="{8B4FB421-0C02-4822-9CCA-9802CEE90DF6}">
      <dgm:prSet/>
      <dgm:spPr/>
      <dgm:t>
        <a:bodyPr/>
        <a:lstStyle/>
        <a:p>
          <a:endParaRPr lang="en-US"/>
        </a:p>
      </dgm:t>
    </dgm:pt>
    <dgm:pt modelId="{E2172566-E5ED-4F5C-80EB-CAE8F21FF375}" type="sibTrans" cxnId="{8B4FB421-0C02-4822-9CCA-9802CEE90DF6}">
      <dgm:prSet/>
      <dgm:spPr/>
      <dgm:t>
        <a:bodyPr/>
        <a:lstStyle/>
        <a:p>
          <a:endParaRPr lang="en-US"/>
        </a:p>
      </dgm:t>
    </dgm:pt>
    <dgm:pt modelId="{58A7D2E4-002E-466D-B083-B7696B5C3FEF}" type="pres">
      <dgm:prSet presAssocID="{B64E3E2B-1817-4C85-A659-393ED3D286C9}" presName="Name0" presStyleCnt="0">
        <dgm:presLayoutVars>
          <dgm:chMax val="7"/>
          <dgm:chPref val="7"/>
          <dgm:dir/>
        </dgm:presLayoutVars>
      </dgm:prSet>
      <dgm:spPr/>
    </dgm:pt>
    <dgm:pt modelId="{AAF88ECC-E198-4243-A31E-8B1C3022AEBA}" type="pres">
      <dgm:prSet presAssocID="{B64E3E2B-1817-4C85-A659-393ED3D286C9}" presName="Name1" presStyleCnt="0"/>
      <dgm:spPr/>
    </dgm:pt>
    <dgm:pt modelId="{6933D1D6-7FD0-4034-981E-4D4EF5B0FE18}" type="pres">
      <dgm:prSet presAssocID="{B64E3E2B-1817-4C85-A659-393ED3D286C9}" presName="cycle" presStyleCnt="0"/>
      <dgm:spPr/>
    </dgm:pt>
    <dgm:pt modelId="{30064CFD-502A-42F2-9A75-68A8DE3F8060}" type="pres">
      <dgm:prSet presAssocID="{B64E3E2B-1817-4C85-A659-393ED3D286C9}" presName="srcNode" presStyleLbl="node1" presStyleIdx="0" presStyleCnt="4"/>
      <dgm:spPr/>
    </dgm:pt>
    <dgm:pt modelId="{3E315C9E-8E07-4F48-AC02-3CAD312970C6}" type="pres">
      <dgm:prSet presAssocID="{B64E3E2B-1817-4C85-A659-393ED3D286C9}" presName="conn" presStyleLbl="parChTrans1D2" presStyleIdx="0" presStyleCnt="1"/>
      <dgm:spPr/>
    </dgm:pt>
    <dgm:pt modelId="{4E641619-55C6-4539-92C6-008B8BF40D4D}" type="pres">
      <dgm:prSet presAssocID="{B64E3E2B-1817-4C85-A659-393ED3D286C9}" presName="extraNode" presStyleLbl="node1" presStyleIdx="0" presStyleCnt="4"/>
      <dgm:spPr/>
    </dgm:pt>
    <dgm:pt modelId="{EC3873D3-1158-4E5E-AF73-93B819CA8C48}" type="pres">
      <dgm:prSet presAssocID="{B64E3E2B-1817-4C85-A659-393ED3D286C9}" presName="dstNode" presStyleLbl="node1" presStyleIdx="0" presStyleCnt="4"/>
      <dgm:spPr/>
    </dgm:pt>
    <dgm:pt modelId="{371584E6-2EFE-4221-912E-D4F690A25F86}" type="pres">
      <dgm:prSet presAssocID="{CB11507F-0AE9-44F4-9C1F-EA7F4FD1D748}" presName="text_1" presStyleLbl="node1" presStyleIdx="0" presStyleCnt="4" custScaleX="87467" custLinFactNeighborX="-5462">
        <dgm:presLayoutVars>
          <dgm:bulletEnabled val="1"/>
        </dgm:presLayoutVars>
      </dgm:prSet>
      <dgm:spPr/>
    </dgm:pt>
    <dgm:pt modelId="{0A5A373D-B7A6-4844-8A84-65A01FDF7216}" type="pres">
      <dgm:prSet presAssocID="{CB11507F-0AE9-44F4-9C1F-EA7F4FD1D748}" presName="accent_1" presStyleCnt="0"/>
      <dgm:spPr/>
    </dgm:pt>
    <dgm:pt modelId="{AD5C89C2-18CE-4802-99AF-49600C87F2EB}" type="pres">
      <dgm:prSet presAssocID="{CB11507F-0AE9-44F4-9C1F-EA7F4FD1D748}" presName="accentRepeatNode" presStyleLbl="solidFgAcc1" presStyleIdx="0" presStyleCnt="4"/>
      <dgm:spPr/>
    </dgm:pt>
    <dgm:pt modelId="{EA4743EF-BDBF-4E93-BC02-B791597F20F1}" type="pres">
      <dgm:prSet presAssocID="{E51B2FAF-09D5-4E05-B328-C7FE72776C49}" presName="text_2" presStyleLbl="node1" presStyleIdx="1" presStyleCnt="4">
        <dgm:presLayoutVars>
          <dgm:bulletEnabled val="1"/>
        </dgm:presLayoutVars>
      </dgm:prSet>
      <dgm:spPr/>
    </dgm:pt>
    <dgm:pt modelId="{2B27B2E9-31F9-411B-9027-294BF6D846D3}" type="pres">
      <dgm:prSet presAssocID="{E51B2FAF-09D5-4E05-B328-C7FE72776C49}" presName="accent_2" presStyleCnt="0"/>
      <dgm:spPr/>
    </dgm:pt>
    <dgm:pt modelId="{9275F588-630C-4006-9080-886B8172BD4E}" type="pres">
      <dgm:prSet presAssocID="{E51B2FAF-09D5-4E05-B328-C7FE72776C49}" presName="accentRepeatNode" presStyleLbl="solidFgAcc1" presStyleIdx="1" presStyleCnt="4"/>
      <dgm:spPr/>
    </dgm:pt>
    <dgm:pt modelId="{A301A240-FBFE-47FF-B296-1B51886B6153}" type="pres">
      <dgm:prSet presAssocID="{110537B7-B380-4AD2-9D50-088D8237C648}" presName="text_3" presStyleLbl="node1" presStyleIdx="2" presStyleCnt="4">
        <dgm:presLayoutVars>
          <dgm:bulletEnabled val="1"/>
        </dgm:presLayoutVars>
      </dgm:prSet>
      <dgm:spPr/>
    </dgm:pt>
    <dgm:pt modelId="{EFABB76F-4AB4-4EE2-9C3E-CA07522EE633}" type="pres">
      <dgm:prSet presAssocID="{110537B7-B380-4AD2-9D50-088D8237C648}" presName="accent_3" presStyleCnt="0"/>
      <dgm:spPr/>
    </dgm:pt>
    <dgm:pt modelId="{09897452-EF87-415F-8284-B2925E33E2F5}" type="pres">
      <dgm:prSet presAssocID="{110537B7-B380-4AD2-9D50-088D8237C648}" presName="accentRepeatNode" presStyleLbl="solidFgAcc1" presStyleIdx="2" presStyleCnt="4"/>
      <dgm:spPr/>
    </dgm:pt>
    <dgm:pt modelId="{2A1A297E-A32B-4347-9A43-A34865612B9A}" type="pres">
      <dgm:prSet presAssocID="{DA587720-3E4E-4CCE-ADD8-90BEA3B9E44C}" presName="text_4" presStyleLbl="node1" presStyleIdx="3" presStyleCnt="4">
        <dgm:presLayoutVars>
          <dgm:bulletEnabled val="1"/>
        </dgm:presLayoutVars>
      </dgm:prSet>
      <dgm:spPr/>
    </dgm:pt>
    <dgm:pt modelId="{2A4A5AEB-4A6F-4C36-8626-0F2E350B2109}" type="pres">
      <dgm:prSet presAssocID="{DA587720-3E4E-4CCE-ADD8-90BEA3B9E44C}" presName="accent_4" presStyleCnt="0"/>
      <dgm:spPr/>
    </dgm:pt>
    <dgm:pt modelId="{42A7810F-0381-42BE-A865-21A3A91605CC}" type="pres">
      <dgm:prSet presAssocID="{DA587720-3E4E-4CCE-ADD8-90BEA3B9E44C}" presName="accentRepeatNode" presStyleLbl="solidFgAcc1" presStyleIdx="3" presStyleCnt="4"/>
      <dgm:spPr/>
    </dgm:pt>
  </dgm:ptLst>
  <dgm:cxnLst>
    <dgm:cxn modelId="{5A9E3A0D-313C-45F1-8A9A-C4DD64AED610}" srcId="{B64E3E2B-1817-4C85-A659-393ED3D286C9}" destId="{E51B2FAF-09D5-4E05-B328-C7FE72776C49}" srcOrd="1" destOrd="0" parTransId="{0874E7C8-9C2A-4D91-89AC-7E32E4459BDA}" sibTransId="{8C2B8EDD-5117-4E4C-B936-C14BA6895A37}"/>
    <dgm:cxn modelId="{1C26620E-67A0-4653-A135-C03BA1C24B62}" type="presOf" srcId="{E51B2FAF-09D5-4E05-B328-C7FE72776C49}" destId="{EA4743EF-BDBF-4E93-BC02-B791597F20F1}" srcOrd="0" destOrd="0" presId="urn:microsoft.com/office/officeart/2008/layout/VerticalCurvedList"/>
    <dgm:cxn modelId="{8B4FB421-0C02-4822-9CCA-9802CEE90DF6}" srcId="{B64E3E2B-1817-4C85-A659-393ED3D286C9}" destId="{DA587720-3E4E-4CCE-ADD8-90BEA3B9E44C}" srcOrd="3" destOrd="0" parTransId="{B7820B15-95D4-4009-B7CE-0D21824C2814}" sibTransId="{E2172566-E5ED-4F5C-80EB-CAE8F21FF375}"/>
    <dgm:cxn modelId="{FCA44C2B-445B-4871-B099-5FA79C44E4D5}" type="presOf" srcId="{B64E3E2B-1817-4C85-A659-393ED3D286C9}" destId="{58A7D2E4-002E-466D-B083-B7696B5C3FEF}" srcOrd="0" destOrd="0" presId="urn:microsoft.com/office/officeart/2008/layout/VerticalCurvedList"/>
    <dgm:cxn modelId="{8F54FE49-6EA0-4AD8-98F0-00E1BE989584}" type="presOf" srcId="{110537B7-B380-4AD2-9D50-088D8237C648}" destId="{A301A240-FBFE-47FF-B296-1B51886B6153}" srcOrd="0" destOrd="0" presId="urn:microsoft.com/office/officeart/2008/layout/VerticalCurvedList"/>
    <dgm:cxn modelId="{3252466F-205B-477E-836E-C2AD5E697BE3}" type="presOf" srcId="{B4CE2C74-705F-45C3-AE2A-37AFFA0CCC32}" destId="{3E315C9E-8E07-4F48-AC02-3CAD312970C6}" srcOrd="0" destOrd="0" presId="urn:microsoft.com/office/officeart/2008/layout/VerticalCurvedList"/>
    <dgm:cxn modelId="{5A210C54-2130-481B-A3E7-C83974312DA3}" type="presOf" srcId="{CB11507F-0AE9-44F4-9C1F-EA7F4FD1D748}" destId="{371584E6-2EFE-4221-912E-D4F690A25F86}" srcOrd="0" destOrd="0" presId="urn:microsoft.com/office/officeart/2008/layout/VerticalCurvedList"/>
    <dgm:cxn modelId="{9C4B7E92-2560-4207-BED2-FC94024BCE7E}" srcId="{B64E3E2B-1817-4C85-A659-393ED3D286C9}" destId="{110537B7-B380-4AD2-9D50-088D8237C648}" srcOrd="2" destOrd="0" parTransId="{219CB3D4-9A3C-4BE1-96B6-43C23A758AEF}" sibTransId="{2075137D-5B77-4D01-94F0-3F45198E0993}"/>
    <dgm:cxn modelId="{5F13EEA7-F3A2-4D2B-B4F4-994EBDB248D2}" type="presOf" srcId="{DA587720-3E4E-4CCE-ADD8-90BEA3B9E44C}" destId="{2A1A297E-A32B-4347-9A43-A34865612B9A}" srcOrd="0" destOrd="0" presId="urn:microsoft.com/office/officeart/2008/layout/VerticalCurvedList"/>
    <dgm:cxn modelId="{B3C3CFAA-2179-480F-A96D-8AADCE894013}" srcId="{B64E3E2B-1817-4C85-A659-393ED3D286C9}" destId="{CB11507F-0AE9-44F4-9C1F-EA7F4FD1D748}" srcOrd="0" destOrd="0" parTransId="{20E80BD8-5493-4CDF-A6E3-6D645048801E}" sibTransId="{B4CE2C74-705F-45C3-AE2A-37AFFA0CCC32}"/>
    <dgm:cxn modelId="{450E7F58-C2CC-434A-AF0B-95F9C7E95620}" type="presParOf" srcId="{58A7D2E4-002E-466D-B083-B7696B5C3FEF}" destId="{AAF88ECC-E198-4243-A31E-8B1C3022AEBA}" srcOrd="0" destOrd="0" presId="urn:microsoft.com/office/officeart/2008/layout/VerticalCurvedList"/>
    <dgm:cxn modelId="{4D41F40D-236C-4EAE-810C-3F60F1DF92F9}" type="presParOf" srcId="{AAF88ECC-E198-4243-A31E-8B1C3022AEBA}" destId="{6933D1D6-7FD0-4034-981E-4D4EF5B0FE18}" srcOrd="0" destOrd="0" presId="urn:microsoft.com/office/officeart/2008/layout/VerticalCurvedList"/>
    <dgm:cxn modelId="{5678E5BF-72B0-478B-9FE1-E6D032D0C40F}" type="presParOf" srcId="{6933D1D6-7FD0-4034-981E-4D4EF5B0FE18}" destId="{30064CFD-502A-42F2-9A75-68A8DE3F8060}" srcOrd="0" destOrd="0" presId="urn:microsoft.com/office/officeart/2008/layout/VerticalCurvedList"/>
    <dgm:cxn modelId="{6F3EDE92-5EE2-42B2-8297-445F644242CC}" type="presParOf" srcId="{6933D1D6-7FD0-4034-981E-4D4EF5B0FE18}" destId="{3E315C9E-8E07-4F48-AC02-3CAD312970C6}" srcOrd="1" destOrd="0" presId="urn:microsoft.com/office/officeart/2008/layout/VerticalCurvedList"/>
    <dgm:cxn modelId="{D1BCFFF7-CCDA-4E4D-81FE-EE5ECD48B621}" type="presParOf" srcId="{6933D1D6-7FD0-4034-981E-4D4EF5B0FE18}" destId="{4E641619-55C6-4539-92C6-008B8BF40D4D}" srcOrd="2" destOrd="0" presId="urn:microsoft.com/office/officeart/2008/layout/VerticalCurvedList"/>
    <dgm:cxn modelId="{0E10C9BE-A6AD-4D71-8017-E3F2C0208C72}" type="presParOf" srcId="{6933D1D6-7FD0-4034-981E-4D4EF5B0FE18}" destId="{EC3873D3-1158-4E5E-AF73-93B819CA8C48}" srcOrd="3" destOrd="0" presId="urn:microsoft.com/office/officeart/2008/layout/VerticalCurvedList"/>
    <dgm:cxn modelId="{B657A4FD-B0BC-4606-8F83-B4D89357C79D}" type="presParOf" srcId="{AAF88ECC-E198-4243-A31E-8B1C3022AEBA}" destId="{371584E6-2EFE-4221-912E-D4F690A25F86}" srcOrd="1" destOrd="0" presId="urn:microsoft.com/office/officeart/2008/layout/VerticalCurvedList"/>
    <dgm:cxn modelId="{4B64910D-01A7-477E-BD9E-8AF372C62889}" type="presParOf" srcId="{AAF88ECC-E198-4243-A31E-8B1C3022AEBA}" destId="{0A5A373D-B7A6-4844-8A84-65A01FDF7216}" srcOrd="2" destOrd="0" presId="urn:microsoft.com/office/officeart/2008/layout/VerticalCurvedList"/>
    <dgm:cxn modelId="{DD6897E2-292F-4A1C-8007-FDE137416C01}" type="presParOf" srcId="{0A5A373D-B7A6-4844-8A84-65A01FDF7216}" destId="{AD5C89C2-18CE-4802-99AF-49600C87F2EB}" srcOrd="0" destOrd="0" presId="urn:microsoft.com/office/officeart/2008/layout/VerticalCurvedList"/>
    <dgm:cxn modelId="{8BF8AED0-1AAB-4AFC-91AC-FEF5B93A17F1}" type="presParOf" srcId="{AAF88ECC-E198-4243-A31E-8B1C3022AEBA}" destId="{EA4743EF-BDBF-4E93-BC02-B791597F20F1}" srcOrd="3" destOrd="0" presId="urn:microsoft.com/office/officeart/2008/layout/VerticalCurvedList"/>
    <dgm:cxn modelId="{5203BB3A-3C4A-4462-9CE4-FF458A2A5B26}" type="presParOf" srcId="{AAF88ECC-E198-4243-A31E-8B1C3022AEBA}" destId="{2B27B2E9-31F9-411B-9027-294BF6D846D3}" srcOrd="4" destOrd="0" presId="urn:microsoft.com/office/officeart/2008/layout/VerticalCurvedList"/>
    <dgm:cxn modelId="{4F7EB780-537D-488C-95F7-A865CF3D50DC}" type="presParOf" srcId="{2B27B2E9-31F9-411B-9027-294BF6D846D3}" destId="{9275F588-630C-4006-9080-886B8172BD4E}" srcOrd="0" destOrd="0" presId="urn:microsoft.com/office/officeart/2008/layout/VerticalCurvedList"/>
    <dgm:cxn modelId="{4C21D4B9-3B19-405B-8E18-92CC8B8AA96C}" type="presParOf" srcId="{AAF88ECC-E198-4243-A31E-8B1C3022AEBA}" destId="{A301A240-FBFE-47FF-B296-1B51886B6153}" srcOrd="5" destOrd="0" presId="urn:microsoft.com/office/officeart/2008/layout/VerticalCurvedList"/>
    <dgm:cxn modelId="{5E4F8638-86DD-427C-BDC2-AF7236CBB40A}" type="presParOf" srcId="{AAF88ECC-E198-4243-A31E-8B1C3022AEBA}" destId="{EFABB76F-4AB4-4EE2-9C3E-CA07522EE633}" srcOrd="6" destOrd="0" presId="urn:microsoft.com/office/officeart/2008/layout/VerticalCurvedList"/>
    <dgm:cxn modelId="{7F1B8D7F-374E-4D8A-A701-A1794D2EE9A3}" type="presParOf" srcId="{EFABB76F-4AB4-4EE2-9C3E-CA07522EE633}" destId="{09897452-EF87-415F-8284-B2925E33E2F5}" srcOrd="0" destOrd="0" presId="urn:microsoft.com/office/officeart/2008/layout/VerticalCurvedList"/>
    <dgm:cxn modelId="{C5710B6F-6422-4D49-B41A-5AE55EA6556B}" type="presParOf" srcId="{AAF88ECC-E198-4243-A31E-8B1C3022AEBA}" destId="{2A1A297E-A32B-4347-9A43-A34865612B9A}" srcOrd="7" destOrd="0" presId="urn:microsoft.com/office/officeart/2008/layout/VerticalCurvedList"/>
    <dgm:cxn modelId="{C6C7338A-17F0-4C61-AB2A-F3064A7DE4A6}" type="presParOf" srcId="{AAF88ECC-E198-4243-A31E-8B1C3022AEBA}" destId="{2A4A5AEB-4A6F-4C36-8626-0F2E350B2109}" srcOrd="8" destOrd="0" presId="urn:microsoft.com/office/officeart/2008/layout/VerticalCurvedList"/>
    <dgm:cxn modelId="{4A67C0ED-685E-4872-8744-0FBA68774140}" type="presParOf" srcId="{2A4A5AEB-4A6F-4C36-8626-0F2E350B2109}" destId="{42A7810F-0381-42BE-A865-21A3A91605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15C9E-8E07-4F48-AC02-3CAD312970C6}">
      <dsp:nvSpPr>
        <dsp:cNvPr id="0" name=""/>
        <dsp:cNvSpPr/>
      </dsp:nvSpPr>
      <dsp:spPr>
        <a:xfrm>
          <a:off x="-8131612" y="-1242167"/>
          <a:ext cx="9674845" cy="9674845"/>
        </a:xfrm>
        <a:prstGeom prst="blockArc">
          <a:avLst>
            <a:gd name="adj1" fmla="val 18900000"/>
            <a:gd name="adj2" fmla="val 2700000"/>
            <a:gd name="adj3" fmla="val 22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584E6-2EFE-4221-912E-D4F690A25F86}">
      <dsp:nvSpPr>
        <dsp:cNvPr id="0" name=""/>
        <dsp:cNvSpPr/>
      </dsp:nvSpPr>
      <dsp:spPr>
        <a:xfrm>
          <a:off x="894179" y="552806"/>
          <a:ext cx="9457704"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         </a:t>
          </a:r>
          <a:r>
            <a:rPr lang="en-US" sz="2600" kern="1200" dirty="0">
              <a:latin typeface="Arial" panose="020B0604020202020204" pitchFamily="34" charset="0"/>
              <a:cs typeface="Arial" panose="020B0604020202020204" pitchFamily="34" charset="0"/>
            </a:rPr>
            <a:t>Share what we know about Wolf creek:</a:t>
          </a:r>
          <a:br>
            <a:rPr lang="en-US" sz="2600" kern="1200" dirty="0">
              <a:latin typeface="Arial" panose="020B0604020202020204" pitchFamily="34" charset="0"/>
              <a:cs typeface="Arial" panose="020B0604020202020204" pitchFamily="34" charset="0"/>
            </a:rPr>
          </a:br>
          <a:r>
            <a:rPr lang="en-US" sz="2600" kern="1200" dirty="0">
              <a:latin typeface="Arial" panose="020B0604020202020204" pitchFamily="34" charset="0"/>
              <a:cs typeface="Arial" panose="020B0604020202020204" pitchFamily="34" charset="0"/>
            </a:rPr>
            <a:t>       </a:t>
          </a:r>
          <a:r>
            <a:rPr lang="en-US" sz="2000" kern="1200" dirty="0">
              <a:latin typeface="Arial" panose="020B0604020202020204" pitchFamily="34" charset="0"/>
              <a:cs typeface="Arial" panose="020B0604020202020204" pitchFamily="34" charset="0"/>
            </a:rPr>
            <a:t>Summarize monitoring data, discuss pollutants</a:t>
          </a:r>
        </a:p>
      </dsp:txBody>
      <dsp:txXfrm>
        <a:off x="894179" y="552806"/>
        <a:ext cx="9457704" cy="1106188"/>
      </dsp:txXfrm>
    </dsp:sp>
    <dsp:sp modelId="{AD5C89C2-18CE-4802-99AF-49600C87F2EB}">
      <dsp:nvSpPr>
        <dsp:cNvPr id="0" name=""/>
        <dsp:cNvSpPr/>
      </dsp:nvSpPr>
      <dsp:spPr>
        <a:xfrm>
          <a:off x="115822" y="41453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4743EF-BDBF-4E93-BC02-B791597F20F1}">
      <dsp:nvSpPr>
        <dsp:cNvPr id="0" name=""/>
        <dsp:cNvSpPr/>
      </dsp:nvSpPr>
      <dsp:spPr>
        <a:xfrm>
          <a:off x="1441393" y="2212376"/>
          <a:ext cx="10178680"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  </a:t>
          </a:r>
          <a:r>
            <a:rPr lang="en-US" sz="2600" kern="1200" dirty="0">
              <a:latin typeface="Arial" panose="020B0604020202020204" pitchFamily="34" charset="0"/>
              <a:cs typeface="Arial" panose="020B0604020202020204" pitchFamily="34" charset="0"/>
            </a:rPr>
            <a:t>Describe process we will use to identify and </a:t>
          </a:r>
          <a:br>
            <a:rPr lang="en-US" sz="2600" kern="1200" dirty="0">
              <a:latin typeface="Arial" panose="020B0604020202020204" pitchFamily="34" charset="0"/>
              <a:cs typeface="Arial" panose="020B0604020202020204" pitchFamily="34" charset="0"/>
            </a:rPr>
          </a:br>
          <a:r>
            <a:rPr lang="en-US" sz="2600" kern="1200" dirty="0">
              <a:latin typeface="Arial" panose="020B0604020202020204" pitchFamily="34" charset="0"/>
              <a:cs typeface="Arial" panose="020B0604020202020204" pitchFamily="34" charset="0"/>
            </a:rPr>
            <a:t>  address pollution in the streams</a:t>
          </a:r>
        </a:p>
      </dsp:txBody>
      <dsp:txXfrm>
        <a:off x="1441393" y="2212376"/>
        <a:ext cx="10178680" cy="1106188"/>
      </dsp:txXfrm>
    </dsp:sp>
    <dsp:sp modelId="{9275F588-630C-4006-9080-886B8172BD4E}">
      <dsp:nvSpPr>
        <dsp:cNvPr id="0" name=""/>
        <dsp:cNvSpPr/>
      </dsp:nvSpPr>
      <dsp:spPr>
        <a:xfrm>
          <a:off x="750025" y="207410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01A240-FBFE-47FF-B296-1B51886B6153}">
      <dsp:nvSpPr>
        <dsp:cNvPr id="0" name=""/>
        <dsp:cNvSpPr/>
      </dsp:nvSpPr>
      <dsp:spPr>
        <a:xfrm>
          <a:off x="1441393" y="3871945"/>
          <a:ext cx="10178680"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 </a:t>
          </a:r>
          <a:r>
            <a:rPr lang="en-US" sz="2600" kern="1200" dirty="0">
              <a:latin typeface="Arial" panose="020B0604020202020204" pitchFamily="34" charset="0"/>
              <a:cs typeface="Arial" panose="020B0604020202020204" pitchFamily="34" charset="0"/>
            </a:rPr>
            <a:t>Describe how you can get involved in this process</a:t>
          </a:r>
        </a:p>
      </dsp:txBody>
      <dsp:txXfrm>
        <a:off x="1441393" y="3871945"/>
        <a:ext cx="10178680" cy="1106188"/>
      </dsp:txXfrm>
    </dsp:sp>
    <dsp:sp modelId="{09897452-EF87-415F-8284-B2925E33E2F5}">
      <dsp:nvSpPr>
        <dsp:cNvPr id="0" name=""/>
        <dsp:cNvSpPr/>
      </dsp:nvSpPr>
      <dsp:spPr>
        <a:xfrm>
          <a:off x="750025" y="373367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A297E-A32B-4347-9A43-A34865612B9A}">
      <dsp:nvSpPr>
        <dsp:cNvPr id="0" name=""/>
        <dsp:cNvSpPr/>
      </dsp:nvSpPr>
      <dsp:spPr>
        <a:xfrm>
          <a:off x="807190" y="5531515"/>
          <a:ext cx="10812883"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Answer your questions about this effort</a:t>
          </a:r>
        </a:p>
      </dsp:txBody>
      <dsp:txXfrm>
        <a:off x="807190" y="5531515"/>
        <a:ext cx="10812883" cy="1106188"/>
      </dsp:txXfrm>
    </dsp:sp>
    <dsp:sp modelId="{42A7810F-0381-42BE-A865-21A3A91605CC}">
      <dsp:nvSpPr>
        <dsp:cNvPr id="0" name=""/>
        <dsp:cNvSpPr/>
      </dsp:nvSpPr>
      <dsp:spPr>
        <a:xfrm>
          <a:off x="115822" y="539324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99307BE-3DE0-4D5D-B071-E18072BDBCD1}" type="datetimeFigureOut">
              <a:rPr lang="en-US" smtClean="0"/>
              <a:t>10/16/2024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67EB6C3-5ECD-4C33-8186-F52195931771}" type="slidenum">
              <a:rPr lang="en-US" smtClean="0"/>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827AE0D-E4E7-41F3-8FEB-69AA94FE00AD}" type="datetimeFigureOut">
              <a:rPr lang="en-US" smtClean="0"/>
              <a:t>10/16/2024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9C4A1B-E3F4-440A-A1E4-007EA359E364}" type="slidenum">
              <a:rPr lang="en-US" smtClean="0"/>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a:t>
            </a:fld>
            <a:endParaRPr lang="en-US"/>
          </a:p>
        </p:txBody>
      </p:sp>
    </p:spTree>
    <p:extLst>
      <p:ext uri="{BB962C8B-B14F-4D97-AF65-F5344CB8AC3E}">
        <p14:creationId xmlns:p14="http://schemas.microsoft.com/office/powerpoint/2010/main" val="117888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30</a:t>
            </a:fld>
            <a:endParaRPr lang="en-US"/>
          </a:p>
        </p:txBody>
      </p:sp>
    </p:spTree>
    <p:extLst>
      <p:ext uri="{BB962C8B-B14F-4D97-AF65-F5344CB8AC3E}">
        <p14:creationId xmlns:p14="http://schemas.microsoft.com/office/powerpoint/2010/main" val="2966031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a:t>
            </a:fld>
            <a:endParaRPr lang="en-US"/>
          </a:p>
        </p:txBody>
      </p:sp>
    </p:spTree>
    <p:extLst>
      <p:ext uri="{BB962C8B-B14F-4D97-AF65-F5344CB8AC3E}">
        <p14:creationId xmlns:p14="http://schemas.microsoft.com/office/powerpoint/2010/main" val="286342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11</a:t>
            </a:fld>
            <a:endParaRPr lang="en-US"/>
          </a:p>
        </p:txBody>
      </p:sp>
    </p:spTree>
    <p:extLst>
      <p:ext uri="{BB962C8B-B14F-4D97-AF65-F5344CB8AC3E}">
        <p14:creationId xmlns:p14="http://schemas.microsoft.com/office/powerpoint/2010/main" val="161363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Extrapolation, </a:t>
            </a:r>
            <a:r>
              <a:rPr lang="en-US" dirty="0"/>
              <a:t>assumes due to no land changes the lower segment will also be impaired </a:t>
            </a:r>
          </a:p>
        </p:txBody>
      </p:sp>
      <p:sp>
        <p:nvSpPr>
          <p:cNvPr id="4" name="Slide Number Placeholder 3"/>
          <p:cNvSpPr>
            <a:spLocks noGrp="1"/>
          </p:cNvSpPr>
          <p:nvPr>
            <p:ph type="sldNum" sz="quarter" idx="5"/>
          </p:nvPr>
        </p:nvSpPr>
        <p:spPr/>
        <p:txBody>
          <a:bodyPr/>
          <a:lstStyle/>
          <a:p>
            <a:fld id="{939C4A1B-E3F4-440A-A1E4-007EA359E364}" type="slidenum">
              <a:rPr lang="en-US" smtClean="0"/>
              <a:t>15</a:t>
            </a:fld>
            <a:endParaRPr lang="en-US"/>
          </a:p>
        </p:txBody>
      </p:sp>
    </p:spTree>
    <p:extLst>
      <p:ext uri="{BB962C8B-B14F-4D97-AF65-F5344CB8AC3E}">
        <p14:creationId xmlns:p14="http://schemas.microsoft.com/office/powerpoint/2010/main" val="418243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Weight of Evidence approach evaluates all available information on potential candidate stressors by listing potential candidate stressors identified from the listing information, monitoring data, scientific literature and historic information </a:t>
            </a:r>
          </a:p>
        </p:txBody>
      </p:sp>
      <p:sp>
        <p:nvSpPr>
          <p:cNvPr id="4" name="Slide Number Placeholder 3"/>
          <p:cNvSpPr>
            <a:spLocks noGrp="1"/>
          </p:cNvSpPr>
          <p:nvPr>
            <p:ph type="sldNum" sz="quarter" idx="5"/>
          </p:nvPr>
        </p:nvSpPr>
        <p:spPr/>
        <p:txBody>
          <a:bodyPr/>
          <a:lstStyle/>
          <a:p>
            <a:fld id="{939C4A1B-E3F4-440A-A1E4-007EA359E364}" type="slidenum">
              <a:rPr lang="en-US" smtClean="0"/>
              <a:t>19</a:t>
            </a:fld>
            <a:endParaRPr lang="en-US"/>
          </a:p>
        </p:txBody>
      </p:sp>
    </p:spTree>
    <p:extLst>
      <p:ext uri="{BB962C8B-B14F-4D97-AF65-F5344CB8AC3E}">
        <p14:creationId xmlns:p14="http://schemas.microsoft.com/office/powerpoint/2010/main" val="8294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20</a:t>
            </a:fld>
            <a:endParaRPr lang="en-US"/>
          </a:p>
        </p:txBody>
      </p:sp>
    </p:spTree>
    <p:extLst>
      <p:ext uri="{BB962C8B-B14F-4D97-AF65-F5344CB8AC3E}">
        <p14:creationId xmlns:p14="http://schemas.microsoft.com/office/powerpoint/2010/main" val="252742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21</a:t>
            </a:fld>
            <a:endParaRPr lang="en-US"/>
          </a:p>
        </p:txBody>
      </p:sp>
    </p:spTree>
    <p:extLst>
      <p:ext uri="{BB962C8B-B14F-4D97-AF65-F5344CB8AC3E}">
        <p14:creationId xmlns:p14="http://schemas.microsoft.com/office/powerpoint/2010/main" val="56312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shift in functional feeding group points to an increase in suspended sediment and organic matter. As particulate matter in the water column increases, more food is available for filtering organisms and that feeding niche expands</a:t>
            </a:r>
          </a:p>
        </p:txBody>
      </p:sp>
      <p:sp>
        <p:nvSpPr>
          <p:cNvPr id="4" name="Slide Number Placeholder 3"/>
          <p:cNvSpPr>
            <a:spLocks noGrp="1"/>
          </p:cNvSpPr>
          <p:nvPr>
            <p:ph type="sldNum" sz="quarter" idx="5"/>
          </p:nvPr>
        </p:nvSpPr>
        <p:spPr/>
        <p:txBody>
          <a:bodyPr/>
          <a:lstStyle/>
          <a:p>
            <a:fld id="{939C4A1B-E3F4-440A-A1E4-007EA359E364}" type="slidenum">
              <a:rPr lang="en-US" smtClean="0"/>
              <a:t>23</a:t>
            </a:fld>
            <a:endParaRPr lang="en-US"/>
          </a:p>
        </p:txBody>
      </p:sp>
    </p:spTree>
    <p:extLst>
      <p:ext uri="{BB962C8B-B14F-4D97-AF65-F5344CB8AC3E}">
        <p14:creationId xmlns:p14="http://schemas.microsoft.com/office/powerpoint/2010/main" val="411844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26</a:t>
            </a:fld>
            <a:endParaRPr lang="en-US"/>
          </a:p>
        </p:txBody>
      </p:sp>
    </p:spTree>
    <p:extLst>
      <p:ext uri="{BB962C8B-B14F-4D97-AF65-F5344CB8AC3E}">
        <p14:creationId xmlns:p14="http://schemas.microsoft.com/office/powerpoint/2010/main" val="2530071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title="DEQ logo"/>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a:t>Title of Presentation</a:t>
            </a:r>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pic>
        <p:nvPicPr>
          <p:cNvPr id="7" name="Picture 6" title="DEQ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Tree>
    <p:extLst>
      <p:ext uri="{BB962C8B-B14F-4D97-AF65-F5344CB8AC3E}">
        <p14:creationId xmlns:p14="http://schemas.microsoft.com/office/powerpoint/2010/main" val="317324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t>‹#›</a:t>
            </a:fld>
            <a:r>
              <a:rPr lang="en-US" dirty="0"/>
              <a:t>					</a:t>
            </a:r>
            <a:endParaRPr lang="en-US" dirty="0">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1819909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t>10/16/2024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jpg"/><Relationship Id="rId7" Type="http://schemas.openxmlformats.org/officeDocument/2006/relationships/image" Target="../media/image35.jpeg"/><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250" y="2247420"/>
            <a:ext cx="6572250" cy="1427813"/>
          </a:xfrm>
        </p:spPr>
        <p:txBody>
          <a:bodyPr>
            <a:noAutofit/>
          </a:bodyPr>
          <a:lstStyle/>
          <a:p>
            <a:pPr algn="ctr">
              <a:lnSpc>
                <a:spcPct val="125000"/>
              </a:lnSpc>
            </a:pPr>
            <a:r>
              <a:rPr lang="en-US" sz="3200" dirty="0"/>
              <a:t>Wolf Creek Watershed Clean Up Study</a:t>
            </a:r>
          </a:p>
        </p:txBody>
      </p:sp>
      <p:sp>
        <p:nvSpPr>
          <p:cNvPr id="3" name="Subtitle 2"/>
          <p:cNvSpPr>
            <a:spLocks noGrp="1"/>
          </p:cNvSpPr>
          <p:nvPr>
            <p:ph type="subTitle" idx="1"/>
          </p:nvPr>
        </p:nvSpPr>
        <p:spPr>
          <a:xfrm>
            <a:off x="380715" y="3738356"/>
            <a:ext cx="9144000" cy="451802"/>
          </a:xfrm>
        </p:spPr>
        <p:txBody>
          <a:bodyPr>
            <a:noAutofit/>
          </a:bodyPr>
          <a:lstStyle/>
          <a:p>
            <a:r>
              <a:rPr lang="en-US" sz="3200" dirty="0"/>
              <a:t>Initial Public Meeting </a:t>
            </a:r>
          </a:p>
        </p:txBody>
      </p:sp>
      <p:sp>
        <p:nvSpPr>
          <p:cNvPr id="4" name="Text Placeholder 3"/>
          <p:cNvSpPr>
            <a:spLocks noGrp="1"/>
          </p:cNvSpPr>
          <p:nvPr>
            <p:ph type="body" sz="quarter" idx="10"/>
          </p:nvPr>
        </p:nvSpPr>
        <p:spPr>
          <a:xfrm>
            <a:off x="476251" y="5070170"/>
            <a:ext cx="4271494" cy="310243"/>
          </a:xfrm>
        </p:spPr>
        <p:txBody>
          <a:bodyPr/>
          <a:lstStyle/>
          <a:p>
            <a:r>
              <a:rPr lang="en-US" dirty="0"/>
              <a:t>Landon Jenkins 	</a:t>
            </a:r>
          </a:p>
        </p:txBody>
      </p:sp>
      <p:sp>
        <p:nvSpPr>
          <p:cNvPr id="5" name="Text Placeholder 4"/>
          <p:cNvSpPr>
            <a:spLocks noGrp="1"/>
          </p:cNvSpPr>
          <p:nvPr>
            <p:ph type="body" sz="quarter" idx="11"/>
          </p:nvPr>
        </p:nvSpPr>
        <p:spPr>
          <a:xfrm>
            <a:off x="476250" y="5429381"/>
            <a:ext cx="4672085" cy="340020"/>
          </a:xfrm>
        </p:spPr>
        <p:txBody>
          <a:bodyPr/>
          <a:lstStyle/>
          <a:p>
            <a:r>
              <a:rPr lang="en-US" dirty="0"/>
              <a:t>TMDL Coordinator, SWRO Regional Office</a:t>
            </a:r>
          </a:p>
        </p:txBody>
      </p:sp>
      <p:sp>
        <p:nvSpPr>
          <p:cNvPr id="6" name="Text Placeholder 5"/>
          <p:cNvSpPr>
            <a:spLocks noGrp="1"/>
          </p:cNvSpPr>
          <p:nvPr>
            <p:ph type="body" sz="quarter" idx="12"/>
          </p:nvPr>
        </p:nvSpPr>
        <p:spPr>
          <a:xfrm>
            <a:off x="476251" y="6046537"/>
            <a:ext cx="4271494" cy="310243"/>
          </a:xfrm>
        </p:spPr>
        <p:txBody>
          <a:bodyPr/>
          <a:lstStyle/>
          <a:p>
            <a:r>
              <a:rPr lang="en-US" dirty="0"/>
              <a:t>October 16, 2024 </a:t>
            </a:r>
          </a:p>
        </p:txBody>
      </p:sp>
      <p:sp>
        <p:nvSpPr>
          <p:cNvPr id="7" name="Footer Placeholder 6"/>
          <p:cNvSpPr>
            <a:spLocks noGrp="1"/>
          </p:cNvSpPr>
          <p:nvPr>
            <p:ph type="ftr" sz="quarter" idx="13"/>
          </p:nvPr>
        </p:nvSpPr>
        <p:spPr>
          <a:xfrm>
            <a:off x="476250" y="5750210"/>
            <a:ext cx="4992711" cy="266548"/>
          </a:xfrm>
        </p:spPr>
        <p:txBody>
          <a:bodyPr/>
          <a:lstStyle/>
          <a:p>
            <a:pPr algn="l"/>
            <a:r>
              <a:rPr lang="en-US" dirty="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9" name="Rectangle 8" descr="box"/>
          <p:cNvSpPr/>
          <p:nvPr/>
        </p:nvSpPr>
        <p:spPr>
          <a:xfrm>
            <a:off x="289446" y="4303352"/>
            <a:ext cx="5806554" cy="64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92A7EFC-3C22-98BC-146B-61B1A6EB6A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6300025" y="1204707"/>
            <a:ext cx="5888085" cy="4416063"/>
          </a:xfrm>
          <a:prstGeom prst="rect">
            <a:avLst/>
          </a:prstGeom>
        </p:spPr>
      </p:pic>
    </p:spTree>
    <p:extLst>
      <p:ext uri="{BB962C8B-B14F-4D97-AF65-F5344CB8AC3E}">
        <p14:creationId xmlns:p14="http://schemas.microsoft.com/office/powerpoint/2010/main" val="219789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Caddisflies</a:t>
            </a:r>
          </a:p>
        </p:txBody>
      </p:sp>
      <p:pic>
        <p:nvPicPr>
          <p:cNvPr id="4" name="Content Placeholder 3" descr="Macroinvertbrate phot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70" y="-713432"/>
            <a:ext cx="12186326" cy="8068826"/>
          </a:xfrm>
        </p:spPr>
      </p:pic>
      <p:sp>
        <p:nvSpPr>
          <p:cNvPr id="5" name="TextBox 4"/>
          <p:cNvSpPr txBox="1"/>
          <p:nvPr/>
        </p:nvSpPr>
        <p:spPr>
          <a:xfrm>
            <a:off x="8963483" y="6338986"/>
            <a:ext cx="3124200" cy="307777"/>
          </a:xfrm>
          <a:prstGeom prst="rect">
            <a:avLst/>
          </a:prstGeom>
          <a:noFill/>
        </p:spPr>
        <p:txBody>
          <a:bodyPr wrap="square" rtlCol="0">
            <a:spAutoFit/>
          </a:bodyPr>
          <a:lstStyle/>
          <a:p>
            <a:r>
              <a:rPr lang="en-US" sz="1400" dirty="0">
                <a:solidFill>
                  <a:schemeClr val="bg1"/>
                </a:solidFill>
                <a:latin typeface="+mj-lt"/>
              </a:rPr>
              <a:t>Photo: Jan </a:t>
            </a:r>
            <a:r>
              <a:rPr lang="en-US" sz="1400" dirty="0" err="1">
                <a:solidFill>
                  <a:schemeClr val="bg1"/>
                </a:solidFill>
                <a:latin typeface="+mj-lt"/>
              </a:rPr>
              <a:t>Hamrsky</a:t>
            </a:r>
            <a:r>
              <a:rPr lang="en-US" sz="1400" dirty="0">
                <a:solidFill>
                  <a:schemeClr val="bg1"/>
                </a:solidFill>
                <a:latin typeface="+mj-lt"/>
              </a:rPr>
              <a:t>: lifeinfreshwater.net</a:t>
            </a:r>
          </a:p>
        </p:txBody>
      </p:sp>
      <p:sp>
        <p:nvSpPr>
          <p:cNvPr id="7" name="Title 2" title="Sensitive to pollution: Caddisflies"/>
          <p:cNvSpPr txBox="1">
            <a:spLocks/>
          </p:cNvSpPr>
          <p:nvPr/>
        </p:nvSpPr>
        <p:spPr>
          <a:xfrm>
            <a:off x="812801" y="101602"/>
            <a:ext cx="1042125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lgn="ctr"/>
            <a:r>
              <a:rPr lang="en-US" sz="4000" b="0" dirty="0">
                <a:solidFill>
                  <a:schemeClr val="bg1"/>
                </a:solidFill>
              </a:rPr>
              <a:t>Sensitive to pollution: </a:t>
            </a:r>
            <a:r>
              <a:rPr lang="en-US" sz="4000" b="0" dirty="0">
                <a:solidFill>
                  <a:srgbClr val="256EAB"/>
                </a:solidFill>
              </a:rPr>
              <a:t>Caddisflies</a:t>
            </a:r>
          </a:p>
        </p:txBody>
      </p:sp>
    </p:spTree>
    <p:extLst>
      <p:ext uri="{BB962C8B-B14F-4D97-AF65-F5344CB8AC3E}">
        <p14:creationId xmlns:p14="http://schemas.microsoft.com/office/powerpoint/2010/main" val="251745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Net spinning caddisfly photo">
            <a:extLst>
              <a:ext uri="{FF2B5EF4-FFF2-40B4-BE49-F238E27FC236}">
                <a16:creationId xmlns:a16="http://schemas.microsoft.com/office/drawing/2014/main" id="{C3C8AB42-C912-4243-A12A-DC373484F4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429"/>
          <a:stretch/>
        </p:blipFill>
        <p:spPr>
          <a:xfrm>
            <a:off x="20" y="1282"/>
            <a:ext cx="12191980" cy="6856718"/>
          </a:xfrm>
          <a:prstGeom prst="rect">
            <a:avLst/>
          </a:prstGeom>
        </p:spPr>
      </p:pic>
      <p:sp>
        <p:nvSpPr>
          <p:cNvPr id="7" name="Title 6">
            <a:extLst>
              <a:ext uri="{FF2B5EF4-FFF2-40B4-BE49-F238E27FC236}">
                <a16:creationId xmlns:a16="http://schemas.microsoft.com/office/drawing/2014/main" id="{E0759A4F-2944-43BC-9634-EA567429026E}"/>
              </a:ext>
            </a:extLst>
          </p:cNvPr>
          <p:cNvSpPr>
            <a:spLocks noGrp="1"/>
          </p:cNvSpPr>
          <p:nvPr>
            <p:ph type="title"/>
          </p:nvPr>
        </p:nvSpPr>
        <p:spPr/>
        <p:txBody>
          <a:bodyPr/>
          <a:lstStyle/>
          <a:p>
            <a:r>
              <a:rPr lang="en-US" dirty="0">
                <a:solidFill>
                  <a:schemeClr val="bg1"/>
                </a:solidFill>
              </a:rPr>
              <a:t>Net spinning caddisfly</a:t>
            </a:r>
          </a:p>
        </p:txBody>
      </p:sp>
      <p:sp>
        <p:nvSpPr>
          <p:cNvPr id="4" name="Footer Placeholder 3">
            <a:extLst>
              <a:ext uri="{FF2B5EF4-FFF2-40B4-BE49-F238E27FC236}">
                <a16:creationId xmlns:a16="http://schemas.microsoft.com/office/drawing/2014/main" id="{B06D0965-1EE8-46CA-B76A-398AC387871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lnSpc>
                <a:spcPct val="90000"/>
              </a:lnSpc>
              <a:spcAft>
                <a:spcPts val="600"/>
              </a:spcAft>
            </a:pPr>
            <a:fld id="{61C9B584-852F-4056-BF30-ABA66A23FD41}" type="slidenum">
              <a:rPr lang="en-US" sz="900" kern="1200">
                <a:solidFill>
                  <a:srgbClr val="FFFFFF"/>
                </a:solidFill>
                <a:latin typeface="+mn-lt"/>
                <a:ea typeface="+mn-ea"/>
                <a:cs typeface="+mn-cs"/>
              </a:rPr>
              <a:pPr defTabSz="914400">
                <a:lnSpc>
                  <a:spcPct val="90000"/>
                </a:lnSpc>
                <a:spcAft>
                  <a:spcPts val="600"/>
                </a:spcAft>
              </a:pPr>
              <a:t>11</a:t>
            </a:fld>
            <a:r>
              <a:rPr lang="en-US" sz="900" kern="1200">
                <a:solidFill>
                  <a:srgbClr val="FFFFFF"/>
                </a:solidFill>
                <a:latin typeface="+mn-lt"/>
                <a:ea typeface="+mn-ea"/>
                <a:cs typeface="+mn-cs"/>
              </a:rPr>
              <a:t>					</a:t>
            </a:r>
          </a:p>
        </p:txBody>
      </p:sp>
      <p:sp>
        <p:nvSpPr>
          <p:cNvPr id="8" name="TextBox 7">
            <a:extLst>
              <a:ext uri="{FF2B5EF4-FFF2-40B4-BE49-F238E27FC236}">
                <a16:creationId xmlns:a16="http://schemas.microsoft.com/office/drawing/2014/main" id="{24CE1BB8-D4C1-4E27-84C4-3506E8703F49}"/>
              </a:ext>
            </a:extLst>
          </p:cNvPr>
          <p:cNvSpPr txBox="1"/>
          <p:nvPr/>
        </p:nvSpPr>
        <p:spPr>
          <a:xfrm>
            <a:off x="339765" y="6450986"/>
            <a:ext cx="3124200" cy="307777"/>
          </a:xfrm>
          <a:prstGeom prst="rect">
            <a:avLst/>
          </a:prstGeom>
          <a:noFill/>
        </p:spPr>
        <p:txBody>
          <a:bodyPr wrap="square" rtlCol="0">
            <a:spAutoFit/>
          </a:bodyPr>
          <a:lstStyle/>
          <a:p>
            <a:r>
              <a:rPr lang="en-US" sz="1400" dirty="0">
                <a:solidFill>
                  <a:schemeClr val="bg1"/>
                </a:solidFill>
                <a:latin typeface="+mj-lt"/>
              </a:rPr>
              <a:t>Photo: Jan </a:t>
            </a:r>
            <a:r>
              <a:rPr lang="en-US" sz="1400" dirty="0" err="1">
                <a:solidFill>
                  <a:schemeClr val="bg1"/>
                </a:solidFill>
                <a:latin typeface="+mj-lt"/>
              </a:rPr>
              <a:t>Hamrsky</a:t>
            </a:r>
            <a:r>
              <a:rPr lang="en-US" sz="1400" dirty="0">
                <a:solidFill>
                  <a:schemeClr val="bg1"/>
                </a:solidFill>
                <a:latin typeface="+mj-lt"/>
              </a:rPr>
              <a:t>: lifeinfreshwater.net</a:t>
            </a:r>
          </a:p>
        </p:txBody>
      </p:sp>
    </p:spTree>
    <p:extLst>
      <p:ext uri="{BB962C8B-B14F-4D97-AF65-F5344CB8AC3E}">
        <p14:creationId xmlns:p14="http://schemas.microsoft.com/office/powerpoint/2010/main" val="70263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roinvertbrate phot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72093"/>
            <a:ext cx="12192000" cy="8100906"/>
          </a:xfrm>
        </p:spPr>
      </p:pic>
      <p:sp>
        <p:nvSpPr>
          <p:cNvPr id="3" name="Title 2"/>
          <p:cNvSpPr>
            <a:spLocks noGrp="1"/>
          </p:cNvSpPr>
          <p:nvPr>
            <p:ph type="title"/>
          </p:nvPr>
        </p:nvSpPr>
        <p:spPr>
          <a:xfrm>
            <a:off x="1981199" y="166914"/>
            <a:ext cx="8229600" cy="914400"/>
          </a:xfrm>
        </p:spPr>
        <p:txBody>
          <a:bodyPr>
            <a:noAutofit/>
          </a:bodyPr>
          <a:lstStyle/>
          <a:p>
            <a:r>
              <a:rPr lang="en-US" sz="4000" b="0" dirty="0">
                <a:solidFill>
                  <a:schemeClr val="bg1"/>
                </a:solidFill>
              </a:rPr>
              <a:t>Moderately Sensitive: </a:t>
            </a:r>
            <a:r>
              <a:rPr lang="en-US" sz="4000" b="0" dirty="0">
                <a:solidFill>
                  <a:srgbClr val="256EAB"/>
                </a:solidFill>
              </a:rPr>
              <a:t>Dragonflies</a:t>
            </a:r>
          </a:p>
        </p:txBody>
      </p:sp>
      <p:sp>
        <p:nvSpPr>
          <p:cNvPr id="5" name="TextBox 4"/>
          <p:cNvSpPr txBox="1"/>
          <p:nvPr/>
        </p:nvSpPr>
        <p:spPr>
          <a:xfrm>
            <a:off x="220008" y="6552586"/>
            <a:ext cx="3124200" cy="276999"/>
          </a:xfrm>
          <a:prstGeom prst="rect">
            <a:avLst/>
          </a:prstGeom>
          <a:noFill/>
        </p:spPr>
        <p:txBody>
          <a:bodyPr wrap="square" rtlCol="0">
            <a:spAutoFit/>
          </a:bodyPr>
          <a:lstStyle/>
          <a:p>
            <a:r>
              <a:rPr lang="en-US" sz="1200" dirty="0">
                <a:solidFill>
                  <a:schemeClr val="bg1"/>
                </a:solidFill>
                <a:latin typeface="+mj-lt"/>
              </a:rPr>
              <a:t>Photo: Jan </a:t>
            </a:r>
            <a:r>
              <a:rPr lang="en-US" sz="1200" dirty="0" err="1">
                <a:solidFill>
                  <a:schemeClr val="bg1"/>
                </a:solidFill>
                <a:latin typeface="+mj-lt"/>
              </a:rPr>
              <a:t>Hamrsky</a:t>
            </a:r>
            <a:r>
              <a:rPr lang="en-US" sz="1200" dirty="0">
                <a:solidFill>
                  <a:schemeClr val="bg1"/>
                </a:solidFill>
                <a:latin typeface="+mj-lt"/>
              </a:rPr>
              <a:t>: lifeinfreshwater.net</a:t>
            </a:r>
          </a:p>
        </p:txBody>
      </p:sp>
    </p:spTree>
    <p:extLst>
      <p:ext uri="{BB962C8B-B14F-4D97-AF65-F5344CB8AC3E}">
        <p14:creationId xmlns:p14="http://schemas.microsoft.com/office/powerpoint/2010/main" val="1592315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roinvertbrate phot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54669"/>
            <a:ext cx="12174521" cy="8062238"/>
          </a:xfrm>
        </p:spPr>
      </p:pic>
      <p:sp>
        <p:nvSpPr>
          <p:cNvPr id="3" name="Title 2"/>
          <p:cNvSpPr>
            <a:spLocks noGrp="1"/>
          </p:cNvSpPr>
          <p:nvPr>
            <p:ph type="title"/>
          </p:nvPr>
        </p:nvSpPr>
        <p:spPr>
          <a:xfrm>
            <a:off x="1052285" y="268514"/>
            <a:ext cx="8229600" cy="914400"/>
          </a:xfrm>
        </p:spPr>
        <p:txBody>
          <a:bodyPr>
            <a:normAutofit/>
          </a:bodyPr>
          <a:lstStyle/>
          <a:p>
            <a:pPr algn="l"/>
            <a:r>
              <a:rPr lang="en-US" sz="4000" b="0" dirty="0">
                <a:solidFill>
                  <a:schemeClr val="bg1"/>
                </a:solidFill>
              </a:rPr>
              <a:t>Insensitive to Pollution: </a:t>
            </a:r>
            <a:r>
              <a:rPr lang="en-US" sz="4000" b="0" dirty="0">
                <a:solidFill>
                  <a:srgbClr val="256EAB"/>
                </a:solidFill>
              </a:rPr>
              <a:t>Blackflies</a:t>
            </a:r>
          </a:p>
        </p:txBody>
      </p:sp>
      <p:sp>
        <p:nvSpPr>
          <p:cNvPr id="5" name="TextBox 4"/>
          <p:cNvSpPr txBox="1"/>
          <p:nvPr/>
        </p:nvSpPr>
        <p:spPr>
          <a:xfrm>
            <a:off x="339765" y="6450986"/>
            <a:ext cx="3124200" cy="307777"/>
          </a:xfrm>
          <a:prstGeom prst="rect">
            <a:avLst/>
          </a:prstGeom>
          <a:noFill/>
        </p:spPr>
        <p:txBody>
          <a:bodyPr wrap="square" rtlCol="0">
            <a:spAutoFit/>
          </a:bodyPr>
          <a:lstStyle/>
          <a:p>
            <a:r>
              <a:rPr lang="en-US" sz="1400" dirty="0">
                <a:solidFill>
                  <a:schemeClr val="bg1"/>
                </a:solidFill>
                <a:latin typeface="+mj-lt"/>
              </a:rPr>
              <a:t>Photo: Jan </a:t>
            </a:r>
            <a:r>
              <a:rPr lang="en-US" sz="1400" dirty="0" err="1">
                <a:solidFill>
                  <a:schemeClr val="bg1"/>
                </a:solidFill>
                <a:latin typeface="+mj-lt"/>
              </a:rPr>
              <a:t>Hamrsky</a:t>
            </a:r>
            <a:r>
              <a:rPr lang="en-US" sz="1400" dirty="0">
                <a:solidFill>
                  <a:schemeClr val="bg1"/>
                </a:solidFill>
                <a:latin typeface="+mj-lt"/>
              </a:rPr>
              <a:t>: lifeinfreshwater.net</a:t>
            </a:r>
          </a:p>
        </p:txBody>
      </p:sp>
    </p:spTree>
    <p:extLst>
      <p:ext uri="{BB962C8B-B14F-4D97-AF65-F5344CB8AC3E}">
        <p14:creationId xmlns:p14="http://schemas.microsoft.com/office/powerpoint/2010/main" val="2637307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eam graphic"/>
          <p:cNvPicPr>
            <a:picLocks noChangeAspect="1"/>
          </p:cNvPicPr>
          <p:nvPr/>
        </p:nvPicPr>
        <p:blipFill rotWithShape="1">
          <a:blip r:embed="rId2">
            <a:extLst>
              <a:ext uri="{28A0092B-C50C-407E-A947-70E740481C1C}">
                <a14:useLocalDpi xmlns:a14="http://schemas.microsoft.com/office/drawing/2010/main" val="0"/>
              </a:ext>
            </a:extLst>
          </a:blip>
          <a:srcRect t="3582" b="11045"/>
          <a:stretch/>
        </p:blipFill>
        <p:spPr>
          <a:xfrm>
            <a:off x="9070" y="-210625"/>
            <a:ext cx="10614980" cy="7068625"/>
          </a:xfrm>
          <a:prstGeom prst="rect">
            <a:avLst/>
          </a:prstGeom>
        </p:spPr>
      </p:pic>
      <p:sp>
        <p:nvSpPr>
          <p:cNvPr id="15" name="Title 1"/>
          <p:cNvSpPr>
            <a:spLocks noGrp="1"/>
          </p:cNvSpPr>
          <p:nvPr>
            <p:ph type="title"/>
          </p:nvPr>
        </p:nvSpPr>
        <p:spPr>
          <a:xfrm>
            <a:off x="-10227" y="199221"/>
            <a:ext cx="5947626" cy="2656114"/>
          </a:xfrm>
        </p:spPr>
        <p:txBody>
          <a:bodyPr>
            <a:noAutofit/>
          </a:bodyPr>
          <a:lstStyle/>
          <a:p>
            <a:pPr algn="ctr">
              <a:lnSpc>
                <a:spcPct val="114000"/>
              </a:lnSpc>
            </a:pPr>
            <a:r>
              <a:rPr lang="en-US" sz="4000" dirty="0"/>
              <a:t>Virginia Stream Condition Index</a:t>
            </a:r>
          </a:p>
        </p:txBody>
      </p:sp>
      <p:sp>
        <p:nvSpPr>
          <p:cNvPr id="4" name="Footer Placeholder 3"/>
          <p:cNvSpPr>
            <a:spLocks noGrp="1"/>
          </p:cNvSpPr>
          <p:nvPr>
            <p:ph type="ftr" sz="quarter" idx="11"/>
          </p:nvPr>
        </p:nvSpPr>
        <p:spPr>
          <a:xfrm>
            <a:off x="756313" y="6245170"/>
            <a:ext cx="10515600" cy="409575"/>
          </a:xfrm>
        </p:spPr>
        <p:txBody>
          <a:bodyPr/>
          <a:lstStyle/>
          <a:p>
            <a:pPr algn="l"/>
            <a:fld id="{61C9B584-852F-4056-BF30-ABA66A23FD41}" type="slidenum">
              <a:rPr lang="en-US" smtClean="0"/>
              <a:t>14</a:t>
            </a:fld>
            <a:r>
              <a:rPr lang="en-US"/>
              <a:t>					</a:t>
            </a:r>
            <a:endParaRPr lang="en-US" dirty="0">
              <a:solidFill>
                <a:srgbClr val="256EAB"/>
              </a:solidFill>
            </a:endParaRPr>
          </a:p>
        </p:txBody>
      </p:sp>
      <p:sp>
        <p:nvSpPr>
          <p:cNvPr id="30" name="Freeform 29" descr="Barometer graphic"/>
          <p:cNvSpPr/>
          <p:nvPr/>
        </p:nvSpPr>
        <p:spPr>
          <a:xfrm>
            <a:off x="9297216" y="164711"/>
            <a:ext cx="2320120" cy="6356810"/>
          </a:xfrm>
          <a:custGeom>
            <a:avLst/>
            <a:gdLst>
              <a:gd name="connsiteX0" fmla="*/ 1160060 w 2320120"/>
              <a:gd name="connsiteY0" fmla="*/ 0 h 6356810"/>
              <a:gd name="connsiteX1" fmla="*/ 2320120 w 2320120"/>
              <a:gd name="connsiteY1" fmla="*/ 1061808 h 6356810"/>
              <a:gd name="connsiteX2" fmla="*/ 2122000 w 2320120"/>
              <a:gd name="connsiteY2" fmla="*/ 1655475 h 6356810"/>
              <a:gd name="connsiteX3" fmla="*/ 2058698 w 2320120"/>
              <a:gd name="connsiteY3" fmla="*/ 1732958 h 6356810"/>
              <a:gd name="connsiteX4" fmla="*/ 2058698 w 2320120"/>
              <a:gd name="connsiteY4" fmla="*/ 2775637 h 6356810"/>
              <a:gd name="connsiteX5" fmla="*/ 2058698 w 2320120"/>
              <a:gd name="connsiteY5" fmla="*/ 2871707 h 6356810"/>
              <a:gd name="connsiteX6" fmla="*/ 2058698 w 2320120"/>
              <a:gd name="connsiteY6" fmla="*/ 4490934 h 6356810"/>
              <a:gd name="connsiteX7" fmla="*/ 2058698 w 2320120"/>
              <a:gd name="connsiteY7" fmla="*/ 4508323 h 6356810"/>
              <a:gd name="connsiteX8" fmla="*/ 2058698 w 2320120"/>
              <a:gd name="connsiteY8" fmla="*/ 6057258 h 6356810"/>
              <a:gd name="connsiteX9" fmla="*/ 1759146 w 2320120"/>
              <a:gd name="connsiteY9" fmla="*/ 6356810 h 6356810"/>
              <a:gd name="connsiteX10" fmla="*/ 560974 w 2320120"/>
              <a:gd name="connsiteY10" fmla="*/ 6356810 h 6356810"/>
              <a:gd name="connsiteX11" fmla="*/ 261422 w 2320120"/>
              <a:gd name="connsiteY11" fmla="*/ 6057258 h 6356810"/>
              <a:gd name="connsiteX12" fmla="*/ 261422 w 2320120"/>
              <a:gd name="connsiteY12" fmla="*/ 4508323 h 6356810"/>
              <a:gd name="connsiteX13" fmla="*/ 261422 w 2320120"/>
              <a:gd name="connsiteY13" fmla="*/ 4490934 h 6356810"/>
              <a:gd name="connsiteX14" fmla="*/ 261422 w 2320120"/>
              <a:gd name="connsiteY14" fmla="*/ 2871707 h 6356810"/>
              <a:gd name="connsiteX15" fmla="*/ 261422 w 2320120"/>
              <a:gd name="connsiteY15" fmla="*/ 2775637 h 6356810"/>
              <a:gd name="connsiteX16" fmla="*/ 261422 w 2320120"/>
              <a:gd name="connsiteY16" fmla="*/ 1732958 h 6356810"/>
              <a:gd name="connsiteX17" fmla="*/ 198120 w 2320120"/>
              <a:gd name="connsiteY17" fmla="*/ 1655475 h 6356810"/>
              <a:gd name="connsiteX18" fmla="*/ 0 w 2320120"/>
              <a:gd name="connsiteY18" fmla="*/ 1061808 h 6356810"/>
              <a:gd name="connsiteX19" fmla="*/ 1160060 w 2320120"/>
              <a:gd name="connsiteY19" fmla="*/ 0 h 63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0120" h="6356810">
                <a:moveTo>
                  <a:pt x="1160060" y="0"/>
                </a:moveTo>
                <a:cubicBezTo>
                  <a:pt x="1800743" y="0"/>
                  <a:pt x="2320120" y="475388"/>
                  <a:pt x="2320120" y="1061808"/>
                </a:cubicBezTo>
                <a:cubicBezTo>
                  <a:pt x="2320120" y="1281716"/>
                  <a:pt x="2247083" y="1486009"/>
                  <a:pt x="2122000" y="1655475"/>
                </a:cubicBezTo>
                <a:lnTo>
                  <a:pt x="2058698" y="1732958"/>
                </a:lnTo>
                <a:lnTo>
                  <a:pt x="2058698" y="2775637"/>
                </a:lnTo>
                <a:lnTo>
                  <a:pt x="2058698" y="2871707"/>
                </a:lnTo>
                <a:lnTo>
                  <a:pt x="2058698" y="4490934"/>
                </a:lnTo>
                <a:lnTo>
                  <a:pt x="2058698" y="4508323"/>
                </a:lnTo>
                <a:lnTo>
                  <a:pt x="2058698" y="6057258"/>
                </a:lnTo>
                <a:cubicBezTo>
                  <a:pt x="2058698" y="6222696"/>
                  <a:pt x="1924584" y="6356810"/>
                  <a:pt x="1759146" y="6356810"/>
                </a:cubicBezTo>
                <a:lnTo>
                  <a:pt x="560974" y="6356810"/>
                </a:lnTo>
                <a:cubicBezTo>
                  <a:pt x="395536" y="6356810"/>
                  <a:pt x="261422" y="6222696"/>
                  <a:pt x="261422" y="6057258"/>
                </a:cubicBezTo>
                <a:lnTo>
                  <a:pt x="261422" y="4508323"/>
                </a:lnTo>
                <a:lnTo>
                  <a:pt x="261422" y="4490934"/>
                </a:lnTo>
                <a:lnTo>
                  <a:pt x="261422" y="2871707"/>
                </a:lnTo>
                <a:lnTo>
                  <a:pt x="261422" y="2775637"/>
                </a:lnTo>
                <a:lnTo>
                  <a:pt x="261422" y="1732958"/>
                </a:lnTo>
                <a:lnTo>
                  <a:pt x="198120" y="1655475"/>
                </a:lnTo>
                <a:cubicBezTo>
                  <a:pt x="73037" y="1486009"/>
                  <a:pt x="0" y="1281716"/>
                  <a:pt x="0" y="1061808"/>
                </a:cubicBezTo>
                <a:cubicBezTo>
                  <a:pt x="0" y="475388"/>
                  <a:pt x="519377" y="0"/>
                  <a:pt x="1160060" y="0"/>
                </a:cubicBezTo>
                <a:close/>
              </a:path>
            </a:pathLst>
          </a:custGeom>
          <a:gradFill>
            <a:gsLst>
              <a:gs pos="0">
                <a:srgbClr val="66FF66"/>
              </a:gs>
              <a:gs pos="65000">
                <a:srgbClr val="FFFF66"/>
              </a:gs>
              <a:gs pos="46000">
                <a:srgbClr val="CCFF33"/>
              </a:gs>
              <a:gs pos="83000">
                <a:srgbClr val="FFC000"/>
              </a:gs>
              <a:gs pos="100000">
                <a:srgbClr val="FF0000"/>
              </a:gs>
            </a:gsLst>
            <a:lin ang="5400000" scaled="1"/>
          </a:grad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p:cNvSpPr txBox="1"/>
          <p:nvPr/>
        </p:nvSpPr>
        <p:spPr>
          <a:xfrm>
            <a:off x="10042211" y="1974063"/>
            <a:ext cx="935521" cy="830997"/>
          </a:xfrm>
          <a:prstGeom prst="rect">
            <a:avLst/>
          </a:prstGeom>
          <a:noFill/>
        </p:spPr>
        <p:txBody>
          <a:bodyPr wrap="square" rtlCol="0">
            <a:spAutoFit/>
          </a:bodyPr>
          <a:lstStyle/>
          <a:p>
            <a:r>
              <a:rPr lang="en-US" sz="4800" b="1" dirty="0">
                <a:ln w="10160">
                  <a:solidFill>
                    <a:schemeClr val="bg2">
                      <a:lumMod val="25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60</a:t>
            </a:r>
            <a:endParaRPr lang="en-US" sz="4400" dirty="0">
              <a:ln w="10160">
                <a:solidFill>
                  <a:schemeClr val="bg2">
                    <a:lumMod val="25000"/>
                  </a:schemeClr>
                </a:solidFill>
                <a:prstDash val="solid"/>
              </a:ln>
              <a:solidFill>
                <a:schemeClr val="bg2">
                  <a:lumMod val="2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0042211" y="3554960"/>
            <a:ext cx="913948" cy="830997"/>
          </a:xfrm>
          <a:prstGeom prst="rect">
            <a:avLst/>
          </a:prstGeom>
          <a:noFill/>
        </p:spPr>
        <p:txBody>
          <a:bodyPr wrap="square" rtlCol="0">
            <a:spAutoFit/>
          </a:bodyPr>
          <a:lstStyle/>
          <a:p>
            <a:r>
              <a:rPr lang="en-US" sz="4800" b="1" dirty="0">
                <a:ln w="10160">
                  <a:solidFill>
                    <a:schemeClr val="bg2">
                      <a:lumMod val="25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40</a:t>
            </a:r>
            <a:endParaRPr lang="en-US" sz="4800" dirty="0">
              <a:ln w="10160">
                <a:solidFill>
                  <a:schemeClr val="bg2">
                    <a:lumMod val="25000"/>
                  </a:schemeClr>
                </a:solidFill>
                <a:prstDash val="solid"/>
              </a:ln>
              <a:solidFill>
                <a:schemeClr val="bg2">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0039576" y="5195121"/>
            <a:ext cx="938156" cy="830997"/>
          </a:xfrm>
          <a:prstGeom prst="rect">
            <a:avLst/>
          </a:prstGeom>
          <a:noFill/>
        </p:spPr>
        <p:txBody>
          <a:bodyPr wrap="square" rtlCol="0">
            <a:spAutoFit/>
          </a:bodyPr>
          <a:lstStyle/>
          <a:p>
            <a:r>
              <a:rPr lang="en-US" sz="4800" b="1" dirty="0">
                <a:ln w="10160">
                  <a:solidFill>
                    <a:schemeClr val="bg2">
                      <a:lumMod val="25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20</a:t>
            </a:r>
          </a:p>
        </p:txBody>
      </p:sp>
      <p:pic>
        <p:nvPicPr>
          <p:cNvPr id="16" name="Picture 15" descr="Macroinvertbrate phot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3151" y="5661175"/>
            <a:ext cx="1528550" cy="10143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descr="Macroinvertbrate phot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938" y="4069872"/>
            <a:ext cx="1405287" cy="9506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17" descr="Macroinvertbrate phot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3379" y="2739060"/>
            <a:ext cx="1527973" cy="10152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Picture 18" descr="Macroinvertbrate phot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4971" y="5755464"/>
            <a:ext cx="1405785" cy="930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 name="Picture 19" descr="Macroinvertbrate phot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8766" y="3086082"/>
            <a:ext cx="1612955" cy="1071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1" name="Picture 20" descr="Macroinvertbrate phot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5862" y="3807580"/>
            <a:ext cx="1052957" cy="1579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2" name="Picture 21" descr="Macroinvertbrate phot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9094" y="1665533"/>
            <a:ext cx="1575190" cy="10466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Picture 25" descr="Macroinvertbrate pho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6714" y="4638340"/>
            <a:ext cx="1405784" cy="930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7" name="Picture 26" descr="Macroinvertbrate pho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8482" y="4889838"/>
            <a:ext cx="1405784" cy="930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8" name="Picture 27" descr="Macroinvertbrate pho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59628" y="1470174"/>
            <a:ext cx="1405784" cy="930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9" name="TextBox 28"/>
          <p:cNvSpPr txBox="1"/>
          <p:nvPr/>
        </p:nvSpPr>
        <p:spPr>
          <a:xfrm>
            <a:off x="6128557" y="6474684"/>
            <a:ext cx="3124200" cy="276999"/>
          </a:xfrm>
          <a:prstGeom prst="rect">
            <a:avLst/>
          </a:prstGeom>
          <a:noFill/>
        </p:spPr>
        <p:txBody>
          <a:bodyPr wrap="square" rtlCol="0">
            <a:spAutoFit/>
          </a:bodyPr>
          <a:lstStyle/>
          <a:p>
            <a:r>
              <a:rPr lang="en-US" sz="1200" dirty="0">
                <a:latin typeface="+mj-lt"/>
              </a:rPr>
              <a:t>Photos: Jan </a:t>
            </a:r>
            <a:r>
              <a:rPr lang="en-US" sz="1200" dirty="0" err="1">
                <a:latin typeface="+mj-lt"/>
              </a:rPr>
              <a:t>Hamrsky</a:t>
            </a:r>
            <a:r>
              <a:rPr lang="en-US" sz="1200" dirty="0">
                <a:latin typeface="+mj-lt"/>
              </a:rPr>
              <a:t>: lifeinfreshwater.net</a:t>
            </a:r>
          </a:p>
        </p:txBody>
      </p:sp>
    </p:spTree>
    <p:extLst>
      <p:ext uri="{BB962C8B-B14F-4D97-AF65-F5344CB8AC3E}">
        <p14:creationId xmlns:p14="http://schemas.microsoft.com/office/powerpoint/2010/main" val="31495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2"/>
                                        </p:tgtEl>
                                      </p:cBhvr>
                                      <p:by x="150000" y="150000"/>
                                    </p:animScale>
                                  </p:childTnLst>
                                </p:cTn>
                              </p:par>
                            </p:childTnLst>
                          </p:cTn>
                        </p:par>
                        <p:par>
                          <p:cTn id="11" fill="hold">
                            <p:stCondLst>
                              <p:cond delay="2000"/>
                            </p:stCondLst>
                            <p:childTnLst>
                              <p:par>
                                <p:cTn id="12" presetID="9" presetClass="exit" presetSubtype="0" fill="hold" nodeType="afterEffect">
                                  <p:stCondLst>
                                    <p:cond delay="0"/>
                                  </p:stCondLst>
                                  <p:childTnLst>
                                    <p:animEffect transition="out" filter="dissolv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9" presetClass="exit" presetSubtype="0" fill="hold" nodeType="withEffect">
                                  <p:stCondLst>
                                    <p:cond delay="0"/>
                                  </p:stCondLst>
                                  <p:childTnLst>
                                    <p:animEffect transition="out" filter="dissolv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2000" fill="hold"/>
                                        <p:tgtEl>
                                          <p:spTgt spid="13"/>
                                        </p:tgtEl>
                                      </p:cBhvr>
                                      <p:by x="150000" y="150000"/>
                                    </p:animScale>
                                  </p:childTnLst>
                                </p:cTn>
                              </p:par>
                            </p:childTnLst>
                          </p:cTn>
                        </p:par>
                        <p:par>
                          <p:cTn id="25" fill="hold">
                            <p:stCondLst>
                              <p:cond delay="2000"/>
                            </p:stCondLst>
                            <p:childTnLst>
                              <p:par>
                                <p:cTn id="26" presetID="9" presetClass="exit" presetSubtype="0" fill="hold" nodeType="afterEffect">
                                  <p:stCondLst>
                                    <p:cond delay="0"/>
                                  </p:stCondLst>
                                  <p:childTnLst>
                                    <p:animEffect transition="out" filter="dissolv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2500"/>
                            </p:stCondLst>
                            <p:childTnLst>
                              <p:par>
                                <p:cTn id="36" presetID="9" presetClass="exit" presetSubtype="0" fill="hold" nodeType="afterEffect">
                                  <p:stCondLst>
                                    <p:cond delay="0"/>
                                  </p:stCondLst>
                                  <p:childTnLst>
                                    <p:animEffect transition="out" filter="dissolv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5368-7679-C082-0287-943BE77583DB}"/>
              </a:ext>
            </a:extLst>
          </p:cNvPr>
          <p:cNvSpPr>
            <a:spLocks noGrp="1"/>
          </p:cNvSpPr>
          <p:nvPr>
            <p:ph type="title"/>
          </p:nvPr>
        </p:nvSpPr>
        <p:spPr/>
        <p:txBody>
          <a:bodyPr/>
          <a:lstStyle/>
          <a:p>
            <a:pPr algn="ctr"/>
            <a:r>
              <a:rPr lang="en-US" dirty="0"/>
              <a:t>Wolf Creek Benthic Monitoring Stations</a:t>
            </a:r>
          </a:p>
        </p:txBody>
      </p:sp>
      <p:pic>
        <p:nvPicPr>
          <p:cNvPr id="6" name="Content Placeholder 5">
            <a:extLst>
              <a:ext uri="{FF2B5EF4-FFF2-40B4-BE49-F238E27FC236}">
                <a16:creationId xmlns:a16="http://schemas.microsoft.com/office/drawing/2014/main" id="{F2984F6D-7570-3C73-4443-11C9AD91B0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7630" y="1825625"/>
            <a:ext cx="5656739" cy="4351338"/>
          </a:xfrm>
        </p:spPr>
      </p:pic>
      <p:sp>
        <p:nvSpPr>
          <p:cNvPr id="4" name="Footer Placeholder 3">
            <a:extLst>
              <a:ext uri="{FF2B5EF4-FFF2-40B4-BE49-F238E27FC236}">
                <a16:creationId xmlns:a16="http://schemas.microsoft.com/office/drawing/2014/main" id="{D9E8EE6A-7DC2-E805-D9BD-D24FA333FAEB}"/>
              </a:ext>
            </a:extLst>
          </p:cNvPr>
          <p:cNvSpPr>
            <a:spLocks noGrp="1"/>
          </p:cNvSpPr>
          <p:nvPr>
            <p:ph type="ftr" sz="quarter" idx="11"/>
          </p:nvPr>
        </p:nvSpPr>
        <p:spPr/>
        <p:txBody>
          <a:bodyPr/>
          <a:lstStyle/>
          <a:p>
            <a:pPr algn="l"/>
            <a:fld id="{61C9B584-852F-4056-BF30-ABA66A23FD41}" type="slidenum">
              <a:rPr lang="en-US" smtClean="0"/>
              <a:t>15</a:t>
            </a:fld>
            <a:r>
              <a:rPr lang="en-US"/>
              <a:t>					</a:t>
            </a:r>
            <a:endParaRPr lang="en-US" dirty="0">
              <a:solidFill>
                <a:srgbClr val="256EAB"/>
              </a:solidFill>
            </a:endParaRPr>
          </a:p>
        </p:txBody>
      </p:sp>
    </p:spTree>
    <p:extLst>
      <p:ext uri="{BB962C8B-B14F-4D97-AF65-F5344CB8AC3E}">
        <p14:creationId xmlns:p14="http://schemas.microsoft.com/office/powerpoint/2010/main" val="4235350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C2B6D2-3ED4-EB6B-95E6-04C8EE809591}"/>
              </a:ext>
            </a:extLst>
          </p:cNvPr>
          <p:cNvSpPr>
            <a:spLocks noGrp="1"/>
          </p:cNvSpPr>
          <p:nvPr>
            <p:ph type="title"/>
          </p:nvPr>
        </p:nvSpPr>
        <p:spPr/>
        <p:txBody>
          <a:bodyPr/>
          <a:lstStyle/>
          <a:p>
            <a:pPr algn="ctr"/>
            <a:r>
              <a:rPr lang="en-US" dirty="0"/>
              <a:t>Impairment Units And Impairment Map </a:t>
            </a:r>
          </a:p>
        </p:txBody>
      </p:sp>
      <p:graphicFrame>
        <p:nvGraphicFramePr>
          <p:cNvPr id="13" name="Content Placeholder 12">
            <a:extLst>
              <a:ext uri="{FF2B5EF4-FFF2-40B4-BE49-F238E27FC236}">
                <a16:creationId xmlns:a16="http://schemas.microsoft.com/office/drawing/2014/main" id="{23B581C3-833C-C0EF-73D9-B2053B84E9EB}"/>
              </a:ext>
            </a:extLst>
          </p:cNvPr>
          <p:cNvGraphicFramePr>
            <a:graphicFrameLocks noGrp="1"/>
          </p:cNvGraphicFramePr>
          <p:nvPr>
            <p:ph sz="half" idx="1"/>
            <p:extLst>
              <p:ext uri="{D42A27DB-BD31-4B8C-83A1-F6EECF244321}">
                <p14:modId xmlns:p14="http://schemas.microsoft.com/office/powerpoint/2010/main" val="188076845"/>
              </p:ext>
            </p:extLst>
          </p:nvPr>
        </p:nvGraphicFramePr>
        <p:xfrm>
          <a:off x="838201" y="2008371"/>
          <a:ext cx="5181598" cy="3985846"/>
        </p:xfrm>
        <a:graphic>
          <a:graphicData uri="http://schemas.openxmlformats.org/drawingml/2006/table">
            <a:tbl>
              <a:tblPr firstRow="1" firstCol="1" bandRow="1">
                <a:tableStyleId>{5C22544A-7EE6-4342-B048-85BDC9FD1C3A}</a:tableStyleId>
              </a:tblPr>
              <a:tblGrid>
                <a:gridCol w="595745">
                  <a:extLst>
                    <a:ext uri="{9D8B030D-6E8A-4147-A177-3AD203B41FA5}">
                      <a16:colId xmlns:a16="http://schemas.microsoft.com/office/drawing/2014/main" val="1670885505"/>
                    </a:ext>
                  </a:extLst>
                </a:gridCol>
                <a:gridCol w="448887">
                  <a:extLst>
                    <a:ext uri="{9D8B030D-6E8A-4147-A177-3AD203B41FA5}">
                      <a16:colId xmlns:a16="http://schemas.microsoft.com/office/drawing/2014/main" val="1127047050"/>
                    </a:ext>
                  </a:extLst>
                </a:gridCol>
                <a:gridCol w="1147156">
                  <a:extLst>
                    <a:ext uri="{9D8B030D-6E8A-4147-A177-3AD203B41FA5}">
                      <a16:colId xmlns:a16="http://schemas.microsoft.com/office/drawing/2014/main" val="3837270282"/>
                    </a:ext>
                  </a:extLst>
                </a:gridCol>
                <a:gridCol w="748145">
                  <a:extLst>
                    <a:ext uri="{9D8B030D-6E8A-4147-A177-3AD203B41FA5}">
                      <a16:colId xmlns:a16="http://schemas.microsoft.com/office/drawing/2014/main" val="4099908301"/>
                    </a:ext>
                  </a:extLst>
                </a:gridCol>
                <a:gridCol w="399011">
                  <a:extLst>
                    <a:ext uri="{9D8B030D-6E8A-4147-A177-3AD203B41FA5}">
                      <a16:colId xmlns:a16="http://schemas.microsoft.com/office/drawing/2014/main" val="1199828952"/>
                    </a:ext>
                  </a:extLst>
                </a:gridCol>
                <a:gridCol w="448887">
                  <a:extLst>
                    <a:ext uri="{9D8B030D-6E8A-4147-A177-3AD203B41FA5}">
                      <a16:colId xmlns:a16="http://schemas.microsoft.com/office/drawing/2014/main" val="2578871931"/>
                    </a:ext>
                  </a:extLst>
                </a:gridCol>
                <a:gridCol w="1393767">
                  <a:extLst>
                    <a:ext uri="{9D8B030D-6E8A-4147-A177-3AD203B41FA5}">
                      <a16:colId xmlns:a16="http://schemas.microsoft.com/office/drawing/2014/main" val="2096477350"/>
                    </a:ext>
                  </a:extLst>
                </a:gridCol>
              </a:tblGrid>
              <a:tr h="460960">
                <a:tc>
                  <a:txBody>
                    <a:bodyPr/>
                    <a:lstStyle/>
                    <a:p>
                      <a:pPr marL="0" marR="0" algn="just">
                        <a:lnSpc>
                          <a:spcPct val="115000"/>
                        </a:lnSpc>
                        <a:spcBef>
                          <a:spcPts val="0"/>
                        </a:spcBef>
                        <a:spcAft>
                          <a:spcPts val="0"/>
                        </a:spcAft>
                      </a:pPr>
                      <a:r>
                        <a:rPr lang="en-US" sz="900">
                          <a:effectLst/>
                        </a:rPr>
                        <a:t>Stream Name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NWBD</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l">
                        <a:lnSpc>
                          <a:spcPct val="115000"/>
                        </a:lnSpc>
                        <a:spcBef>
                          <a:spcPts val="0"/>
                        </a:spcBef>
                        <a:spcAft>
                          <a:spcPts val="0"/>
                        </a:spcAft>
                      </a:pPr>
                      <a:r>
                        <a:rPr lang="en-US" sz="900">
                          <a:effectLst/>
                        </a:rPr>
                        <a:t>Impaired Assessment Units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l">
                        <a:lnSpc>
                          <a:spcPct val="115000"/>
                        </a:lnSpc>
                        <a:spcBef>
                          <a:spcPts val="0"/>
                        </a:spcBef>
                        <a:spcAft>
                          <a:spcPts val="0"/>
                        </a:spcAft>
                      </a:pPr>
                      <a:r>
                        <a:rPr lang="en-US" sz="900" dirty="0">
                          <a:effectLst/>
                        </a:rPr>
                        <a:t>Cause Group Code</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First listed</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Length (miles)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Impairment Description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extLst>
                  <a:ext uri="{0D108BD9-81ED-4DB2-BD59-A6C34878D82A}">
                    <a16:rowId xmlns:a16="http://schemas.microsoft.com/office/drawing/2014/main" val="2970647449"/>
                  </a:ext>
                </a:extLst>
              </a:tr>
              <a:tr h="1174962">
                <a:tc>
                  <a:txBody>
                    <a:bodyPr/>
                    <a:lstStyle/>
                    <a:p>
                      <a:pPr marL="0" marR="0" algn="just">
                        <a:lnSpc>
                          <a:spcPct val="115000"/>
                        </a:lnSpc>
                        <a:spcBef>
                          <a:spcPts val="0"/>
                        </a:spcBef>
                        <a:spcAft>
                          <a:spcPts val="0"/>
                        </a:spcAft>
                      </a:pPr>
                      <a:r>
                        <a:rPr lang="en-US" sz="900">
                          <a:effectLst/>
                        </a:rPr>
                        <a:t>Wolf Creek</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TH16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ctr">
                        <a:lnSpc>
                          <a:spcPct val="115000"/>
                        </a:lnSpc>
                        <a:spcBef>
                          <a:spcPts val="0"/>
                        </a:spcBef>
                        <a:spcAft>
                          <a:spcPts val="0"/>
                        </a:spcAft>
                      </a:pPr>
                      <a:r>
                        <a:rPr lang="en-US" sz="900" spc="-10">
                          <a:effectLst/>
                        </a:rPr>
                        <a:t>VAS-O06R_</a:t>
                      </a:r>
                      <a:r>
                        <a:rPr lang="en-US" sz="900" spc="40">
                          <a:effectLst/>
                        </a:rPr>
                        <a:t>W</a:t>
                      </a:r>
                      <a:r>
                        <a:rPr lang="en-US" sz="900" spc="-10">
                          <a:effectLst/>
                        </a:rPr>
                        <a:t>LF01A98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dirty="0">
                          <a:effectLst/>
                        </a:rPr>
                        <a:t>O06R-01-BEN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2002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3.33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spc="-10" dirty="0">
                          <a:effectLst/>
                        </a:rPr>
                        <a:t>Lo</a:t>
                      </a:r>
                      <a:r>
                        <a:rPr lang="en-US" sz="900" spc="-5" dirty="0">
                          <a:effectLst/>
                        </a:rPr>
                        <a:t>wer mainstem from Town</a:t>
                      </a:r>
                      <a:r>
                        <a:rPr lang="en-US" sz="900" dirty="0">
                          <a:effectLst/>
                        </a:rPr>
                        <a:t> Creek confluence through the Great Knobs, downstream to upper Rt. 75 bridge</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extLst>
                  <a:ext uri="{0D108BD9-81ED-4DB2-BD59-A6C34878D82A}">
                    <a16:rowId xmlns:a16="http://schemas.microsoft.com/office/drawing/2014/main" val="3601524023"/>
                  </a:ext>
                </a:extLst>
              </a:tr>
              <a:tr h="1174962">
                <a:tc>
                  <a:txBody>
                    <a:bodyPr/>
                    <a:lstStyle/>
                    <a:p>
                      <a:pPr marL="0" marR="0" algn="just">
                        <a:lnSpc>
                          <a:spcPct val="115000"/>
                        </a:lnSpc>
                        <a:spcBef>
                          <a:spcPts val="0"/>
                        </a:spcBef>
                        <a:spcAft>
                          <a:spcPts val="0"/>
                        </a:spcAft>
                      </a:pPr>
                      <a:r>
                        <a:rPr lang="en-US" sz="900">
                          <a:effectLst/>
                        </a:rPr>
                        <a:t>Wolf Creek</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TH16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ctr">
                        <a:lnSpc>
                          <a:spcPct val="115000"/>
                        </a:lnSpc>
                        <a:spcBef>
                          <a:spcPts val="0"/>
                        </a:spcBef>
                        <a:spcAft>
                          <a:spcPts val="0"/>
                        </a:spcAft>
                      </a:pPr>
                      <a:r>
                        <a:rPr lang="en-US" sz="900" dirty="0">
                          <a:effectLst/>
                        </a:rPr>
                        <a:t>VAS-O06R_</a:t>
                      </a:r>
                      <a:r>
                        <a:rPr lang="en-US" sz="900" spc="50" dirty="0">
                          <a:effectLst/>
                        </a:rPr>
                        <a:t>W</a:t>
                      </a:r>
                      <a:r>
                        <a:rPr lang="en-US" sz="900" dirty="0">
                          <a:effectLst/>
                        </a:rPr>
                        <a:t>LF03A06</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dirty="0">
                          <a:effectLst/>
                        </a:rPr>
                        <a:t>O06R-01-BEN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2006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2.93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dirty="0">
                          <a:effectLst/>
                        </a:rPr>
                        <a:t>From upper Rt. 75 bridge near Abingdon </a:t>
                      </a:r>
                    </a:p>
                    <a:p>
                      <a:pPr marL="0" marR="0" algn="just">
                        <a:lnSpc>
                          <a:spcPct val="115000"/>
                        </a:lnSpc>
                        <a:spcBef>
                          <a:spcPts val="0"/>
                        </a:spcBef>
                        <a:spcAft>
                          <a:spcPts val="0"/>
                        </a:spcAft>
                      </a:pPr>
                      <a:r>
                        <a:rPr lang="en-US" sz="900" dirty="0">
                          <a:effectLst/>
                        </a:rPr>
                        <a:t>downstream </a:t>
                      </a:r>
                    </a:p>
                    <a:p>
                      <a:pPr marL="0" marR="0" algn="just">
                        <a:lnSpc>
                          <a:spcPct val="115000"/>
                        </a:lnSpc>
                        <a:spcBef>
                          <a:spcPts val="0"/>
                        </a:spcBef>
                        <a:spcAft>
                          <a:spcPts val="0"/>
                        </a:spcAft>
                      </a:pPr>
                      <a:r>
                        <a:rPr lang="en-US" sz="900" dirty="0">
                          <a:effectLst/>
                        </a:rPr>
                        <a:t>to lower Rt. 75 bridge near Green Spring</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extLst>
                  <a:ext uri="{0D108BD9-81ED-4DB2-BD59-A6C34878D82A}">
                    <a16:rowId xmlns:a16="http://schemas.microsoft.com/office/drawing/2014/main" val="2921693885"/>
                  </a:ext>
                </a:extLst>
              </a:tr>
              <a:tr h="1174962">
                <a:tc>
                  <a:txBody>
                    <a:bodyPr/>
                    <a:lstStyle/>
                    <a:p>
                      <a:pPr marL="0" marR="0" algn="just">
                        <a:lnSpc>
                          <a:spcPct val="115000"/>
                        </a:lnSpc>
                        <a:spcBef>
                          <a:spcPts val="0"/>
                        </a:spcBef>
                        <a:spcAft>
                          <a:spcPts val="0"/>
                        </a:spcAft>
                      </a:pPr>
                      <a:r>
                        <a:rPr lang="en-US" sz="900">
                          <a:effectLst/>
                        </a:rPr>
                        <a:t>Wolf Creek</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TH16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VAS-O06R_</a:t>
                      </a:r>
                      <a:r>
                        <a:rPr lang="en-US" sz="900" spc="50">
                          <a:effectLst/>
                        </a:rPr>
                        <a:t>W</a:t>
                      </a:r>
                      <a:r>
                        <a:rPr lang="en-US" sz="900">
                          <a:effectLst/>
                        </a:rPr>
                        <a:t>LF02B06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O06R-01-BEN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2006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a:effectLst/>
                        </a:rPr>
                        <a:t>0.41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just">
                        <a:lnSpc>
                          <a:spcPct val="115000"/>
                        </a:lnSpc>
                        <a:spcBef>
                          <a:spcPts val="0"/>
                        </a:spcBef>
                        <a:spcAft>
                          <a:spcPts val="0"/>
                        </a:spcAft>
                      </a:pPr>
                      <a:r>
                        <a:rPr lang="en-US" sz="900" dirty="0">
                          <a:effectLst/>
                        </a:rPr>
                        <a:t>From VDOT bridge number 6035 near Green Spring downstream to South Holston Lake backwaters</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52" marR="59852" marT="0" marB="0" anchor="ctr"/>
                </a:tc>
                <a:extLst>
                  <a:ext uri="{0D108BD9-81ED-4DB2-BD59-A6C34878D82A}">
                    <a16:rowId xmlns:a16="http://schemas.microsoft.com/office/drawing/2014/main" val="1486223671"/>
                  </a:ext>
                </a:extLst>
              </a:tr>
            </a:tbl>
          </a:graphicData>
        </a:graphic>
      </p:graphicFrame>
      <p:pic>
        <p:nvPicPr>
          <p:cNvPr id="12" name="Content Placeholder 11">
            <a:extLst>
              <a:ext uri="{FF2B5EF4-FFF2-40B4-BE49-F238E27FC236}">
                <a16:creationId xmlns:a16="http://schemas.microsoft.com/office/drawing/2014/main" id="{68530E7E-FBE7-4AD0-9A25-141A8F7FAA4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2008371"/>
            <a:ext cx="5181600" cy="3985846"/>
          </a:xfrm>
        </p:spPr>
      </p:pic>
      <p:sp>
        <p:nvSpPr>
          <p:cNvPr id="4" name="Footer Placeholder 3">
            <a:extLst>
              <a:ext uri="{FF2B5EF4-FFF2-40B4-BE49-F238E27FC236}">
                <a16:creationId xmlns:a16="http://schemas.microsoft.com/office/drawing/2014/main" id="{CFAC471A-5F84-E1C9-9B87-4E703DD80D00}"/>
              </a:ext>
            </a:extLst>
          </p:cNvPr>
          <p:cNvSpPr>
            <a:spLocks noGrp="1"/>
          </p:cNvSpPr>
          <p:nvPr>
            <p:ph type="ftr" sz="quarter" idx="4294967295"/>
          </p:nvPr>
        </p:nvSpPr>
        <p:spPr>
          <a:xfrm>
            <a:off x="0" y="6311900"/>
            <a:ext cx="10515600" cy="409575"/>
          </a:xfrm>
        </p:spPr>
        <p:txBody>
          <a:bodyPr/>
          <a:lstStyle/>
          <a:p>
            <a:pPr algn="l">
              <a:spcAft>
                <a:spcPts val="600"/>
              </a:spcAft>
            </a:pPr>
            <a:fld id="{61C9B584-852F-4056-BF30-ABA66A23FD41}" type="slidenum">
              <a:rPr lang="en-US" smtClean="0"/>
              <a:pPr algn="l">
                <a:spcAft>
                  <a:spcPts val="600"/>
                </a:spcAft>
              </a:pPr>
              <a:t>16</a:t>
            </a:fld>
            <a:r>
              <a:rPr lang="en-US"/>
              <a:t>					</a:t>
            </a:r>
            <a:endParaRPr lang="en-US">
              <a:solidFill>
                <a:srgbClr val="256EAB"/>
              </a:solidFill>
            </a:endParaRPr>
          </a:p>
        </p:txBody>
      </p:sp>
    </p:spTree>
    <p:extLst>
      <p:ext uri="{BB962C8B-B14F-4D97-AF65-F5344CB8AC3E}">
        <p14:creationId xmlns:p14="http://schemas.microsoft.com/office/powerpoint/2010/main" val="1615263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AB3D-3280-D192-781B-5152DD562229}"/>
              </a:ext>
            </a:extLst>
          </p:cNvPr>
          <p:cNvSpPr>
            <a:spLocks noGrp="1"/>
          </p:cNvSpPr>
          <p:nvPr>
            <p:ph type="title"/>
          </p:nvPr>
        </p:nvSpPr>
        <p:spPr/>
        <p:txBody>
          <a:bodyPr/>
          <a:lstStyle/>
          <a:p>
            <a:pPr algn="ctr"/>
            <a:r>
              <a:rPr lang="en-US" dirty="0"/>
              <a:t>Temporal Trends in Benthic Data For Wolf Creek </a:t>
            </a:r>
          </a:p>
        </p:txBody>
      </p:sp>
      <p:sp>
        <p:nvSpPr>
          <p:cNvPr id="4" name="Footer Placeholder 3">
            <a:extLst>
              <a:ext uri="{FF2B5EF4-FFF2-40B4-BE49-F238E27FC236}">
                <a16:creationId xmlns:a16="http://schemas.microsoft.com/office/drawing/2014/main" id="{A3A34F15-7612-ECB7-BE1C-DEBB7DCBF651}"/>
              </a:ext>
            </a:extLst>
          </p:cNvPr>
          <p:cNvSpPr>
            <a:spLocks noGrp="1"/>
          </p:cNvSpPr>
          <p:nvPr>
            <p:ph type="ftr" sz="quarter" idx="11"/>
          </p:nvPr>
        </p:nvSpPr>
        <p:spPr/>
        <p:txBody>
          <a:bodyPr/>
          <a:lstStyle/>
          <a:p>
            <a:pPr algn="l"/>
            <a:fld id="{61C9B584-852F-4056-BF30-ABA66A23FD41}" type="slidenum">
              <a:rPr lang="en-US" smtClean="0"/>
              <a:t>17</a:t>
            </a:fld>
            <a:r>
              <a:rPr lang="en-US"/>
              <a:t>					</a:t>
            </a:r>
            <a:endParaRPr lang="en-US" dirty="0">
              <a:solidFill>
                <a:srgbClr val="256EAB"/>
              </a:solidFill>
            </a:endParaRPr>
          </a:p>
        </p:txBody>
      </p:sp>
      <p:pic>
        <p:nvPicPr>
          <p:cNvPr id="9" name="Content Placeholder 8" descr="Temporal trends in Wolf Creek benthic data.">
            <a:extLst>
              <a:ext uri="{FF2B5EF4-FFF2-40B4-BE49-F238E27FC236}">
                <a16:creationId xmlns:a16="http://schemas.microsoft.com/office/drawing/2014/main" id="{C5D953D4-B4D0-821E-4C7F-512BF7B81B3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407" y="1796527"/>
            <a:ext cx="8251115" cy="4109421"/>
          </a:xfrm>
          <a:prstGeom prst="rect">
            <a:avLst/>
          </a:prstGeom>
          <a:noFill/>
        </p:spPr>
      </p:pic>
    </p:spTree>
    <p:extLst>
      <p:ext uri="{BB962C8B-B14F-4D97-AF65-F5344CB8AC3E}">
        <p14:creationId xmlns:p14="http://schemas.microsoft.com/office/powerpoint/2010/main" val="2692689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82BD-1631-3F4F-EBF2-BA1B8E515B30}"/>
              </a:ext>
            </a:extLst>
          </p:cNvPr>
          <p:cNvSpPr>
            <a:spLocks noGrp="1"/>
          </p:cNvSpPr>
          <p:nvPr>
            <p:ph type="title"/>
          </p:nvPr>
        </p:nvSpPr>
        <p:spPr/>
        <p:txBody>
          <a:bodyPr>
            <a:normAutofit/>
          </a:bodyPr>
          <a:lstStyle/>
          <a:p>
            <a:pPr algn="ctr"/>
            <a:r>
              <a:rPr lang="en-US" sz="3600" dirty="0"/>
              <a:t>The Benthic Stressor Analysis</a:t>
            </a:r>
          </a:p>
        </p:txBody>
      </p:sp>
      <p:sp>
        <p:nvSpPr>
          <p:cNvPr id="3" name="Content Placeholder 2">
            <a:extLst>
              <a:ext uri="{FF2B5EF4-FFF2-40B4-BE49-F238E27FC236}">
                <a16:creationId xmlns:a16="http://schemas.microsoft.com/office/drawing/2014/main" id="{0B5DABEC-A2D7-688B-8F3B-F47A55FE7D03}"/>
              </a:ext>
            </a:extLst>
          </p:cNvPr>
          <p:cNvSpPr>
            <a:spLocks noGrp="1"/>
          </p:cNvSpPr>
          <p:nvPr>
            <p:ph idx="1"/>
          </p:nvPr>
        </p:nvSpPr>
        <p:spPr/>
        <p:txBody>
          <a:bodyPr/>
          <a:lstStyle/>
          <a:p>
            <a:r>
              <a:rPr lang="en-US" dirty="0"/>
              <a:t>The Virginia Department of Environmental Quality (VDEQ) contracted Wetland Studies and Solutions, Inc. and James Madison University (JMU) to conduct a stressor identification analysis for benthic impairments in Wolf Creek in Washington County, VA. Wolf Creek drains most of the Town of Abingdon, Virginia, flows south, and empties into South Holston Lake</a:t>
            </a:r>
          </a:p>
        </p:txBody>
      </p:sp>
      <p:sp>
        <p:nvSpPr>
          <p:cNvPr id="4" name="Footer Placeholder 3">
            <a:extLst>
              <a:ext uri="{FF2B5EF4-FFF2-40B4-BE49-F238E27FC236}">
                <a16:creationId xmlns:a16="http://schemas.microsoft.com/office/drawing/2014/main" id="{276A59FF-2965-1FD1-8BE1-7BAC079AD7AA}"/>
              </a:ext>
            </a:extLst>
          </p:cNvPr>
          <p:cNvSpPr>
            <a:spLocks noGrp="1"/>
          </p:cNvSpPr>
          <p:nvPr>
            <p:ph type="ftr" sz="quarter" idx="11"/>
          </p:nvPr>
        </p:nvSpPr>
        <p:spPr/>
        <p:txBody>
          <a:bodyPr/>
          <a:lstStyle/>
          <a:p>
            <a:pPr algn="l"/>
            <a:fld id="{61C9B584-852F-4056-BF30-ABA66A23FD41}" type="slidenum">
              <a:rPr lang="en-US" smtClean="0"/>
              <a:t>18</a:t>
            </a:fld>
            <a:r>
              <a:rPr lang="en-US"/>
              <a:t>					</a:t>
            </a:r>
            <a:endParaRPr lang="en-US" dirty="0">
              <a:solidFill>
                <a:srgbClr val="256EAB"/>
              </a:solidFill>
            </a:endParaRPr>
          </a:p>
        </p:txBody>
      </p:sp>
    </p:spTree>
    <p:extLst>
      <p:ext uri="{BB962C8B-B14F-4D97-AF65-F5344CB8AC3E}">
        <p14:creationId xmlns:p14="http://schemas.microsoft.com/office/powerpoint/2010/main" val="404944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Benthic macroinvertebrate photo"/>
          <p:cNvPicPr>
            <a:picLocks noChangeAspect="1"/>
          </p:cNvPicPr>
          <p:nvPr/>
        </p:nvPicPr>
        <p:blipFill rotWithShape="1">
          <a:blip r:embed="rId3">
            <a:extLst>
              <a:ext uri="{28A0092B-C50C-407E-A947-70E740481C1C}">
                <a14:useLocalDpi xmlns:a14="http://schemas.microsoft.com/office/drawing/2010/main" val="0"/>
              </a:ext>
            </a:extLst>
          </a:blip>
          <a:srcRect l="14563" r="14564"/>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5" name="Rectangle 4">
            <a:extLst>
              <a:ext uri="{FF2B5EF4-FFF2-40B4-BE49-F238E27FC236}">
                <a16:creationId xmlns:a16="http://schemas.microsoft.com/office/drawing/2014/main" id="{82F2BBC9-4643-4C16-8178-1942A0E105CB}"/>
              </a:ext>
              <a:ext uri="{C183D7F6-B498-43B3-948B-1728B52AA6E4}">
                <adec:decorative xmlns:adec="http://schemas.microsoft.com/office/drawing/2017/decorative" val="1"/>
              </a:ext>
            </a:extLst>
          </p:cNvPr>
          <p:cNvSpPr/>
          <p:nvPr/>
        </p:nvSpPr>
        <p:spPr>
          <a:xfrm>
            <a:off x="374904" y="2100072"/>
            <a:ext cx="5196840" cy="240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32985" y="688020"/>
            <a:ext cx="5501640" cy="1429512"/>
          </a:xfrm>
        </p:spPr>
        <p:txBody>
          <a:bodyPr anchor="ctr">
            <a:normAutofit/>
          </a:bodyPr>
          <a:lstStyle/>
          <a:p>
            <a:r>
              <a:rPr lang="en-US" dirty="0"/>
              <a:t>Biological Impairments</a:t>
            </a:r>
            <a:br>
              <a:rPr lang="en-US" dirty="0"/>
            </a:br>
            <a:r>
              <a:rPr lang="en-US" dirty="0"/>
              <a:t>Determining the Cause…</a:t>
            </a:r>
          </a:p>
        </p:txBody>
      </p:sp>
      <p:sp>
        <p:nvSpPr>
          <p:cNvPr id="2" name="Content Placeholder 1"/>
          <p:cNvSpPr>
            <a:spLocks noGrp="1"/>
          </p:cNvSpPr>
          <p:nvPr>
            <p:ph idx="1"/>
          </p:nvPr>
        </p:nvSpPr>
        <p:spPr>
          <a:xfrm>
            <a:off x="374904" y="2134992"/>
            <a:ext cx="5065776" cy="4201959"/>
          </a:xfrm>
        </p:spPr>
        <p:txBody>
          <a:bodyPr anchor="t">
            <a:normAutofit fontScale="92500" lnSpcReduction="10000"/>
          </a:bodyPr>
          <a:lstStyle/>
          <a:p>
            <a:r>
              <a:rPr lang="en-US" dirty="0"/>
              <a:t>How the benthic stressor analysis works</a:t>
            </a:r>
          </a:p>
          <a:p>
            <a:pPr lvl="1"/>
            <a:r>
              <a:rPr lang="en-US" sz="2800" dirty="0"/>
              <a:t>Evaluation of monitoring data</a:t>
            </a:r>
          </a:p>
          <a:p>
            <a:pPr lvl="1"/>
            <a:r>
              <a:rPr lang="en-US" sz="2800" dirty="0"/>
              <a:t>Comparison with healthy reference watershed data and stressor thresholds</a:t>
            </a:r>
          </a:p>
          <a:p>
            <a:pPr lvl="1"/>
            <a:r>
              <a:rPr lang="en-US" sz="2800" dirty="0"/>
              <a:t>Weight of evidence approach-evaluates all data </a:t>
            </a:r>
          </a:p>
          <a:p>
            <a:pPr lvl="1"/>
            <a:r>
              <a:rPr lang="en-US" sz="2800" dirty="0"/>
              <a:t>Identification of most likely stressor(s)</a:t>
            </a:r>
          </a:p>
        </p:txBody>
      </p:sp>
      <p:sp>
        <p:nvSpPr>
          <p:cNvPr id="14" name="TextBox 13" descr="Photo credit, Jan Hamsky, www.lifeinfreshwater.net">
            <a:extLst>
              <a:ext uri="{FF2B5EF4-FFF2-40B4-BE49-F238E27FC236}">
                <a16:creationId xmlns:a16="http://schemas.microsoft.com/office/drawing/2014/main" id="{CF03CDA4-445B-40CB-9021-D8D02FE789DE}"/>
              </a:ext>
            </a:extLst>
          </p:cNvPr>
          <p:cNvSpPr txBox="1"/>
          <p:nvPr/>
        </p:nvSpPr>
        <p:spPr>
          <a:xfrm>
            <a:off x="5151101" y="6580991"/>
            <a:ext cx="4291411" cy="276999"/>
          </a:xfrm>
          <a:prstGeom prst="rect">
            <a:avLst/>
          </a:prstGeom>
          <a:noFill/>
        </p:spPr>
        <p:txBody>
          <a:bodyPr wrap="square" rtlCol="0">
            <a:sp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Photo: Jan </a:t>
            </a:r>
            <a:r>
              <a:rPr lang="en-US" sz="1200" dirty="0" err="1">
                <a:solidFill>
                  <a:schemeClr val="tx1">
                    <a:lumMod val="75000"/>
                    <a:lumOff val="25000"/>
                  </a:schemeClr>
                </a:solidFill>
                <a:latin typeface="Arial" panose="020B0604020202020204" pitchFamily="34" charset="0"/>
                <a:cs typeface="Arial" panose="020B0604020202020204" pitchFamily="34" charset="0"/>
              </a:rPr>
              <a:t>Hamsky</a:t>
            </a:r>
            <a:r>
              <a:rPr lang="en-US" sz="1200" dirty="0">
                <a:solidFill>
                  <a:schemeClr val="tx1">
                    <a:lumMod val="75000"/>
                    <a:lumOff val="25000"/>
                  </a:schemeClr>
                </a:solidFill>
                <a:latin typeface="Arial" panose="020B0604020202020204" pitchFamily="34" charset="0"/>
                <a:cs typeface="Arial" panose="020B0604020202020204" pitchFamily="34" charset="0"/>
              </a:rPr>
              <a:t>; www.lifeinfreshwater.net</a:t>
            </a:r>
          </a:p>
        </p:txBody>
      </p:sp>
    </p:spTree>
    <p:extLst>
      <p:ext uri="{BB962C8B-B14F-4D97-AF65-F5344CB8AC3E}">
        <p14:creationId xmlns:p14="http://schemas.microsoft.com/office/powerpoint/2010/main" val="216602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44" y="272411"/>
            <a:ext cx="3016285" cy="5600823"/>
          </a:xfrm>
        </p:spPr>
        <p:txBody>
          <a:bodyPr>
            <a:normAutofit/>
          </a:bodyPr>
          <a:lstStyle/>
          <a:p>
            <a:pPr>
              <a:lnSpc>
                <a:spcPct val="110000"/>
              </a:lnSpc>
            </a:pPr>
            <a:r>
              <a:rPr lang="en-US" cap="all" dirty="0">
                <a:solidFill>
                  <a:schemeClr val="accent1"/>
                </a:solidFill>
              </a:rPr>
              <a:t>Goals for our meeting</a:t>
            </a:r>
            <a:endParaRPr lang="en-US" i="1" cap="all" dirty="0">
              <a:solidFill>
                <a:schemeClr val="accent1"/>
              </a:solidFill>
            </a:endParaRPr>
          </a:p>
        </p:txBody>
      </p:sp>
      <p:sp>
        <p:nvSpPr>
          <p:cNvPr id="4" name="Footer Placeholder 3"/>
          <p:cNvSpPr>
            <a:spLocks noGrp="1"/>
          </p:cNvSpPr>
          <p:nvPr>
            <p:ph type="ftr" sz="quarter" idx="11"/>
          </p:nvPr>
        </p:nvSpPr>
        <p:spPr/>
        <p:txBody>
          <a:bodyPr/>
          <a:lstStyle/>
          <a:p>
            <a:pPr algn="l"/>
            <a:fld id="{61C9B584-852F-4056-BF30-ABA66A23FD41}" type="slidenum">
              <a:rPr lang="en-US" smtClean="0"/>
              <a:t>2</a:t>
            </a:fld>
            <a:r>
              <a:rPr lang="en-US"/>
              <a:t>					</a:t>
            </a:r>
            <a:endParaRPr lang="en-US" dirty="0">
              <a:solidFill>
                <a:srgbClr val="256EAB"/>
              </a:solidFill>
            </a:endParaRPr>
          </a:p>
        </p:txBody>
      </p:sp>
      <p:graphicFrame>
        <p:nvGraphicFramePr>
          <p:cNvPr id="9" name="Diagram 8" descr="Meeting goals diagram">
            <a:extLst>
              <a:ext uri="{FF2B5EF4-FFF2-40B4-BE49-F238E27FC236}">
                <a16:creationId xmlns:a16="http://schemas.microsoft.com/office/drawing/2014/main" id="{C405EE36-8019-486F-98E8-0E9BE4CFDC7B}"/>
              </a:ext>
            </a:extLst>
          </p:cNvPr>
          <p:cNvGraphicFramePr/>
          <p:nvPr>
            <p:extLst>
              <p:ext uri="{D42A27DB-BD31-4B8C-83A1-F6EECF244321}">
                <p14:modId xmlns:p14="http://schemas.microsoft.com/office/powerpoint/2010/main" val="79789254"/>
              </p:ext>
            </p:extLst>
          </p:nvPr>
        </p:nvGraphicFramePr>
        <p:xfrm>
          <a:off x="1960421" y="-166255"/>
          <a:ext cx="11724640" cy="7190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34B6CF84-77FC-4B1F-AFAC-6330654199C7}"/>
              </a:ext>
              <a:ext uri="{C183D7F6-B498-43B3-948B-1728B52AA6E4}">
                <adec:decorative xmlns:adec="http://schemas.microsoft.com/office/drawing/2017/decorative" val="1"/>
              </a:ext>
            </a:extLst>
          </p:cNvPr>
          <p:cNvSpPr/>
          <p:nvPr/>
        </p:nvSpPr>
        <p:spPr>
          <a:xfrm>
            <a:off x="11353800" y="6483731"/>
            <a:ext cx="710045" cy="2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765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4300" y="214999"/>
            <a:ext cx="10515600" cy="1325563"/>
          </a:xfrm>
        </p:spPr>
        <p:txBody>
          <a:bodyPr>
            <a:normAutofit/>
          </a:bodyPr>
          <a:lstStyle/>
          <a:p>
            <a:pPr algn="ctr"/>
            <a:r>
              <a:rPr lang="en-US" dirty="0"/>
              <a:t>Candidate Stressors </a:t>
            </a:r>
          </a:p>
        </p:txBody>
      </p:sp>
      <p:sp>
        <p:nvSpPr>
          <p:cNvPr id="7" name="Content Placeholder 6"/>
          <p:cNvSpPr>
            <a:spLocks noGrp="1"/>
          </p:cNvSpPr>
          <p:nvPr>
            <p:ph idx="1"/>
          </p:nvPr>
        </p:nvSpPr>
        <p:spPr>
          <a:xfrm>
            <a:off x="501318" y="1825625"/>
            <a:ext cx="3830053" cy="4351338"/>
          </a:xfrm>
        </p:spPr>
        <p:txBody>
          <a:bodyPr>
            <a:normAutofit lnSpcReduction="10000"/>
          </a:bodyPr>
          <a:lstStyle/>
          <a:p>
            <a:pPr>
              <a:lnSpc>
                <a:spcPct val="100000"/>
              </a:lnSpc>
            </a:pPr>
            <a:r>
              <a:rPr lang="en-US" dirty="0"/>
              <a:t>Suspended solids</a:t>
            </a:r>
          </a:p>
          <a:p>
            <a:pPr>
              <a:lnSpc>
                <a:spcPct val="100000"/>
              </a:lnSpc>
            </a:pPr>
            <a:r>
              <a:rPr lang="en-US" dirty="0"/>
              <a:t>Deposited sediment</a:t>
            </a:r>
          </a:p>
          <a:p>
            <a:pPr>
              <a:lnSpc>
                <a:spcPct val="100000"/>
              </a:lnSpc>
            </a:pPr>
            <a:r>
              <a:rPr lang="en-US" dirty="0"/>
              <a:t>Dissolved oxygen</a:t>
            </a:r>
          </a:p>
          <a:p>
            <a:pPr>
              <a:lnSpc>
                <a:spcPct val="100000"/>
              </a:lnSpc>
            </a:pPr>
            <a:r>
              <a:rPr lang="en-US" dirty="0"/>
              <a:t>Phosphorus</a:t>
            </a:r>
          </a:p>
          <a:p>
            <a:pPr>
              <a:lnSpc>
                <a:spcPct val="100000"/>
              </a:lnSpc>
            </a:pPr>
            <a:r>
              <a:rPr lang="en-US" dirty="0"/>
              <a:t>Nitrogen</a:t>
            </a:r>
          </a:p>
          <a:p>
            <a:pPr>
              <a:lnSpc>
                <a:spcPct val="100000"/>
              </a:lnSpc>
            </a:pPr>
            <a:r>
              <a:rPr lang="en-US" dirty="0"/>
              <a:t>Ammonia</a:t>
            </a:r>
          </a:p>
          <a:p>
            <a:pPr>
              <a:lnSpc>
                <a:spcPct val="100000"/>
              </a:lnSpc>
            </a:pPr>
            <a:r>
              <a:rPr lang="en-US" dirty="0"/>
              <a:t>Total dissolved ions</a:t>
            </a:r>
          </a:p>
          <a:p>
            <a:pPr>
              <a:lnSpc>
                <a:spcPct val="100000"/>
              </a:lnSpc>
            </a:pPr>
            <a:r>
              <a:rPr lang="en-US" dirty="0"/>
              <a:t>Dissolved chloride</a:t>
            </a:r>
          </a:p>
          <a:p>
            <a:endParaRPr lang="en-US" dirty="0"/>
          </a:p>
        </p:txBody>
      </p:sp>
      <p:sp>
        <p:nvSpPr>
          <p:cNvPr id="8" name="Content Placeholder 6"/>
          <p:cNvSpPr txBox="1">
            <a:spLocks/>
          </p:cNvSpPr>
          <p:nvPr/>
        </p:nvSpPr>
        <p:spPr>
          <a:xfrm>
            <a:off x="4372978" y="1757385"/>
            <a:ext cx="383005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700"/>
              </a:spcBef>
            </a:pPr>
            <a:r>
              <a:rPr lang="en-US" dirty="0"/>
              <a:t>Dissolved sulfate</a:t>
            </a:r>
          </a:p>
          <a:p>
            <a:pPr>
              <a:lnSpc>
                <a:spcPct val="100000"/>
              </a:lnSpc>
              <a:spcBef>
                <a:spcPts val="700"/>
              </a:spcBef>
            </a:pPr>
            <a:r>
              <a:rPr lang="en-US" dirty="0"/>
              <a:t>Dissolved sodium</a:t>
            </a:r>
          </a:p>
          <a:p>
            <a:pPr>
              <a:lnSpc>
                <a:spcPct val="100000"/>
              </a:lnSpc>
              <a:spcBef>
                <a:spcPts val="700"/>
              </a:spcBef>
            </a:pPr>
            <a:r>
              <a:rPr lang="en-US" dirty="0"/>
              <a:t>Dissolved potassium</a:t>
            </a:r>
          </a:p>
          <a:p>
            <a:pPr>
              <a:lnSpc>
                <a:spcPct val="100000"/>
              </a:lnSpc>
              <a:spcBef>
                <a:spcPts val="700"/>
              </a:spcBef>
            </a:pPr>
            <a:r>
              <a:rPr lang="en-US" dirty="0"/>
              <a:t>Dissolved metals</a:t>
            </a:r>
          </a:p>
          <a:p>
            <a:pPr>
              <a:lnSpc>
                <a:spcPct val="100000"/>
              </a:lnSpc>
              <a:spcBef>
                <a:spcPts val="700"/>
              </a:spcBef>
            </a:pPr>
            <a:r>
              <a:rPr lang="en-US" dirty="0"/>
              <a:t>Temperature</a:t>
            </a:r>
          </a:p>
          <a:p>
            <a:pPr>
              <a:lnSpc>
                <a:spcPct val="100000"/>
              </a:lnSpc>
              <a:spcBef>
                <a:spcPts val="700"/>
              </a:spcBef>
            </a:pPr>
            <a:r>
              <a:rPr lang="en-US" dirty="0"/>
              <a:t>Conductivity</a:t>
            </a:r>
          </a:p>
          <a:p>
            <a:pPr>
              <a:lnSpc>
                <a:spcPct val="100000"/>
              </a:lnSpc>
              <a:spcBef>
                <a:spcPts val="700"/>
              </a:spcBef>
            </a:pPr>
            <a:r>
              <a:rPr lang="en-US" dirty="0"/>
              <a:t>pH</a:t>
            </a:r>
          </a:p>
          <a:p>
            <a:pPr>
              <a:lnSpc>
                <a:spcPct val="100000"/>
              </a:lnSpc>
              <a:spcBef>
                <a:spcPts val="700"/>
              </a:spcBef>
            </a:pPr>
            <a:r>
              <a:rPr lang="en-US" dirty="0"/>
              <a:t>Organic matter</a:t>
            </a:r>
          </a:p>
        </p:txBody>
      </p:sp>
      <p:sp>
        <p:nvSpPr>
          <p:cNvPr id="9" name="Content Placeholder 6"/>
          <p:cNvSpPr txBox="1">
            <a:spLocks/>
          </p:cNvSpPr>
          <p:nvPr/>
        </p:nvSpPr>
        <p:spPr>
          <a:xfrm>
            <a:off x="8171380" y="1825625"/>
            <a:ext cx="383005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700"/>
              </a:spcBef>
            </a:pPr>
            <a:r>
              <a:rPr lang="en-US" dirty="0"/>
              <a:t>Sediment metals</a:t>
            </a:r>
          </a:p>
          <a:p>
            <a:pPr>
              <a:lnSpc>
                <a:spcPct val="100000"/>
              </a:lnSpc>
              <a:spcBef>
                <a:spcPts val="700"/>
              </a:spcBef>
            </a:pPr>
            <a:r>
              <a:rPr lang="en-US" dirty="0"/>
              <a:t>Sediment toxics</a:t>
            </a:r>
          </a:p>
          <a:p>
            <a:pPr>
              <a:lnSpc>
                <a:spcPct val="100000"/>
              </a:lnSpc>
              <a:spcBef>
                <a:spcPts val="700"/>
              </a:spcBef>
            </a:pPr>
            <a:r>
              <a:rPr lang="en-US" dirty="0"/>
              <a:t>Pesticides</a:t>
            </a:r>
          </a:p>
          <a:p>
            <a:pPr>
              <a:lnSpc>
                <a:spcPct val="100000"/>
              </a:lnSpc>
              <a:spcBef>
                <a:spcPts val="700"/>
              </a:spcBef>
            </a:pPr>
            <a:r>
              <a:rPr lang="en-US" dirty="0"/>
              <a:t>Polycyclic Aromatic Hydrocarbons (PAHs)</a:t>
            </a:r>
          </a:p>
          <a:p>
            <a:pPr>
              <a:lnSpc>
                <a:spcPct val="100000"/>
              </a:lnSpc>
              <a:spcBef>
                <a:spcPts val="700"/>
              </a:spcBef>
            </a:pPr>
            <a:r>
              <a:rPr lang="en-US" dirty="0"/>
              <a:t>Polychlorinated Biphenyls (PCBs)</a:t>
            </a:r>
          </a:p>
        </p:txBody>
      </p:sp>
    </p:spTree>
    <p:extLst>
      <p:ext uri="{BB962C8B-B14F-4D97-AF65-F5344CB8AC3E}">
        <p14:creationId xmlns:p14="http://schemas.microsoft.com/office/powerpoint/2010/main" val="130984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23DD-F665-B272-9EB2-C662F664C1AF}"/>
              </a:ext>
            </a:extLst>
          </p:cNvPr>
          <p:cNvSpPr>
            <a:spLocks noGrp="1"/>
          </p:cNvSpPr>
          <p:nvPr>
            <p:ph type="title"/>
          </p:nvPr>
        </p:nvSpPr>
        <p:spPr/>
        <p:txBody>
          <a:bodyPr/>
          <a:lstStyle/>
          <a:p>
            <a:pPr algn="ctr"/>
            <a:r>
              <a:rPr lang="en-US" dirty="0"/>
              <a:t>CADDIS</a:t>
            </a:r>
          </a:p>
        </p:txBody>
      </p:sp>
      <p:sp>
        <p:nvSpPr>
          <p:cNvPr id="3" name="Content Placeholder 2">
            <a:extLst>
              <a:ext uri="{FF2B5EF4-FFF2-40B4-BE49-F238E27FC236}">
                <a16:creationId xmlns:a16="http://schemas.microsoft.com/office/drawing/2014/main" id="{E3165532-7E8E-FB6D-9235-6D5B1638FDE5}"/>
              </a:ext>
            </a:extLst>
          </p:cNvPr>
          <p:cNvSpPr>
            <a:spLocks noGrp="1"/>
          </p:cNvSpPr>
          <p:nvPr>
            <p:ph idx="1"/>
          </p:nvPr>
        </p:nvSpPr>
        <p:spPr/>
        <p:txBody>
          <a:bodyPr/>
          <a:lstStyle/>
          <a:p>
            <a:r>
              <a:rPr lang="en-US" dirty="0"/>
              <a:t>In this step, James Madison University (JMU) used the Causal Analysis/Diagnosis Decision Information System (CADDIS) (USEPA, 2018a). </a:t>
            </a:r>
          </a:p>
          <a:p>
            <a:r>
              <a:rPr lang="en-US" dirty="0"/>
              <a:t>The CADDIS approach provides guidance on evaluating various lines of evidence to determine the cause of biological impairments</a:t>
            </a:r>
          </a:p>
        </p:txBody>
      </p:sp>
      <p:sp>
        <p:nvSpPr>
          <p:cNvPr id="4" name="Footer Placeholder 3">
            <a:extLst>
              <a:ext uri="{FF2B5EF4-FFF2-40B4-BE49-F238E27FC236}">
                <a16:creationId xmlns:a16="http://schemas.microsoft.com/office/drawing/2014/main" id="{99221478-3E88-AAEF-FAE9-3FFF92773387}"/>
              </a:ext>
            </a:extLst>
          </p:cNvPr>
          <p:cNvSpPr>
            <a:spLocks noGrp="1"/>
          </p:cNvSpPr>
          <p:nvPr>
            <p:ph type="ftr" sz="quarter" idx="11"/>
          </p:nvPr>
        </p:nvSpPr>
        <p:spPr/>
        <p:txBody>
          <a:bodyPr/>
          <a:lstStyle/>
          <a:p>
            <a:pPr algn="l"/>
            <a:fld id="{61C9B584-852F-4056-BF30-ABA66A23FD41}" type="slidenum">
              <a:rPr lang="en-US" smtClean="0"/>
              <a:t>21</a:t>
            </a:fld>
            <a:r>
              <a:rPr lang="en-US"/>
              <a:t>					</a:t>
            </a:r>
            <a:endParaRPr lang="en-US" dirty="0">
              <a:solidFill>
                <a:srgbClr val="256EAB"/>
              </a:solidFill>
            </a:endParaRPr>
          </a:p>
        </p:txBody>
      </p:sp>
    </p:spTree>
    <p:extLst>
      <p:ext uri="{BB962C8B-B14F-4D97-AF65-F5344CB8AC3E}">
        <p14:creationId xmlns:p14="http://schemas.microsoft.com/office/powerpoint/2010/main" val="101885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67FD-C8B9-C7D8-A55A-4508CE4E03D8}"/>
              </a:ext>
            </a:extLst>
          </p:cNvPr>
          <p:cNvSpPr>
            <a:spLocks noGrp="1"/>
          </p:cNvSpPr>
          <p:nvPr>
            <p:ph type="title"/>
          </p:nvPr>
        </p:nvSpPr>
        <p:spPr/>
        <p:txBody>
          <a:bodyPr/>
          <a:lstStyle/>
          <a:p>
            <a:pPr algn="ctr"/>
            <a:r>
              <a:rPr lang="en-US" dirty="0"/>
              <a:t>CADDIS APROACH</a:t>
            </a:r>
          </a:p>
        </p:txBody>
      </p:sp>
      <p:pic>
        <p:nvPicPr>
          <p:cNvPr id="5" name="Content Placeholder 4">
            <a:extLst>
              <a:ext uri="{FF2B5EF4-FFF2-40B4-BE49-F238E27FC236}">
                <a16:creationId xmlns:a16="http://schemas.microsoft.com/office/drawing/2014/main" id="{925E78E0-73D5-9698-F0B8-C7F8E2C1BECD}"/>
              </a:ext>
            </a:extLst>
          </p:cNvPr>
          <p:cNvPicPr>
            <a:picLocks noGrp="1" noChangeAspect="1"/>
          </p:cNvPicPr>
          <p:nvPr>
            <p:ph idx="1"/>
          </p:nvPr>
        </p:nvPicPr>
        <p:blipFill>
          <a:blip r:embed="rId2"/>
          <a:stretch>
            <a:fillRect/>
          </a:stretch>
        </p:blipFill>
        <p:spPr>
          <a:xfrm>
            <a:off x="2043954" y="1189638"/>
            <a:ext cx="7939142" cy="4750352"/>
          </a:xfrm>
          <a:prstGeom prst="rect">
            <a:avLst/>
          </a:prstGeom>
        </p:spPr>
      </p:pic>
      <p:sp>
        <p:nvSpPr>
          <p:cNvPr id="4" name="Footer Placeholder 3">
            <a:extLst>
              <a:ext uri="{FF2B5EF4-FFF2-40B4-BE49-F238E27FC236}">
                <a16:creationId xmlns:a16="http://schemas.microsoft.com/office/drawing/2014/main" id="{20E72F30-73EE-27B2-4099-538A0845F3F0}"/>
              </a:ext>
            </a:extLst>
          </p:cNvPr>
          <p:cNvSpPr>
            <a:spLocks noGrp="1"/>
          </p:cNvSpPr>
          <p:nvPr>
            <p:ph type="ftr" sz="quarter" idx="11"/>
          </p:nvPr>
        </p:nvSpPr>
        <p:spPr/>
        <p:txBody>
          <a:bodyPr/>
          <a:lstStyle/>
          <a:p>
            <a:pPr algn="l"/>
            <a:fld id="{61C9B584-852F-4056-BF30-ABA66A23FD41}" type="slidenum">
              <a:rPr lang="en-US" smtClean="0"/>
              <a:t>22</a:t>
            </a:fld>
            <a:r>
              <a:rPr lang="en-US"/>
              <a:t>					</a:t>
            </a:r>
            <a:endParaRPr lang="en-US" dirty="0">
              <a:solidFill>
                <a:srgbClr val="256EAB"/>
              </a:solidFill>
            </a:endParaRPr>
          </a:p>
        </p:txBody>
      </p:sp>
    </p:spTree>
    <p:extLst>
      <p:ext uri="{BB962C8B-B14F-4D97-AF65-F5344CB8AC3E}">
        <p14:creationId xmlns:p14="http://schemas.microsoft.com/office/powerpoint/2010/main" val="159190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94F8F8-9A97-BA7A-0F16-0D05D49EC497}"/>
              </a:ext>
            </a:extLst>
          </p:cNvPr>
          <p:cNvSpPr>
            <a:spLocks noGrp="1"/>
          </p:cNvSpPr>
          <p:nvPr>
            <p:ph type="title"/>
          </p:nvPr>
        </p:nvSpPr>
        <p:spPr/>
        <p:txBody>
          <a:bodyPr/>
          <a:lstStyle/>
          <a:p>
            <a:pPr algn="ctr"/>
            <a:r>
              <a:rPr lang="en-US" dirty="0"/>
              <a:t>Evidence Of Sediment As A Stressor With an Increase in Filterers </a:t>
            </a:r>
          </a:p>
        </p:txBody>
      </p:sp>
      <p:pic>
        <p:nvPicPr>
          <p:cNvPr id="9" name="Content Placeholder 8">
            <a:extLst>
              <a:ext uri="{FF2B5EF4-FFF2-40B4-BE49-F238E27FC236}">
                <a16:creationId xmlns:a16="http://schemas.microsoft.com/office/drawing/2014/main" id="{96C190BF-2692-6B12-0D4B-1CBB3C9AA399}"/>
              </a:ext>
            </a:extLst>
          </p:cNvPr>
          <p:cNvPicPr>
            <a:picLocks noGrp="1" noChangeAspect="1"/>
          </p:cNvPicPr>
          <p:nvPr>
            <p:ph idx="1"/>
          </p:nvPr>
        </p:nvPicPr>
        <p:blipFill>
          <a:blip r:embed="rId3"/>
          <a:stretch>
            <a:fillRect/>
          </a:stretch>
        </p:blipFill>
        <p:spPr>
          <a:xfrm>
            <a:off x="615370" y="1387737"/>
            <a:ext cx="10637129" cy="4830184"/>
          </a:xfrm>
          <a:prstGeom prst="rect">
            <a:avLst/>
          </a:prstGeom>
        </p:spPr>
      </p:pic>
      <p:sp>
        <p:nvSpPr>
          <p:cNvPr id="4" name="Footer Placeholder 3">
            <a:extLst>
              <a:ext uri="{FF2B5EF4-FFF2-40B4-BE49-F238E27FC236}">
                <a16:creationId xmlns:a16="http://schemas.microsoft.com/office/drawing/2014/main" id="{0800C59A-DE84-9BB3-14D1-84AAB48730FC}"/>
              </a:ext>
            </a:extLst>
          </p:cNvPr>
          <p:cNvSpPr>
            <a:spLocks noGrp="1"/>
          </p:cNvSpPr>
          <p:nvPr>
            <p:ph type="ftr" sz="quarter" idx="11"/>
          </p:nvPr>
        </p:nvSpPr>
        <p:spPr/>
        <p:txBody>
          <a:bodyPr/>
          <a:lstStyle/>
          <a:p>
            <a:pPr algn="l"/>
            <a:fld id="{61C9B584-852F-4056-BF30-ABA66A23FD41}" type="slidenum">
              <a:rPr lang="en-US" smtClean="0"/>
              <a:t>23</a:t>
            </a:fld>
            <a:r>
              <a:rPr lang="en-US"/>
              <a:t>					</a:t>
            </a:r>
            <a:endParaRPr lang="en-US" dirty="0">
              <a:solidFill>
                <a:srgbClr val="256EAB"/>
              </a:solidFill>
            </a:endParaRPr>
          </a:p>
        </p:txBody>
      </p:sp>
    </p:spTree>
    <p:extLst>
      <p:ext uri="{BB962C8B-B14F-4D97-AF65-F5344CB8AC3E}">
        <p14:creationId xmlns:p14="http://schemas.microsoft.com/office/powerpoint/2010/main" val="2795209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BE2666-7939-2E64-4F11-4717C3E43B65}"/>
              </a:ext>
            </a:extLst>
          </p:cNvPr>
          <p:cNvSpPr>
            <a:spLocks noGrp="1"/>
          </p:cNvSpPr>
          <p:nvPr>
            <p:ph type="title"/>
          </p:nvPr>
        </p:nvSpPr>
        <p:spPr/>
        <p:txBody>
          <a:bodyPr>
            <a:noAutofit/>
          </a:bodyPr>
          <a:lstStyle/>
          <a:p>
            <a:pPr algn="ctr"/>
            <a:br>
              <a:rPr lang="en-US" sz="3200" dirty="0"/>
            </a:br>
            <a:br>
              <a:rPr lang="en-US" sz="3200" dirty="0"/>
            </a:br>
            <a:r>
              <a:rPr lang="en-US" sz="3200" dirty="0"/>
              <a:t>Habitat Measurements</a:t>
            </a:r>
            <a:br>
              <a:rPr lang="en-US" sz="3200" dirty="0"/>
            </a:br>
            <a:br>
              <a:rPr lang="en-US" sz="3200" dirty="0"/>
            </a:br>
            <a:br>
              <a:rPr lang="en-US" sz="3200" dirty="0"/>
            </a:br>
            <a:endParaRPr lang="en-US" sz="3200" dirty="0"/>
          </a:p>
        </p:txBody>
      </p:sp>
      <p:pic>
        <p:nvPicPr>
          <p:cNvPr id="3" name="Content Placeholder 2">
            <a:extLst>
              <a:ext uri="{FF2B5EF4-FFF2-40B4-BE49-F238E27FC236}">
                <a16:creationId xmlns:a16="http://schemas.microsoft.com/office/drawing/2014/main" id="{A3C851FB-7426-C180-E023-DD7CF683EFD1}"/>
              </a:ext>
            </a:extLst>
          </p:cNvPr>
          <p:cNvPicPr>
            <a:picLocks noGrp="1" noChangeAspect="1"/>
          </p:cNvPicPr>
          <p:nvPr>
            <p:ph idx="1"/>
          </p:nvPr>
        </p:nvPicPr>
        <p:blipFill>
          <a:blip r:embed="rId2"/>
          <a:stretch>
            <a:fillRect/>
          </a:stretch>
        </p:blipFill>
        <p:spPr>
          <a:xfrm>
            <a:off x="2033196" y="1441525"/>
            <a:ext cx="7713232" cy="4431403"/>
          </a:xfrm>
          <a:prstGeom prst="rect">
            <a:avLst/>
          </a:prstGeom>
        </p:spPr>
      </p:pic>
      <p:sp>
        <p:nvSpPr>
          <p:cNvPr id="4" name="Footer Placeholder 3">
            <a:extLst>
              <a:ext uri="{FF2B5EF4-FFF2-40B4-BE49-F238E27FC236}">
                <a16:creationId xmlns:a16="http://schemas.microsoft.com/office/drawing/2014/main" id="{4CFC2E23-B95A-4CD5-8274-B75DB94DB28F}"/>
              </a:ext>
            </a:extLst>
          </p:cNvPr>
          <p:cNvSpPr>
            <a:spLocks noGrp="1"/>
          </p:cNvSpPr>
          <p:nvPr>
            <p:ph type="ftr" sz="quarter" idx="11"/>
          </p:nvPr>
        </p:nvSpPr>
        <p:spPr/>
        <p:txBody>
          <a:bodyPr anchor="ctr">
            <a:normAutofit/>
          </a:bodyPr>
          <a:lstStyle/>
          <a:p>
            <a:pPr algn="l">
              <a:spcAft>
                <a:spcPts val="600"/>
              </a:spcAft>
            </a:pPr>
            <a:fld id="{61C9B584-852F-4056-BF30-ABA66A23FD41}" type="slidenum">
              <a:rPr lang="en-US" smtClean="0"/>
              <a:pPr algn="l">
                <a:spcAft>
                  <a:spcPts val="600"/>
                </a:spcAft>
              </a:pPr>
              <a:t>24</a:t>
            </a:fld>
            <a:r>
              <a:rPr lang="en-US"/>
              <a:t>					</a:t>
            </a:r>
          </a:p>
        </p:txBody>
      </p:sp>
    </p:spTree>
    <p:extLst>
      <p:ext uri="{BB962C8B-B14F-4D97-AF65-F5344CB8AC3E}">
        <p14:creationId xmlns:p14="http://schemas.microsoft.com/office/powerpoint/2010/main" val="2629521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ream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48" y="-503853"/>
            <a:ext cx="10577375" cy="7361853"/>
          </a:xfrm>
          <a:prstGeom prst="rect">
            <a:avLst/>
          </a:prstGeom>
        </p:spPr>
      </p:pic>
      <p:pic>
        <p:nvPicPr>
          <p:cNvPr id="7" name="Picture 6" descr="Stream graphic"/>
          <p:cNvPicPr>
            <a:picLocks noChangeAspect="1"/>
          </p:cNvPicPr>
          <p:nvPr/>
        </p:nvPicPr>
        <p:blipFill rotWithShape="1">
          <a:blip r:embed="rId3">
            <a:extLst>
              <a:ext uri="{28A0092B-C50C-407E-A947-70E740481C1C}">
                <a14:useLocalDpi xmlns:a14="http://schemas.microsoft.com/office/drawing/2010/main" val="0"/>
              </a:ext>
            </a:extLst>
          </a:blip>
          <a:srcRect t="6655" b="11534"/>
          <a:stretch/>
        </p:blipFill>
        <p:spPr>
          <a:xfrm>
            <a:off x="3698" y="43543"/>
            <a:ext cx="10678816" cy="6814457"/>
          </a:xfrm>
          <a:prstGeom prst="rect">
            <a:avLst/>
          </a:prstGeom>
        </p:spPr>
      </p:pic>
      <p:sp>
        <p:nvSpPr>
          <p:cNvPr id="2" name="Title 1"/>
          <p:cNvSpPr>
            <a:spLocks noGrp="1"/>
          </p:cNvSpPr>
          <p:nvPr>
            <p:ph type="title"/>
          </p:nvPr>
        </p:nvSpPr>
        <p:spPr>
          <a:xfrm>
            <a:off x="253951" y="8042"/>
            <a:ext cx="5122183" cy="1325563"/>
          </a:xfrm>
        </p:spPr>
        <p:txBody>
          <a:bodyPr>
            <a:normAutofit/>
          </a:bodyPr>
          <a:lstStyle/>
          <a:p>
            <a:r>
              <a:rPr lang="en-US" sz="3200" dirty="0"/>
              <a:t>What is a TMDL?</a:t>
            </a:r>
          </a:p>
        </p:txBody>
      </p:sp>
      <p:sp>
        <p:nvSpPr>
          <p:cNvPr id="3" name="Content Placeholder 2"/>
          <p:cNvSpPr>
            <a:spLocks noGrp="1"/>
          </p:cNvSpPr>
          <p:nvPr>
            <p:ph sz="half" idx="1"/>
          </p:nvPr>
        </p:nvSpPr>
        <p:spPr>
          <a:xfrm>
            <a:off x="7324963" y="3936630"/>
            <a:ext cx="4697850" cy="2599478"/>
          </a:xfrm>
        </p:spPr>
        <p:txBody>
          <a:bodyPr>
            <a:noAutofit/>
          </a:bodyPr>
          <a:lstStyle/>
          <a:p>
            <a:pPr marL="0" indent="0">
              <a:lnSpc>
                <a:spcPct val="100000"/>
              </a:lnSpc>
              <a:buNone/>
            </a:pPr>
            <a:r>
              <a:rPr lang="en-US" dirty="0"/>
              <a:t>A Total Maximum Daily Load is the maximum amount of a pollutant that a waterbody can receive and still meet water quality standards.</a:t>
            </a:r>
          </a:p>
        </p:txBody>
      </p:sp>
      <p:pic>
        <p:nvPicPr>
          <p:cNvPr id="13" name="Content Placeholder 3" descr="Macroinvertbrate photo"/>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02243" y="5028490"/>
            <a:ext cx="2464950" cy="1632344"/>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4" name="Content Placeholder 3" descr="Macroinvertbrate photo"/>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0" y="3883025"/>
            <a:ext cx="2546350" cy="1685925"/>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5" name="Content Placeholder 3" descr="Macroinvertbrate photo"/>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9739313" y="1990725"/>
            <a:ext cx="2452687" cy="1624013"/>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0" name="Content Placeholder 3" descr="Macroinvertbrate photo"/>
          <p:cNvPicPr>
            <a:picLocks noGrp="1" noChangeAspect="1"/>
          </p:cNvPicPr>
          <p:nvPr>
            <p:ph idx="4294967295"/>
          </p:nvPr>
        </p:nvPicPr>
        <p:blipFill rotWithShape="1">
          <a:blip r:embed="rId5" cstate="print">
            <a:extLst>
              <a:ext uri="{28A0092B-C50C-407E-A947-70E740481C1C}">
                <a14:useLocalDpi xmlns:a14="http://schemas.microsoft.com/office/drawing/2010/main" val="0"/>
              </a:ext>
            </a:extLst>
          </a:blip>
          <a:srcRect l="26430" t="21975" r="7834" b="12749"/>
          <a:stretch/>
        </p:blipFill>
        <p:spPr>
          <a:xfrm>
            <a:off x="0" y="4972050"/>
            <a:ext cx="2600325" cy="1714500"/>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1" name="Content Placeholder 3" descr="Macroinvertbrate photo"/>
          <p:cNvPicPr>
            <a:picLocks noGrp="1" noChangeAspect="1"/>
          </p:cNvPicPr>
          <p:nvPr>
            <p:ph idx="4294967295"/>
          </p:nvPr>
        </p:nvPicPr>
        <p:blipFill>
          <a:blip r:embed="rId6" cstate="print">
            <a:extLst>
              <a:ext uri="{28A0092B-C50C-407E-A947-70E740481C1C}">
                <a14:useLocalDpi xmlns:a14="http://schemas.microsoft.com/office/drawing/2010/main" val="0"/>
              </a:ext>
            </a:extLst>
          </a:blip>
          <a:stretch>
            <a:fillRect/>
          </a:stretch>
        </p:blipFill>
        <p:spPr>
          <a:xfrm>
            <a:off x="0" y="3797300"/>
            <a:ext cx="2717800" cy="1806575"/>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2" name="Content Placeholder 3" descr="Macroinvertbrate photo"/>
          <p:cNvPicPr>
            <a:picLocks noGrp="1" noChangeAspect="1"/>
          </p:cNvPicPr>
          <p:nvPr>
            <p:ph idx="4294967295"/>
          </p:nvPr>
        </p:nvPicPr>
        <p:blipFill>
          <a:blip r:embed="rId7" cstate="print">
            <a:extLst>
              <a:ext uri="{28A0092B-C50C-407E-A947-70E740481C1C}">
                <a14:useLocalDpi xmlns:a14="http://schemas.microsoft.com/office/drawing/2010/main" val="0"/>
              </a:ext>
            </a:extLst>
          </a:blip>
          <a:stretch>
            <a:fillRect/>
          </a:stretch>
        </p:blipFill>
        <p:spPr>
          <a:xfrm>
            <a:off x="9474200" y="1806575"/>
            <a:ext cx="2717800" cy="1800225"/>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8" name="Picture 7" descr="Dump truck graphic"/>
          <p:cNvPicPr>
            <a:picLocks noChangeAspect="1"/>
          </p:cNvPicPr>
          <p:nvPr/>
        </p:nvPicPr>
        <p:blipFill rotWithShape="1">
          <a:blip r:embed="rId8"/>
          <a:srcRect l="5072" t="3118" r="5822" b="8204"/>
          <a:stretch/>
        </p:blipFill>
        <p:spPr>
          <a:xfrm>
            <a:off x="1854274" y="1208668"/>
            <a:ext cx="4001887" cy="2398437"/>
          </a:xfrm>
          <a:prstGeom prst="rect">
            <a:avLst/>
          </a:prstGeom>
          <a:ln>
            <a:noFill/>
          </a:ln>
          <a:effectLst>
            <a:outerShdw blurRad="57785" dist="33020" dir="3180000" algn="ctr">
              <a:srgbClr val="000000">
                <a:alpha val="30000"/>
              </a:srgbClr>
            </a:outerShdw>
            <a:softEdge rad="63500"/>
          </a:effectLst>
        </p:spPr>
      </p:pic>
      <p:pic>
        <p:nvPicPr>
          <p:cNvPr id="16" name="Picture 15" descr="Macroinvertbrate phot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7156" y="78581"/>
            <a:ext cx="2426844" cy="1607111"/>
          </a:xfrm>
          <a:prstGeom prst="rect">
            <a:avLst/>
          </a:prstGeo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5182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9" y="257742"/>
            <a:ext cx="10515600" cy="1325563"/>
          </a:xfrm>
        </p:spPr>
        <p:txBody>
          <a:bodyPr/>
          <a:lstStyle/>
          <a:p>
            <a:pPr>
              <a:lnSpc>
                <a:spcPct val="114000"/>
              </a:lnSpc>
            </a:pPr>
            <a:r>
              <a:rPr lang="en-US" sz="4000" dirty="0"/>
              <a:t>How do we develop a TMDL?</a:t>
            </a:r>
            <a:br>
              <a:rPr lang="en-US" dirty="0"/>
            </a:br>
            <a:r>
              <a:rPr lang="en-US" i="1" dirty="0">
                <a:solidFill>
                  <a:srgbClr val="256EAB"/>
                </a:solidFill>
              </a:rPr>
              <a:t>What’s the magic number…</a:t>
            </a:r>
          </a:p>
        </p:txBody>
      </p:sp>
      <p:sp>
        <p:nvSpPr>
          <p:cNvPr id="3" name="Content Placeholder 2"/>
          <p:cNvSpPr>
            <a:spLocks noGrp="1"/>
          </p:cNvSpPr>
          <p:nvPr>
            <p:ph sz="half" idx="1"/>
          </p:nvPr>
        </p:nvSpPr>
        <p:spPr>
          <a:xfrm>
            <a:off x="446089" y="2030899"/>
            <a:ext cx="4368668" cy="5265640"/>
          </a:xfrm>
        </p:spPr>
        <p:txBody>
          <a:bodyPr/>
          <a:lstStyle/>
          <a:p>
            <a:pPr marL="514350" indent="-514350">
              <a:buFont typeface="+mj-lt"/>
              <a:buAutoNum type="arabicPeriod"/>
            </a:pPr>
            <a:r>
              <a:rPr lang="en-US" sz="3200" dirty="0"/>
              <a:t>Identify sources </a:t>
            </a:r>
            <a:r>
              <a:rPr lang="en-US" sz="3200"/>
              <a:t>of sediment</a:t>
            </a:r>
            <a:endParaRPr lang="en-US" sz="3200" dirty="0"/>
          </a:p>
          <a:p>
            <a:pPr marL="514350" indent="-514350">
              <a:buFont typeface="+mj-lt"/>
              <a:buAutoNum type="arabicPeriod"/>
            </a:pPr>
            <a:r>
              <a:rPr lang="en-US" sz="3200" dirty="0"/>
              <a:t>Model their path to the stream</a:t>
            </a:r>
          </a:p>
          <a:p>
            <a:pPr marL="514350" indent="-514350">
              <a:buFont typeface="+mj-lt"/>
              <a:buAutoNum type="arabicPeriod"/>
            </a:pPr>
            <a:r>
              <a:rPr lang="en-US" sz="3200" dirty="0"/>
              <a:t>Determine reductions needed from each source to restore aquatic life</a:t>
            </a:r>
          </a:p>
          <a:p>
            <a:pPr marL="514350" indent="-514350">
              <a:buFont typeface="+mj-lt"/>
              <a:buAutoNum type="arabicPeriod"/>
            </a:pPr>
            <a:endParaRPr lang="en-US" dirty="0"/>
          </a:p>
        </p:txBody>
      </p:sp>
      <p:sp>
        <p:nvSpPr>
          <p:cNvPr id="4" name="Content Placeholder 3"/>
          <p:cNvSpPr>
            <a:spLocks noGrp="1"/>
          </p:cNvSpPr>
          <p:nvPr>
            <p:ph sz="half" idx="2"/>
          </p:nvPr>
        </p:nvSpPr>
        <p:spPr/>
        <p:txBody>
          <a:bodyPr/>
          <a:lstStyle/>
          <a:p>
            <a:endParaRPr lang="en-US"/>
          </a:p>
        </p:txBody>
      </p:sp>
      <p:grpSp>
        <p:nvGrpSpPr>
          <p:cNvPr id="5" name="Group 2" descr="Watershed graphic"/>
          <p:cNvGrpSpPr>
            <a:grpSpLocks/>
          </p:cNvGrpSpPr>
          <p:nvPr/>
        </p:nvGrpSpPr>
        <p:grpSpPr bwMode="auto">
          <a:xfrm>
            <a:off x="5411755" y="1690688"/>
            <a:ext cx="6780245" cy="5167312"/>
            <a:chOff x="23" y="-18"/>
            <a:chExt cx="5760" cy="4322"/>
          </a:xfrm>
        </p:grpSpPr>
        <p:pic>
          <p:nvPicPr>
            <p:cNvPr id="6" name="Picture 3" descr="DANRIVER"/>
            <p:cNvPicPr>
              <a:picLocks noChangeAspect="1" noChangeArrowheads="1"/>
            </p:cNvPicPr>
            <p:nvPr/>
          </p:nvPicPr>
          <p:blipFill>
            <a:blip r:embed="rId3" cstate="print"/>
            <a:srcRect l="27916" b="62500"/>
            <a:stretch>
              <a:fillRect/>
            </a:stretch>
          </p:blipFill>
          <p:spPr bwMode="auto">
            <a:xfrm>
              <a:off x="23" y="-18"/>
              <a:ext cx="5760" cy="4320"/>
            </a:xfrm>
            <a:prstGeom prst="rect">
              <a:avLst/>
            </a:prstGeom>
            <a:noFill/>
          </p:spPr>
        </p:pic>
        <p:sp>
          <p:nvSpPr>
            <p:cNvPr id="7" name="Freeform 4"/>
            <p:cNvSpPr>
              <a:spLocks/>
            </p:cNvSpPr>
            <p:nvPr/>
          </p:nvSpPr>
          <p:spPr bwMode="auto">
            <a:xfrm>
              <a:off x="1696" y="3278"/>
              <a:ext cx="2346" cy="1026"/>
            </a:xfrm>
            <a:custGeom>
              <a:avLst/>
              <a:gdLst/>
              <a:ahLst/>
              <a:cxnLst>
                <a:cxn ang="0">
                  <a:pos x="16" y="982"/>
                </a:cxn>
                <a:cxn ang="0">
                  <a:pos x="132" y="970"/>
                </a:cxn>
                <a:cxn ang="0">
                  <a:pos x="200" y="859"/>
                </a:cxn>
                <a:cxn ang="0">
                  <a:pos x="284" y="886"/>
                </a:cxn>
                <a:cxn ang="0">
                  <a:pos x="360" y="790"/>
                </a:cxn>
                <a:cxn ang="0">
                  <a:pos x="430" y="744"/>
                </a:cxn>
                <a:cxn ang="0">
                  <a:pos x="493" y="681"/>
                </a:cxn>
                <a:cxn ang="0">
                  <a:pos x="514" y="607"/>
                </a:cxn>
                <a:cxn ang="0">
                  <a:pos x="640" y="530"/>
                </a:cxn>
                <a:cxn ang="0">
                  <a:pos x="624" y="382"/>
                </a:cxn>
                <a:cxn ang="0">
                  <a:pos x="600" y="366"/>
                </a:cxn>
                <a:cxn ang="0">
                  <a:pos x="540" y="270"/>
                </a:cxn>
                <a:cxn ang="0">
                  <a:pos x="472" y="246"/>
                </a:cxn>
                <a:cxn ang="0">
                  <a:pos x="452" y="94"/>
                </a:cxn>
                <a:cxn ang="0">
                  <a:pos x="713" y="63"/>
                </a:cxn>
                <a:cxn ang="0">
                  <a:pos x="972" y="38"/>
                </a:cxn>
                <a:cxn ang="0">
                  <a:pos x="1519" y="10"/>
                </a:cxn>
                <a:cxn ang="0">
                  <a:pos x="2022" y="0"/>
                </a:cxn>
                <a:cxn ang="0">
                  <a:pos x="1948" y="90"/>
                </a:cxn>
                <a:cxn ang="0">
                  <a:pos x="1816" y="230"/>
                </a:cxn>
                <a:cxn ang="0">
                  <a:pos x="1812" y="310"/>
                </a:cxn>
                <a:cxn ang="0">
                  <a:pos x="1940" y="410"/>
                </a:cxn>
                <a:cxn ang="0">
                  <a:pos x="2072" y="486"/>
                </a:cxn>
                <a:cxn ang="0">
                  <a:pos x="2252" y="576"/>
                </a:cxn>
                <a:cxn ang="0">
                  <a:pos x="2346" y="628"/>
                </a:cxn>
                <a:cxn ang="0">
                  <a:pos x="2212" y="1018"/>
                </a:cxn>
                <a:cxn ang="0">
                  <a:pos x="0" y="1026"/>
                </a:cxn>
              </a:cxnLst>
              <a:rect l="0" t="0" r="r" b="b"/>
              <a:pathLst>
                <a:path w="2346" h="1026">
                  <a:moveTo>
                    <a:pt x="16" y="982"/>
                  </a:moveTo>
                  <a:lnTo>
                    <a:pt x="132" y="970"/>
                  </a:lnTo>
                  <a:lnTo>
                    <a:pt x="200" y="859"/>
                  </a:lnTo>
                  <a:lnTo>
                    <a:pt x="284" y="886"/>
                  </a:lnTo>
                  <a:lnTo>
                    <a:pt x="360" y="790"/>
                  </a:lnTo>
                  <a:lnTo>
                    <a:pt x="430" y="744"/>
                  </a:lnTo>
                  <a:lnTo>
                    <a:pt x="493" y="681"/>
                  </a:lnTo>
                  <a:lnTo>
                    <a:pt x="514" y="607"/>
                  </a:lnTo>
                  <a:lnTo>
                    <a:pt x="640" y="530"/>
                  </a:lnTo>
                  <a:lnTo>
                    <a:pt x="624" y="382"/>
                  </a:lnTo>
                  <a:lnTo>
                    <a:pt x="600" y="366"/>
                  </a:lnTo>
                  <a:lnTo>
                    <a:pt x="540" y="270"/>
                  </a:lnTo>
                  <a:lnTo>
                    <a:pt x="472" y="246"/>
                  </a:lnTo>
                  <a:lnTo>
                    <a:pt x="452" y="94"/>
                  </a:lnTo>
                  <a:lnTo>
                    <a:pt x="713" y="63"/>
                  </a:lnTo>
                  <a:lnTo>
                    <a:pt x="972" y="38"/>
                  </a:lnTo>
                  <a:lnTo>
                    <a:pt x="1519" y="10"/>
                  </a:lnTo>
                  <a:lnTo>
                    <a:pt x="2022" y="0"/>
                  </a:lnTo>
                  <a:lnTo>
                    <a:pt x="1948" y="90"/>
                  </a:lnTo>
                  <a:lnTo>
                    <a:pt x="1816" y="230"/>
                  </a:lnTo>
                  <a:lnTo>
                    <a:pt x="1812" y="310"/>
                  </a:lnTo>
                  <a:lnTo>
                    <a:pt x="1940" y="410"/>
                  </a:lnTo>
                  <a:lnTo>
                    <a:pt x="2072" y="486"/>
                  </a:lnTo>
                  <a:lnTo>
                    <a:pt x="2252" y="576"/>
                  </a:lnTo>
                  <a:lnTo>
                    <a:pt x="2346" y="628"/>
                  </a:lnTo>
                  <a:lnTo>
                    <a:pt x="2212" y="1018"/>
                  </a:lnTo>
                  <a:lnTo>
                    <a:pt x="0" y="1026"/>
                  </a:lnTo>
                </a:path>
              </a:pathLst>
            </a:custGeom>
            <a:solidFill>
              <a:srgbClr val="00A572"/>
            </a:solidFill>
            <a:ln w="9525" cap="flat" cmpd="sng">
              <a:noFill/>
              <a:prstDash val="solid"/>
              <a:round/>
              <a:headEnd/>
              <a:tailEnd/>
            </a:ln>
            <a:effectLst/>
          </p:spPr>
          <p:txBody>
            <a:bodyPr/>
            <a:lstStyle/>
            <a:p>
              <a:endParaRPr lang="en-US"/>
            </a:p>
          </p:txBody>
        </p:sp>
        <p:sp>
          <p:nvSpPr>
            <p:cNvPr id="8" name="Freeform 5"/>
            <p:cNvSpPr>
              <a:spLocks/>
            </p:cNvSpPr>
            <p:nvPr/>
          </p:nvSpPr>
          <p:spPr bwMode="auto">
            <a:xfrm>
              <a:off x="1520" y="2273"/>
              <a:ext cx="1312" cy="1087"/>
            </a:xfrm>
            <a:custGeom>
              <a:avLst/>
              <a:gdLst/>
              <a:ahLst/>
              <a:cxnLst>
                <a:cxn ang="0">
                  <a:pos x="12" y="811"/>
                </a:cxn>
                <a:cxn ang="0">
                  <a:pos x="55" y="859"/>
                </a:cxn>
                <a:cxn ang="0">
                  <a:pos x="88" y="815"/>
                </a:cxn>
                <a:cxn ang="0">
                  <a:pos x="115" y="817"/>
                </a:cxn>
                <a:cxn ang="0">
                  <a:pos x="163" y="808"/>
                </a:cxn>
                <a:cxn ang="0">
                  <a:pos x="151" y="838"/>
                </a:cxn>
                <a:cxn ang="0">
                  <a:pos x="157" y="982"/>
                </a:cxn>
                <a:cxn ang="0">
                  <a:pos x="252" y="891"/>
                </a:cxn>
                <a:cxn ang="0">
                  <a:pos x="284" y="987"/>
                </a:cxn>
                <a:cxn ang="0">
                  <a:pos x="304" y="1027"/>
                </a:cxn>
                <a:cxn ang="0">
                  <a:pos x="356" y="1059"/>
                </a:cxn>
                <a:cxn ang="0">
                  <a:pos x="420" y="1067"/>
                </a:cxn>
                <a:cxn ang="0">
                  <a:pos x="468" y="1087"/>
                </a:cxn>
                <a:cxn ang="0">
                  <a:pos x="667" y="1073"/>
                </a:cxn>
                <a:cxn ang="0">
                  <a:pos x="728" y="1059"/>
                </a:cxn>
                <a:cxn ang="0">
                  <a:pos x="852" y="1051"/>
                </a:cxn>
                <a:cxn ang="0">
                  <a:pos x="932" y="1035"/>
                </a:cxn>
                <a:cxn ang="0">
                  <a:pos x="1024" y="1011"/>
                </a:cxn>
                <a:cxn ang="0">
                  <a:pos x="1108" y="975"/>
                </a:cxn>
                <a:cxn ang="0">
                  <a:pos x="1180" y="915"/>
                </a:cxn>
                <a:cxn ang="0">
                  <a:pos x="1280" y="799"/>
                </a:cxn>
                <a:cxn ang="0">
                  <a:pos x="1312" y="715"/>
                </a:cxn>
                <a:cxn ang="0">
                  <a:pos x="1300" y="639"/>
                </a:cxn>
                <a:cxn ang="0">
                  <a:pos x="1288" y="551"/>
                </a:cxn>
                <a:cxn ang="0">
                  <a:pos x="1300" y="403"/>
                </a:cxn>
                <a:cxn ang="0">
                  <a:pos x="1300" y="259"/>
                </a:cxn>
                <a:cxn ang="0">
                  <a:pos x="1304" y="99"/>
                </a:cxn>
                <a:cxn ang="0">
                  <a:pos x="1206" y="0"/>
                </a:cxn>
                <a:cxn ang="0">
                  <a:pos x="1184" y="55"/>
                </a:cxn>
                <a:cxn ang="0">
                  <a:pos x="1072" y="107"/>
                </a:cxn>
                <a:cxn ang="0">
                  <a:pos x="868" y="147"/>
                </a:cxn>
                <a:cxn ang="0">
                  <a:pos x="640" y="331"/>
                </a:cxn>
                <a:cxn ang="0">
                  <a:pos x="304" y="483"/>
                </a:cxn>
                <a:cxn ang="0">
                  <a:pos x="80" y="635"/>
                </a:cxn>
                <a:cxn ang="0">
                  <a:pos x="8" y="763"/>
                </a:cxn>
              </a:cxnLst>
              <a:rect l="0" t="0" r="r" b="b"/>
              <a:pathLst>
                <a:path w="1312" h="1087">
                  <a:moveTo>
                    <a:pt x="0" y="787"/>
                  </a:moveTo>
                  <a:lnTo>
                    <a:pt x="12" y="811"/>
                  </a:lnTo>
                  <a:lnTo>
                    <a:pt x="32" y="831"/>
                  </a:lnTo>
                  <a:lnTo>
                    <a:pt x="55" y="859"/>
                  </a:lnTo>
                  <a:lnTo>
                    <a:pt x="64" y="847"/>
                  </a:lnTo>
                  <a:lnTo>
                    <a:pt x="88" y="815"/>
                  </a:lnTo>
                  <a:lnTo>
                    <a:pt x="106" y="793"/>
                  </a:lnTo>
                  <a:lnTo>
                    <a:pt x="115" y="817"/>
                  </a:lnTo>
                  <a:lnTo>
                    <a:pt x="168" y="807"/>
                  </a:lnTo>
                  <a:lnTo>
                    <a:pt x="163" y="808"/>
                  </a:lnTo>
                  <a:lnTo>
                    <a:pt x="124" y="922"/>
                  </a:lnTo>
                  <a:lnTo>
                    <a:pt x="151" y="838"/>
                  </a:lnTo>
                  <a:lnTo>
                    <a:pt x="118" y="934"/>
                  </a:lnTo>
                  <a:lnTo>
                    <a:pt x="157" y="982"/>
                  </a:lnTo>
                  <a:lnTo>
                    <a:pt x="224" y="887"/>
                  </a:lnTo>
                  <a:lnTo>
                    <a:pt x="252" y="891"/>
                  </a:lnTo>
                  <a:lnTo>
                    <a:pt x="252" y="967"/>
                  </a:lnTo>
                  <a:lnTo>
                    <a:pt x="284" y="987"/>
                  </a:lnTo>
                  <a:lnTo>
                    <a:pt x="312" y="987"/>
                  </a:lnTo>
                  <a:lnTo>
                    <a:pt x="304" y="1027"/>
                  </a:lnTo>
                  <a:lnTo>
                    <a:pt x="312" y="1067"/>
                  </a:lnTo>
                  <a:lnTo>
                    <a:pt x="356" y="1059"/>
                  </a:lnTo>
                  <a:lnTo>
                    <a:pt x="392" y="1047"/>
                  </a:lnTo>
                  <a:lnTo>
                    <a:pt x="420" y="1067"/>
                  </a:lnTo>
                  <a:lnTo>
                    <a:pt x="444" y="1075"/>
                  </a:lnTo>
                  <a:lnTo>
                    <a:pt x="468" y="1087"/>
                  </a:lnTo>
                  <a:lnTo>
                    <a:pt x="512" y="1087"/>
                  </a:lnTo>
                  <a:lnTo>
                    <a:pt x="667" y="1073"/>
                  </a:lnTo>
                  <a:lnTo>
                    <a:pt x="620" y="1067"/>
                  </a:lnTo>
                  <a:lnTo>
                    <a:pt x="728" y="1059"/>
                  </a:lnTo>
                  <a:lnTo>
                    <a:pt x="804" y="1051"/>
                  </a:lnTo>
                  <a:lnTo>
                    <a:pt x="852" y="1051"/>
                  </a:lnTo>
                  <a:lnTo>
                    <a:pt x="888" y="1043"/>
                  </a:lnTo>
                  <a:lnTo>
                    <a:pt x="932" y="1035"/>
                  </a:lnTo>
                  <a:lnTo>
                    <a:pt x="972" y="1031"/>
                  </a:lnTo>
                  <a:lnTo>
                    <a:pt x="1024" y="1011"/>
                  </a:lnTo>
                  <a:lnTo>
                    <a:pt x="1068" y="987"/>
                  </a:lnTo>
                  <a:lnTo>
                    <a:pt x="1108" y="975"/>
                  </a:lnTo>
                  <a:lnTo>
                    <a:pt x="1164" y="935"/>
                  </a:lnTo>
                  <a:lnTo>
                    <a:pt x="1180" y="915"/>
                  </a:lnTo>
                  <a:lnTo>
                    <a:pt x="1196" y="895"/>
                  </a:lnTo>
                  <a:lnTo>
                    <a:pt x="1280" y="799"/>
                  </a:lnTo>
                  <a:lnTo>
                    <a:pt x="1300" y="763"/>
                  </a:lnTo>
                  <a:lnTo>
                    <a:pt x="1312" y="715"/>
                  </a:lnTo>
                  <a:lnTo>
                    <a:pt x="1308" y="675"/>
                  </a:lnTo>
                  <a:lnTo>
                    <a:pt x="1300" y="639"/>
                  </a:lnTo>
                  <a:lnTo>
                    <a:pt x="1288" y="607"/>
                  </a:lnTo>
                  <a:lnTo>
                    <a:pt x="1288" y="551"/>
                  </a:lnTo>
                  <a:lnTo>
                    <a:pt x="1296" y="507"/>
                  </a:lnTo>
                  <a:lnTo>
                    <a:pt x="1300" y="403"/>
                  </a:lnTo>
                  <a:lnTo>
                    <a:pt x="1300" y="355"/>
                  </a:lnTo>
                  <a:lnTo>
                    <a:pt x="1300" y="259"/>
                  </a:lnTo>
                  <a:lnTo>
                    <a:pt x="1304" y="143"/>
                  </a:lnTo>
                  <a:lnTo>
                    <a:pt x="1304" y="99"/>
                  </a:lnTo>
                  <a:lnTo>
                    <a:pt x="1233" y="7"/>
                  </a:lnTo>
                  <a:lnTo>
                    <a:pt x="1206" y="0"/>
                  </a:lnTo>
                  <a:lnTo>
                    <a:pt x="1188" y="3"/>
                  </a:lnTo>
                  <a:lnTo>
                    <a:pt x="1184" y="55"/>
                  </a:lnTo>
                  <a:lnTo>
                    <a:pt x="1152" y="67"/>
                  </a:lnTo>
                  <a:lnTo>
                    <a:pt x="1072" y="107"/>
                  </a:lnTo>
                  <a:lnTo>
                    <a:pt x="1040" y="107"/>
                  </a:lnTo>
                  <a:lnTo>
                    <a:pt x="868" y="147"/>
                  </a:lnTo>
                  <a:lnTo>
                    <a:pt x="650" y="154"/>
                  </a:lnTo>
                  <a:lnTo>
                    <a:pt x="640" y="331"/>
                  </a:lnTo>
                  <a:lnTo>
                    <a:pt x="524" y="383"/>
                  </a:lnTo>
                  <a:lnTo>
                    <a:pt x="304" y="483"/>
                  </a:lnTo>
                  <a:lnTo>
                    <a:pt x="204" y="563"/>
                  </a:lnTo>
                  <a:lnTo>
                    <a:pt x="80" y="635"/>
                  </a:lnTo>
                  <a:lnTo>
                    <a:pt x="44" y="687"/>
                  </a:lnTo>
                  <a:lnTo>
                    <a:pt x="8" y="763"/>
                  </a:lnTo>
                  <a:lnTo>
                    <a:pt x="0" y="787"/>
                  </a:lnTo>
                  <a:close/>
                </a:path>
              </a:pathLst>
            </a:custGeom>
            <a:solidFill>
              <a:srgbClr val="00CC99"/>
            </a:solidFill>
            <a:ln w="9525" cap="flat" cmpd="sng">
              <a:noFill/>
              <a:prstDash val="solid"/>
              <a:round/>
              <a:headEnd/>
              <a:tailEnd/>
            </a:ln>
            <a:effectLst/>
          </p:spPr>
          <p:txBody>
            <a:bodyPr/>
            <a:lstStyle/>
            <a:p>
              <a:endParaRPr lang="en-US"/>
            </a:p>
          </p:txBody>
        </p:sp>
      </p:grpSp>
      <p:sp>
        <p:nvSpPr>
          <p:cNvPr id="9" name="Text Box 7"/>
          <p:cNvSpPr txBox="1">
            <a:spLocks noChangeArrowheads="1"/>
          </p:cNvSpPr>
          <p:nvPr/>
        </p:nvSpPr>
        <p:spPr bwMode="auto">
          <a:xfrm>
            <a:off x="5686589" y="3699769"/>
            <a:ext cx="1931455"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Cropland:</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10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0" name="Text Box 8"/>
          <p:cNvSpPr txBox="1">
            <a:spLocks noChangeArrowheads="1"/>
          </p:cNvSpPr>
          <p:nvPr/>
        </p:nvSpPr>
        <p:spPr bwMode="auto">
          <a:xfrm>
            <a:off x="7038299" y="4703042"/>
            <a:ext cx="1676114" cy="707886"/>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Pasture: </a:t>
            </a:r>
            <a:br>
              <a:rPr lang="en-US" sz="2000" b="1" dirty="0">
                <a:solidFill>
                  <a:schemeClr val="bg2">
                    <a:lumMod val="25000"/>
                  </a:schemeClr>
                </a:solidFill>
                <a:latin typeface="Arial" panose="020B0604020202020204" pitchFamily="34" charset="0"/>
                <a:cs typeface="Arial" panose="020B0604020202020204" pitchFamily="34" charset="0"/>
              </a:rPr>
            </a:br>
            <a:r>
              <a:rPr lang="en-US" sz="2000" b="1" dirty="0">
                <a:solidFill>
                  <a:schemeClr val="bg2">
                    <a:lumMod val="25000"/>
                  </a:schemeClr>
                </a:solidFill>
                <a:latin typeface="Arial" panose="020B0604020202020204" pitchFamily="34" charset="0"/>
                <a:cs typeface="Arial" panose="020B0604020202020204" pitchFamily="34" charset="0"/>
              </a:rPr>
              <a:t> </a:t>
            </a:r>
            <a:r>
              <a:rPr lang="en-US" b="1" dirty="0">
                <a:solidFill>
                  <a:schemeClr val="bg2">
                    <a:lumMod val="25000"/>
                  </a:schemeClr>
                </a:solidFill>
                <a:latin typeface="Arial" panose="020B0604020202020204" pitchFamily="34" charset="0"/>
                <a:cs typeface="Arial" panose="020B0604020202020204" pitchFamily="34" charset="0"/>
              </a:rPr>
              <a:t>12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9253182" y="4307978"/>
            <a:ext cx="1856308"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Residential:</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4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2" name="Text Box 10"/>
          <p:cNvSpPr txBox="1">
            <a:spLocks noChangeArrowheads="1"/>
          </p:cNvSpPr>
          <p:nvPr/>
        </p:nvSpPr>
        <p:spPr bwMode="auto">
          <a:xfrm>
            <a:off x="7788892" y="2493139"/>
            <a:ext cx="1655359"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Forest:</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1 ton/</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3" name="Text Box 11"/>
          <p:cNvSpPr txBox="1">
            <a:spLocks noChangeArrowheads="1"/>
          </p:cNvSpPr>
          <p:nvPr/>
        </p:nvSpPr>
        <p:spPr bwMode="auto">
          <a:xfrm>
            <a:off x="582830" y="6337987"/>
            <a:ext cx="4725337" cy="461665"/>
          </a:xfrm>
          <a:prstGeom prst="rect">
            <a:avLst/>
          </a:prstGeom>
          <a:solidFill>
            <a:schemeClr val="bg1">
              <a:alpha val="50000"/>
            </a:schemeClr>
          </a:solidFill>
          <a:ln w="9525">
            <a:noFill/>
            <a:miter lim="800000"/>
            <a:headEnd/>
            <a:tailEnd/>
          </a:ln>
          <a:effectLst/>
        </p:spPr>
        <p:txBody>
          <a:bodyPr wrap="square">
            <a:spAutoFit/>
          </a:bodyPr>
          <a:lstStyle/>
          <a:p>
            <a:pPr algn="r">
              <a:spcBef>
                <a:spcPct val="50000"/>
              </a:spcBef>
            </a:pPr>
            <a:r>
              <a:rPr lang="en-US" sz="1200" dirty="0">
                <a:solidFill>
                  <a:schemeClr val="tx1"/>
                </a:solidFill>
                <a:latin typeface="Arial" panose="020B0604020202020204" pitchFamily="34" charset="0"/>
                <a:cs typeface="Arial" panose="020B0604020202020204" pitchFamily="34" charset="0"/>
              </a:rPr>
              <a:t>Diagram: Adapted from the Center for TMDL and Watershed Studies at Virginia Tech</a:t>
            </a:r>
          </a:p>
        </p:txBody>
      </p:sp>
      <p:sp>
        <p:nvSpPr>
          <p:cNvPr id="15" name="Text Box 13"/>
          <p:cNvSpPr txBox="1">
            <a:spLocks noChangeArrowheads="1"/>
          </p:cNvSpPr>
          <p:nvPr/>
        </p:nvSpPr>
        <p:spPr bwMode="auto">
          <a:xfrm>
            <a:off x="10220368" y="5181838"/>
            <a:ext cx="1371705"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Urban:</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8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7" name="Text Box 7"/>
          <p:cNvSpPr txBox="1">
            <a:spLocks noChangeArrowheads="1"/>
          </p:cNvSpPr>
          <p:nvPr/>
        </p:nvSpPr>
        <p:spPr bwMode="auto">
          <a:xfrm>
            <a:off x="5677054" y="3697378"/>
            <a:ext cx="1931455"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Cropland:</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30% reduction</a:t>
            </a:r>
          </a:p>
        </p:txBody>
      </p:sp>
      <p:sp>
        <p:nvSpPr>
          <p:cNvPr id="18" name="Text Box 8"/>
          <p:cNvSpPr txBox="1">
            <a:spLocks noChangeArrowheads="1"/>
          </p:cNvSpPr>
          <p:nvPr/>
        </p:nvSpPr>
        <p:spPr bwMode="auto">
          <a:xfrm>
            <a:off x="6933341" y="4676836"/>
            <a:ext cx="1828514" cy="707886"/>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Pasture: </a:t>
            </a:r>
            <a:br>
              <a:rPr lang="en-US" sz="2000" b="1" dirty="0">
                <a:solidFill>
                  <a:schemeClr val="bg2">
                    <a:lumMod val="25000"/>
                  </a:schemeClr>
                </a:solidFill>
                <a:latin typeface="Arial" panose="020B0604020202020204" pitchFamily="34" charset="0"/>
                <a:cs typeface="Arial" panose="020B0604020202020204" pitchFamily="34" charset="0"/>
              </a:rPr>
            </a:br>
            <a:r>
              <a:rPr lang="en-US" sz="2000" b="1" dirty="0">
                <a:solidFill>
                  <a:schemeClr val="bg2">
                    <a:lumMod val="25000"/>
                  </a:schemeClr>
                </a:solidFill>
                <a:latin typeface="Arial" panose="020B0604020202020204" pitchFamily="34" charset="0"/>
                <a:cs typeface="Arial" panose="020B0604020202020204" pitchFamily="34" charset="0"/>
              </a:rPr>
              <a:t> </a:t>
            </a:r>
            <a:r>
              <a:rPr lang="en-US" b="1" dirty="0">
                <a:solidFill>
                  <a:schemeClr val="bg2">
                    <a:lumMod val="25000"/>
                  </a:schemeClr>
                </a:solidFill>
                <a:latin typeface="Arial" panose="020B0604020202020204" pitchFamily="34" charset="0"/>
                <a:cs typeface="Arial" panose="020B0604020202020204" pitchFamily="34" charset="0"/>
              </a:rPr>
              <a:t>40% reduction</a:t>
            </a:r>
          </a:p>
        </p:txBody>
      </p:sp>
      <p:sp>
        <p:nvSpPr>
          <p:cNvPr id="19" name="Text Box 9"/>
          <p:cNvSpPr txBox="1">
            <a:spLocks noChangeArrowheads="1"/>
          </p:cNvSpPr>
          <p:nvPr/>
        </p:nvSpPr>
        <p:spPr bwMode="auto">
          <a:xfrm>
            <a:off x="9253182" y="4291285"/>
            <a:ext cx="1856308"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Residential:</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50% reduction</a:t>
            </a:r>
          </a:p>
        </p:txBody>
      </p:sp>
      <p:sp>
        <p:nvSpPr>
          <p:cNvPr id="20" name="Text Box 10"/>
          <p:cNvSpPr txBox="1">
            <a:spLocks noChangeArrowheads="1"/>
          </p:cNvSpPr>
          <p:nvPr/>
        </p:nvSpPr>
        <p:spPr bwMode="auto">
          <a:xfrm>
            <a:off x="7788892" y="2455795"/>
            <a:ext cx="1655359"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Forest:</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0% reduction</a:t>
            </a:r>
          </a:p>
        </p:txBody>
      </p:sp>
      <p:sp>
        <p:nvSpPr>
          <p:cNvPr id="22" name="Text Box 12"/>
          <p:cNvSpPr txBox="1">
            <a:spLocks noChangeArrowheads="1"/>
          </p:cNvSpPr>
          <p:nvPr/>
        </p:nvSpPr>
        <p:spPr bwMode="auto">
          <a:xfrm>
            <a:off x="6440440" y="5741884"/>
            <a:ext cx="2891731" cy="695575"/>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rgbClr val="FF3300"/>
                </a:solidFill>
                <a:latin typeface="Arial" panose="020B0604020202020204" pitchFamily="34" charset="0"/>
                <a:cs typeface="Arial" panose="020B0604020202020204" pitchFamily="34" charset="0"/>
              </a:rPr>
              <a:t>TMDL</a:t>
            </a:r>
          </a:p>
          <a:p>
            <a:pPr>
              <a:spcBef>
                <a:spcPct val="20000"/>
              </a:spcBef>
              <a:buClr>
                <a:schemeClr val="folHlink"/>
              </a:buClr>
              <a:buSzPct val="60000"/>
              <a:buFont typeface="Wingdings" pitchFamily="2" charset="2"/>
              <a:buNone/>
            </a:pPr>
            <a:r>
              <a:rPr lang="en-US" sz="1600" b="1" dirty="0">
                <a:solidFill>
                  <a:srgbClr val="FF3300"/>
                </a:solidFill>
                <a:latin typeface="Arial" panose="020B0604020202020204" pitchFamily="34" charset="0"/>
                <a:cs typeface="Arial" panose="020B0604020202020204" pitchFamily="34" charset="0"/>
              </a:rPr>
              <a:t>Sediment load = 19 tons/</a:t>
            </a:r>
            <a:r>
              <a:rPr lang="en-US" sz="1600" b="1" dirty="0" err="1">
                <a:solidFill>
                  <a:srgbClr val="FF3300"/>
                </a:solidFill>
                <a:latin typeface="Arial" panose="020B0604020202020204" pitchFamily="34" charset="0"/>
                <a:cs typeface="Arial" panose="020B0604020202020204" pitchFamily="34" charset="0"/>
              </a:rPr>
              <a:t>yr</a:t>
            </a:r>
            <a:endParaRPr lang="en-US" sz="1600" b="1" dirty="0">
              <a:solidFill>
                <a:srgbClr val="FF3300"/>
              </a:solidFill>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10148056" y="5181838"/>
            <a:ext cx="1810343"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Urban:</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75% reduction</a:t>
            </a:r>
          </a:p>
        </p:txBody>
      </p:sp>
      <p:sp>
        <p:nvSpPr>
          <p:cNvPr id="14" name="Text Box 12"/>
          <p:cNvSpPr txBox="1">
            <a:spLocks noChangeArrowheads="1"/>
          </p:cNvSpPr>
          <p:nvPr/>
        </p:nvSpPr>
        <p:spPr bwMode="auto">
          <a:xfrm>
            <a:off x="6430033" y="5739133"/>
            <a:ext cx="2891731" cy="695575"/>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rgbClr val="FF3300"/>
                </a:solidFill>
                <a:latin typeface="Arial" panose="020B0604020202020204" pitchFamily="34" charset="0"/>
                <a:cs typeface="Arial" panose="020B0604020202020204" pitchFamily="34" charset="0"/>
              </a:rPr>
              <a:t>Impaired stream</a:t>
            </a:r>
          </a:p>
          <a:p>
            <a:pPr>
              <a:spcBef>
                <a:spcPct val="20000"/>
              </a:spcBef>
              <a:buClr>
                <a:schemeClr val="folHlink"/>
              </a:buClr>
              <a:buSzPct val="60000"/>
              <a:buFont typeface="Wingdings" pitchFamily="2" charset="2"/>
              <a:buNone/>
            </a:pPr>
            <a:r>
              <a:rPr lang="en-US" sz="1600" b="1" dirty="0">
                <a:solidFill>
                  <a:srgbClr val="FF3300"/>
                </a:solidFill>
                <a:latin typeface="Arial" panose="020B0604020202020204" pitchFamily="34" charset="0"/>
                <a:cs typeface="Arial" panose="020B0604020202020204" pitchFamily="34" charset="0"/>
              </a:rPr>
              <a:t>Sediment load = 37 tons/</a:t>
            </a:r>
            <a:r>
              <a:rPr lang="en-US" sz="1600" b="1" dirty="0" err="1">
                <a:solidFill>
                  <a:srgbClr val="FF3300"/>
                </a:solidFill>
                <a:latin typeface="Arial" panose="020B0604020202020204" pitchFamily="34" charset="0"/>
                <a:cs typeface="Arial" panose="020B0604020202020204" pitchFamily="34" charset="0"/>
              </a:rPr>
              <a:t>yr</a:t>
            </a:r>
            <a:endParaRPr lang="en-US" sz="1600" b="1" dirty="0">
              <a:solidFill>
                <a:srgbClr val="FF3300"/>
              </a:solidFill>
              <a:latin typeface="Arial" panose="020B0604020202020204" pitchFamily="34" charset="0"/>
              <a:cs typeface="Arial" panose="020B0604020202020204" pitchFamily="34" charset="0"/>
            </a:endParaRPr>
          </a:p>
        </p:txBody>
      </p:sp>
      <p:sp>
        <p:nvSpPr>
          <p:cNvPr id="23" name="Text Box 9"/>
          <p:cNvSpPr txBox="1">
            <a:spLocks noChangeArrowheads="1"/>
          </p:cNvSpPr>
          <p:nvPr/>
        </p:nvSpPr>
        <p:spPr bwMode="auto">
          <a:xfrm>
            <a:off x="10020225" y="5945646"/>
            <a:ext cx="1991482"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Point sources:</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2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24" name="Text Box 13"/>
          <p:cNvSpPr txBox="1">
            <a:spLocks noChangeArrowheads="1"/>
          </p:cNvSpPr>
          <p:nvPr/>
        </p:nvSpPr>
        <p:spPr bwMode="auto">
          <a:xfrm>
            <a:off x="10014926" y="5968754"/>
            <a:ext cx="2026928"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Point sources:</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0% reduction</a:t>
            </a:r>
          </a:p>
        </p:txBody>
      </p:sp>
    </p:spTree>
    <p:extLst>
      <p:ext uri="{BB962C8B-B14F-4D97-AF65-F5344CB8AC3E}">
        <p14:creationId xmlns:p14="http://schemas.microsoft.com/office/powerpoint/2010/main" val="57813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1+ppt_h/2"/>
                                          </p:val>
                                        </p:tav>
                                      </p:tavLst>
                                    </p:anim>
                                    <p:set>
                                      <p:cBhvr>
                                        <p:cTn id="16" dur="1" fill="hold">
                                          <p:stCondLst>
                                            <p:cond delay="499"/>
                                          </p:stCondLst>
                                        </p:cTn>
                                        <p:tgtEl>
                                          <p:spTgt spid="1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ppt_x"/>
                                          </p:val>
                                        </p:tav>
                                      </p:tavLst>
                                    </p:anim>
                                    <p:anim calcmode="lin" valueType="num">
                                      <p:cBhvr additive="base">
                                        <p:cTn id="23" dur="500"/>
                                        <p:tgtEl>
                                          <p:spTgt spid="11"/>
                                        </p:tgtEl>
                                        <p:attrNameLst>
                                          <p:attrName>ppt_y</p:attrName>
                                        </p:attrNameLst>
                                      </p:cBhvr>
                                      <p:tavLst>
                                        <p:tav tm="0">
                                          <p:val>
                                            <p:strVal val="ppt_y"/>
                                          </p:val>
                                        </p:tav>
                                        <p:tav tm="100000">
                                          <p:val>
                                            <p:strVal val="1+ppt_h/2"/>
                                          </p:val>
                                        </p:tav>
                                      </p:tavLst>
                                    </p:anim>
                                    <p:set>
                                      <p:cBhvr>
                                        <p:cTn id="24" dur="1" fill="hold">
                                          <p:stCondLst>
                                            <p:cond delay="499"/>
                                          </p:stCondLst>
                                        </p:cTn>
                                        <p:tgtEl>
                                          <p:spTgt spid="11"/>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ppt_x"/>
                                          </p:val>
                                        </p:tav>
                                      </p:tavLst>
                                    </p:anim>
                                    <p:anim calcmode="lin" valueType="num">
                                      <p:cBhvr additive="base">
                                        <p:cTn id="27" dur="500"/>
                                        <p:tgtEl>
                                          <p:spTgt spid="15"/>
                                        </p:tgtEl>
                                        <p:attrNameLst>
                                          <p:attrName>ppt_y</p:attrName>
                                        </p:attrNameLst>
                                      </p:cBhvr>
                                      <p:tavLst>
                                        <p:tav tm="0">
                                          <p:val>
                                            <p:strVal val="ppt_y"/>
                                          </p:val>
                                        </p:tav>
                                        <p:tav tm="100000">
                                          <p:val>
                                            <p:strVal val="1+ppt_h/2"/>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23"/>
                                        </p:tgtEl>
                                        <p:attrNameLst>
                                          <p:attrName>ppt_x</p:attrName>
                                        </p:attrNameLst>
                                      </p:cBhvr>
                                      <p:tavLst>
                                        <p:tav tm="0">
                                          <p:val>
                                            <p:strVal val="ppt_x"/>
                                          </p:val>
                                        </p:tav>
                                        <p:tav tm="100000">
                                          <p:val>
                                            <p:strVal val="ppt_x"/>
                                          </p:val>
                                        </p:tav>
                                      </p:tavLst>
                                    </p:anim>
                                    <p:anim calcmode="lin" valueType="num">
                                      <p:cBhvr additive="base">
                                        <p:cTn id="31" dur="500"/>
                                        <p:tgtEl>
                                          <p:spTgt spid="23"/>
                                        </p:tgtEl>
                                        <p:attrNameLst>
                                          <p:attrName>ppt_y</p:attrName>
                                        </p:attrNameLst>
                                      </p:cBhvr>
                                      <p:tavLst>
                                        <p:tav tm="0">
                                          <p:val>
                                            <p:strVal val="ppt_y"/>
                                          </p:val>
                                        </p:tav>
                                        <p:tav tm="100000">
                                          <p:val>
                                            <p:strVal val="1+ppt_h/2"/>
                                          </p:val>
                                        </p:tav>
                                      </p:tavLst>
                                    </p:anim>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7" grpId="0" animBg="1"/>
      <p:bldP spid="18" grpId="0" animBg="1"/>
      <p:bldP spid="19" grpId="0" animBg="1"/>
      <p:bldP spid="20" grpId="0" animBg="1"/>
      <p:bldP spid="22" grpId="0" animBg="1"/>
      <p:bldP spid="21" grpId="0" animBg="1"/>
      <p:bldP spid="14"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This Is More Than Just Numbers </a:t>
            </a:r>
          </a:p>
        </p:txBody>
      </p:sp>
      <p:sp>
        <p:nvSpPr>
          <p:cNvPr id="3" name="Content Placeholder 2"/>
          <p:cNvSpPr>
            <a:spLocks noGrp="1"/>
          </p:cNvSpPr>
          <p:nvPr>
            <p:ph idx="1"/>
          </p:nvPr>
        </p:nvSpPr>
        <p:spPr>
          <a:xfrm>
            <a:off x="715370" y="1869681"/>
            <a:ext cx="5003042" cy="4012442"/>
          </a:xfrm>
        </p:spPr>
        <p:txBody>
          <a:bodyPr/>
          <a:lstStyle/>
          <a:p>
            <a:r>
              <a:rPr lang="en-US" dirty="0"/>
              <a:t>Primary objective is to address pollution in our waterways</a:t>
            </a:r>
          </a:p>
          <a:p>
            <a:r>
              <a:rPr lang="en-US" dirty="0"/>
              <a:t>TMDL study is the first step</a:t>
            </a:r>
          </a:p>
          <a:p>
            <a:r>
              <a:rPr lang="en-US" dirty="0"/>
              <a:t>Followed by an implementation plan</a:t>
            </a:r>
          </a:p>
          <a:p>
            <a:r>
              <a:rPr lang="en-US" dirty="0"/>
              <a:t>Implementation through partnerships with local organizations</a:t>
            </a:r>
          </a:p>
        </p:txBody>
      </p:sp>
      <p:sp>
        <p:nvSpPr>
          <p:cNvPr id="4" name="Footer Placeholder 3"/>
          <p:cNvSpPr>
            <a:spLocks noGrp="1"/>
          </p:cNvSpPr>
          <p:nvPr>
            <p:ph type="ftr" sz="quarter" idx="11"/>
          </p:nvPr>
        </p:nvSpPr>
        <p:spPr/>
        <p:txBody>
          <a:bodyPr/>
          <a:lstStyle/>
          <a:p>
            <a:pPr algn="l"/>
            <a:fld id="{61C9B584-852F-4056-BF30-ABA66A23FD41}" type="slidenum">
              <a:rPr lang="en-US" smtClean="0"/>
              <a:t>27</a:t>
            </a:fld>
            <a:r>
              <a:rPr lang="en-US"/>
              <a:t>					</a:t>
            </a:r>
            <a:endParaRPr lang="en-US" dirty="0">
              <a:solidFill>
                <a:srgbClr val="256EAB"/>
              </a:solidFill>
            </a:endParaRPr>
          </a:p>
        </p:txBody>
      </p:sp>
      <p:pic>
        <p:nvPicPr>
          <p:cNvPr id="5" name="Picture 4" descr="Benthic macroinvertebrate ph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6901" y="1825624"/>
            <a:ext cx="6105099" cy="4056499"/>
          </a:xfrm>
          <a:prstGeom prst="rect">
            <a:avLst/>
          </a:prstGeom>
        </p:spPr>
      </p:pic>
      <p:sp>
        <p:nvSpPr>
          <p:cNvPr id="6" name="TextBox 5" descr="Photo credit, Jan Hamsky, www.lifeinfreshwater.net"/>
          <p:cNvSpPr txBox="1"/>
          <p:nvPr/>
        </p:nvSpPr>
        <p:spPr>
          <a:xfrm>
            <a:off x="6086901" y="5882123"/>
            <a:ext cx="4291411" cy="276999"/>
          </a:xfrm>
          <a:prstGeom prst="rect">
            <a:avLst/>
          </a:prstGeom>
          <a:noFill/>
        </p:spPr>
        <p:txBody>
          <a:bodyPr wrap="square" rtlCol="0">
            <a:spAutoFit/>
          </a:bodyPr>
          <a:lstStyle/>
          <a:p>
            <a:r>
              <a:rPr lang="en-US" sz="1200" dirty="0">
                <a:latin typeface="+mj-lt"/>
              </a:rPr>
              <a:t>Photo: Jan </a:t>
            </a:r>
            <a:r>
              <a:rPr lang="en-US" sz="1200" dirty="0" err="1">
                <a:latin typeface="+mj-lt"/>
              </a:rPr>
              <a:t>Hamsky</a:t>
            </a:r>
            <a:r>
              <a:rPr lang="en-US" sz="1200" dirty="0">
                <a:latin typeface="+mj-lt"/>
              </a:rPr>
              <a:t>; www.lifeinfreshwater.net</a:t>
            </a:r>
          </a:p>
        </p:txBody>
      </p:sp>
    </p:spTree>
    <p:extLst>
      <p:ext uri="{BB962C8B-B14F-4D97-AF65-F5344CB8AC3E}">
        <p14:creationId xmlns:p14="http://schemas.microsoft.com/office/powerpoint/2010/main" val="2462427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917" y="345810"/>
            <a:ext cx="5885296" cy="1687527"/>
          </a:xfrm>
        </p:spPr>
        <p:txBody>
          <a:bodyPr vert="horz" lIns="91440" tIns="45720" rIns="91440" bIns="45720" rtlCol="0" anchor="ctr">
            <a:normAutofit/>
          </a:bodyPr>
          <a:lstStyle/>
          <a:p>
            <a:r>
              <a:rPr lang="en-US" sz="4000" kern="1200" dirty="0"/>
              <a:t>How can you get involved?</a:t>
            </a:r>
            <a:br>
              <a:rPr lang="en-US" sz="3400" kern="1200" dirty="0">
                <a:solidFill>
                  <a:schemeClr val="tx1"/>
                </a:solidFill>
                <a:latin typeface="+mj-lt"/>
                <a:ea typeface="+mj-ea"/>
                <a:cs typeface="+mj-cs"/>
              </a:rPr>
            </a:br>
            <a:r>
              <a:rPr lang="en-US" sz="3200" b="0" i="1" kern="1200" dirty="0">
                <a:solidFill>
                  <a:srgbClr val="256EAB"/>
                </a:solidFill>
              </a:rPr>
              <a:t>We need to hear from you!!!</a:t>
            </a:r>
            <a:endParaRPr lang="en-US" sz="3400" b="0" i="1" kern="1200" dirty="0">
              <a:solidFill>
                <a:srgbClr val="256EAB"/>
              </a:solidFill>
            </a:endParaRPr>
          </a:p>
        </p:txBody>
      </p:sp>
      <p:sp>
        <p:nvSpPr>
          <p:cNvPr id="3" name="Content Placeholder 2"/>
          <p:cNvSpPr>
            <a:spLocks noGrp="1"/>
          </p:cNvSpPr>
          <p:nvPr>
            <p:ph sz="half" idx="1"/>
          </p:nvPr>
        </p:nvSpPr>
        <p:spPr>
          <a:xfrm>
            <a:off x="548337" y="2160852"/>
            <a:ext cx="5382057" cy="4351338"/>
          </a:xfrm>
        </p:spPr>
        <p:txBody>
          <a:bodyPr vert="horz" lIns="91440" tIns="45720" rIns="91440" bIns="45720" rtlCol="0">
            <a:noAutofit/>
          </a:bodyPr>
          <a:lstStyle/>
          <a:p>
            <a:r>
              <a:rPr lang="en-US" dirty="0"/>
              <a:t>Participate in Community Engagement Meetings</a:t>
            </a:r>
          </a:p>
          <a:p>
            <a:pPr lvl="1"/>
            <a:r>
              <a:rPr lang="en-US" sz="2800" dirty="0"/>
              <a:t>Represents the local community</a:t>
            </a:r>
          </a:p>
          <a:p>
            <a:pPr lvl="1"/>
            <a:r>
              <a:rPr lang="en-US" sz="2800" dirty="0"/>
              <a:t>Provides feedback on</a:t>
            </a:r>
          </a:p>
          <a:p>
            <a:pPr lvl="2"/>
            <a:r>
              <a:rPr lang="en-US" sz="2400" dirty="0"/>
              <a:t>Land use </a:t>
            </a:r>
          </a:p>
          <a:p>
            <a:pPr lvl="2"/>
            <a:r>
              <a:rPr lang="en-US" sz="2400" dirty="0"/>
              <a:t>Pollutant sources</a:t>
            </a:r>
          </a:p>
          <a:p>
            <a:pPr lvl="2"/>
            <a:r>
              <a:rPr lang="en-US" sz="2400" dirty="0"/>
              <a:t>Key stakeholders and community meetings</a:t>
            </a:r>
          </a:p>
          <a:p>
            <a:endParaRPr lang="en-US" dirty="0">
              <a:solidFill>
                <a:schemeClr val="tx1"/>
              </a:solidFill>
              <a:latin typeface="+mn-lt"/>
              <a:cs typeface="+mn-cs"/>
            </a:endParaRPr>
          </a:p>
          <a:p>
            <a:endParaRPr lang="en-US" dirty="0">
              <a:solidFill>
                <a:schemeClr val="tx1"/>
              </a:solidFill>
              <a:latin typeface="+mn-lt"/>
              <a:cs typeface="+mn-cs"/>
            </a:endParaRPr>
          </a:p>
          <a:p>
            <a:endParaRPr lang="en-US" dirty="0">
              <a:solidFill>
                <a:schemeClr val="tx1"/>
              </a:solidFill>
              <a:latin typeface="+mn-lt"/>
              <a:cs typeface="+mn-cs"/>
            </a:endParaRPr>
          </a:p>
          <a:p>
            <a:endParaRPr lang="en-US" dirty="0">
              <a:solidFill>
                <a:schemeClr val="tx1"/>
              </a:solidFill>
              <a:latin typeface="+mn-lt"/>
              <a:cs typeface="+mn-cs"/>
            </a:endParaRPr>
          </a:p>
        </p:txBody>
      </p:sp>
      <p:pic>
        <p:nvPicPr>
          <p:cNvPr id="6" name="Picture 5" descr="Volunteer monitoring photo"/>
          <p:cNvPicPr>
            <a:picLocks noChangeAspect="1"/>
          </p:cNvPicPr>
          <p:nvPr/>
        </p:nvPicPr>
        <p:blipFill rotWithShape="1">
          <a:blip r:embed="rId2" cstate="print">
            <a:extLst>
              <a:ext uri="{28A0092B-C50C-407E-A947-70E740481C1C}">
                <a14:useLocalDpi xmlns:a14="http://schemas.microsoft.com/office/drawing/2010/main" val="0"/>
              </a:ext>
            </a:extLst>
          </a:blip>
          <a:srcRect l="780" r="21309"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5" name="Picture 4" descr="Stream photo"/>
          <p:cNvPicPr>
            <a:picLocks noChangeAspect="1"/>
          </p:cNvPicPr>
          <p:nvPr/>
        </p:nvPicPr>
        <p:blipFill rotWithShape="1">
          <a:blip r:embed="rId3" cstate="print">
            <a:extLst>
              <a:ext uri="{28A0092B-C50C-407E-A947-70E740481C1C}">
                <a14:useLocalDpi xmlns:a14="http://schemas.microsoft.com/office/drawing/2010/main" val="0"/>
              </a:ext>
            </a:extLst>
          </a:blip>
          <a:srcRect l="8365" r="3881"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067449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69662" y="619551"/>
            <a:ext cx="4368602" cy="65680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spcAft>
                <a:spcPts val="600"/>
              </a:spcAft>
            </a:pPr>
            <a:r>
              <a:rPr lang="en-US" sz="3200" dirty="0">
                <a:ea typeface="+mn-ea"/>
              </a:rPr>
              <a:t>What’s Next?</a:t>
            </a:r>
          </a:p>
        </p:txBody>
      </p:sp>
      <p:pic>
        <p:nvPicPr>
          <p:cNvPr id="6" name="Picture 5" descr="Community meeting photo"/>
          <p:cNvPicPr>
            <a:picLocks noChangeAspect="1"/>
          </p:cNvPicPr>
          <p:nvPr/>
        </p:nvPicPr>
        <p:blipFill>
          <a:blip r:embed="rId2">
            <a:extLst>
              <a:ext uri="{28A0092B-C50C-407E-A947-70E740481C1C}">
                <a14:useLocalDpi xmlns:a14="http://schemas.microsoft.com/office/drawing/2010/main" val="0"/>
              </a:ext>
            </a:extLst>
          </a:blip>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p:cNvSpPr>
            <a:spLocks noGrp="1"/>
          </p:cNvSpPr>
          <p:nvPr>
            <p:ph type="title"/>
          </p:nvPr>
        </p:nvSpPr>
        <p:spPr>
          <a:xfrm>
            <a:off x="469662" y="2123916"/>
            <a:ext cx="4368602" cy="2610167"/>
          </a:xfrm>
          <a:solidFill>
            <a:schemeClr val="bg1"/>
          </a:solidFill>
        </p:spPr>
        <p:txBody>
          <a:bodyPr vert="horz" lIns="91440" tIns="45720" rIns="91440" bIns="45720" rtlCol="0" anchor="b">
            <a:noAutofit/>
          </a:bodyPr>
          <a:lstStyle/>
          <a:p>
            <a:r>
              <a:rPr lang="en-US" sz="2800" b="0" dirty="0">
                <a:solidFill>
                  <a:srgbClr val="256EAB"/>
                </a:solidFill>
              </a:rPr>
              <a:t>Join us for the first Community Engagement Meeting!</a:t>
            </a:r>
            <a:br>
              <a:rPr lang="en-US" sz="2800" dirty="0">
                <a:solidFill>
                  <a:srgbClr val="256EAB"/>
                </a:solidFill>
                <a:highlight>
                  <a:srgbClr val="FFFF00"/>
                </a:highlight>
              </a:rPr>
            </a:br>
            <a:br>
              <a:rPr lang="en-US" sz="2800" dirty="0">
                <a:solidFill>
                  <a:srgbClr val="256EAB"/>
                </a:solidFill>
                <a:highlight>
                  <a:srgbClr val="FFFF00"/>
                </a:highlight>
              </a:rPr>
            </a:br>
            <a:r>
              <a:rPr lang="en-US" sz="2800" b="0" i="1" dirty="0">
                <a:solidFill>
                  <a:srgbClr val="256EAB"/>
                </a:solidFill>
              </a:rPr>
              <a:t>Mid-Late January</a:t>
            </a:r>
            <a:br>
              <a:rPr lang="en-US" sz="2800" b="0" i="1" dirty="0">
                <a:solidFill>
                  <a:srgbClr val="256EAB"/>
                </a:solidFill>
              </a:rPr>
            </a:br>
            <a:r>
              <a:rPr lang="en-US" sz="2800" b="0" i="1" dirty="0">
                <a:solidFill>
                  <a:srgbClr val="256EAB"/>
                </a:solidFill>
              </a:rPr>
              <a:t>Time Preference???</a:t>
            </a:r>
            <a:br>
              <a:rPr lang="en-US" sz="2800" b="0" i="1" dirty="0">
                <a:solidFill>
                  <a:srgbClr val="256EAB"/>
                </a:solidFill>
              </a:rPr>
            </a:br>
            <a:r>
              <a:rPr lang="en-US" sz="2800" b="0" i="1" dirty="0">
                <a:solidFill>
                  <a:srgbClr val="256EAB"/>
                </a:solidFill>
              </a:rPr>
              <a:t>Location Preference???</a:t>
            </a:r>
          </a:p>
        </p:txBody>
      </p:sp>
      <p:sp>
        <p:nvSpPr>
          <p:cNvPr id="4" name="Footer Placeholder 3"/>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defTabSz="914400">
              <a:lnSpc>
                <a:spcPct val="90000"/>
              </a:lnSpc>
              <a:spcAft>
                <a:spcPts val="600"/>
              </a:spcAft>
              <a:defRPr/>
            </a:pPr>
            <a:fld id="{61C9B584-852F-4056-BF30-ABA66A23FD41}" type="slidenum">
              <a:rPr lang="en-US" sz="900" kern="1200">
                <a:solidFill>
                  <a:srgbClr val="FFFFFF"/>
                </a:solidFill>
                <a:latin typeface="Calibri" panose="020F0502020204030204"/>
                <a:ea typeface="+mn-ea"/>
                <a:cs typeface="+mn-cs"/>
              </a:rPr>
              <a:pPr algn="l" defTabSz="914400">
                <a:lnSpc>
                  <a:spcPct val="90000"/>
                </a:lnSpc>
                <a:spcAft>
                  <a:spcPts val="600"/>
                </a:spcAft>
                <a:defRPr/>
              </a:pPr>
              <a:t>29</a:t>
            </a:fld>
            <a:r>
              <a:rPr lang="en-US" sz="900" kern="1200">
                <a:solidFill>
                  <a:srgbClr val="FFFFFF"/>
                </a:solidFill>
                <a:latin typeface="Calibri" panose="020F0502020204030204"/>
                <a:ea typeface="+mn-ea"/>
                <a:cs typeface="+mn-cs"/>
              </a:rPr>
              <a:t>					</a:t>
            </a:r>
          </a:p>
        </p:txBody>
      </p:sp>
    </p:spTree>
    <p:extLst>
      <p:ext uri="{BB962C8B-B14F-4D97-AF65-F5344CB8AC3E}">
        <p14:creationId xmlns:p14="http://schemas.microsoft.com/office/powerpoint/2010/main" val="154267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7FA8CF8-2214-6E75-50C9-D0DCA393C266}"/>
              </a:ext>
            </a:extLst>
          </p:cNvPr>
          <p:cNvSpPr>
            <a:spLocks noGrp="1"/>
          </p:cNvSpPr>
          <p:nvPr>
            <p:ph type="ftr" sz="quarter" idx="11"/>
          </p:nvPr>
        </p:nvSpPr>
        <p:spPr/>
        <p:txBody>
          <a:bodyPr/>
          <a:lstStyle/>
          <a:p>
            <a:pPr algn="l">
              <a:spcAft>
                <a:spcPts val="600"/>
              </a:spcAft>
            </a:pPr>
            <a:fld id="{61C9B584-852F-4056-BF30-ABA66A23FD41}" type="slidenum">
              <a:rPr lang="en-US" smtClean="0"/>
              <a:pPr algn="l">
                <a:spcAft>
                  <a:spcPts val="600"/>
                </a:spcAft>
              </a:pPr>
              <a:t>3</a:t>
            </a:fld>
            <a:r>
              <a:rPr lang="en-US"/>
              <a:t>					</a:t>
            </a:r>
            <a:endParaRPr lang="en-US">
              <a:solidFill>
                <a:srgbClr val="256EAB"/>
              </a:solidFill>
            </a:endParaRPr>
          </a:p>
        </p:txBody>
      </p:sp>
      <p:pic>
        <p:nvPicPr>
          <p:cNvPr id="9" name="Content Placeholder 8" descr="A map of a river&#10;&#10;Description automatically generated">
            <a:extLst>
              <a:ext uri="{FF2B5EF4-FFF2-40B4-BE49-F238E27FC236}">
                <a16:creationId xmlns:a16="http://schemas.microsoft.com/office/drawing/2014/main" id="{EBF52A9E-3A8B-86F7-E81C-6BB15168DA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541" y="311499"/>
            <a:ext cx="9334918" cy="5828043"/>
          </a:xfrm>
        </p:spPr>
      </p:pic>
    </p:spTree>
    <p:extLst>
      <p:ext uri="{BB962C8B-B14F-4D97-AF65-F5344CB8AC3E}">
        <p14:creationId xmlns:p14="http://schemas.microsoft.com/office/powerpoint/2010/main" val="1918236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40" y="222844"/>
            <a:ext cx="5579660" cy="1843485"/>
          </a:xfrm>
        </p:spPr>
        <p:txBody>
          <a:bodyPr>
            <a:noAutofit/>
          </a:bodyPr>
          <a:lstStyle/>
          <a:p>
            <a:pPr>
              <a:lnSpc>
                <a:spcPct val="100000"/>
              </a:lnSpc>
            </a:pPr>
            <a:r>
              <a:rPr lang="en-US" sz="3200" dirty="0"/>
              <a:t>Questions &amp; Comments</a:t>
            </a:r>
          </a:p>
        </p:txBody>
      </p:sp>
      <p:sp>
        <p:nvSpPr>
          <p:cNvPr id="3" name="Content Placeholder 2"/>
          <p:cNvSpPr>
            <a:spLocks noGrp="1"/>
          </p:cNvSpPr>
          <p:nvPr>
            <p:ph sz="half" idx="1"/>
          </p:nvPr>
        </p:nvSpPr>
        <p:spPr>
          <a:xfrm>
            <a:off x="592540" y="2170906"/>
            <a:ext cx="5985681" cy="3660775"/>
          </a:xfrm>
        </p:spPr>
        <p:txBody>
          <a:bodyPr/>
          <a:lstStyle/>
          <a:p>
            <a:pPr marL="0" indent="0">
              <a:buNone/>
            </a:pPr>
            <a:r>
              <a:rPr lang="en-US" b="1" dirty="0"/>
              <a:t>30-day public comment period (October 16-November 15)</a:t>
            </a:r>
          </a:p>
          <a:p>
            <a:pPr marL="0" indent="0">
              <a:buNone/>
            </a:pPr>
            <a:r>
              <a:rPr lang="en-US" b="1" dirty="0"/>
              <a:t>Send comments to:</a:t>
            </a:r>
          </a:p>
          <a:p>
            <a:pPr marL="0" indent="0">
              <a:buNone/>
            </a:pPr>
            <a:r>
              <a:rPr lang="en-US" dirty="0"/>
              <a:t>Landon Jenkins </a:t>
            </a:r>
          </a:p>
          <a:p>
            <a:pPr marL="0" indent="0">
              <a:buNone/>
            </a:pPr>
            <a:r>
              <a:rPr lang="en-US" dirty="0"/>
              <a:t>355 A </a:t>
            </a:r>
            <a:r>
              <a:rPr lang="en-US" dirty="0" err="1"/>
              <a:t>Deadmore</a:t>
            </a:r>
            <a:r>
              <a:rPr lang="en-US" dirty="0"/>
              <a:t> St SW</a:t>
            </a:r>
          </a:p>
          <a:p>
            <a:pPr marL="0" indent="0">
              <a:buNone/>
            </a:pPr>
            <a:r>
              <a:rPr lang="en-US" dirty="0"/>
              <a:t>Abingdon, VA 24210</a:t>
            </a:r>
          </a:p>
          <a:p>
            <a:pPr marL="0" indent="0">
              <a:buNone/>
            </a:pPr>
            <a:r>
              <a:rPr lang="en-US" dirty="0"/>
              <a:t>landon.jenkins@deq.virginia.gov</a:t>
            </a:r>
          </a:p>
        </p:txBody>
      </p:sp>
      <p:pic>
        <p:nvPicPr>
          <p:cNvPr id="6" name="Content Placeholder 5" descr="A body of water with grass and trees&#10;&#10;Description automatically generated">
            <a:extLst>
              <a:ext uri="{FF2B5EF4-FFF2-40B4-BE49-F238E27FC236}">
                <a16:creationId xmlns:a16="http://schemas.microsoft.com/office/drawing/2014/main" id="{EF8EA2B9-DB05-4B3E-06F6-1215B15F77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194497" y="842109"/>
            <a:ext cx="5720165" cy="4952719"/>
          </a:xfrm>
        </p:spPr>
      </p:pic>
    </p:spTree>
    <p:extLst>
      <p:ext uri="{BB962C8B-B14F-4D97-AF65-F5344CB8AC3E}">
        <p14:creationId xmlns:p14="http://schemas.microsoft.com/office/powerpoint/2010/main" val="4154314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90" y="159157"/>
            <a:ext cx="10515600" cy="1325563"/>
          </a:xfrm>
        </p:spPr>
        <p:txBody>
          <a:bodyPr>
            <a:normAutofit/>
          </a:bodyPr>
          <a:lstStyle/>
          <a:p>
            <a:pPr>
              <a:lnSpc>
                <a:spcPct val="110000"/>
              </a:lnSpc>
            </a:pPr>
            <a:r>
              <a:rPr lang="en-US" dirty="0">
                <a:solidFill>
                  <a:schemeClr val="accent1"/>
                </a:solidFill>
              </a:rPr>
              <a:t>Why a study?</a:t>
            </a:r>
            <a:endParaRPr lang="en-US" i="1" dirty="0">
              <a:solidFill>
                <a:schemeClr val="accent1"/>
              </a:solidFill>
            </a:endParaRPr>
          </a:p>
        </p:txBody>
      </p:sp>
      <p:sp>
        <p:nvSpPr>
          <p:cNvPr id="3" name="Content Placeholder 2"/>
          <p:cNvSpPr>
            <a:spLocks noGrp="1"/>
          </p:cNvSpPr>
          <p:nvPr>
            <p:ph idx="1"/>
          </p:nvPr>
        </p:nvSpPr>
        <p:spPr>
          <a:xfrm>
            <a:off x="391193" y="1533160"/>
            <a:ext cx="6036903" cy="4730300"/>
          </a:xfrm>
        </p:spPr>
        <p:txBody>
          <a:bodyPr>
            <a:normAutofit/>
          </a:bodyPr>
          <a:lstStyle/>
          <a:p>
            <a:r>
              <a:rPr lang="en-US" dirty="0"/>
              <a:t>Water quality standards designate six uses for surface waters in Virginia. These include:</a:t>
            </a:r>
          </a:p>
          <a:p>
            <a:pPr lvl="1"/>
            <a:r>
              <a:rPr lang="en-US" dirty="0"/>
              <a:t>Aquatic life</a:t>
            </a:r>
          </a:p>
          <a:p>
            <a:pPr lvl="1"/>
            <a:r>
              <a:rPr lang="en-US" dirty="0"/>
              <a:t>Fish consumption</a:t>
            </a:r>
          </a:p>
          <a:p>
            <a:pPr lvl="1"/>
            <a:r>
              <a:rPr lang="en-US" dirty="0"/>
              <a:t>Public water supplies (where applicable)</a:t>
            </a:r>
          </a:p>
          <a:p>
            <a:pPr lvl="1"/>
            <a:r>
              <a:rPr lang="en-US" dirty="0"/>
              <a:t>Recreation (swimming)</a:t>
            </a:r>
          </a:p>
          <a:p>
            <a:pPr lvl="1"/>
            <a:r>
              <a:rPr lang="en-US" dirty="0" err="1"/>
              <a:t>Shellfishing</a:t>
            </a:r>
            <a:endParaRPr lang="en-US" dirty="0"/>
          </a:p>
          <a:p>
            <a:pPr lvl="1"/>
            <a:r>
              <a:rPr lang="en-US" dirty="0"/>
              <a:t>Wildlife</a:t>
            </a:r>
          </a:p>
          <a:p>
            <a:pPr lvl="1">
              <a:lnSpc>
                <a:spcPct val="114000"/>
              </a:lnSpc>
            </a:pPr>
            <a:endParaRPr lang="en-US" dirty="0"/>
          </a:p>
          <a:p>
            <a:pPr lvl="1"/>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4</a:t>
            </a:fld>
            <a:r>
              <a:rPr lang="en-US" dirty="0"/>
              <a:t>					</a:t>
            </a:r>
            <a:endParaRPr lang="en-US" dirty="0">
              <a:solidFill>
                <a:srgbClr val="256EAB"/>
              </a:solidFill>
            </a:endParaRPr>
          </a:p>
        </p:txBody>
      </p:sp>
      <p:pic>
        <p:nvPicPr>
          <p:cNvPr id="5" name="Picture 4" descr="Macroinvertbrate ph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5043" y="0"/>
            <a:ext cx="4566957" cy="6850436"/>
          </a:xfrm>
          <a:prstGeom prst="rect">
            <a:avLst/>
          </a:prstGeom>
        </p:spPr>
      </p:pic>
      <p:sp>
        <p:nvSpPr>
          <p:cNvPr id="6" name="TextBox 5"/>
          <p:cNvSpPr txBox="1"/>
          <p:nvPr/>
        </p:nvSpPr>
        <p:spPr>
          <a:xfrm>
            <a:off x="7770620" y="159157"/>
            <a:ext cx="3124200" cy="276999"/>
          </a:xfrm>
          <a:prstGeom prst="rect">
            <a:avLst/>
          </a:prstGeom>
          <a:noFill/>
        </p:spPr>
        <p:txBody>
          <a:bodyPr wrap="square" rtlCol="0">
            <a:spAutoFit/>
          </a:bodyPr>
          <a:lstStyle/>
          <a:p>
            <a:r>
              <a:rPr lang="en-US" sz="1200" dirty="0">
                <a:solidFill>
                  <a:schemeClr val="bg1"/>
                </a:solidFill>
                <a:latin typeface="+mj-lt"/>
              </a:rPr>
              <a:t>Photo: Jan </a:t>
            </a:r>
            <a:r>
              <a:rPr lang="en-US" sz="1200" dirty="0" err="1">
                <a:solidFill>
                  <a:schemeClr val="bg1"/>
                </a:solidFill>
                <a:latin typeface="+mj-lt"/>
              </a:rPr>
              <a:t>Hamrsky</a:t>
            </a:r>
            <a:r>
              <a:rPr lang="en-US" sz="1200" dirty="0">
                <a:solidFill>
                  <a:schemeClr val="bg1"/>
                </a:solidFill>
                <a:latin typeface="+mj-lt"/>
              </a:rPr>
              <a:t>: lifeinfreshwater.net</a:t>
            </a:r>
          </a:p>
        </p:txBody>
      </p:sp>
    </p:spTree>
    <p:extLst>
      <p:ext uri="{BB962C8B-B14F-4D97-AF65-F5344CB8AC3E}">
        <p14:creationId xmlns:p14="http://schemas.microsoft.com/office/powerpoint/2010/main" val="2568379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E96-7938-5073-CA7E-3C3C9FC71175}"/>
              </a:ext>
            </a:extLst>
          </p:cNvPr>
          <p:cNvSpPr>
            <a:spLocks noGrp="1"/>
          </p:cNvSpPr>
          <p:nvPr>
            <p:ph type="title"/>
          </p:nvPr>
        </p:nvSpPr>
        <p:spPr/>
        <p:txBody>
          <a:bodyPr/>
          <a:lstStyle/>
          <a:p>
            <a:pPr algn="ctr"/>
            <a:r>
              <a:rPr lang="en-US" dirty="0"/>
              <a:t>Aquatic Life Designated Use </a:t>
            </a:r>
            <a:br>
              <a:rPr lang="en-US" dirty="0"/>
            </a:br>
            <a:r>
              <a:rPr lang="en-US" dirty="0"/>
              <a:t>What does this mean? </a:t>
            </a:r>
          </a:p>
        </p:txBody>
      </p:sp>
      <p:sp>
        <p:nvSpPr>
          <p:cNvPr id="3" name="Content Placeholder 2">
            <a:extLst>
              <a:ext uri="{FF2B5EF4-FFF2-40B4-BE49-F238E27FC236}">
                <a16:creationId xmlns:a16="http://schemas.microsoft.com/office/drawing/2014/main" id="{3D317F5A-F946-F7C7-53CD-C63BDFD97217}"/>
              </a:ext>
            </a:extLst>
          </p:cNvPr>
          <p:cNvSpPr>
            <a:spLocks noGrp="1"/>
          </p:cNvSpPr>
          <p:nvPr>
            <p:ph idx="1"/>
          </p:nvPr>
        </p:nvSpPr>
        <p:spPr/>
        <p:txBody>
          <a:bodyPr/>
          <a:lstStyle/>
          <a:p>
            <a:r>
              <a:rPr lang="en-US" dirty="0"/>
              <a:t>All waters should support “the propagation and growth of a balanced, indigenous population of aquatic life”</a:t>
            </a:r>
          </a:p>
          <a:p>
            <a:r>
              <a:rPr lang="en-US" dirty="0"/>
              <a:t>Benthic impairments, result from violations of the general standard narrative that “waters should be free from substances that are harmful to aquatic life”</a:t>
            </a:r>
          </a:p>
          <a:p>
            <a:r>
              <a:rPr lang="en-US" dirty="0"/>
              <a:t>Monitor benthic macroinvertebrates (the bugs on the stream bottom) to determine if the standard is met</a:t>
            </a:r>
          </a:p>
          <a:p>
            <a:endParaRPr lang="en-US" dirty="0"/>
          </a:p>
        </p:txBody>
      </p:sp>
      <p:sp>
        <p:nvSpPr>
          <p:cNvPr id="4" name="Footer Placeholder 3">
            <a:extLst>
              <a:ext uri="{FF2B5EF4-FFF2-40B4-BE49-F238E27FC236}">
                <a16:creationId xmlns:a16="http://schemas.microsoft.com/office/drawing/2014/main" id="{086F0FB6-F585-0129-A8DE-763D92CAB16E}"/>
              </a:ext>
            </a:extLst>
          </p:cNvPr>
          <p:cNvSpPr>
            <a:spLocks noGrp="1"/>
          </p:cNvSpPr>
          <p:nvPr>
            <p:ph type="ftr" sz="quarter" idx="11"/>
          </p:nvPr>
        </p:nvSpPr>
        <p:spPr/>
        <p:txBody>
          <a:bodyPr/>
          <a:lstStyle/>
          <a:p>
            <a:pPr algn="l"/>
            <a:fld id="{61C9B584-852F-4056-BF30-ABA66A23FD41}" type="slidenum">
              <a:rPr lang="en-US" smtClean="0"/>
              <a:t>5</a:t>
            </a:fld>
            <a:r>
              <a:rPr lang="en-US"/>
              <a:t>					</a:t>
            </a:r>
            <a:endParaRPr lang="en-US" dirty="0">
              <a:solidFill>
                <a:srgbClr val="256EAB"/>
              </a:solidFill>
            </a:endParaRPr>
          </a:p>
        </p:txBody>
      </p:sp>
    </p:spTree>
    <p:extLst>
      <p:ext uri="{BB962C8B-B14F-4D97-AF65-F5344CB8AC3E}">
        <p14:creationId xmlns:p14="http://schemas.microsoft.com/office/powerpoint/2010/main" val="1286874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water quality standards&#10;&#10;Description automatically generated">
            <a:extLst>
              <a:ext uri="{FF2B5EF4-FFF2-40B4-BE49-F238E27FC236}">
                <a16:creationId xmlns:a16="http://schemas.microsoft.com/office/drawing/2014/main" id="{788788C5-59DD-128C-7D1D-D01234FAB3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6627" y="68263"/>
            <a:ext cx="5595159" cy="6251575"/>
          </a:xfrm>
          <a:noFill/>
        </p:spPr>
      </p:pic>
      <p:sp>
        <p:nvSpPr>
          <p:cNvPr id="4" name="Footer Placeholder 3">
            <a:extLst>
              <a:ext uri="{FF2B5EF4-FFF2-40B4-BE49-F238E27FC236}">
                <a16:creationId xmlns:a16="http://schemas.microsoft.com/office/drawing/2014/main" id="{97B239D5-B1B8-C332-9133-0B660A5EDF69}"/>
              </a:ext>
            </a:extLst>
          </p:cNvPr>
          <p:cNvSpPr>
            <a:spLocks noGrp="1"/>
          </p:cNvSpPr>
          <p:nvPr>
            <p:ph type="ftr" sz="quarter" idx="11"/>
          </p:nvPr>
        </p:nvSpPr>
        <p:spPr/>
        <p:txBody>
          <a:bodyPr/>
          <a:lstStyle/>
          <a:p>
            <a:pPr algn="l">
              <a:spcAft>
                <a:spcPts val="600"/>
              </a:spcAft>
            </a:pPr>
            <a:fld id="{61C9B584-852F-4056-BF30-ABA66A23FD41}" type="slidenum">
              <a:rPr lang="en-US" smtClean="0"/>
              <a:pPr algn="l">
                <a:spcAft>
                  <a:spcPts val="600"/>
                </a:spcAft>
              </a:pPr>
              <a:t>6</a:t>
            </a:fld>
            <a:r>
              <a:rPr lang="en-US"/>
              <a:t>					</a:t>
            </a:r>
            <a:endParaRPr lang="en-US">
              <a:solidFill>
                <a:srgbClr val="256EAB"/>
              </a:solidFill>
            </a:endParaRPr>
          </a:p>
        </p:txBody>
      </p:sp>
    </p:spTree>
    <p:extLst>
      <p:ext uri="{BB962C8B-B14F-4D97-AF65-F5344CB8AC3E}">
        <p14:creationId xmlns:p14="http://schemas.microsoft.com/office/powerpoint/2010/main" val="2436093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9662" y="0"/>
            <a:ext cx="4368602" cy="1535118"/>
          </a:xfrm>
        </p:spPr>
        <p:txBody>
          <a:bodyPr anchor="b">
            <a:normAutofit/>
          </a:bodyPr>
          <a:lstStyle/>
          <a:p>
            <a:r>
              <a:rPr lang="en-US" dirty="0"/>
              <a:t>Why should we care about bugs?</a:t>
            </a:r>
          </a:p>
        </p:txBody>
      </p:sp>
      <p:sp>
        <p:nvSpPr>
          <p:cNvPr id="2" name="Content Placeholder 1"/>
          <p:cNvSpPr>
            <a:spLocks noGrp="1"/>
          </p:cNvSpPr>
          <p:nvPr>
            <p:ph idx="1"/>
          </p:nvPr>
        </p:nvSpPr>
        <p:spPr>
          <a:xfrm>
            <a:off x="469662" y="2141379"/>
            <a:ext cx="4243589" cy="4413490"/>
          </a:xfrm>
          <a:solidFill>
            <a:schemeClr val="bg1"/>
          </a:solidFill>
        </p:spPr>
        <p:txBody>
          <a:bodyPr>
            <a:normAutofit lnSpcReduction="10000"/>
          </a:bodyPr>
          <a:lstStyle/>
          <a:p>
            <a:r>
              <a:rPr lang="en-US" dirty="0"/>
              <a:t>Consume algae and organic matter </a:t>
            </a:r>
            <a:r>
              <a:rPr lang="en-US" dirty="0">
                <a:sym typeface="Wingdings" panose="05000000000000000000" pitchFamily="2" charset="2"/>
              </a:rPr>
              <a:t> nutrient cycling</a:t>
            </a:r>
          </a:p>
          <a:p>
            <a:r>
              <a:rPr lang="en-US" dirty="0">
                <a:sym typeface="Wingdings" panose="05000000000000000000" pitchFamily="2" charset="2"/>
              </a:rPr>
              <a:t>Aquatic food chain</a:t>
            </a:r>
          </a:p>
          <a:p>
            <a:r>
              <a:rPr lang="en-US" dirty="0">
                <a:sym typeface="Wingdings" panose="05000000000000000000" pitchFamily="2" charset="2"/>
              </a:rPr>
              <a:t>Our “canary in the coal mine”</a:t>
            </a:r>
          </a:p>
          <a:p>
            <a:r>
              <a:rPr lang="en-US" dirty="0">
                <a:sym typeface="Wingdings" panose="05000000000000000000" pitchFamily="2" charset="2"/>
              </a:rPr>
              <a:t>Chemical monitoring = </a:t>
            </a:r>
            <a:br>
              <a:rPr lang="en-US" dirty="0">
                <a:sym typeface="Wingdings" panose="05000000000000000000" pitchFamily="2" charset="2"/>
              </a:rPr>
            </a:br>
            <a:r>
              <a:rPr lang="en-US" dirty="0">
                <a:sym typeface="Wingdings" panose="05000000000000000000" pitchFamily="2" charset="2"/>
              </a:rPr>
              <a:t>a snapshot in time</a:t>
            </a:r>
          </a:p>
          <a:p>
            <a:pPr lvl="1"/>
            <a:r>
              <a:rPr lang="en-US" sz="2800" dirty="0">
                <a:sym typeface="Wingdings" panose="05000000000000000000" pitchFamily="2" charset="2"/>
              </a:rPr>
              <a:t>Long lived</a:t>
            </a:r>
          </a:p>
          <a:p>
            <a:pPr lvl="1"/>
            <a:r>
              <a:rPr lang="en-US" sz="2800" dirty="0">
                <a:sym typeface="Wingdings" panose="05000000000000000000" pitchFamily="2" charset="2"/>
              </a:rPr>
              <a:t>Relatively immobile</a:t>
            </a:r>
          </a:p>
          <a:p>
            <a:endParaRPr lang="en-US" dirty="0"/>
          </a:p>
        </p:txBody>
      </p:sp>
      <p:pic>
        <p:nvPicPr>
          <p:cNvPr id="4" name="Content Placeholder 4" descr="Stream photo"/>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872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85441" y="134164"/>
            <a:ext cx="5626338" cy="1535118"/>
          </a:xfrm>
        </p:spPr>
        <p:txBody>
          <a:bodyPr anchor="b">
            <a:noAutofit/>
          </a:bodyPr>
          <a:lstStyle/>
          <a:p>
            <a:r>
              <a:rPr lang="en-US" dirty="0"/>
              <a:t>Determining a biological impairment</a:t>
            </a:r>
          </a:p>
        </p:txBody>
      </p:sp>
      <p:sp>
        <p:nvSpPr>
          <p:cNvPr id="2" name="Content Placeholder 1"/>
          <p:cNvSpPr>
            <a:spLocks noGrp="1"/>
          </p:cNvSpPr>
          <p:nvPr>
            <p:ph idx="1"/>
          </p:nvPr>
        </p:nvSpPr>
        <p:spPr>
          <a:xfrm>
            <a:off x="385441" y="1803446"/>
            <a:ext cx="4655791" cy="4569658"/>
          </a:xfrm>
          <a:solidFill>
            <a:schemeClr val="bg1"/>
          </a:solidFill>
        </p:spPr>
        <p:txBody>
          <a:bodyPr>
            <a:normAutofit fontScale="92500"/>
          </a:bodyPr>
          <a:lstStyle/>
          <a:p>
            <a:pPr>
              <a:lnSpc>
                <a:spcPct val="114000"/>
              </a:lnSpc>
            </a:pPr>
            <a:r>
              <a:rPr lang="en-US" sz="3000" dirty="0"/>
              <a:t>DEQ biological monitoring data (spring and fall)</a:t>
            </a:r>
          </a:p>
          <a:p>
            <a:pPr>
              <a:lnSpc>
                <a:spcPct val="114000"/>
              </a:lnSpc>
            </a:pPr>
            <a:r>
              <a:rPr lang="en-US" sz="3000" dirty="0"/>
              <a:t>VA Stream Condition Index is our barometer</a:t>
            </a:r>
          </a:p>
          <a:p>
            <a:pPr lvl="1">
              <a:lnSpc>
                <a:spcPct val="114000"/>
              </a:lnSpc>
            </a:pPr>
            <a:r>
              <a:rPr lang="en-US" sz="3000" dirty="0"/>
              <a:t>Diversity, pollution tolerance, feeding group</a:t>
            </a:r>
          </a:p>
          <a:p>
            <a:pPr lvl="1">
              <a:lnSpc>
                <a:spcPct val="114000"/>
              </a:lnSpc>
            </a:pPr>
            <a:r>
              <a:rPr lang="en-US" sz="3000" dirty="0"/>
              <a:t>Target score of ≥60</a:t>
            </a:r>
          </a:p>
          <a:p>
            <a:endParaRPr lang="en-US" dirty="0"/>
          </a:p>
        </p:txBody>
      </p:sp>
      <p:pic>
        <p:nvPicPr>
          <p:cNvPr id="4" name="Content Placeholder 4" descr="Benthic macroinvertebrate photo"/>
          <p:cNvPicPr>
            <a:picLocks noChangeAspect="1"/>
          </p:cNvPicPr>
          <p:nvPr/>
        </p:nvPicPr>
        <p:blipFill>
          <a:blip r:embed="rId2">
            <a:extLst>
              <a:ext uri="{28A0092B-C50C-407E-A947-70E740481C1C}">
                <a14:useLocalDpi xmlns:a14="http://schemas.microsoft.com/office/drawing/2010/main" val="0"/>
              </a:ext>
            </a:extLst>
          </a:blip>
          <a:srcRect l="16398" r="163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6981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a:solidFill>
                  <a:schemeClr val="bg1"/>
                </a:solidFill>
              </a:rPr>
              <a:t>Sensitive</a:t>
            </a:r>
            <a:r>
              <a:rPr lang="en-US" sz="3200" dirty="0">
                <a:solidFill>
                  <a:schemeClr val="bg1"/>
                </a:solidFill>
              </a:rPr>
              <a:t> </a:t>
            </a:r>
            <a:r>
              <a:rPr lang="en-US" sz="3200" b="0" dirty="0">
                <a:solidFill>
                  <a:schemeClr val="bg1"/>
                </a:solidFill>
              </a:rPr>
              <a:t>to pollution: Mayflies</a:t>
            </a:r>
            <a:br>
              <a:rPr lang="en-US" sz="3200" b="0" dirty="0">
                <a:solidFill>
                  <a:schemeClr val="bg1"/>
                </a:solidFill>
              </a:rPr>
            </a:br>
            <a:endParaRPr lang="en-US" dirty="0">
              <a:solidFill>
                <a:schemeClr val="bg1"/>
              </a:solidFill>
            </a:endParaRPr>
          </a:p>
        </p:txBody>
      </p:sp>
      <p:pic>
        <p:nvPicPr>
          <p:cNvPr id="4" name="Content Placeholder 3" descr="Macroinvertbrate phot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660794"/>
            <a:ext cx="12174060" cy="8086526"/>
          </a:xfrm>
        </p:spPr>
      </p:pic>
      <p:sp>
        <p:nvSpPr>
          <p:cNvPr id="5" name="TextBox 4"/>
          <p:cNvSpPr txBox="1"/>
          <p:nvPr/>
        </p:nvSpPr>
        <p:spPr>
          <a:xfrm>
            <a:off x="302566" y="6515425"/>
            <a:ext cx="3124200" cy="307777"/>
          </a:xfrm>
          <a:prstGeom prst="rect">
            <a:avLst/>
          </a:prstGeom>
          <a:noFill/>
        </p:spPr>
        <p:txBody>
          <a:bodyPr wrap="square" rtlCol="0">
            <a:spAutoFit/>
          </a:bodyPr>
          <a:lstStyle/>
          <a:p>
            <a:r>
              <a:rPr lang="en-US" sz="1400" dirty="0">
                <a:solidFill>
                  <a:schemeClr val="bg1"/>
                </a:solidFill>
                <a:latin typeface="+mj-lt"/>
              </a:rPr>
              <a:t>Photo: Jan </a:t>
            </a:r>
            <a:r>
              <a:rPr lang="en-US" sz="1400" dirty="0" err="1">
                <a:solidFill>
                  <a:schemeClr val="bg1"/>
                </a:solidFill>
                <a:latin typeface="+mj-lt"/>
              </a:rPr>
              <a:t>Hamrsky</a:t>
            </a:r>
            <a:r>
              <a:rPr lang="en-US" sz="1400" dirty="0">
                <a:solidFill>
                  <a:schemeClr val="bg1"/>
                </a:solidFill>
                <a:latin typeface="+mj-lt"/>
              </a:rPr>
              <a:t>: lifeinfreshwater.net</a:t>
            </a:r>
          </a:p>
        </p:txBody>
      </p:sp>
      <p:sp>
        <p:nvSpPr>
          <p:cNvPr id="7" name="Title 2" title="Sensitive to pollution: Mayflies"/>
          <p:cNvSpPr txBox="1">
            <a:spLocks/>
          </p:cNvSpPr>
          <p:nvPr/>
        </p:nvSpPr>
        <p:spPr>
          <a:xfrm>
            <a:off x="872645" y="188686"/>
            <a:ext cx="10446709"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lgn="ctr"/>
            <a:r>
              <a:rPr lang="en-US" sz="4000" b="0" dirty="0">
                <a:solidFill>
                  <a:schemeClr val="bg1"/>
                </a:solidFill>
              </a:rPr>
              <a:t>Sensitive</a:t>
            </a:r>
            <a:r>
              <a:rPr lang="en-US" sz="4000" dirty="0">
                <a:solidFill>
                  <a:schemeClr val="bg1"/>
                </a:solidFill>
              </a:rPr>
              <a:t> </a:t>
            </a:r>
            <a:r>
              <a:rPr lang="en-US" sz="4000" b="0" dirty="0">
                <a:solidFill>
                  <a:schemeClr val="bg1"/>
                </a:solidFill>
              </a:rPr>
              <a:t>to pollution: </a:t>
            </a:r>
            <a:r>
              <a:rPr lang="en-US" sz="4000" b="0" dirty="0">
                <a:solidFill>
                  <a:srgbClr val="256EAB"/>
                </a:solidFill>
              </a:rPr>
              <a:t>Mayflies</a:t>
            </a:r>
          </a:p>
        </p:txBody>
      </p:sp>
    </p:spTree>
    <p:extLst>
      <p:ext uri="{BB962C8B-B14F-4D97-AF65-F5344CB8AC3E}">
        <p14:creationId xmlns:p14="http://schemas.microsoft.com/office/powerpoint/2010/main" val="1067809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6709</TotalTime>
  <Words>1189</Words>
  <Application>Microsoft Office PowerPoint</Application>
  <PresentationFormat>Widescreen</PresentationFormat>
  <Paragraphs>210</Paragraphs>
  <Slides>30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Times New Roman</vt:lpstr>
      <vt:lpstr>Wingdings</vt:lpstr>
      <vt:lpstr>Office Theme</vt:lpstr>
      <vt:lpstr>Wolf Creek Watershed Clean Up Study</vt:lpstr>
      <vt:lpstr>Goals for our meeting</vt:lpstr>
      <vt:lpstr>PowerPoint Presentation</vt:lpstr>
      <vt:lpstr>Why a study?</vt:lpstr>
      <vt:lpstr>Aquatic Life Designated Use  What does this mean? </vt:lpstr>
      <vt:lpstr>PowerPoint Presentation</vt:lpstr>
      <vt:lpstr>Why should we care about bugs?</vt:lpstr>
      <vt:lpstr>Determining a biological impairment</vt:lpstr>
      <vt:lpstr>Sensitive to pollution: Mayflies </vt:lpstr>
      <vt:lpstr>Caddisflies</vt:lpstr>
      <vt:lpstr>Net spinning caddisfly</vt:lpstr>
      <vt:lpstr>Moderately Sensitive: Dragonflies</vt:lpstr>
      <vt:lpstr>Insensitive to Pollution: Blackflies</vt:lpstr>
      <vt:lpstr>Virginia Stream Condition Index</vt:lpstr>
      <vt:lpstr>Wolf Creek Benthic Monitoring Stations</vt:lpstr>
      <vt:lpstr>Impairment Units And Impairment Map </vt:lpstr>
      <vt:lpstr>Temporal Trends in Benthic Data For Wolf Creek </vt:lpstr>
      <vt:lpstr>The Benthic Stressor Analysis</vt:lpstr>
      <vt:lpstr>Biological Impairments Determining the Cause…</vt:lpstr>
      <vt:lpstr>Candidate Stressors </vt:lpstr>
      <vt:lpstr>CADDIS</vt:lpstr>
      <vt:lpstr>CADDIS APROACH</vt:lpstr>
      <vt:lpstr>Evidence Of Sediment As A Stressor With an Increase in Filterers </vt:lpstr>
      <vt:lpstr>  Habitat Measurements   </vt:lpstr>
      <vt:lpstr>What is a TMDL?</vt:lpstr>
      <vt:lpstr>How do we develop a TMDL? What’s the magic number…</vt:lpstr>
      <vt:lpstr>This Is More Than Just Numbers </vt:lpstr>
      <vt:lpstr>How can you get involved? We need to hear from you!!!</vt:lpstr>
      <vt:lpstr>Join us for the first Community Engagement Meeting!  Mid-Late January Time Preference??? Location Preference???</vt:lpstr>
      <vt:lpstr>Questions &amp; Comments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McRae, Nesha (DEQ)</dc:creator>
  <cp:lastModifiedBy>Jenkins, Landon (DEQ)</cp:lastModifiedBy>
  <cp:revision>156</cp:revision>
  <cp:lastPrinted>2024-09-24T13:04:18Z</cp:lastPrinted>
  <dcterms:created xsi:type="dcterms:W3CDTF">2020-10-29T12:42:25Z</dcterms:created>
  <dcterms:modified xsi:type="dcterms:W3CDTF">2024-10-16T18:44:24Z</dcterms:modified>
</cp:coreProperties>
</file>