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62" r:id="rId2"/>
    <p:sldId id="321" r:id="rId3"/>
    <p:sldId id="325" r:id="rId4"/>
    <p:sldId id="326" r:id="rId5"/>
    <p:sldId id="261" r:id="rId6"/>
    <p:sldId id="263" r:id="rId7"/>
    <p:sldId id="300" r:id="rId8"/>
    <p:sldId id="266" r:id="rId9"/>
    <p:sldId id="267" r:id="rId10"/>
    <p:sldId id="268" r:id="rId11"/>
    <p:sldId id="269" r:id="rId12"/>
    <p:sldId id="288" r:id="rId13"/>
    <p:sldId id="327" r:id="rId14"/>
    <p:sldId id="301" r:id="rId15"/>
    <p:sldId id="328" r:id="rId16"/>
    <p:sldId id="320" r:id="rId17"/>
    <p:sldId id="319" r:id="rId18"/>
    <p:sldId id="323" r:id="rId19"/>
    <p:sldId id="282" r:id="rId20"/>
    <p:sldId id="283" r:id="rId21"/>
    <p:sldId id="306" r:id="rId22"/>
    <p:sldId id="331" r:id="rId23"/>
    <p:sldId id="330" r:id="rId24"/>
    <p:sldId id="332" r:id="rId25"/>
    <p:sldId id="299" r:id="rId26"/>
    <p:sldId id="329" r:id="rId27"/>
    <p:sldId id="294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6EAB"/>
    <a:srgbClr val="198569"/>
    <a:srgbClr val="33CC99"/>
    <a:srgbClr val="CCFF33"/>
    <a:srgbClr val="FF0000"/>
    <a:srgbClr val="FFFF66"/>
    <a:srgbClr val="66FF66"/>
    <a:srgbClr val="277E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8" autoAdjust="0"/>
    <p:restoredTop sz="86387" autoAdjust="0"/>
  </p:normalViewPr>
  <p:slideViewPr>
    <p:cSldViewPr snapToGrid="0">
      <p:cViewPr varScale="1">
        <p:scale>
          <a:sx n="71" d="100"/>
          <a:sy n="71" d="100"/>
        </p:scale>
        <p:origin x="888" y="58"/>
      </p:cViewPr>
      <p:guideLst/>
    </p:cSldViewPr>
  </p:slideViewPr>
  <p:outlineViewPr>
    <p:cViewPr>
      <p:scale>
        <a:sx n="33" d="100"/>
        <a:sy n="33" d="100"/>
      </p:scale>
      <p:origin x="0" y="-11587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84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kins, Landon (DEQ)" userId="6d124e0d-073d-4331-9e7f-951a6ec5037b" providerId="ADAL" clId="{CEB1CB40-4642-42C6-9F8C-283446407DAF}"/>
    <pc:docChg chg="custSel modSld">
      <pc:chgData name="Jenkins, Landon (DEQ)" userId="6d124e0d-073d-4331-9e7f-951a6ec5037b" providerId="ADAL" clId="{CEB1CB40-4642-42C6-9F8C-283446407DAF}" dt="2024-08-13T17:20:46.415" v="114" actId="20577"/>
      <pc:docMkLst>
        <pc:docMk/>
      </pc:docMkLst>
      <pc:sldChg chg="modSp mod">
        <pc:chgData name="Jenkins, Landon (DEQ)" userId="6d124e0d-073d-4331-9e7f-951a6ec5037b" providerId="ADAL" clId="{CEB1CB40-4642-42C6-9F8C-283446407DAF}" dt="2024-08-13T16:15:58.083" v="40" actId="27636"/>
        <pc:sldMkLst>
          <pc:docMk/>
          <pc:sldMk cId="2568379717" sldId="261"/>
        </pc:sldMkLst>
        <pc:spChg chg="mod">
          <ac:chgData name="Jenkins, Landon (DEQ)" userId="6d124e0d-073d-4331-9e7f-951a6ec5037b" providerId="ADAL" clId="{CEB1CB40-4642-42C6-9F8C-283446407DAF}" dt="2024-08-13T16:15:58.083" v="40" actId="27636"/>
          <ac:spMkLst>
            <pc:docMk/>
            <pc:sldMk cId="2568379717" sldId="261"/>
            <ac:spMk id="3" creationId="{00000000-0000-0000-0000-000000000000}"/>
          </ac:spMkLst>
        </pc:spChg>
      </pc:sldChg>
      <pc:sldChg chg="modSp mod">
        <pc:chgData name="Jenkins, Landon (DEQ)" userId="6d124e0d-073d-4331-9e7f-951a6ec5037b" providerId="ADAL" clId="{CEB1CB40-4642-42C6-9F8C-283446407DAF}" dt="2024-08-13T16:15:03.753" v="38" actId="14100"/>
        <pc:sldMkLst>
          <pc:docMk/>
          <pc:sldMk cId="2197890353" sldId="262"/>
        </pc:sldMkLst>
        <pc:picChg chg="mod">
          <ac:chgData name="Jenkins, Landon (DEQ)" userId="6d124e0d-073d-4331-9e7f-951a6ec5037b" providerId="ADAL" clId="{CEB1CB40-4642-42C6-9F8C-283446407DAF}" dt="2024-08-13T16:15:03.753" v="38" actId="14100"/>
          <ac:picMkLst>
            <pc:docMk/>
            <pc:sldMk cId="2197890353" sldId="262"/>
            <ac:picMk id="13" creationId="{F92A7EFC-3C22-98BC-146B-61B1A6EB6A03}"/>
          </ac:picMkLst>
        </pc:picChg>
      </pc:sldChg>
      <pc:sldChg chg="modSp mod">
        <pc:chgData name="Jenkins, Landon (DEQ)" userId="6d124e0d-073d-4331-9e7f-951a6ec5037b" providerId="ADAL" clId="{CEB1CB40-4642-42C6-9F8C-283446407DAF}" dt="2024-08-13T16:20:31.693" v="75" actId="20577"/>
        <pc:sldMkLst>
          <pc:docMk/>
          <pc:sldMk cId="2166028701" sldId="301"/>
        </pc:sldMkLst>
        <pc:spChg chg="mod">
          <ac:chgData name="Jenkins, Landon (DEQ)" userId="6d124e0d-073d-4331-9e7f-951a6ec5037b" providerId="ADAL" clId="{CEB1CB40-4642-42C6-9F8C-283446407DAF}" dt="2024-08-13T16:20:31.693" v="75" actId="20577"/>
          <ac:spMkLst>
            <pc:docMk/>
            <pc:sldMk cId="2166028701" sldId="301"/>
            <ac:spMk id="2" creationId="{00000000-0000-0000-0000-000000000000}"/>
          </ac:spMkLst>
        </pc:spChg>
      </pc:sldChg>
      <pc:sldChg chg="modSp mod">
        <pc:chgData name="Jenkins, Landon (DEQ)" userId="6d124e0d-073d-4331-9e7f-951a6ec5037b" providerId="ADAL" clId="{CEB1CB40-4642-42C6-9F8C-283446407DAF}" dt="2024-08-12T18:57:34.576" v="37" actId="20577"/>
        <pc:sldMkLst>
          <pc:docMk/>
          <pc:sldMk cId="4140158158" sldId="319"/>
        </pc:sldMkLst>
        <pc:spChg chg="mod">
          <ac:chgData name="Jenkins, Landon (DEQ)" userId="6d124e0d-073d-4331-9e7f-951a6ec5037b" providerId="ADAL" clId="{CEB1CB40-4642-42C6-9F8C-283446407DAF}" dt="2024-08-12T18:57:34.576" v="37" actId="20577"/>
          <ac:spMkLst>
            <pc:docMk/>
            <pc:sldMk cId="4140158158" sldId="319"/>
            <ac:spMk id="9" creationId="{FC3E0C12-D3F3-5372-C8BE-8107AB69BF24}"/>
          </ac:spMkLst>
        </pc:spChg>
      </pc:sldChg>
      <pc:sldChg chg="modSp mod">
        <pc:chgData name="Jenkins, Landon (DEQ)" userId="6d124e0d-073d-4331-9e7f-951a6ec5037b" providerId="ADAL" clId="{CEB1CB40-4642-42C6-9F8C-283446407DAF}" dt="2024-08-13T16:32:24.058" v="112" actId="20577"/>
        <pc:sldMkLst>
          <pc:docMk/>
          <pc:sldMk cId="2795209586" sldId="328"/>
        </pc:sldMkLst>
        <pc:spChg chg="mod">
          <ac:chgData name="Jenkins, Landon (DEQ)" userId="6d124e0d-073d-4331-9e7f-951a6ec5037b" providerId="ADAL" clId="{CEB1CB40-4642-42C6-9F8C-283446407DAF}" dt="2024-08-13T16:32:24.058" v="112" actId="20577"/>
          <ac:spMkLst>
            <pc:docMk/>
            <pc:sldMk cId="2795209586" sldId="328"/>
            <ac:spMk id="2" creationId="{139DCC10-A9BB-F773-423B-D9024010107E}"/>
          </ac:spMkLst>
        </pc:spChg>
      </pc:sldChg>
      <pc:sldChg chg="modSp mod">
        <pc:chgData name="Jenkins, Landon (DEQ)" userId="6d124e0d-073d-4331-9e7f-951a6ec5037b" providerId="ADAL" clId="{CEB1CB40-4642-42C6-9F8C-283446407DAF}" dt="2024-08-13T17:20:46.415" v="114" actId="20577"/>
        <pc:sldMkLst>
          <pc:docMk/>
          <pc:sldMk cId="1831560614" sldId="329"/>
        </pc:sldMkLst>
        <pc:spChg chg="mod">
          <ac:chgData name="Jenkins, Landon (DEQ)" userId="6d124e0d-073d-4331-9e7f-951a6ec5037b" providerId="ADAL" clId="{CEB1CB40-4642-42C6-9F8C-283446407DAF}" dt="2024-08-13T17:20:46.415" v="114" actId="20577"/>
          <ac:spMkLst>
            <pc:docMk/>
            <pc:sldMk cId="1831560614" sldId="329"/>
            <ac:spMk id="19" creationId="{00000000-0000-0000-0000-000000000000}"/>
          </ac:spMkLst>
        </pc:spChg>
      </pc:sldChg>
    </pc:docChg>
  </pc:docChgLst>
  <pc:docChgLst>
    <pc:chgData name="Raimondi, Julia (DEQ)" userId="5e4a54f6-3389-45f2-b99f-d2555fd691ae" providerId="ADAL" clId="{3AEB8833-A6FC-42E2-8504-7B5CB038E223}"/>
    <pc:docChg chg="undo custSel modSld sldOrd">
      <pc:chgData name="Raimondi, Julia (DEQ)" userId="5e4a54f6-3389-45f2-b99f-d2555fd691ae" providerId="ADAL" clId="{3AEB8833-A6FC-42E2-8504-7B5CB038E223}" dt="2024-08-12T18:36:55.466" v="83" actId="20577"/>
      <pc:docMkLst>
        <pc:docMk/>
      </pc:docMkLst>
      <pc:sldChg chg="modSp mod">
        <pc:chgData name="Raimondi, Julia (DEQ)" userId="5e4a54f6-3389-45f2-b99f-d2555fd691ae" providerId="ADAL" clId="{3AEB8833-A6FC-42E2-8504-7B5CB038E223}" dt="2024-08-12T18:36:55.466" v="83" actId="20577"/>
        <pc:sldMkLst>
          <pc:docMk/>
          <pc:sldMk cId="4154314451" sldId="294"/>
        </pc:sldMkLst>
        <pc:spChg chg="mod">
          <ac:chgData name="Raimondi, Julia (DEQ)" userId="5e4a54f6-3389-45f2-b99f-d2555fd691ae" providerId="ADAL" clId="{3AEB8833-A6FC-42E2-8504-7B5CB038E223}" dt="2024-08-12T18:36:55.466" v="83" actId="20577"/>
          <ac:spMkLst>
            <pc:docMk/>
            <pc:sldMk cId="4154314451" sldId="294"/>
            <ac:spMk id="3" creationId="{00000000-0000-0000-0000-000000000000}"/>
          </ac:spMkLst>
        </pc:spChg>
      </pc:sldChg>
      <pc:sldChg chg="modSp mod modNotesTx">
        <pc:chgData name="Raimondi, Julia (DEQ)" userId="5e4a54f6-3389-45f2-b99f-d2555fd691ae" providerId="ADAL" clId="{3AEB8833-A6FC-42E2-8504-7B5CB038E223}" dt="2024-08-12T18:35:37.603" v="21" actId="20577"/>
        <pc:sldMkLst>
          <pc:docMk/>
          <pc:sldMk cId="1618832978" sldId="306"/>
        </pc:sldMkLst>
        <pc:spChg chg="mod">
          <ac:chgData name="Raimondi, Julia (DEQ)" userId="5e4a54f6-3389-45f2-b99f-d2555fd691ae" providerId="ADAL" clId="{3AEB8833-A6FC-42E2-8504-7B5CB038E223}" dt="2024-08-12T18:03:18.287" v="19" actId="207"/>
          <ac:spMkLst>
            <pc:docMk/>
            <pc:sldMk cId="1618832978" sldId="306"/>
            <ac:spMk id="2" creationId="{00000000-0000-0000-0000-000000000000}"/>
          </ac:spMkLst>
        </pc:spChg>
      </pc:sldChg>
      <pc:sldChg chg="modSp mod">
        <pc:chgData name="Raimondi, Julia (DEQ)" userId="5e4a54f6-3389-45f2-b99f-d2555fd691ae" providerId="ADAL" clId="{3AEB8833-A6FC-42E2-8504-7B5CB038E223}" dt="2024-08-12T18:02:29.710" v="11" actId="27636"/>
        <pc:sldMkLst>
          <pc:docMk/>
          <pc:sldMk cId="4140158158" sldId="319"/>
        </pc:sldMkLst>
        <pc:spChg chg="mod">
          <ac:chgData name="Raimondi, Julia (DEQ)" userId="5e4a54f6-3389-45f2-b99f-d2555fd691ae" providerId="ADAL" clId="{3AEB8833-A6FC-42E2-8504-7B5CB038E223}" dt="2024-08-12T18:02:27.255" v="9" actId="1076"/>
          <ac:spMkLst>
            <pc:docMk/>
            <pc:sldMk cId="4140158158" sldId="319"/>
            <ac:spMk id="2" creationId="{13FD8F1A-4F12-4EA6-A1B0-A5928EE28F07}"/>
          </ac:spMkLst>
        </pc:spChg>
        <pc:spChg chg="mod">
          <ac:chgData name="Raimondi, Julia (DEQ)" userId="5e4a54f6-3389-45f2-b99f-d2555fd691ae" providerId="ADAL" clId="{3AEB8833-A6FC-42E2-8504-7B5CB038E223}" dt="2024-08-12T18:02:29.710" v="11" actId="27636"/>
          <ac:spMkLst>
            <pc:docMk/>
            <pc:sldMk cId="4140158158" sldId="319"/>
            <ac:spMk id="9" creationId="{FC3E0C12-D3F3-5372-C8BE-8107AB69BF24}"/>
          </ac:spMkLst>
        </pc:spChg>
      </pc:sldChg>
      <pc:sldChg chg="modSp mod">
        <pc:chgData name="Raimondi, Julia (DEQ)" userId="5e4a54f6-3389-45f2-b99f-d2555fd691ae" providerId="ADAL" clId="{3AEB8833-A6FC-42E2-8504-7B5CB038E223}" dt="2024-08-12T18:02:58.518" v="18" actId="1076"/>
        <pc:sldMkLst>
          <pc:docMk/>
          <pc:sldMk cId="2629521039" sldId="323"/>
        </pc:sldMkLst>
        <pc:spChg chg="mod">
          <ac:chgData name="Raimondi, Julia (DEQ)" userId="5e4a54f6-3389-45f2-b99f-d2555fd691ae" providerId="ADAL" clId="{3AEB8833-A6FC-42E2-8504-7B5CB038E223}" dt="2024-08-12T18:02:56.394" v="17" actId="1076"/>
          <ac:spMkLst>
            <pc:docMk/>
            <pc:sldMk cId="2629521039" sldId="323"/>
            <ac:spMk id="7" creationId="{9CBE2666-7939-2E64-4F11-4717C3E43B65}"/>
          </ac:spMkLst>
        </pc:spChg>
        <pc:picChg chg="mod">
          <ac:chgData name="Raimondi, Julia (DEQ)" userId="5e4a54f6-3389-45f2-b99f-d2555fd691ae" providerId="ADAL" clId="{3AEB8833-A6FC-42E2-8504-7B5CB038E223}" dt="2024-08-12T18:02:58.518" v="18" actId="1076"/>
          <ac:picMkLst>
            <pc:docMk/>
            <pc:sldMk cId="2629521039" sldId="323"/>
            <ac:picMk id="5" creationId="{770B5592-6DB0-827E-AE50-61D749D263BA}"/>
          </ac:picMkLst>
        </pc:picChg>
      </pc:sldChg>
      <pc:sldChg chg="modSp mod">
        <pc:chgData name="Raimondi, Julia (DEQ)" userId="5e4a54f6-3389-45f2-b99f-d2555fd691ae" providerId="ADAL" clId="{3AEB8833-A6FC-42E2-8504-7B5CB038E223}" dt="2024-08-12T18:36:38.389" v="58" actId="20577"/>
        <pc:sldMkLst>
          <pc:docMk/>
          <pc:sldMk cId="1831560614" sldId="329"/>
        </pc:sldMkLst>
        <pc:spChg chg="mod">
          <ac:chgData name="Raimondi, Julia (DEQ)" userId="5e4a54f6-3389-45f2-b99f-d2555fd691ae" providerId="ADAL" clId="{3AEB8833-A6FC-42E2-8504-7B5CB038E223}" dt="2024-08-12T18:36:38.389" v="58" actId="20577"/>
          <ac:spMkLst>
            <pc:docMk/>
            <pc:sldMk cId="1831560614" sldId="329"/>
            <ac:spMk id="19" creationId="{00000000-0000-0000-0000-000000000000}"/>
          </ac:spMkLst>
        </pc:spChg>
      </pc:sldChg>
      <pc:sldChg chg="modSp mod ord">
        <pc:chgData name="Raimondi, Julia (DEQ)" userId="5e4a54f6-3389-45f2-b99f-d2555fd691ae" providerId="ADAL" clId="{3AEB8833-A6FC-42E2-8504-7B5CB038E223}" dt="2024-08-12T18:35:54.562" v="26" actId="207"/>
        <pc:sldMkLst>
          <pc:docMk/>
          <pc:sldMk cId="790154835" sldId="330"/>
        </pc:sldMkLst>
        <pc:spChg chg="mod">
          <ac:chgData name="Raimondi, Julia (DEQ)" userId="5e4a54f6-3389-45f2-b99f-d2555fd691ae" providerId="ADAL" clId="{3AEB8833-A6FC-42E2-8504-7B5CB038E223}" dt="2024-08-12T18:35:54.562" v="26" actId="207"/>
          <ac:spMkLst>
            <pc:docMk/>
            <pc:sldMk cId="790154835" sldId="330"/>
            <ac:spMk id="2" creationId="{00000000-0000-0000-0000-000000000000}"/>
          </ac:spMkLst>
        </pc:spChg>
      </pc:sldChg>
      <pc:sldChg chg="modSp mod">
        <pc:chgData name="Raimondi, Julia (DEQ)" userId="5e4a54f6-3389-45f2-b99f-d2555fd691ae" providerId="ADAL" clId="{3AEB8833-A6FC-42E2-8504-7B5CB038E223}" dt="2024-08-12T18:35:43.829" v="22" actId="207"/>
        <pc:sldMkLst>
          <pc:docMk/>
          <pc:sldMk cId="1756968022" sldId="331"/>
        </pc:sldMkLst>
        <pc:spChg chg="mod">
          <ac:chgData name="Raimondi, Julia (DEQ)" userId="5e4a54f6-3389-45f2-b99f-d2555fd691ae" providerId="ADAL" clId="{3AEB8833-A6FC-42E2-8504-7B5CB038E223}" dt="2024-08-12T18:35:43.829" v="22" actId="207"/>
          <ac:spMkLst>
            <pc:docMk/>
            <pc:sldMk cId="1756968022" sldId="331"/>
            <ac:spMk id="2" creationId="{00000000-0000-0000-0000-000000000000}"/>
          </ac:spMkLst>
        </pc:spChg>
      </pc:sldChg>
      <pc:sldChg chg="modSp mod">
        <pc:chgData name="Raimondi, Julia (DEQ)" userId="5e4a54f6-3389-45f2-b99f-d2555fd691ae" providerId="ADAL" clId="{3AEB8833-A6FC-42E2-8504-7B5CB038E223}" dt="2024-08-12T18:35:59.329" v="27" actId="207"/>
        <pc:sldMkLst>
          <pc:docMk/>
          <pc:sldMk cId="1055032301" sldId="332"/>
        </pc:sldMkLst>
        <pc:spChg chg="mod">
          <ac:chgData name="Raimondi, Julia (DEQ)" userId="5e4a54f6-3389-45f2-b99f-d2555fd691ae" providerId="ADAL" clId="{3AEB8833-A6FC-42E2-8504-7B5CB038E223}" dt="2024-08-12T18:35:59.329" v="27" actId="207"/>
          <ac:spMkLst>
            <pc:docMk/>
            <pc:sldMk cId="1055032301" sldId="332"/>
            <ac:spMk id="2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4E3E2B-1817-4C85-A659-393ED3D286C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</dgm:pt>
    <dgm:pt modelId="{CB11507F-0AE9-44F4-9C1F-EA7F4FD1D748}">
      <dgm:prSet phldrT="[Text]" custT="1"/>
      <dgm:spPr/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        </a:t>
          </a:r>
          <a:r>
            <a:rPr lang="en-US" sz="2600" dirty="0">
              <a:latin typeface="Arial" panose="020B0604020202020204" pitchFamily="34" charset="0"/>
              <a:cs typeface="Arial" panose="020B0604020202020204" pitchFamily="34" charset="0"/>
            </a:rPr>
            <a:t>Share what we know about both creeks:</a:t>
          </a:r>
          <a:br>
            <a:rPr lang="en-US" sz="26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600" dirty="0">
              <a:latin typeface="Arial" panose="020B0604020202020204" pitchFamily="34" charset="0"/>
              <a:cs typeface="Arial" panose="020B0604020202020204" pitchFamily="34" charset="0"/>
            </a:rPr>
            <a:t>       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Summarize monitoring data, discuss pollutants</a:t>
          </a:r>
        </a:p>
      </dgm:t>
    </dgm:pt>
    <dgm:pt modelId="{20E80BD8-5493-4CDF-A6E3-6D645048801E}" type="parTrans" cxnId="{B3C3CFAA-2179-480F-A96D-8AADCE894013}">
      <dgm:prSet/>
      <dgm:spPr/>
      <dgm:t>
        <a:bodyPr/>
        <a:lstStyle/>
        <a:p>
          <a:endParaRPr lang="en-US"/>
        </a:p>
      </dgm:t>
    </dgm:pt>
    <dgm:pt modelId="{B4CE2C74-705F-45C3-AE2A-37AFFA0CCC32}" type="sibTrans" cxnId="{B3C3CFAA-2179-480F-A96D-8AADCE894013}">
      <dgm:prSet/>
      <dgm:spPr/>
      <dgm:t>
        <a:bodyPr/>
        <a:lstStyle/>
        <a:p>
          <a:endParaRPr lang="en-US"/>
        </a:p>
      </dgm:t>
    </dgm:pt>
    <dgm:pt modelId="{E51B2FAF-09D5-4E05-B328-C7FE72776C49}">
      <dgm:prSet phldrT="[Text]" custT="1"/>
      <dgm:spPr/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600" dirty="0">
              <a:latin typeface="Arial" panose="020B0604020202020204" pitchFamily="34" charset="0"/>
              <a:cs typeface="Arial" panose="020B0604020202020204" pitchFamily="34" charset="0"/>
            </a:rPr>
            <a:t>Describe process we used to identify and </a:t>
          </a:r>
          <a:br>
            <a:rPr lang="en-US" sz="26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600" dirty="0">
              <a:latin typeface="Arial" panose="020B0604020202020204" pitchFamily="34" charset="0"/>
              <a:cs typeface="Arial" panose="020B0604020202020204" pitchFamily="34" charset="0"/>
            </a:rPr>
            <a:t>  address pollution in the streams</a:t>
          </a:r>
        </a:p>
      </dgm:t>
    </dgm:pt>
    <dgm:pt modelId="{0874E7C8-9C2A-4D91-89AC-7E32E4459BDA}" type="parTrans" cxnId="{5A9E3A0D-313C-45F1-8A9A-C4DD64AED610}">
      <dgm:prSet/>
      <dgm:spPr/>
      <dgm:t>
        <a:bodyPr/>
        <a:lstStyle/>
        <a:p>
          <a:endParaRPr lang="en-US"/>
        </a:p>
      </dgm:t>
    </dgm:pt>
    <dgm:pt modelId="{8C2B8EDD-5117-4E4C-B936-C14BA6895A37}" type="sibTrans" cxnId="{5A9E3A0D-313C-45F1-8A9A-C4DD64AED610}">
      <dgm:prSet/>
      <dgm:spPr/>
      <dgm:t>
        <a:bodyPr/>
        <a:lstStyle/>
        <a:p>
          <a:endParaRPr lang="en-US"/>
        </a:p>
      </dgm:t>
    </dgm:pt>
    <dgm:pt modelId="{110537B7-B380-4AD2-9D50-088D8237C648}">
      <dgm:prSet phldrT="[Text]" custT="1"/>
      <dgm:spPr/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>
              <a:latin typeface="Arial" panose="020B0604020202020204" pitchFamily="34" charset="0"/>
              <a:cs typeface="Arial" panose="020B0604020202020204" pitchFamily="34" charset="0"/>
            </a:rPr>
            <a:t>Describe how you can get involved in this process</a:t>
          </a:r>
        </a:p>
      </dgm:t>
    </dgm:pt>
    <dgm:pt modelId="{219CB3D4-9A3C-4BE1-96B6-43C23A758AEF}" type="parTrans" cxnId="{9C4B7E92-2560-4207-BED2-FC94024BCE7E}">
      <dgm:prSet/>
      <dgm:spPr/>
      <dgm:t>
        <a:bodyPr/>
        <a:lstStyle/>
        <a:p>
          <a:endParaRPr lang="en-US"/>
        </a:p>
      </dgm:t>
    </dgm:pt>
    <dgm:pt modelId="{2075137D-5B77-4D01-94F0-3F45198E0993}" type="sibTrans" cxnId="{9C4B7E92-2560-4207-BED2-FC94024BCE7E}">
      <dgm:prSet/>
      <dgm:spPr/>
      <dgm:t>
        <a:bodyPr/>
        <a:lstStyle/>
        <a:p>
          <a:endParaRPr lang="en-US"/>
        </a:p>
      </dgm:t>
    </dgm:pt>
    <dgm:pt modelId="{DA587720-3E4E-4CCE-ADD8-90BEA3B9E44C}">
      <dgm:prSet custT="1"/>
      <dgm:spPr/>
      <dgm:t>
        <a:bodyPr/>
        <a:lstStyle/>
        <a:p>
          <a:r>
            <a:rPr lang="en-US" sz="2600" dirty="0">
              <a:latin typeface="Arial" panose="020B0604020202020204" pitchFamily="34" charset="0"/>
              <a:cs typeface="Arial" panose="020B0604020202020204" pitchFamily="34" charset="0"/>
            </a:rPr>
            <a:t>Answer your questions about this effort</a:t>
          </a:r>
        </a:p>
      </dgm:t>
    </dgm:pt>
    <dgm:pt modelId="{B7820B15-95D4-4009-B7CE-0D21824C2814}" type="parTrans" cxnId="{8B4FB421-0C02-4822-9CCA-9802CEE90DF6}">
      <dgm:prSet/>
      <dgm:spPr/>
      <dgm:t>
        <a:bodyPr/>
        <a:lstStyle/>
        <a:p>
          <a:endParaRPr lang="en-US"/>
        </a:p>
      </dgm:t>
    </dgm:pt>
    <dgm:pt modelId="{E2172566-E5ED-4F5C-80EB-CAE8F21FF375}" type="sibTrans" cxnId="{8B4FB421-0C02-4822-9CCA-9802CEE90DF6}">
      <dgm:prSet/>
      <dgm:spPr/>
      <dgm:t>
        <a:bodyPr/>
        <a:lstStyle/>
        <a:p>
          <a:endParaRPr lang="en-US"/>
        </a:p>
      </dgm:t>
    </dgm:pt>
    <dgm:pt modelId="{58A7D2E4-002E-466D-B083-B7696B5C3FEF}" type="pres">
      <dgm:prSet presAssocID="{B64E3E2B-1817-4C85-A659-393ED3D286C9}" presName="Name0" presStyleCnt="0">
        <dgm:presLayoutVars>
          <dgm:chMax val="7"/>
          <dgm:chPref val="7"/>
          <dgm:dir/>
        </dgm:presLayoutVars>
      </dgm:prSet>
      <dgm:spPr/>
    </dgm:pt>
    <dgm:pt modelId="{AAF88ECC-E198-4243-A31E-8B1C3022AEBA}" type="pres">
      <dgm:prSet presAssocID="{B64E3E2B-1817-4C85-A659-393ED3D286C9}" presName="Name1" presStyleCnt="0"/>
      <dgm:spPr/>
    </dgm:pt>
    <dgm:pt modelId="{6933D1D6-7FD0-4034-981E-4D4EF5B0FE18}" type="pres">
      <dgm:prSet presAssocID="{B64E3E2B-1817-4C85-A659-393ED3D286C9}" presName="cycle" presStyleCnt="0"/>
      <dgm:spPr/>
    </dgm:pt>
    <dgm:pt modelId="{30064CFD-502A-42F2-9A75-68A8DE3F8060}" type="pres">
      <dgm:prSet presAssocID="{B64E3E2B-1817-4C85-A659-393ED3D286C9}" presName="srcNode" presStyleLbl="node1" presStyleIdx="0" presStyleCnt="4"/>
      <dgm:spPr/>
    </dgm:pt>
    <dgm:pt modelId="{3E315C9E-8E07-4F48-AC02-3CAD312970C6}" type="pres">
      <dgm:prSet presAssocID="{B64E3E2B-1817-4C85-A659-393ED3D286C9}" presName="conn" presStyleLbl="parChTrans1D2" presStyleIdx="0" presStyleCnt="1"/>
      <dgm:spPr/>
    </dgm:pt>
    <dgm:pt modelId="{4E641619-55C6-4539-92C6-008B8BF40D4D}" type="pres">
      <dgm:prSet presAssocID="{B64E3E2B-1817-4C85-A659-393ED3D286C9}" presName="extraNode" presStyleLbl="node1" presStyleIdx="0" presStyleCnt="4"/>
      <dgm:spPr/>
    </dgm:pt>
    <dgm:pt modelId="{EC3873D3-1158-4E5E-AF73-93B819CA8C48}" type="pres">
      <dgm:prSet presAssocID="{B64E3E2B-1817-4C85-A659-393ED3D286C9}" presName="dstNode" presStyleLbl="node1" presStyleIdx="0" presStyleCnt="4"/>
      <dgm:spPr/>
    </dgm:pt>
    <dgm:pt modelId="{371584E6-2EFE-4221-912E-D4F690A25F86}" type="pres">
      <dgm:prSet presAssocID="{CB11507F-0AE9-44F4-9C1F-EA7F4FD1D748}" presName="text_1" presStyleLbl="node1" presStyleIdx="0" presStyleCnt="4" custScaleX="87467" custLinFactNeighborX="-5462">
        <dgm:presLayoutVars>
          <dgm:bulletEnabled val="1"/>
        </dgm:presLayoutVars>
      </dgm:prSet>
      <dgm:spPr/>
    </dgm:pt>
    <dgm:pt modelId="{0A5A373D-B7A6-4844-8A84-65A01FDF7216}" type="pres">
      <dgm:prSet presAssocID="{CB11507F-0AE9-44F4-9C1F-EA7F4FD1D748}" presName="accent_1" presStyleCnt="0"/>
      <dgm:spPr/>
    </dgm:pt>
    <dgm:pt modelId="{AD5C89C2-18CE-4802-99AF-49600C87F2EB}" type="pres">
      <dgm:prSet presAssocID="{CB11507F-0AE9-44F4-9C1F-EA7F4FD1D748}" presName="accentRepeatNode" presStyleLbl="solidFgAcc1" presStyleIdx="0" presStyleCnt="4"/>
      <dgm:spPr/>
    </dgm:pt>
    <dgm:pt modelId="{EA4743EF-BDBF-4E93-BC02-B791597F20F1}" type="pres">
      <dgm:prSet presAssocID="{E51B2FAF-09D5-4E05-B328-C7FE72776C49}" presName="text_2" presStyleLbl="node1" presStyleIdx="1" presStyleCnt="4">
        <dgm:presLayoutVars>
          <dgm:bulletEnabled val="1"/>
        </dgm:presLayoutVars>
      </dgm:prSet>
      <dgm:spPr/>
    </dgm:pt>
    <dgm:pt modelId="{2B27B2E9-31F9-411B-9027-294BF6D846D3}" type="pres">
      <dgm:prSet presAssocID="{E51B2FAF-09D5-4E05-B328-C7FE72776C49}" presName="accent_2" presStyleCnt="0"/>
      <dgm:spPr/>
    </dgm:pt>
    <dgm:pt modelId="{9275F588-630C-4006-9080-886B8172BD4E}" type="pres">
      <dgm:prSet presAssocID="{E51B2FAF-09D5-4E05-B328-C7FE72776C49}" presName="accentRepeatNode" presStyleLbl="solidFgAcc1" presStyleIdx="1" presStyleCnt="4"/>
      <dgm:spPr/>
    </dgm:pt>
    <dgm:pt modelId="{A301A240-FBFE-47FF-B296-1B51886B6153}" type="pres">
      <dgm:prSet presAssocID="{110537B7-B380-4AD2-9D50-088D8237C648}" presName="text_3" presStyleLbl="node1" presStyleIdx="2" presStyleCnt="4">
        <dgm:presLayoutVars>
          <dgm:bulletEnabled val="1"/>
        </dgm:presLayoutVars>
      </dgm:prSet>
      <dgm:spPr/>
    </dgm:pt>
    <dgm:pt modelId="{EFABB76F-4AB4-4EE2-9C3E-CA07522EE633}" type="pres">
      <dgm:prSet presAssocID="{110537B7-B380-4AD2-9D50-088D8237C648}" presName="accent_3" presStyleCnt="0"/>
      <dgm:spPr/>
    </dgm:pt>
    <dgm:pt modelId="{09897452-EF87-415F-8284-B2925E33E2F5}" type="pres">
      <dgm:prSet presAssocID="{110537B7-B380-4AD2-9D50-088D8237C648}" presName="accentRepeatNode" presStyleLbl="solidFgAcc1" presStyleIdx="2" presStyleCnt="4"/>
      <dgm:spPr/>
    </dgm:pt>
    <dgm:pt modelId="{2A1A297E-A32B-4347-9A43-A34865612B9A}" type="pres">
      <dgm:prSet presAssocID="{DA587720-3E4E-4CCE-ADD8-90BEA3B9E44C}" presName="text_4" presStyleLbl="node1" presStyleIdx="3" presStyleCnt="4">
        <dgm:presLayoutVars>
          <dgm:bulletEnabled val="1"/>
        </dgm:presLayoutVars>
      </dgm:prSet>
      <dgm:spPr/>
    </dgm:pt>
    <dgm:pt modelId="{2A4A5AEB-4A6F-4C36-8626-0F2E350B2109}" type="pres">
      <dgm:prSet presAssocID="{DA587720-3E4E-4CCE-ADD8-90BEA3B9E44C}" presName="accent_4" presStyleCnt="0"/>
      <dgm:spPr/>
    </dgm:pt>
    <dgm:pt modelId="{42A7810F-0381-42BE-A865-21A3A91605CC}" type="pres">
      <dgm:prSet presAssocID="{DA587720-3E4E-4CCE-ADD8-90BEA3B9E44C}" presName="accentRepeatNode" presStyleLbl="solidFgAcc1" presStyleIdx="3" presStyleCnt="4"/>
      <dgm:spPr/>
    </dgm:pt>
  </dgm:ptLst>
  <dgm:cxnLst>
    <dgm:cxn modelId="{5A9E3A0D-313C-45F1-8A9A-C4DD64AED610}" srcId="{B64E3E2B-1817-4C85-A659-393ED3D286C9}" destId="{E51B2FAF-09D5-4E05-B328-C7FE72776C49}" srcOrd="1" destOrd="0" parTransId="{0874E7C8-9C2A-4D91-89AC-7E32E4459BDA}" sibTransId="{8C2B8EDD-5117-4E4C-B936-C14BA6895A37}"/>
    <dgm:cxn modelId="{1C26620E-67A0-4653-A135-C03BA1C24B62}" type="presOf" srcId="{E51B2FAF-09D5-4E05-B328-C7FE72776C49}" destId="{EA4743EF-BDBF-4E93-BC02-B791597F20F1}" srcOrd="0" destOrd="0" presId="urn:microsoft.com/office/officeart/2008/layout/VerticalCurvedList"/>
    <dgm:cxn modelId="{8B4FB421-0C02-4822-9CCA-9802CEE90DF6}" srcId="{B64E3E2B-1817-4C85-A659-393ED3D286C9}" destId="{DA587720-3E4E-4CCE-ADD8-90BEA3B9E44C}" srcOrd="3" destOrd="0" parTransId="{B7820B15-95D4-4009-B7CE-0D21824C2814}" sibTransId="{E2172566-E5ED-4F5C-80EB-CAE8F21FF375}"/>
    <dgm:cxn modelId="{FCA44C2B-445B-4871-B099-5FA79C44E4D5}" type="presOf" srcId="{B64E3E2B-1817-4C85-A659-393ED3D286C9}" destId="{58A7D2E4-002E-466D-B083-B7696B5C3FEF}" srcOrd="0" destOrd="0" presId="urn:microsoft.com/office/officeart/2008/layout/VerticalCurvedList"/>
    <dgm:cxn modelId="{8F54FE49-6EA0-4AD8-98F0-00E1BE989584}" type="presOf" srcId="{110537B7-B380-4AD2-9D50-088D8237C648}" destId="{A301A240-FBFE-47FF-B296-1B51886B6153}" srcOrd="0" destOrd="0" presId="urn:microsoft.com/office/officeart/2008/layout/VerticalCurvedList"/>
    <dgm:cxn modelId="{3252466F-205B-477E-836E-C2AD5E697BE3}" type="presOf" srcId="{B4CE2C74-705F-45C3-AE2A-37AFFA0CCC32}" destId="{3E315C9E-8E07-4F48-AC02-3CAD312970C6}" srcOrd="0" destOrd="0" presId="urn:microsoft.com/office/officeart/2008/layout/VerticalCurvedList"/>
    <dgm:cxn modelId="{5A210C54-2130-481B-A3E7-C83974312DA3}" type="presOf" srcId="{CB11507F-0AE9-44F4-9C1F-EA7F4FD1D748}" destId="{371584E6-2EFE-4221-912E-D4F690A25F86}" srcOrd="0" destOrd="0" presId="urn:microsoft.com/office/officeart/2008/layout/VerticalCurvedList"/>
    <dgm:cxn modelId="{9C4B7E92-2560-4207-BED2-FC94024BCE7E}" srcId="{B64E3E2B-1817-4C85-A659-393ED3D286C9}" destId="{110537B7-B380-4AD2-9D50-088D8237C648}" srcOrd="2" destOrd="0" parTransId="{219CB3D4-9A3C-4BE1-96B6-43C23A758AEF}" sibTransId="{2075137D-5B77-4D01-94F0-3F45198E0993}"/>
    <dgm:cxn modelId="{5F13EEA7-F3A2-4D2B-B4F4-994EBDB248D2}" type="presOf" srcId="{DA587720-3E4E-4CCE-ADD8-90BEA3B9E44C}" destId="{2A1A297E-A32B-4347-9A43-A34865612B9A}" srcOrd="0" destOrd="0" presId="urn:microsoft.com/office/officeart/2008/layout/VerticalCurvedList"/>
    <dgm:cxn modelId="{B3C3CFAA-2179-480F-A96D-8AADCE894013}" srcId="{B64E3E2B-1817-4C85-A659-393ED3D286C9}" destId="{CB11507F-0AE9-44F4-9C1F-EA7F4FD1D748}" srcOrd="0" destOrd="0" parTransId="{20E80BD8-5493-4CDF-A6E3-6D645048801E}" sibTransId="{B4CE2C74-705F-45C3-AE2A-37AFFA0CCC32}"/>
    <dgm:cxn modelId="{450E7F58-C2CC-434A-AF0B-95F9C7E95620}" type="presParOf" srcId="{58A7D2E4-002E-466D-B083-B7696B5C3FEF}" destId="{AAF88ECC-E198-4243-A31E-8B1C3022AEBA}" srcOrd="0" destOrd="0" presId="urn:microsoft.com/office/officeart/2008/layout/VerticalCurvedList"/>
    <dgm:cxn modelId="{4D41F40D-236C-4EAE-810C-3F60F1DF92F9}" type="presParOf" srcId="{AAF88ECC-E198-4243-A31E-8B1C3022AEBA}" destId="{6933D1D6-7FD0-4034-981E-4D4EF5B0FE18}" srcOrd="0" destOrd="0" presId="urn:microsoft.com/office/officeart/2008/layout/VerticalCurvedList"/>
    <dgm:cxn modelId="{5678E5BF-72B0-478B-9FE1-E6D032D0C40F}" type="presParOf" srcId="{6933D1D6-7FD0-4034-981E-4D4EF5B0FE18}" destId="{30064CFD-502A-42F2-9A75-68A8DE3F8060}" srcOrd="0" destOrd="0" presId="urn:microsoft.com/office/officeart/2008/layout/VerticalCurvedList"/>
    <dgm:cxn modelId="{6F3EDE92-5EE2-42B2-8297-445F644242CC}" type="presParOf" srcId="{6933D1D6-7FD0-4034-981E-4D4EF5B0FE18}" destId="{3E315C9E-8E07-4F48-AC02-3CAD312970C6}" srcOrd="1" destOrd="0" presId="urn:microsoft.com/office/officeart/2008/layout/VerticalCurvedList"/>
    <dgm:cxn modelId="{D1BCFFF7-CCDA-4E4D-81FE-EE5ECD48B621}" type="presParOf" srcId="{6933D1D6-7FD0-4034-981E-4D4EF5B0FE18}" destId="{4E641619-55C6-4539-92C6-008B8BF40D4D}" srcOrd="2" destOrd="0" presId="urn:microsoft.com/office/officeart/2008/layout/VerticalCurvedList"/>
    <dgm:cxn modelId="{0E10C9BE-A6AD-4D71-8017-E3F2C0208C72}" type="presParOf" srcId="{6933D1D6-7FD0-4034-981E-4D4EF5B0FE18}" destId="{EC3873D3-1158-4E5E-AF73-93B819CA8C48}" srcOrd="3" destOrd="0" presId="urn:microsoft.com/office/officeart/2008/layout/VerticalCurvedList"/>
    <dgm:cxn modelId="{B657A4FD-B0BC-4606-8F83-B4D89357C79D}" type="presParOf" srcId="{AAF88ECC-E198-4243-A31E-8B1C3022AEBA}" destId="{371584E6-2EFE-4221-912E-D4F690A25F86}" srcOrd="1" destOrd="0" presId="urn:microsoft.com/office/officeart/2008/layout/VerticalCurvedList"/>
    <dgm:cxn modelId="{4B64910D-01A7-477E-BD9E-8AF372C62889}" type="presParOf" srcId="{AAF88ECC-E198-4243-A31E-8B1C3022AEBA}" destId="{0A5A373D-B7A6-4844-8A84-65A01FDF7216}" srcOrd="2" destOrd="0" presId="urn:microsoft.com/office/officeart/2008/layout/VerticalCurvedList"/>
    <dgm:cxn modelId="{DD6897E2-292F-4A1C-8007-FDE137416C01}" type="presParOf" srcId="{0A5A373D-B7A6-4844-8A84-65A01FDF7216}" destId="{AD5C89C2-18CE-4802-99AF-49600C87F2EB}" srcOrd="0" destOrd="0" presId="urn:microsoft.com/office/officeart/2008/layout/VerticalCurvedList"/>
    <dgm:cxn modelId="{8BF8AED0-1AAB-4AFC-91AC-FEF5B93A17F1}" type="presParOf" srcId="{AAF88ECC-E198-4243-A31E-8B1C3022AEBA}" destId="{EA4743EF-BDBF-4E93-BC02-B791597F20F1}" srcOrd="3" destOrd="0" presId="urn:microsoft.com/office/officeart/2008/layout/VerticalCurvedList"/>
    <dgm:cxn modelId="{5203BB3A-3C4A-4462-9CE4-FF458A2A5B26}" type="presParOf" srcId="{AAF88ECC-E198-4243-A31E-8B1C3022AEBA}" destId="{2B27B2E9-31F9-411B-9027-294BF6D846D3}" srcOrd="4" destOrd="0" presId="urn:microsoft.com/office/officeart/2008/layout/VerticalCurvedList"/>
    <dgm:cxn modelId="{4F7EB780-537D-488C-95F7-A865CF3D50DC}" type="presParOf" srcId="{2B27B2E9-31F9-411B-9027-294BF6D846D3}" destId="{9275F588-630C-4006-9080-886B8172BD4E}" srcOrd="0" destOrd="0" presId="urn:microsoft.com/office/officeart/2008/layout/VerticalCurvedList"/>
    <dgm:cxn modelId="{4C21D4B9-3B19-405B-8E18-92CC8B8AA96C}" type="presParOf" srcId="{AAF88ECC-E198-4243-A31E-8B1C3022AEBA}" destId="{A301A240-FBFE-47FF-B296-1B51886B6153}" srcOrd="5" destOrd="0" presId="urn:microsoft.com/office/officeart/2008/layout/VerticalCurvedList"/>
    <dgm:cxn modelId="{5E4F8638-86DD-427C-BDC2-AF7236CBB40A}" type="presParOf" srcId="{AAF88ECC-E198-4243-A31E-8B1C3022AEBA}" destId="{EFABB76F-4AB4-4EE2-9C3E-CA07522EE633}" srcOrd="6" destOrd="0" presId="urn:microsoft.com/office/officeart/2008/layout/VerticalCurvedList"/>
    <dgm:cxn modelId="{7F1B8D7F-374E-4D8A-A701-A1794D2EE9A3}" type="presParOf" srcId="{EFABB76F-4AB4-4EE2-9C3E-CA07522EE633}" destId="{09897452-EF87-415F-8284-B2925E33E2F5}" srcOrd="0" destOrd="0" presId="urn:microsoft.com/office/officeart/2008/layout/VerticalCurvedList"/>
    <dgm:cxn modelId="{C5710B6F-6422-4D49-B41A-5AE55EA6556B}" type="presParOf" srcId="{AAF88ECC-E198-4243-A31E-8B1C3022AEBA}" destId="{2A1A297E-A32B-4347-9A43-A34865612B9A}" srcOrd="7" destOrd="0" presId="urn:microsoft.com/office/officeart/2008/layout/VerticalCurvedList"/>
    <dgm:cxn modelId="{C6C7338A-17F0-4C61-AB2A-F3064A7DE4A6}" type="presParOf" srcId="{AAF88ECC-E198-4243-A31E-8B1C3022AEBA}" destId="{2A4A5AEB-4A6F-4C36-8626-0F2E350B2109}" srcOrd="8" destOrd="0" presId="urn:microsoft.com/office/officeart/2008/layout/VerticalCurvedList"/>
    <dgm:cxn modelId="{4A67C0ED-685E-4872-8744-0FBA68774140}" type="presParOf" srcId="{2A4A5AEB-4A6F-4C36-8626-0F2E350B2109}" destId="{42A7810F-0381-42BE-A865-21A3A91605C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315C9E-8E07-4F48-AC02-3CAD312970C6}">
      <dsp:nvSpPr>
        <dsp:cNvPr id="0" name=""/>
        <dsp:cNvSpPr/>
      </dsp:nvSpPr>
      <dsp:spPr>
        <a:xfrm>
          <a:off x="-8131612" y="-1242167"/>
          <a:ext cx="9674845" cy="9674845"/>
        </a:xfrm>
        <a:prstGeom prst="blockArc">
          <a:avLst>
            <a:gd name="adj1" fmla="val 18900000"/>
            <a:gd name="adj2" fmla="val 2700000"/>
            <a:gd name="adj3" fmla="val 22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1584E6-2EFE-4221-912E-D4F690A25F86}">
      <dsp:nvSpPr>
        <dsp:cNvPr id="0" name=""/>
        <dsp:cNvSpPr/>
      </dsp:nvSpPr>
      <dsp:spPr>
        <a:xfrm>
          <a:off x="894179" y="552806"/>
          <a:ext cx="9457704" cy="11061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803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        </a:t>
          </a:r>
          <a:r>
            <a:rPr lang="en-US" sz="2600" kern="1200" dirty="0">
              <a:latin typeface="Arial" panose="020B0604020202020204" pitchFamily="34" charset="0"/>
              <a:cs typeface="Arial" panose="020B0604020202020204" pitchFamily="34" charset="0"/>
            </a:rPr>
            <a:t>Share what we know about both creeks:</a:t>
          </a:r>
          <a:br>
            <a:rPr lang="en-US" sz="260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600" kern="1200" dirty="0">
              <a:latin typeface="Arial" panose="020B0604020202020204" pitchFamily="34" charset="0"/>
              <a:cs typeface="Arial" panose="020B0604020202020204" pitchFamily="34" charset="0"/>
            </a:rPr>
            <a:t>       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Summarize monitoring data, discuss pollutants</a:t>
          </a:r>
        </a:p>
      </dsp:txBody>
      <dsp:txXfrm>
        <a:off x="894179" y="552806"/>
        <a:ext cx="9457704" cy="1106188"/>
      </dsp:txXfrm>
    </dsp:sp>
    <dsp:sp modelId="{AD5C89C2-18CE-4802-99AF-49600C87F2EB}">
      <dsp:nvSpPr>
        <dsp:cNvPr id="0" name=""/>
        <dsp:cNvSpPr/>
      </dsp:nvSpPr>
      <dsp:spPr>
        <a:xfrm>
          <a:off x="115822" y="414532"/>
          <a:ext cx="1382735" cy="13827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4743EF-BDBF-4E93-BC02-B791597F20F1}">
      <dsp:nvSpPr>
        <dsp:cNvPr id="0" name=""/>
        <dsp:cNvSpPr/>
      </dsp:nvSpPr>
      <dsp:spPr>
        <a:xfrm>
          <a:off x="1441393" y="2212376"/>
          <a:ext cx="10178680" cy="11061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803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600" kern="1200" dirty="0">
              <a:latin typeface="Arial" panose="020B0604020202020204" pitchFamily="34" charset="0"/>
              <a:cs typeface="Arial" panose="020B0604020202020204" pitchFamily="34" charset="0"/>
            </a:rPr>
            <a:t>Describe process we used to identify and </a:t>
          </a:r>
          <a:br>
            <a:rPr lang="en-US" sz="260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600" kern="1200" dirty="0">
              <a:latin typeface="Arial" panose="020B0604020202020204" pitchFamily="34" charset="0"/>
              <a:cs typeface="Arial" panose="020B0604020202020204" pitchFamily="34" charset="0"/>
            </a:rPr>
            <a:t>  address pollution in the streams</a:t>
          </a:r>
        </a:p>
      </dsp:txBody>
      <dsp:txXfrm>
        <a:off x="1441393" y="2212376"/>
        <a:ext cx="10178680" cy="1106188"/>
      </dsp:txXfrm>
    </dsp:sp>
    <dsp:sp modelId="{9275F588-630C-4006-9080-886B8172BD4E}">
      <dsp:nvSpPr>
        <dsp:cNvPr id="0" name=""/>
        <dsp:cNvSpPr/>
      </dsp:nvSpPr>
      <dsp:spPr>
        <a:xfrm>
          <a:off x="750025" y="2074102"/>
          <a:ext cx="1382735" cy="13827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01A240-FBFE-47FF-B296-1B51886B6153}">
      <dsp:nvSpPr>
        <dsp:cNvPr id="0" name=""/>
        <dsp:cNvSpPr/>
      </dsp:nvSpPr>
      <dsp:spPr>
        <a:xfrm>
          <a:off x="1441393" y="3871945"/>
          <a:ext cx="10178680" cy="11061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803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kern="1200" dirty="0">
              <a:latin typeface="Arial" panose="020B0604020202020204" pitchFamily="34" charset="0"/>
              <a:cs typeface="Arial" panose="020B0604020202020204" pitchFamily="34" charset="0"/>
            </a:rPr>
            <a:t>Describe how you can get involved in this process</a:t>
          </a:r>
        </a:p>
      </dsp:txBody>
      <dsp:txXfrm>
        <a:off x="1441393" y="3871945"/>
        <a:ext cx="10178680" cy="1106188"/>
      </dsp:txXfrm>
    </dsp:sp>
    <dsp:sp modelId="{09897452-EF87-415F-8284-B2925E33E2F5}">
      <dsp:nvSpPr>
        <dsp:cNvPr id="0" name=""/>
        <dsp:cNvSpPr/>
      </dsp:nvSpPr>
      <dsp:spPr>
        <a:xfrm>
          <a:off x="750025" y="3733672"/>
          <a:ext cx="1382735" cy="13827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1A297E-A32B-4347-9A43-A34865612B9A}">
      <dsp:nvSpPr>
        <dsp:cNvPr id="0" name=""/>
        <dsp:cNvSpPr/>
      </dsp:nvSpPr>
      <dsp:spPr>
        <a:xfrm>
          <a:off x="807190" y="5531515"/>
          <a:ext cx="10812883" cy="11061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8037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Arial" panose="020B0604020202020204" pitchFamily="34" charset="0"/>
              <a:cs typeface="Arial" panose="020B0604020202020204" pitchFamily="34" charset="0"/>
            </a:rPr>
            <a:t>Answer your questions about this effort</a:t>
          </a:r>
        </a:p>
      </dsp:txBody>
      <dsp:txXfrm>
        <a:off x="807190" y="5531515"/>
        <a:ext cx="10812883" cy="1106188"/>
      </dsp:txXfrm>
    </dsp:sp>
    <dsp:sp modelId="{42A7810F-0381-42BE-A865-21A3A91605CC}">
      <dsp:nvSpPr>
        <dsp:cNvPr id="0" name=""/>
        <dsp:cNvSpPr/>
      </dsp:nvSpPr>
      <dsp:spPr>
        <a:xfrm>
          <a:off x="115822" y="5393242"/>
          <a:ext cx="1382735" cy="13827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9307BE-3DE0-4D5D-B071-E18072BDBCD1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EB6C3-5ECD-4C33-8186-F52195931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860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27AE0D-E4E7-41F3-8FEB-69AA94FE00AD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C4A1B-E3F4-440A-A1E4-007EA359E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09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C4A1B-E3F4-440A-A1E4-007EA359E36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80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C4A1B-E3F4-440A-A1E4-007EA359E36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424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C4A1B-E3F4-440A-A1E4-007EA359E36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32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C4A1B-E3F4-440A-A1E4-007EA359E36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071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C4A1B-E3F4-440A-A1E4-007EA359E36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28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C4A1B-E3F4-440A-A1E4-007EA359E36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59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title="DEQ 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95738" y="1494206"/>
            <a:ext cx="7484681" cy="354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78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145458"/>
            <a:ext cx="9144000" cy="964883"/>
          </a:xfrm>
        </p:spPr>
        <p:txBody>
          <a:bodyPr lIns="0" anchor="b">
            <a:normAutofit/>
          </a:bodyPr>
          <a:lstStyle>
            <a:lvl1pPr algn="l">
              <a:defRPr sz="4000" b="1" i="0" baseline="0">
                <a:ln>
                  <a:noFill/>
                </a:ln>
                <a:solidFill>
                  <a:srgbClr val="19856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153681"/>
            <a:ext cx="9144000" cy="451802"/>
          </a:xfrm>
        </p:spPr>
        <p:txBody>
          <a:bodyPr>
            <a:normAutofit/>
          </a:bodyPr>
          <a:lstStyle>
            <a:lvl1pPr marL="0" indent="0" algn="l">
              <a:buNone/>
              <a:defRPr sz="2800" b="1" i="0" baseline="0">
                <a:ln>
                  <a:noFill/>
                </a:ln>
                <a:solidFill>
                  <a:srgbClr val="277EA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</a:t>
            </a:r>
          </a:p>
        </p:txBody>
      </p:sp>
      <p:pic>
        <p:nvPicPr>
          <p:cNvPr id="7" name="Picture 6" title="DEQ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1" y="399732"/>
            <a:ext cx="1818499" cy="86129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523999" y="5033296"/>
            <a:ext cx="4271494" cy="310243"/>
          </a:xfrm>
        </p:spPr>
        <p:txBody>
          <a:bodyPr>
            <a:noAutofit/>
          </a:bodyPr>
          <a:lstStyle>
            <a:lvl1pPr marL="0" indent="0">
              <a:buNone/>
              <a:defRPr sz="1800" b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 of Presenter</a:t>
            </a:r>
          </a:p>
          <a:p>
            <a:pPr lvl="0"/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524000" y="4396950"/>
            <a:ext cx="9144000" cy="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523999" y="5373316"/>
            <a:ext cx="4271494" cy="310243"/>
          </a:xfrm>
        </p:spPr>
        <p:txBody>
          <a:bodyPr>
            <a:noAutofit/>
          </a:bodyPr>
          <a:lstStyle>
            <a:lvl1pPr marL="0" indent="0">
              <a:buNone/>
              <a:defRPr sz="1800" b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  <a:p>
            <a:pPr lvl="0"/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1523999" y="6009663"/>
            <a:ext cx="4271494" cy="310243"/>
          </a:xfrm>
        </p:spPr>
        <p:txBody>
          <a:bodyPr>
            <a:noAutofit/>
          </a:bodyPr>
          <a:lstStyle>
            <a:lvl1pPr marL="0" indent="0">
              <a:buNone/>
              <a:defRPr sz="1800" b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  <a:p>
            <a:pPr lvl="0"/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523998" y="5713336"/>
            <a:ext cx="4992711" cy="266548"/>
          </a:xfrm>
        </p:spPr>
        <p:txBody>
          <a:bodyPr/>
          <a:lstStyle>
            <a:lvl1pPr>
              <a:defRPr sz="1800"/>
            </a:lvl1pPr>
          </a:lstStyle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Virginia Department of Environmental Quality</a:t>
            </a:r>
            <a:endParaRPr lang="en-US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243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 b="1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60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311900"/>
            <a:ext cx="10515600" cy="409575"/>
          </a:xfrm>
        </p:spPr>
        <p:txBody>
          <a:bodyPr/>
          <a:lstStyle/>
          <a:p>
            <a:pPr algn="l"/>
            <a:fld id="{61C9B584-852F-4056-BF30-ABA66A23FD41}" type="slidenum">
              <a:rPr lang="en-US" smtClean="0"/>
              <a:t>‹#›</a:t>
            </a:fld>
            <a:r>
              <a:rPr lang="en-US" dirty="0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423" y="6387922"/>
            <a:ext cx="568392" cy="30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92803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 b="1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0515600" cy="365125"/>
          </a:xfrm>
        </p:spPr>
        <p:txBody>
          <a:bodyPr/>
          <a:lstStyle/>
          <a:p>
            <a:fld id="{F28DF1F0-458F-421F-8C1E-7C825BFF0F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909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703D6-DA4D-4660-AAE0-EB23950B7902}" type="datetime1">
              <a:rPr lang="en-US" smtClean="0"/>
              <a:t>8/13/2024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F13A4-4E19-41E2-A7F9-9D53F8795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2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62" r:id="rId3"/>
    <p:sldLayoutId id="2147483664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ln>
            <a:solidFill>
              <a:srgbClr val="198569"/>
            </a:solidFill>
          </a:ln>
          <a:solidFill>
            <a:srgbClr val="19856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ln>
            <a:solidFill>
              <a:srgbClr val="256EAB"/>
            </a:solidFill>
          </a:ln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ln w="0">
            <a:noFill/>
          </a:ln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ln>
            <a:solidFill>
              <a:schemeClr val="tx2">
                <a:lumMod val="40000"/>
                <a:lumOff val="60000"/>
              </a:schemeClr>
            </a:solidFill>
          </a:ln>
          <a:solidFill>
            <a:schemeClr val="tx2">
              <a:lumMod val="40000"/>
              <a:lumOff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ln>
            <a:solidFill>
              <a:schemeClr val="tx2">
                <a:lumMod val="20000"/>
                <a:lumOff val="80000"/>
              </a:schemeClr>
            </a:solidFill>
          </a:ln>
          <a:solidFill>
            <a:schemeClr val="bg2">
              <a:lumMod val="9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g"/><Relationship Id="rId9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4.jpg"/><Relationship Id="rId7" Type="http://schemas.openxmlformats.org/officeDocument/2006/relationships/image" Target="../media/image33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250" y="2247420"/>
            <a:ext cx="6572250" cy="1427813"/>
          </a:xfrm>
        </p:spPr>
        <p:txBody>
          <a:bodyPr>
            <a:noAutofit/>
          </a:bodyPr>
          <a:lstStyle/>
          <a:p>
            <a:pPr>
              <a:lnSpc>
                <a:spcPct val="125000"/>
              </a:lnSpc>
            </a:pPr>
            <a:r>
              <a:rPr lang="en-US" sz="3200" dirty="0"/>
              <a:t>Greendale Creek and Unnamed Tributary to Fleenor Branch Clean Up Study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0715" y="3738356"/>
            <a:ext cx="9144000" cy="451802"/>
          </a:xfrm>
        </p:spPr>
        <p:txBody>
          <a:bodyPr>
            <a:noAutofit/>
          </a:bodyPr>
          <a:lstStyle/>
          <a:p>
            <a:r>
              <a:rPr lang="en-US" sz="3200" dirty="0"/>
              <a:t>Final Public Meeting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6251" y="5070170"/>
            <a:ext cx="4271494" cy="310243"/>
          </a:xfrm>
        </p:spPr>
        <p:txBody>
          <a:bodyPr/>
          <a:lstStyle/>
          <a:p>
            <a:r>
              <a:rPr lang="en-US" dirty="0"/>
              <a:t>Landon Jenkins 	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76250" y="5429381"/>
            <a:ext cx="4672085" cy="340020"/>
          </a:xfrm>
        </p:spPr>
        <p:txBody>
          <a:bodyPr/>
          <a:lstStyle/>
          <a:p>
            <a:r>
              <a:rPr lang="en-US" dirty="0"/>
              <a:t>TMDL Coordinator, SWRO Regional Office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76251" y="6046537"/>
            <a:ext cx="4271494" cy="310243"/>
          </a:xfrm>
        </p:spPr>
        <p:txBody>
          <a:bodyPr/>
          <a:lstStyle/>
          <a:p>
            <a:r>
              <a:rPr lang="en-US" dirty="0"/>
              <a:t>August 13, 2024 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476250" y="5750210"/>
            <a:ext cx="4992711" cy="266548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Virginia Department of Environmental Quality</a:t>
            </a:r>
            <a:endParaRPr lang="en-US" dirty="0">
              <a:solidFill>
                <a:srgbClr val="256EAB"/>
              </a:solidFill>
            </a:endParaRPr>
          </a:p>
        </p:txBody>
      </p:sp>
      <p:sp>
        <p:nvSpPr>
          <p:cNvPr id="9" name="Rectangle 8" descr="box"/>
          <p:cNvSpPr/>
          <p:nvPr/>
        </p:nvSpPr>
        <p:spPr>
          <a:xfrm>
            <a:off x="289446" y="4303352"/>
            <a:ext cx="5806554" cy="641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stream running through a grassy area&#10;&#10;Description automatically generated">
            <a:extLst>
              <a:ext uri="{FF2B5EF4-FFF2-40B4-BE49-F238E27FC236}">
                <a16:creationId xmlns:a16="http://schemas.microsoft.com/office/drawing/2014/main" id="{F92A7EFC-3C22-98BC-146B-61B1A6EB6A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24652" y="852419"/>
            <a:ext cx="5888085" cy="512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90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croinvertbrate phot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2093"/>
            <a:ext cx="12192000" cy="810090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199" y="166914"/>
            <a:ext cx="8229600" cy="914400"/>
          </a:xfrm>
        </p:spPr>
        <p:txBody>
          <a:bodyPr>
            <a:noAutofit/>
          </a:bodyPr>
          <a:lstStyle/>
          <a:p>
            <a:r>
              <a:rPr lang="en-US" sz="4000" b="0" dirty="0">
                <a:solidFill>
                  <a:schemeClr val="bg1"/>
                </a:solidFill>
              </a:rPr>
              <a:t>Moderately Sensitive: </a:t>
            </a:r>
            <a:r>
              <a:rPr lang="en-US" sz="4000" b="0" dirty="0">
                <a:solidFill>
                  <a:srgbClr val="256EAB"/>
                </a:solidFill>
              </a:rPr>
              <a:t>Dragonflies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008" y="6552586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</a:rPr>
              <a:t>Photo: Jan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Hamrsky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: lifeinfreshwater.net</a:t>
            </a:r>
          </a:p>
        </p:txBody>
      </p:sp>
    </p:spTree>
    <p:extLst>
      <p:ext uri="{BB962C8B-B14F-4D97-AF65-F5344CB8AC3E}">
        <p14:creationId xmlns:p14="http://schemas.microsoft.com/office/powerpoint/2010/main" val="1592315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croinvertbrate phot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54669"/>
            <a:ext cx="12174521" cy="806223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52285" y="268514"/>
            <a:ext cx="8229600" cy="914400"/>
          </a:xfrm>
        </p:spPr>
        <p:txBody>
          <a:bodyPr>
            <a:normAutofit/>
          </a:bodyPr>
          <a:lstStyle/>
          <a:p>
            <a:pPr algn="l"/>
            <a:r>
              <a:rPr lang="en-US" sz="4000" b="0" dirty="0">
                <a:solidFill>
                  <a:schemeClr val="bg1"/>
                </a:solidFill>
              </a:rPr>
              <a:t>Insensitive to Pollution: </a:t>
            </a:r>
            <a:r>
              <a:rPr lang="en-US" sz="4000" b="0" dirty="0">
                <a:solidFill>
                  <a:srgbClr val="256EAB"/>
                </a:solidFill>
              </a:rPr>
              <a:t>Blackflies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9765" y="6450986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Photo: Jan 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Hamrsky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: lifeinfreshwater.net</a:t>
            </a:r>
          </a:p>
        </p:txBody>
      </p:sp>
    </p:spTree>
    <p:extLst>
      <p:ext uri="{BB962C8B-B14F-4D97-AF65-F5344CB8AC3E}">
        <p14:creationId xmlns:p14="http://schemas.microsoft.com/office/powerpoint/2010/main" val="2637307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eam graphi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" b="11045"/>
          <a:stretch/>
        </p:blipFill>
        <p:spPr>
          <a:xfrm>
            <a:off x="9070" y="-210625"/>
            <a:ext cx="10614980" cy="7068625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10227" y="199221"/>
            <a:ext cx="5947626" cy="2656114"/>
          </a:xfrm>
        </p:spPr>
        <p:txBody>
          <a:bodyPr>
            <a:noAutofit/>
          </a:bodyPr>
          <a:lstStyle/>
          <a:p>
            <a:pPr algn="ctr">
              <a:lnSpc>
                <a:spcPct val="114000"/>
              </a:lnSpc>
            </a:pPr>
            <a:r>
              <a:rPr lang="en-US" sz="4000" dirty="0"/>
              <a:t>Virginia Stream Condition Index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56313" y="6245170"/>
            <a:ext cx="10515600" cy="409575"/>
          </a:xfrm>
        </p:spPr>
        <p:txBody>
          <a:bodyPr/>
          <a:lstStyle/>
          <a:p>
            <a:pPr algn="l"/>
            <a:fld id="{61C9B584-852F-4056-BF30-ABA66A23FD41}" type="slidenum">
              <a:rPr lang="en-US" smtClean="0"/>
              <a:t>12</a:t>
            </a:fld>
            <a:r>
              <a:rPr lang="en-US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sp>
        <p:nvSpPr>
          <p:cNvPr id="30" name="Freeform 29" descr="Barometer graphic"/>
          <p:cNvSpPr/>
          <p:nvPr/>
        </p:nvSpPr>
        <p:spPr>
          <a:xfrm>
            <a:off x="9297216" y="164711"/>
            <a:ext cx="2320120" cy="6356810"/>
          </a:xfrm>
          <a:custGeom>
            <a:avLst/>
            <a:gdLst>
              <a:gd name="connsiteX0" fmla="*/ 1160060 w 2320120"/>
              <a:gd name="connsiteY0" fmla="*/ 0 h 6356810"/>
              <a:gd name="connsiteX1" fmla="*/ 2320120 w 2320120"/>
              <a:gd name="connsiteY1" fmla="*/ 1061808 h 6356810"/>
              <a:gd name="connsiteX2" fmla="*/ 2122000 w 2320120"/>
              <a:gd name="connsiteY2" fmla="*/ 1655475 h 6356810"/>
              <a:gd name="connsiteX3" fmla="*/ 2058698 w 2320120"/>
              <a:gd name="connsiteY3" fmla="*/ 1732958 h 6356810"/>
              <a:gd name="connsiteX4" fmla="*/ 2058698 w 2320120"/>
              <a:gd name="connsiteY4" fmla="*/ 2775637 h 6356810"/>
              <a:gd name="connsiteX5" fmla="*/ 2058698 w 2320120"/>
              <a:gd name="connsiteY5" fmla="*/ 2871707 h 6356810"/>
              <a:gd name="connsiteX6" fmla="*/ 2058698 w 2320120"/>
              <a:gd name="connsiteY6" fmla="*/ 4490934 h 6356810"/>
              <a:gd name="connsiteX7" fmla="*/ 2058698 w 2320120"/>
              <a:gd name="connsiteY7" fmla="*/ 4508323 h 6356810"/>
              <a:gd name="connsiteX8" fmla="*/ 2058698 w 2320120"/>
              <a:gd name="connsiteY8" fmla="*/ 6057258 h 6356810"/>
              <a:gd name="connsiteX9" fmla="*/ 1759146 w 2320120"/>
              <a:gd name="connsiteY9" fmla="*/ 6356810 h 6356810"/>
              <a:gd name="connsiteX10" fmla="*/ 560974 w 2320120"/>
              <a:gd name="connsiteY10" fmla="*/ 6356810 h 6356810"/>
              <a:gd name="connsiteX11" fmla="*/ 261422 w 2320120"/>
              <a:gd name="connsiteY11" fmla="*/ 6057258 h 6356810"/>
              <a:gd name="connsiteX12" fmla="*/ 261422 w 2320120"/>
              <a:gd name="connsiteY12" fmla="*/ 4508323 h 6356810"/>
              <a:gd name="connsiteX13" fmla="*/ 261422 w 2320120"/>
              <a:gd name="connsiteY13" fmla="*/ 4490934 h 6356810"/>
              <a:gd name="connsiteX14" fmla="*/ 261422 w 2320120"/>
              <a:gd name="connsiteY14" fmla="*/ 2871707 h 6356810"/>
              <a:gd name="connsiteX15" fmla="*/ 261422 w 2320120"/>
              <a:gd name="connsiteY15" fmla="*/ 2775637 h 6356810"/>
              <a:gd name="connsiteX16" fmla="*/ 261422 w 2320120"/>
              <a:gd name="connsiteY16" fmla="*/ 1732958 h 6356810"/>
              <a:gd name="connsiteX17" fmla="*/ 198120 w 2320120"/>
              <a:gd name="connsiteY17" fmla="*/ 1655475 h 6356810"/>
              <a:gd name="connsiteX18" fmla="*/ 0 w 2320120"/>
              <a:gd name="connsiteY18" fmla="*/ 1061808 h 6356810"/>
              <a:gd name="connsiteX19" fmla="*/ 1160060 w 2320120"/>
              <a:gd name="connsiteY19" fmla="*/ 0 h 635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20120" h="6356810">
                <a:moveTo>
                  <a:pt x="1160060" y="0"/>
                </a:moveTo>
                <a:cubicBezTo>
                  <a:pt x="1800743" y="0"/>
                  <a:pt x="2320120" y="475388"/>
                  <a:pt x="2320120" y="1061808"/>
                </a:cubicBezTo>
                <a:cubicBezTo>
                  <a:pt x="2320120" y="1281716"/>
                  <a:pt x="2247083" y="1486009"/>
                  <a:pt x="2122000" y="1655475"/>
                </a:cubicBezTo>
                <a:lnTo>
                  <a:pt x="2058698" y="1732958"/>
                </a:lnTo>
                <a:lnTo>
                  <a:pt x="2058698" y="2775637"/>
                </a:lnTo>
                <a:lnTo>
                  <a:pt x="2058698" y="2871707"/>
                </a:lnTo>
                <a:lnTo>
                  <a:pt x="2058698" y="4490934"/>
                </a:lnTo>
                <a:lnTo>
                  <a:pt x="2058698" y="4508323"/>
                </a:lnTo>
                <a:lnTo>
                  <a:pt x="2058698" y="6057258"/>
                </a:lnTo>
                <a:cubicBezTo>
                  <a:pt x="2058698" y="6222696"/>
                  <a:pt x="1924584" y="6356810"/>
                  <a:pt x="1759146" y="6356810"/>
                </a:cubicBezTo>
                <a:lnTo>
                  <a:pt x="560974" y="6356810"/>
                </a:lnTo>
                <a:cubicBezTo>
                  <a:pt x="395536" y="6356810"/>
                  <a:pt x="261422" y="6222696"/>
                  <a:pt x="261422" y="6057258"/>
                </a:cubicBezTo>
                <a:lnTo>
                  <a:pt x="261422" y="4508323"/>
                </a:lnTo>
                <a:lnTo>
                  <a:pt x="261422" y="4490934"/>
                </a:lnTo>
                <a:lnTo>
                  <a:pt x="261422" y="2871707"/>
                </a:lnTo>
                <a:lnTo>
                  <a:pt x="261422" y="2775637"/>
                </a:lnTo>
                <a:lnTo>
                  <a:pt x="261422" y="1732958"/>
                </a:lnTo>
                <a:lnTo>
                  <a:pt x="198120" y="1655475"/>
                </a:lnTo>
                <a:cubicBezTo>
                  <a:pt x="73037" y="1486009"/>
                  <a:pt x="0" y="1281716"/>
                  <a:pt x="0" y="1061808"/>
                </a:cubicBezTo>
                <a:cubicBezTo>
                  <a:pt x="0" y="475388"/>
                  <a:pt x="519377" y="0"/>
                  <a:pt x="1160060" y="0"/>
                </a:cubicBezTo>
                <a:close/>
              </a:path>
            </a:pathLst>
          </a:custGeom>
          <a:gradFill>
            <a:gsLst>
              <a:gs pos="0">
                <a:srgbClr val="66FF66"/>
              </a:gs>
              <a:gs pos="65000">
                <a:srgbClr val="FFFF66"/>
              </a:gs>
              <a:gs pos="46000">
                <a:srgbClr val="CCFF33"/>
              </a:gs>
              <a:gs pos="83000">
                <a:srgbClr val="FFC000"/>
              </a:gs>
              <a:gs pos="100000">
                <a:srgbClr val="FF0000"/>
              </a:gs>
            </a:gsLst>
            <a:lin ang="5400000" scaled="1"/>
          </a:gradFill>
          <a:ln w="222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042211" y="1974063"/>
            <a:ext cx="935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endParaRPr lang="en-US" sz="4400" dirty="0">
              <a:ln w="10160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42211" y="3554960"/>
            <a:ext cx="913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US" sz="4800" dirty="0">
              <a:ln w="10160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39576" y="5195121"/>
            <a:ext cx="938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16" name="Picture 15" descr="Macroinvertbrate phot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151" y="5661175"/>
            <a:ext cx="1528550" cy="101430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Picture 16" descr="Macroinvertbrate phot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938" y="4069872"/>
            <a:ext cx="1405287" cy="95063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8" name="Picture 17" descr="Macroinvertbrate phot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379" y="2739060"/>
            <a:ext cx="1527973" cy="10152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9" name="Picture 18" descr="Macroinvertbrate phot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971" y="5755464"/>
            <a:ext cx="1405785" cy="9309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" name="Picture 19" descr="Macroinvertbrate phot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766" y="3086082"/>
            <a:ext cx="1612955" cy="10717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1" name="Picture 20" descr="Macroinvertbrate photo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862" y="3807580"/>
            <a:ext cx="1052957" cy="157943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Picture 21" descr="Macroinvertbrate photo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094" y="1665533"/>
            <a:ext cx="1575190" cy="10466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6" name="Picture 25" descr="Macroinvertbrate photo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14" y="4638340"/>
            <a:ext cx="1405784" cy="9309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7" name="Picture 26" descr="Macroinvertbrate photo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482" y="4889838"/>
            <a:ext cx="1405784" cy="9309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8" name="Picture 27" descr="Macroinvertbrate photo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628" y="1470174"/>
            <a:ext cx="1405784" cy="9309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9" name="TextBox 28"/>
          <p:cNvSpPr txBox="1"/>
          <p:nvPr/>
        </p:nvSpPr>
        <p:spPr>
          <a:xfrm>
            <a:off x="6128557" y="6474684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Photos: Jan </a:t>
            </a:r>
            <a:r>
              <a:rPr lang="en-US" sz="1200" dirty="0" err="1">
                <a:latin typeface="+mj-lt"/>
              </a:rPr>
              <a:t>Hamrsky</a:t>
            </a:r>
            <a:r>
              <a:rPr lang="en-US" sz="1200" dirty="0">
                <a:latin typeface="+mj-lt"/>
              </a:rPr>
              <a:t>: lifeinfreshwater.net</a:t>
            </a:r>
          </a:p>
        </p:txBody>
      </p:sp>
    </p:spTree>
    <p:extLst>
      <p:ext uri="{BB962C8B-B14F-4D97-AF65-F5344CB8AC3E}">
        <p14:creationId xmlns:p14="http://schemas.microsoft.com/office/powerpoint/2010/main" val="314953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4AB3D-3280-D192-781B-5152DD562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Temporal trends in benthic data for Greendale Creek and  Unnamed Tributary to Fleenor Branch</a:t>
            </a:r>
          </a:p>
        </p:txBody>
      </p:sp>
      <p:pic>
        <p:nvPicPr>
          <p:cNvPr id="5" name="Content Placeholder 4" descr="Temporal trends in benthic data for Greendale Creek and Rich Valley Unnamed Tributary.">
            <a:extLst>
              <a:ext uri="{FF2B5EF4-FFF2-40B4-BE49-F238E27FC236}">
                <a16:creationId xmlns:a16="http://schemas.microsoft.com/office/drawing/2014/main" id="{F7F9EC2F-654A-42E7-5011-96026C150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85" y="1826712"/>
            <a:ext cx="5147493" cy="4510585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A34F15-7612-ECB7-BE1C-DEBB7DCBF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13</a:t>
            </a:fld>
            <a:r>
              <a:rPr lang="en-US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6" name="Picture 5" descr="Seasonal trends in benthic data for Greendale Creek and Rich Valley Unnamed Tributary.">
            <a:extLst>
              <a:ext uri="{FF2B5EF4-FFF2-40B4-BE49-F238E27FC236}">
                <a16:creationId xmlns:a16="http://schemas.microsoft.com/office/drawing/2014/main" id="{4B53E47C-4C62-0F9E-C600-B3CB52A19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724" y="1826712"/>
            <a:ext cx="4864473" cy="46173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2689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Benthic macroinvertebrate photo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14564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F2BBC9-4643-4C16-8178-1942A0E10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4904" y="2100072"/>
            <a:ext cx="5196840" cy="240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2985" y="688020"/>
            <a:ext cx="5501640" cy="1429512"/>
          </a:xfrm>
        </p:spPr>
        <p:txBody>
          <a:bodyPr anchor="ctr">
            <a:normAutofit/>
          </a:bodyPr>
          <a:lstStyle/>
          <a:p>
            <a:r>
              <a:rPr lang="en-US" dirty="0"/>
              <a:t>Biological Impairments</a:t>
            </a:r>
            <a:br>
              <a:rPr lang="en-US" dirty="0"/>
            </a:br>
            <a:r>
              <a:rPr lang="en-US" dirty="0"/>
              <a:t>Determining the Cause…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4904" y="2134992"/>
            <a:ext cx="5065776" cy="4201959"/>
          </a:xfrm>
        </p:spPr>
        <p:txBody>
          <a:bodyPr anchor="t">
            <a:normAutofit lnSpcReduction="10000"/>
          </a:bodyPr>
          <a:lstStyle/>
          <a:p>
            <a:r>
              <a:rPr lang="en-US" dirty="0"/>
              <a:t>Benthic stressor analysis</a:t>
            </a:r>
          </a:p>
          <a:p>
            <a:pPr lvl="1"/>
            <a:r>
              <a:rPr lang="en-US" sz="2800" dirty="0"/>
              <a:t>Evaluation of monitoring data</a:t>
            </a:r>
          </a:p>
          <a:p>
            <a:pPr lvl="1"/>
            <a:r>
              <a:rPr lang="en-US" sz="2800" dirty="0"/>
              <a:t>Comparison with healthy reference watershed data and stressor thresholds</a:t>
            </a:r>
          </a:p>
          <a:p>
            <a:pPr lvl="1"/>
            <a:r>
              <a:rPr lang="en-US" sz="2800" dirty="0"/>
              <a:t>Weight of evidence approach (using multiple pieces of data)</a:t>
            </a:r>
          </a:p>
          <a:p>
            <a:pPr lvl="1"/>
            <a:r>
              <a:rPr lang="en-US" sz="2800" dirty="0"/>
              <a:t>Identification of most likely stressor(s)</a:t>
            </a:r>
          </a:p>
        </p:txBody>
      </p:sp>
      <p:sp>
        <p:nvSpPr>
          <p:cNvPr id="14" name="TextBox 13" descr="Photo credit, Jan Hamsky, www.lifeinfreshwater.net">
            <a:extLst>
              <a:ext uri="{FF2B5EF4-FFF2-40B4-BE49-F238E27FC236}">
                <a16:creationId xmlns:a16="http://schemas.microsoft.com/office/drawing/2014/main" id="{CF03CDA4-445B-40CB-9021-D8D02FE789DE}"/>
              </a:ext>
            </a:extLst>
          </p:cNvPr>
          <p:cNvSpPr txBox="1"/>
          <p:nvPr/>
        </p:nvSpPr>
        <p:spPr>
          <a:xfrm>
            <a:off x="5151101" y="6580991"/>
            <a:ext cx="4291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Photo: Jan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Hamsky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www.lifeinfreshwater.net</a:t>
            </a:r>
          </a:p>
        </p:txBody>
      </p:sp>
    </p:spTree>
    <p:extLst>
      <p:ext uri="{BB962C8B-B14F-4D97-AF65-F5344CB8AC3E}">
        <p14:creationId xmlns:p14="http://schemas.microsoft.com/office/powerpoint/2010/main" val="2166028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DCC10-A9BB-F773-423B-D90240101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286" y="1719236"/>
            <a:ext cx="4195916" cy="323622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Evidence of Sediment as a Stressor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Increase of Collectors</a:t>
            </a:r>
            <a:br>
              <a:rPr lang="en-US" dirty="0"/>
            </a:br>
            <a:r>
              <a:rPr lang="en-US" dirty="0"/>
              <a:t>due to their tolerance of sediment 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5" name="Content Placeholder 4" descr="Functional feeding group composition in Greendale Creek and Rich Valley Unnamed Tributary compared to a reference.">
            <a:extLst>
              <a:ext uri="{FF2B5EF4-FFF2-40B4-BE49-F238E27FC236}">
                <a16:creationId xmlns:a16="http://schemas.microsoft.com/office/drawing/2014/main" id="{C3C1DB76-2CBA-553A-3386-479B18EE1E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4137" y="198012"/>
            <a:ext cx="5239728" cy="6523463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00C59A-DE84-9BB3-14D1-84AAB4873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15</a:t>
            </a:fld>
            <a:r>
              <a:rPr lang="en-US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209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Net spinning caddisfly photo">
            <a:extLst>
              <a:ext uri="{FF2B5EF4-FFF2-40B4-BE49-F238E27FC236}">
                <a16:creationId xmlns:a16="http://schemas.microsoft.com/office/drawing/2014/main" id="{C3C8AB42-C912-4243-A12A-DC373484F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0759A4F-2944-43BC-9634-EA5674290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Net spinning caddisfly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6D0965-1EE8-46CA-B76A-398AC3878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61C9B584-852F-4056-BF30-ABA66A23FD41}" type="slidenum">
              <a:rPr lang="en-US" sz="9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defTabSz="914400">
                <a:lnSpc>
                  <a:spcPct val="90000"/>
                </a:lnSpc>
                <a:spcAft>
                  <a:spcPts val="600"/>
                </a:spcAft>
              </a:pPr>
              <a:t>16</a:t>
            </a:fld>
            <a:r>
              <a:rPr lang="en-US" sz="9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				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CE1BB8-D4C1-4E27-84C4-3506E8703F49}"/>
              </a:ext>
            </a:extLst>
          </p:cNvPr>
          <p:cNvSpPr txBox="1"/>
          <p:nvPr/>
        </p:nvSpPr>
        <p:spPr>
          <a:xfrm>
            <a:off x="339765" y="6450986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Photo: Jan 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Hamrsky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: lifeinfreshwater.net</a:t>
            </a:r>
          </a:p>
        </p:txBody>
      </p:sp>
    </p:spTree>
    <p:extLst>
      <p:ext uri="{BB962C8B-B14F-4D97-AF65-F5344CB8AC3E}">
        <p14:creationId xmlns:p14="http://schemas.microsoft.com/office/powerpoint/2010/main" val="70263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D8F1A-4F12-4EA6-A1B0-A5928EE28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41" y="108647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More evidence for sediment?</a:t>
            </a:r>
            <a:br>
              <a:rPr lang="en-US" dirty="0"/>
            </a:br>
            <a:r>
              <a:rPr lang="en-US" dirty="0"/>
              <a:t>Habitat Assessment Scores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C3E0C12-D3F3-5372-C8BE-8107AB69B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51" y="1293542"/>
            <a:ext cx="11251581" cy="4883422"/>
          </a:xfrm>
        </p:spPr>
        <p:txBody>
          <a:bodyPr>
            <a:normAutofit fontScale="92500"/>
          </a:bodyPr>
          <a:lstStyle/>
          <a:p>
            <a:pPr marL="0" marR="0" lv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dirty="0">
                <a:effectLst/>
                <a:ea typeface="Times New Roman" panose="02020603050405020304" pitchFamily="18" charset="0"/>
              </a:rPr>
              <a:t>Greendale Creek</a:t>
            </a:r>
          </a:p>
          <a:p>
            <a:pPr marL="800100" lvl="1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</a:rPr>
              <a:t>Chanel Alteration and Chanel Substrate scored low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. These lower metric scores represent both sediment sources from degraded bank habitat and indications of deposited sediment impacts within the stream channel.</a:t>
            </a:r>
          </a:p>
          <a:p>
            <a:pPr marL="800100" lvl="1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ea typeface="Times New Roman" panose="02020603050405020304" pitchFamily="18" charset="0"/>
              </a:rPr>
              <a:t>Increased Impervious areas alongside and adjacent to the stream bank </a:t>
            </a:r>
          </a:p>
          <a:p>
            <a:pPr marL="0" marR="0" lv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dirty="0">
                <a:effectLst/>
                <a:ea typeface="Times New Roman" panose="02020603050405020304" pitchFamily="18" charset="0"/>
              </a:rPr>
              <a:t>Unnamed Tributary to Fleenor Branch</a:t>
            </a:r>
          </a:p>
          <a:p>
            <a:pPr marL="800100" lvl="1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ea typeface="Times New Roman" panose="02020603050405020304" pitchFamily="18" charset="0"/>
              </a:rPr>
              <a:t>In Unnamed Tributary to Fleenor Branch, habitat metrics for substrate, flow, and velocity/depth were significantly scored low. Unnamed Tributary to </a:t>
            </a:r>
            <a:r>
              <a:rPr lang="en-US" sz="2000">
                <a:effectLst/>
                <a:ea typeface="Times New Roman" panose="02020603050405020304" pitchFamily="18" charset="0"/>
              </a:rPr>
              <a:t>Fleenor Branch is 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a very small stream, and flow conditions may decrease dissolved oxygen and limit ecological health during dry periods.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158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CBE2666-7939-2E64-4F11-4717C3E43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Autofit/>
          </a:bodyPr>
          <a:lstStyle/>
          <a:p>
            <a:pPr algn="ctr"/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Habitat measurements</a:t>
            </a: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endParaRPr lang="en-US" sz="3200" dirty="0"/>
          </a:p>
        </p:txBody>
      </p:sp>
      <p:pic>
        <p:nvPicPr>
          <p:cNvPr id="5" name="Picture 4" descr="Habitat metric scores for Greendale Creek and Rich Valley Unnamed Tributary compared to a reference. Metrics with a &quot;D&quot; are statistically lower than the reference site.">
            <a:extLst>
              <a:ext uri="{FF2B5EF4-FFF2-40B4-BE49-F238E27FC236}">
                <a16:creationId xmlns:a16="http://schemas.microsoft.com/office/drawing/2014/main" id="{770B5592-6DB0-827E-AE50-61D749D26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7971" y="662781"/>
            <a:ext cx="6936058" cy="6128910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FC2E23-B95A-4CD5-8274-B75DB94DB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11900"/>
            <a:ext cx="10515600" cy="409575"/>
          </a:xfrm>
        </p:spPr>
        <p:txBody>
          <a:bodyPr anchor="ctr">
            <a:normAutofit/>
          </a:bodyPr>
          <a:lstStyle/>
          <a:p>
            <a:pPr algn="l">
              <a:spcAft>
                <a:spcPts val="600"/>
              </a:spcAft>
            </a:pPr>
            <a:fld id="{61C9B584-852F-4056-BF30-ABA66A23FD41}" type="slidenum">
              <a:rPr lang="en-US" smtClean="0"/>
              <a:pPr algn="l">
                <a:spcAft>
                  <a:spcPts val="600"/>
                </a:spcAft>
              </a:pPr>
              <a:t>18</a:t>
            </a:fld>
            <a:r>
              <a:rPr lang="en-US"/>
              <a:t>					</a:t>
            </a:r>
          </a:p>
        </p:txBody>
      </p:sp>
    </p:spTree>
    <p:extLst>
      <p:ext uri="{BB962C8B-B14F-4D97-AF65-F5344CB8AC3E}">
        <p14:creationId xmlns:p14="http://schemas.microsoft.com/office/powerpoint/2010/main" val="2629521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tream graphic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8" y="-503853"/>
            <a:ext cx="10577375" cy="7361853"/>
          </a:xfrm>
          <a:prstGeom prst="rect">
            <a:avLst/>
          </a:prstGeom>
        </p:spPr>
      </p:pic>
      <p:pic>
        <p:nvPicPr>
          <p:cNvPr id="7" name="Picture 6" descr="Stream graphi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5" b="11534"/>
          <a:stretch/>
        </p:blipFill>
        <p:spPr>
          <a:xfrm>
            <a:off x="3698" y="43543"/>
            <a:ext cx="10678816" cy="68144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951" y="8042"/>
            <a:ext cx="5122183" cy="1325563"/>
          </a:xfrm>
        </p:spPr>
        <p:txBody>
          <a:bodyPr>
            <a:normAutofit/>
          </a:bodyPr>
          <a:lstStyle/>
          <a:p>
            <a:r>
              <a:rPr lang="en-US" sz="3200" dirty="0"/>
              <a:t>What is a TMDL?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24963" y="3936630"/>
            <a:ext cx="4697850" cy="259947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A Total Maximum Daily Load is the maximum amount of a pollutant that a waterbody can receive and still meet water quality standards.</a:t>
            </a:r>
          </a:p>
        </p:txBody>
      </p:sp>
      <p:pic>
        <p:nvPicPr>
          <p:cNvPr id="13" name="Content Placeholder 3" descr="Macroinvertbrate photo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43" y="5028490"/>
            <a:ext cx="2464950" cy="1632344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Content Placeholder 3" descr="Macroinvertbrate photo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3025"/>
            <a:ext cx="2546350" cy="1685925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" name="Content Placeholder 3" descr="Macroinvertbrate photo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313" y="1990725"/>
            <a:ext cx="2452687" cy="1624013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Content Placeholder 3" descr="Macroinvertbrate photo"/>
          <p:cNvPicPr>
            <a:picLocks noGrp="1" noChangeAspect="1"/>
          </p:cNvPicPr>
          <p:nvPr>
            <p:ph idx="4294967295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0" t="21975" r="7834" b="12749"/>
          <a:stretch/>
        </p:blipFill>
        <p:spPr>
          <a:xfrm>
            <a:off x="0" y="4972050"/>
            <a:ext cx="2600325" cy="17145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Content Placeholder 3" descr="Macroinvertbrate photo"/>
          <p:cNvPicPr>
            <a:picLocks noGrp="1" noChangeAspect="1"/>
          </p:cNvPicPr>
          <p:nvPr>
            <p:ph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300"/>
            <a:ext cx="2717800" cy="1806575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Content Placeholder 3" descr="Macroinvertbrate photo"/>
          <p:cNvPicPr>
            <a:picLocks noGrp="1" noChangeAspect="1"/>
          </p:cNvPicPr>
          <p:nvPr>
            <p:ph idx="429496729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200" y="1806575"/>
            <a:ext cx="2717800" cy="1800225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7" descr="Dump truck graphic"/>
          <p:cNvPicPr>
            <a:picLocks noChangeAspect="1"/>
          </p:cNvPicPr>
          <p:nvPr/>
        </p:nvPicPr>
        <p:blipFill rotWithShape="1">
          <a:blip r:embed="rId8"/>
          <a:srcRect l="5072" t="3118" r="5822" b="8204"/>
          <a:stretch/>
        </p:blipFill>
        <p:spPr>
          <a:xfrm>
            <a:off x="1854274" y="1208668"/>
            <a:ext cx="4001887" cy="239843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softEdge rad="63500"/>
          </a:effectLst>
        </p:spPr>
      </p:pic>
      <p:pic>
        <p:nvPicPr>
          <p:cNvPr id="16" name="Picture 15" descr="Macroinvertbrate photo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156" y="78581"/>
            <a:ext cx="2426844" cy="160711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25182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144" y="272411"/>
            <a:ext cx="3016285" cy="560082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cap="all" dirty="0">
                <a:solidFill>
                  <a:schemeClr val="accent1"/>
                </a:solidFill>
              </a:rPr>
              <a:t>Goals for our meeting</a:t>
            </a:r>
            <a:endParaRPr lang="en-US" i="1" cap="all" dirty="0">
              <a:solidFill>
                <a:schemeClr val="accent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2</a:t>
            </a:fld>
            <a:r>
              <a:rPr lang="en-US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graphicFrame>
        <p:nvGraphicFramePr>
          <p:cNvPr id="9" name="Diagram 8" descr="Meeting goals diagram">
            <a:extLst>
              <a:ext uri="{FF2B5EF4-FFF2-40B4-BE49-F238E27FC236}">
                <a16:creationId xmlns:a16="http://schemas.microsoft.com/office/drawing/2014/main" id="{C405EE36-8019-486F-98E8-0E9BE4CFDC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0231905"/>
              </p:ext>
            </p:extLst>
          </p:nvPr>
        </p:nvGraphicFramePr>
        <p:xfrm>
          <a:off x="1960421" y="-166255"/>
          <a:ext cx="11724640" cy="7190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34B6CF84-77FC-4B1F-AFAC-633065419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353800" y="6483731"/>
            <a:ext cx="710045" cy="237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65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89" y="257742"/>
            <a:ext cx="10515600" cy="1325563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sz="4000" dirty="0"/>
              <a:t>How do we develop a TMDL?</a:t>
            </a:r>
            <a:br>
              <a:rPr lang="en-US" dirty="0"/>
            </a:br>
            <a:r>
              <a:rPr lang="en-US" i="1" dirty="0">
                <a:solidFill>
                  <a:srgbClr val="256EAB"/>
                </a:solidFill>
              </a:rPr>
              <a:t>What’s the magic number…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6089" y="2030899"/>
            <a:ext cx="4368668" cy="526564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Identify sources of sediment and phosphorus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Model their path to the stream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Determine reductions needed from each source to restore aquatic life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2" descr="Watershed graphic"/>
          <p:cNvGrpSpPr>
            <a:grpSpLocks/>
          </p:cNvGrpSpPr>
          <p:nvPr/>
        </p:nvGrpSpPr>
        <p:grpSpPr bwMode="auto">
          <a:xfrm>
            <a:off x="5411755" y="1690688"/>
            <a:ext cx="6780245" cy="5167312"/>
            <a:chOff x="23" y="-18"/>
            <a:chExt cx="5760" cy="4322"/>
          </a:xfrm>
        </p:grpSpPr>
        <p:pic>
          <p:nvPicPr>
            <p:cNvPr id="6" name="Picture 3" descr="DANRIVER"/>
            <p:cNvPicPr>
              <a:picLocks noChangeAspect="1" noChangeArrowheads="1"/>
            </p:cNvPicPr>
            <p:nvPr/>
          </p:nvPicPr>
          <p:blipFill>
            <a:blip r:embed="rId3" cstate="print"/>
            <a:srcRect l="27916" b="62500"/>
            <a:stretch>
              <a:fillRect/>
            </a:stretch>
          </p:blipFill>
          <p:spPr bwMode="auto">
            <a:xfrm>
              <a:off x="23" y="-18"/>
              <a:ext cx="5760" cy="4320"/>
            </a:xfrm>
            <a:prstGeom prst="rect">
              <a:avLst/>
            </a:prstGeom>
            <a:noFill/>
          </p:spPr>
        </p:pic>
        <p:sp>
          <p:nvSpPr>
            <p:cNvPr id="7" name="Freeform 4"/>
            <p:cNvSpPr>
              <a:spLocks/>
            </p:cNvSpPr>
            <p:nvPr/>
          </p:nvSpPr>
          <p:spPr bwMode="auto">
            <a:xfrm>
              <a:off x="1696" y="3278"/>
              <a:ext cx="2346" cy="1026"/>
            </a:xfrm>
            <a:custGeom>
              <a:avLst/>
              <a:gdLst/>
              <a:ahLst/>
              <a:cxnLst>
                <a:cxn ang="0">
                  <a:pos x="16" y="982"/>
                </a:cxn>
                <a:cxn ang="0">
                  <a:pos x="132" y="970"/>
                </a:cxn>
                <a:cxn ang="0">
                  <a:pos x="200" y="859"/>
                </a:cxn>
                <a:cxn ang="0">
                  <a:pos x="284" y="886"/>
                </a:cxn>
                <a:cxn ang="0">
                  <a:pos x="360" y="790"/>
                </a:cxn>
                <a:cxn ang="0">
                  <a:pos x="430" y="744"/>
                </a:cxn>
                <a:cxn ang="0">
                  <a:pos x="493" y="681"/>
                </a:cxn>
                <a:cxn ang="0">
                  <a:pos x="514" y="607"/>
                </a:cxn>
                <a:cxn ang="0">
                  <a:pos x="640" y="530"/>
                </a:cxn>
                <a:cxn ang="0">
                  <a:pos x="624" y="382"/>
                </a:cxn>
                <a:cxn ang="0">
                  <a:pos x="600" y="366"/>
                </a:cxn>
                <a:cxn ang="0">
                  <a:pos x="540" y="270"/>
                </a:cxn>
                <a:cxn ang="0">
                  <a:pos x="472" y="246"/>
                </a:cxn>
                <a:cxn ang="0">
                  <a:pos x="452" y="94"/>
                </a:cxn>
                <a:cxn ang="0">
                  <a:pos x="713" y="63"/>
                </a:cxn>
                <a:cxn ang="0">
                  <a:pos x="972" y="38"/>
                </a:cxn>
                <a:cxn ang="0">
                  <a:pos x="1519" y="10"/>
                </a:cxn>
                <a:cxn ang="0">
                  <a:pos x="2022" y="0"/>
                </a:cxn>
                <a:cxn ang="0">
                  <a:pos x="1948" y="90"/>
                </a:cxn>
                <a:cxn ang="0">
                  <a:pos x="1816" y="230"/>
                </a:cxn>
                <a:cxn ang="0">
                  <a:pos x="1812" y="310"/>
                </a:cxn>
                <a:cxn ang="0">
                  <a:pos x="1940" y="410"/>
                </a:cxn>
                <a:cxn ang="0">
                  <a:pos x="2072" y="486"/>
                </a:cxn>
                <a:cxn ang="0">
                  <a:pos x="2252" y="576"/>
                </a:cxn>
                <a:cxn ang="0">
                  <a:pos x="2346" y="628"/>
                </a:cxn>
                <a:cxn ang="0">
                  <a:pos x="2212" y="1018"/>
                </a:cxn>
                <a:cxn ang="0">
                  <a:pos x="0" y="1026"/>
                </a:cxn>
              </a:cxnLst>
              <a:rect l="0" t="0" r="r" b="b"/>
              <a:pathLst>
                <a:path w="2346" h="1026">
                  <a:moveTo>
                    <a:pt x="16" y="982"/>
                  </a:moveTo>
                  <a:lnTo>
                    <a:pt x="132" y="970"/>
                  </a:lnTo>
                  <a:lnTo>
                    <a:pt x="200" y="859"/>
                  </a:lnTo>
                  <a:lnTo>
                    <a:pt x="284" y="886"/>
                  </a:lnTo>
                  <a:lnTo>
                    <a:pt x="360" y="790"/>
                  </a:lnTo>
                  <a:lnTo>
                    <a:pt x="430" y="744"/>
                  </a:lnTo>
                  <a:lnTo>
                    <a:pt x="493" y="681"/>
                  </a:lnTo>
                  <a:lnTo>
                    <a:pt x="514" y="607"/>
                  </a:lnTo>
                  <a:lnTo>
                    <a:pt x="640" y="530"/>
                  </a:lnTo>
                  <a:lnTo>
                    <a:pt x="624" y="382"/>
                  </a:lnTo>
                  <a:lnTo>
                    <a:pt x="600" y="366"/>
                  </a:lnTo>
                  <a:lnTo>
                    <a:pt x="540" y="270"/>
                  </a:lnTo>
                  <a:lnTo>
                    <a:pt x="472" y="246"/>
                  </a:lnTo>
                  <a:lnTo>
                    <a:pt x="452" y="94"/>
                  </a:lnTo>
                  <a:lnTo>
                    <a:pt x="713" y="63"/>
                  </a:lnTo>
                  <a:lnTo>
                    <a:pt x="972" y="38"/>
                  </a:lnTo>
                  <a:lnTo>
                    <a:pt x="1519" y="10"/>
                  </a:lnTo>
                  <a:lnTo>
                    <a:pt x="2022" y="0"/>
                  </a:lnTo>
                  <a:lnTo>
                    <a:pt x="1948" y="90"/>
                  </a:lnTo>
                  <a:lnTo>
                    <a:pt x="1816" y="230"/>
                  </a:lnTo>
                  <a:lnTo>
                    <a:pt x="1812" y="310"/>
                  </a:lnTo>
                  <a:lnTo>
                    <a:pt x="1940" y="410"/>
                  </a:lnTo>
                  <a:lnTo>
                    <a:pt x="2072" y="486"/>
                  </a:lnTo>
                  <a:lnTo>
                    <a:pt x="2252" y="576"/>
                  </a:lnTo>
                  <a:lnTo>
                    <a:pt x="2346" y="628"/>
                  </a:lnTo>
                  <a:lnTo>
                    <a:pt x="2212" y="1018"/>
                  </a:lnTo>
                  <a:lnTo>
                    <a:pt x="0" y="1026"/>
                  </a:lnTo>
                </a:path>
              </a:pathLst>
            </a:custGeom>
            <a:solidFill>
              <a:srgbClr val="00A572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20" y="2273"/>
              <a:ext cx="1312" cy="1087"/>
            </a:xfrm>
            <a:custGeom>
              <a:avLst/>
              <a:gdLst/>
              <a:ahLst/>
              <a:cxnLst>
                <a:cxn ang="0">
                  <a:pos x="12" y="811"/>
                </a:cxn>
                <a:cxn ang="0">
                  <a:pos x="55" y="859"/>
                </a:cxn>
                <a:cxn ang="0">
                  <a:pos x="88" y="815"/>
                </a:cxn>
                <a:cxn ang="0">
                  <a:pos x="115" y="817"/>
                </a:cxn>
                <a:cxn ang="0">
                  <a:pos x="163" y="808"/>
                </a:cxn>
                <a:cxn ang="0">
                  <a:pos x="151" y="838"/>
                </a:cxn>
                <a:cxn ang="0">
                  <a:pos x="157" y="982"/>
                </a:cxn>
                <a:cxn ang="0">
                  <a:pos x="252" y="891"/>
                </a:cxn>
                <a:cxn ang="0">
                  <a:pos x="284" y="987"/>
                </a:cxn>
                <a:cxn ang="0">
                  <a:pos x="304" y="1027"/>
                </a:cxn>
                <a:cxn ang="0">
                  <a:pos x="356" y="1059"/>
                </a:cxn>
                <a:cxn ang="0">
                  <a:pos x="420" y="1067"/>
                </a:cxn>
                <a:cxn ang="0">
                  <a:pos x="468" y="1087"/>
                </a:cxn>
                <a:cxn ang="0">
                  <a:pos x="667" y="1073"/>
                </a:cxn>
                <a:cxn ang="0">
                  <a:pos x="728" y="1059"/>
                </a:cxn>
                <a:cxn ang="0">
                  <a:pos x="852" y="1051"/>
                </a:cxn>
                <a:cxn ang="0">
                  <a:pos x="932" y="1035"/>
                </a:cxn>
                <a:cxn ang="0">
                  <a:pos x="1024" y="1011"/>
                </a:cxn>
                <a:cxn ang="0">
                  <a:pos x="1108" y="975"/>
                </a:cxn>
                <a:cxn ang="0">
                  <a:pos x="1180" y="915"/>
                </a:cxn>
                <a:cxn ang="0">
                  <a:pos x="1280" y="799"/>
                </a:cxn>
                <a:cxn ang="0">
                  <a:pos x="1312" y="715"/>
                </a:cxn>
                <a:cxn ang="0">
                  <a:pos x="1300" y="639"/>
                </a:cxn>
                <a:cxn ang="0">
                  <a:pos x="1288" y="551"/>
                </a:cxn>
                <a:cxn ang="0">
                  <a:pos x="1300" y="403"/>
                </a:cxn>
                <a:cxn ang="0">
                  <a:pos x="1300" y="259"/>
                </a:cxn>
                <a:cxn ang="0">
                  <a:pos x="1304" y="99"/>
                </a:cxn>
                <a:cxn ang="0">
                  <a:pos x="1206" y="0"/>
                </a:cxn>
                <a:cxn ang="0">
                  <a:pos x="1184" y="55"/>
                </a:cxn>
                <a:cxn ang="0">
                  <a:pos x="1072" y="107"/>
                </a:cxn>
                <a:cxn ang="0">
                  <a:pos x="868" y="147"/>
                </a:cxn>
                <a:cxn ang="0">
                  <a:pos x="640" y="331"/>
                </a:cxn>
                <a:cxn ang="0">
                  <a:pos x="304" y="483"/>
                </a:cxn>
                <a:cxn ang="0">
                  <a:pos x="80" y="635"/>
                </a:cxn>
                <a:cxn ang="0">
                  <a:pos x="8" y="763"/>
                </a:cxn>
              </a:cxnLst>
              <a:rect l="0" t="0" r="r" b="b"/>
              <a:pathLst>
                <a:path w="1312" h="1087">
                  <a:moveTo>
                    <a:pt x="0" y="787"/>
                  </a:moveTo>
                  <a:lnTo>
                    <a:pt x="12" y="811"/>
                  </a:lnTo>
                  <a:lnTo>
                    <a:pt x="32" y="831"/>
                  </a:lnTo>
                  <a:lnTo>
                    <a:pt x="55" y="859"/>
                  </a:lnTo>
                  <a:lnTo>
                    <a:pt x="64" y="847"/>
                  </a:lnTo>
                  <a:lnTo>
                    <a:pt x="88" y="815"/>
                  </a:lnTo>
                  <a:lnTo>
                    <a:pt x="106" y="793"/>
                  </a:lnTo>
                  <a:lnTo>
                    <a:pt x="115" y="817"/>
                  </a:lnTo>
                  <a:lnTo>
                    <a:pt x="168" y="807"/>
                  </a:lnTo>
                  <a:lnTo>
                    <a:pt x="163" y="808"/>
                  </a:lnTo>
                  <a:lnTo>
                    <a:pt x="124" y="922"/>
                  </a:lnTo>
                  <a:lnTo>
                    <a:pt x="151" y="838"/>
                  </a:lnTo>
                  <a:lnTo>
                    <a:pt x="118" y="934"/>
                  </a:lnTo>
                  <a:lnTo>
                    <a:pt x="157" y="982"/>
                  </a:lnTo>
                  <a:lnTo>
                    <a:pt x="224" y="887"/>
                  </a:lnTo>
                  <a:lnTo>
                    <a:pt x="252" y="891"/>
                  </a:lnTo>
                  <a:lnTo>
                    <a:pt x="252" y="967"/>
                  </a:lnTo>
                  <a:lnTo>
                    <a:pt x="284" y="987"/>
                  </a:lnTo>
                  <a:lnTo>
                    <a:pt x="312" y="987"/>
                  </a:lnTo>
                  <a:lnTo>
                    <a:pt x="304" y="1027"/>
                  </a:lnTo>
                  <a:lnTo>
                    <a:pt x="312" y="1067"/>
                  </a:lnTo>
                  <a:lnTo>
                    <a:pt x="356" y="1059"/>
                  </a:lnTo>
                  <a:lnTo>
                    <a:pt x="392" y="1047"/>
                  </a:lnTo>
                  <a:lnTo>
                    <a:pt x="420" y="1067"/>
                  </a:lnTo>
                  <a:lnTo>
                    <a:pt x="444" y="1075"/>
                  </a:lnTo>
                  <a:lnTo>
                    <a:pt x="468" y="1087"/>
                  </a:lnTo>
                  <a:lnTo>
                    <a:pt x="512" y="1087"/>
                  </a:lnTo>
                  <a:lnTo>
                    <a:pt x="667" y="1073"/>
                  </a:lnTo>
                  <a:lnTo>
                    <a:pt x="620" y="1067"/>
                  </a:lnTo>
                  <a:lnTo>
                    <a:pt x="728" y="1059"/>
                  </a:lnTo>
                  <a:lnTo>
                    <a:pt x="804" y="1051"/>
                  </a:lnTo>
                  <a:lnTo>
                    <a:pt x="852" y="1051"/>
                  </a:lnTo>
                  <a:lnTo>
                    <a:pt x="888" y="1043"/>
                  </a:lnTo>
                  <a:lnTo>
                    <a:pt x="932" y="1035"/>
                  </a:lnTo>
                  <a:lnTo>
                    <a:pt x="972" y="1031"/>
                  </a:lnTo>
                  <a:lnTo>
                    <a:pt x="1024" y="1011"/>
                  </a:lnTo>
                  <a:lnTo>
                    <a:pt x="1068" y="987"/>
                  </a:lnTo>
                  <a:lnTo>
                    <a:pt x="1108" y="975"/>
                  </a:lnTo>
                  <a:lnTo>
                    <a:pt x="1164" y="935"/>
                  </a:lnTo>
                  <a:lnTo>
                    <a:pt x="1180" y="915"/>
                  </a:lnTo>
                  <a:lnTo>
                    <a:pt x="1196" y="895"/>
                  </a:lnTo>
                  <a:lnTo>
                    <a:pt x="1280" y="799"/>
                  </a:lnTo>
                  <a:lnTo>
                    <a:pt x="1300" y="763"/>
                  </a:lnTo>
                  <a:lnTo>
                    <a:pt x="1312" y="715"/>
                  </a:lnTo>
                  <a:lnTo>
                    <a:pt x="1308" y="675"/>
                  </a:lnTo>
                  <a:lnTo>
                    <a:pt x="1300" y="639"/>
                  </a:lnTo>
                  <a:lnTo>
                    <a:pt x="1288" y="607"/>
                  </a:lnTo>
                  <a:lnTo>
                    <a:pt x="1288" y="551"/>
                  </a:lnTo>
                  <a:lnTo>
                    <a:pt x="1296" y="507"/>
                  </a:lnTo>
                  <a:lnTo>
                    <a:pt x="1300" y="403"/>
                  </a:lnTo>
                  <a:lnTo>
                    <a:pt x="1300" y="355"/>
                  </a:lnTo>
                  <a:lnTo>
                    <a:pt x="1300" y="259"/>
                  </a:lnTo>
                  <a:lnTo>
                    <a:pt x="1304" y="143"/>
                  </a:lnTo>
                  <a:lnTo>
                    <a:pt x="1304" y="99"/>
                  </a:lnTo>
                  <a:lnTo>
                    <a:pt x="1233" y="7"/>
                  </a:lnTo>
                  <a:lnTo>
                    <a:pt x="1206" y="0"/>
                  </a:lnTo>
                  <a:lnTo>
                    <a:pt x="1188" y="3"/>
                  </a:lnTo>
                  <a:lnTo>
                    <a:pt x="1184" y="55"/>
                  </a:lnTo>
                  <a:lnTo>
                    <a:pt x="1152" y="67"/>
                  </a:lnTo>
                  <a:lnTo>
                    <a:pt x="1072" y="107"/>
                  </a:lnTo>
                  <a:lnTo>
                    <a:pt x="1040" y="107"/>
                  </a:lnTo>
                  <a:lnTo>
                    <a:pt x="868" y="147"/>
                  </a:lnTo>
                  <a:lnTo>
                    <a:pt x="650" y="154"/>
                  </a:lnTo>
                  <a:lnTo>
                    <a:pt x="640" y="331"/>
                  </a:lnTo>
                  <a:lnTo>
                    <a:pt x="524" y="383"/>
                  </a:lnTo>
                  <a:lnTo>
                    <a:pt x="304" y="483"/>
                  </a:lnTo>
                  <a:lnTo>
                    <a:pt x="204" y="563"/>
                  </a:lnTo>
                  <a:lnTo>
                    <a:pt x="80" y="635"/>
                  </a:lnTo>
                  <a:lnTo>
                    <a:pt x="44" y="687"/>
                  </a:lnTo>
                  <a:lnTo>
                    <a:pt x="8" y="763"/>
                  </a:lnTo>
                  <a:lnTo>
                    <a:pt x="0" y="787"/>
                  </a:lnTo>
                  <a:close/>
                </a:path>
              </a:pathLst>
            </a:custGeom>
            <a:solidFill>
              <a:srgbClr val="00CC99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686589" y="3699769"/>
            <a:ext cx="1931455" cy="732508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Cropland: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tons/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038299" y="4703042"/>
            <a:ext cx="1676114" cy="707886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Pasture: </a:t>
            </a:r>
            <a:b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tons/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9253182" y="4307978"/>
            <a:ext cx="1856308" cy="732508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Residential: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tons/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7788892" y="2493139"/>
            <a:ext cx="1655359" cy="732508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Forest: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ton/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82830" y="6337987"/>
            <a:ext cx="4725337" cy="46166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Diagram: Adapted from the Center for TMDL and Watershed Studies at Virginia Tech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10220368" y="5181838"/>
            <a:ext cx="1371705" cy="732508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Urban: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tons/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5677054" y="3697378"/>
            <a:ext cx="1931455" cy="732508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Cropland: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 reduction</a:t>
            </a: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6933341" y="4676836"/>
            <a:ext cx="1828514" cy="707886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Pasture: </a:t>
            </a:r>
            <a:b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 reduction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9253182" y="4291285"/>
            <a:ext cx="1856308" cy="732508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Residential: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 reduction</a:t>
            </a: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7788892" y="2455795"/>
            <a:ext cx="1655359" cy="732508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Forest: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 reduction</a:t>
            </a: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6440440" y="5741884"/>
            <a:ext cx="2891731" cy="695575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TMDL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16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Sediment load = 19 tons/</a:t>
            </a:r>
            <a:r>
              <a:rPr lang="en-US" sz="1600" b="1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sz="1600" b="1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10148056" y="5181838"/>
            <a:ext cx="1810343" cy="732508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Urban: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75% reduction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6430033" y="5739133"/>
            <a:ext cx="2891731" cy="695575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Impaired stream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16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Sediment load = 37 tons/</a:t>
            </a:r>
            <a:r>
              <a:rPr lang="en-US" sz="1600" b="1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sz="1600" b="1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10020225" y="5945646"/>
            <a:ext cx="1991482" cy="732508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sources: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tons/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10014926" y="5968754"/>
            <a:ext cx="2026928" cy="732508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sources: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 reduction</a:t>
            </a:r>
          </a:p>
        </p:txBody>
      </p:sp>
    </p:spTree>
    <p:extLst>
      <p:ext uri="{BB962C8B-B14F-4D97-AF65-F5344CB8AC3E}">
        <p14:creationId xmlns:p14="http://schemas.microsoft.com/office/powerpoint/2010/main" val="57813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1" grpId="0" animBg="1"/>
      <p:bldP spid="14" grpId="0" animBg="1"/>
      <p:bldP spid="23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250" y="-202424"/>
            <a:ext cx="6876011" cy="1812810"/>
          </a:xfrm>
        </p:spPr>
        <p:txBody>
          <a:bodyPr>
            <a:normAutofit/>
          </a:bodyPr>
          <a:lstStyle/>
          <a:p>
            <a:r>
              <a:rPr lang="en-US" sz="4400" b="0" dirty="0"/>
              <a:t>Determining a reduction?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250" y="1422778"/>
            <a:ext cx="5736545" cy="50558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No water quality standard for sediment</a:t>
            </a:r>
          </a:p>
          <a:p>
            <a:r>
              <a:rPr lang="en-US" dirty="0"/>
              <a:t>Compare Greendale Creek and Unnamed Tributary to Fleenor Branch to nearby reference streams with similar land use patterns and characteristics</a:t>
            </a:r>
          </a:p>
          <a:p>
            <a:r>
              <a:rPr lang="en-US" dirty="0"/>
              <a:t>Estimate sediment load to these streams to identify “break point” at which impairment occurs</a:t>
            </a:r>
          </a:p>
          <a:p>
            <a:r>
              <a:rPr lang="en-US" dirty="0"/>
              <a:t>Use this break point to establish target sediment load for impaired streams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21</a:t>
            </a:fld>
            <a:r>
              <a:rPr lang="en-US" dirty="0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6" name="Picture 5" descr="A map of a mountain range&#10;&#10;Description automatically generated">
            <a:extLst>
              <a:ext uri="{FF2B5EF4-FFF2-40B4-BE49-F238E27FC236}">
                <a16:creationId xmlns:a16="http://schemas.microsoft.com/office/drawing/2014/main" id="{86CD6B0A-DE49-673C-A3A4-FCF92D951E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85" y="925159"/>
            <a:ext cx="5366800" cy="538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329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22</a:t>
            </a:fld>
            <a:r>
              <a:rPr lang="en-US" dirty="0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29" y="-342604"/>
            <a:ext cx="12118571" cy="1707323"/>
          </a:xfrm>
        </p:spPr>
        <p:txBody>
          <a:bodyPr>
            <a:normAutofit/>
          </a:bodyPr>
          <a:lstStyle/>
          <a:p>
            <a:pPr algn="ctr"/>
            <a:r>
              <a:rPr lang="en-US" sz="4400" b="0" dirty="0"/>
              <a:t>Sediment sources in Greendale Creek</a:t>
            </a:r>
          </a:p>
        </p:txBody>
      </p:sp>
      <p:sp>
        <p:nvSpPr>
          <p:cNvPr id="6" name="Rounded Rectangle 5" descr="An estimated 18% reduction in sediment is needed to restore aquatic life in Mill Creek"/>
          <p:cNvSpPr/>
          <p:nvPr/>
        </p:nvSpPr>
        <p:spPr>
          <a:xfrm>
            <a:off x="266430" y="1607984"/>
            <a:ext cx="3496274" cy="2871019"/>
          </a:xfrm>
          <a:prstGeom prst="roundRect">
            <a:avLst/>
          </a:prstGeom>
          <a:noFill/>
          <a:ln w="34925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8061" y="1860812"/>
            <a:ext cx="32585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estimated 38% reduction in sediment is needed to restore aquatic life in Greendale Creek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A9A0DA-5F04-7857-559D-D63B1476A5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84" r="11194" b="7134"/>
          <a:stretch/>
        </p:blipFill>
        <p:spPr>
          <a:xfrm>
            <a:off x="3842583" y="999740"/>
            <a:ext cx="8229600" cy="513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68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23</a:t>
            </a:fld>
            <a:r>
              <a:rPr lang="en-US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29" y="-216140"/>
            <a:ext cx="12118571" cy="1707323"/>
          </a:xfrm>
        </p:spPr>
        <p:txBody>
          <a:bodyPr>
            <a:normAutofit/>
          </a:bodyPr>
          <a:lstStyle/>
          <a:p>
            <a:pPr algn="ctr"/>
            <a:r>
              <a:rPr lang="en-US" sz="4400" b="0" dirty="0"/>
              <a:t>Sediment sources in Unnamed Tributary</a:t>
            </a:r>
            <a:br>
              <a:rPr lang="en-US" sz="4400" b="0" dirty="0"/>
            </a:br>
            <a:r>
              <a:rPr lang="en-US" sz="4400" b="0" dirty="0"/>
              <a:t>to Fleenor Branch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3293" y="2093039"/>
            <a:ext cx="33464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estimated 49% reduction in sediment is needed to restore aquatic life in UT to Fleenor Branch</a:t>
            </a:r>
          </a:p>
        </p:txBody>
      </p:sp>
      <p:sp>
        <p:nvSpPr>
          <p:cNvPr id="12" name="Rounded Rectangle 11" descr="An estimated reduction of 17% in sediment is needed to restore aquatic life in Moores Creek"/>
          <p:cNvSpPr/>
          <p:nvPr/>
        </p:nvSpPr>
        <p:spPr>
          <a:xfrm>
            <a:off x="262333" y="1860165"/>
            <a:ext cx="3521150" cy="3137670"/>
          </a:xfrm>
          <a:prstGeom prst="roundRect">
            <a:avLst/>
          </a:prstGeom>
          <a:noFill/>
          <a:ln w="34925">
            <a:solidFill>
              <a:srgbClr val="19856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A3B251-4D3E-1676-7CF1-6CC55D66F2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70" r="14470" b="7288"/>
          <a:stretch/>
        </p:blipFill>
        <p:spPr>
          <a:xfrm>
            <a:off x="3868820" y="1222249"/>
            <a:ext cx="7772400" cy="509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54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B1F1C0-9BDA-0674-AF8A-C603F60F86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20" b="8158"/>
          <a:stretch/>
        </p:blipFill>
        <p:spPr>
          <a:xfrm>
            <a:off x="3674545" y="1444754"/>
            <a:ext cx="8511923" cy="4572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24</a:t>
            </a:fld>
            <a:r>
              <a:rPr lang="en-US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29" y="-216140"/>
            <a:ext cx="12118571" cy="1707323"/>
          </a:xfrm>
        </p:spPr>
        <p:txBody>
          <a:bodyPr>
            <a:normAutofit/>
          </a:bodyPr>
          <a:lstStyle/>
          <a:p>
            <a:pPr algn="ctr"/>
            <a:r>
              <a:rPr lang="en-US" sz="4400" b="0" dirty="0"/>
              <a:t>Phosphorus sources in Unnamed Tributary</a:t>
            </a:r>
            <a:br>
              <a:rPr lang="en-US" sz="4400" b="0" dirty="0"/>
            </a:br>
            <a:r>
              <a:rPr lang="en-US" sz="4400" b="0" dirty="0"/>
              <a:t>to Fleenor Branch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2333" y="2093039"/>
            <a:ext cx="33268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estimated 59% reduction in phosphorus is needed to restore aquatic life in UT to Fleenor Branch</a:t>
            </a:r>
          </a:p>
        </p:txBody>
      </p:sp>
      <p:sp>
        <p:nvSpPr>
          <p:cNvPr id="12" name="Rounded Rectangle 11" descr="An estimated reduction of 17% in sediment is needed to restore aquatic life in Moores Creek"/>
          <p:cNvSpPr/>
          <p:nvPr/>
        </p:nvSpPr>
        <p:spPr>
          <a:xfrm>
            <a:off x="176981" y="1897626"/>
            <a:ext cx="3521150" cy="2949677"/>
          </a:xfrm>
          <a:prstGeom prst="roundRect">
            <a:avLst/>
          </a:prstGeom>
          <a:noFill/>
          <a:ln w="34925">
            <a:solidFill>
              <a:srgbClr val="19856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323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More than just a number?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370" y="1869681"/>
            <a:ext cx="5003042" cy="4012442"/>
          </a:xfrm>
        </p:spPr>
        <p:txBody>
          <a:bodyPr/>
          <a:lstStyle/>
          <a:p>
            <a:r>
              <a:rPr lang="en-US" dirty="0"/>
              <a:t>Primary objective is to address pollution in our waterways</a:t>
            </a:r>
          </a:p>
          <a:p>
            <a:r>
              <a:rPr lang="en-US" dirty="0"/>
              <a:t>TMDL study is the first step</a:t>
            </a:r>
          </a:p>
          <a:p>
            <a:r>
              <a:rPr lang="en-US" dirty="0"/>
              <a:t>Followed by an implementation plan</a:t>
            </a:r>
          </a:p>
          <a:p>
            <a:r>
              <a:rPr lang="en-US" dirty="0"/>
              <a:t>Implementation through partnerships with local organizations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25</a:t>
            </a:fld>
            <a:r>
              <a:rPr lang="en-US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5" name="Picture 4" descr="Benthic macroinvertebrate phot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901" y="1825624"/>
            <a:ext cx="6105099" cy="4056499"/>
          </a:xfrm>
          <a:prstGeom prst="rect">
            <a:avLst/>
          </a:prstGeom>
        </p:spPr>
      </p:pic>
      <p:sp>
        <p:nvSpPr>
          <p:cNvPr id="6" name="TextBox 5" descr="Photo credit, Jan Hamsky, www.lifeinfreshwater.net"/>
          <p:cNvSpPr txBox="1"/>
          <p:nvPr/>
        </p:nvSpPr>
        <p:spPr>
          <a:xfrm>
            <a:off x="6086901" y="5882123"/>
            <a:ext cx="4291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Photo: Jan </a:t>
            </a:r>
            <a:r>
              <a:rPr lang="en-US" sz="1200" dirty="0" err="1">
                <a:latin typeface="+mj-lt"/>
              </a:rPr>
              <a:t>Hamsky</a:t>
            </a:r>
            <a:r>
              <a:rPr lang="en-US" sz="1200" dirty="0">
                <a:latin typeface="+mj-lt"/>
              </a:rPr>
              <a:t>; www.lifeinfreshwater.net</a:t>
            </a:r>
          </a:p>
        </p:txBody>
      </p:sp>
    </p:spTree>
    <p:extLst>
      <p:ext uri="{BB962C8B-B14F-4D97-AF65-F5344CB8AC3E}">
        <p14:creationId xmlns:p14="http://schemas.microsoft.com/office/powerpoint/2010/main" val="24624272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381" y="33908"/>
            <a:ext cx="8288214" cy="1812810"/>
          </a:xfrm>
        </p:spPr>
        <p:txBody>
          <a:bodyPr>
            <a:normAutofit/>
          </a:bodyPr>
          <a:lstStyle/>
          <a:p>
            <a:r>
              <a:rPr lang="en-US" sz="4800" b="0" dirty="0"/>
              <a:t>Next Steps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baseline="-25000" smtClean="0"/>
              <a:t>26</a:t>
            </a:fld>
            <a:r>
              <a:rPr lang="en-US" baseline="-25000" dirty="0"/>
              <a:t>					</a:t>
            </a:r>
            <a:endParaRPr lang="en-US" baseline="-25000" dirty="0">
              <a:solidFill>
                <a:srgbClr val="256EAB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90808" y="1687610"/>
            <a:ext cx="13480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Photo: NRCS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35202" y="1478604"/>
            <a:ext cx="5800227" cy="5087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ln w="0"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30-day comment period   </a:t>
            </a:r>
          </a:p>
          <a:p>
            <a:r>
              <a:rPr lang="en-US" sz="3000" dirty="0"/>
              <a:t>Allows the public to review the “DRAFT” report and provide comment</a:t>
            </a:r>
          </a:p>
          <a:p>
            <a:r>
              <a:rPr lang="en-US" sz="3200" dirty="0"/>
              <a:t>Submit study to EPA for approval</a:t>
            </a:r>
          </a:p>
          <a:p>
            <a:r>
              <a:rPr lang="en-US" sz="3200" dirty="0"/>
              <a:t>Development of implementation plan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 descr="A river running through a rocky area&#10;&#10;Description automatically generated">
            <a:extLst>
              <a:ext uri="{FF2B5EF4-FFF2-40B4-BE49-F238E27FC236}">
                <a16:creationId xmlns:a16="http://schemas.microsoft.com/office/drawing/2014/main" id="{DE2FB8FF-783B-5EF1-7E2A-06945ED274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6404" y="1019597"/>
            <a:ext cx="5773593" cy="481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606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540" y="222844"/>
            <a:ext cx="5579660" cy="184348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Questions &amp; Comments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2540" y="2170906"/>
            <a:ext cx="5985681" cy="3660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30-day public comment period (Aug. 13 – Sept. 12)</a:t>
            </a:r>
          </a:p>
          <a:p>
            <a:pPr marL="0" indent="0">
              <a:buNone/>
            </a:pPr>
            <a:r>
              <a:rPr lang="en-US" b="1" dirty="0"/>
              <a:t>Send comments to:</a:t>
            </a:r>
          </a:p>
          <a:p>
            <a:pPr marL="0" indent="0">
              <a:buNone/>
            </a:pPr>
            <a:r>
              <a:rPr lang="en-US" dirty="0"/>
              <a:t>Landon Jenkins </a:t>
            </a:r>
          </a:p>
          <a:p>
            <a:pPr marL="0" indent="0">
              <a:buNone/>
            </a:pPr>
            <a:r>
              <a:rPr lang="en-US" dirty="0"/>
              <a:t>355 A </a:t>
            </a:r>
            <a:r>
              <a:rPr lang="en-US" dirty="0" err="1"/>
              <a:t>Deadmore</a:t>
            </a:r>
            <a:r>
              <a:rPr lang="en-US" dirty="0"/>
              <a:t> St SW</a:t>
            </a:r>
          </a:p>
          <a:p>
            <a:pPr marL="0" indent="0">
              <a:buNone/>
            </a:pPr>
            <a:r>
              <a:rPr lang="en-US" dirty="0"/>
              <a:t>Abingdon, VA 24210</a:t>
            </a:r>
          </a:p>
          <a:p>
            <a:pPr marL="0" indent="0">
              <a:buNone/>
            </a:pPr>
            <a:r>
              <a:rPr lang="en-US" dirty="0"/>
              <a:t>landon.jenkins@deq.virginia.gov</a:t>
            </a:r>
          </a:p>
        </p:txBody>
      </p:sp>
      <p:pic>
        <p:nvPicPr>
          <p:cNvPr id="8" name="Content Placeholder 7" descr="A dirt path with a stream in the middle of a field&#10;&#10;Description automatically generated with medium confidence">
            <a:extLst>
              <a:ext uri="{FF2B5EF4-FFF2-40B4-BE49-F238E27FC236}">
                <a16:creationId xmlns:a16="http://schemas.microsoft.com/office/drawing/2014/main" id="{AC2DF96F-AB33-E1CE-52EC-33AFB8D0EA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5851" y="964943"/>
            <a:ext cx="5958409" cy="4468806"/>
          </a:xfrm>
        </p:spPr>
      </p:pic>
    </p:spTree>
    <p:extLst>
      <p:ext uri="{BB962C8B-B14F-4D97-AF65-F5344CB8AC3E}">
        <p14:creationId xmlns:p14="http://schemas.microsoft.com/office/powerpoint/2010/main" val="4154314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FA8CF8-2214-6E75-50C9-D0DCA393C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spcAft>
                <a:spcPts val="600"/>
              </a:spcAft>
            </a:pPr>
            <a:fld id="{61C9B584-852F-4056-BF30-ABA66A23FD41}" type="slidenum">
              <a:rPr lang="en-US" smtClean="0"/>
              <a:pPr algn="l">
                <a:spcAft>
                  <a:spcPts val="600"/>
                </a:spcAft>
              </a:pPr>
              <a:t>3</a:t>
            </a:fld>
            <a:r>
              <a:rPr lang="en-US"/>
              <a:t>					</a:t>
            </a:r>
            <a:endParaRPr lang="en-US">
              <a:solidFill>
                <a:srgbClr val="256EAB"/>
              </a:solidFill>
            </a:endParaRPr>
          </a:p>
        </p:txBody>
      </p:sp>
      <p:pic>
        <p:nvPicPr>
          <p:cNvPr id="6" name="Content Placeholder 5" descr="A map of a river&#10;&#10;Description automatically generated">
            <a:extLst>
              <a:ext uri="{FF2B5EF4-FFF2-40B4-BE49-F238E27FC236}">
                <a16:creationId xmlns:a16="http://schemas.microsoft.com/office/drawing/2014/main" id="{7238A96C-DB85-CB9D-82D6-4D71CC245F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14" y="333271"/>
            <a:ext cx="9972571" cy="5858729"/>
          </a:xfrm>
        </p:spPr>
      </p:pic>
    </p:spTree>
    <p:extLst>
      <p:ext uri="{BB962C8B-B14F-4D97-AF65-F5344CB8AC3E}">
        <p14:creationId xmlns:p14="http://schemas.microsoft.com/office/powerpoint/2010/main" val="1918236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AC471A-5F84-E1C9-9B87-4E703DD80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spcAft>
                <a:spcPts val="600"/>
              </a:spcAft>
            </a:pPr>
            <a:fld id="{61C9B584-852F-4056-BF30-ABA66A23FD41}" type="slidenum">
              <a:rPr lang="en-US" smtClean="0"/>
              <a:pPr algn="l">
                <a:spcAft>
                  <a:spcPts val="600"/>
                </a:spcAft>
              </a:pPr>
              <a:t>4</a:t>
            </a:fld>
            <a:r>
              <a:rPr lang="en-US"/>
              <a:t>					</a:t>
            </a:r>
            <a:endParaRPr lang="en-US">
              <a:solidFill>
                <a:srgbClr val="256EAB"/>
              </a:solidFill>
            </a:endParaRPr>
          </a:p>
        </p:txBody>
      </p:sp>
      <p:pic>
        <p:nvPicPr>
          <p:cNvPr id="6" name="Content Placeholder 5" descr="A map of a river&#10;&#10;Description automatically generated">
            <a:extLst>
              <a:ext uri="{FF2B5EF4-FFF2-40B4-BE49-F238E27FC236}">
                <a16:creationId xmlns:a16="http://schemas.microsoft.com/office/drawing/2014/main" id="{17071B62-8A5F-7C61-2EEC-6DB4E0D693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13" y="393121"/>
            <a:ext cx="9915774" cy="5918779"/>
          </a:xfrm>
        </p:spPr>
      </p:pic>
    </p:spTree>
    <p:extLst>
      <p:ext uri="{BB962C8B-B14F-4D97-AF65-F5344CB8AC3E}">
        <p14:creationId xmlns:p14="http://schemas.microsoft.com/office/powerpoint/2010/main" val="1615263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390" y="159157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chemeClr val="accent1"/>
                </a:solidFill>
              </a:rPr>
              <a:t>Why a study?</a:t>
            </a:r>
            <a:endParaRPr lang="en-US" i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193" y="1533160"/>
            <a:ext cx="6036903" cy="47303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Water quality standards in Virginia have designated uses (recreation, aquatic life, wildlife, natural resources)</a:t>
            </a:r>
          </a:p>
          <a:p>
            <a:r>
              <a:rPr lang="en-US" dirty="0"/>
              <a:t>Aquatic life designated use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All waters should support “</a:t>
            </a:r>
            <a:r>
              <a:rPr lang="en-US" i="1" dirty="0"/>
              <a:t>the propagation and growth of a balanced, indigenous population of aquatic life</a:t>
            </a:r>
            <a:r>
              <a:rPr lang="en-US" dirty="0"/>
              <a:t>”</a:t>
            </a:r>
          </a:p>
          <a:p>
            <a:pPr>
              <a:lnSpc>
                <a:spcPct val="114000"/>
              </a:lnSpc>
            </a:pPr>
            <a:r>
              <a:rPr lang="en-US" dirty="0"/>
              <a:t>What does this mean?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Waters should be free of substances harmful to aquatic life</a:t>
            </a:r>
          </a:p>
          <a:p>
            <a:pPr>
              <a:lnSpc>
                <a:spcPct val="114000"/>
              </a:lnSpc>
            </a:pPr>
            <a:r>
              <a:rPr lang="en-US" dirty="0"/>
              <a:t>Monitor benthic macroinvertebrates (the bugs on the stream bottom) to determine if the standard is met</a:t>
            </a:r>
          </a:p>
          <a:p>
            <a:pPr lvl="1">
              <a:lnSpc>
                <a:spcPct val="114000"/>
              </a:lnSpc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5</a:t>
            </a:fld>
            <a:r>
              <a:rPr lang="en-US" dirty="0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5" name="Picture 4" descr="Macroinvertbrate phot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043" y="0"/>
            <a:ext cx="4566957" cy="68504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70620" y="159157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</a:rPr>
              <a:t>Photo: Jan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Hamrsky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: lifeinfreshwater.net</a:t>
            </a:r>
          </a:p>
        </p:txBody>
      </p:sp>
    </p:spTree>
    <p:extLst>
      <p:ext uri="{BB962C8B-B14F-4D97-AF65-F5344CB8AC3E}">
        <p14:creationId xmlns:p14="http://schemas.microsoft.com/office/powerpoint/2010/main" val="2568379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9662" y="0"/>
            <a:ext cx="4368602" cy="1535118"/>
          </a:xfrm>
        </p:spPr>
        <p:txBody>
          <a:bodyPr anchor="b">
            <a:normAutofit/>
          </a:bodyPr>
          <a:lstStyle/>
          <a:p>
            <a:r>
              <a:rPr lang="en-US" dirty="0"/>
              <a:t>Why should we care about bugs?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9662" y="2141379"/>
            <a:ext cx="4243589" cy="441349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en-US" dirty="0"/>
              <a:t>Consume algae and organic matter </a:t>
            </a:r>
            <a:r>
              <a:rPr lang="en-US" dirty="0">
                <a:sym typeface="Wingdings" panose="05000000000000000000" pitchFamily="2" charset="2"/>
              </a:rPr>
              <a:t> nutrient cycling</a:t>
            </a:r>
          </a:p>
          <a:p>
            <a:r>
              <a:rPr lang="en-US" dirty="0">
                <a:sym typeface="Wingdings" panose="05000000000000000000" pitchFamily="2" charset="2"/>
              </a:rPr>
              <a:t>Aquatic food chain</a:t>
            </a:r>
          </a:p>
          <a:p>
            <a:r>
              <a:rPr lang="en-US" dirty="0">
                <a:sym typeface="Wingdings" panose="05000000000000000000" pitchFamily="2" charset="2"/>
              </a:rPr>
              <a:t>Our “canary in the coal mine”</a:t>
            </a:r>
          </a:p>
          <a:p>
            <a:r>
              <a:rPr lang="en-US" dirty="0">
                <a:sym typeface="Wingdings" panose="05000000000000000000" pitchFamily="2" charset="2"/>
              </a:rPr>
              <a:t>Chemical monitoring =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a snapshot in time</a:t>
            </a:r>
          </a:p>
          <a:p>
            <a:pPr lvl="1"/>
            <a:r>
              <a:rPr lang="en-US" sz="2800" dirty="0">
                <a:sym typeface="Wingdings" panose="05000000000000000000" pitchFamily="2" charset="2"/>
              </a:rPr>
              <a:t>Long lived</a:t>
            </a:r>
          </a:p>
          <a:p>
            <a:pPr lvl="1"/>
            <a:r>
              <a:rPr lang="en-US" sz="2800" dirty="0">
                <a:sym typeface="Wingdings" panose="05000000000000000000" pitchFamily="2" charset="2"/>
              </a:rPr>
              <a:t>Relatively immobile</a:t>
            </a:r>
          </a:p>
          <a:p>
            <a:endParaRPr lang="en-US" dirty="0"/>
          </a:p>
        </p:txBody>
      </p:sp>
      <p:pic>
        <p:nvPicPr>
          <p:cNvPr id="4" name="Content Placeholder 4" descr="Stream photo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86" r="1238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38724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441" y="134164"/>
            <a:ext cx="5626338" cy="1535118"/>
          </a:xfrm>
        </p:spPr>
        <p:txBody>
          <a:bodyPr anchor="b">
            <a:noAutofit/>
          </a:bodyPr>
          <a:lstStyle/>
          <a:p>
            <a:r>
              <a:rPr lang="en-US" dirty="0"/>
              <a:t>Determining a biological impairment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5441" y="1803446"/>
            <a:ext cx="4655791" cy="4569658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>
              <a:lnSpc>
                <a:spcPct val="114000"/>
              </a:lnSpc>
            </a:pPr>
            <a:r>
              <a:rPr lang="en-US" sz="3000" dirty="0"/>
              <a:t>DEQ biological monitoring data (spring and fall)</a:t>
            </a:r>
          </a:p>
          <a:p>
            <a:pPr>
              <a:lnSpc>
                <a:spcPct val="114000"/>
              </a:lnSpc>
            </a:pPr>
            <a:r>
              <a:rPr lang="en-US" sz="3000" dirty="0"/>
              <a:t>VA Stream Condition Index is our barometer</a:t>
            </a:r>
          </a:p>
          <a:p>
            <a:pPr lvl="1">
              <a:lnSpc>
                <a:spcPct val="114000"/>
              </a:lnSpc>
            </a:pPr>
            <a:r>
              <a:rPr lang="en-US" sz="3000" dirty="0"/>
              <a:t>Diversity, pollution tolerance, feeding group</a:t>
            </a:r>
          </a:p>
          <a:p>
            <a:pPr lvl="1">
              <a:lnSpc>
                <a:spcPct val="114000"/>
              </a:lnSpc>
            </a:pPr>
            <a:r>
              <a:rPr lang="en-US" sz="3000" dirty="0"/>
              <a:t>Target score of ≥60</a:t>
            </a:r>
          </a:p>
          <a:p>
            <a:endParaRPr lang="en-US" dirty="0"/>
          </a:p>
        </p:txBody>
      </p:sp>
      <p:pic>
        <p:nvPicPr>
          <p:cNvPr id="4" name="Content Placeholder 4" descr="Benthic macroinvertebrate phot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8" r="1639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69814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dirty="0">
                <a:solidFill>
                  <a:schemeClr val="bg1"/>
                </a:solidFill>
              </a:rPr>
              <a:t>Sensitive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b="0" dirty="0">
                <a:solidFill>
                  <a:schemeClr val="bg1"/>
                </a:solidFill>
              </a:rPr>
              <a:t>to pollution: Mayflies</a:t>
            </a:r>
            <a:br>
              <a:rPr lang="en-US" sz="3200" b="0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Macroinvertbrate phot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60794"/>
            <a:ext cx="12174060" cy="8086526"/>
          </a:xfrm>
        </p:spPr>
      </p:pic>
      <p:sp>
        <p:nvSpPr>
          <p:cNvPr id="5" name="TextBox 4"/>
          <p:cNvSpPr txBox="1"/>
          <p:nvPr/>
        </p:nvSpPr>
        <p:spPr>
          <a:xfrm>
            <a:off x="302566" y="6515425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Photo: Jan 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Hamrsky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: lifeinfreshwater.net</a:t>
            </a:r>
          </a:p>
        </p:txBody>
      </p:sp>
      <p:sp>
        <p:nvSpPr>
          <p:cNvPr id="7" name="Title 2" title="Sensitive to pollution: Mayflies"/>
          <p:cNvSpPr txBox="1">
            <a:spLocks/>
          </p:cNvSpPr>
          <p:nvPr/>
        </p:nvSpPr>
        <p:spPr>
          <a:xfrm>
            <a:off x="872645" y="188686"/>
            <a:ext cx="10446709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ln>
                  <a:noFill/>
                </a:ln>
                <a:solidFill>
                  <a:srgbClr val="19856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000" b="0" dirty="0">
                <a:solidFill>
                  <a:schemeClr val="bg1"/>
                </a:solidFill>
              </a:rPr>
              <a:t>Sensitive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b="0" dirty="0">
                <a:solidFill>
                  <a:schemeClr val="bg1"/>
                </a:solidFill>
              </a:rPr>
              <a:t>to pollution: </a:t>
            </a:r>
            <a:r>
              <a:rPr lang="en-US" sz="4000" b="0" dirty="0">
                <a:solidFill>
                  <a:srgbClr val="256EAB"/>
                </a:solidFill>
              </a:rPr>
              <a:t>Mayflies</a:t>
            </a:r>
          </a:p>
        </p:txBody>
      </p:sp>
    </p:spTree>
    <p:extLst>
      <p:ext uri="{BB962C8B-B14F-4D97-AF65-F5344CB8AC3E}">
        <p14:creationId xmlns:p14="http://schemas.microsoft.com/office/powerpoint/2010/main" val="106780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Caddisflies</a:t>
            </a:r>
          </a:p>
        </p:txBody>
      </p:sp>
      <p:pic>
        <p:nvPicPr>
          <p:cNvPr id="4" name="Content Placeholder 3" descr="Macroinvertbrate phot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70" y="-713432"/>
            <a:ext cx="12186326" cy="8068826"/>
          </a:xfrm>
        </p:spPr>
      </p:pic>
      <p:sp>
        <p:nvSpPr>
          <p:cNvPr id="5" name="TextBox 4"/>
          <p:cNvSpPr txBox="1"/>
          <p:nvPr/>
        </p:nvSpPr>
        <p:spPr>
          <a:xfrm>
            <a:off x="8963483" y="6338986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Photo: Jan 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Hamrsky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: lifeinfreshwater.net</a:t>
            </a:r>
          </a:p>
        </p:txBody>
      </p:sp>
      <p:sp>
        <p:nvSpPr>
          <p:cNvPr id="7" name="Title 2" title="Sensitive to pollution: Caddisflies"/>
          <p:cNvSpPr txBox="1">
            <a:spLocks/>
          </p:cNvSpPr>
          <p:nvPr/>
        </p:nvSpPr>
        <p:spPr>
          <a:xfrm>
            <a:off x="812801" y="101602"/>
            <a:ext cx="10421257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ln>
                  <a:noFill/>
                </a:ln>
                <a:solidFill>
                  <a:srgbClr val="19856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000" b="0" dirty="0">
                <a:solidFill>
                  <a:schemeClr val="bg1"/>
                </a:solidFill>
              </a:rPr>
              <a:t>Sensitive to pollution: </a:t>
            </a:r>
            <a:r>
              <a:rPr lang="en-US" sz="4000" b="0" dirty="0">
                <a:solidFill>
                  <a:srgbClr val="256EAB"/>
                </a:solidFill>
              </a:rPr>
              <a:t>Caddisflies</a:t>
            </a:r>
          </a:p>
        </p:txBody>
      </p:sp>
    </p:spTree>
    <p:extLst>
      <p:ext uri="{BB962C8B-B14F-4D97-AF65-F5344CB8AC3E}">
        <p14:creationId xmlns:p14="http://schemas.microsoft.com/office/powerpoint/2010/main" val="25174596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Q PPT Template2019.potx" id="{A6C04ACF-9990-4E55-BF95-93242254EF5D}" vid="{A771141E-8139-42B4-B0F6-FA1069C4446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6288</TotalTime>
  <Words>1031</Words>
  <Application>Microsoft Office PowerPoint</Application>
  <PresentationFormat>Widescreen</PresentationFormat>
  <Paragraphs>148</Paragraphs>
  <Slides>27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Greendale Creek and Unnamed Tributary to Fleenor Branch Clean Up Study</vt:lpstr>
      <vt:lpstr>Goals for our meeting</vt:lpstr>
      <vt:lpstr>PowerPoint Presentation</vt:lpstr>
      <vt:lpstr>PowerPoint Presentation</vt:lpstr>
      <vt:lpstr>Why a study?</vt:lpstr>
      <vt:lpstr>Why should we care about bugs?</vt:lpstr>
      <vt:lpstr>Determining a biological impairment</vt:lpstr>
      <vt:lpstr>Sensitive to pollution: Mayflies </vt:lpstr>
      <vt:lpstr>Caddisflies</vt:lpstr>
      <vt:lpstr>Moderately Sensitive: Dragonflies</vt:lpstr>
      <vt:lpstr>Insensitive to Pollution: Blackflies</vt:lpstr>
      <vt:lpstr>Virginia Stream Condition Index</vt:lpstr>
      <vt:lpstr>Temporal trends in benthic data for Greendale Creek and  Unnamed Tributary to Fleenor Branch</vt:lpstr>
      <vt:lpstr>Biological Impairments Determining the Cause…</vt:lpstr>
      <vt:lpstr>Evidence of Sediment as a Stressor   Increase of Collectors due to their tolerance of sediment </vt:lpstr>
      <vt:lpstr>Net spinning caddisfly</vt:lpstr>
      <vt:lpstr>More evidence for sediment? Habitat Assessment Scores </vt:lpstr>
      <vt:lpstr>  Habitat measurements   </vt:lpstr>
      <vt:lpstr>What is a TMDL?</vt:lpstr>
      <vt:lpstr>How do we develop a TMDL? What’s the magic number…</vt:lpstr>
      <vt:lpstr>Determining a reduction?</vt:lpstr>
      <vt:lpstr>Sediment sources in Greendale Creek</vt:lpstr>
      <vt:lpstr>Sediment sources in Unnamed Tributary to Fleenor Branch </vt:lpstr>
      <vt:lpstr>Phosphorus sources in Unnamed Tributary to Fleenor Branch </vt:lpstr>
      <vt:lpstr>More than just a number?</vt:lpstr>
      <vt:lpstr>Next Steps</vt:lpstr>
      <vt:lpstr>Questions &amp; Comments</vt:lpstr>
    </vt:vector>
  </TitlesOfParts>
  <Company>Virginia IT Infrastructure Partnership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McRae, Nesha (DEQ)</dc:creator>
  <cp:lastModifiedBy>Jenkins, Landon (DEQ)</cp:lastModifiedBy>
  <cp:revision>160</cp:revision>
  <dcterms:created xsi:type="dcterms:W3CDTF">2020-10-29T12:42:25Z</dcterms:created>
  <dcterms:modified xsi:type="dcterms:W3CDTF">2024-08-13T17:20:53Z</dcterms:modified>
</cp:coreProperties>
</file>