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handoutMasterIdLst>
    <p:handoutMasterId r:id="rId31"/>
  </p:handoutMasterIdLst>
  <p:sldIdLst>
    <p:sldId id="262" r:id="rId2"/>
    <p:sldId id="321" r:id="rId3"/>
    <p:sldId id="338" r:id="rId4"/>
    <p:sldId id="326" r:id="rId5"/>
    <p:sldId id="261" r:id="rId6"/>
    <p:sldId id="319" r:id="rId7"/>
    <p:sldId id="327" r:id="rId8"/>
    <p:sldId id="330" r:id="rId9"/>
    <p:sldId id="333" r:id="rId10"/>
    <p:sldId id="331" r:id="rId11"/>
    <p:sldId id="334" r:id="rId12"/>
    <p:sldId id="311" r:id="rId13"/>
    <p:sldId id="336" r:id="rId14"/>
    <p:sldId id="682" r:id="rId15"/>
    <p:sldId id="303" r:id="rId16"/>
    <p:sldId id="437" r:id="rId17"/>
    <p:sldId id="641" r:id="rId18"/>
    <p:sldId id="672" r:id="rId19"/>
    <p:sldId id="681" r:id="rId20"/>
    <p:sldId id="680" r:id="rId21"/>
    <p:sldId id="435" r:id="rId22"/>
    <p:sldId id="440" r:id="rId23"/>
    <p:sldId id="683" r:id="rId24"/>
    <p:sldId id="684" r:id="rId25"/>
    <p:sldId id="685" r:id="rId26"/>
    <p:sldId id="686" r:id="rId27"/>
    <p:sldId id="441" r:id="rId28"/>
    <p:sldId id="29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Rae, Nesha (DEQ)" initials="MN(" lastIdx="1" clrIdx="0">
    <p:extLst>
      <p:ext uri="{19B8F6BF-5375-455C-9EA6-DF929625EA0E}">
        <p15:presenceInfo xmlns:p15="http://schemas.microsoft.com/office/powerpoint/2012/main" userId="S-1-5-21-3102109963-2641124013-111641105-7219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6EAB"/>
    <a:srgbClr val="198569"/>
    <a:srgbClr val="33CC99"/>
    <a:srgbClr val="CCFF33"/>
    <a:srgbClr val="FF0000"/>
    <a:srgbClr val="FFFF66"/>
    <a:srgbClr val="66FF66"/>
    <a:srgbClr val="277E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86387" autoAdjust="0"/>
  </p:normalViewPr>
  <p:slideViewPr>
    <p:cSldViewPr snapToGrid="0">
      <p:cViewPr varScale="1">
        <p:scale>
          <a:sx n="71" d="100"/>
          <a:sy n="71" d="100"/>
        </p:scale>
        <p:origin x="888" y="58"/>
      </p:cViewPr>
      <p:guideLst/>
    </p:cSldViewPr>
  </p:slideViewPr>
  <p:outlineViewPr>
    <p:cViewPr>
      <p:scale>
        <a:sx n="33" d="100"/>
        <a:sy n="33" d="100"/>
      </p:scale>
      <p:origin x="0" y="-11587"/>
    </p:cViewPr>
  </p:outlineViewPr>
  <p:notesTextViewPr>
    <p:cViewPr>
      <p:scale>
        <a:sx n="3" d="2"/>
        <a:sy n="3" d="2"/>
      </p:scale>
      <p:origin x="0" y="0"/>
    </p:cViewPr>
  </p:notesTextViewPr>
  <p:notesViewPr>
    <p:cSldViewPr snapToGrid="0">
      <p:cViewPr varScale="1">
        <p:scale>
          <a:sx n="53" d="100"/>
          <a:sy n="53" d="100"/>
        </p:scale>
        <p:origin x="284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kins, Landon (DEQ)" userId="6d124e0d-073d-4331-9e7f-951a6ec5037b" providerId="ADAL" clId="{1E479737-D5ED-41B5-8E8E-481CC776155C}"/>
    <pc:docChg chg="custSel modSld">
      <pc:chgData name="Jenkins, Landon (DEQ)" userId="6d124e0d-073d-4331-9e7f-951a6ec5037b" providerId="ADAL" clId="{1E479737-D5ED-41B5-8E8E-481CC776155C}" dt="2024-08-13T19:01:11.537" v="139" actId="1076"/>
      <pc:docMkLst>
        <pc:docMk/>
      </pc:docMkLst>
      <pc:sldChg chg="modSp mod">
        <pc:chgData name="Jenkins, Landon (DEQ)" userId="6d124e0d-073d-4331-9e7f-951a6ec5037b" providerId="ADAL" clId="{1E479737-D5ED-41B5-8E8E-481CC776155C}" dt="2024-08-13T16:06:34.402" v="134" actId="27636"/>
        <pc:sldMkLst>
          <pc:docMk/>
          <pc:sldMk cId="2568379717" sldId="261"/>
        </pc:sldMkLst>
        <pc:spChg chg="mod">
          <ac:chgData name="Jenkins, Landon (DEQ)" userId="6d124e0d-073d-4331-9e7f-951a6ec5037b" providerId="ADAL" clId="{1E479737-D5ED-41B5-8E8E-481CC776155C}" dt="2024-08-13T16:06:34.402" v="134" actId="27636"/>
          <ac:spMkLst>
            <pc:docMk/>
            <pc:sldMk cId="2568379717" sldId="261"/>
            <ac:spMk id="3" creationId="{00000000-0000-0000-0000-000000000000}"/>
          </ac:spMkLst>
        </pc:spChg>
      </pc:sldChg>
      <pc:sldChg chg="modSp mod">
        <pc:chgData name="Jenkins, Landon (DEQ)" userId="6d124e0d-073d-4331-9e7f-951a6ec5037b" providerId="ADAL" clId="{1E479737-D5ED-41B5-8E8E-481CC776155C}" dt="2024-08-13T16:08:05.926" v="136" actId="20577"/>
        <pc:sldMkLst>
          <pc:docMk/>
          <pc:sldMk cId="4140158158" sldId="319"/>
        </pc:sldMkLst>
        <pc:spChg chg="mod">
          <ac:chgData name="Jenkins, Landon (DEQ)" userId="6d124e0d-073d-4331-9e7f-951a6ec5037b" providerId="ADAL" clId="{1E479737-D5ED-41B5-8E8E-481CC776155C}" dt="2024-08-13T16:08:05.926" v="136" actId="20577"/>
          <ac:spMkLst>
            <pc:docMk/>
            <pc:sldMk cId="4140158158" sldId="319"/>
            <ac:spMk id="9" creationId="{FC3E0C12-D3F3-5372-C8BE-8107AB69BF24}"/>
          </ac:spMkLst>
        </pc:spChg>
      </pc:sldChg>
      <pc:sldChg chg="modSp mod">
        <pc:chgData name="Jenkins, Landon (DEQ)" userId="6d124e0d-073d-4331-9e7f-951a6ec5037b" providerId="ADAL" clId="{1E479737-D5ED-41B5-8E8E-481CC776155C}" dt="2024-08-13T16:09:48.714" v="137" actId="13926"/>
        <pc:sldMkLst>
          <pc:docMk/>
          <pc:sldMk cId="2544411101" sldId="330"/>
        </pc:sldMkLst>
        <pc:graphicFrameChg chg="modGraphic">
          <ac:chgData name="Jenkins, Landon (DEQ)" userId="6d124e0d-073d-4331-9e7f-951a6ec5037b" providerId="ADAL" clId="{1E479737-D5ED-41B5-8E8E-481CC776155C}" dt="2024-08-13T16:09:48.714" v="137" actId="13926"/>
          <ac:graphicFrameMkLst>
            <pc:docMk/>
            <pc:sldMk cId="2544411101" sldId="330"/>
            <ac:graphicFrameMk id="3" creationId="{D1D16E37-7667-5B28-B9C8-65F2DB46EEC3}"/>
          </ac:graphicFrameMkLst>
        </pc:graphicFrameChg>
      </pc:sldChg>
      <pc:sldChg chg="modSp mod">
        <pc:chgData name="Jenkins, Landon (DEQ)" userId="6d124e0d-073d-4331-9e7f-951a6ec5037b" providerId="ADAL" clId="{1E479737-D5ED-41B5-8E8E-481CC776155C}" dt="2024-08-13T16:12:48.148" v="138" actId="13926"/>
        <pc:sldMkLst>
          <pc:docMk/>
          <pc:sldMk cId="3972219925" sldId="331"/>
        </pc:sldMkLst>
        <pc:graphicFrameChg chg="modGraphic">
          <ac:chgData name="Jenkins, Landon (DEQ)" userId="6d124e0d-073d-4331-9e7f-951a6ec5037b" providerId="ADAL" clId="{1E479737-D5ED-41B5-8E8E-481CC776155C}" dt="2024-08-13T16:12:48.148" v="138" actId="13926"/>
          <ac:graphicFrameMkLst>
            <pc:docMk/>
            <pc:sldMk cId="3972219925" sldId="331"/>
            <ac:graphicFrameMk id="7" creationId="{84BD7A7A-69C1-7D89-F5B1-0A267C9BF3A6}"/>
          </ac:graphicFrameMkLst>
        </pc:graphicFrameChg>
      </pc:sldChg>
      <pc:sldChg chg="modSp mod">
        <pc:chgData name="Jenkins, Landon (DEQ)" userId="6d124e0d-073d-4331-9e7f-951a6ec5037b" providerId="ADAL" clId="{1E479737-D5ED-41B5-8E8E-481CC776155C}" dt="2024-08-13T19:01:11.537" v="139" actId="1076"/>
        <pc:sldMkLst>
          <pc:docMk/>
          <pc:sldMk cId="3228180607" sldId="681"/>
        </pc:sldMkLst>
        <pc:picChg chg="mod">
          <ac:chgData name="Jenkins, Landon (DEQ)" userId="6d124e0d-073d-4331-9e7f-951a6ec5037b" providerId="ADAL" clId="{1E479737-D5ED-41B5-8E8E-481CC776155C}" dt="2024-08-13T19:01:11.537" v="139" actId="1076"/>
          <ac:picMkLst>
            <pc:docMk/>
            <pc:sldMk cId="3228180607" sldId="681"/>
            <ac:picMk id="3" creationId="{F9C5F230-54C3-AE4A-8DF7-03C47210D13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4E3E2B-1817-4C85-A659-393ED3D286C9}" type="doc">
      <dgm:prSet loTypeId="urn:microsoft.com/office/officeart/2008/layout/VerticalCurvedList" loCatId="list" qsTypeId="urn:microsoft.com/office/officeart/2005/8/quickstyle/simple1" qsCatId="simple" csTypeId="urn:microsoft.com/office/officeart/2005/8/colors/accent1_2" csCatId="accent1" phldr="1"/>
      <dgm:spPr/>
    </dgm:pt>
    <dgm:pt modelId="{CB11507F-0AE9-44F4-9C1F-EA7F4FD1D748}">
      <dgm:prSet phldrT="[Text]" custT="1"/>
      <dgm:spPr/>
      <dgm:t>
        <a:bodyPr/>
        <a:lstStyle/>
        <a:p>
          <a:pPr algn="l"/>
          <a:r>
            <a:rPr lang="en-US" sz="2800" dirty="0">
              <a:latin typeface="Arial" panose="020B0604020202020204" pitchFamily="34" charset="0"/>
              <a:cs typeface="Arial" panose="020B0604020202020204" pitchFamily="34" charset="0"/>
            </a:rPr>
            <a:t>Review the Benthic Stressor Analysis and the TMDL process </a:t>
          </a:r>
        </a:p>
      </dgm:t>
    </dgm:pt>
    <dgm:pt modelId="{20E80BD8-5493-4CDF-A6E3-6D645048801E}" type="parTrans" cxnId="{B3C3CFAA-2179-480F-A96D-8AADCE894013}">
      <dgm:prSet/>
      <dgm:spPr/>
      <dgm:t>
        <a:bodyPr/>
        <a:lstStyle/>
        <a:p>
          <a:endParaRPr lang="en-US"/>
        </a:p>
      </dgm:t>
    </dgm:pt>
    <dgm:pt modelId="{B4CE2C74-705F-45C3-AE2A-37AFFA0CCC32}" type="sibTrans" cxnId="{B3C3CFAA-2179-480F-A96D-8AADCE894013}">
      <dgm:prSet/>
      <dgm:spPr/>
      <dgm:t>
        <a:bodyPr/>
        <a:lstStyle/>
        <a:p>
          <a:endParaRPr lang="en-US"/>
        </a:p>
      </dgm:t>
    </dgm:pt>
    <dgm:pt modelId="{DA587720-3E4E-4CCE-ADD8-90BEA3B9E44C}">
      <dgm:prSet custT="1"/>
      <dgm:spPr/>
      <dgm:t>
        <a:bodyPr/>
        <a:lstStyle/>
        <a:p>
          <a:r>
            <a:rPr lang="en-US" sz="2800" dirty="0">
              <a:latin typeface="Arial" panose="020B0604020202020204" pitchFamily="34" charset="0"/>
              <a:cs typeface="Arial" panose="020B0604020202020204" pitchFamily="34" charset="0"/>
            </a:rPr>
            <a:t>Describe next steps</a:t>
          </a:r>
        </a:p>
      </dgm:t>
    </dgm:pt>
    <dgm:pt modelId="{B7820B15-95D4-4009-B7CE-0D21824C2814}" type="parTrans" cxnId="{8B4FB421-0C02-4822-9CCA-9802CEE90DF6}">
      <dgm:prSet/>
      <dgm:spPr/>
      <dgm:t>
        <a:bodyPr/>
        <a:lstStyle/>
        <a:p>
          <a:endParaRPr lang="en-US"/>
        </a:p>
      </dgm:t>
    </dgm:pt>
    <dgm:pt modelId="{E2172566-E5ED-4F5C-80EB-CAE8F21FF375}" type="sibTrans" cxnId="{8B4FB421-0C02-4822-9CCA-9802CEE90DF6}">
      <dgm:prSet/>
      <dgm:spPr/>
      <dgm:t>
        <a:bodyPr/>
        <a:lstStyle/>
        <a:p>
          <a:endParaRPr lang="en-US"/>
        </a:p>
      </dgm:t>
    </dgm:pt>
    <dgm:pt modelId="{E51B2FAF-09D5-4E05-B328-C7FE72776C49}">
      <dgm:prSet phldrT="[Text]" custT="1"/>
      <dgm:spPr/>
      <dgm:t>
        <a:bodyPr/>
        <a:lstStyle/>
        <a:p>
          <a:r>
            <a:rPr lang="en-US" sz="2800" dirty="0">
              <a:latin typeface="Arial" panose="020B0604020202020204" pitchFamily="34" charset="0"/>
              <a:cs typeface="Arial" panose="020B0604020202020204" pitchFamily="34" charset="0"/>
            </a:rPr>
            <a:t>Explain the process of developing a watershed model</a:t>
          </a:r>
        </a:p>
      </dgm:t>
    </dgm:pt>
    <dgm:pt modelId="{8C2B8EDD-5117-4E4C-B936-C14BA6895A37}" type="sibTrans" cxnId="{5A9E3A0D-313C-45F1-8A9A-C4DD64AED610}">
      <dgm:prSet/>
      <dgm:spPr/>
      <dgm:t>
        <a:bodyPr/>
        <a:lstStyle/>
        <a:p>
          <a:endParaRPr lang="en-US"/>
        </a:p>
      </dgm:t>
    </dgm:pt>
    <dgm:pt modelId="{0874E7C8-9C2A-4D91-89AC-7E32E4459BDA}" type="parTrans" cxnId="{5A9E3A0D-313C-45F1-8A9A-C4DD64AED610}">
      <dgm:prSet/>
      <dgm:spPr/>
      <dgm:t>
        <a:bodyPr/>
        <a:lstStyle/>
        <a:p>
          <a:endParaRPr lang="en-US"/>
        </a:p>
      </dgm:t>
    </dgm:pt>
    <dgm:pt modelId="{110537B7-B380-4AD2-9D50-088D8237C648}">
      <dgm:prSet phldrT="[Text]" custT="1"/>
      <dgm:spPr/>
      <dgm:t>
        <a:bodyPr/>
        <a:lstStyle/>
        <a:p>
          <a:r>
            <a:rPr lang="en-US" sz="2800" dirty="0">
              <a:latin typeface="Arial" panose="020B0604020202020204" pitchFamily="34" charset="0"/>
              <a:cs typeface="Arial" panose="020B0604020202020204" pitchFamily="34" charset="0"/>
            </a:rPr>
            <a:t>Explain how goals are set for reducing the pollutants</a:t>
          </a:r>
        </a:p>
      </dgm:t>
    </dgm:pt>
    <dgm:pt modelId="{2075137D-5B77-4D01-94F0-3F45198E0993}" type="sibTrans" cxnId="{9C4B7E92-2560-4207-BED2-FC94024BCE7E}">
      <dgm:prSet/>
      <dgm:spPr/>
      <dgm:t>
        <a:bodyPr/>
        <a:lstStyle/>
        <a:p>
          <a:endParaRPr lang="en-US"/>
        </a:p>
      </dgm:t>
    </dgm:pt>
    <dgm:pt modelId="{219CB3D4-9A3C-4BE1-96B6-43C23A758AEF}" type="parTrans" cxnId="{9C4B7E92-2560-4207-BED2-FC94024BCE7E}">
      <dgm:prSet/>
      <dgm:spPr/>
      <dgm:t>
        <a:bodyPr/>
        <a:lstStyle/>
        <a:p>
          <a:endParaRPr lang="en-US"/>
        </a:p>
      </dgm:t>
    </dgm:pt>
    <dgm:pt modelId="{58A7D2E4-002E-466D-B083-B7696B5C3FEF}" type="pres">
      <dgm:prSet presAssocID="{B64E3E2B-1817-4C85-A659-393ED3D286C9}" presName="Name0" presStyleCnt="0">
        <dgm:presLayoutVars>
          <dgm:chMax val="7"/>
          <dgm:chPref val="7"/>
          <dgm:dir/>
        </dgm:presLayoutVars>
      </dgm:prSet>
      <dgm:spPr/>
    </dgm:pt>
    <dgm:pt modelId="{AAF88ECC-E198-4243-A31E-8B1C3022AEBA}" type="pres">
      <dgm:prSet presAssocID="{B64E3E2B-1817-4C85-A659-393ED3D286C9}" presName="Name1" presStyleCnt="0"/>
      <dgm:spPr/>
    </dgm:pt>
    <dgm:pt modelId="{6933D1D6-7FD0-4034-981E-4D4EF5B0FE18}" type="pres">
      <dgm:prSet presAssocID="{B64E3E2B-1817-4C85-A659-393ED3D286C9}" presName="cycle" presStyleCnt="0"/>
      <dgm:spPr/>
    </dgm:pt>
    <dgm:pt modelId="{30064CFD-502A-42F2-9A75-68A8DE3F8060}" type="pres">
      <dgm:prSet presAssocID="{B64E3E2B-1817-4C85-A659-393ED3D286C9}" presName="srcNode" presStyleLbl="node1" presStyleIdx="0" presStyleCnt="4"/>
      <dgm:spPr/>
    </dgm:pt>
    <dgm:pt modelId="{3E315C9E-8E07-4F48-AC02-3CAD312970C6}" type="pres">
      <dgm:prSet presAssocID="{B64E3E2B-1817-4C85-A659-393ED3D286C9}" presName="conn" presStyleLbl="parChTrans1D2" presStyleIdx="0" presStyleCnt="1"/>
      <dgm:spPr/>
    </dgm:pt>
    <dgm:pt modelId="{4E641619-55C6-4539-92C6-008B8BF40D4D}" type="pres">
      <dgm:prSet presAssocID="{B64E3E2B-1817-4C85-A659-393ED3D286C9}" presName="extraNode" presStyleLbl="node1" presStyleIdx="0" presStyleCnt="4"/>
      <dgm:spPr/>
    </dgm:pt>
    <dgm:pt modelId="{EC3873D3-1158-4E5E-AF73-93B819CA8C48}" type="pres">
      <dgm:prSet presAssocID="{B64E3E2B-1817-4C85-A659-393ED3D286C9}" presName="dstNode" presStyleLbl="node1" presStyleIdx="0" presStyleCnt="4"/>
      <dgm:spPr/>
    </dgm:pt>
    <dgm:pt modelId="{371584E6-2EFE-4221-912E-D4F690A25F86}" type="pres">
      <dgm:prSet presAssocID="{CB11507F-0AE9-44F4-9C1F-EA7F4FD1D748}" presName="text_1" presStyleLbl="node1" presStyleIdx="0" presStyleCnt="4" custScaleX="82874" custLinFactNeighborX="-7424" custLinFactNeighborY="852">
        <dgm:presLayoutVars>
          <dgm:bulletEnabled val="1"/>
        </dgm:presLayoutVars>
      </dgm:prSet>
      <dgm:spPr/>
    </dgm:pt>
    <dgm:pt modelId="{0A5A373D-B7A6-4844-8A84-65A01FDF7216}" type="pres">
      <dgm:prSet presAssocID="{CB11507F-0AE9-44F4-9C1F-EA7F4FD1D748}" presName="accent_1" presStyleCnt="0"/>
      <dgm:spPr/>
    </dgm:pt>
    <dgm:pt modelId="{AD5C89C2-18CE-4802-99AF-49600C87F2EB}" type="pres">
      <dgm:prSet presAssocID="{CB11507F-0AE9-44F4-9C1F-EA7F4FD1D748}" presName="accentRepeatNode" presStyleLbl="solidFgAcc1" presStyleIdx="0" presStyleCnt="4"/>
      <dgm:spPr/>
    </dgm:pt>
    <dgm:pt modelId="{EA4743EF-BDBF-4E93-BC02-B791597F20F1}" type="pres">
      <dgm:prSet presAssocID="{E51B2FAF-09D5-4E05-B328-C7FE72776C49}" presName="text_2" presStyleLbl="node1" presStyleIdx="1" presStyleCnt="4" custScaleX="80851" custLinFactNeighborX="-8615" custLinFactNeighborY="1117">
        <dgm:presLayoutVars>
          <dgm:bulletEnabled val="1"/>
        </dgm:presLayoutVars>
      </dgm:prSet>
      <dgm:spPr/>
    </dgm:pt>
    <dgm:pt modelId="{2B27B2E9-31F9-411B-9027-294BF6D846D3}" type="pres">
      <dgm:prSet presAssocID="{E51B2FAF-09D5-4E05-B328-C7FE72776C49}" presName="accent_2" presStyleCnt="0"/>
      <dgm:spPr/>
    </dgm:pt>
    <dgm:pt modelId="{9275F588-630C-4006-9080-886B8172BD4E}" type="pres">
      <dgm:prSet presAssocID="{E51B2FAF-09D5-4E05-B328-C7FE72776C49}" presName="accentRepeatNode" presStyleLbl="solidFgAcc1" presStyleIdx="1" presStyleCnt="4"/>
      <dgm:spPr/>
    </dgm:pt>
    <dgm:pt modelId="{A301A240-FBFE-47FF-B296-1B51886B6153}" type="pres">
      <dgm:prSet presAssocID="{110537B7-B380-4AD2-9D50-088D8237C648}" presName="text_3" presStyleLbl="node1" presStyleIdx="2" presStyleCnt="4" custScaleX="80851" custLinFactNeighborX="-8615" custLinFactNeighborY="-2234">
        <dgm:presLayoutVars>
          <dgm:bulletEnabled val="1"/>
        </dgm:presLayoutVars>
      </dgm:prSet>
      <dgm:spPr/>
    </dgm:pt>
    <dgm:pt modelId="{EFABB76F-4AB4-4EE2-9C3E-CA07522EE633}" type="pres">
      <dgm:prSet presAssocID="{110537B7-B380-4AD2-9D50-088D8237C648}" presName="accent_3" presStyleCnt="0"/>
      <dgm:spPr/>
    </dgm:pt>
    <dgm:pt modelId="{09897452-EF87-415F-8284-B2925E33E2F5}" type="pres">
      <dgm:prSet presAssocID="{110537B7-B380-4AD2-9D50-088D8237C648}" presName="accentRepeatNode" presStyleLbl="solidFgAcc1" presStyleIdx="2" presStyleCnt="4"/>
      <dgm:spPr/>
    </dgm:pt>
    <dgm:pt modelId="{2A1A297E-A32B-4347-9A43-A34865612B9A}" type="pres">
      <dgm:prSet presAssocID="{DA587720-3E4E-4CCE-ADD8-90BEA3B9E44C}" presName="text_4" presStyleLbl="node1" presStyleIdx="3" presStyleCnt="4" custScaleX="82874" custLinFactNeighborX="-7558" custLinFactNeighborY="1110">
        <dgm:presLayoutVars>
          <dgm:bulletEnabled val="1"/>
        </dgm:presLayoutVars>
      </dgm:prSet>
      <dgm:spPr/>
    </dgm:pt>
    <dgm:pt modelId="{2A4A5AEB-4A6F-4C36-8626-0F2E350B2109}" type="pres">
      <dgm:prSet presAssocID="{DA587720-3E4E-4CCE-ADD8-90BEA3B9E44C}" presName="accent_4" presStyleCnt="0"/>
      <dgm:spPr/>
    </dgm:pt>
    <dgm:pt modelId="{42A7810F-0381-42BE-A865-21A3A91605CC}" type="pres">
      <dgm:prSet presAssocID="{DA587720-3E4E-4CCE-ADD8-90BEA3B9E44C}" presName="accentRepeatNode" presStyleLbl="solidFgAcc1" presStyleIdx="3" presStyleCnt="4"/>
      <dgm:spPr/>
    </dgm:pt>
  </dgm:ptLst>
  <dgm:cxnLst>
    <dgm:cxn modelId="{5A9E3A0D-313C-45F1-8A9A-C4DD64AED610}" srcId="{B64E3E2B-1817-4C85-A659-393ED3D286C9}" destId="{E51B2FAF-09D5-4E05-B328-C7FE72776C49}" srcOrd="1" destOrd="0" parTransId="{0874E7C8-9C2A-4D91-89AC-7E32E4459BDA}" sibTransId="{8C2B8EDD-5117-4E4C-B936-C14BA6895A37}"/>
    <dgm:cxn modelId="{1C26620E-67A0-4653-A135-C03BA1C24B62}" type="presOf" srcId="{E51B2FAF-09D5-4E05-B328-C7FE72776C49}" destId="{EA4743EF-BDBF-4E93-BC02-B791597F20F1}" srcOrd="0" destOrd="0" presId="urn:microsoft.com/office/officeart/2008/layout/VerticalCurvedList"/>
    <dgm:cxn modelId="{8B4FB421-0C02-4822-9CCA-9802CEE90DF6}" srcId="{B64E3E2B-1817-4C85-A659-393ED3D286C9}" destId="{DA587720-3E4E-4CCE-ADD8-90BEA3B9E44C}" srcOrd="3" destOrd="0" parTransId="{B7820B15-95D4-4009-B7CE-0D21824C2814}" sibTransId="{E2172566-E5ED-4F5C-80EB-CAE8F21FF375}"/>
    <dgm:cxn modelId="{FCA44C2B-445B-4871-B099-5FA79C44E4D5}" type="presOf" srcId="{B64E3E2B-1817-4C85-A659-393ED3D286C9}" destId="{58A7D2E4-002E-466D-B083-B7696B5C3FEF}" srcOrd="0" destOrd="0" presId="urn:microsoft.com/office/officeart/2008/layout/VerticalCurvedList"/>
    <dgm:cxn modelId="{8F54FE49-6EA0-4AD8-98F0-00E1BE989584}" type="presOf" srcId="{110537B7-B380-4AD2-9D50-088D8237C648}" destId="{A301A240-FBFE-47FF-B296-1B51886B6153}" srcOrd="0" destOrd="0" presId="urn:microsoft.com/office/officeart/2008/layout/VerticalCurvedList"/>
    <dgm:cxn modelId="{3252466F-205B-477E-836E-C2AD5E697BE3}" type="presOf" srcId="{B4CE2C74-705F-45C3-AE2A-37AFFA0CCC32}" destId="{3E315C9E-8E07-4F48-AC02-3CAD312970C6}" srcOrd="0" destOrd="0" presId="urn:microsoft.com/office/officeart/2008/layout/VerticalCurvedList"/>
    <dgm:cxn modelId="{5A210C54-2130-481B-A3E7-C83974312DA3}" type="presOf" srcId="{CB11507F-0AE9-44F4-9C1F-EA7F4FD1D748}" destId="{371584E6-2EFE-4221-912E-D4F690A25F86}" srcOrd="0" destOrd="0" presId="urn:microsoft.com/office/officeart/2008/layout/VerticalCurvedList"/>
    <dgm:cxn modelId="{9C4B7E92-2560-4207-BED2-FC94024BCE7E}" srcId="{B64E3E2B-1817-4C85-A659-393ED3D286C9}" destId="{110537B7-B380-4AD2-9D50-088D8237C648}" srcOrd="2" destOrd="0" parTransId="{219CB3D4-9A3C-4BE1-96B6-43C23A758AEF}" sibTransId="{2075137D-5B77-4D01-94F0-3F45198E0993}"/>
    <dgm:cxn modelId="{5F13EEA7-F3A2-4D2B-B4F4-994EBDB248D2}" type="presOf" srcId="{DA587720-3E4E-4CCE-ADD8-90BEA3B9E44C}" destId="{2A1A297E-A32B-4347-9A43-A34865612B9A}" srcOrd="0" destOrd="0" presId="urn:microsoft.com/office/officeart/2008/layout/VerticalCurvedList"/>
    <dgm:cxn modelId="{B3C3CFAA-2179-480F-A96D-8AADCE894013}" srcId="{B64E3E2B-1817-4C85-A659-393ED3D286C9}" destId="{CB11507F-0AE9-44F4-9C1F-EA7F4FD1D748}" srcOrd="0" destOrd="0" parTransId="{20E80BD8-5493-4CDF-A6E3-6D645048801E}" sibTransId="{B4CE2C74-705F-45C3-AE2A-37AFFA0CCC32}"/>
    <dgm:cxn modelId="{450E7F58-C2CC-434A-AF0B-95F9C7E95620}" type="presParOf" srcId="{58A7D2E4-002E-466D-B083-B7696B5C3FEF}" destId="{AAF88ECC-E198-4243-A31E-8B1C3022AEBA}" srcOrd="0" destOrd="0" presId="urn:microsoft.com/office/officeart/2008/layout/VerticalCurvedList"/>
    <dgm:cxn modelId="{4D41F40D-236C-4EAE-810C-3F60F1DF92F9}" type="presParOf" srcId="{AAF88ECC-E198-4243-A31E-8B1C3022AEBA}" destId="{6933D1D6-7FD0-4034-981E-4D4EF5B0FE18}" srcOrd="0" destOrd="0" presId="urn:microsoft.com/office/officeart/2008/layout/VerticalCurvedList"/>
    <dgm:cxn modelId="{5678E5BF-72B0-478B-9FE1-E6D032D0C40F}" type="presParOf" srcId="{6933D1D6-7FD0-4034-981E-4D4EF5B0FE18}" destId="{30064CFD-502A-42F2-9A75-68A8DE3F8060}" srcOrd="0" destOrd="0" presId="urn:microsoft.com/office/officeart/2008/layout/VerticalCurvedList"/>
    <dgm:cxn modelId="{6F3EDE92-5EE2-42B2-8297-445F644242CC}" type="presParOf" srcId="{6933D1D6-7FD0-4034-981E-4D4EF5B0FE18}" destId="{3E315C9E-8E07-4F48-AC02-3CAD312970C6}" srcOrd="1" destOrd="0" presId="urn:microsoft.com/office/officeart/2008/layout/VerticalCurvedList"/>
    <dgm:cxn modelId="{D1BCFFF7-CCDA-4E4D-81FE-EE5ECD48B621}" type="presParOf" srcId="{6933D1D6-7FD0-4034-981E-4D4EF5B0FE18}" destId="{4E641619-55C6-4539-92C6-008B8BF40D4D}" srcOrd="2" destOrd="0" presId="urn:microsoft.com/office/officeart/2008/layout/VerticalCurvedList"/>
    <dgm:cxn modelId="{0E10C9BE-A6AD-4D71-8017-E3F2C0208C72}" type="presParOf" srcId="{6933D1D6-7FD0-4034-981E-4D4EF5B0FE18}" destId="{EC3873D3-1158-4E5E-AF73-93B819CA8C48}" srcOrd="3" destOrd="0" presId="urn:microsoft.com/office/officeart/2008/layout/VerticalCurvedList"/>
    <dgm:cxn modelId="{B657A4FD-B0BC-4606-8F83-B4D89357C79D}" type="presParOf" srcId="{AAF88ECC-E198-4243-A31E-8B1C3022AEBA}" destId="{371584E6-2EFE-4221-912E-D4F690A25F86}" srcOrd="1" destOrd="0" presId="urn:microsoft.com/office/officeart/2008/layout/VerticalCurvedList"/>
    <dgm:cxn modelId="{4B64910D-01A7-477E-BD9E-8AF372C62889}" type="presParOf" srcId="{AAF88ECC-E198-4243-A31E-8B1C3022AEBA}" destId="{0A5A373D-B7A6-4844-8A84-65A01FDF7216}" srcOrd="2" destOrd="0" presId="urn:microsoft.com/office/officeart/2008/layout/VerticalCurvedList"/>
    <dgm:cxn modelId="{DD6897E2-292F-4A1C-8007-FDE137416C01}" type="presParOf" srcId="{0A5A373D-B7A6-4844-8A84-65A01FDF7216}" destId="{AD5C89C2-18CE-4802-99AF-49600C87F2EB}" srcOrd="0" destOrd="0" presId="urn:microsoft.com/office/officeart/2008/layout/VerticalCurvedList"/>
    <dgm:cxn modelId="{8BF8AED0-1AAB-4AFC-91AC-FEF5B93A17F1}" type="presParOf" srcId="{AAF88ECC-E198-4243-A31E-8B1C3022AEBA}" destId="{EA4743EF-BDBF-4E93-BC02-B791597F20F1}" srcOrd="3" destOrd="0" presId="urn:microsoft.com/office/officeart/2008/layout/VerticalCurvedList"/>
    <dgm:cxn modelId="{5203BB3A-3C4A-4462-9CE4-FF458A2A5B26}" type="presParOf" srcId="{AAF88ECC-E198-4243-A31E-8B1C3022AEBA}" destId="{2B27B2E9-31F9-411B-9027-294BF6D846D3}" srcOrd="4" destOrd="0" presId="urn:microsoft.com/office/officeart/2008/layout/VerticalCurvedList"/>
    <dgm:cxn modelId="{4F7EB780-537D-488C-95F7-A865CF3D50DC}" type="presParOf" srcId="{2B27B2E9-31F9-411B-9027-294BF6D846D3}" destId="{9275F588-630C-4006-9080-886B8172BD4E}" srcOrd="0" destOrd="0" presId="urn:microsoft.com/office/officeart/2008/layout/VerticalCurvedList"/>
    <dgm:cxn modelId="{4C21D4B9-3B19-405B-8E18-92CC8B8AA96C}" type="presParOf" srcId="{AAF88ECC-E198-4243-A31E-8B1C3022AEBA}" destId="{A301A240-FBFE-47FF-B296-1B51886B6153}" srcOrd="5" destOrd="0" presId="urn:microsoft.com/office/officeart/2008/layout/VerticalCurvedList"/>
    <dgm:cxn modelId="{5E4F8638-86DD-427C-BDC2-AF7236CBB40A}" type="presParOf" srcId="{AAF88ECC-E198-4243-A31E-8B1C3022AEBA}" destId="{EFABB76F-4AB4-4EE2-9C3E-CA07522EE633}" srcOrd="6" destOrd="0" presId="urn:microsoft.com/office/officeart/2008/layout/VerticalCurvedList"/>
    <dgm:cxn modelId="{7F1B8D7F-374E-4D8A-A701-A1794D2EE9A3}" type="presParOf" srcId="{EFABB76F-4AB4-4EE2-9C3E-CA07522EE633}" destId="{09897452-EF87-415F-8284-B2925E33E2F5}" srcOrd="0" destOrd="0" presId="urn:microsoft.com/office/officeart/2008/layout/VerticalCurvedList"/>
    <dgm:cxn modelId="{C5710B6F-6422-4D49-B41A-5AE55EA6556B}" type="presParOf" srcId="{AAF88ECC-E198-4243-A31E-8B1C3022AEBA}" destId="{2A1A297E-A32B-4347-9A43-A34865612B9A}" srcOrd="7" destOrd="0" presId="urn:microsoft.com/office/officeart/2008/layout/VerticalCurvedList"/>
    <dgm:cxn modelId="{C6C7338A-17F0-4C61-AB2A-F3064A7DE4A6}" type="presParOf" srcId="{AAF88ECC-E198-4243-A31E-8B1C3022AEBA}" destId="{2A4A5AEB-4A6F-4C36-8626-0F2E350B2109}" srcOrd="8" destOrd="0" presId="urn:microsoft.com/office/officeart/2008/layout/VerticalCurvedList"/>
    <dgm:cxn modelId="{4A67C0ED-685E-4872-8744-0FBA68774140}" type="presParOf" srcId="{2A4A5AEB-4A6F-4C36-8626-0F2E350B2109}" destId="{42A7810F-0381-42BE-A865-21A3A91605C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15C9E-8E07-4F48-AC02-3CAD312970C6}">
      <dsp:nvSpPr>
        <dsp:cNvPr id="0" name=""/>
        <dsp:cNvSpPr/>
      </dsp:nvSpPr>
      <dsp:spPr>
        <a:xfrm>
          <a:off x="-7668658" y="-1242167"/>
          <a:ext cx="9674845" cy="9674845"/>
        </a:xfrm>
        <a:prstGeom prst="blockArc">
          <a:avLst>
            <a:gd name="adj1" fmla="val 18900000"/>
            <a:gd name="adj2" fmla="val 2700000"/>
            <a:gd name="adj3" fmla="val 22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1584E6-2EFE-4221-912E-D4F690A25F86}">
      <dsp:nvSpPr>
        <dsp:cNvPr id="0" name=""/>
        <dsp:cNvSpPr/>
      </dsp:nvSpPr>
      <dsp:spPr>
        <a:xfrm>
          <a:off x="1393302" y="562231"/>
          <a:ext cx="8961068" cy="11061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803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Review the Benthic Stressor Analysis and the TMDL process </a:t>
          </a:r>
        </a:p>
      </dsp:txBody>
      <dsp:txXfrm>
        <a:off x="1393302" y="562231"/>
        <a:ext cx="8961068" cy="1106188"/>
      </dsp:txXfrm>
    </dsp:sp>
    <dsp:sp modelId="{AD5C89C2-18CE-4802-99AF-49600C87F2EB}">
      <dsp:nvSpPr>
        <dsp:cNvPr id="0" name=""/>
        <dsp:cNvSpPr/>
      </dsp:nvSpPr>
      <dsp:spPr>
        <a:xfrm>
          <a:off x="578776" y="414532"/>
          <a:ext cx="1382735" cy="13827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4743EF-BDBF-4E93-BC02-B791597F20F1}">
      <dsp:nvSpPr>
        <dsp:cNvPr id="0" name=""/>
        <dsp:cNvSpPr/>
      </dsp:nvSpPr>
      <dsp:spPr>
        <a:xfrm>
          <a:off x="2002011" y="2224732"/>
          <a:ext cx="8229564" cy="11061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803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Explain the process of developing a watershed model</a:t>
          </a:r>
        </a:p>
      </dsp:txBody>
      <dsp:txXfrm>
        <a:off x="2002011" y="2224732"/>
        <a:ext cx="8229564" cy="1106188"/>
      </dsp:txXfrm>
    </dsp:sp>
    <dsp:sp modelId="{9275F588-630C-4006-9080-886B8172BD4E}">
      <dsp:nvSpPr>
        <dsp:cNvPr id="0" name=""/>
        <dsp:cNvSpPr/>
      </dsp:nvSpPr>
      <dsp:spPr>
        <a:xfrm>
          <a:off x="1212979" y="2074102"/>
          <a:ext cx="1382735" cy="13827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01A240-FBFE-47FF-B296-1B51886B6153}">
      <dsp:nvSpPr>
        <dsp:cNvPr id="0" name=""/>
        <dsp:cNvSpPr/>
      </dsp:nvSpPr>
      <dsp:spPr>
        <a:xfrm>
          <a:off x="2002011" y="3847233"/>
          <a:ext cx="8229564" cy="11061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803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Explain how goals are set for reducing the pollutants</a:t>
          </a:r>
        </a:p>
      </dsp:txBody>
      <dsp:txXfrm>
        <a:off x="2002011" y="3847233"/>
        <a:ext cx="8229564" cy="1106188"/>
      </dsp:txXfrm>
    </dsp:sp>
    <dsp:sp modelId="{09897452-EF87-415F-8284-B2925E33E2F5}">
      <dsp:nvSpPr>
        <dsp:cNvPr id="0" name=""/>
        <dsp:cNvSpPr/>
      </dsp:nvSpPr>
      <dsp:spPr>
        <a:xfrm>
          <a:off x="1212979" y="3733672"/>
          <a:ext cx="1382735" cy="13827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1A297E-A32B-4347-9A43-A34865612B9A}">
      <dsp:nvSpPr>
        <dsp:cNvPr id="0" name=""/>
        <dsp:cNvSpPr/>
      </dsp:nvSpPr>
      <dsp:spPr>
        <a:xfrm>
          <a:off x="1378813" y="5543794"/>
          <a:ext cx="8961068" cy="11061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803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Describe next steps</a:t>
          </a:r>
        </a:p>
      </dsp:txBody>
      <dsp:txXfrm>
        <a:off x="1378813" y="5543794"/>
        <a:ext cx="8961068" cy="1106188"/>
      </dsp:txXfrm>
    </dsp:sp>
    <dsp:sp modelId="{42A7810F-0381-42BE-A865-21A3A91605CC}">
      <dsp:nvSpPr>
        <dsp:cNvPr id="0" name=""/>
        <dsp:cNvSpPr/>
      </dsp:nvSpPr>
      <dsp:spPr>
        <a:xfrm>
          <a:off x="578776" y="5393242"/>
          <a:ext cx="1382735" cy="13827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9307BE-3DE0-4D5D-B071-E18072BDBCD1}" type="datetimeFigureOut">
              <a:rPr lang="en-US" smtClean="0"/>
              <a:t>8/13/2024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7EB6C3-5ECD-4C33-8186-F52195931771}" type="slidenum">
              <a:rPr lang="en-US" smtClean="0"/>
              <a:t>‹#›</a:t>
            </a:fld>
            <a:endParaRPr lang="en-US"/>
          </a:p>
        </p:txBody>
      </p:sp>
    </p:spTree>
    <p:extLst>
      <p:ext uri="{BB962C8B-B14F-4D97-AF65-F5344CB8AC3E}">
        <p14:creationId xmlns:p14="http://schemas.microsoft.com/office/powerpoint/2010/main" val="1188086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7AE0D-E4E7-41F3-8FEB-69AA94FE00AD}" type="datetimeFigureOut">
              <a:rPr lang="en-US" smtClean="0"/>
              <a:t>8/13/2024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C4A1B-E3F4-440A-A1E4-007EA359E364}" type="slidenum">
              <a:rPr lang="en-US" smtClean="0"/>
              <a:t>‹#›</a:t>
            </a:fld>
            <a:endParaRPr lang="en-US"/>
          </a:p>
        </p:txBody>
      </p:sp>
    </p:spTree>
    <p:extLst>
      <p:ext uri="{BB962C8B-B14F-4D97-AF65-F5344CB8AC3E}">
        <p14:creationId xmlns:p14="http://schemas.microsoft.com/office/powerpoint/2010/main" val="411700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1</a:t>
            </a:fld>
            <a:endParaRPr lang="en-US"/>
          </a:p>
        </p:txBody>
      </p:sp>
    </p:spTree>
    <p:extLst>
      <p:ext uri="{BB962C8B-B14F-4D97-AF65-F5344CB8AC3E}">
        <p14:creationId xmlns:p14="http://schemas.microsoft.com/office/powerpoint/2010/main" val="1178880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D0D84-BAA2-49B8-98A4-2EE86BDEA73C}" type="slidenum">
              <a:rPr lang="en-US"/>
              <a:pPr/>
              <a:t>21</a:t>
            </a:fld>
            <a:endParaRPr lang="en-US"/>
          </a:p>
        </p:txBody>
      </p:sp>
      <p:sp>
        <p:nvSpPr>
          <p:cNvPr id="99330" name="Rectangle 2"/>
          <p:cNvSpPr>
            <a:spLocks noGrp="1" noRot="1" noChangeAspect="1" noChangeArrowheads="1" noTextEdit="1"/>
          </p:cNvSpPr>
          <p:nvPr>
            <p:ph type="sldImg"/>
          </p:nvPr>
        </p:nvSpPr>
        <p:spPr>
          <a:xfrm>
            <a:off x="381000" y="684213"/>
            <a:ext cx="6096000" cy="3429000"/>
          </a:xfrm>
          <a:ln/>
        </p:spPr>
      </p:sp>
      <p:sp>
        <p:nvSpPr>
          <p:cNvPr id="99331" name="Rectangle 3"/>
          <p:cNvSpPr>
            <a:spLocks noGrp="1" noChangeArrowheads="1"/>
          </p:cNvSpPr>
          <p:nvPr>
            <p:ph type="body" idx="1"/>
          </p:nvPr>
        </p:nvSpPr>
        <p:spPr>
          <a:xfrm>
            <a:off x="686115" y="4343716"/>
            <a:ext cx="5485772" cy="4115430"/>
          </a:xfrm>
        </p:spPr>
        <p:txBody>
          <a:bodyPr/>
          <a:lstStyle/>
          <a:p>
            <a:r>
              <a:rPr lang="en-US" sz="2800">
                <a:solidFill>
                  <a:srgbClr val="6600FF"/>
                </a:solidFill>
              </a:rPr>
              <a:t>To identify practical scenarios to meet water quality standards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B5F97-39E6-4D02-9C2F-1594BED58AD9}" type="slidenum">
              <a:rPr lang="en-US" smtClean="0"/>
              <a:t>25</a:t>
            </a:fld>
            <a:endParaRPr lang="en-US"/>
          </a:p>
        </p:txBody>
      </p:sp>
    </p:spTree>
    <p:extLst>
      <p:ext uri="{BB962C8B-B14F-4D97-AF65-F5344CB8AC3E}">
        <p14:creationId xmlns:p14="http://schemas.microsoft.com/office/powerpoint/2010/main" val="1924870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26</a:t>
            </a:fld>
            <a:endParaRPr lang="en-US"/>
          </a:p>
        </p:txBody>
      </p:sp>
    </p:spTree>
    <p:extLst>
      <p:ext uri="{BB962C8B-B14F-4D97-AF65-F5344CB8AC3E}">
        <p14:creationId xmlns:p14="http://schemas.microsoft.com/office/powerpoint/2010/main" val="3781865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2</a:t>
            </a:fld>
            <a:endParaRPr lang="en-US"/>
          </a:p>
        </p:txBody>
      </p:sp>
    </p:spTree>
    <p:extLst>
      <p:ext uri="{BB962C8B-B14F-4D97-AF65-F5344CB8AC3E}">
        <p14:creationId xmlns:p14="http://schemas.microsoft.com/office/powerpoint/2010/main" val="2863424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6</a:t>
            </a:fld>
            <a:endParaRPr lang="en-US"/>
          </a:p>
        </p:txBody>
      </p:sp>
    </p:spTree>
    <p:extLst>
      <p:ext uri="{BB962C8B-B14F-4D97-AF65-F5344CB8AC3E}">
        <p14:creationId xmlns:p14="http://schemas.microsoft.com/office/powerpoint/2010/main" val="569588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mn-lt"/>
                <a:cs typeface="Arial" panose="020B0604020202020204" pitchFamily="34" charset="0"/>
              </a:rPr>
              <a:t>Non-biting midges (Chironomidae)</a:t>
            </a:r>
            <a:endParaRPr lang="en-US" b="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939C4A1B-E3F4-440A-A1E4-007EA359E364}" type="slidenum">
              <a:rPr lang="en-US" smtClean="0"/>
              <a:t>7</a:t>
            </a:fld>
            <a:endParaRPr lang="en-US"/>
          </a:p>
        </p:txBody>
      </p:sp>
    </p:spTree>
    <p:extLst>
      <p:ext uri="{BB962C8B-B14F-4D97-AF65-F5344CB8AC3E}">
        <p14:creationId xmlns:p14="http://schemas.microsoft.com/office/powerpoint/2010/main" val="3289640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8</a:t>
            </a:fld>
            <a:endParaRPr lang="en-US"/>
          </a:p>
        </p:txBody>
      </p:sp>
    </p:spTree>
    <p:extLst>
      <p:ext uri="{BB962C8B-B14F-4D97-AF65-F5344CB8AC3E}">
        <p14:creationId xmlns:p14="http://schemas.microsoft.com/office/powerpoint/2010/main" val="2021764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9</a:t>
            </a:fld>
            <a:endParaRPr lang="en-US"/>
          </a:p>
        </p:txBody>
      </p:sp>
    </p:spTree>
    <p:extLst>
      <p:ext uri="{BB962C8B-B14F-4D97-AF65-F5344CB8AC3E}">
        <p14:creationId xmlns:p14="http://schemas.microsoft.com/office/powerpoint/2010/main" val="3149766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10</a:t>
            </a:fld>
            <a:endParaRPr lang="en-US"/>
          </a:p>
        </p:txBody>
      </p:sp>
    </p:spTree>
    <p:extLst>
      <p:ext uri="{BB962C8B-B14F-4D97-AF65-F5344CB8AC3E}">
        <p14:creationId xmlns:p14="http://schemas.microsoft.com/office/powerpoint/2010/main" val="260403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11</a:t>
            </a:fld>
            <a:endParaRPr lang="en-US"/>
          </a:p>
        </p:txBody>
      </p:sp>
    </p:spTree>
    <p:extLst>
      <p:ext uri="{BB962C8B-B14F-4D97-AF65-F5344CB8AC3E}">
        <p14:creationId xmlns:p14="http://schemas.microsoft.com/office/powerpoint/2010/main" val="2788472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adapted from</a:t>
            </a:r>
            <a:r>
              <a:rPr lang="en-US" baseline="0" dirty="0"/>
              <a:t> the Maryland Approach. </a:t>
            </a:r>
          </a:p>
          <a:p>
            <a:r>
              <a:rPr lang="en-US" baseline="0" dirty="0"/>
              <a:t>Alternative to RWA</a:t>
            </a:r>
          </a:p>
          <a:p>
            <a:r>
              <a:rPr lang="en-US" baseline="0" dirty="0"/>
              <a:t>And addresses several of the concerns seen in the RWA:</a:t>
            </a:r>
          </a:p>
          <a:p>
            <a:r>
              <a:rPr lang="en-US" baseline="0" dirty="0"/>
              <a:t>AllForX compares an impaired watershed to multiple comparison watersheds</a:t>
            </a:r>
          </a:p>
          <a:p>
            <a:endParaRPr lang="en-US" baseline="0" dirty="0"/>
          </a:p>
          <a:p>
            <a:r>
              <a:rPr lang="en-US" baseline="0" dirty="0"/>
              <a:t>AllForX is a value determined for each watershed</a:t>
            </a:r>
          </a:p>
          <a:p>
            <a:r>
              <a:rPr lang="en-US" baseline="0" dirty="0"/>
              <a:t>This value explains the magnitude of existing sediment loads in the watershed above an all-forested sediment load (or undisturbed condition)</a:t>
            </a:r>
          </a:p>
          <a:p>
            <a:r>
              <a:rPr lang="en-US" baseline="0" dirty="0"/>
              <a:t>You would expect to see larger AllForX values in watersheds with higher percentages of mixed land use because the existing sediment loads from agriculture and developed land uses are greater than sediment loads in the same watershed considering an all-forested condition.  Smaller AllForX values would be seen in watersheds with a higher percentage of forested land use because the existing sediment loads are not much greater than the all-forested condition.  The All-forested condition is considered a best possible case scenario where sediment loads are the lowest.</a:t>
            </a:r>
            <a:endParaRPr lang="en-US" dirty="0"/>
          </a:p>
        </p:txBody>
      </p:sp>
      <p:sp>
        <p:nvSpPr>
          <p:cNvPr id="4" name="Slide Number Placeholder 3"/>
          <p:cNvSpPr>
            <a:spLocks noGrp="1"/>
          </p:cNvSpPr>
          <p:nvPr>
            <p:ph type="sldNum" sz="quarter" idx="10"/>
          </p:nvPr>
        </p:nvSpPr>
        <p:spPr/>
        <p:txBody>
          <a:bodyPr/>
          <a:lstStyle/>
          <a:p>
            <a:fld id="{24FB5F97-39E6-4D02-9C2F-1594BED58AD9}" type="slidenum">
              <a:rPr lang="en-US" smtClean="0"/>
              <a:t>15</a:t>
            </a:fld>
            <a:endParaRPr lang="en-US"/>
          </a:p>
        </p:txBody>
      </p:sp>
    </p:spTree>
    <p:extLst>
      <p:ext uri="{BB962C8B-B14F-4D97-AF65-F5344CB8AC3E}">
        <p14:creationId xmlns:p14="http://schemas.microsoft.com/office/powerpoint/2010/main" val="3978169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title="DEQ logo"/>
          <p:cNvPicPr>
            <a:picLocks noChangeAspect="1"/>
          </p:cNvPicPr>
          <p:nvPr userDrawn="1"/>
        </p:nvPicPr>
        <p:blipFill>
          <a:blip r:embed="rId2"/>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219607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a:t>Title of Presentation</a:t>
            </a:r>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p>
        </p:txBody>
      </p:sp>
      <p:pic>
        <p:nvPicPr>
          <p:cNvPr id="7" name="Picture 6" title="DEQ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Title</a:t>
            </a:r>
          </a:p>
          <a:p>
            <a:pPr lvl="0"/>
            <a:endParaRPr lang="en-US" dirty="0"/>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Date</a:t>
            </a:r>
          </a:p>
          <a:p>
            <a:pPr lvl="0"/>
            <a:endParaRPr lang="en-US" dirty="0"/>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dirty="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Tree>
    <p:extLst>
      <p:ext uri="{BB962C8B-B14F-4D97-AF65-F5344CB8AC3E}">
        <p14:creationId xmlns:p14="http://schemas.microsoft.com/office/powerpoint/2010/main" val="317324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sz="2600">
                <a:solidFill>
                  <a:srgbClr val="256EAB"/>
                </a:solidFill>
                <a:latin typeface="Arial" panose="020B0604020202020204" pitchFamily="34" charset="0"/>
                <a:cs typeface="Arial" panose="020B0604020202020204" pitchFamily="34" charset="0"/>
              </a:defRPr>
            </a:lvl2pPr>
            <a:lvl3pPr>
              <a:defRPr>
                <a:ln>
                  <a:noFill/>
                </a:ln>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38200" y="6311900"/>
            <a:ext cx="10515600" cy="409575"/>
          </a:xfrm>
        </p:spPr>
        <p:txBody>
          <a:bodyPr/>
          <a:lstStyle/>
          <a:p>
            <a:pPr algn="l"/>
            <a:fld id="{61C9B584-852F-4056-BF30-ABA66A23FD41}" type="slidenum">
              <a:rPr lang="en-US" smtClean="0"/>
              <a:t>‹#›</a:t>
            </a:fld>
            <a:r>
              <a:rPr lang="en-US" dirty="0"/>
              <a:t>					</a:t>
            </a:r>
            <a:endParaRPr lang="en-US" dirty="0">
              <a:solidFill>
                <a:srgbClr val="256EAB"/>
              </a:solidFill>
            </a:endParaRPr>
          </a:p>
        </p:txBody>
      </p:sp>
      <p:pic>
        <p:nvPicPr>
          <p:cNvPr id="11" name="Picture 10"/>
          <p:cNvPicPr>
            <a:picLocks noChangeAspect="1"/>
          </p:cNvPicPr>
          <p:nvPr userDrawn="1"/>
        </p:nvPicPr>
        <p:blipFill>
          <a:blip r:embed="rId2"/>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94839280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10515600" cy="365125"/>
          </a:xfrm>
        </p:spPr>
        <p:txBody>
          <a:bodyPr/>
          <a:lstStyle/>
          <a:p>
            <a:fld id="{F28DF1F0-458F-421F-8C1E-7C825BFF0FBB}" type="slidenum">
              <a:rPr lang="en-US" smtClean="0"/>
              <a:pPr/>
              <a:t>‹#›</a:t>
            </a:fld>
            <a:endParaRPr lang="en-US" dirty="0"/>
          </a:p>
        </p:txBody>
      </p:sp>
      <p:pic>
        <p:nvPicPr>
          <p:cNvPr id="10" name="Picture 9"/>
          <p:cNvPicPr>
            <a:picLocks noChangeAspect="1"/>
          </p:cNvPicPr>
          <p:nvPr userDrawn="1"/>
        </p:nvPicPr>
        <p:blipFill>
          <a:blip r:embed="rId2"/>
          <a:stretch>
            <a:fillRect/>
          </a:stretch>
        </p:blipFill>
        <p:spPr>
          <a:xfrm>
            <a:off x="11555569" y="6404180"/>
            <a:ext cx="490801" cy="265779"/>
          </a:xfrm>
          <a:prstGeom prst="rect">
            <a:avLst/>
          </a:prstGeom>
        </p:spPr>
      </p:pic>
    </p:spTree>
    <p:extLst>
      <p:ext uri="{BB962C8B-B14F-4D97-AF65-F5344CB8AC3E}">
        <p14:creationId xmlns:p14="http://schemas.microsoft.com/office/powerpoint/2010/main" val="1819909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FEE26A9-E493-4980-A283-AA926B405301}" type="slidenum">
              <a:rPr lang="en-US"/>
              <a:pPr>
                <a:defRPr/>
              </a:pPr>
              <a:t>‹#›</a:t>
            </a:fld>
            <a:endParaRPr lang="en-US" dirty="0"/>
          </a:p>
        </p:txBody>
      </p:sp>
    </p:spTree>
    <p:extLst>
      <p:ext uri="{BB962C8B-B14F-4D97-AF65-F5344CB8AC3E}">
        <p14:creationId xmlns:p14="http://schemas.microsoft.com/office/powerpoint/2010/main" val="919240457"/>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9534" y="277813"/>
            <a:ext cx="10231967" cy="838200"/>
          </a:xfrm>
        </p:spPr>
        <p:txBody>
          <a:bodyPr/>
          <a:lstStyle/>
          <a:p>
            <a:r>
              <a:rPr lang="en-US"/>
              <a:t>Click to edit Master title style</a:t>
            </a:r>
          </a:p>
        </p:txBody>
      </p:sp>
      <p:sp>
        <p:nvSpPr>
          <p:cNvPr id="3" name="Content Placeholder 2"/>
          <p:cNvSpPr>
            <a:spLocks noGrp="1"/>
          </p:cNvSpPr>
          <p:nvPr>
            <p:ph sz="half" idx="1"/>
          </p:nvPr>
        </p:nvSpPr>
        <p:spPr>
          <a:xfrm>
            <a:off x="747184" y="1268414"/>
            <a:ext cx="5080000" cy="501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30384" y="1268414"/>
            <a:ext cx="5080000" cy="243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30384" y="3854450"/>
            <a:ext cx="5080000" cy="2433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11381317" y="0"/>
            <a:ext cx="541867" cy="381000"/>
          </a:xfrm>
        </p:spPr>
        <p:txBody>
          <a:bodyPr/>
          <a:lstStyle>
            <a:lvl1pPr>
              <a:defRPr/>
            </a:lvl1pPr>
          </a:lstStyle>
          <a:p>
            <a:fld id="{20F519DF-E923-47F3-AC69-68190406102A}" type="slidenum">
              <a:rPr lang="en-US"/>
              <a:pPr/>
              <a:t>‹#›</a:t>
            </a:fld>
            <a:endParaRPr lang="en-US"/>
          </a:p>
        </p:txBody>
      </p:sp>
    </p:spTree>
    <p:extLst>
      <p:ext uri="{BB962C8B-B14F-4D97-AF65-F5344CB8AC3E}">
        <p14:creationId xmlns:p14="http://schemas.microsoft.com/office/powerpoint/2010/main" val="3279084302"/>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703D6-DA4D-4660-AAE0-EB23950B7902}" type="datetime1">
              <a:rPr lang="en-US" smtClean="0"/>
              <a:t>8/13/2024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13A4-4E19-41E2-A7F9-9D53F87954DC}" type="slidenum">
              <a:rPr lang="en-US" smtClean="0"/>
              <a:t>‹#›</a:t>
            </a:fld>
            <a:endParaRPr lang="en-US"/>
          </a:p>
        </p:txBody>
      </p:sp>
    </p:spTree>
    <p:extLst>
      <p:ext uri="{BB962C8B-B14F-4D97-AF65-F5344CB8AC3E}">
        <p14:creationId xmlns:p14="http://schemas.microsoft.com/office/powerpoint/2010/main" val="4049621675"/>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64" r:id="rId4"/>
    <p:sldLayoutId id="2147483673" r:id="rId5"/>
    <p:sldLayoutId id="2147483674" r:id="rId6"/>
  </p:sldLayoutIdLst>
  <p:hf sldNum="0" hdr="0" dt="0"/>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F9D2FC-4CCD-83BE-0FA8-B69CDE5F05DB}"/>
              </a:ext>
            </a:extLst>
          </p:cNvPr>
          <p:cNvSpPr/>
          <p:nvPr/>
        </p:nvSpPr>
        <p:spPr>
          <a:xfrm>
            <a:off x="1431758" y="4114800"/>
            <a:ext cx="5427362" cy="3729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9F3376C4-C227-C59C-861E-473552E83260}"/>
              </a:ext>
            </a:extLst>
          </p:cNvPr>
          <p:cNvSpPr txBox="1">
            <a:spLocks/>
          </p:cNvSpPr>
          <p:nvPr/>
        </p:nvSpPr>
        <p:spPr>
          <a:xfrm>
            <a:off x="384981" y="4300361"/>
            <a:ext cx="6382871" cy="21734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ln>
                  <a:noFill/>
                </a:ln>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pPr>
            <a:r>
              <a:rPr lang="en-US" dirty="0"/>
              <a:t>Landon Jenkins</a:t>
            </a:r>
          </a:p>
          <a:p>
            <a:pPr>
              <a:lnSpc>
                <a:spcPct val="100000"/>
              </a:lnSpc>
              <a:spcBef>
                <a:spcPts val="300"/>
              </a:spcBef>
            </a:pPr>
            <a:r>
              <a:rPr lang="en-US" dirty="0"/>
              <a:t>TMDL Coordinator, SWRO Regional Office</a:t>
            </a:r>
          </a:p>
          <a:p>
            <a:pPr>
              <a:lnSpc>
                <a:spcPct val="100000"/>
              </a:lnSpc>
              <a:spcBef>
                <a:spcPts val="600"/>
              </a:spcBef>
            </a:pPr>
            <a:r>
              <a:rPr lang="en-US" dirty="0"/>
              <a:t>Karen Kline</a:t>
            </a:r>
          </a:p>
          <a:p>
            <a:pPr>
              <a:lnSpc>
                <a:spcPct val="100000"/>
              </a:lnSpc>
              <a:spcBef>
                <a:spcPts val="300"/>
              </a:spcBef>
            </a:pPr>
            <a:r>
              <a:rPr lang="en-US" dirty="0"/>
              <a:t>Watersheds Modeler</a:t>
            </a:r>
          </a:p>
          <a:p>
            <a:pPr>
              <a:lnSpc>
                <a:spcPct val="100000"/>
              </a:lnSpc>
              <a:spcBef>
                <a:spcPts val="600"/>
              </a:spcBef>
            </a:pPr>
            <a:r>
              <a:rPr lang="en-US" dirty="0"/>
              <a:t>Virginia Department of Environmental Quality</a:t>
            </a:r>
          </a:p>
          <a:p>
            <a:pPr>
              <a:lnSpc>
                <a:spcPct val="100000"/>
              </a:lnSpc>
              <a:spcBef>
                <a:spcPts val="600"/>
              </a:spcBef>
            </a:pPr>
            <a:r>
              <a:rPr lang="en-US" dirty="0"/>
              <a:t>August 13, 2024</a:t>
            </a:r>
          </a:p>
        </p:txBody>
      </p:sp>
      <p:sp>
        <p:nvSpPr>
          <p:cNvPr id="3" name="Subtitle 2"/>
          <p:cNvSpPr>
            <a:spLocks noGrp="1"/>
          </p:cNvSpPr>
          <p:nvPr>
            <p:ph type="subTitle" idx="1"/>
          </p:nvPr>
        </p:nvSpPr>
        <p:spPr>
          <a:xfrm>
            <a:off x="289446" y="3125795"/>
            <a:ext cx="5508808" cy="989005"/>
          </a:xfrm>
        </p:spPr>
        <p:txBody>
          <a:bodyPr>
            <a:noAutofit/>
          </a:bodyPr>
          <a:lstStyle/>
          <a:p>
            <a:r>
              <a:rPr lang="en-US" sz="3200" dirty="0"/>
              <a:t>Final Community Engagement Meeting </a:t>
            </a:r>
          </a:p>
        </p:txBody>
      </p:sp>
      <p:sp>
        <p:nvSpPr>
          <p:cNvPr id="2" name="Title 1"/>
          <p:cNvSpPr>
            <a:spLocks noGrp="1"/>
          </p:cNvSpPr>
          <p:nvPr>
            <p:ph type="ctrTitle"/>
          </p:nvPr>
        </p:nvSpPr>
        <p:spPr>
          <a:xfrm>
            <a:off x="384981" y="1634860"/>
            <a:ext cx="6572250" cy="1427813"/>
          </a:xfrm>
        </p:spPr>
        <p:txBody>
          <a:bodyPr>
            <a:noAutofit/>
          </a:bodyPr>
          <a:lstStyle/>
          <a:p>
            <a:pPr>
              <a:lnSpc>
                <a:spcPct val="125000"/>
              </a:lnSpc>
            </a:pPr>
            <a:r>
              <a:rPr lang="en-US" sz="3200" dirty="0"/>
              <a:t>Greendale Creek and Unnamed Tributary to Fleenor Branch Clean Up Study</a:t>
            </a:r>
          </a:p>
        </p:txBody>
      </p:sp>
      <p:pic>
        <p:nvPicPr>
          <p:cNvPr id="13" name="Picture 12" descr="A stream running through a grassy area&#10;&#10;Description automatically generated">
            <a:extLst>
              <a:ext uri="{FF2B5EF4-FFF2-40B4-BE49-F238E27FC236}">
                <a16:creationId xmlns:a16="http://schemas.microsoft.com/office/drawing/2014/main" id="{F92A7EFC-3C22-98BC-146B-61B1A6EB6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00025" y="1027791"/>
            <a:ext cx="5888085" cy="4769895"/>
          </a:xfrm>
          <a:prstGeom prst="rect">
            <a:avLst/>
          </a:prstGeom>
        </p:spPr>
      </p:pic>
    </p:spTree>
    <p:extLst>
      <p:ext uri="{BB962C8B-B14F-4D97-AF65-F5344CB8AC3E}">
        <p14:creationId xmlns:p14="http://schemas.microsoft.com/office/powerpoint/2010/main" val="2197890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named trib to Fleenor Branch - Land Cover">
            <a:extLst>
              <a:ext uri="{FF2B5EF4-FFF2-40B4-BE49-F238E27FC236}">
                <a16:creationId xmlns:a16="http://schemas.microsoft.com/office/drawing/2014/main" id="{1ACB86A1-C222-9904-E243-60EC9F74BB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534" t="4945" r="5263" b="5146"/>
          <a:stretch/>
        </p:blipFill>
        <p:spPr>
          <a:xfrm>
            <a:off x="6553199" y="514442"/>
            <a:ext cx="4952972" cy="5829115"/>
          </a:xfrm>
          <a:prstGeom prst="rect">
            <a:avLst/>
          </a:prstGeom>
          <a:ln>
            <a:solidFill>
              <a:schemeClr val="tx1"/>
            </a:solidFill>
          </a:ln>
        </p:spPr>
      </p:pic>
      <p:sp>
        <p:nvSpPr>
          <p:cNvPr id="10" name="TextBox 9">
            <a:extLst>
              <a:ext uri="{FF2B5EF4-FFF2-40B4-BE49-F238E27FC236}">
                <a16:creationId xmlns:a16="http://schemas.microsoft.com/office/drawing/2014/main" id="{A205CC87-1AC9-49F1-A5E3-DA66D0EFA40C}"/>
              </a:ext>
            </a:extLst>
          </p:cNvPr>
          <p:cNvSpPr txBox="1"/>
          <p:nvPr/>
        </p:nvSpPr>
        <p:spPr>
          <a:xfrm>
            <a:off x="0" y="604789"/>
            <a:ext cx="6424863" cy="1523494"/>
          </a:xfrm>
          <a:prstGeom prst="rect">
            <a:avLst/>
          </a:prstGeom>
          <a:noFill/>
        </p:spPr>
        <p:txBody>
          <a:bodyPr wrap="square" rtlCol="0">
            <a:spAutoFit/>
          </a:bodyPr>
          <a:lstStyle/>
          <a:p>
            <a:pPr>
              <a:spcAft>
                <a:spcPts val="600"/>
              </a:spcAft>
            </a:pPr>
            <a:r>
              <a:rPr lang="en-US" sz="2800" dirty="0">
                <a:solidFill>
                  <a:srgbClr val="256EAB"/>
                </a:solidFill>
                <a:latin typeface="Arial" panose="020B0604020202020204" pitchFamily="34" charset="0"/>
                <a:cs typeface="Arial" panose="020B0604020202020204" pitchFamily="34" charset="0"/>
              </a:rPr>
              <a:t> Estimating Land Cover/Land Use</a:t>
            </a:r>
          </a:p>
          <a:p>
            <a:r>
              <a:rPr lang="en-US" sz="2800" dirty="0">
                <a:solidFill>
                  <a:srgbClr val="256EAB"/>
                </a:solidFill>
                <a:latin typeface="Arial" panose="020B0604020202020204" pitchFamily="34" charset="0"/>
                <a:cs typeface="Arial" panose="020B0604020202020204" pitchFamily="34" charset="0"/>
              </a:rPr>
              <a:t>- UT Fleenor Branch</a:t>
            </a:r>
          </a:p>
          <a:p>
            <a:endParaRPr lang="en-US" sz="3200" dirty="0">
              <a:solidFill>
                <a:srgbClr val="256EAB"/>
              </a:solidFill>
              <a:latin typeface="Arial" panose="020B0604020202020204" pitchFamily="34" charset="0"/>
              <a:cs typeface="Arial" panose="020B0604020202020204" pitchFamily="34" charset="0"/>
            </a:endParaRPr>
          </a:p>
        </p:txBody>
      </p:sp>
      <p:pic>
        <p:nvPicPr>
          <p:cNvPr id="3" name="Picture 2" descr="Unnamed trib to Fleenor Branch - Land Cover">
            <a:extLst>
              <a:ext uri="{FF2B5EF4-FFF2-40B4-BE49-F238E27FC236}">
                <a16:creationId xmlns:a16="http://schemas.microsoft.com/office/drawing/2014/main" id="{8A149CF0-E946-154F-F24B-524E4FE5E1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5" t="3041" r="64281" b="50000"/>
          <a:stretch/>
        </p:blipFill>
        <p:spPr>
          <a:xfrm>
            <a:off x="6553199" y="514442"/>
            <a:ext cx="2167128" cy="2348450"/>
          </a:xfrm>
          <a:prstGeom prst="rect">
            <a:avLst/>
          </a:prstGeom>
        </p:spPr>
      </p:pic>
      <p:graphicFrame>
        <p:nvGraphicFramePr>
          <p:cNvPr id="7" name="Content Placeholder 7" descr="South Fork Rivanna land cover table">
            <a:extLst>
              <a:ext uri="{FF2B5EF4-FFF2-40B4-BE49-F238E27FC236}">
                <a16:creationId xmlns:a16="http://schemas.microsoft.com/office/drawing/2014/main" id="{84BD7A7A-69C1-7D89-F5B1-0A267C9BF3A6}"/>
              </a:ext>
            </a:extLst>
          </p:cNvPr>
          <p:cNvGraphicFramePr>
            <a:graphicFrameLocks noGrp="1"/>
          </p:cNvGraphicFramePr>
          <p:nvPr>
            <p:ph sz="half" idx="1"/>
            <p:extLst>
              <p:ext uri="{D42A27DB-BD31-4B8C-83A1-F6EECF244321}">
                <p14:modId xmlns:p14="http://schemas.microsoft.com/office/powerpoint/2010/main" val="877232630"/>
              </p:ext>
            </p:extLst>
          </p:nvPr>
        </p:nvGraphicFramePr>
        <p:xfrm>
          <a:off x="609628" y="1681008"/>
          <a:ext cx="5335571" cy="4891659"/>
        </p:xfrm>
        <a:graphic>
          <a:graphicData uri="http://schemas.openxmlformats.org/drawingml/2006/table">
            <a:tbl>
              <a:tblPr firstRow="1" firstCol="1" bandRow="1">
                <a:tableStyleId>{5C22544A-7EE6-4342-B048-85BDC9FD1C3A}</a:tableStyleId>
              </a:tblPr>
              <a:tblGrid>
                <a:gridCol w="2678830">
                  <a:extLst>
                    <a:ext uri="{9D8B030D-6E8A-4147-A177-3AD203B41FA5}">
                      <a16:colId xmlns:a16="http://schemas.microsoft.com/office/drawing/2014/main" val="1086328484"/>
                    </a:ext>
                  </a:extLst>
                </a:gridCol>
                <a:gridCol w="1246361">
                  <a:extLst>
                    <a:ext uri="{9D8B030D-6E8A-4147-A177-3AD203B41FA5}">
                      <a16:colId xmlns:a16="http://schemas.microsoft.com/office/drawing/2014/main" val="3376564818"/>
                    </a:ext>
                  </a:extLst>
                </a:gridCol>
                <a:gridCol w="1410380">
                  <a:extLst>
                    <a:ext uri="{9D8B030D-6E8A-4147-A177-3AD203B41FA5}">
                      <a16:colId xmlns:a16="http://schemas.microsoft.com/office/drawing/2014/main" val="1037850339"/>
                    </a:ext>
                  </a:extLst>
                </a:gridCol>
              </a:tblGrid>
              <a:tr h="0">
                <a:tc rowSpan="2">
                  <a:txBody>
                    <a:bodyPr/>
                    <a:lstStyle/>
                    <a:p>
                      <a:pPr marL="0" marR="0" algn="ctr">
                        <a:lnSpc>
                          <a:spcPct val="100000"/>
                        </a:lnSpc>
                        <a:spcBef>
                          <a:spcPts val="0"/>
                        </a:spcBef>
                        <a:spcAft>
                          <a:spcPts val="0"/>
                        </a:spcAft>
                      </a:pPr>
                      <a:r>
                        <a:rPr lang="en-US" sz="2800" dirty="0">
                          <a:effectLst/>
                        </a:rPr>
                        <a:t>Land Cover Category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0000"/>
                        </a:lnSpc>
                        <a:spcBef>
                          <a:spcPts val="0"/>
                        </a:spcBef>
                        <a:spcAft>
                          <a:spcPts val="0"/>
                        </a:spcAft>
                      </a:pPr>
                      <a:r>
                        <a:rPr lang="en-US" sz="2800" dirty="0">
                          <a:effectLst/>
                        </a:rPr>
                        <a:t>UT Fleenor Br Watershed</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601303185"/>
                  </a:ext>
                </a:extLst>
              </a:tr>
              <a:tr h="0">
                <a:tc vMerge="1">
                  <a:txBody>
                    <a:bodyPr/>
                    <a:lstStyle/>
                    <a:p>
                      <a:endParaRPr lang="en-US"/>
                    </a:p>
                  </a:txBody>
                  <a:tcPr/>
                </a:tc>
                <a:tc>
                  <a:txBody>
                    <a:bodyPr/>
                    <a:lstStyle/>
                    <a:p>
                      <a:pPr marL="0" marR="0" algn="ctr">
                        <a:lnSpc>
                          <a:spcPct val="115000"/>
                        </a:lnSpc>
                        <a:spcBef>
                          <a:spcPts val="0"/>
                        </a:spcBef>
                        <a:spcAft>
                          <a:spcPts val="0"/>
                        </a:spcAft>
                      </a:pPr>
                      <a:r>
                        <a:rPr lang="en-US" sz="2000">
                          <a:effectLst/>
                        </a:rPr>
                        <a:t>Acres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dirty="0">
                          <a:effectLst/>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8833669"/>
                  </a:ext>
                </a:extLst>
              </a:tr>
              <a:tr h="412115">
                <a:tc>
                  <a:txBody>
                    <a:bodyPr/>
                    <a:lstStyle/>
                    <a:p>
                      <a:pPr marL="0" marR="0" algn="just">
                        <a:lnSpc>
                          <a:spcPct val="115000"/>
                        </a:lnSpc>
                        <a:spcBef>
                          <a:spcPts val="0"/>
                        </a:spcBef>
                        <a:spcAft>
                          <a:spcPts val="0"/>
                        </a:spcAft>
                      </a:pPr>
                      <a:r>
                        <a:rPr lang="en-US" sz="2000" dirty="0">
                          <a:effectLst/>
                          <a:latin typeface="+mn-lt"/>
                        </a:rPr>
                        <a:t>Open Water</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18982863"/>
                  </a:ext>
                </a:extLst>
              </a:tr>
              <a:tr h="209550">
                <a:tc>
                  <a:txBody>
                    <a:bodyPr/>
                    <a:lstStyle/>
                    <a:p>
                      <a:pPr marL="0" marR="0" algn="just">
                        <a:lnSpc>
                          <a:spcPct val="115000"/>
                        </a:lnSpc>
                        <a:spcBef>
                          <a:spcPts val="0"/>
                        </a:spcBef>
                        <a:spcAft>
                          <a:spcPts val="0"/>
                        </a:spcAft>
                      </a:pPr>
                      <a:r>
                        <a:rPr lang="en-US" sz="2000" dirty="0">
                          <a:effectLst/>
                          <a:latin typeface="+mn-lt"/>
                        </a:rPr>
                        <a:t>Impervious Extracted</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&lt;1</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&lt;1%</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8591751"/>
                  </a:ext>
                </a:extLst>
              </a:tr>
              <a:tr h="209550">
                <a:tc>
                  <a:txBody>
                    <a:bodyPr/>
                    <a:lstStyle/>
                    <a:p>
                      <a:pPr marL="0" marR="0" algn="just">
                        <a:lnSpc>
                          <a:spcPct val="115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Impervious Local Data</a:t>
                      </a:r>
                    </a:p>
                  </a:txBody>
                  <a:tcPr marL="68580" marR="68580" marT="0" marB="0" anchor="ctr"/>
                </a:tc>
                <a:tc>
                  <a:txBody>
                    <a:bodyPr/>
                    <a:lstStyle/>
                    <a:p>
                      <a:pPr marL="0" marR="0" algn="r">
                        <a:lnSpc>
                          <a:spcPct val="115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4</a:t>
                      </a:r>
                    </a:p>
                  </a:txBody>
                  <a:tcPr marL="68580" marR="68580" marT="0" marB="0" anchor="ctr"/>
                </a:tc>
                <a:tc>
                  <a:txBody>
                    <a:bodyPr/>
                    <a:lstStyle/>
                    <a:p>
                      <a:pPr marL="0" marR="0" algn="r">
                        <a:lnSpc>
                          <a:spcPct val="115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2%</a:t>
                      </a:r>
                    </a:p>
                  </a:txBody>
                  <a:tcPr marL="68580" marR="68580" marT="0" marB="0" anchor="ctr"/>
                </a:tc>
                <a:extLst>
                  <a:ext uri="{0D108BD9-81ED-4DB2-BD59-A6C34878D82A}">
                    <a16:rowId xmlns:a16="http://schemas.microsoft.com/office/drawing/2014/main" val="3602475511"/>
                  </a:ext>
                </a:extLst>
              </a:tr>
              <a:tr h="287126">
                <a:tc>
                  <a:txBody>
                    <a:bodyPr/>
                    <a:lstStyle/>
                    <a:p>
                      <a:pPr marL="0" marR="0" algn="just">
                        <a:lnSpc>
                          <a:spcPct val="115000"/>
                        </a:lnSpc>
                        <a:spcBef>
                          <a:spcPts val="0"/>
                        </a:spcBef>
                        <a:spcAft>
                          <a:spcPts val="0"/>
                        </a:spcAft>
                      </a:pPr>
                      <a:r>
                        <a:rPr lang="en-US" sz="2000" dirty="0">
                          <a:effectLst/>
                          <a:latin typeface="+mn-lt"/>
                        </a:rPr>
                        <a:t>Forest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91</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highlight>
                            <a:srgbClr val="FFFF00"/>
                          </a:highlight>
                          <a:latin typeface="+mn-lt"/>
                        </a:rPr>
                        <a:t>54%</a:t>
                      </a:r>
                      <a:endParaRPr lang="en-US" sz="2000" dirty="0">
                        <a:effectLst/>
                        <a:highlight>
                          <a:srgbClr val="FFFF00"/>
                        </a:highligh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66645193"/>
                  </a:ext>
                </a:extLst>
              </a:tr>
              <a:tr h="209550">
                <a:tc>
                  <a:txBody>
                    <a:bodyPr/>
                    <a:lstStyle/>
                    <a:p>
                      <a:pPr marL="0" marR="0" algn="just">
                        <a:lnSpc>
                          <a:spcPct val="115000"/>
                        </a:lnSpc>
                        <a:spcBef>
                          <a:spcPts val="0"/>
                        </a:spcBef>
                        <a:spcAft>
                          <a:spcPts val="0"/>
                        </a:spcAft>
                      </a:pPr>
                      <a:r>
                        <a:rPr lang="en-US" sz="2000" dirty="0">
                          <a:effectLst/>
                          <a:latin typeface="+mn-lt"/>
                        </a:rPr>
                        <a:t>Tree</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12</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7%</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1587161"/>
                  </a:ext>
                </a:extLst>
              </a:tr>
              <a:tr h="209550">
                <a:tc>
                  <a:txBody>
                    <a:bodyPr/>
                    <a:lstStyle/>
                    <a:p>
                      <a:pPr marL="0" marR="0" algn="just">
                        <a:lnSpc>
                          <a:spcPct val="115000"/>
                        </a:lnSpc>
                        <a:spcBef>
                          <a:spcPts val="0"/>
                        </a:spcBef>
                        <a:spcAft>
                          <a:spcPts val="0"/>
                        </a:spcAft>
                      </a:pPr>
                      <a:r>
                        <a:rPr lang="en-US" sz="2000" dirty="0">
                          <a:effectLst/>
                          <a:latin typeface="+mn-lt"/>
                        </a:rPr>
                        <a:t>Shrub\Scrub</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179221"/>
                  </a:ext>
                </a:extLst>
              </a:tr>
              <a:tr h="209550">
                <a:tc>
                  <a:txBody>
                    <a:bodyPr/>
                    <a:lstStyle/>
                    <a:p>
                      <a:pPr marL="0" marR="0" algn="just">
                        <a:lnSpc>
                          <a:spcPct val="115000"/>
                        </a:lnSpc>
                        <a:spcBef>
                          <a:spcPts val="0"/>
                        </a:spcBef>
                        <a:spcAft>
                          <a:spcPts val="0"/>
                        </a:spcAft>
                      </a:pPr>
                      <a:r>
                        <a:rPr lang="en-US" sz="2000" dirty="0">
                          <a:effectLst/>
                          <a:latin typeface="+mn-lt"/>
                        </a:rPr>
                        <a:t>Harvested\Disturbed</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5398560"/>
                  </a:ext>
                </a:extLst>
              </a:tr>
              <a:tr h="209550">
                <a:tc>
                  <a:txBody>
                    <a:bodyPr/>
                    <a:lstStyle/>
                    <a:p>
                      <a:pPr marL="0" marR="0" algn="just">
                        <a:lnSpc>
                          <a:spcPct val="115000"/>
                        </a:lnSpc>
                        <a:spcBef>
                          <a:spcPts val="0"/>
                        </a:spcBef>
                        <a:spcAft>
                          <a:spcPts val="0"/>
                        </a:spcAft>
                      </a:pPr>
                      <a:r>
                        <a:rPr lang="en-US" sz="2000" dirty="0">
                          <a:effectLst/>
                          <a:latin typeface="+mn-lt"/>
                        </a:rPr>
                        <a:t>Turf Grass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14</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8%</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76838877"/>
                  </a:ext>
                </a:extLst>
              </a:tr>
              <a:tr h="209550">
                <a:tc>
                  <a:txBody>
                    <a:bodyPr/>
                    <a:lstStyle/>
                    <a:p>
                      <a:pPr marL="0" marR="0" algn="just">
                        <a:lnSpc>
                          <a:spcPct val="115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Pasture</a:t>
                      </a:r>
                    </a:p>
                  </a:txBody>
                  <a:tcPr marL="68580" marR="68580" marT="0" marB="0" anchor="ctr"/>
                </a:tc>
                <a:tc>
                  <a:txBody>
                    <a:bodyPr/>
                    <a:lstStyle/>
                    <a:p>
                      <a:pPr marL="0" marR="0" algn="r">
                        <a:lnSpc>
                          <a:spcPct val="115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48</a:t>
                      </a:r>
                    </a:p>
                  </a:txBody>
                  <a:tcPr marL="68580" marR="68580" marT="0" marB="0" anchor="ctr"/>
                </a:tc>
                <a:tc>
                  <a:txBody>
                    <a:bodyPr/>
                    <a:lstStyle/>
                    <a:p>
                      <a:pPr marL="0" marR="0" algn="r">
                        <a:lnSpc>
                          <a:spcPct val="115000"/>
                        </a:lnSpc>
                        <a:spcBef>
                          <a:spcPts val="0"/>
                        </a:spcBef>
                        <a:spcAft>
                          <a:spcPts val="0"/>
                        </a:spcAft>
                      </a:pPr>
                      <a:r>
                        <a:rPr lang="en-US" sz="2000" dirty="0">
                          <a:effectLst/>
                          <a:highlight>
                            <a:srgbClr val="FFFF00"/>
                          </a:highlight>
                          <a:latin typeface="+mn-lt"/>
                          <a:ea typeface="Calibri" panose="020F0502020204030204" pitchFamily="34" charset="0"/>
                          <a:cs typeface="Times New Roman" panose="02020603050405020304" pitchFamily="18" charset="0"/>
                        </a:rPr>
                        <a:t>28%</a:t>
                      </a:r>
                    </a:p>
                  </a:txBody>
                  <a:tcPr marL="68580" marR="68580" marT="0" marB="0" anchor="ctr"/>
                </a:tc>
                <a:extLst>
                  <a:ext uri="{0D108BD9-81ED-4DB2-BD59-A6C34878D82A}">
                    <a16:rowId xmlns:a16="http://schemas.microsoft.com/office/drawing/2014/main" val="116686004"/>
                  </a:ext>
                </a:extLst>
              </a:tr>
              <a:tr h="209550">
                <a:tc>
                  <a:txBody>
                    <a:bodyPr/>
                    <a:lstStyle/>
                    <a:p>
                      <a:pPr marL="0" marR="0" algn="just">
                        <a:lnSpc>
                          <a:spcPct val="115000"/>
                        </a:lnSpc>
                        <a:spcBef>
                          <a:spcPts val="0"/>
                        </a:spcBef>
                        <a:spcAft>
                          <a:spcPts val="0"/>
                        </a:spcAft>
                      </a:pPr>
                      <a:r>
                        <a:rPr lang="en-US" sz="2000" dirty="0">
                          <a:effectLst/>
                          <a:latin typeface="+mn-lt"/>
                        </a:rPr>
                        <a:t>NWI\Other</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1908478"/>
                  </a:ext>
                </a:extLst>
              </a:tr>
              <a:tr h="219075">
                <a:tc>
                  <a:txBody>
                    <a:bodyPr/>
                    <a:lstStyle/>
                    <a:p>
                      <a:pPr marL="0" marR="0" algn="just">
                        <a:lnSpc>
                          <a:spcPct val="115000"/>
                        </a:lnSpc>
                        <a:spcBef>
                          <a:spcPts val="0"/>
                        </a:spcBef>
                        <a:spcAft>
                          <a:spcPts val="0"/>
                        </a:spcAft>
                      </a:pPr>
                      <a:r>
                        <a:rPr lang="en-US" sz="2000" i="1" dirty="0">
                          <a:effectLst/>
                        </a:rPr>
                        <a:t>Total</a:t>
                      </a:r>
                      <a:endParaRPr lang="en-US" sz="2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i="1" dirty="0">
                          <a:effectLst/>
                        </a:rPr>
                        <a:t>169</a:t>
                      </a:r>
                      <a:endParaRPr lang="en-US" sz="2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i="1" dirty="0">
                          <a:effectLst/>
                        </a:rPr>
                        <a:t>100%</a:t>
                      </a:r>
                      <a:endParaRPr lang="en-US" sz="2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66639340"/>
                  </a:ext>
                </a:extLst>
              </a:tr>
            </a:tbl>
          </a:graphicData>
        </a:graphic>
      </p:graphicFrame>
    </p:spTree>
    <p:extLst>
      <p:ext uri="{BB962C8B-B14F-4D97-AF65-F5344CB8AC3E}">
        <p14:creationId xmlns:p14="http://schemas.microsoft.com/office/powerpoint/2010/main" val="3972219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Empty box">
            <a:extLst>
              <a:ext uri="{FF2B5EF4-FFF2-40B4-BE49-F238E27FC236}">
                <a16:creationId xmlns:a16="http://schemas.microsoft.com/office/drawing/2014/main" id="{88E7D292-951A-4BD3-86D8-9C34AF4F2224}"/>
              </a:ext>
            </a:extLst>
          </p:cNvPr>
          <p:cNvSpPr/>
          <p:nvPr/>
        </p:nvSpPr>
        <p:spPr>
          <a:xfrm>
            <a:off x="7612195" y="5696637"/>
            <a:ext cx="2772265" cy="1161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05CC87-1AC9-49F1-A5E3-DA66D0EFA40C}"/>
              </a:ext>
            </a:extLst>
          </p:cNvPr>
          <p:cNvSpPr txBox="1"/>
          <p:nvPr/>
        </p:nvSpPr>
        <p:spPr>
          <a:xfrm>
            <a:off x="459640" y="549670"/>
            <a:ext cx="6513067" cy="1523494"/>
          </a:xfrm>
          <a:prstGeom prst="rect">
            <a:avLst/>
          </a:prstGeom>
          <a:noFill/>
        </p:spPr>
        <p:txBody>
          <a:bodyPr wrap="square" rtlCol="0">
            <a:spAutoFit/>
          </a:bodyPr>
          <a:lstStyle/>
          <a:p>
            <a:pPr>
              <a:spcAft>
                <a:spcPts val="600"/>
              </a:spcAft>
            </a:pPr>
            <a:r>
              <a:rPr lang="en-US" sz="2800" dirty="0">
                <a:solidFill>
                  <a:srgbClr val="256EAB"/>
                </a:solidFill>
                <a:latin typeface="Arial" panose="020B0604020202020204" pitchFamily="34" charset="0"/>
                <a:cs typeface="Arial" panose="020B0604020202020204" pitchFamily="34" charset="0"/>
              </a:rPr>
              <a:t>Refining the Land Use Data</a:t>
            </a:r>
          </a:p>
          <a:p>
            <a:r>
              <a:rPr lang="en-US" sz="2800" dirty="0">
                <a:solidFill>
                  <a:srgbClr val="256EAB"/>
                </a:solidFill>
                <a:latin typeface="Arial" panose="020B0604020202020204" pitchFamily="34" charset="0"/>
                <a:cs typeface="Arial" panose="020B0604020202020204" pitchFamily="34" charset="0"/>
              </a:rPr>
              <a:t>- UT Fleenor Branch</a:t>
            </a:r>
          </a:p>
          <a:p>
            <a:endParaRPr lang="en-US" sz="3200" dirty="0">
              <a:solidFill>
                <a:srgbClr val="256EAB"/>
              </a:solidFill>
              <a:latin typeface="Arial" panose="020B0604020202020204" pitchFamily="34" charset="0"/>
              <a:cs typeface="Arial" panose="020B0604020202020204" pitchFamily="34" charset="0"/>
            </a:endParaRPr>
          </a:p>
        </p:txBody>
      </p:sp>
      <p:graphicFrame>
        <p:nvGraphicFramePr>
          <p:cNvPr id="3" name="Content Placeholder 7" descr="South Fork Rivanna land cover table">
            <a:extLst>
              <a:ext uri="{FF2B5EF4-FFF2-40B4-BE49-F238E27FC236}">
                <a16:creationId xmlns:a16="http://schemas.microsoft.com/office/drawing/2014/main" id="{E2019354-6281-0DF5-DC0B-85B4F27EED06}"/>
              </a:ext>
            </a:extLst>
          </p:cNvPr>
          <p:cNvGraphicFramePr>
            <a:graphicFrameLocks noGrp="1"/>
          </p:cNvGraphicFramePr>
          <p:nvPr>
            <p:ph sz="half" idx="1"/>
            <p:extLst>
              <p:ext uri="{D42A27DB-BD31-4B8C-83A1-F6EECF244321}">
                <p14:modId xmlns:p14="http://schemas.microsoft.com/office/powerpoint/2010/main" val="3269455585"/>
              </p:ext>
            </p:extLst>
          </p:nvPr>
        </p:nvGraphicFramePr>
        <p:xfrm>
          <a:off x="459640" y="1766357"/>
          <a:ext cx="5335571" cy="4561713"/>
        </p:xfrm>
        <a:graphic>
          <a:graphicData uri="http://schemas.openxmlformats.org/drawingml/2006/table">
            <a:tbl>
              <a:tblPr firstRow="1" firstCol="1" bandRow="1">
                <a:tableStyleId>{5C22544A-7EE6-4342-B048-85BDC9FD1C3A}</a:tableStyleId>
              </a:tblPr>
              <a:tblGrid>
                <a:gridCol w="2678830">
                  <a:extLst>
                    <a:ext uri="{9D8B030D-6E8A-4147-A177-3AD203B41FA5}">
                      <a16:colId xmlns:a16="http://schemas.microsoft.com/office/drawing/2014/main" val="1086328484"/>
                    </a:ext>
                  </a:extLst>
                </a:gridCol>
                <a:gridCol w="1246361">
                  <a:extLst>
                    <a:ext uri="{9D8B030D-6E8A-4147-A177-3AD203B41FA5}">
                      <a16:colId xmlns:a16="http://schemas.microsoft.com/office/drawing/2014/main" val="3376564818"/>
                    </a:ext>
                  </a:extLst>
                </a:gridCol>
                <a:gridCol w="1410380">
                  <a:extLst>
                    <a:ext uri="{9D8B030D-6E8A-4147-A177-3AD203B41FA5}">
                      <a16:colId xmlns:a16="http://schemas.microsoft.com/office/drawing/2014/main" val="1037850339"/>
                    </a:ext>
                  </a:extLst>
                </a:gridCol>
              </a:tblGrid>
              <a:tr h="0">
                <a:tc rowSpan="2">
                  <a:txBody>
                    <a:bodyPr/>
                    <a:lstStyle/>
                    <a:p>
                      <a:pPr marL="0" marR="0" algn="ctr">
                        <a:lnSpc>
                          <a:spcPct val="100000"/>
                        </a:lnSpc>
                        <a:spcBef>
                          <a:spcPts val="0"/>
                        </a:spcBef>
                        <a:spcAft>
                          <a:spcPts val="0"/>
                        </a:spcAft>
                      </a:pPr>
                      <a:r>
                        <a:rPr lang="en-US" sz="2800" dirty="0">
                          <a:effectLst/>
                        </a:rPr>
                        <a:t>Land Cover Category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effectLst/>
                        </a:rPr>
                        <a:t>UT Fleenor Br Watershed</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601303185"/>
                  </a:ext>
                </a:extLst>
              </a:tr>
              <a:tr h="0">
                <a:tc vMerge="1">
                  <a:txBody>
                    <a:bodyPr/>
                    <a:lstStyle/>
                    <a:p>
                      <a:endParaRPr lang="en-US"/>
                    </a:p>
                  </a:txBody>
                  <a:tcPr/>
                </a:tc>
                <a:tc>
                  <a:txBody>
                    <a:bodyPr/>
                    <a:lstStyle/>
                    <a:p>
                      <a:pPr marL="0" marR="0" algn="ctr">
                        <a:lnSpc>
                          <a:spcPct val="115000"/>
                        </a:lnSpc>
                        <a:spcBef>
                          <a:spcPts val="0"/>
                        </a:spcBef>
                        <a:spcAft>
                          <a:spcPts val="0"/>
                        </a:spcAft>
                      </a:pPr>
                      <a:r>
                        <a:rPr lang="en-US" sz="2000">
                          <a:effectLst/>
                        </a:rPr>
                        <a:t>Acres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dirty="0">
                          <a:effectLst/>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8833669"/>
                  </a:ext>
                </a:extLst>
              </a:tr>
              <a:tr h="412115">
                <a:tc>
                  <a:txBody>
                    <a:bodyPr/>
                    <a:lstStyle/>
                    <a:p>
                      <a:pPr marL="0" marR="0" algn="just">
                        <a:lnSpc>
                          <a:spcPct val="115000"/>
                        </a:lnSpc>
                        <a:spcBef>
                          <a:spcPts val="0"/>
                        </a:spcBef>
                        <a:spcAft>
                          <a:spcPts val="0"/>
                        </a:spcAft>
                      </a:pPr>
                      <a:r>
                        <a:rPr lang="en-US" sz="2000" dirty="0">
                          <a:effectLst/>
                          <a:latin typeface="+mn-lt"/>
                        </a:rPr>
                        <a:t>Developed, impervious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4</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2%</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18982863"/>
                  </a:ext>
                </a:extLst>
              </a:tr>
              <a:tr h="209550">
                <a:tc>
                  <a:txBody>
                    <a:bodyPr/>
                    <a:lstStyle/>
                    <a:p>
                      <a:pPr marL="0" marR="0" algn="just">
                        <a:lnSpc>
                          <a:spcPct val="115000"/>
                        </a:lnSpc>
                        <a:spcBef>
                          <a:spcPts val="0"/>
                        </a:spcBef>
                        <a:spcAft>
                          <a:spcPts val="0"/>
                        </a:spcAft>
                      </a:pPr>
                      <a:r>
                        <a:rPr lang="en-US" sz="2000" dirty="0">
                          <a:effectLst/>
                          <a:latin typeface="+mn-lt"/>
                        </a:rPr>
                        <a:t>Developed, pervious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14</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8%</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8591751"/>
                  </a:ext>
                </a:extLst>
              </a:tr>
              <a:tr h="209550">
                <a:tc>
                  <a:txBody>
                    <a:bodyPr/>
                    <a:lstStyle/>
                    <a:p>
                      <a:pPr marL="0" marR="0" algn="just">
                        <a:lnSpc>
                          <a:spcPct val="115000"/>
                        </a:lnSpc>
                        <a:spcBef>
                          <a:spcPts val="0"/>
                        </a:spcBef>
                        <a:spcAft>
                          <a:spcPts val="0"/>
                        </a:spcAft>
                      </a:pPr>
                      <a:r>
                        <a:rPr lang="en-US" sz="2000" dirty="0">
                          <a:effectLst/>
                          <a:latin typeface="+mn-lt"/>
                        </a:rPr>
                        <a:t>Forest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91</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54%</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66645193"/>
                  </a:ext>
                </a:extLst>
              </a:tr>
              <a:tr h="209550">
                <a:tc>
                  <a:txBody>
                    <a:bodyPr/>
                    <a:lstStyle/>
                    <a:p>
                      <a:pPr marL="0" marR="0" algn="just">
                        <a:lnSpc>
                          <a:spcPct val="115000"/>
                        </a:lnSpc>
                        <a:spcBef>
                          <a:spcPts val="0"/>
                        </a:spcBef>
                        <a:spcAft>
                          <a:spcPts val="0"/>
                        </a:spcAft>
                      </a:pPr>
                      <a:r>
                        <a:rPr lang="en-US" sz="2000" dirty="0">
                          <a:effectLst/>
                          <a:latin typeface="+mn-lt"/>
                        </a:rPr>
                        <a:t>Harvested Forest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1587161"/>
                  </a:ext>
                </a:extLst>
              </a:tr>
              <a:tr h="209550">
                <a:tc>
                  <a:txBody>
                    <a:bodyPr/>
                    <a:lstStyle/>
                    <a:p>
                      <a:pPr marL="0" marR="0" algn="just">
                        <a:lnSpc>
                          <a:spcPct val="115000"/>
                        </a:lnSpc>
                        <a:spcBef>
                          <a:spcPts val="0"/>
                        </a:spcBef>
                        <a:spcAft>
                          <a:spcPts val="0"/>
                        </a:spcAft>
                      </a:pPr>
                      <a:r>
                        <a:rPr lang="en-US" sz="2000" dirty="0">
                          <a:effectLst/>
                          <a:latin typeface="+mn-lt"/>
                        </a:rPr>
                        <a:t>Hay</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18</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11%</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179221"/>
                  </a:ext>
                </a:extLst>
              </a:tr>
              <a:tr h="209550">
                <a:tc>
                  <a:txBody>
                    <a:bodyPr/>
                    <a:lstStyle/>
                    <a:p>
                      <a:pPr marL="0" marR="0" algn="just">
                        <a:lnSpc>
                          <a:spcPct val="115000"/>
                        </a:lnSpc>
                        <a:spcBef>
                          <a:spcPts val="0"/>
                        </a:spcBef>
                        <a:spcAft>
                          <a:spcPts val="0"/>
                        </a:spcAft>
                      </a:pPr>
                      <a:r>
                        <a:rPr lang="en-US" sz="2000" dirty="0">
                          <a:effectLst/>
                          <a:latin typeface="+mn-lt"/>
                        </a:rPr>
                        <a:t>Pasture - fair</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29</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17%</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5398560"/>
                  </a:ext>
                </a:extLst>
              </a:tr>
              <a:tr h="209550">
                <a:tc>
                  <a:txBody>
                    <a:bodyPr/>
                    <a:lstStyle/>
                    <a:p>
                      <a:pPr marL="0" marR="0" algn="just">
                        <a:lnSpc>
                          <a:spcPct val="115000"/>
                        </a:lnSpc>
                        <a:spcBef>
                          <a:spcPts val="0"/>
                        </a:spcBef>
                        <a:spcAft>
                          <a:spcPts val="0"/>
                        </a:spcAft>
                      </a:pPr>
                      <a:r>
                        <a:rPr lang="en-US" sz="2000" dirty="0">
                          <a:effectLst/>
                          <a:latin typeface="+mn-lt"/>
                        </a:rPr>
                        <a:t>Pasture - poor</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1</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&lt;1%</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76838877"/>
                  </a:ext>
                </a:extLst>
              </a:tr>
              <a:tr h="209550">
                <a:tc>
                  <a:txBody>
                    <a:bodyPr/>
                    <a:lstStyle/>
                    <a:p>
                      <a:pPr marL="0" marR="0" algn="just">
                        <a:lnSpc>
                          <a:spcPct val="115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Tree</a:t>
                      </a:r>
                    </a:p>
                  </a:txBody>
                  <a:tcPr marL="68580" marR="68580" marT="0" marB="0" anchor="ctr"/>
                </a:tc>
                <a:tc>
                  <a:txBody>
                    <a:bodyPr/>
                    <a:lstStyle/>
                    <a:p>
                      <a:pPr marL="0" marR="0" algn="r">
                        <a:lnSpc>
                          <a:spcPct val="115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12</a:t>
                      </a:r>
                    </a:p>
                  </a:txBody>
                  <a:tcPr marL="68580" marR="68580" marT="0" marB="0" anchor="ctr"/>
                </a:tc>
                <a:tc>
                  <a:txBody>
                    <a:bodyPr/>
                    <a:lstStyle/>
                    <a:p>
                      <a:pPr marL="0" marR="0" algn="r">
                        <a:lnSpc>
                          <a:spcPct val="115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7%</a:t>
                      </a:r>
                    </a:p>
                  </a:txBody>
                  <a:tcPr marL="68580" marR="68580" marT="0" marB="0" anchor="ctr"/>
                </a:tc>
                <a:extLst>
                  <a:ext uri="{0D108BD9-81ED-4DB2-BD59-A6C34878D82A}">
                    <a16:rowId xmlns:a16="http://schemas.microsoft.com/office/drawing/2014/main" val="116686004"/>
                  </a:ext>
                </a:extLst>
              </a:tr>
              <a:tr h="209550">
                <a:tc>
                  <a:txBody>
                    <a:bodyPr/>
                    <a:lstStyle/>
                    <a:p>
                      <a:pPr marL="0" marR="0" algn="just">
                        <a:lnSpc>
                          <a:spcPct val="115000"/>
                        </a:lnSpc>
                        <a:spcBef>
                          <a:spcPts val="0"/>
                        </a:spcBef>
                        <a:spcAft>
                          <a:spcPts val="0"/>
                        </a:spcAft>
                      </a:pPr>
                      <a:r>
                        <a:rPr lang="en-US" sz="2000" dirty="0">
                          <a:effectLst/>
                          <a:latin typeface="+mn-lt"/>
                        </a:rPr>
                        <a:t>Water</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1908478"/>
                  </a:ext>
                </a:extLst>
              </a:tr>
              <a:tr h="219075">
                <a:tc>
                  <a:txBody>
                    <a:bodyPr/>
                    <a:lstStyle/>
                    <a:p>
                      <a:pPr marL="0" marR="0" algn="just">
                        <a:lnSpc>
                          <a:spcPct val="115000"/>
                        </a:lnSpc>
                        <a:spcBef>
                          <a:spcPts val="0"/>
                        </a:spcBef>
                        <a:spcAft>
                          <a:spcPts val="0"/>
                        </a:spcAft>
                      </a:pPr>
                      <a:r>
                        <a:rPr lang="en-US" sz="2000" i="1" dirty="0">
                          <a:effectLst/>
                        </a:rPr>
                        <a:t>Total</a:t>
                      </a:r>
                      <a:endParaRPr lang="en-US" sz="2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i="1" dirty="0">
                          <a:effectLst/>
                        </a:rPr>
                        <a:t>169</a:t>
                      </a:r>
                      <a:endParaRPr lang="en-US" sz="2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i="1" dirty="0">
                          <a:effectLst/>
                        </a:rPr>
                        <a:t>100.0%</a:t>
                      </a:r>
                      <a:endParaRPr lang="en-US" sz="2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66639340"/>
                  </a:ext>
                </a:extLst>
              </a:tr>
            </a:tbl>
          </a:graphicData>
        </a:graphic>
      </p:graphicFrame>
      <p:sp>
        <p:nvSpPr>
          <p:cNvPr id="4" name="Content Placeholder 8">
            <a:extLst>
              <a:ext uri="{FF2B5EF4-FFF2-40B4-BE49-F238E27FC236}">
                <a16:creationId xmlns:a16="http://schemas.microsoft.com/office/drawing/2014/main" id="{49B21FA5-3E54-D0C6-5BF3-6C3BA6F16FD7}"/>
              </a:ext>
            </a:extLst>
          </p:cNvPr>
          <p:cNvSpPr txBox="1">
            <a:spLocks/>
          </p:cNvSpPr>
          <p:nvPr/>
        </p:nvSpPr>
        <p:spPr>
          <a:xfrm>
            <a:off x="5945199" y="1577929"/>
            <a:ext cx="5787161" cy="50135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ln>
                  <a:noFill/>
                </a:ln>
                <a:solidFill>
                  <a:srgbClr val="256EA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ln w="0">
                  <a:noFill/>
                </a:ln>
                <a:solidFill>
                  <a:srgbClr val="256EA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rgbClr val="256EA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300"/>
              </a:spcBef>
              <a:spcAft>
                <a:spcPts val="300"/>
              </a:spcAft>
              <a:buFont typeface="Arial" panose="020B0604020202020204" pitchFamily="34" charset="0"/>
              <a:buNone/>
            </a:pPr>
            <a:r>
              <a:rPr lang="en-US" dirty="0">
                <a:ea typeface="Times New Roman" panose="02020603050405020304" pitchFamily="18" charset="0"/>
              </a:rPr>
              <a:t>Assumptions</a:t>
            </a:r>
          </a:p>
          <a:p>
            <a:pPr>
              <a:lnSpc>
                <a:spcPct val="110000"/>
              </a:lnSpc>
              <a:spcBef>
                <a:spcPts val="300"/>
              </a:spcBef>
              <a:spcAft>
                <a:spcPts val="300"/>
              </a:spcAft>
            </a:pPr>
            <a:r>
              <a:rPr lang="en-US" sz="2400" dirty="0">
                <a:ea typeface="Times New Roman" panose="02020603050405020304" pitchFamily="18" charset="0"/>
              </a:rPr>
              <a:t>‘Impervious’ categories and ‘Turf Grass’ category combined to ‘Developed’ categories</a:t>
            </a:r>
          </a:p>
          <a:p>
            <a:pPr>
              <a:lnSpc>
                <a:spcPct val="110000"/>
              </a:lnSpc>
              <a:spcBef>
                <a:spcPts val="300"/>
              </a:spcBef>
              <a:spcAft>
                <a:spcPts val="300"/>
              </a:spcAft>
            </a:pPr>
            <a:r>
              <a:rPr lang="en-US" sz="2400" dirty="0">
                <a:ea typeface="Times New Roman" panose="02020603050405020304" pitchFamily="18" charset="0"/>
              </a:rPr>
              <a:t>‘Pasture’ divided into ‘Hay’, ‘Pasture-fair’, and ‘Pasture-poor’ based on DCR’s 2022 Nonpoint Source Assessment</a:t>
            </a:r>
          </a:p>
          <a:p>
            <a:pPr lvl="1">
              <a:lnSpc>
                <a:spcPct val="100000"/>
              </a:lnSpc>
              <a:spcBef>
                <a:spcPts val="0"/>
              </a:spcBef>
              <a:spcAft>
                <a:spcPts val="300"/>
              </a:spcAft>
            </a:pPr>
            <a:r>
              <a:rPr lang="en-US" sz="2200" dirty="0">
                <a:ea typeface="Times New Roman" panose="02020603050405020304" pitchFamily="18" charset="0"/>
              </a:rPr>
              <a:t>38%	Hay</a:t>
            </a:r>
          </a:p>
          <a:p>
            <a:pPr lvl="1">
              <a:lnSpc>
                <a:spcPct val="100000"/>
              </a:lnSpc>
              <a:spcBef>
                <a:spcPts val="0"/>
              </a:spcBef>
              <a:spcAft>
                <a:spcPts val="300"/>
              </a:spcAft>
            </a:pPr>
            <a:r>
              <a:rPr lang="en-US" sz="2200" dirty="0">
                <a:ea typeface="Times New Roman" panose="02020603050405020304" pitchFamily="18" charset="0"/>
              </a:rPr>
              <a:t>60%	Pasture – fair</a:t>
            </a:r>
          </a:p>
          <a:p>
            <a:pPr lvl="1">
              <a:lnSpc>
                <a:spcPct val="100000"/>
              </a:lnSpc>
              <a:spcBef>
                <a:spcPts val="0"/>
              </a:spcBef>
              <a:spcAft>
                <a:spcPts val="300"/>
              </a:spcAft>
            </a:pPr>
            <a:r>
              <a:rPr lang="en-US" sz="2200" dirty="0">
                <a:ea typeface="Times New Roman" panose="02020603050405020304" pitchFamily="18" charset="0"/>
              </a:rPr>
              <a:t>2%	Pasture - poor</a:t>
            </a:r>
          </a:p>
        </p:txBody>
      </p:sp>
      <p:sp>
        <p:nvSpPr>
          <p:cNvPr id="2" name="Footer Placeholder 3">
            <a:extLst>
              <a:ext uri="{FF2B5EF4-FFF2-40B4-BE49-F238E27FC236}">
                <a16:creationId xmlns:a16="http://schemas.microsoft.com/office/drawing/2014/main" id="{3ED4E718-37D4-4454-0CCF-B4498A529342}"/>
              </a:ext>
            </a:extLst>
          </p:cNvPr>
          <p:cNvSpPr>
            <a:spLocks noGrp="1"/>
          </p:cNvSpPr>
          <p:nvPr>
            <p:ph type="ftr" sz="quarter" idx="11"/>
          </p:nvPr>
        </p:nvSpPr>
        <p:spPr>
          <a:xfrm>
            <a:off x="838200" y="6311900"/>
            <a:ext cx="10515600" cy="409575"/>
          </a:xfrm>
        </p:spPr>
        <p:txBody>
          <a:bodyPr/>
          <a:lstStyle/>
          <a:p>
            <a:pPr algn="l">
              <a:spcAft>
                <a:spcPts val="600"/>
              </a:spcAft>
            </a:pPr>
            <a:fld id="{61C9B584-852F-4056-BF30-ABA66A23FD41}" type="slidenum">
              <a:rPr lang="en-US" smtClean="0"/>
              <a:pPr algn="l">
                <a:spcAft>
                  <a:spcPts val="600"/>
                </a:spcAft>
              </a:pPr>
              <a:t>11</a:t>
            </a:fld>
            <a:r>
              <a:rPr lang="en-US" dirty="0"/>
              <a:t>					</a:t>
            </a:r>
            <a:endParaRPr lang="en-US" dirty="0">
              <a:solidFill>
                <a:srgbClr val="256EAB"/>
              </a:solidFill>
            </a:endParaRPr>
          </a:p>
        </p:txBody>
      </p:sp>
    </p:spTree>
    <p:extLst>
      <p:ext uri="{BB962C8B-B14F-4D97-AF65-F5344CB8AC3E}">
        <p14:creationId xmlns:p14="http://schemas.microsoft.com/office/powerpoint/2010/main" val="2082911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descr="Monitor outline">
            <a:extLst>
              <a:ext uri="{FF2B5EF4-FFF2-40B4-BE49-F238E27FC236}">
                <a16:creationId xmlns:a16="http://schemas.microsoft.com/office/drawing/2014/main" id="{19674417-3DF0-4986-ADF7-75E19AAD6A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618" y="414008"/>
            <a:ext cx="7342909" cy="7342909"/>
          </a:xfrm>
          <a:prstGeom prst="rect">
            <a:avLst/>
          </a:prstGeom>
        </p:spPr>
      </p:pic>
      <p:sp>
        <p:nvSpPr>
          <p:cNvPr id="2" name="Title 1"/>
          <p:cNvSpPr>
            <a:spLocks noGrp="1"/>
          </p:cNvSpPr>
          <p:nvPr>
            <p:ph type="title"/>
          </p:nvPr>
        </p:nvSpPr>
        <p:spPr>
          <a:xfrm>
            <a:off x="586854" y="100014"/>
            <a:ext cx="11018292" cy="1405514"/>
          </a:xfrm>
        </p:spPr>
        <p:txBody>
          <a:bodyPr>
            <a:noAutofit/>
          </a:bodyPr>
          <a:lstStyle/>
          <a:p>
            <a:pPr>
              <a:lnSpc>
                <a:spcPct val="100000"/>
              </a:lnSpc>
            </a:pPr>
            <a:r>
              <a:rPr lang="en-US" sz="3600" dirty="0"/>
              <a:t>Watershed Computer Model Selection</a:t>
            </a:r>
          </a:p>
        </p:txBody>
      </p:sp>
      <p:sp>
        <p:nvSpPr>
          <p:cNvPr id="6" name="Content Placeholder 2"/>
          <p:cNvSpPr>
            <a:spLocks noGrp="1"/>
          </p:cNvSpPr>
          <p:nvPr>
            <p:ph sz="half" idx="1"/>
          </p:nvPr>
        </p:nvSpPr>
        <p:spPr>
          <a:xfrm>
            <a:off x="6753919" y="1547965"/>
            <a:ext cx="5181600" cy="4224723"/>
          </a:xfrm>
        </p:spPr>
        <p:txBody>
          <a:bodyPr>
            <a:normAutofit/>
          </a:bodyPr>
          <a:lstStyle/>
          <a:p>
            <a:pPr marL="0" indent="0">
              <a:lnSpc>
                <a:spcPct val="114000"/>
              </a:lnSpc>
              <a:buNone/>
            </a:pPr>
            <a:r>
              <a:rPr lang="en-US" sz="3000" b="1" dirty="0">
                <a:solidFill>
                  <a:schemeClr val="accent4">
                    <a:lumMod val="75000"/>
                  </a:schemeClr>
                </a:solidFill>
              </a:rPr>
              <a:t>GWLF</a:t>
            </a:r>
            <a:r>
              <a:rPr lang="en-US" sz="3000" dirty="0"/>
              <a:t> (Generalized Watershed Loading Function)</a:t>
            </a:r>
          </a:p>
          <a:p>
            <a:pPr>
              <a:lnSpc>
                <a:spcPct val="114000"/>
              </a:lnSpc>
            </a:pPr>
            <a:r>
              <a:rPr lang="en-US" sz="2400" dirty="0"/>
              <a:t>Continuous simulation</a:t>
            </a:r>
          </a:p>
          <a:p>
            <a:pPr>
              <a:lnSpc>
                <a:spcPct val="114000"/>
              </a:lnSpc>
            </a:pPr>
            <a:r>
              <a:rPr lang="en-US" sz="2400" dirty="0"/>
              <a:t>Includes surface and groundwater runoff</a:t>
            </a:r>
          </a:p>
          <a:p>
            <a:pPr>
              <a:lnSpc>
                <a:spcPct val="114000"/>
              </a:lnSpc>
            </a:pPr>
            <a:r>
              <a:rPr lang="en-US" sz="2400" dirty="0"/>
              <a:t>Simulates runoff, sediment, and nutrients</a:t>
            </a:r>
          </a:p>
        </p:txBody>
      </p:sp>
      <p:pic>
        <p:nvPicPr>
          <p:cNvPr id="4" name="Picture 3">
            <a:extLst>
              <a:ext uri="{FF2B5EF4-FFF2-40B4-BE49-F238E27FC236}">
                <a16:creationId xmlns:a16="http://schemas.microsoft.com/office/drawing/2014/main" id="{9FE1C5AA-83C7-5EFA-D75C-065D9FEA32C6}"/>
              </a:ext>
            </a:extLst>
          </p:cNvPr>
          <p:cNvPicPr>
            <a:picLocks noChangeAspect="1"/>
          </p:cNvPicPr>
          <p:nvPr/>
        </p:nvPicPr>
        <p:blipFill>
          <a:blip r:embed="rId4"/>
          <a:stretch>
            <a:fillRect/>
          </a:stretch>
        </p:blipFill>
        <p:spPr>
          <a:xfrm>
            <a:off x="1019936" y="2060153"/>
            <a:ext cx="4755222" cy="3166225"/>
          </a:xfrm>
          <a:prstGeom prst="rect">
            <a:avLst/>
          </a:prstGeom>
        </p:spPr>
      </p:pic>
      <p:sp>
        <p:nvSpPr>
          <p:cNvPr id="3" name="Footer Placeholder 3">
            <a:extLst>
              <a:ext uri="{FF2B5EF4-FFF2-40B4-BE49-F238E27FC236}">
                <a16:creationId xmlns:a16="http://schemas.microsoft.com/office/drawing/2014/main" id="{D876B44D-3C76-AF91-2CFE-6F44E42412C6}"/>
              </a:ext>
            </a:extLst>
          </p:cNvPr>
          <p:cNvSpPr txBox="1">
            <a:spLocks/>
          </p:cNvSpPr>
          <p:nvPr/>
        </p:nvSpPr>
        <p:spPr>
          <a:xfrm>
            <a:off x="838200" y="6311900"/>
            <a:ext cx="10515600" cy="4095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1C9B584-852F-4056-BF30-ABA66A23FD41}" type="slidenum">
              <a:rPr lang="en-US" sz="1200" smtClean="0">
                <a:solidFill>
                  <a:srgbClr val="898989"/>
                </a:solidFill>
              </a:rPr>
              <a:pPr>
                <a:spcAft>
                  <a:spcPts val="600"/>
                </a:spcAft>
              </a:pPr>
              <a:t>12</a:t>
            </a:fld>
            <a:r>
              <a:rPr lang="en-US" sz="1200" dirty="0"/>
              <a:t>	</a:t>
            </a:r>
            <a:r>
              <a:rPr lang="en-US" dirty="0"/>
              <a:t>				</a:t>
            </a:r>
            <a:endParaRPr lang="en-US" dirty="0">
              <a:solidFill>
                <a:srgbClr val="256EAB"/>
              </a:solidFill>
            </a:endParaRPr>
          </a:p>
        </p:txBody>
      </p:sp>
    </p:spTree>
    <p:extLst>
      <p:ext uri="{BB962C8B-B14F-4D97-AF65-F5344CB8AC3E}">
        <p14:creationId xmlns:p14="http://schemas.microsoft.com/office/powerpoint/2010/main" val="1553302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09" y="100014"/>
            <a:ext cx="11348665" cy="1405514"/>
          </a:xfrm>
        </p:spPr>
        <p:txBody>
          <a:bodyPr>
            <a:noAutofit/>
          </a:bodyPr>
          <a:lstStyle/>
          <a:p>
            <a:pPr>
              <a:lnSpc>
                <a:spcPct val="100000"/>
              </a:lnSpc>
            </a:pPr>
            <a:r>
              <a:rPr lang="en-US" sz="3400" dirty="0"/>
              <a:t>Setting Total Maximum Daily Load (TMDL) Endpoints</a:t>
            </a:r>
          </a:p>
        </p:txBody>
      </p:sp>
      <p:sp>
        <p:nvSpPr>
          <p:cNvPr id="6" name="Content Placeholder 2"/>
          <p:cNvSpPr>
            <a:spLocks noGrp="1"/>
          </p:cNvSpPr>
          <p:nvPr>
            <p:ph sz="half" idx="1"/>
          </p:nvPr>
        </p:nvSpPr>
        <p:spPr>
          <a:xfrm>
            <a:off x="586854" y="1547965"/>
            <a:ext cx="11348665" cy="4763935"/>
          </a:xfrm>
        </p:spPr>
        <p:txBody>
          <a:bodyPr>
            <a:normAutofit lnSpcReduction="10000"/>
          </a:bodyPr>
          <a:lstStyle/>
          <a:p>
            <a:pPr marL="0" indent="0">
              <a:lnSpc>
                <a:spcPct val="114000"/>
              </a:lnSpc>
              <a:buNone/>
            </a:pPr>
            <a:r>
              <a:rPr lang="en-US" sz="3000" b="1" dirty="0">
                <a:solidFill>
                  <a:schemeClr val="accent4">
                    <a:lumMod val="75000"/>
                  </a:schemeClr>
                </a:solidFill>
              </a:rPr>
              <a:t>Determining the goals for a biological impairment</a:t>
            </a:r>
            <a:endParaRPr lang="en-US" sz="3000" dirty="0"/>
          </a:p>
          <a:p>
            <a:pPr marL="228600" marR="0" lvl="0" indent="-228600" algn="l" defTabSz="914400" rtl="0" eaLnBrk="1" fontAlgn="auto" latinLnBrk="0" hangingPunct="1">
              <a:lnSpc>
                <a:spcPct val="114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56EAB"/>
                </a:solidFill>
                <a:effectLst/>
                <a:uLnTx/>
                <a:uFillTx/>
                <a:latin typeface="Arial" panose="020B0604020202020204" pitchFamily="34" charset="0"/>
                <a:ea typeface="+mn-ea"/>
                <a:cs typeface="Arial" panose="020B0604020202020204" pitchFamily="34" charset="0"/>
              </a:rPr>
              <a:t>VA Stream Condition Index is our barometer</a:t>
            </a:r>
          </a:p>
          <a:p>
            <a:pPr marL="685800" marR="0" lvl="1" indent="-228600" algn="l" defTabSz="914400" rtl="0" eaLnBrk="1" fontAlgn="auto" latinLnBrk="0" hangingPunct="1">
              <a:lnSpc>
                <a:spcPct val="114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w="0">
                  <a:noFill/>
                </a:ln>
                <a:solidFill>
                  <a:srgbClr val="256EAB"/>
                </a:solidFill>
                <a:effectLst/>
                <a:uLnTx/>
                <a:uFillTx/>
                <a:latin typeface="Arial" panose="020B0604020202020204" pitchFamily="34" charset="0"/>
                <a:ea typeface="+mn-ea"/>
                <a:cs typeface="Arial" panose="020B0604020202020204" pitchFamily="34" charset="0"/>
              </a:rPr>
              <a:t>Target score of ≥60</a:t>
            </a:r>
            <a:endParaRPr lang="en-US" sz="2800" dirty="0"/>
          </a:p>
          <a:p>
            <a:pPr marL="228600" marR="0" lvl="0" indent="-228600" algn="l" defTabSz="914400" rtl="0" eaLnBrk="1" fontAlgn="auto" latinLnBrk="0" hangingPunct="1">
              <a:lnSpc>
                <a:spcPct val="114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256EAB"/>
                </a:solidFill>
                <a:effectLst/>
                <a:uLnTx/>
                <a:uFillTx/>
                <a:latin typeface="Arial" panose="020B0604020202020204" pitchFamily="34" charset="0"/>
                <a:ea typeface="+mn-ea"/>
                <a:cs typeface="Arial" panose="020B0604020202020204" pitchFamily="34" charset="0"/>
              </a:rPr>
              <a:t>Sediment</a:t>
            </a:r>
            <a:r>
              <a:rPr kumimoji="0" lang="en-US" sz="2800" b="0" i="0" u="none" strike="noStrike" kern="1200" cap="none" spc="0" normalizeH="0" baseline="0" noProof="0" dirty="0">
                <a:ln>
                  <a:noFill/>
                </a:ln>
                <a:solidFill>
                  <a:srgbClr val="256EAB"/>
                </a:solidFill>
                <a:effectLst/>
                <a:uLnTx/>
                <a:uFillTx/>
                <a:latin typeface="Arial" panose="020B0604020202020204" pitchFamily="34" charset="0"/>
                <a:ea typeface="+mn-ea"/>
                <a:cs typeface="Arial" panose="020B0604020202020204" pitchFamily="34" charset="0"/>
              </a:rPr>
              <a:t> is a stressor in both Greendale Creek and the UT Fleenor Branch; </a:t>
            </a:r>
            <a:r>
              <a:rPr kumimoji="0" lang="en-US" sz="2800" b="1" i="0" u="none" strike="noStrike" kern="1200" cap="none" spc="0" normalizeH="0" baseline="0" noProof="0" dirty="0">
                <a:ln>
                  <a:noFill/>
                </a:ln>
                <a:solidFill>
                  <a:srgbClr val="256EAB"/>
                </a:solidFill>
                <a:effectLst/>
                <a:uLnTx/>
                <a:uFillTx/>
                <a:latin typeface="Arial" panose="020B0604020202020204" pitchFamily="34" charset="0"/>
                <a:ea typeface="+mn-ea"/>
                <a:cs typeface="Arial" panose="020B0604020202020204" pitchFamily="34" charset="0"/>
              </a:rPr>
              <a:t>Phosphorus </a:t>
            </a:r>
            <a:r>
              <a:rPr kumimoji="0" lang="en-US" sz="2800" b="0" i="0" u="none" strike="noStrike" kern="1200" cap="none" spc="0" normalizeH="0" baseline="0" noProof="0" dirty="0">
                <a:ln>
                  <a:noFill/>
                </a:ln>
                <a:solidFill>
                  <a:srgbClr val="256EAB"/>
                </a:solidFill>
                <a:effectLst/>
                <a:uLnTx/>
                <a:uFillTx/>
                <a:latin typeface="Arial" panose="020B0604020202020204" pitchFamily="34" charset="0"/>
                <a:ea typeface="+mn-ea"/>
                <a:cs typeface="Arial" panose="020B0604020202020204" pitchFamily="34" charset="0"/>
              </a:rPr>
              <a:t>is a stressor in UT Fleenor Branch</a:t>
            </a:r>
          </a:p>
          <a:p>
            <a:pPr marL="685800" marR="0" lvl="1" indent="-228600" algn="l" defTabSz="914400" rtl="0" eaLnBrk="1" fontAlgn="auto" latinLnBrk="0" hangingPunct="1">
              <a:lnSpc>
                <a:spcPct val="114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w="0">
                  <a:noFill/>
                </a:ln>
                <a:solidFill>
                  <a:srgbClr val="256EAB"/>
                </a:solidFill>
                <a:effectLst/>
                <a:uLnTx/>
                <a:uFillTx/>
                <a:latin typeface="Arial" panose="020B0604020202020204" pitchFamily="34" charset="0"/>
                <a:ea typeface="+mn-ea"/>
                <a:cs typeface="Arial" panose="020B0604020202020204" pitchFamily="34" charset="0"/>
              </a:rPr>
              <a:t>There is no in-stream water quality standard for sediment or phosphorus</a:t>
            </a:r>
            <a:endParaRPr lang="en-US" sz="2800" dirty="0"/>
          </a:p>
          <a:p>
            <a:pPr marL="228600" marR="0" lvl="0" indent="-228600" algn="l" defTabSz="914400" rtl="0" eaLnBrk="1" fontAlgn="auto" latinLnBrk="0" hangingPunct="1">
              <a:lnSpc>
                <a:spcPct val="114000"/>
              </a:lnSpc>
              <a:spcBef>
                <a:spcPts val="1000"/>
              </a:spcBef>
              <a:spcAft>
                <a:spcPts val="0"/>
              </a:spcAft>
              <a:buClrTx/>
              <a:buSzTx/>
              <a:buFont typeface="Arial" panose="020B0604020202020204" pitchFamily="34" charset="0"/>
              <a:buChar char="•"/>
              <a:tabLst/>
              <a:defRPr/>
            </a:pPr>
            <a:r>
              <a:rPr lang="en-US" dirty="0"/>
              <a:t>We need a relationship between the pollutants </a:t>
            </a:r>
            <a:r>
              <a:rPr kumimoji="0" lang="en-US" sz="2800" i="0" u="none" strike="noStrike" kern="1200" cap="none" spc="0" normalizeH="0" baseline="0" noProof="0" dirty="0">
                <a:ln>
                  <a:noFill/>
                </a:ln>
                <a:solidFill>
                  <a:srgbClr val="256EAB"/>
                </a:solidFill>
                <a:effectLst/>
                <a:uLnTx/>
                <a:uFillTx/>
                <a:latin typeface="Arial" panose="020B0604020202020204" pitchFamily="34" charset="0"/>
                <a:ea typeface="+mn-ea"/>
                <a:cs typeface="Arial" panose="020B0604020202020204" pitchFamily="34" charset="0"/>
              </a:rPr>
              <a:t>and the local in-stream biology to set the TMDL goals</a:t>
            </a:r>
          </a:p>
          <a:p>
            <a:pPr lvl="1">
              <a:lnSpc>
                <a:spcPct val="114000"/>
              </a:lnSpc>
              <a:defRPr/>
            </a:pPr>
            <a:endParaRPr lang="en-US" sz="2800" dirty="0"/>
          </a:p>
        </p:txBody>
      </p:sp>
      <p:sp>
        <p:nvSpPr>
          <p:cNvPr id="5" name="Footer Placeholder 3">
            <a:extLst>
              <a:ext uri="{FF2B5EF4-FFF2-40B4-BE49-F238E27FC236}">
                <a16:creationId xmlns:a16="http://schemas.microsoft.com/office/drawing/2014/main" id="{E87C37C2-DFD8-542B-3693-03A0C2705A55}"/>
              </a:ext>
            </a:extLst>
          </p:cNvPr>
          <p:cNvSpPr txBox="1">
            <a:spLocks/>
          </p:cNvSpPr>
          <p:nvPr/>
        </p:nvSpPr>
        <p:spPr>
          <a:xfrm>
            <a:off x="838200" y="6311900"/>
            <a:ext cx="10515600" cy="4095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1C9B584-852F-4056-BF30-ABA66A23FD41}" type="slidenum">
              <a:rPr lang="en-US" sz="1200" smtClean="0">
                <a:solidFill>
                  <a:srgbClr val="898989"/>
                </a:solidFill>
              </a:rPr>
              <a:pPr>
                <a:spcAft>
                  <a:spcPts val="600"/>
                </a:spcAft>
              </a:pPr>
              <a:t>13</a:t>
            </a:fld>
            <a:r>
              <a:rPr lang="en-US" sz="1200" dirty="0"/>
              <a:t>	</a:t>
            </a:r>
            <a:r>
              <a:rPr lang="en-US" dirty="0"/>
              <a:t>				</a:t>
            </a:r>
            <a:endParaRPr lang="en-US" dirty="0">
              <a:solidFill>
                <a:srgbClr val="256EAB"/>
              </a:solidFill>
            </a:endParaRPr>
          </a:p>
        </p:txBody>
      </p:sp>
    </p:spTree>
    <p:extLst>
      <p:ext uri="{BB962C8B-B14F-4D97-AF65-F5344CB8AC3E}">
        <p14:creationId xmlns:p14="http://schemas.microsoft.com/office/powerpoint/2010/main" val="1503455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854" y="100014"/>
            <a:ext cx="11018292" cy="1405514"/>
          </a:xfrm>
        </p:spPr>
        <p:txBody>
          <a:bodyPr>
            <a:noAutofit/>
          </a:bodyPr>
          <a:lstStyle/>
          <a:p>
            <a:pPr>
              <a:lnSpc>
                <a:spcPct val="100000"/>
              </a:lnSpc>
            </a:pPr>
            <a:r>
              <a:rPr lang="en-US" sz="3600" dirty="0"/>
              <a:t>Setting TMDL Endpoints - Methods</a:t>
            </a:r>
          </a:p>
        </p:txBody>
      </p:sp>
      <p:sp>
        <p:nvSpPr>
          <p:cNvPr id="6" name="Content Placeholder 2"/>
          <p:cNvSpPr>
            <a:spLocks noGrp="1"/>
          </p:cNvSpPr>
          <p:nvPr>
            <p:ph sz="half" idx="1"/>
          </p:nvPr>
        </p:nvSpPr>
        <p:spPr>
          <a:xfrm>
            <a:off x="586854" y="1547965"/>
            <a:ext cx="11348665" cy="4763935"/>
          </a:xfrm>
        </p:spPr>
        <p:txBody>
          <a:bodyPr>
            <a:normAutofit/>
          </a:bodyPr>
          <a:lstStyle/>
          <a:p>
            <a:pPr marL="0" indent="0">
              <a:lnSpc>
                <a:spcPct val="114000"/>
              </a:lnSpc>
              <a:buNone/>
            </a:pPr>
            <a:r>
              <a:rPr lang="en-US" sz="3000" b="1" dirty="0">
                <a:solidFill>
                  <a:schemeClr val="accent4">
                    <a:lumMod val="75000"/>
                  </a:schemeClr>
                </a:solidFill>
              </a:rPr>
              <a:t>Greendale Creek Sediment TMDL</a:t>
            </a:r>
            <a:endParaRPr lang="en-US" sz="3000" dirty="0"/>
          </a:p>
          <a:p>
            <a:pPr marL="228600" marR="0" lvl="0" indent="-228600" algn="l" defTabSz="914400" rtl="0" eaLnBrk="1" fontAlgn="auto" latinLnBrk="0" hangingPunct="1">
              <a:lnSpc>
                <a:spcPct val="114000"/>
              </a:lnSpc>
              <a:spcBef>
                <a:spcPts val="1000"/>
              </a:spcBef>
              <a:spcAft>
                <a:spcPts val="0"/>
              </a:spcAft>
              <a:buClrTx/>
              <a:buSzTx/>
              <a:buFont typeface="Arial" panose="020B0604020202020204" pitchFamily="34" charset="0"/>
              <a:buChar char="•"/>
              <a:tabLst/>
              <a:defRPr/>
            </a:pPr>
            <a:r>
              <a:rPr lang="en-US" dirty="0"/>
              <a:t>Comparative Watersheds Approach - </a:t>
            </a:r>
            <a:r>
              <a:rPr lang="en-US" dirty="0" err="1"/>
              <a:t>AllForX</a:t>
            </a:r>
            <a:r>
              <a:rPr lang="en-US" dirty="0"/>
              <a:t> method</a:t>
            </a:r>
            <a:endParaRPr lang="en-US" sz="2800" dirty="0"/>
          </a:p>
          <a:p>
            <a:pPr marL="0" marR="0" lvl="0" indent="0" algn="l" defTabSz="914400" rtl="0" eaLnBrk="1" fontAlgn="auto" latinLnBrk="0" hangingPunct="1">
              <a:lnSpc>
                <a:spcPct val="114000"/>
              </a:lnSpc>
              <a:spcBef>
                <a:spcPts val="1000"/>
              </a:spcBef>
              <a:spcAft>
                <a:spcPts val="0"/>
              </a:spcAft>
              <a:buClrTx/>
              <a:buSzTx/>
              <a:buNone/>
              <a:tabLst/>
              <a:defRPr/>
            </a:pPr>
            <a:r>
              <a:rPr kumimoji="0" lang="en-US" sz="3000" b="1"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Unnamed Tributary (UT) to Fleenor Branch Sediment TMDL</a:t>
            </a:r>
          </a:p>
          <a:p>
            <a:pPr marL="228600" marR="0" lvl="0" indent="-228600" algn="l" defTabSz="914400" rtl="0" eaLnBrk="1" fontAlgn="auto" latinLnBrk="0" hangingPunct="1">
              <a:lnSpc>
                <a:spcPct val="114000"/>
              </a:lnSpc>
              <a:spcBef>
                <a:spcPts val="100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srgbClr val="256EAB"/>
                </a:solidFill>
                <a:effectLst/>
                <a:uLnTx/>
                <a:uFillTx/>
                <a:latin typeface="Arial" panose="020B0604020202020204" pitchFamily="34" charset="0"/>
                <a:ea typeface="+mn-ea"/>
                <a:cs typeface="Arial" panose="020B0604020202020204" pitchFamily="34" charset="0"/>
              </a:rPr>
              <a:t>Reference</a:t>
            </a:r>
            <a:r>
              <a:rPr lang="en-US" dirty="0"/>
              <a:t> Watershed Approach</a:t>
            </a:r>
            <a:endParaRPr lang="en-US" sz="2800" dirty="0"/>
          </a:p>
          <a:p>
            <a:pPr marL="0" indent="0">
              <a:lnSpc>
                <a:spcPct val="114000"/>
              </a:lnSpc>
              <a:buNone/>
              <a:defRPr/>
            </a:pPr>
            <a:r>
              <a:rPr kumimoji="0" lang="en-US" sz="2800" b="1"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UT to Fleenor Branch Phosphorus TMDL</a:t>
            </a:r>
            <a:endParaRPr lang="en-US" dirty="0"/>
          </a:p>
          <a:p>
            <a:pPr marL="228600" marR="0" lvl="0" indent="-228600" algn="l" defTabSz="914400" rtl="0" eaLnBrk="1" fontAlgn="auto" latinLnBrk="0" hangingPunct="1">
              <a:lnSpc>
                <a:spcPct val="114000"/>
              </a:lnSpc>
              <a:spcBef>
                <a:spcPts val="1000"/>
              </a:spcBef>
              <a:spcAft>
                <a:spcPts val="0"/>
              </a:spcAft>
              <a:buClrTx/>
              <a:buSzTx/>
              <a:buFont typeface="Arial" panose="020B0604020202020204" pitchFamily="34" charset="0"/>
              <a:buChar char="•"/>
              <a:tabLst/>
              <a:defRPr/>
            </a:pPr>
            <a:r>
              <a:rPr lang="en-US" dirty="0"/>
              <a:t>Average Annual In-stream Concentration Approach</a:t>
            </a:r>
            <a:endParaRPr kumimoji="0" lang="en-US" sz="2800" i="0" u="none" strike="noStrike" kern="1200" cap="none" spc="0" normalizeH="0" baseline="0" noProof="0" dirty="0">
              <a:ln>
                <a:noFill/>
              </a:ln>
              <a:solidFill>
                <a:srgbClr val="256EAB"/>
              </a:solidFill>
              <a:effectLst/>
              <a:uLnTx/>
              <a:uFillTx/>
              <a:latin typeface="Arial" panose="020B0604020202020204" pitchFamily="34" charset="0"/>
              <a:ea typeface="+mn-ea"/>
              <a:cs typeface="Arial" panose="020B0604020202020204" pitchFamily="34" charset="0"/>
            </a:endParaRPr>
          </a:p>
          <a:p>
            <a:pPr lvl="1">
              <a:lnSpc>
                <a:spcPct val="114000"/>
              </a:lnSpc>
              <a:defRPr/>
            </a:pPr>
            <a:endParaRPr lang="en-US" sz="2800" dirty="0"/>
          </a:p>
        </p:txBody>
      </p:sp>
      <p:sp>
        <p:nvSpPr>
          <p:cNvPr id="5" name="Footer Placeholder 3">
            <a:extLst>
              <a:ext uri="{FF2B5EF4-FFF2-40B4-BE49-F238E27FC236}">
                <a16:creationId xmlns:a16="http://schemas.microsoft.com/office/drawing/2014/main" id="{E87C37C2-DFD8-542B-3693-03A0C2705A55}"/>
              </a:ext>
            </a:extLst>
          </p:cNvPr>
          <p:cNvSpPr txBox="1">
            <a:spLocks/>
          </p:cNvSpPr>
          <p:nvPr/>
        </p:nvSpPr>
        <p:spPr>
          <a:xfrm>
            <a:off x="838200" y="6311900"/>
            <a:ext cx="10515600" cy="4095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1C9B584-852F-4056-BF30-ABA66A23FD41}" type="slidenum">
              <a:rPr lang="en-US" sz="1200" smtClean="0">
                <a:solidFill>
                  <a:srgbClr val="898989"/>
                </a:solidFill>
              </a:rPr>
              <a:pPr>
                <a:spcAft>
                  <a:spcPts val="600"/>
                </a:spcAft>
              </a:pPr>
              <a:t>14</a:t>
            </a:fld>
            <a:r>
              <a:rPr lang="en-US" sz="1200" dirty="0"/>
              <a:t>	</a:t>
            </a:r>
            <a:r>
              <a:rPr lang="en-US" dirty="0"/>
              <a:t>				</a:t>
            </a:r>
            <a:endParaRPr lang="en-US" dirty="0">
              <a:solidFill>
                <a:srgbClr val="256EAB"/>
              </a:solidFill>
            </a:endParaRPr>
          </a:p>
        </p:txBody>
      </p:sp>
    </p:spTree>
    <p:extLst>
      <p:ext uri="{BB962C8B-B14F-4D97-AF65-F5344CB8AC3E}">
        <p14:creationId xmlns:p14="http://schemas.microsoft.com/office/powerpoint/2010/main" val="633908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E0A399-02AA-F1D9-71F4-78852F927402}"/>
              </a:ext>
            </a:extLst>
          </p:cNvPr>
          <p:cNvSpPr txBox="1">
            <a:spLocks/>
          </p:cNvSpPr>
          <p:nvPr/>
        </p:nvSpPr>
        <p:spPr>
          <a:xfrm>
            <a:off x="586854" y="100014"/>
            <a:ext cx="11018292" cy="14055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pPr algn="ctr">
              <a:lnSpc>
                <a:spcPct val="100000"/>
              </a:lnSpc>
            </a:pPr>
            <a:r>
              <a:rPr lang="en-US" sz="3200" dirty="0"/>
              <a:t>Setting the Greendale Creek Sediment TMDL Endpoint</a:t>
            </a:r>
          </a:p>
          <a:p>
            <a:pPr algn="ctr">
              <a:lnSpc>
                <a:spcPct val="100000"/>
              </a:lnSpc>
            </a:pPr>
            <a:r>
              <a:rPr lang="en-US" sz="3200" dirty="0"/>
              <a:t>All-Forest Load Multiplier Approach (AllForX)</a:t>
            </a:r>
          </a:p>
        </p:txBody>
      </p:sp>
      <p:sp>
        <p:nvSpPr>
          <p:cNvPr id="3" name="Content Placeholder 2"/>
          <p:cNvSpPr>
            <a:spLocks noGrp="1"/>
          </p:cNvSpPr>
          <p:nvPr>
            <p:ph idx="1"/>
          </p:nvPr>
        </p:nvSpPr>
        <p:spPr>
          <a:xfrm>
            <a:off x="489870" y="1386984"/>
            <a:ext cx="11448627" cy="2386927"/>
          </a:xfrm>
        </p:spPr>
        <p:txBody>
          <a:bodyPr>
            <a:noAutofit/>
          </a:bodyPr>
          <a:lstStyle/>
          <a:p>
            <a:r>
              <a:rPr lang="en-US" sz="2400" dirty="0"/>
              <a:t>Adapted from Maryland Approach to develop sediment TMDLs</a:t>
            </a:r>
          </a:p>
          <a:p>
            <a:pPr marL="274320" indent="0">
              <a:buNone/>
            </a:pPr>
            <a:r>
              <a:rPr lang="en-US" sz="2400" dirty="0"/>
              <a:t>(Maryland Dept. of Environment, 2006)</a:t>
            </a:r>
          </a:p>
          <a:p>
            <a:r>
              <a:rPr lang="en-US" sz="2400" dirty="0"/>
              <a:t>Uses multiple unimpaired (comparison) watersheds</a:t>
            </a:r>
          </a:p>
          <a:p>
            <a:r>
              <a:rPr lang="en-US" sz="2400" dirty="0"/>
              <a:t>Links biological community health and pollutant loads</a:t>
            </a:r>
          </a:p>
        </p:txBody>
      </p:sp>
      <p:grpSp>
        <p:nvGrpSpPr>
          <p:cNvPr id="9" name="Group 8"/>
          <p:cNvGrpSpPr/>
          <p:nvPr/>
        </p:nvGrpSpPr>
        <p:grpSpPr>
          <a:xfrm>
            <a:off x="3033666" y="3140083"/>
            <a:ext cx="6361036" cy="3467443"/>
            <a:chOff x="1876930" y="3016635"/>
            <a:chExt cx="6734454" cy="3734805"/>
          </a:xfrm>
        </p:grpSpPr>
        <p:pic>
          <p:nvPicPr>
            <p:cNvPr id="6" name="Content Placeholder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12578" y="3901295"/>
              <a:ext cx="1998082" cy="2344613"/>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58515" y="3903874"/>
              <a:ext cx="2022666" cy="2342034"/>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1876930" y="3016635"/>
                  <a:ext cx="6734454" cy="6827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AllForX</m:t>
                        </m:r>
                        <m:r>
                          <a:rPr lang="en-US" smtClean="0">
                            <a:latin typeface="Cambria Math" panose="02040503050406030204" pitchFamily="18" charset="0"/>
                          </a:rPr>
                          <m:t> </m:t>
                        </m:r>
                        <m:r>
                          <m:rPr>
                            <m:sty m:val="p"/>
                          </m:rPr>
                          <a:rPr lang="en-US" smtClean="0">
                            <a:latin typeface="Cambria Math" panose="02040503050406030204" pitchFamily="18" charset="0"/>
                          </a:rPr>
                          <m:t>Multiplier</m:t>
                        </m:r>
                        <m:r>
                          <a:rPr lang="en-US" smtClean="0">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m:t>
                            </m:r>
                            <m:r>
                              <m:rPr>
                                <m:sty m:val="p"/>
                              </m:rPr>
                              <a:rPr lang="en-US">
                                <a:latin typeface="Cambria Math" panose="02040503050406030204" pitchFamily="18" charset="0"/>
                              </a:rPr>
                              <m:t>Existing</m:t>
                            </m:r>
                            <m:r>
                              <a:rPr lang="en-US">
                                <a:latin typeface="Cambria Math" panose="02040503050406030204" pitchFamily="18" charset="0"/>
                              </a:rPr>
                              <m:t>′ </m:t>
                            </m:r>
                            <m:r>
                              <m:rPr>
                                <m:sty m:val="p"/>
                              </m:rPr>
                              <a:rPr lang="en-US">
                                <a:latin typeface="Cambria Math" panose="02040503050406030204" pitchFamily="18" charset="0"/>
                              </a:rPr>
                              <m:t>Condition</m:t>
                            </m:r>
                            <m:r>
                              <a:rPr lang="en-US">
                                <a:latin typeface="Cambria Math" panose="02040503050406030204" pitchFamily="18" charset="0"/>
                              </a:rPr>
                              <m:t> </m:t>
                            </m:r>
                            <m:r>
                              <m:rPr>
                                <m:sty m:val="p"/>
                              </m:rPr>
                              <a:rPr lang="en-US" b="0" i="0" smtClean="0">
                                <a:latin typeface="Cambria Math" panose="02040503050406030204" pitchFamily="18" charset="0"/>
                              </a:rPr>
                              <m:t>Pollutant</m:t>
                            </m:r>
                            <m:r>
                              <a:rPr lang="en-US">
                                <a:latin typeface="Cambria Math" panose="02040503050406030204" pitchFamily="18" charset="0"/>
                              </a:rPr>
                              <m:t> </m:t>
                            </m:r>
                            <m:r>
                              <m:rPr>
                                <m:sty m:val="p"/>
                              </m:rPr>
                              <a:rPr lang="en-US">
                                <a:latin typeface="Cambria Math" panose="02040503050406030204" pitchFamily="18" charset="0"/>
                              </a:rPr>
                              <m:t>Load</m:t>
                            </m:r>
                          </m:num>
                          <m:den>
                            <m:r>
                              <a:rPr lang="en-US">
                                <a:latin typeface="Cambria Math" panose="02040503050406030204" pitchFamily="18" charset="0"/>
                              </a:rPr>
                              <m:t>′</m:t>
                            </m:r>
                            <m:r>
                              <m:rPr>
                                <m:sty m:val="p"/>
                              </m:rPr>
                              <a:rPr lang="en-US">
                                <a:latin typeface="Cambria Math" panose="02040503050406030204" pitchFamily="18" charset="0"/>
                              </a:rPr>
                              <m:t>All</m:t>
                            </m:r>
                            <m:r>
                              <a:rPr lang="en-US">
                                <a:latin typeface="Cambria Math" panose="02040503050406030204" pitchFamily="18" charset="0"/>
                              </a:rPr>
                              <m:t>−</m:t>
                            </m:r>
                            <m:r>
                              <m:rPr>
                                <m:sty m:val="p"/>
                              </m:rPr>
                              <a:rPr lang="en-US">
                                <a:latin typeface="Cambria Math" panose="02040503050406030204" pitchFamily="18" charset="0"/>
                              </a:rPr>
                              <m:t>Forested</m:t>
                            </m:r>
                            <m:r>
                              <a:rPr lang="en-US">
                                <a:latin typeface="Cambria Math" panose="02040503050406030204" pitchFamily="18" charset="0"/>
                              </a:rPr>
                              <m:t>′ </m:t>
                            </m:r>
                            <m:r>
                              <m:rPr>
                                <m:sty m:val="p"/>
                              </m:rPr>
                              <a:rPr lang="en-US">
                                <a:latin typeface="Cambria Math" panose="02040503050406030204" pitchFamily="18" charset="0"/>
                              </a:rPr>
                              <m:t>Condition</m:t>
                            </m:r>
                            <m:r>
                              <a:rPr lang="en-US">
                                <a:latin typeface="Cambria Math" panose="02040503050406030204" pitchFamily="18" charset="0"/>
                              </a:rPr>
                              <m:t> </m:t>
                            </m:r>
                            <m:r>
                              <m:rPr>
                                <m:sty m:val="p"/>
                              </m:rPr>
                              <a:rPr lang="en-US" b="0" i="0" smtClean="0">
                                <a:latin typeface="Cambria Math" panose="02040503050406030204" pitchFamily="18" charset="0"/>
                              </a:rPr>
                              <m:t>Pollutant</m:t>
                            </m:r>
                            <m:r>
                              <a:rPr lang="en-US">
                                <a:latin typeface="Cambria Math" panose="02040503050406030204" pitchFamily="18" charset="0"/>
                              </a:rPr>
                              <m:t> </m:t>
                            </m:r>
                            <m:r>
                              <m:rPr>
                                <m:sty m:val="p"/>
                              </m:rPr>
                              <a:rPr lang="en-US">
                                <a:latin typeface="Cambria Math" panose="02040503050406030204" pitchFamily="18" charset="0"/>
                              </a:rPr>
                              <m:t>Load</m:t>
                            </m:r>
                          </m:den>
                        </m:f>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876930" y="3016635"/>
                  <a:ext cx="6734454" cy="682700"/>
                </a:xfrm>
                <a:prstGeom prst="rect">
                  <a:avLst/>
                </a:prstGeom>
                <a:blipFill>
                  <a:blip r:embed="rId5"/>
                  <a:stretch>
                    <a:fillRect/>
                  </a:stretch>
                </a:blipFill>
              </p:spPr>
              <p:txBody>
                <a:bodyPr/>
                <a:lstStyle/>
                <a:p>
                  <a:r>
                    <a:rPr lang="en-US">
                      <a:noFill/>
                    </a:rPr>
                    <a:t> </a:t>
                  </a:r>
                </a:p>
              </p:txBody>
            </p:sp>
          </mc:Fallback>
        </mc:AlternateContent>
        <p:sp>
          <p:nvSpPr>
            <p:cNvPr id="8" name="TextBox 7"/>
            <p:cNvSpPr txBox="1"/>
            <p:nvPr/>
          </p:nvSpPr>
          <p:spPr>
            <a:xfrm>
              <a:off x="1876930" y="6353630"/>
              <a:ext cx="2286001" cy="397810"/>
            </a:xfrm>
            <a:prstGeom prst="rect">
              <a:avLst/>
            </a:prstGeom>
            <a:noFill/>
          </p:spPr>
          <p:txBody>
            <a:bodyPr wrap="square" rtlCol="0">
              <a:spAutoFit/>
            </a:bodyPr>
            <a:lstStyle/>
            <a:p>
              <a:r>
                <a:rPr lang="en-US" dirty="0"/>
                <a:t>Existing Condition</a:t>
              </a:r>
            </a:p>
          </p:txBody>
        </p:sp>
        <p:sp>
          <p:nvSpPr>
            <p:cNvPr id="15" name="TextBox 14"/>
            <p:cNvSpPr txBox="1"/>
            <p:nvPr/>
          </p:nvSpPr>
          <p:spPr>
            <a:xfrm>
              <a:off x="4882052" y="6353630"/>
              <a:ext cx="3173141" cy="397810"/>
            </a:xfrm>
            <a:prstGeom prst="rect">
              <a:avLst/>
            </a:prstGeom>
            <a:noFill/>
          </p:spPr>
          <p:txBody>
            <a:bodyPr wrap="square" rtlCol="0">
              <a:spAutoFit/>
            </a:bodyPr>
            <a:lstStyle/>
            <a:p>
              <a:r>
                <a:rPr lang="en-US" dirty="0"/>
                <a:t>All-forested Condition</a:t>
              </a:r>
            </a:p>
          </p:txBody>
        </p:sp>
      </p:grpSp>
      <p:sp>
        <p:nvSpPr>
          <p:cNvPr id="12" name="Footer Placeholder 3">
            <a:extLst>
              <a:ext uri="{FF2B5EF4-FFF2-40B4-BE49-F238E27FC236}">
                <a16:creationId xmlns:a16="http://schemas.microsoft.com/office/drawing/2014/main" id="{1D509A87-B737-A556-8AB7-1BE071F6BE81}"/>
              </a:ext>
            </a:extLst>
          </p:cNvPr>
          <p:cNvSpPr txBox="1">
            <a:spLocks/>
          </p:cNvSpPr>
          <p:nvPr/>
        </p:nvSpPr>
        <p:spPr>
          <a:xfrm>
            <a:off x="838200" y="6311900"/>
            <a:ext cx="10515600" cy="4095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1C9B584-852F-4056-BF30-ABA66A23FD41}" type="slidenum">
              <a:rPr lang="en-US" sz="1200" smtClean="0">
                <a:solidFill>
                  <a:srgbClr val="898989"/>
                </a:solidFill>
              </a:rPr>
              <a:pPr>
                <a:spcAft>
                  <a:spcPts val="600"/>
                </a:spcAft>
              </a:pPr>
              <a:t>15</a:t>
            </a:fld>
            <a:r>
              <a:rPr lang="en-US" sz="1200" dirty="0"/>
              <a:t>	</a:t>
            </a:r>
            <a:r>
              <a:rPr lang="en-US" dirty="0"/>
              <a:t>				</a:t>
            </a:r>
            <a:endParaRPr lang="en-US" dirty="0">
              <a:solidFill>
                <a:srgbClr val="256EAB"/>
              </a:solidFill>
            </a:endParaRPr>
          </a:p>
        </p:txBody>
      </p:sp>
    </p:spTree>
    <p:extLst>
      <p:ext uri="{BB962C8B-B14F-4D97-AF65-F5344CB8AC3E}">
        <p14:creationId xmlns:p14="http://schemas.microsoft.com/office/powerpoint/2010/main" val="1832102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9732" b="15193"/>
          <a:stretch/>
        </p:blipFill>
        <p:spPr>
          <a:xfrm>
            <a:off x="5988106" y="1035597"/>
            <a:ext cx="3630368" cy="3527130"/>
          </a:xfrm>
          <a:prstGeom prst="rect">
            <a:avLst/>
          </a:prstGeom>
        </p:spPr>
      </p:pic>
      <p:sp>
        <p:nvSpPr>
          <p:cNvPr id="2" name="Title 1"/>
          <p:cNvSpPr>
            <a:spLocks noGrp="1"/>
          </p:cNvSpPr>
          <p:nvPr>
            <p:ph type="title"/>
          </p:nvPr>
        </p:nvSpPr>
        <p:spPr>
          <a:xfrm>
            <a:off x="1832213" y="310447"/>
            <a:ext cx="8413273" cy="990600"/>
          </a:xfrm>
        </p:spPr>
        <p:txBody>
          <a:bodyPr>
            <a:normAutofit/>
          </a:bodyPr>
          <a:lstStyle/>
          <a:p>
            <a:r>
              <a:rPr lang="en-US" sz="3200" dirty="0"/>
              <a:t>AllForX Multiplier is a function of land use</a:t>
            </a:r>
          </a:p>
        </p:txBody>
      </p:sp>
      <p:pic>
        <p:nvPicPr>
          <p:cNvPr id="9" name="Content Placeholder 8"/>
          <p:cNvPicPr>
            <a:picLocks noGrp="1" noChangeAspect="1"/>
          </p:cNvPicPr>
          <p:nvPr>
            <p:ph idx="1"/>
          </p:nvPr>
        </p:nvPicPr>
        <p:blipFill rotWithShape="1">
          <a:blip r:embed="rId3">
            <a:extLst>
              <a:ext uri="{28A0092B-C50C-407E-A947-70E740481C1C}">
                <a14:useLocalDpi xmlns:a14="http://schemas.microsoft.com/office/drawing/2010/main" val="0"/>
              </a:ext>
            </a:extLst>
          </a:blip>
          <a:srcRect t="21486" r="2907" b="27780"/>
          <a:stretch/>
        </p:blipFill>
        <p:spPr>
          <a:xfrm>
            <a:off x="1706353" y="1483749"/>
            <a:ext cx="4213542" cy="2849213"/>
          </a:xfrm>
        </p:spPr>
      </p:pic>
      <p:sp>
        <p:nvSpPr>
          <p:cNvPr id="5" name="TextBox 4"/>
          <p:cNvSpPr txBox="1"/>
          <p:nvPr/>
        </p:nvSpPr>
        <p:spPr>
          <a:xfrm>
            <a:off x="2277027" y="5082692"/>
            <a:ext cx="3761823" cy="1055674"/>
          </a:xfrm>
          <a:prstGeom prst="rect">
            <a:avLst/>
          </a:prstGeom>
          <a:noFill/>
        </p:spPr>
        <p:txBody>
          <a:bodyPr wrap="square" rtlCol="0">
            <a:spAutoFit/>
          </a:bodyPr>
          <a:lstStyle/>
          <a:p>
            <a:pPr>
              <a:lnSpc>
                <a:spcPct val="110000"/>
              </a:lnSpc>
              <a:spcBef>
                <a:spcPts val="600"/>
              </a:spcBef>
              <a:spcAft>
                <a:spcPts val="600"/>
              </a:spcAft>
            </a:pPr>
            <a:r>
              <a:rPr lang="en-US" b="1" dirty="0"/>
              <a:t>Larger AllForX Multiplier values:</a:t>
            </a:r>
          </a:p>
          <a:p>
            <a:pPr marL="285750" indent="-285750">
              <a:lnSpc>
                <a:spcPct val="110000"/>
              </a:lnSpc>
              <a:buFont typeface="Arial" pitchFamily="34" charset="0"/>
              <a:buChar char="•"/>
            </a:pPr>
            <a:r>
              <a:rPr lang="en-US" dirty="0"/>
              <a:t>Higher percentage of</a:t>
            </a:r>
          </a:p>
          <a:p>
            <a:pPr marL="274320"/>
            <a:r>
              <a:rPr lang="en-US" dirty="0"/>
              <a:t>non-forest land use </a:t>
            </a:r>
          </a:p>
        </p:txBody>
      </p:sp>
      <p:sp>
        <p:nvSpPr>
          <p:cNvPr id="6" name="TextBox 5"/>
          <p:cNvSpPr txBox="1"/>
          <p:nvPr/>
        </p:nvSpPr>
        <p:spPr>
          <a:xfrm>
            <a:off x="6511636" y="5053664"/>
            <a:ext cx="4141358" cy="1068113"/>
          </a:xfrm>
          <a:prstGeom prst="rect">
            <a:avLst/>
          </a:prstGeom>
          <a:noFill/>
        </p:spPr>
        <p:txBody>
          <a:bodyPr wrap="square" rtlCol="0">
            <a:spAutoFit/>
          </a:bodyPr>
          <a:lstStyle/>
          <a:p>
            <a:pPr>
              <a:lnSpc>
                <a:spcPct val="110000"/>
              </a:lnSpc>
              <a:spcBef>
                <a:spcPts val="600"/>
              </a:spcBef>
              <a:spcAft>
                <a:spcPts val="600"/>
              </a:spcAft>
            </a:pPr>
            <a:r>
              <a:rPr lang="en-US" b="1" dirty="0"/>
              <a:t>Smaller AllForX Multiplier values:</a:t>
            </a:r>
          </a:p>
          <a:p>
            <a:pPr marL="285750" indent="-285750">
              <a:lnSpc>
                <a:spcPct val="110000"/>
              </a:lnSpc>
              <a:buFont typeface="Arial" pitchFamily="34" charset="0"/>
              <a:buChar char="•"/>
            </a:pPr>
            <a:r>
              <a:rPr lang="en-US" dirty="0"/>
              <a:t>Higher percentage of                     forested (undisturbed) land use</a:t>
            </a:r>
          </a:p>
        </p:txBody>
      </p:sp>
      <p:cxnSp>
        <p:nvCxnSpPr>
          <p:cNvPr id="7" name="Straight Arrow Connector 6"/>
          <p:cNvCxnSpPr/>
          <p:nvPr/>
        </p:nvCxnSpPr>
        <p:spPr>
          <a:xfrm flipV="1">
            <a:off x="2977382" y="4285900"/>
            <a:ext cx="625806" cy="829195"/>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8028136" y="4303934"/>
            <a:ext cx="218930" cy="749731"/>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306615" y="1671144"/>
            <a:ext cx="1351761" cy="646331"/>
          </a:xfrm>
          <a:prstGeom prst="rect">
            <a:avLst/>
          </a:prstGeom>
          <a:noFill/>
        </p:spPr>
        <p:txBody>
          <a:bodyPr wrap="square" rtlCol="0">
            <a:spAutoFit/>
          </a:bodyPr>
          <a:lstStyle/>
          <a:p>
            <a:r>
              <a:rPr lang="en-US" dirty="0"/>
              <a:t>Mix of Land Uses </a:t>
            </a:r>
          </a:p>
        </p:txBody>
      </p:sp>
      <p:sp>
        <p:nvSpPr>
          <p:cNvPr id="24" name="TextBox 23"/>
          <p:cNvSpPr txBox="1"/>
          <p:nvPr/>
        </p:nvSpPr>
        <p:spPr>
          <a:xfrm>
            <a:off x="8511385" y="1598574"/>
            <a:ext cx="2141608" cy="646331"/>
          </a:xfrm>
          <a:prstGeom prst="rect">
            <a:avLst/>
          </a:prstGeom>
          <a:noFill/>
        </p:spPr>
        <p:txBody>
          <a:bodyPr wrap="square" rtlCol="0">
            <a:spAutoFit/>
          </a:bodyPr>
          <a:lstStyle/>
          <a:p>
            <a:r>
              <a:rPr lang="en-US" dirty="0"/>
              <a:t>Predominantly Forested Land Use</a:t>
            </a:r>
          </a:p>
        </p:txBody>
      </p:sp>
      <p:sp>
        <p:nvSpPr>
          <p:cNvPr id="3" name="Footer Placeholder 3">
            <a:extLst>
              <a:ext uri="{FF2B5EF4-FFF2-40B4-BE49-F238E27FC236}">
                <a16:creationId xmlns:a16="http://schemas.microsoft.com/office/drawing/2014/main" id="{B597B6D3-5133-ABEF-8A86-E4CFD7F174BD}"/>
              </a:ext>
            </a:extLst>
          </p:cNvPr>
          <p:cNvSpPr txBox="1">
            <a:spLocks/>
          </p:cNvSpPr>
          <p:nvPr/>
        </p:nvSpPr>
        <p:spPr>
          <a:xfrm>
            <a:off x="838200" y="6311900"/>
            <a:ext cx="10515600" cy="4095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1C9B584-852F-4056-BF30-ABA66A23FD41}" type="slidenum">
              <a:rPr lang="en-US" sz="1200" smtClean="0">
                <a:solidFill>
                  <a:srgbClr val="898989"/>
                </a:solidFill>
              </a:rPr>
              <a:pPr>
                <a:spcAft>
                  <a:spcPts val="600"/>
                </a:spcAft>
              </a:pPr>
              <a:t>16</a:t>
            </a:fld>
            <a:r>
              <a:rPr lang="en-US" sz="1200" dirty="0"/>
              <a:t>	</a:t>
            </a:r>
            <a:r>
              <a:rPr lang="en-US" dirty="0"/>
              <a:t>				</a:t>
            </a:r>
            <a:endParaRPr lang="en-US" dirty="0">
              <a:solidFill>
                <a:srgbClr val="256EAB"/>
              </a:solidFill>
            </a:endParaRPr>
          </a:p>
        </p:txBody>
      </p:sp>
    </p:spTree>
    <p:extLst>
      <p:ext uri="{BB962C8B-B14F-4D97-AF65-F5344CB8AC3E}">
        <p14:creationId xmlns:p14="http://schemas.microsoft.com/office/powerpoint/2010/main" val="2154574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A7AA7A-54F7-B1CE-0829-74B5093B6731}"/>
              </a:ext>
            </a:extLst>
          </p:cNvPr>
          <p:cNvSpPr>
            <a:spLocks noGrp="1"/>
          </p:cNvSpPr>
          <p:nvPr>
            <p:ph type="title"/>
          </p:nvPr>
        </p:nvSpPr>
        <p:spPr>
          <a:xfrm>
            <a:off x="1766887" y="88564"/>
            <a:ext cx="8229600" cy="990600"/>
          </a:xfrm>
        </p:spPr>
        <p:txBody>
          <a:bodyPr>
            <a:normAutofit/>
          </a:bodyPr>
          <a:lstStyle/>
          <a:p>
            <a:pPr algn="ctr"/>
            <a:r>
              <a:rPr lang="en-US" sz="3200" dirty="0"/>
              <a:t>Comparison Watersheds</a:t>
            </a:r>
            <a:br>
              <a:rPr lang="en-US" sz="3200" dirty="0"/>
            </a:br>
            <a:r>
              <a:rPr lang="en-US" sz="2800" dirty="0"/>
              <a:t>for Greendale Creek Sediment TMDL</a:t>
            </a:r>
          </a:p>
        </p:txBody>
      </p:sp>
      <p:sp>
        <p:nvSpPr>
          <p:cNvPr id="7" name="Footer Placeholder 3">
            <a:extLst>
              <a:ext uri="{FF2B5EF4-FFF2-40B4-BE49-F238E27FC236}">
                <a16:creationId xmlns:a16="http://schemas.microsoft.com/office/drawing/2014/main" id="{F6BC2E18-29CC-5840-E5DD-E6C7FC5D5B59}"/>
              </a:ext>
            </a:extLst>
          </p:cNvPr>
          <p:cNvSpPr txBox="1">
            <a:spLocks/>
          </p:cNvSpPr>
          <p:nvPr/>
        </p:nvSpPr>
        <p:spPr>
          <a:xfrm>
            <a:off x="838200" y="6311900"/>
            <a:ext cx="10515600" cy="4095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1C9B584-852F-4056-BF30-ABA66A23FD41}" type="slidenum">
              <a:rPr lang="en-US" sz="1200" smtClean="0">
                <a:solidFill>
                  <a:srgbClr val="898989"/>
                </a:solidFill>
              </a:rPr>
              <a:pPr>
                <a:spcAft>
                  <a:spcPts val="600"/>
                </a:spcAft>
              </a:pPr>
              <a:t>17</a:t>
            </a:fld>
            <a:r>
              <a:rPr lang="en-US" sz="1200" dirty="0"/>
              <a:t>	</a:t>
            </a:r>
            <a:r>
              <a:rPr lang="en-US" dirty="0"/>
              <a:t>				</a:t>
            </a:r>
            <a:endParaRPr lang="en-US" dirty="0">
              <a:solidFill>
                <a:srgbClr val="256EAB"/>
              </a:solidFill>
            </a:endParaRPr>
          </a:p>
        </p:txBody>
      </p:sp>
      <p:grpSp>
        <p:nvGrpSpPr>
          <p:cNvPr id="15" name="Group 14">
            <a:extLst>
              <a:ext uri="{FF2B5EF4-FFF2-40B4-BE49-F238E27FC236}">
                <a16:creationId xmlns:a16="http://schemas.microsoft.com/office/drawing/2014/main" id="{F3718955-B315-43AD-C1F4-2738663A807D}"/>
              </a:ext>
            </a:extLst>
          </p:cNvPr>
          <p:cNvGrpSpPr/>
          <p:nvPr/>
        </p:nvGrpSpPr>
        <p:grpSpPr>
          <a:xfrm>
            <a:off x="1496290" y="1191954"/>
            <a:ext cx="9637915" cy="5324733"/>
            <a:chOff x="1496290" y="1191954"/>
            <a:chExt cx="9637915" cy="5324733"/>
          </a:xfrm>
        </p:grpSpPr>
        <p:pic>
          <p:nvPicPr>
            <p:cNvPr id="4" name="Picture 3" descr="A close-up of a map">
              <a:extLst>
                <a:ext uri="{FF2B5EF4-FFF2-40B4-BE49-F238E27FC236}">
                  <a16:creationId xmlns:a16="http://schemas.microsoft.com/office/drawing/2014/main" id="{82A44CCD-D82D-EF67-FBE3-F3A2CA89D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44" t="24242" r="1919" b="5858"/>
            <a:stretch/>
          </p:blipFill>
          <p:spPr>
            <a:xfrm>
              <a:off x="1496290" y="1191954"/>
              <a:ext cx="9418320" cy="5324733"/>
            </a:xfrm>
            <a:prstGeom prst="rect">
              <a:avLst/>
            </a:prstGeom>
            <a:ln>
              <a:noFill/>
            </a:ln>
          </p:spPr>
        </p:pic>
        <p:sp>
          <p:nvSpPr>
            <p:cNvPr id="5" name="TextBox 4">
              <a:extLst>
                <a:ext uri="{FF2B5EF4-FFF2-40B4-BE49-F238E27FC236}">
                  <a16:creationId xmlns:a16="http://schemas.microsoft.com/office/drawing/2014/main" id="{09C5735C-2228-CF11-5390-348C39BD0930}"/>
                </a:ext>
              </a:extLst>
            </p:cNvPr>
            <p:cNvSpPr txBox="1"/>
            <p:nvPr/>
          </p:nvSpPr>
          <p:spPr>
            <a:xfrm>
              <a:off x="2050473" y="3854320"/>
              <a:ext cx="1745673" cy="261610"/>
            </a:xfrm>
            <a:prstGeom prst="rect">
              <a:avLst/>
            </a:prstGeom>
            <a:noFill/>
            <a:ln>
              <a:noFill/>
            </a:ln>
          </p:spPr>
          <p:txBody>
            <a:bodyPr wrap="square" rtlCol="0">
              <a:spAutoFit/>
            </a:bodyPr>
            <a:lstStyle/>
            <a:p>
              <a:r>
                <a:rPr lang="en-US" sz="1050" b="1" dirty="0">
                  <a:latin typeface="Arial Black" panose="020B0A04020102020204" pitchFamily="34" charset="0"/>
                </a:rPr>
                <a:t>Pattonsville Branch</a:t>
              </a:r>
            </a:p>
          </p:txBody>
        </p:sp>
        <p:sp>
          <p:nvSpPr>
            <p:cNvPr id="9" name="TextBox 8">
              <a:extLst>
                <a:ext uri="{FF2B5EF4-FFF2-40B4-BE49-F238E27FC236}">
                  <a16:creationId xmlns:a16="http://schemas.microsoft.com/office/drawing/2014/main" id="{C67D8CC1-764D-CCAF-C0F0-C8D5308BD34B}"/>
                </a:ext>
              </a:extLst>
            </p:cNvPr>
            <p:cNvSpPr txBox="1"/>
            <p:nvPr/>
          </p:nvSpPr>
          <p:spPr>
            <a:xfrm>
              <a:off x="1496290" y="4685593"/>
              <a:ext cx="1745673" cy="261610"/>
            </a:xfrm>
            <a:prstGeom prst="rect">
              <a:avLst/>
            </a:prstGeom>
            <a:noFill/>
            <a:ln>
              <a:noFill/>
            </a:ln>
          </p:spPr>
          <p:txBody>
            <a:bodyPr wrap="square" rtlCol="0">
              <a:spAutoFit/>
            </a:bodyPr>
            <a:lstStyle/>
            <a:p>
              <a:r>
                <a:rPr lang="en-US" sz="1050" b="1" dirty="0">
                  <a:latin typeface="Arial Black" panose="020B0A04020102020204" pitchFamily="34" charset="0"/>
                </a:rPr>
                <a:t>Cox Branch</a:t>
              </a:r>
            </a:p>
          </p:txBody>
        </p:sp>
        <p:sp>
          <p:nvSpPr>
            <p:cNvPr id="11" name="TextBox 10">
              <a:extLst>
                <a:ext uri="{FF2B5EF4-FFF2-40B4-BE49-F238E27FC236}">
                  <a16:creationId xmlns:a16="http://schemas.microsoft.com/office/drawing/2014/main" id="{F90B25E9-89EA-ABF1-B1C3-C4F2ECDF3D5B}"/>
                </a:ext>
              </a:extLst>
            </p:cNvPr>
            <p:cNvSpPr txBox="1"/>
            <p:nvPr/>
          </p:nvSpPr>
          <p:spPr>
            <a:xfrm>
              <a:off x="3622962" y="4418948"/>
              <a:ext cx="1745673" cy="261610"/>
            </a:xfrm>
            <a:prstGeom prst="rect">
              <a:avLst/>
            </a:prstGeom>
            <a:noFill/>
            <a:ln>
              <a:noFill/>
            </a:ln>
          </p:spPr>
          <p:txBody>
            <a:bodyPr wrap="square" rtlCol="0">
              <a:spAutoFit/>
            </a:bodyPr>
            <a:lstStyle/>
            <a:p>
              <a:r>
                <a:rPr lang="en-US" sz="1050" b="1" dirty="0">
                  <a:latin typeface="Arial Black" panose="020B0A04020102020204" pitchFamily="34" charset="0"/>
                </a:rPr>
                <a:t>Plank Camp Creek</a:t>
              </a:r>
            </a:p>
          </p:txBody>
        </p:sp>
        <p:sp>
          <p:nvSpPr>
            <p:cNvPr id="12" name="TextBox 11">
              <a:extLst>
                <a:ext uri="{FF2B5EF4-FFF2-40B4-BE49-F238E27FC236}">
                  <a16:creationId xmlns:a16="http://schemas.microsoft.com/office/drawing/2014/main" id="{B602A901-5CFE-DD61-ACA7-84E89D6127B7}"/>
                </a:ext>
              </a:extLst>
            </p:cNvPr>
            <p:cNvSpPr txBox="1"/>
            <p:nvPr/>
          </p:nvSpPr>
          <p:spPr>
            <a:xfrm>
              <a:off x="5008850" y="3190158"/>
              <a:ext cx="1745673" cy="261610"/>
            </a:xfrm>
            <a:prstGeom prst="rect">
              <a:avLst/>
            </a:prstGeom>
            <a:noFill/>
            <a:ln>
              <a:noFill/>
            </a:ln>
          </p:spPr>
          <p:txBody>
            <a:bodyPr wrap="square" rtlCol="0">
              <a:spAutoFit/>
            </a:bodyPr>
            <a:lstStyle/>
            <a:p>
              <a:r>
                <a:rPr lang="en-US" sz="1050" b="1" dirty="0">
                  <a:latin typeface="Arial Black" panose="020B0A04020102020204" pitchFamily="34" charset="0"/>
                </a:rPr>
                <a:t>Little Cedar Creek</a:t>
              </a:r>
            </a:p>
          </p:txBody>
        </p:sp>
        <p:sp>
          <p:nvSpPr>
            <p:cNvPr id="13" name="TextBox 12">
              <a:extLst>
                <a:ext uri="{FF2B5EF4-FFF2-40B4-BE49-F238E27FC236}">
                  <a16:creationId xmlns:a16="http://schemas.microsoft.com/office/drawing/2014/main" id="{1E8ED1EC-90B5-8882-218C-A195E212F833}"/>
                </a:ext>
              </a:extLst>
            </p:cNvPr>
            <p:cNvSpPr txBox="1"/>
            <p:nvPr/>
          </p:nvSpPr>
          <p:spPr>
            <a:xfrm>
              <a:off x="8146472" y="2025520"/>
              <a:ext cx="1745673" cy="261610"/>
            </a:xfrm>
            <a:prstGeom prst="rect">
              <a:avLst/>
            </a:prstGeom>
            <a:noFill/>
            <a:ln>
              <a:noFill/>
            </a:ln>
          </p:spPr>
          <p:txBody>
            <a:bodyPr wrap="square" rtlCol="0">
              <a:spAutoFit/>
            </a:bodyPr>
            <a:lstStyle/>
            <a:p>
              <a:r>
                <a:rPr lang="en-US" sz="1050" b="1" dirty="0">
                  <a:latin typeface="Arial Black" panose="020B0A04020102020204" pitchFamily="34" charset="0"/>
                </a:rPr>
                <a:t>Plum Creek</a:t>
              </a:r>
            </a:p>
          </p:txBody>
        </p:sp>
        <p:sp>
          <p:nvSpPr>
            <p:cNvPr id="14" name="TextBox 13">
              <a:extLst>
                <a:ext uri="{FF2B5EF4-FFF2-40B4-BE49-F238E27FC236}">
                  <a16:creationId xmlns:a16="http://schemas.microsoft.com/office/drawing/2014/main" id="{223648C0-3C51-6368-BC73-C65CC80FF386}"/>
                </a:ext>
              </a:extLst>
            </p:cNvPr>
            <p:cNvSpPr txBox="1"/>
            <p:nvPr/>
          </p:nvSpPr>
          <p:spPr>
            <a:xfrm>
              <a:off x="9388532" y="3490317"/>
              <a:ext cx="1745673" cy="261610"/>
            </a:xfrm>
            <a:prstGeom prst="rect">
              <a:avLst/>
            </a:prstGeom>
            <a:noFill/>
            <a:ln>
              <a:noFill/>
            </a:ln>
          </p:spPr>
          <p:txBody>
            <a:bodyPr wrap="square" rtlCol="0">
              <a:spAutoFit/>
            </a:bodyPr>
            <a:lstStyle/>
            <a:p>
              <a:r>
                <a:rPr lang="en-US" sz="1050" b="1" dirty="0">
                  <a:latin typeface="Arial Black" panose="020B0A04020102020204" pitchFamily="34" charset="0"/>
                </a:rPr>
                <a:t>MF Holston River</a:t>
              </a:r>
            </a:p>
          </p:txBody>
        </p:sp>
      </p:grpSp>
    </p:spTree>
    <p:extLst>
      <p:ext uri="{BB962C8B-B14F-4D97-AF65-F5344CB8AC3E}">
        <p14:creationId xmlns:p14="http://schemas.microsoft.com/office/powerpoint/2010/main" val="2455531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200" y="264968"/>
            <a:ext cx="8843210" cy="990600"/>
          </a:xfrm>
        </p:spPr>
        <p:txBody>
          <a:bodyPr>
            <a:normAutofit/>
          </a:bodyPr>
          <a:lstStyle/>
          <a:p>
            <a:r>
              <a:rPr lang="en-US" sz="3200" dirty="0"/>
              <a:t>Comparison Watershed Screening Criteria</a:t>
            </a:r>
          </a:p>
        </p:txBody>
      </p:sp>
      <p:sp>
        <p:nvSpPr>
          <p:cNvPr id="3" name="Content Placeholder 2"/>
          <p:cNvSpPr>
            <a:spLocks noGrp="1"/>
          </p:cNvSpPr>
          <p:nvPr>
            <p:ph idx="1"/>
          </p:nvPr>
        </p:nvSpPr>
        <p:spPr>
          <a:xfrm>
            <a:off x="1290205" y="1320010"/>
            <a:ext cx="9601200" cy="5394960"/>
          </a:xfrm>
        </p:spPr>
        <p:txBody>
          <a:bodyPr>
            <a:noAutofit/>
          </a:bodyPr>
          <a:lstStyle/>
          <a:p>
            <a:pPr marL="182563" indent="-182563">
              <a:lnSpc>
                <a:spcPct val="130000"/>
              </a:lnSpc>
              <a:tabLst>
                <a:tab pos="857250" algn="l"/>
              </a:tabLst>
            </a:pPr>
            <a:r>
              <a:rPr lang="en-US" sz="2000" b="1" i="1" dirty="0"/>
              <a:t>size</a:t>
            </a:r>
            <a:r>
              <a:rPr lang="en-US" sz="2000" dirty="0"/>
              <a:t> – potential comparison watersheds should be similar in size to the impaired watershed(s)</a:t>
            </a:r>
          </a:p>
          <a:p>
            <a:pPr lvl="0">
              <a:lnSpc>
                <a:spcPct val="130000"/>
              </a:lnSpc>
            </a:pPr>
            <a:r>
              <a:rPr lang="en-US" sz="2000" b="1" i="1" dirty="0"/>
              <a:t>stream order</a:t>
            </a:r>
            <a:r>
              <a:rPr lang="en-US" sz="2000" b="1" dirty="0"/>
              <a:t> </a:t>
            </a:r>
            <a:r>
              <a:rPr lang="en-US" sz="2000" dirty="0"/>
              <a:t>– comparison watersheds should support 2</a:t>
            </a:r>
            <a:r>
              <a:rPr lang="en-US" sz="2000" baseline="30000" dirty="0"/>
              <a:t>nd</a:t>
            </a:r>
            <a:r>
              <a:rPr lang="en-US" sz="2000" dirty="0"/>
              <a:t> to 4</a:t>
            </a:r>
            <a:r>
              <a:rPr lang="en-US" sz="2000" baseline="30000" dirty="0"/>
              <a:t>th</a:t>
            </a:r>
            <a:r>
              <a:rPr lang="en-US" sz="2000" dirty="0"/>
              <a:t> order streams</a:t>
            </a:r>
          </a:p>
          <a:p>
            <a:pPr lvl="0">
              <a:lnSpc>
                <a:spcPct val="130000"/>
              </a:lnSpc>
            </a:pPr>
            <a:r>
              <a:rPr lang="en-US" sz="2000" b="1" i="1" dirty="0"/>
              <a:t>proximity/ecoregion similarity</a:t>
            </a:r>
            <a:r>
              <a:rPr lang="en-US" sz="2000" b="1" dirty="0"/>
              <a:t> </a:t>
            </a:r>
            <a:r>
              <a:rPr lang="en-US" sz="2000" dirty="0"/>
              <a:t>– potential comparison watersheds should be within a 30-mile radius of the impaired watershed(s), and, if possible, in the same EPA-defined Level III ecoregion  </a:t>
            </a:r>
          </a:p>
          <a:p>
            <a:pPr lvl="0">
              <a:lnSpc>
                <a:spcPct val="130000"/>
              </a:lnSpc>
            </a:pPr>
            <a:r>
              <a:rPr lang="en-US" sz="2000" b="1" i="1" dirty="0"/>
              <a:t>biological condition/health</a:t>
            </a:r>
            <a:r>
              <a:rPr lang="en-US" sz="2000" b="1" dirty="0"/>
              <a:t> </a:t>
            </a:r>
            <a:r>
              <a:rPr lang="en-US" sz="2000" dirty="0"/>
              <a:t>– potential comparison watersheds should have a minimum of three VSCI samples</a:t>
            </a:r>
          </a:p>
          <a:p>
            <a:pPr lvl="0">
              <a:lnSpc>
                <a:spcPct val="130000"/>
              </a:lnSpc>
            </a:pPr>
            <a:r>
              <a:rPr lang="en-US" sz="2000" b="1" i="1" dirty="0"/>
              <a:t>data timeliness</a:t>
            </a:r>
            <a:r>
              <a:rPr lang="en-US" sz="2000" b="1" dirty="0"/>
              <a:t> </a:t>
            </a:r>
            <a:r>
              <a:rPr lang="en-US" sz="2000" dirty="0"/>
              <a:t>– data should be relatively current with respect to alterations and development within the watershed </a:t>
            </a:r>
          </a:p>
        </p:txBody>
      </p:sp>
      <p:sp>
        <p:nvSpPr>
          <p:cNvPr id="4" name="Footer Placeholder 3">
            <a:extLst>
              <a:ext uri="{FF2B5EF4-FFF2-40B4-BE49-F238E27FC236}">
                <a16:creationId xmlns:a16="http://schemas.microsoft.com/office/drawing/2014/main" id="{CA54812A-8F36-55AD-0726-B8DA42A0389F}"/>
              </a:ext>
            </a:extLst>
          </p:cNvPr>
          <p:cNvSpPr txBox="1">
            <a:spLocks/>
          </p:cNvSpPr>
          <p:nvPr/>
        </p:nvSpPr>
        <p:spPr>
          <a:xfrm>
            <a:off x="838200" y="6311900"/>
            <a:ext cx="10515600" cy="4095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1C9B584-852F-4056-BF30-ABA66A23FD41}" type="slidenum">
              <a:rPr lang="en-US" sz="1200" smtClean="0">
                <a:solidFill>
                  <a:srgbClr val="898989"/>
                </a:solidFill>
              </a:rPr>
              <a:pPr>
                <a:spcAft>
                  <a:spcPts val="600"/>
                </a:spcAft>
              </a:pPr>
              <a:t>18</a:t>
            </a:fld>
            <a:r>
              <a:rPr lang="en-US" sz="1200" dirty="0"/>
              <a:t>	</a:t>
            </a:r>
            <a:r>
              <a:rPr lang="en-US" dirty="0"/>
              <a:t>				</a:t>
            </a:r>
            <a:endParaRPr lang="en-US" dirty="0">
              <a:solidFill>
                <a:srgbClr val="256EAB"/>
              </a:solidFill>
            </a:endParaRPr>
          </a:p>
        </p:txBody>
      </p:sp>
    </p:spTree>
    <p:extLst>
      <p:ext uri="{BB962C8B-B14F-4D97-AF65-F5344CB8AC3E}">
        <p14:creationId xmlns:p14="http://schemas.microsoft.com/office/powerpoint/2010/main" val="3712652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C5F230-54C3-AE4A-8DF7-03C47210D13B}"/>
              </a:ext>
            </a:extLst>
          </p:cNvPr>
          <p:cNvPicPr>
            <a:picLocks noChangeAspect="1"/>
          </p:cNvPicPr>
          <p:nvPr/>
        </p:nvPicPr>
        <p:blipFill>
          <a:blip r:embed="rId2"/>
          <a:stretch>
            <a:fillRect/>
          </a:stretch>
        </p:blipFill>
        <p:spPr>
          <a:xfrm>
            <a:off x="987199" y="878385"/>
            <a:ext cx="10564427" cy="1828800"/>
          </a:xfrm>
          <a:prstGeom prst="rect">
            <a:avLst/>
          </a:prstGeom>
        </p:spPr>
      </p:pic>
      <p:cxnSp>
        <p:nvCxnSpPr>
          <p:cNvPr id="20" name="Straight Arrow Connector 19"/>
          <p:cNvCxnSpPr/>
          <p:nvPr/>
        </p:nvCxnSpPr>
        <p:spPr>
          <a:xfrm>
            <a:off x="4490603" y="3449783"/>
            <a:ext cx="5196" cy="460259"/>
          </a:xfrm>
          <a:prstGeom prst="straightConnector1">
            <a:avLst/>
          </a:prstGeom>
          <a:ln w="412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02464" y="3163154"/>
            <a:ext cx="1459406" cy="276999"/>
          </a:xfrm>
          <a:prstGeom prst="rect">
            <a:avLst/>
          </a:prstGeom>
          <a:solidFill>
            <a:schemeClr val="bg1">
              <a:lumMod val="50000"/>
            </a:schemeClr>
          </a:solidFill>
          <a:ln>
            <a:solidFill>
              <a:schemeClr val="tx1"/>
            </a:solidFill>
          </a:ln>
        </p:spPr>
        <p:txBody>
          <a:bodyPr wrap="square" rtlCol="0">
            <a:spAutoFit/>
          </a:bodyPr>
          <a:lstStyle/>
          <a:p>
            <a:pPr algn="ctr"/>
            <a:r>
              <a:rPr lang="en-US" sz="1200" b="1" dirty="0">
                <a:solidFill>
                  <a:schemeClr val="bg1"/>
                </a:solidFill>
              </a:rPr>
              <a:t>AllForX</a:t>
            </a:r>
            <a:r>
              <a:rPr lang="en-US" sz="1200" b="1" baseline="-25000" dirty="0">
                <a:solidFill>
                  <a:schemeClr val="bg1"/>
                </a:solidFill>
              </a:rPr>
              <a:t>60</a:t>
            </a:r>
            <a:r>
              <a:rPr lang="en-US" sz="1200" b="1" dirty="0">
                <a:solidFill>
                  <a:schemeClr val="bg1"/>
                </a:solidFill>
              </a:rPr>
              <a:t> = 13.63</a:t>
            </a:r>
            <a:endParaRPr lang="en-US" sz="1200" b="1" baseline="-25000" dirty="0">
              <a:solidFill>
                <a:schemeClr val="bg1"/>
              </a:solidFill>
            </a:endParaRPr>
          </a:p>
        </p:txBody>
      </p:sp>
      <p:cxnSp>
        <p:nvCxnSpPr>
          <p:cNvPr id="23" name="Straight Arrow Connector 22"/>
          <p:cNvCxnSpPr/>
          <p:nvPr/>
        </p:nvCxnSpPr>
        <p:spPr>
          <a:xfrm flipH="1">
            <a:off x="4490603" y="3863029"/>
            <a:ext cx="3964" cy="1997445"/>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6269413" y="3046790"/>
            <a:ext cx="1434165" cy="570530"/>
            <a:chOff x="5987956" y="4795554"/>
            <a:chExt cx="1434165" cy="570530"/>
          </a:xfrm>
        </p:grpSpPr>
        <p:sp>
          <p:nvSpPr>
            <p:cNvPr id="28" name="Rectangle 27"/>
            <p:cNvSpPr/>
            <p:nvPr/>
          </p:nvSpPr>
          <p:spPr>
            <a:xfrm>
              <a:off x="5987956" y="4795554"/>
              <a:ext cx="1434165" cy="57053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051643" y="4850666"/>
              <a:ext cx="1306792" cy="276999"/>
            </a:xfrm>
            <a:prstGeom prst="rect">
              <a:avLst/>
            </a:prstGeom>
            <a:solidFill>
              <a:schemeClr val="bg1"/>
            </a:solidFill>
            <a:ln>
              <a:noFill/>
            </a:ln>
          </p:spPr>
          <p:txBody>
            <a:bodyPr wrap="square" rtlCol="0">
              <a:spAutoFit/>
            </a:bodyPr>
            <a:lstStyle/>
            <a:p>
              <a:r>
                <a:rPr lang="en-US" sz="1200" dirty="0"/>
                <a:t>       Comparison</a:t>
              </a:r>
              <a:endParaRPr lang="en-US" sz="1200" baseline="-25000" dirty="0"/>
            </a:p>
          </p:txBody>
        </p:sp>
        <p:sp>
          <p:nvSpPr>
            <p:cNvPr id="30" name="TextBox 29"/>
            <p:cNvSpPr txBox="1"/>
            <p:nvPr/>
          </p:nvSpPr>
          <p:spPr>
            <a:xfrm>
              <a:off x="6051643" y="5048950"/>
              <a:ext cx="1075783" cy="276999"/>
            </a:xfrm>
            <a:prstGeom prst="rect">
              <a:avLst/>
            </a:prstGeom>
            <a:solidFill>
              <a:schemeClr val="bg1"/>
            </a:solidFill>
            <a:ln>
              <a:noFill/>
            </a:ln>
          </p:spPr>
          <p:txBody>
            <a:bodyPr wrap="square" rtlCol="0">
              <a:spAutoFit/>
            </a:bodyPr>
            <a:lstStyle/>
            <a:p>
              <a:r>
                <a:rPr lang="en-US" sz="1200" dirty="0"/>
                <a:t>       Impaired</a:t>
              </a:r>
              <a:endParaRPr lang="en-US" sz="1200" baseline="-25000" dirty="0"/>
            </a:p>
          </p:txBody>
        </p:sp>
        <p:sp>
          <p:nvSpPr>
            <p:cNvPr id="31" name="Rectangle 30"/>
            <p:cNvSpPr/>
            <p:nvPr/>
          </p:nvSpPr>
          <p:spPr>
            <a:xfrm rot="18677707">
              <a:off x="6261207" y="4948773"/>
              <a:ext cx="95693" cy="9109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18677707">
              <a:off x="6261048" y="5143611"/>
              <a:ext cx="95693" cy="91091"/>
            </a:xfrm>
            <a:prstGeom prst="rect">
              <a:avLst/>
            </a:prstGeom>
            <a:solidFill>
              <a:srgbClr val="F5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4007141" y="6159648"/>
            <a:ext cx="2923109" cy="276999"/>
          </a:xfrm>
          <a:prstGeom prst="rect">
            <a:avLst/>
          </a:prstGeom>
          <a:solidFill>
            <a:schemeClr val="bg1"/>
          </a:solidFill>
        </p:spPr>
        <p:txBody>
          <a:bodyPr wrap="square" rtlCol="0">
            <a:spAutoFit/>
          </a:bodyPr>
          <a:lstStyle/>
          <a:p>
            <a:pPr algn="ctr"/>
            <a:r>
              <a:rPr lang="en-US" sz="1200" b="1" dirty="0">
                <a:latin typeface="Arial" panose="020B0604020202020204" pitchFamily="34" charset="0"/>
                <a:cs typeface="Arial" panose="020B0604020202020204" pitchFamily="34" charset="0"/>
              </a:rPr>
              <a:t>AllForX Multiplier</a:t>
            </a:r>
          </a:p>
        </p:txBody>
      </p:sp>
      <p:sp>
        <p:nvSpPr>
          <p:cNvPr id="6" name="Title 1">
            <a:extLst>
              <a:ext uri="{FF2B5EF4-FFF2-40B4-BE49-F238E27FC236}">
                <a16:creationId xmlns:a16="http://schemas.microsoft.com/office/drawing/2014/main" id="{26A7AA7A-54F7-B1CE-0829-74B5093B6731}"/>
              </a:ext>
            </a:extLst>
          </p:cNvPr>
          <p:cNvSpPr>
            <a:spLocks noGrp="1"/>
          </p:cNvSpPr>
          <p:nvPr>
            <p:ph type="title"/>
          </p:nvPr>
        </p:nvSpPr>
        <p:spPr>
          <a:xfrm>
            <a:off x="1766887" y="55906"/>
            <a:ext cx="8229600" cy="990600"/>
          </a:xfrm>
        </p:spPr>
        <p:txBody>
          <a:bodyPr>
            <a:normAutofit/>
          </a:bodyPr>
          <a:lstStyle/>
          <a:p>
            <a:pPr algn="ctr"/>
            <a:r>
              <a:rPr lang="en-US" sz="3200" dirty="0"/>
              <a:t>AllForX Approach</a:t>
            </a:r>
          </a:p>
        </p:txBody>
      </p:sp>
      <p:sp>
        <p:nvSpPr>
          <p:cNvPr id="7" name="Footer Placeholder 3">
            <a:extLst>
              <a:ext uri="{FF2B5EF4-FFF2-40B4-BE49-F238E27FC236}">
                <a16:creationId xmlns:a16="http://schemas.microsoft.com/office/drawing/2014/main" id="{F6BC2E18-29CC-5840-E5DD-E6C7FC5D5B59}"/>
              </a:ext>
            </a:extLst>
          </p:cNvPr>
          <p:cNvSpPr txBox="1">
            <a:spLocks/>
          </p:cNvSpPr>
          <p:nvPr/>
        </p:nvSpPr>
        <p:spPr>
          <a:xfrm>
            <a:off x="838200" y="6311900"/>
            <a:ext cx="10515600" cy="4095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1C9B584-852F-4056-BF30-ABA66A23FD41}" type="slidenum">
              <a:rPr lang="en-US" sz="1200" smtClean="0">
                <a:solidFill>
                  <a:srgbClr val="898989"/>
                </a:solidFill>
              </a:rPr>
              <a:pPr>
                <a:spcAft>
                  <a:spcPts val="600"/>
                </a:spcAft>
              </a:pPr>
              <a:t>19</a:t>
            </a:fld>
            <a:r>
              <a:rPr lang="en-US" sz="1200" dirty="0"/>
              <a:t>	</a:t>
            </a:r>
            <a:r>
              <a:rPr lang="en-US" dirty="0"/>
              <a:t>				</a:t>
            </a:r>
            <a:endParaRPr lang="en-US" dirty="0">
              <a:solidFill>
                <a:srgbClr val="256EAB"/>
              </a:solidFill>
            </a:endParaRPr>
          </a:p>
        </p:txBody>
      </p:sp>
      <p:grpSp>
        <p:nvGrpSpPr>
          <p:cNvPr id="5" name="Group 4">
            <a:extLst>
              <a:ext uri="{FF2B5EF4-FFF2-40B4-BE49-F238E27FC236}">
                <a16:creationId xmlns:a16="http://schemas.microsoft.com/office/drawing/2014/main" id="{2534735B-FFDE-46F6-236B-A27FD9DB867F}"/>
              </a:ext>
            </a:extLst>
          </p:cNvPr>
          <p:cNvGrpSpPr/>
          <p:nvPr/>
        </p:nvGrpSpPr>
        <p:grpSpPr>
          <a:xfrm>
            <a:off x="2239144" y="2707185"/>
            <a:ext cx="8060537" cy="3858768"/>
            <a:chOff x="2239144" y="2707185"/>
            <a:chExt cx="8060537" cy="3858768"/>
          </a:xfrm>
        </p:grpSpPr>
        <p:pic>
          <p:nvPicPr>
            <p:cNvPr id="8" name="Picture 7">
              <a:extLst>
                <a:ext uri="{FF2B5EF4-FFF2-40B4-BE49-F238E27FC236}">
                  <a16:creationId xmlns:a16="http://schemas.microsoft.com/office/drawing/2014/main" id="{F86DE0C0-3190-2317-9578-76BFE2D74785}"/>
                </a:ext>
              </a:extLst>
            </p:cNvPr>
            <p:cNvPicPr>
              <a:picLocks noChangeAspect="1"/>
            </p:cNvPicPr>
            <p:nvPr/>
          </p:nvPicPr>
          <p:blipFill>
            <a:blip r:embed="rId3"/>
            <a:stretch>
              <a:fillRect/>
            </a:stretch>
          </p:blipFill>
          <p:spPr>
            <a:xfrm>
              <a:off x="2239144" y="2707185"/>
              <a:ext cx="8060537" cy="3858768"/>
            </a:xfrm>
            <a:prstGeom prst="rect">
              <a:avLst/>
            </a:prstGeom>
          </p:spPr>
        </p:pic>
        <p:sp>
          <p:nvSpPr>
            <p:cNvPr id="2" name="Oval 1">
              <a:extLst>
                <a:ext uri="{FF2B5EF4-FFF2-40B4-BE49-F238E27FC236}">
                  <a16:creationId xmlns:a16="http://schemas.microsoft.com/office/drawing/2014/main" id="{5995EDF1-9EC4-7382-25A8-BFE247EB0ED9}"/>
                </a:ext>
              </a:extLst>
            </p:cNvPr>
            <p:cNvSpPr/>
            <p:nvPr/>
          </p:nvSpPr>
          <p:spPr>
            <a:xfrm>
              <a:off x="8908473" y="4778621"/>
              <a:ext cx="310726" cy="409575"/>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FF30F8A-7509-90F5-EE17-0E7A06427186}"/>
                </a:ext>
              </a:extLst>
            </p:cNvPr>
            <p:cNvSpPr txBox="1"/>
            <p:nvPr/>
          </p:nvSpPr>
          <p:spPr>
            <a:xfrm>
              <a:off x="8138717" y="5106548"/>
              <a:ext cx="1080482" cy="523220"/>
            </a:xfrm>
            <a:prstGeom prst="rect">
              <a:avLst/>
            </a:prstGeom>
            <a:noFill/>
          </p:spPr>
          <p:txBody>
            <a:bodyPr wrap="square" rtlCol="0">
              <a:spAutoFit/>
            </a:bodyPr>
            <a:lstStyle/>
            <a:p>
              <a:pPr algn="ctr"/>
              <a:r>
                <a:rPr lang="en-US" sz="1400" b="1" dirty="0">
                  <a:solidFill>
                    <a:schemeClr val="accent4">
                      <a:lumMod val="75000"/>
                    </a:schemeClr>
                  </a:solidFill>
                </a:rPr>
                <a:t>Greendale Creek</a:t>
              </a:r>
            </a:p>
          </p:txBody>
        </p:sp>
      </p:grpSp>
    </p:spTree>
    <p:extLst>
      <p:ext uri="{BB962C8B-B14F-4D97-AF65-F5344CB8AC3E}">
        <p14:creationId xmlns:p14="http://schemas.microsoft.com/office/powerpoint/2010/main" val="3228180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144" y="272411"/>
            <a:ext cx="3016285" cy="5600823"/>
          </a:xfrm>
        </p:spPr>
        <p:txBody>
          <a:bodyPr>
            <a:normAutofit/>
          </a:bodyPr>
          <a:lstStyle/>
          <a:p>
            <a:pPr>
              <a:lnSpc>
                <a:spcPct val="110000"/>
              </a:lnSpc>
            </a:pPr>
            <a:r>
              <a:rPr lang="en-US" cap="all" dirty="0">
                <a:solidFill>
                  <a:schemeClr val="accent1"/>
                </a:solidFill>
              </a:rPr>
              <a:t>Goals for our meeting</a:t>
            </a:r>
            <a:endParaRPr lang="en-US" i="1" cap="all" dirty="0">
              <a:solidFill>
                <a:schemeClr val="accent1"/>
              </a:solidFill>
            </a:endParaRPr>
          </a:p>
        </p:txBody>
      </p:sp>
      <p:sp>
        <p:nvSpPr>
          <p:cNvPr id="4" name="Footer Placeholder 3"/>
          <p:cNvSpPr>
            <a:spLocks noGrp="1"/>
          </p:cNvSpPr>
          <p:nvPr>
            <p:ph type="ftr" sz="quarter" idx="11"/>
          </p:nvPr>
        </p:nvSpPr>
        <p:spPr/>
        <p:txBody>
          <a:bodyPr/>
          <a:lstStyle/>
          <a:p>
            <a:pPr algn="l"/>
            <a:fld id="{61C9B584-852F-4056-BF30-ABA66A23FD41}" type="slidenum">
              <a:rPr lang="en-US" smtClean="0"/>
              <a:t>2</a:t>
            </a:fld>
            <a:r>
              <a:rPr lang="en-US" dirty="0"/>
              <a:t>					</a:t>
            </a:r>
            <a:endParaRPr lang="en-US" dirty="0">
              <a:solidFill>
                <a:srgbClr val="256EAB"/>
              </a:solidFill>
            </a:endParaRPr>
          </a:p>
        </p:txBody>
      </p:sp>
      <p:graphicFrame>
        <p:nvGraphicFramePr>
          <p:cNvPr id="9" name="Diagram 8" descr="Meeting goals diagram">
            <a:extLst>
              <a:ext uri="{FF2B5EF4-FFF2-40B4-BE49-F238E27FC236}">
                <a16:creationId xmlns:a16="http://schemas.microsoft.com/office/drawing/2014/main" id="{C405EE36-8019-486F-98E8-0E9BE4CFDC7B}"/>
              </a:ext>
            </a:extLst>
          </p:cNvPr>
          <p:cNvGraphicFramePr/>
          <p:nvPr>
            <p:extLst>
              <p:ext uri="{D42A27DB-BD31-4B8C-83A1-F6EECF244321}">
                <p14:modId xmlns:p14="http://schemas.microsoft.com/office/powerpoint/2010/main" val="2044492408"/>
              </p:ext>
            </p:extLst>
          </p:nvPr>
        </p:nvGraphicFramePr>
        <p:xfrm>
          <a:off x="1960421" y="-166255"/>
          <a:ext cx="11724640" cy="7190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a:extLst>
              <a:ext uri="{FF2B5EF4-FFF2-40B4-BE49-F238E27FC236}">
                <a16:creationId xmlns:a16="http://schemas.microsoft.com/office/drawing/2014/main" id="{34B6CF84-77FC-4B1F-AFAC-6330654199C7}"/>
              </a:ext>
              <a:ext uri="{C183D7F6-B498-43B3-948B-1728B52AA6E4}">
                <adec:decorative xmlns:adec="http://schemas.microsoft.com/office/drawing/2017/decorative" val="1"/>
              </a:ext>
            </a:extLst>
          </p:cNvPr>
          <p:cNvSpPr/>
          <p:nvPr/>
        </p:nvSpPr>
        <p:spPr>
          <a:xfrm>
            <a:off x="11353800" y="6483731"/>
            <a:ext cx="710045" cy="237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765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833-8F2E-74CA-8C5C-8DDC5DE9EDE7}"/>
              </a:ext>
            </a:extLst>
          </p:cNvPr>
          <p:cNvSpPr>
            <a:spLocks noGrp="1"/>
          </p:cNvSpPr>
          <p:nvPr>
            <p:ph type="title"/>
          </p:nvPr>
        </p:nvSpPr>
        <p:spPr/>
        <p:txBody>
          <a:bodyPr/>
          <a:lstStyle/>
          <a:p>
            <a:pPr algn="ctr"/>
            <a:r>
              <a:rPr lang="en-US" dirty="0"/>
              <a:t>Greendale Creek Sediment Reductions</a:t>
            </a:r>
            <a:br>
              <a:rPr lang="en-US" dirty="0"/>
            </a:br>
            <a:r>
              <a:rPr lang="en-US" dirty="0"/>
              <a:t>Allocation Scenarios </a:t>
            </a:r>
          </a:p>
        </p:txBody>
      </p:sp>
      <p:graphicFrame>
        <p:nvGraphicFramePr>
          <p:cNvPr id="5" name="Content Placeholder 4">
            <a:extLst>
              <a:ext uri="{FF2B5EF4-FFF2-40B4-BE49-F238E27FC236}">
                <a16:creationId xmlns:a16="http://schemas.microsoft.com/office/drawing/2014/main" id="{FFB4A0FE-D025-3994-E898-B96486CBED57}"/>
              </a:ext>
            </a:extLst>
          </p:cNvPr>
          <p:cNvGraphicFramePr>
            <a:graphicFrameLocks noGrp="1"/>
          </p:cNvGraphicFramePr>
          <p:nvPr>
            <p:ph idx="1"/>
            <p:extLst>
              <p:ext uri="{D42A27DB-BD31-4B8C-83A1-F6EECF244321}">
                <p14:modId xmlns:p14="http://schemas.microsoft.com/office/powerpoint/2010/main" val="256445059"/>
              </p:ext>
            </p:extLst>
          </p:nvPr>
        </p:nvGraphicFramePr>
        <p:xfrm>
          <a:off x="651163" y="1570945"/>
          <a:ext cx="11158417" cy="4309714"/>
        </p:xfrm>
        <a:graphic>
          <a:graphicData uri="http://schemas.openxmlformats.org/drawingml/2006/table">
            <a:tbl>
              <a:tblPr>
                <a:tableStyleId>{5DA37D80-6434-44D0-A028-1B22A696006F}</a:tableStyleId>
              </a:tblPr>
              <a:tblGrid>
                <a:gridCol w="2623205">
                  <a:extLst>
                    <a:ext uri="{9D8B030D-6E8A-4147-A177-3AD203B41FA5}">
                      <a16:colId xmlns:a16="http://schemas.microsoft.com/office/drawing/2014/main" val="2803204499"/>
                    </a:ext>
                  </a:extLst>
                </a:gridCol>
                <a:gridCol w="1453021">
                  <a:extLst>
                    <a:ext uri="{9D8B030D-6E8A-4147-A177-3AD203B41FA5}">
                      <a16:colId xmlns:a16="http://schemas.microsoft.com/office/drawing/2014/main" val="3591823837"/>
                    </a:ext>
                  </a:extLst>
                </a:gridCol>
                <a:gridCol w="1422816">
                  <a:extLst>
                    <a:ext uri="{9D8B030D-6E8A-4147-A177-3AD203B41FA5}">
                      <a16:colId xmlns:a16="http://schemas.microsoft.com/office/drawing/2014/main" val="3809826852"/>
                    </a:ext>
                  </a:extLst>
                </a:gridCol>
                <a:gridCol w="1441508">
                  <a:extLst>
                    <a:ext uri="{9D8B030D-6E8A-4147-A177-3AD203B41FA5}">
                      <a16:colId xmlns:a16="http://schemas.microsoft.com/office/drawing/2014/main" val="2387705659"/>
                    </a:ext>
                  </a:extLst>
                </a:gridCol>
                <a:gridCol w="1426926">
                  <a:extLst>
                    <a:ext uri="{9D8B030D-6E8A-4147-A177-3AD203B41FA5}">
                      <a16:colId xmlns:a16="http://schemas.microsoft.com/office/drawing/2014/main" val="1862555021"/>
                    </a:ext>
                  </a:extLst>
                </a:gridCol>
                <a:gridCol w="1432318">
                  <a:extLst>
                    <a:ext uri="{9D8B030D-6E8A-4147-A177-3AD203B41FA5}">
                      <a16:colId xmlns:a16="http://schemas.microsoft.com/office/drawing/2014/main" val="3503736732"/>
                    </a:ext>
                  </a:extLst>
                </a:gridCol>
                <a:gridCol w="1358623">
                  <a:extLst>
                    <a:ext uri="{9D8B030D-6E8A-4147-A177-3AD203B41FA5}">
                      <a16:colId xmlns:a16="http://schemas.microsoft.com/office/drawing/2014/main" val="3214632728"/>
                    </a:ext>
                  </a:extLst>
                </a:gridCol>
              </a:tblGrid>
              <a:tr h="255874">
                <a:tc rowSpan="2">
                  <a:txBody>
                    <a:bodyPr/>
                    <a:lstStyle/>
                    <a:p>
                      <a:pPr algn="ctr" fontAlgn="b"/>
                      <a:r>
                        <a:rPr lang="en-US" sz="1600" b="1" u="none" strike="noStrike" dirty="0">
                          <a:effectLst/>
                          <a:latin typeface="Arial" panose="020B0604020202020204" pitchFamily="34" charset="0"/>
                          <a:cs typeface="Arial" panose="020B0604020202020204" pitchFamily="34" charset="0"/>
                        </a:rPr>
                        <a:t>Land Use/Source Group</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rowSpan="2">
                  <a:txBody>
                    <a:bodyPr/>
                    <a:lstStyle/>
                    <a:p>
                      <a:pPr algn="ctr" fontAlgn="b"/>
                      <a:r>
                        <a:rPr lang="en-US" sz="1600" b="1" u="none" strike="noStrike" dirty="0">
                          <a:effectLst/>
                          <a:latin typeface="Arial" panose="020B0604020202020204" pitchFamily="34" charset="0"/>
                          <a:cs typeface="Arial" panose="020B0604020202020204" pitchFamily="34" charset="0"/>
                        </a:rPr>
                        <a:t>Area      (acres)</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rowSpan="2">
                  <a:txBody>
                    <a:bodyPr/>
                    <a:lstStyle/>
                    <a:p>
                      <a:pPr algn="ctr" fontAlgn="b"/>
                      <a:r>
                        <a:rPr lang="en-US" sz="1600" b="1" u="none" strike="noStrike" dirty="0">
                          <a:effectLst/>
                          <a:latin typeface="Arial" panose="020B0604020202020204" pitchFamily="34" charset="0"/>
                          <a:cs typeface="Arial" panose="020B0604020202020204" pitchFamily="34" charset="0"/>
                        </a:rPr>
                        <a:t>Existing Sediment Load (tons/</a:t>
                      </a:r>
                      <a:r>
                        <a:rPr lang="en-US" sz="1600" b="1" u="none" strike="noStrike" dirty="0" err="1">
                          <a:effectLst/>
                          <a:latin typeface="Arial" panose="020B0604020202020204" pitchFamily="34" charset="0"/>
                          <a:cs typeface="Arial" panose="020B0604020202020204" pitchFamily="34" charset="0"/>
                        </a:rPr>
                        <a:t>yr</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gridSpan="2">
                  <a:txBody>
                    <a:bodyPr/>
                    <a:lstStyle/>
                    <a:p>
                      <a:pPr algn="ctr" fontAlgn="b"/>
                      <a:r>
                        <a:rPr lang="en-US" sz="1600" b="1" u="none" strike="noStrike" dirty="0">
                          <a:effectLst/>
                          <a:latin typeface="Arial" panose="020B0604020202020204" pitchFamily="34" charset="0"/>
                          <a:cs typeface="Arial" panose="020B0604020202020204" pitchFamily="34" charset="0"/>
                        </a:rPr>
                        <a:t>Scenario 1</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hMerge="1">
                  <a:txBody>
                    <a:bodyPr/>
                    <a:lstStyle/>
                    <a:p>
                      <a:endParaRPr lang="en-US"/>
                    </a:p>
                  </a:txBody>
                  <a:tcPr/>
                </a:tc>
                <a:tc gridSpan="2">
                  <a:txBody>
                    <a:bodyPr/>
                    <a:lstStyle/>
                    <a:p>
                      <a:pPr algn="ctr" fontAlgn="b"/>
                      <a:r>
                        <a:rPr lang="en-US" sz="1600" b="1" u="none" strike="noStrike" dirty="0">
                          <a:effectLst/>
                          <a:latin typeface="Arial" panose="020B0604020202020204" pitchFamily="34" charset="0"/>
                          <a:cs typeface="Arial" panose="020B0604020202020204" pitchFamily="34" charset="0"/>
                        </a:rPr>
                        <a:t>Scenario 2</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1088797690"/>
                  </a:ext>
                </a:extLst>
              </a:tr>
              <a:tr h="70913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600" b="1" u="none" strike="noStrike" dirty="0">
                          <a:effectLst/>
                          <a:latin typeface="Arial" panose="020B0604020202020204" pitchFamily="34" charset="0"/>
                          <a:cs typeface="Arial" panose="020B0604020202020204" pitchFamily="34" charset="0"/>
                        </a:rPr>
                        <a:t>% Reduction</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600" b="1" u="none" strike="noStrike" dirty="0">
                          <a:effectLst/>
                          <a:latin typeface="Arial" panose="020B0604020202020204" pitchFamily="34" charset="0"/>
                          <a:cs typeface="Arial" panose="020B0604020202020204" pitchFamily="34" charset="0"/>
                        </a:rPr>
                        <a:t>Allocation Load (tons/</a:t>
                      </a:r>
                      <a:r>
                        <a:rPr lang="en-US" sz="1600" b="1" u="none" strike="noStrike" dirty="0" err="1">
                          <a:effectLst/>
                          <a:latin typeface="Arial" panose="020B0604020202020204" pitchFamily="34" charset="0"/>
                          <a:cs typeface="Arial" panose="020B0604020202020204" pitchFamily="34" charset="0"/>
                        </a:rPr>
                        <a:t>yr</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600" b="1" u="none" strike="noStrike" dirty="0">
                          <a:effectLst/>
                          <a:latin typeface="Arial" panose="020B0604020202020204" pitchFamily="34" charset="0"/>
                          <a:cs typeface="Arial" panose="020B0604020202020204" pitchFamily="34" charset="0"/>
                        </a:rPr>
                        <a:t>% Reduction</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600" b="1" u="none" strike="noStrike" dirty="0">
                          <a:effectLst/>
                          <a:latin typeface="Arial" panose="020B0604020202020204" pitchFamily="34" charset="0"/>
                          <a:cs typeface="Arial" panose="020B0604020202020204" pitchFamily="34" charset="0"/>
                        </a:rPr>
                        <a:t>Allocation Load (tons/</a:t>
                      </a:r>
                      <a:r>
                        <a:rPr lang="en-US" sz="1600" b="1" u="none" strike="noStrike" dirty="0" err="1">
                          <a:effectLst/>
                          <a:latin typeface="Arial" panose="020B0604020202020204" pitchFamily="34" charset="0"/>
                          <a:cs typeface="Arial" panose="020B0604020202020204" pitchFamily="34" charset="0"/>
                        </a:rPr>
                        <a:t>yr</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203876066"/>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Row Crops</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a:effectLst/>
                          <a:latin typeface="Arial" panose="020B0604020202020204" pitchFamily="34" charset="0"/>
                          <a:cs typeface="Arial" panose="020B0604020202020204" pitchFamily="34" charset="0"/>
                        </a:rPr>
                        <a:t>-</a:t>
                      </a:r>
                      <a:endParaRPr lang="en-US" sz="1600" b="0" i="0" u="none" strike="noStrike">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3467131451"/>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Pasture/Hay</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981</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854</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39.9%</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514</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42.6%</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491</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3421260473"/>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Forest</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1,892</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46</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0.0%</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46</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0.0%</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46</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414806633"/>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Harvested Forest</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29</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8</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39.9%</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i="0" u="none" strike="noStrike" dirty="0">
                          <a:effectLst/>
                          <a:latin typeface="Arial" panose="020B0604020202020204" pitchFamily="34" charset="0"/>
                          <a:cs typeface="Arial" panose="020B0604020202020204" pitchFamily="34" charset="0"/>
                        </a:rPr>
                        <a:t>5</a:t>
                      </a: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0.0%</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8</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804235862"/>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Developed</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560</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51</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39.9%</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31</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0.0%</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51</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537189081"/>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Transitional</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a:effectLst/>
                          <a:latin typeface="Arial" panose="020B0604020202020204" pitchFamily="34" charset="0"/>
                          <a:cs typeface="Arial" panose="020B0604020202020204" pitchFamily="34" charset="0"/>
                        </a:rPr>
                        <a:t>-</a:t>
                      </a:r>
                      <a:endParaRPr lang="en-US" sz="1600" b="0" i="0" u="none" strike="noStrike">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a:effectLst/>
                          <a:latin typeface="Arial" panose="020B0604020202020204" pitchFamily="34" charset="0"/>
                          <a:cs typeface="Arial" panose="020B0604020202020204" pitchFamily="34" charset="0"/>
                        </a:rPr>
                        <a:t>-</a:t>
                      </a:r>
                      <a:endParaRPr lang="en-US" sz="1600" b="0" i="0" u="none" strike="noStrike">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3771569141"/>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Streambank Erosion</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18</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39.9%</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10</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42.6%</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10</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096340472"/>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Permitted WLA</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a:effectLst/>
                          <a:latin typeface="Arial" panose="020B0604020202020204" pitchFamily="34" charset="0"/>
                          <a:cs typeface="Arial" panose="020B0604020202020204" pitchFamily="34" charset="0"/>
                        </a:rPr>
                        <a:t>-</a:t>
                      </a:r>
                      <a:endParaRPr lang="en-US" sz="1600" b="0" i="0" u="none" strike="noStrike">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8178752"/>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Total Load</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 </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977</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 </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1" u="none" strike="noStrike" dirty="0">
                          <a:effectLst/>
                          <a:latin typeface="Arial" panose="020B0604020202020204" pitchFamily="34" charset="0"/>
                          <a:cs typeface="Arial" panose="020B0604020202020204" pitchFamily="34" charset="0"/>
                        </a:rPr>
                        <a:t>606</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 </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1" u="none" strike="noStrike" dirty="0">
                          <a:effectLst/>
                          <a:latin typeface="Arial" panose="020B0604020202020204" pitchFamily="34" charset="0"/>
                          <a:cs typeface="Arial" panose="020B0604020202020204" pitchFamily="34" charset="0"/>
                        </a:rPr>
                        <a:t>606</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197859703"/>
                  </a:ext>
                </a:extLst>
              </a:tr>
              <a:tr h="274320">
                <a:tc gridSpan="7">
                  <a:txBody>
                    <a:bodyPr/>
                    <a:lstStyle/>
                    <a:p>
                      <a:pPr algn="l" fontAlgn="b"/>
                      <a:r>
                        <a:rPr lang="en-US" sz="1600" b="0" u="none" strike="noStrike" dirty="0">
                          <a:effectLst/>
                          <a:latin typeface="Arial" panose="020B0604020202020204" pitchFamily="34" charset="0"/>
                          <a:cs typeface="Arial" panose="020B0604020202020204" pitchFamily="34" charset="0"/>
                        </a:rPr>
                        <a:t>TMDL-MOS*-FG</a:t>
                      </a:r>
                      <a:r>
                        <a:rPr lang="en-US" sz="1600" b="0" u="none" strike="noStrike" baseline="0" dirty="0">
                          <a:effectLst/>
                          <a:latin typeface="Arial" panose="020B0604020202020204" pitchFamily="34" charset="0"/>
                          <a:cs typeface="Arial" panose="020B0604020202020204" pitchFamily="34" charset="0"/>
                        </a:rPr>
                        <a:t>**</a:t>
                      </a:r>
                      <a:r>
                        <a:rPr lang="en-US" sz="1600" b="0" u="none" strike="noStrike" dirty="0">
                          <a:effectLst/>
                          <a:latin typeface="Arial" panose="020B0604020202020204" pitchFamily="34" charset="0"/>
                          <a:cs typeface="Arial" panose="020B0604020202020204" pitchFamily="34" charset="0"/>
                        </a:rPr>
                        <a:t> = </a:t>
                      </a:r>
                      <a:r>
                        <a:rPr lang="en-US" sz="1800" b="1" u="none" strike="noStrike" dirty="0">
                          <a:effectLst/>
                          <a:latin typeface="Arial" panose="020B0604020202020204" pitchFamily="34" charset="0"/>
                          <a:cs typeface="Arial" panose="020B0604020202020204" pitchFamily="34" charset="0"/>
                        </a:rPr>
                        <a:t>606</a:t>
                      </a:r>
                      <a:r>
                        <a:rPr lang="en-US" sz="1600" b="0" u="none" strike="noStrike" dirty="0">
                          <a:effectLst/>
                          <a:latin typeface="Arial" panose="020B0604020202020204" pitchFamily="34" charset="0"/>
                          <a:cs typeface="Arial" panose="020B0604020202020204" pitchFamily="34" charset="0"/>
                        </a:rPr>
                        <a:t> (tons/</a:t>
                      </a:r>
                      <a:r>
                        <a:rPr lang="en-US" sz="1600" b="0" u="none" strike="noStrike" dirty="0" err="1">
                          <a:effectLst/>
                          <a:latin typeface="Arial" panose="020B0604020202020204" pitchFamily="34" charset="0"/>
                          <a:cs typeface="Arial" panose="020B0604020202020204" pitchFamily="34" charset="0"/>
                        </a:rPr>
                        <a:t>yr</a:t>
                      </a:r>
                      <a:r>
                        <a:rPr lang="en-US" sz="1600" b="0" u="none" strike="noStrike" dirty="0">
                          <a:effectLst/>
                          <a:latin typeface="Arial" panose="020B0604020202020204" pitchFamily="34" charset="0"/>
                          <a:cs typeface="Arial" panose="020B0604020202020204" pitchFamily="34" charset="0"/>
                        </a:rPr>
                        <a:t>)</a:t>
                      </a:r>
                    </a:p>
                  </a:txBody>
                  <a:tcPr marT="7620" marB="0" anchor="b"/>
                </a:tc>
                <a:tc hMerge="1">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hMerge="1">
                  <a:txBody>
                    <a:bodyPr/>
                    <a:lstStyle/>
                    <a:p>
                      <a:endParaRPr dirty="0"/>
                    </a:p>
                  </a:txBody>
                  <a:tcPr marT="7620" marB="0" anchor="ctr"/>
                </a:tc>
                <a:tc hMerge="1">
                  <a:txBody>
                    <a:bodyPr/>
                    <a:lstStyle/>
                    <a:p>
                      <a:endParaRPr lang="en-US" dirty="0"/>
                    </a:p>
                  </a:txBody>
                  <a:tcPr marL="7620" marR="7620" marT="7620" marB="0" anchor="ctr">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hMerge="1">
                  <a:txBody>
                    <a:bodyPr/>
                    <a:lstStyle/>
                    <a:p>
                      <a:endParaRPr lang="en-US" dirty="0"/>
                    </a:p>
                  </a:txBody>
                  <a:tcPr marL="7620" marR="7620" marT="7620" marB="0" anchor="ctr">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hMerge="1">
                  <a:txBody>
                    <a:bodyPr/>
                    <a:lstStyle/>
                    <a:p>
                      <a:endParaRPr lang="en-US" dirty="0"/>
                    </a:p>
                  </a:txBody>
                  <a:tcPr marL="7620" marR="7620" marT="7620" marB="0" anchor="ctr">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637570022"/>
                  </a:ext>
                </a:extLst>
              </a:tr>
              <a:tr h="274320">
                <a:tc gridSpan="7">
                  <a:txBody>
                    <a:bodyPr/>
                    <a:lstStyle/>
                    <a:p>
                      <a:pPr algn="l" fontAlgn="b"/>
                      <a:r>
                        <a:rPr lang="en-US" sz="1600" b="0" u="none" strike="noStrike" dirty="0">
                          <a:effectLst/>
                          <a:latin typeface="Arial" panose="020B0604020202020204" pitchFamily="34" charset="0"/>
                          <a:cs typeface="Arial" panose="020B0604020202020204" pitchFamily="34" charset="0"/>
                        </a:rPr>
                        <a:t>Needed Reduction = </a:t>
                      </a:r>
                      <a:r>
                        <a:rPr lang="en-US" sz="1800" b="1" u="none" strike="noStrike" dirty="0">
                          <a:effectLst/>
                          <a:latin typeface="Arial" panose="020B0604020202020204" pitchFamily="34" charset="0"/>
                          <a:cs typeface="Arial" panose="020B0604020202020204" pitchFamily="34" charset="0"/>
                        </a:rPr>
                        <a:t>370</a:t>
                      </a:r>
                      <a:r>
                        <a:rPr lang="en-US" sz="1600" b="0" u="none" strike="noStrike" dirty="0">
                          <a:effectLst/>
                          <a:latin typeface="Arial" panose="020B0604020202020204" pitchFamily="34" charset="0"/>
                          <a:cs typeface="Arial" panose="020B0604020202020204" pitchFamily="34" charset="0"/>
                        </a:rPr>
                        <a:t> (tons/</a:t>
                      </a:r>
                      <a:r>
                        <a:rPr lang="en-US" sz="1600" b="0" u="none" strike="noStrike" dirty="0" err="1">
                          <a:effectLst/>
                          <a:latin typeface="Arial" panose="020B0604020202020204" pitchFamily="34" charset="0"/>
                          <a:cs typeface="Arial" panose="020B0604020202020204" pitchFamily="34" charset="0"/>
                        </a:rPr>
                        <a:t>yr</a:t>
                      </a: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T="7620" marB="0" anchor="b"/>
                </a:tc>
                <a:tc hMerge="1">
                  <a:txBody>
                    <a:bodyPr/>
                    <a:lstStyle/>
                    <a:p>
                      <a:pPr algn="l" fontAlgn="ct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hMerge="1">
                  <a:txBody>
                    <a:bodyPr/>
                    <a:lstStyle/>
                    <a:p>
                      <a:endParaRPr lang="en-US" dirty="0"/>
                    </a:p>
                  </a:txBody>
                  <a:tcPr marT="7620" marB="0" anchor="ctr"/>
                </a:tc>
                <a:tc hMerge="1">
                  <a:txBody>
                    <a:bodyPr/>
                    <a:lstStyle/>
                    <a:p>
                      <a:endParaRPr lang="en-US"/>
                    </a:p>
                  </a:txBody>
                  <a:tcPr>
                    <a:lnT w="6350" cap="flat" cmpd="sng" algn="ctr">
                      <a:solidFill>
                        <a:srgbClr val="000000"/>
                      </a:solidFill>
                      <a:prstDash val="solid"/>
                      <a:round/>
                      <a:headEnd type="none" w="med" len="med"/>
                      <a:tailEnd type="none" w="med" len="med"/>
                    </a:lnT>
                  </a:tcPr>
                </a:tc>
                <a:tc hMerge="1">
                  <a:txBody>
                    <a:bodyPr/>
                    <a:lstStyle/>
                    <a:p>
                      <a:endParaRPr lang="en-US"/>
                    </a:p>
                  </a:txBody>
                  <a:tcPr>
                    <a:lnT w="6350" cap="flat" cmpd="sng" algn="ctr">
                      <a:solidFill>
                        <a:srgbClr val="000000"/>
                      </a:solidFill>
                      <a:prstDash val="solid"/>
                      <a:round/>
                      <a:headEnd type="none" w="med" len="med"/>
                      <a:tailEnd type="none" w="med" len="med"/>
                    </a:lnT>
                  </a:tcPr>
                </a:tc>
                <a:tc hMerge="1">
                  <a:txBody>
                    <a:bodyPr/>
                    <a:lstStyle/>
                    <a:p>
                      <a:endParaRPr lang="en-US"/>
                    </a:p>
                  </a:txBody>
                  <a:tcPr>
                    <a:lnT w="635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3370231345"/>
                  </a:ext>
                </a:extLst>
              </a:tr>
              <a:tr h="274320">
                <a:tc gridSpan="7">
                  <a:txBody>
                    <a:bodyPr/>
                    <a:lstStyle/>
                    <a:p>
                      <a:pPr algn="l" fontAlgn="b"/>
                      <a:r>
                        <a:rPr lang="en-US" sz="1800" b="0" u="none" strike="noStrike" dirty="0">
                          <a:effectLst/>
                          <a:latin typeface="Arial" panose="020B0604020202020204" pitchFamily="34" charset="0"/>
                          <a:cs typeface="Arial" panose="020B0604020202020204" pitchFamily="34" charset="0"/>
                        </a:rPr>
                        <a:t>% Reduction Needed = </a:t>
                      </a:r>
                      <a:r>
                        <a:rPr lang="en-US" sz="1800" b="1" u="none" strike="noStrike" dirty="0">
                          <a:effectLst/>
                          <a:latin typeface="Arial" panose="020B0604020202020204" pitchFamily="34" charset="0"/>
                          <a:cs typeface="Arial" panose="020B0604020202020204" pitchFamily="34" charset="0"/>
                        </a:rPr>
                        <a:t>38%</a:t>
                      </a:r>
                      <a:endParaRPr lang="en-US" sz="1800" b="1" i="0" u="none" strike="noStrike" dirty="0">
                        <a:effectLst/>
                        <a:latin typeface="Arial" panose="020B0604020202020204" pitchFamily="34" charset="0"/>
                        <a:cs typeface="Arial" panose="020B0604020202020204" pitchFamily="34" charset="0"/>
                      </a:endParaRPr>
                    </a:p>
                  </a:txBody>
                  <a:tcPr marT="7620" marB="0" anchor="b"/>
                </a:tc>
                <a:tc hMerge="1">
                  <a:txBody>
                    <a:bodyPr/>
                    <a:lstStyle/>
                    <a:p>
                      <a:pPr algn="l" fontAlgn="ct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hMerge="1">
                  <a:txBody>
                    <a:bodyPr/>
                    <a:lstStyle/>
                    <a:p>
                      <a:endParaRPr lang="en-US" dirty="0"/>
                    </a:p>
                  </a:txBody>
                  <a:tcPr marT="762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9760595"/>
                  </a:ext>
                </a:extLst>
              </a:tr>
            </a:tbl>
          </a:graphicData>
        </a:graphic>
      </p:graphicFrame>
      <p:sp>
        <p:nvSpPr>
          <p:cNvPr id="4" name="Footer Placeholder 3">
            <a:extLst>
              <a:ext uri="{FF2B5EF4-FFF2-40B4-BE49-F238E27FC236}">
                <a16:creationId xmlns:a16="http://schemas.microsoft.com/office/drawing/2014/main" id="{A487E027-DA6F-051B-7215-954F5109EC3D}"/>
              </a:ext>
            </a:extLst>
          </p:cNvPr>
          <p:cNvSpPr>
            <a:spLocks noGrp="1"/>
          </p:cNvSpPr>
          <p:nvPr>
            <p:ph type="ftr" sz="quarter" idx="11"/>
          </p:nvPr>
        </p:nvSpPr>
        <p:spPr/>
        <p:txBody>
          <a:bodyPr/>
          <a:lstStyle/>
          <a:p>
            <a:pPr algn="l"/>
            <a:fld id="{61C9B584-852F-4056-BF30-ABA66A23FD41}" type="slidenum">
              <a:rPr lang="en-US" smtClean="0"/>
              <a:t>20</a:t>
            </a:fld>
            <a:r>
              <a:rPr lang="en-US" dirty="0"/>
              <a:t>					</a:t>
            </a:r>
            <a:endParaRPr lang="en-US" dirty="0">
              <a:solidFill>
                <a:srgbClr val="256EAB"/>
              </a:solidFill>
            </a:endParaRPr>
          </a:p>
        </p:txBody>
      </p:sp>
      <p:sp>
        <p:nvSpPr>
          <p:cNvPr id="3" name="TextBox 2">
            <a:extLst>
              <a:ext uri="{FF2B5EF4-FFF2-40B4-BE49-F238E27FC236}">
                <a16:creationId xmlns:a16="http://schemas.microsoft.com/office/drawing/2014/main" id="{C878046E-83BA-A57E-7135-F2920F1E5312}"/>
              </a:ext>
            </a:extLst>
          </p:cNvPr>
          <p:cNvSpPr txBox="1"/>
          <p:nvPr/>
        </p:nvSpPr>
        <p:spPr>
          <a:xfrm>
            <a:off x="651163" y="5880659"/>
            <a:ext cx="6539346"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*MOS – Margin of Safety (10%)</a:t>
            </a:r>
          </a:p>
          <a:p>
            <a:r>
              <a:rPr lang="en-US" sz="1200" dirty="0">
                <a:latin typeface="Arial" panose="020B0604020202020204" pitchFamily="34" charset="0"/>
                <a:cs typeface="Arial" panose="020B0604020202020204" pitchFamily="34" charset="0"/>
              </a:rPr>
              <a:t>**Future Growth (2%)</a:t>
            </a:r>
          </a:p>
        </p:txBody>
      </p:sp>
    </p:spTree>
    <p:extLst>
      <p:ext uri="{BB962C8B-B14F-4D97-AF65-F5344CB8AC3E}">
        <p14:creationId xmlns:p14="http://schemas.microsoft.com/office/powerpoint/2010/main" val="3111341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ChangeArrowheads="1"/>
          </p:cNvSpPr>
          <p:nvPr/>
        </p:nvSpPr>
        <p:spPr bwMode="auto">
          <a:xfrm>
            <a:off x="3205164" y="1760538"/>
            <a:ext cx="628967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8308" name="Line 4"/>
          <p:cNvSpPr>
            <a:spLocks noChangeShapeType="1"/>
          </p:cNvSpPr>
          <p:nvPr/>
        </p:nvSpPr>
        <p:spPr bwMode="auto">
          <a:xfrm flipV="1">
            <a:off x="3205164" y="4338638"/>
            <a:ext cx="6289675" cy="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09" name="Line 5"/>
          <p:cNvSpPr>
            <a:spLocks noChangeShapeType="1"/>
          </p:cNvSpPr>
          <p:nvPr/>
        </p:nvSpPr>
        <p:spPr bwMode="auto">
          <a:xfrm>
            <a:off x="3205164" y="3830639"/>
            <a:ext cx="62896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0" name="Line 6"/>
          <p:cNvSpPr>
            <a:spLocks noChangeShapeType="1"/>
          </p:cNvSpPr>
          <p:nvPr/>
        </p:nvSpPr>
        <p:spPr bwMode="auto">
          <a:xfrm>
            <a:off x="3205164" y="3317875"/>
            <a:ext cx="628967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1" name="Line 7"/>
          <p:cNvSpPr>
            <a:spLocks noChangeShapeType="1"/>
          </p:cNvSpPr>
          <p:nvPr/>
        </p:nvSpPr>
        <p:spPr bwMode="auto">
          <a:xfrm flipV="1">
            <a:off x="3205163" y="2782889"/>
            <a:ext cx="6284912"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2" name="Line 8"/>
          <p:cNvSpPr>
            <a:spLocks noChangeShapeType="1"/>
          </p:cNvSpPr>
          <p:nvPr/>
        </p:nvSpPr>
        <p:spPr bwMode="auto">
          <a:xfrm flipV="1">
            <a:off x="3205163" y="2270125"/>
            <a:ext cx="62976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3" name="Line 9"/>
          <p:cNvSpPr>
            <a:spLocks noChangeShapeType="1"/>
          </p:cNvSpPr>
          <p:nvPr/>
        </p:nvSpPr>
        <p:spPr bwMode="auto">
          <a:xfrm>
            <a:off x="3205164" y="1760539"/>
            <a:ext cx="62896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14" name="Rectangle 10"/>
          <p:cNvSpPr>
            <a:spLocks noChangeArrowheads="1"/>
          </p:cNvSpPr>
          <p:nvPr/>
        </p:nvSpPr>
        <p:spPr bwMode="auto">
          <a:xfrm>
            <a:off x="3205164" y="1760538"/>
            <a:ext cx="6289675" cy="3097212"/>
          </a:xfrm>
          <a:prstGeom prst="rect">
            <a:avLst/>
          </a:prstGeom>
          <a:noFill/>
          <a:ln w="20638">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315" name="Rectangle 11"/>
          <p:cNvSpPr>
            <a:spLocks noChangeArrowheads="1"/>
          </p:cNvSpPr>
          <p:nvPr/>
        </p:nvSpPr>
        <p:spPr bwMode="auto">
          <a:xfrm>
            <a:off x="4144963" y="2271714"/>
            <a:ext cx="1414462" cy="2586037"/>
          </a:xfrm>
          <a:prstGeom prst="rect">
            <a:avLst/>
          </a:prstGeom>
          <a:solidFill>
            <a:srgbClr val="9999FF"/>
          </a:solidFill>
          <a:ln w="20638">
            <a:solidFill>
              <a:srgbClr val="000000"/>
            </a:solidFill>
            <a:miter lim="800000"/>
            <a:headEnd/>
            <a:tailEnd/>
          </a:ln>
        </p:spPr>
        <p:txBody>
          <a:bodyPr/>
          <a:lstStyle/>
          <a:p>
            <a:endParaRPr lang="en-US">
              <a:latin typeface="Arial" charset="0"/>
            </a:endParaRPr>
          </a:p>
          <a:p>
            <a:endParaRPr lang="en-US">
              <a:latin typeface="Arial" charset="0"/>
            </a:endParaRPr>
          </a:p>
          <a:p>
            <a:endParaRPr lang="en-US">
              <a:latin typeface="Arial" charset="0"/>
            </a:endParaRPr>
          </a:p>
          <a:p>
            <a:endParaRPr lang="en-US">
              <a:latin typeface="Arial" charset="0"/>
            </a:endParaRPr>
          </a:p>
          <a:p>
            <a:endParaRPr lang="en-US">
              <a:latin typeface="Arial" charset="0"/>
            </a:endParaRPr>
          </a:p>
          <a:p>
            <a:endParaRPr lang="en-US">
              <a:latin typeface="Arial" charset="0"/>
            </a:endParaRPr>
          </a:p>
          <a:p>
            <a:endParaRPr lang="en-US">
              <a:latin typeface="Arial" charset="0"/>
            </a:endParaRPr>
          </a:p>
          <a:p>
            <a:r>
              <a:rPr lang="en-US">
                <a:latin typeface="Arial" charset="0"/>
              </a:rPr>
              <a:t>  Impaired</a:t>
            </a:r>
          </a:p>
        </p:txBody>
      </p:sp>
      <p:sp>
        <p:nvSpPr>
          <p:cNvPr id="98316" name="Rectangle 12"/>
          <p:cNvSpPr>
            <a:spLocks noChangeArrowheads="1"/>
          </p:cNvSpPr>
          <p:nvPr/>
        </p:nvSpPr>
        <p:spPr bwMode="auto">
          <a:xfrm>
            <a:off x="7088189" y="3854450"/>
            <a:ext cx="1577975" cy="1016000"/>
          </a:xfrm>
          <a:prstGeom prst="rect">
            <a:avLst/>
          </a:prstGeom>
          <a:solidFill>
            <a:srgbClr val="9999FF"/>
          </a:solidFill>
          <a:ln w="20638">
            <a:solidFill>
              <a:srgbClr val="000000"/>
            </a:solidFill>
            <a:miter lim="800000"/>
            <a:headEnd/>
            <a:tailEnd/>
          </a:ln>
        </p:spPr>
        <p:txBody>
          <a:bodyPr/>
          <a:lstStyle/>
          <a:p>
            <a:endParaRPr lang="en-US">
              <a:latin typeface="Arial" charset="0"/>
            </a:endParaRPr>
          </a:p>
          <a:p>
            <a:r>
              <a:rPr lang="en-US">
                <a:latin typeface="Arial" charset="0"/>
              </a:rPr>
              <a:t>Non-impaired</a:t>
            </a:r>
          </a:p>
        </p:txBody>
      </p:sp>
      <p:sp>
        <p:nvSpPr>
          <p:cNvPr id="98317" name="Rectangle 13"/>
          <p:cNvSpPr>
            <a:spLocks noChangeArrowheads="1"/>
          </p:cNvSpPr>
          <p:nvPr/>
        </p:nvSpPr>
        <p:spPr bwMode="auto">
          <a:xfrm>
            <a:off x="3820604" y="5073651"/>
            <a:ext cx="20758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spcBef>
                <a:spcPct val="20000"/>
              </a:spcBef>
              <a:buClr>
                <a:schemeClr val="folHlink"/>
              </a:buClr>
              <a:buSzPct val="60000"/>
              <a:buFont typeface="Wingdings" pitchFamily="2" charset="2"/>
              <a:buNone/>
            </a:pPr>
            <a:r>
              <a:rPr lang="en-US" dirty="0">
                <a:solidFill>
                  <a:srgbClr val="000000"/>
                </a:solidFill>
                <a:latin typeface="Microsoft Sans Serif" pitchFamily="34" charset="0"/>
              </a:rPr>
              <a:t>Impaired Watershed</a:t>
            </a:r>
            <a:endParaRPr lang="en-US" dirty="0">
              <a:latin typeface="Microsoft Sans Serif" pitchFamily="34" charset="0"/>
            </a:endParaRPr>
          </a:p>
        </p:txBody>
      </p:sp>
      <p:sp>
        <p:nvSpPr>
          <p:cNvPr id="98318" name="Rectangle 14"/>
          <p:cNvSpPr>
            <a:spLocks noChangeArrowheads="1"/>
          </p:cNvSpPr>
          <p:nvPr/>
        </p:nvSpPr>
        <p:spPr bwMode="auto">
          <a:xfrm>
            <a:off x="6575425" y="5073650"/>
            <a:ext cx="290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spcBef>
                <a:spcPct val="20000"/>
              </a:spcBef>
              <a:buClr>
                <a:schemeClr val="folHlink"/>
              </a:buClr>
              <a:buSzPct val="60000"/>
              <a:buFont typeface="Wingdings" pitchFamily="2" charset="2"/>
              <a:buNone/>
            </a:pPr>
            <a:r>
              <a:rPr lang="en-US">
                <a:solidFill>
                  <a:srgbClr val="000000"/>
                </a:solidFill>
                <a:latin typeface="Microsoft Sans Serif" pitchFamily="34" charset="0"/>
              </a:rPr>
              <a:t>TMDL Reference Watershed</a:t>
            </a:r>
            <a:endParaRPr lang="en-US">
              <a:latin typeface="Microsoft Sans Serif" pitchFamily="34" charset="0"/>
            </a:endParaRPr>
          </a:p>
        </p:txBody>
      </p:sp>
      <p:sp>
        <p:nvSpPr>
          <p:cNvPr id="98319" name="Rectangle 15"/>
          <p:cNvSpPr>
            <a:spLocks noChangeArrowheads="1"/>
          </p:cNvSpPr>
          <p:nvPr/>
        </p:nvSpPr>
        <p:spPr bwMode="auto">
          <a:xfrm rot="16200000">
            <a:off x="2549384" y="3121990"/>
            <a:ext cx="661987" cy="15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hangingPunct="1">
              <a:lnSpc>
                <a:spcPct val="50000"/>
              </a:lnSpc>
              <a:spcBef>
                <a:spcPct val="20000"/>
              </a:spcBef>
              <a:buClr>
                <a:schemeClr val="folHlink"/>
              </a:buClr>
              <a:buSzPct val="60000"/>
              <a:buFont typeface="Wingdings" pitchFamily="2" charset="2"/>
              <a:buNone/>
            </a:pPr>
            <a:r>
              <a:rPr lang="en-US" dirty="0">
                <a:solidFill>
                  <a:srgbClr val="000000"/>
                </a:solidFill>
                <a:latin typeface="Microsoft Sans Serif" pitchFamily="34" charset="0"/>
              </a:rPr>
              <a:t>Load</a:t>
            </a:r>
            <a:endParaRPr lang="en-US" dirty="0">
              <a:latin typeface="Microsoft Sans Serif" pitchFamily="34" charset="0"/>
            </a:endParaRPr>
          </a:p>
        </p:txBody>
      </p:sp>
      <p:grpSp>
        <p:nvGrpSpPr>
          <p:cNvPr id="98320" name="Group 16"/>
          <p:cNvGrpSpPr>
            <a:grpSpLocks/>
          </p:cNvGrpSpPr>
          <p:nvPr/>
        </p:nvGrpSpPr>
        <p:grpSpPr bwMode="auto">
          <a:xfrm>
            <a:off x="3205164" y="2919413"/>
            <a:ext cx="6283325" cy="919162"/>
            <a:chOff x="1427" y="1818"/>
            <a:chExt cx="3582" cy="536"/>
          </a:xfrm>
        </p:grpSpPr>
        <p:sp>
          <p:nvSpPr>
            <p:cNvPr id="98321" name="Line 17"/>
            <p:cNvSpPr>
              <a:spLocks noChangeShapeType="1"/>
            </p:cNvSpPr>
            <p:nvPr/>
          </p:nvSpPr>
          <p:spPr bwMode="auto">
            <a:xfrm flipV="1">
              <a:off x="1427" y="2354"/>
              <a:ext cx="3582" cy="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2" name="Text Box 18"/>
            <p:cNvSpPr txBox="1">
              <a:spLocks noChangeArrowheads="1"/>
            </p:cNvSpPr>
            <p:nvPr/>
          </p:nvSpPr>
          <p:spPr bwMode="auto">
            <a:xfrm>
              <a:off x="2834" y="1818"/>
              <a:ext cx="1195" cy="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spcBef>
                  <a:spcPct val="20000"/>
                </a:spcBef>
                <a:buClr>
                  <a:schemeClr val="folHlink"/>
                </a:buClr>
                <a:buSzPct val="60000"/>
                <a:buFont typeface="Wingdings" pitchFamily="2" charset="2"/>
                <a:buNone/>
              </a:pPr>
              <a:r>
                <a:rPr lang="en-US">
                  <a:latin typeface="Microsoft Sans Serif" pitchFamily="34" charset="0"/>
                </a:rPr>
                <a:t>TMDL Target Load</a:t>
              </a:r>
            </a:p>
          </p:txBody>
        </p:sp>
        <p:sp>
          <p:nvSpPr>
            <p:cNvPr id="98323" name="Line 19"/>
            <p:cNvSpPr>
              <a:spLocks noChangeShapeType="1"/>
            </p:cNvSpPr>
            <p:nvPr/>
          </p:nvSpPr>
          <p:spPr bwMode="auto">
            <a:xfrm flipH="1">
              <a:off x="3304" y="2024"/>
              <a:ext cx="97" cy="3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8324" name="Group 20"/>
          <p:cNvGrpSpPr>
            <a:grpSpLocks/>
          </p:cNvGrpSpPr>
          <p:nvPr/>
        </p:nvGrpSpPr>
        <p:grpSpPr bwMode="auto">
          <a:xfrm>
            <a:off x="2649066" y="2746376"/>
            <a:ext cx="7053262" cy="3546475"/>
            <a:chOff x="785" y="1730"/>
            <a:chExt cx="4056" cy="2234"/>
          </a:xfrm>
        </p:grpSpPr>
        <p:sp>
          <p:nvSpPr>
            <p:cNvPr id="98325" name="Text Box 21"/>
            <p:cNvSpPr txBox="1">
              <a:spLocks noChangeArrowheads="1"/>
            </p:cNvSpPr>
            <p:nvPr/>
          </p:nvSpPr>
          <p:spPr bwMode="auto">
            <a:xfrm>
              <a:off x="785" y="3503"/>
              <a:ext cx="4056"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37160">
              <a:spAutoFit/>
            </a:bodyPr>
            <a:lstStyle>
              <a:lvl1pPr marL="292100" indent="-2921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eaLnBrk="1" hangingPunct="1">
                <a:lnSpc>
                  <a:spcPct val="90000"/>
                </a:lnSpc>
                <a:spcBef>
                  <a:spcPct val="20000"/>
                </a:spcBef>
                <a:buClr>
                  <a:schemeClr val="folHlink"/>
                </a:buClr>
                <a:buSzPct val="60000"/>
                <a:buFont typeface="Wingdings" pitchFamily="2" charset="2"/>
                <a:buNone/>
              </a:pPr>
              <a:r>
                <a:rPr lang="en-US" sz="2000" dirty="0">
                  <a:solidFill>
                    <a:schemeClr val="tx2"/>
                  </a:solidFill>
                </a:rPr>
                <a:t>	</a:t>
              </a:r>
              <a:r>
                <a:rPr lang="en-US" sz="2000" dirty="0">
                  <a:solidFill>
                    <a:srgbClr val="C00000"/>
                  </a:solidFill>
                </a:rPr>
                <a:t>Reducing load </a:t>
              </a:r>
              <a:r>
                <a:rPr lang="en-US" sz="2000" dirty="0">
                  <a:solidFill>
                    <a:schemeClr val="bg2">
                      <a:lumMod val="50000"/>
                    </a:schemeClr>
                  </a:solidFill>
                </a:rPr>
                <a:t>in the impaired watershed to the target TMDL load is expected to </a:t>
              </a:r>
              <a:r>
                <a:rPr lang="en-US" sz="2000" dirty="0">
                  <a:solidFill>
                    <a:srgbClr val="C00000"/>
                  </a:solidFill>
                </a:rPr>
                <a:t>restore the benthic community</a:t>
              </a:r>
            </a:p>
          </p:txBody>
        </p:sp>
        <p:sp>
          <p:nvSpPr>
            <p:cNvPr id="98326" name="AutoShape 22"/>
            <p:cNvSpPr>
              <a:spLocks noChangeArrowheads="1"/>
            </p:cNvSpPr>
            <p:nvPr/>
          </p:nvSpPr>
          <p:spPr bwMode="auto">
            <a:xfrm>
              <a:off x="1810" y="1730"/>
              <a:ext cx="488" cy="691"/>
            </a:xfrm>
            <a:prstGeom prst="downArrow">
              <a:avLst>
                <a:gd name="adj1" fmla="val 50000"/>
                <a:gd name="adj2" fmla="val 4974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37160" anchor="ctr">
              <a:spAutoFit/>
            </a:bodyPr>
            <a:lstStyle/>
            <a:p>
              <a:endParaRPr lang="en-US"/>
            </a:p>
          </p:txBody>
        </p:sp>
      </p:grpSp>
      <p:sp>
        <p:nvSpPr>
          <p:cNvPr id="98327" name="AutoShape 23"/>
          <p:cNvSpPr>
            <a:spLocks noChangeArrowheads="1"/>
          </p:cNvSpPr>
          <p:nvPr/>
        </p:nvSpPr>
        <p:spPr bwMode="auto">
          <a:xfrm>
            <a:off x="5670550" y="3994150"/>
            <a:ext cx="1303338" cy="776288"/>
          </a:xfrm>
          <a:prstGeom prst="rightArrow">
            <a:avLst>
              <a:gd name="adj1" fmla="val 50000"/>
              <a:gd name="adj2" fmla="val 4197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itle 1">
            <a:extLst>
              <a:ext uri="{FF2B5EF4-FFF2-40B4-BE49-F238E27FC236}">
                <a16:creationId xmlns:a16="http://schemas.microsoft.com/office/drawing/2014/main" id="{52457803-BF55-0C9B-1BFE-A967CB2A2666}"/>
              </a:ext>
            </a:extLst>
          </p:cNvPr>
          <p:cNvSpPr txBox="1">
            <a:spLocks noGrp="1"/>
          </p:cNvSpPr>
          <p:nvPr>
            <p:ph type="title"/>
          </p:nvPr>
        </p:nvSpPr>
        <p:spPr>
          <a:xfrm>
            <a:off x="730409" y="291810"/>
            <a:ext cx="1124712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pPr algn="ctr">
              <a:lnSpc>
                <a:spcPct val="100000"/>
              </a:lnSpc>
            </a:pPr>
            <a:r>
              <a:rPr lang="en-US" sz="3200" dirty="0"/>
              <a:t>Setting the UT Fleenor Branch Sediment TMDL Endpoint</a:t>
            </a:r>
          </a:p>
          <a:p>
            <a:pPr algn="ctr">
              <a:lnSpc>
                <a:spcPct val="100000"/>
              </a:lnSpc>
            </a:pPr>
            <a:r>
              <a:rPr lang="en-US" sz="3200" dirty="0"/>
              <a:t>Reference Watershed Approach</a:t>
            </a:r>
          </a:p>
        </p:txBody>
      </p:sp>
      <p:sp>
        <p:nvSpPr>
          <p:cNvPr id="5" name="Footer Placeholder 3">
            <a:extLst>
              <a:ext uri="{FF2B5EF4-FFF2-40B4-BE49-F238E27FC236}">
                <a16:creationId xmlns:a16="http://schemas.microsoft.com/office/drawing/2014/main" id="{C603F52A-AAE5-2508-E759-4489960E959F}"/>
              </a:ext>
            </a:extLst>
          </p:cNvPr>
          <p:cNvSpPr>
            <a:spLocks noGrp="1"/>
          </p:cNvSpPr>
          <p:nvPr>
            <p:ph type="ftr" sz="quarter" idx="11"/>
          </p:nvPr>
        </p:nvSpPr>
        <p:spPr/>
        <p:txBody>
          <a:bodyPr/>
          <a:lstStyle/>
          <a:p>
            <a:pPr algn="l"/>
            <a:fld id="{61C9B584-852F-4056-BF30-ABA66A23FD41}" type="slidenum">
              <a:rPr lang="en-US" smtClean="0"/>
              <a:t>21</a:t>
            </a:fld>
            <a:r>
              <a:rPr lang="en-US" dirty="0"/>
              <a:t>					</a:t>
            </a:r>
            <a:endParaRPr lang="en-US" dirty="0">
              <a:solidFill>
                <a:srgbClr val="256EAB"/>
              </a:solidFill>
            </a:endParaRPr>
          </a:p>
        </p:txBody>
      </p:sp>
    </p:spTree>
    <p:extLst>
      <p:ext uri="{BB962C8B-B14F-4D97-AF65-F5344CB8AC3E}">
        <p14:creationId xmlns:p14="http://schemas.microsoft.com/office/powerpoint/2010/main" val="3849925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8324"/>
                                        </p:tgtEl>
                                        <p:attrNameLst>
                                          <p:attrName>style.visibility</p:attrName>
                                        </p:attrNameLst>
                                      </p:cBhvr>
                                      <p:to>
                                        <p:strVal val="visible"/>
                                      </p:to>
                                    </p:set>
                                    <p:animEffect transition="in" filter="wipe(up)">
                                      <p:cBhvr>
                                        <p:cTn id="7" dur="500"/>
                                        <p:tgtEl>
                                          <p:spTgt spid="98324"/>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98327"/>
                                        </p:tgtEl>
                                        <p:attrNameLst>
                                          <p:attrName>style.visibility</p:attrName>
                                        </p:attrNameLst>
                                      </p:cBhvr>
                                      <p:to>
                                        <p:strVal val="visible"/>
                                      </p:to>
                                    </p:set>
                                    <p:animEffect transition="in" filter="wipe(left)">
                                      <p:cBhvr>
                                        <p:cTn id="10" dur="500"/>
                                        <p:tgtEl>
                                          <p:spTgt spid="98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9C5999E-D2B0-8DDE-41AB-A4EC188BEC86}"/>
              </a:ext>
            </a:extLst>
          </p:cNvPr>
          <p:cNvPicPr>
            <a:picLocks noChangeAspect="1"/>
          </p:cNvPicPr>
          <p:nvPr/>
        </p:nvPicPr>
        <p:blipFill>
          <a:blip r:embed="rId2" cstate="print">
            <a:extLst>
              <a:ext uri="{28A0092B-C50C-407E-A947-70E740481C1C}">
                <a14:useLocalDpi xmlns:a14="http://schemas.microsoft.com/office/drawing/2010/main" val="0"/>
              </a:ext>
            </a:extLst>
          </a:blip>
          <a:srcRect t="13399" b="13399"/>
          <a:stretch/>
        </p:blipFill>
        <p:spPr>
          <a:xfrm>
            <a:off x="1724025" y="1011382"/>
            <a:ext cx="8743952" cy="4946073"/>
          </a:xfrm>
          <a:prstGeom prst="rect">
            <a:avLst/>
          </a:prstGeom>
        </p:spPr>
      </p:pic>
      <p:sp>
        <p:nvSpPr>
          <p:cNvPr id="2" name="Title 1"/>
          <p:cNvSpPr>
            <a:spLocks noGrp="1"/>
          </p:cNvSpPr>
          <p:nvPr>
            <p:ph type="title"/>
          </p:nvPr>
        </p:nvSpPr>
        <p:spPr>
          <a:xfrm>
            <a:off x="1898651" y="369888"/>
            <a:ext cx="8569325" cy="838200"/>
          </a:xfrm>
        </p:spPr>
        <p:txBody>
          <a:bodyPr>
            <a:normAutofit fontScale="90000"/>
          </a:bodyPr>
          <a:lstStyle/>
          <a:p>
            <a:r>
              <a:rPr lang="en-US" dirty="0">
                <a:latin typeface="Arial" panose="020B0604020202020204" pitchFamily="34" charset="0"/>
                <a:cs typeface="Arial" panose="020B0604020202020204" pitchFamily="34" charset="0"/>
              </a:rPr>
              <a:t>Impaired and Reference Watershed</a:t>
            </a:r>
          </a:p>
        </p:txBody>
      </p:sp>
      <p:sp>
        <p:nvSpPr>
          <p:cNvPr id="3" name="Slide Number Placeholder 2"/>
          <p:cNvSpPr>
            <a:spLocks noGrp="1"/>
          </p:cNvSpPr>
          <p:nvPr>
            <p:ph type="sldNum" sz="quarter" idx="12"/>
          </p:nvPr>
        </p:nvSpPr>
        <p:spPr/>
        <p:txBody>
          <a:bodyPr/>
          <a:lstStyle/>
          <a:p>
            <a:pPr>
              <a:defRPr/>
            </a:pPr>
            <a:fld id="{4FEE26A9-E493-4980-A283-AA926B405301}" type="slidenum">
              <a:rPr lang="en-US" smtClean="0"/>
              <a:pPr>
                <a:defRPr/>
              </a:pPr>
              <a:t>22</a:t>
            </a:fld>
            <a:endParaRPr lang="en-US" dirty="0"/>
          </a:p>
        </p:txBody>
      </p:sp>
      <p:sp>
        <p:nvSpPr>
          <p:cNvPr id="4" name="Oval 3"/>
          <p:cNvSpPr/>
          <p:nvPr/>
        </p:nvSpPr>
        <p:spPr bwMode="auto">
          <a:xfrm>
            <a:off x="2153170" y="1936851"/>
            <a:ext cx="1280160" cy="1645920"/>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2400">
              <a:latin typeface="Tahoma" charset="0"/>
            </a:endParaRPr>
          </a:p>
        </p:txBody>
      </p:sp>
      <p:sp>
        <p:nvSpPr>
          <p:cNvPr id="5" name="TextBox 4"/>
          <p:cNvSpPr txBox="1"/>
          <p:nvPr/>
        </p:nvSpPr>
        <p:spPr>
          <a:xfrm>
            <a:off x="1271976" y="3759971"/>
            <a:ext cx="2158604" cy="2308324"/>
          </a:xfrm>
          <a:prstGeom prst="rect">
            <a:avLst/>
          </a:prstGeom>
          <a:solidFill>
            <a:schemeClr val="bg1"/>
          </a:solidFill>
          <a:ln w="15875">
            <a:solidFill>
              <a:schemeClr val="bg2">
                <a:lumMod val="50000"/>
              </a:schemeClr>
            </a:solidFill>
          </a:ln>
        </p:spPr>
        <p:txBody>
          <a:bodyPr wrap="none" rtlCol="0">
            <a:spAutoFit/>
          </a:bodyPr>
          <a:lstStyle/>
          <a:p>
            <a:pPr algn="l"/>
            <a:r>
              <a:rPr lang="en-US" dirty="0"/>
              <a:t>Healthy VSCI Score</a:t>
            </a:r>
          </a:p>
          <a:p>
            <a:pPr algn="l"/>
            <a:r>
              <a:rPr lang="en-US" dirty="0"/>
              <a:t>Land use distribution</a:t>
            </a:r>
          </a:p>
          <a:p>
            <a:pPr algn="l"/>
            <a:r>
              <a:rPr lang="en-US" dirty="0"/>
              <a:t>Size</a:t>
            </a:r>
          </a:p>
          <a:p>
            <a:pPr algn="l"/>
            <a:r>
              <a:rPr lang="en-US" dirty="0"/>
              <a:t>Slope</a:t>
            </a:r>
          </a:p>
          <a:p>
            <a:pPr algn="l"/>
            <a:r>
              <a:rPr lang="en-US" dirty="0"/>
              <a:t>Elevation</a:t>
            </a:r>
          </a:p>
          <a:p>
            <a:pPr algn="l"/>
            <a:r>
              <a:rPr lang="en-US" dirty="0"/>
              <a:t>Physiographic region</a:t>
            </a:r>
          </a:p>
          <a:p>
            <a:pPr algn="l"/>
            <a:r>
              <a:rPr lang="en-US" dirty="0"/>
              <a:t>River basin</a:t>
            </a:r>
          </a:p>
          <a:p>
            <a:pPr algn="l"/>
            <a:r>
              <a:rPr lang="en-US" dirty="0"/>
              <a:t>Soil erodibility</a:t>
            </a:r>
          </a:p>
        </p:txBody>
      </p:sp>
      <p:sp>
        <p:nvSpPr>
          <p:cNvPr id="8" name="Oval 7"/>
          <p:cNvSpPr/>
          <p:nvPr/>
        </p:nvSpPr>
        <p:spPr bwMode="auto">
          <a:xfrm>
            <a:off x="8953272" y="3759971"/>
            <a:ext cx="887450" cy="1151856"/>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2400">
              <a:latin typeface="Tahoma" charset="0"/>
            </a:endParaRPr>
          </a:p>
        </p:txBody>
      </p:sp>
      <p:sp>
        <p:nvSpPr>
          <p:cNvPr id="13" name="TextBox 12"/>
          <p:cNvSpPr txBox="1"/>
          <p:nvPr/>
        </p:nvSpPr>
        <p:spPr>
          <a:xfrm>
            <a:off x="7829777" y="4114800"/>
            <a:ext cx="1561646"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UT Fleenor Branch</a:t>
            </a:r>
          </a:p>
        </p:txBody>
      </p:sp>
    </p:spTree>
    <p:extLst>
      <p:ext uri="{BB962C8B-B14F-4D97-AF65-F5344CB8AC3E}">
        <p14:creationId xmlns:p14="http://schemas.microsoft.com/office/powerpoint/2010/main" val="3295240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65" name="Group 13"/>
          <p:cNvGrpSpPr>
            <a:grpSpLocks/>
          </p:cNvGrpSpPr>
          <p:nvPr/>
        </p:nvGrpSpPr>
        <p:grpSpPr bwMode="auto">
          <a:xfrm>
            <a:off x="969931" y="583407"/>
            <a:ext cx="4321175" cy="3335338"/>
            <a:chOff x="0" y="348"/>
            <a:chExt cx="2722" cy="2101"/>
          </a:xfrm>
        </p:grpSpPr>
        <p:pic>
          <p:nvPicPr>
            <p:cNvPr id="49154" name="Picture 2" descr="hys_l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8"/>
              <a:ext cx="2722" cy="21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61" name="Text Box 9"/>
            <p:cNvSpPr txBox="1">
              <a:spLocks noChangeArrowheads="1"/>
            </p:cNvSpPr>
            <p:nvPr/>
          </p:nvSpPr>
          <p:spPr bwMode="auto">
            <a:xfrm>
              <a:off x="885" y="1431"/>
              <a:ext cx="973" cy="3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buClr>
                  <a:schemeClr val="folHlink"/>
                </a:buClr>
                <a:buSzPct val="60000"/>
                <a:buFont typeface="Wingdings" pitchFamily="2" charset="2"/>
                <a:buNone/>
              </a:pPr>
              <a:r>
                <a:rPr lang="en-US" sz="2800">
                  <a:latin typeface="Trebuchet MS" pitchFamily="34" charset="0"/>
                </a:rPr>
                <a:t>4,252 ha</a:t>
              </a:r>
            </a:p>
          </p:txBody>
        </p:sp>
        <p:sp>
          <p:nvSpPr>
            <p:cNvPr id="49164" name="Text Box 12"/>
            <p:cNvSpPr txBox="1">
              <a:spLocks noChangeArrowheads="1"/>
            </p:cNvSpPr>
            <p:nvPr/>
          </p:nvSpPr>
          <p:spPr bwMode="auto">
            <a:xfrm>
              <a:off x="1135" y="1031"/>
              <a:ext cx="725"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ahoma" charset="0"/>
                </a:rPr>
                <a:t>HYSadj</a:t>
              </a:r>
            </a:p>
          </p:txBody>
        </p:sp>
      </p:grpSp>
      <p:sp>
        <p:nvSpPr>
          <p:cNvPr id="49156" name="Rectangle 4"/>
          <p:cNvSpPr>
            <a:spLocks noGrp="1" noChangeArrowheads="1"/>
          </p:cNvSpPr>
          <p:nvPr>
            <p:ph type="title"/>
          </p:nvPr>
        </p:nvSpPr>
        <p:spPr>
          <a:xfrm>
            <a:off x="838200" y="365126"/>
            <a:ext cx="10515600" cy="742950"/>
          </a:xfrm>
          <a:noFill/>
        </p:spPr>
        <p:txBody>
          <a:bodyPr>
            <a:normAutofit/>
          </a:bodyPr>
          <a:lstStyle/>
          <a:p>
            <a:pPr algn="ctr"/>
            <a:r>
              <a:rPr lang="en-US" dirty="0"/>
              <a:t>Reference Watershed Area-adjustment Example</a:t>
            </a:r>
          </a:p>
        </p:txBody>
      </p:sp>
      <p:pic>
        <p:nvPicPr>
          <p:cNvPr id="49157" name="Picture 5" descr="tmb_w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693" y="2787146"/>
            <a:ext cx="5638052" cy="4351338"/>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Slide Number Placeholder 15"/>
          <p:cNvSpPr>
            <a:spLocks noGrp="1"/>
          </p:cNvSpPr>
          <p:nvPr>
            <p:ph type="sldNum" sz="quarter" idx="4294967295"/>
          </p:nvPr>
        </p:nvSpPr>
        <p:spPr>
          <a:xfrm>
            <a:off x="11649075" y="0"/>
            <a:ext cx="542925" cy="381000"/>
          </a:xfrm>
        </p:spPr>
        <p:txBody>
          <a:bodyPr/>
          <a:lstStyle/>
          <a:p>
            <a:fld id="{3D823E0D-4D90-4F01-81DC-38BF4E29D0AF}" type="slidenum">
              <a:rPr lang="en-US"/>
              <a:pPr/>
              <a:t>23</a:t>
            </a:fld>
            <a:endParaRPr lang="en-US"/>
          </a:p>
        </p:txBody>
      </p:sp>
      <p:pic>
        <p:nvPicPr>
          <p:cNvPr id="49155" name="Picture 3" descr="hys_lu"/>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t="14134" r="20000" b="7539"/>
          <a:stretch>
            <a:fillRect/>
          </a:stretch>
        </p:blipFill>
        <p:spPr>
          <a:xfrm>
            <a:off x="3876676" y="1245395"/>
            <a:ext cx="7620000" cy="5757862"/>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8" name="Text Box 6"/>
          <p:cNvSpPr txBox="1">
            <a:spLocks noChangeArrowheads="1"/>
          </p:cNvSpPr>
          <p:nvPr/>
        </p:nvSpPr>
        <p:spPr bwMode="auto">
          <a:xfrm>
            <a:off x="6862764" y="4124326"/>
            <a:ext cx="1730375"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buClr>
                <a:schemeClr val="folHlink"/>
              </a:buClr>
              <a:buSzPct val="60000"/>
              <a:buFont typeface="Wingdings" pitchFamily="2" charset="2"/>
              <a:buNone/>
            </a:pPr>
            <a:r>
              <a:rPr lang="en-US" sz="2800">
                <a:latin typeface="Trebuchet MS" pitchFamily="34" charset="0"/>
              </a:rPr>
              <a:t>20,789 ha</a:t>
            </a:r>
          </a:p>
        </p:txBody>
      </p:sp>
      <p:sp>
        <p:nvSpPr>
          <p:cNvPr id="49159" name="Text Box 7"/>
          <p:cNvSpPr txBox="1">
            <a:spLocks noChangeArrowheads="1"/>
          </p:cNvSpPr>
          <p:nvPr/>
        </p:nvSpPr>
        <p:spPr bwMode="auto">
          <a:xfrm>
            <a:off x="2533650" y="5075238"/>
            <a:ext cx="1544638" cy="519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buClr>
                <a:schemeClr val="folHlink"/>
              </a:buClr>
              <a:buSzPct val="60000"/>
              <a:buFont typeface="Wingdings" pitchFamily="2" charset="2"/>
              <a:buNone/>
            </a:pPr>
            <a:r>
              <a:rPr lang="en-US" sz="2800" dirty="0">
                <a:latin typeface="Trebuchet MS" pitchFamily="34" charset="0"/>
              </a:rPr>
              <a:t>4,252 ha</a:t>
            </a:r>
          </a:p>
        </p:txBody>
      </p:sp>
      <p:sp>
        <p:nvSpPr>
          <p:cNvPr id="49160" name="AutoShape 8"/>
          <p:cNvSpPr>
            <a:spLocks noChangeArrowheads="1"/>
          </p:cNvSpPr>
          <p:nvPr/>
        </p:nvSpPr>
        <p:spPr bwMode="auto">
          <a:xfrm rot="12600000">
            <a:off x="4871667" y="2593823"/>
            <a:ext cx="1197954" cy="827088"/>
          </a:xfrm>
          <a:prstGeom prst="rightArrow">
            <a:avLst>
              <a:gd name="adj1" fmla="val 50000"/>
              <a:gd name="adj2" fmla="val 25000"/>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2" name="Text Box 10"/>
          <p:cNvSpPr txBox="1">
            <a:spLocks noChangeArrowheads="1"/>
          </p:cNvSpPr>
          <p:nvPr/>
        </p:nvSpPr>
        <p:spPr bwMode="auto">
          <a:xfrm>
            <a:off x="2190750" y="4564063"/>
            <a:ext cx="77628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ahoma" charset="0"/>
              </a:rPr>
              <a:t>TMB</a:t>
            </a:r>
          </a:p>
        </p:txBody>
      </p:sp>
      <p:sp>
        <p:nvSpPr>
          <p:cNvPr id="49163" name="Text Box 11"/>
          <p:cNvSpPr txBox="1">
            <a:spLocks noChangeArrowheads="1"/>
          </p:cNvSpPr>
          <p:nvPr/>
        </p:nvSpPr>
        <p:spPr bwMode="auto">
          <a:xfrm>
            <a:off x="7253288" y="3386138"/>
            <a:ext cx="736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ahoma" charset="0"/>
              </a:rPr>
              <a:t>HYS</a:t>
            </a:r>
          </a:p>
        </p:txBody>
      </p:sp>
      <p:sp>
        <p:nvSpPr>
          <p:cNvPr id="5" name="Footer Placeholder 3">
            <a:extLst>
              <a:ext uri="{FF2B5EF4-FFF2-40B4-BE49-F238E27FC236}">
                <a16:creationId xmlns:a16="http://schemas.microsoft.com/office/drawing/2014/main" id="{95CDDE62-B34D-F77F-B9C6-2A8A9D6F445C}"/>
              </a:ext>
            </a:extLst>
          </p:cNvPr>
          <p:cNvSpPr>
            <a:spLocks noGrp="1"/>
          </p:cNvSpPr>
          <p:nvPr>
            <p:ph type="ftr" sz="quarter" idx="11"/>
          </p:nvPr>
        </p:nvSpPr>
        <p:spPr>
          <a:xfrm>
            <a:off x="838200" y="6311900"/>
            <a:ext cx="10515600" cy="409575"/>
          </a:xfrm>
        </p:spPr>
        <p:txBody>
          <a:bodyPr/>
          <a:lstStyle/>
          <a:p>
            <a:pPr algn="l"/>
            <a:fld id="{61C9B584-852F-4056-BF30-ABA66A23FD41}" type="slidenum">
              <a:rPr lang="en-US" smtClean="0"/>
              <a:t>23</a:t>
            </a:fld>
            <a:r>
              <a:rPr lang="en-US" dirty="0"/>
              <a:t>					</a:t>
            </a:r>
            <a:endParaRPr lang="en-US" dirty="0">
              <a:solidFill>
                <a:srgbClr val="256EAB"/>
              </a:solidFill>
            </a:endParaRPr>
          </a:p>
        </p:txBody>
      </p:sp>
    </p:spTree>
    <p:extLst>
      <p:ext uri="{BB962C8B-B14F-4D97-AF65-F5344CB8AC3E}">
        <p14:creationId xmlns:p14="http://schemas.microsoft.com/office/powerpoint/2010/main" val="814355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49165"/>
                                        </p:tgtEl>
                                        <p:attrNameLst>
                                          <p:attrName>style.visibility</p:attrName>
                                        </p:attrNameLst>
                                      </p:cBhvr>
                                      <p:to>
                                        <p:strVal val="visible"/>
                                      </p:to>
                                    </p:set>
                                    <p:anim calcmode="lin" valueType="num">
                                      <p:cBhvr additive="base">
                                        <p:cTn id="7" dur="500" fill="hold"/>
                                        <p:tgtEl>
                                          <p:spTgt spid="49165"/>
                                        </p:tgtEl>
                                        <p:attrNameLst>
                                          <p:attrName>ppt_x</p:attrName>
                                        </p:attrNameLst>
                                      </p:cBhvr>
                                      <p:tavLst>
                                        <p:tav tm="0">
                                          <p:val>
                                            <p:strVal val="0-#ppt_w/2"/>
                                          </p:val>
                                        </p:tav>
                                        <p:tav tm="100000">
                                          <p:val>
                                            <p:strVal val="#ppt_x"/>
                                          </p:val>
                                        </p:tav>
                                      </p:tavLst>
                                    </p:anim>
                                    <p:anim calcmode="lin" valueType="num">
                                      <p:cBhvr additive="base">
                                        <p:cTn id="8" dur="500" fill="hold"/>
                                        <p:tgtEl>
                                          <p:spTgt spid="49165"/>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49160"/>
                                        </p:tgtEl>
                                        <p:attrNameLst>
                                          <p:attrName>style.visibility</p:attrName>
                                        </p:attrNameLst>
                                      </p:cBhvr>
                                      <p:to>
                                        <p:strVal val="visible"/>
                                      </p:to>
                                    </p:set>
                                    <p:anim calcmode="lin" valueType="num">
                                      <p:cBhvr additive="base">
                                        <p:cTn id="11" dur="500" fill="hold"/>
                                        <p:tgtEl>
                                          <p:spTgt spid="49160"/>
                                        </p:tgtEl>
                                        <p:attrNameLst>
                                          <p:attrName>ppt_x</p:attrName>
                                        </p:attrNameLst>
                                      </p:cBhvr>
                                      <p:tavLst>
                                        <p:tav tm="0">
                                          <p:val>
                                            <p:strVal val="1+#ppt_w/2"/>
                                          </p:val>
                                        </p:tav>
                                        <p:tav tm="100000">
                                          <p:val>
                                            <p:strVal val="#ppt_x"/>
                                          </p:val>
                                        </p:tav>
                                      </p:tavLst>
                                    </p:anim>
                                    <p:anim calcmode="lin" valueType="num">
                                      <p:cBhvr additive="base">
                                        <p:cTn id="12" dur="500" fill="hold"/>
                                        <p:tgtEl>
                                          <p:spTgt spid="491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833-8F2E-74CA-8C5C-8DDC5DE9EDE7}"/>
              </a:ext>
            </a:extLst>
          </p:cNvPr>
          <p:cNvSpPr>
            <a:spLocks noGrp="1"/>
          </p:cNvSpPr>
          <p:nvPr>
            <p:ph type="title"/>
          </p:nvPr>
        </p:nvSpPr>
        <p:spPr/>
        <p:txBody>
          <a:bodyPr/>
          <a:lstStyle/>
          <a:p>
            <a:pPr algn="ctr"/>
            <a:r>
              <a:rPr lang="en-US" dirty="0"/>
              <a:t>UT Fleenor Branch Sediment Reductions</a:t>
            </a:r>
            <a:br>
              <a:rPr lang="en-US" dirty="0"/>
            </a:br>
            <a:r>
              <a:rPr lang="en-US" dirty="0"/>
              <a:t>Allocation Scenarios </a:t>
            </a:r>
          </a:p>
        </p:txBody>
      </p:sp>
      <p:graphicFrame>
        <p:nvGraphicFramePr>
          <p:cNvPr id="5" name="Content Placeholder 4">
            <a:extLst>
              <a:ext uri="{FF2B5EF4-FFF2-40B4-BE49-F238E27FC236}">
                <a16:creationId xmlns:a16="http://schemas.microsoft.com/office/drawing/2014/main" id="{FFB4A0FE-D025-3994-E898-B96486CBED57}"/>
              </a:ext>
            </a:extLst>
          </p:cNvPr>
          <p:cNvGraphicFramePr>
            <a:graphicFrameLocks noGrp="1"/>
          </p:cNvGraphicFramePr>
          <p:nvPr>
            <p:ph idx="1"/>
            <p:extLst>
              <p:ext uri="{D42A27DB-BD31-4B8C-83A1-F6EECF244321}">
                <p14:modId xmlns:p14="http://schemas.microsoft.com/office/powerpoint/2010/main" val="3869852574"/>
              </p:ext>
            </p:extLst>
          </p:nvPr>
        </p:nvGraphicFramePr>
        <p:xfrm>
          <a:off x="651163" y="1570945"/>
          <a:ext cx="11158417" cy="4309714"/>
        </p:xfrm>
        <a:graphic>
          <a:graphicData uri="http://schemas.openxmlformats.org/drawingml/2006/table">
            <a:tbl>
              <a:tblPr>
                <a:tableStyleId>{5DA37D80-6434-44D0-A028-1B22A696006F}</a:tableStyleId>
              </a:tblPr>
              <a:tblGrid>
                <a:gridCol w="2623205">
                  <a:extLst>
                    <a:ext uri="{9D8B030D-6E8A-4147-A177-3AD203B41FA5}">
                      <a16:colId xmlns:a16="http://schemas.microsoft.com/office/drawing/2014/main" val="2803204499"/>
                    </a:ext>
                  </a:extLst>
                </a:gridCol>
                <a:gridCol w="1453021">
                  <a:extLst>
                    <a:ext uri="{9D8B030D-6E8A-4147-A177-3AD203B41FA5}">
                      <a16:colId xmlns:a16="http://schemas.microsoft.com/office/drawing/2014/main" val="3591823837"/>
                    </a:ext>
                  </a:extLst>
                </a:gridCol>
                <a:gridCol w="1422816">
                  <a:extLst>
                    <a:ext uri="{9D8B030D-6E8A-4147-A177-3AD203B41FA5}">
                      <a16:colId xmlns:a16="http://schemas.microsoft.com/office/drawing/2014/main" val="3809826852"/>
                    </a:ext>
                  </a:extLst>
                </a:gridCol>
                <a:gridCol w="1441508">
                  <a:extLst>
                    <a:ext uri="{9D8B030D-6E8A-4147-A177-3AD203B41FA5}">
                      <a16:colId xmlns:a16="http://schemas.microsoft.com/office/drawing/2014/main" val="2387705659"/>
                    </a:ext>
                  </a:extLst>
                </a:gridCol>
                <a:gridCol w="1426926">
                  <a:extLst>
                    <a:ext uri="{9D8B030D-6E8A-4147-A177-3AD203B41FA5}">
                      <a16:colId xmlns:a16="http://schemas.microsoft.com/office/drawing/2014/main" val="1862555021"/>
                    </a:ext>
                  </a:extLst>
                </a:gridCol>
                <a:gridCol w="1432318">
                  <a:extLst>
                    <a:ext uri="{9D8B030D-6E8A-4147-A177-3AD203B41FA5}">
                      <a16:colId xmlns:a16="http://schemas.microsoft.com/office/drawing/2014/main" val="3503736732"/>
                    </a:ext>
                  </a:extLst>
                </a:gridCol>
                <a:gridCol w="1358623">
                  <a:extLst>
                    <a:ext uri="{9D8B030D-6E8A-4147-A177-3AD203B41FA5}">
                      <a16:colId xmlns:a16="http://schemas.microsoft.com/office/drawing/2014/main" val="3214632728"/>
                    </a:ext>
                  </a:extLst>
                </a:gridCol>
              </a:tblGrid>
              <a:tr h="255874">
                <a:tc rowSpan="2">
                  <a:txBody>
                    <a:bodyPr/>
                    <a:lstStyle/>
                    <a:p>
                      <a:pPr algn="ctr" fontAlgn="b"/>
                      <a:r>
                        <a:rPr lang="en-US" sz="1600" b="1" u="none" strike="noStrike" dirty="0">
                          <a:effectLst/>
                          <a:latin typeface="Arial" panose="020B0604020202020204" pitchFamily="34" charset="0"/>
                          <a:cs typeface="Arial" panose="020B0604020202020204" pitchFamily="34" charset="0"/>
                        </a:rPr>
                        <a:t>Land Use/Source Group</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rowSpan="2">
                  <a:txBody>
                    <a:bodyPr/>
                    <a:lstStyle/>
                    <a:p>
                      <a:pPr algn="ctr" fontAlgn="b"/>
                      <a:r>
                        <a:rPr lang="en-US" sz="1600" b="1" u="none" strike="noStrike" dirty="0">
                          <a:effectLst/>
                          <a:latin typeface="Arial" panose="020B0604020202020204" pitchFamily="34" charset="0"/>
                          <a:cs typeface="Arial" panose="020B0604020202020204" pitchFamily="34" charset="0"/>
                        </a:rPr>
                        <a:t>Area      (acres)</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rowSpan="2">
                  <a:txBody>
                    <a:bodyPr/>
                    <a:lstStyle/>
                    <a:p>
                      <a:pPr algn="ctr" fontAlgn="b"/>
                      <a:r>
                        <a:rPr lang="en-US" sz="1600" b="1" u="none" strike="noStrike" dirty="0">
                          <a:effectLst/>
                          <a:latin typeface="Arial" panose="020B0604020202020204" pitchFamily="34" charset="0"/>
                          <a:cs typeface="Arial" panose="020B0604020202020204" pitchFamily="34" charset="0"/>
                        </a:rPr>
                        <a:t>Existing Sediment Load (tons/</a:t>
                      </a:r>
                      <a:r>
                        <a:rPr lang="en-US" sz="1600" b="1" u="none" strike="noStrike" dirty="0" err="1">
                          <a:effectLst/>
                          <a:latin typeface="Arial" panose="020B0604020202020204" pitchFamily="34" charset="0"/>
                          <a:cs typeface="Arial" panose="020B0604020202020204" pitchFamily="34" charset="0"/>
                        </a:rPr>
                        <a:t>yr</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gridSpan="2">
                  <a:txBody>
                    <a:bodyPr/>
                    <a:lstStyle/>
                    <a:p>
                      <a:pPr algn="ctr" fontAlgn="b"/>
                      <a:r>
                        <a:rPr lang="en-US" sz="1600" b="1" u="none" strike="noStrike" dirty="0">
                          <a:effectLst/>
                          <a:latin typeface="Arial" panose="020B0604020202020204" pitchFamily="34" charset="0"/>
                          <a:cs typeface="Arial" panose="020B0604020202020204" pitchFamily="34" charset="0"/>
                        </a:rPr>
                        <a:t>Scenario 1</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hMerge="1">
                  <a:txBody>
                    <a:bodyPr/>
                    <a:lstStyle/>
                    <a:p>
                      <a:endParaRPr lang="en-US"/>
                    </a:p>
                  </a:txBody>
                  <a:tcPr/>
                </a:tc>
                <a:tc gridSpan="2">
                  <a:txBody>
                    <a:bodyPr/>
                    <a:lstStyle/>
                    <a:p>
                      <a:pPr algn="ctr" fontAlgn="b"/>
                      <a:r>
                        <a:rPr lang="en-US" sz="1600" b="1" u="none" strike="noStrike" dirty="0">
                          <a:effectLst/>
                          <a:latin typeface="Arial" panose="020B0604020202020204" pitchFamily="34" charset="0"/>
                          <a:cs typeface="Arial" panose="020B0604020202020204" pitchFamily="34" charset="0"/>
                        </a:rPr>
                        <a:t>Scenario 2</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1088797690"/>
                  </a:ext>
                </a:extLst>
              </a:tr>
              <a:tr h="70913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600" b="1" u="none" strike="noStrike" dirty="0">
                          <a:effectLst/>
                          <a:latin typeface="Arial" panose="020B0604020202020204" pitchFamily="34" charset="0"/>
                          <a:cs typeface="Arial" panose="020B0604020202020204" pitchFamily="34" charset="0"/>
                        </a:rPr>
                        <a:t>% Reduction</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600" b="1" u="none" strike="noStrike" dirty="0">
                          <a:effectLst/>
                          <a:latin typeface="Arial" panose="020B0604020202020204" pitchFamily="34" charset="0"/>
                          <a:cs typeface="Arial" panose="020B0604020202020204" pitchFamily="34" charset="0"/>
                        </a:rPr>
                        <a:t>Allocation Load (tons/</a:t>
                      </a:r>
                      <a:r>
                        <a:rPr lang="en-US" sz="1600" b="1" u="none" strike="noStrike" dirty="0" err="1">
                          <a:effectLst/>
                          <a:latin typeface="Arial" panose="020B0604020202020204" pitchFamily="34" charset="0"/>
                          <a:cs typeface="Arial" panose="020B0604020202020204" pitchFamily="34" charset="0"/>
                        </a:rPr>
                        <a:t>yr</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600" b="1" u="none" strike="noStrike" dirty="0">
                          <a:effectLst/>
                          <a:latin typeface="Arial" panose="020B0604020202020204" pitchFamily="34" charset="0"/>
                          <a:cs typeface="Arial" panose="020B0604020202020204" pitchFamily="34" charset="0"/>
                        </a:rPr>
                        <a:t>% Reduction</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600" b="1" u="none" strike="noStrike" dirty="0">
                          <a:effectLst/>
                          <a:latin typeface="Arial" panose="020B0604020202020204" pitchFamily="34" charset="0"/>
                          <a:cs typeface="Arial" panose="020B0604020202020204" pitchFamily="34" charset="0"/>
                        </a:rPr>
                        <a:t>Allocation Load (tons/</a:t>
                      </a:r>
                      <a:r>
                        <a:rPr lang="en-US" sz="1600" b="1" u="none" strike="noStrike" dirty="0" err="1">
                          <a:effectLst/>
                          <a:latin typeface="Arial" panose="020B0604020202020204" pitchFamily="34" charset="0"/>
                          <a:cs typeface="Arial" panose="020B0604020202020204" pitchFamily="34" charset="0"/>
                        </a:rPr>
                        <a:t>yr</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203876066"/>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Row Crops</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3467131451"/>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Pasture/Hay</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48</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10.00</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62.4%</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3.75</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72.7%</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2.73</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3421260473"/>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Forest</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91</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4.04</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0.0%</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4.04</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0.0%</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4.04</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414806633"/>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Harvested Forest</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804235862"/>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Developed</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30</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4.86</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62.4%</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1.83</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40.0%</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2.91</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537189081"/>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Transitional</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a:effectLst/>
                          <a:latin typeface="Arial" panose="020B0604020202020204" pitchFamily="34" charset="0"/>
                          <a:cs typeface="Arial" panose="020B0604020202020204" pitchFamily="34" charset="0"/>
                        </a:rPr>
                        <a:t>-</a:t>
                      </a:r>
                      <a:endParaRPr lang="en-US" sz="1600" b="0" i="0" u="none" strike="noStrike">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a:effectLst/>
                          <a:latin typeface="Arial" panose="020B0604020202020204" pitchFamily="34" charset="0"/>
                          <a:cs typeface="Arial" panose="020B0604020202020204" pitchFamily="34" charset="0"/>
                        </a:rPr>
                        <a:t>-</a:t>
                      </a:r>
                      <a:endParaRPr lang="en-US" sz="1600" b="0" i="0" u="none" strike="noStrike">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3771569141"/>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Streambank Erosion</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0.21</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62.4%</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0.08</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89.1%</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0.02</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096340472"/>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Permitted WLA</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a:effectLst/>
                          <a:latin typeface="Arial" panose="020B0604020202020204" pitchFamily="34" charset="0"/>
                          <a:cs typeface="Arial" panose="020B0604020202020204" pitchFamily="34" charset="0"/>
                        </a:rPr>
                        <a:t>-</a:t>
                      </a:r>
                      <a:endParaRPr lang="en-US" sz="1600" b="0" i="0" u="none" strike="noStrike">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8178752"/>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Total Load</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 </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19.11</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 </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1" u="none" strike="noStrike" dirty="0">
                          <a:effectLst/>
                          <a:latin typeface="Arial" panose="020B0604020202020204" pitchFamily="34" charset="0"/>
                          <a:cs typeface="Arial" panose="020B0604020202020204" pitchFamily="34" charset="0"/>
                        </a:rPr>
                        <a:t>9.70</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 </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1" u="none" strike="noStrike" dirty="0">
                          <a:effectLst/>
                          <a:latin typeface="Arial" panose="020B0604020202020204" pitchFamily="34" charset="0"/>
                          <a:cs typeface="Arial" panose="020B0604020202020204" pitchFamily="34" charset="0"/>
                        </a:rPr>
                        <a:t>9.70</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197859703"/>
                  </a:ext>
                </a:extLst>
              </a:tr>
              <a:tr h="274320">
                <a:tc gridSpan="7">
                  <a:txBody>
                    <a:bodyPr/>
                    <a:lstStyle/>
                    <a:p>
                      <a:pPr algn="l" fontAlgn="b"/>
                      <a:r>
                        <a:rPr lang="en-US" sz="1600" b="0" u="none" strike="noStrike" dirty="0">
                          <a:effectLst/>
                          <a:latin typeface="Arial" panose="020B0604020202020204" pitchFamily="34" charset="0"/>
                          <a:cs typeface="Arial" panose="020B0604020202020204" pitchFamily="34" charset="0"/>
                        </a:rPr>
                        <a:t>TMDL-MOS-FG = </a:t>
                      </a:r>
                      <a:r>
                        <a:rPr lang="en-US" sz="1800" b="1" u="none" strike="noStrike" dirty="0">
                          <a:effectLst/>
                          <a:latin typeface="Arial" panose="020B0604020202020204" pitchFamily="34" charset="0"/>
                          <a:cs typeface="Arial" panose="020B0604020202020204" pitchFamily="34" charset="0"/>
                        </a:rPr>
                        <a:t>9.70</a:t>
                      </a:r>
                      <a:r>
                        <a:rPr lang="en-US" sz="1600" b="0" u="none" strike="noStrike" dirty="0">
                          <a:effectLst/>
                          <a:latin typeface="Arial" panose="020B0604020202020204" pitchFamily="34" charset="0"/>
                          <a:cs typeface="Arial" panose="020B0604020202020204" pitchFamily="34" charset="0"/>
                        </a:rPr>
                        <a:t> (tons/</a:t>
                      </a:r>
                      <a:r>
                        <a:rPr lang="en-US" sz="1600" b="0" u="none" strike="noStrike" dirty="0" err="1">
                          <a:effectLst/>
                          <a:latin typeface="Arial" panose="020B0604020202020204" pitchFamily="34" charset="0"/>
                          <a:cs typeface="Arial" panose="020B0604020202020204" pitchFamily="34" charset="0"/>
                        </a:rPr>
                        <a:t>yr</a:t>
                      </a: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T="7620" marB="0" anchor="b"/>
                </a:tc>
                <a:tc hMerge="1">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hMerge="1">
                  <a:txBody>
                    <a:bodyPr/>
                    <a:lstStyle/>
                    <a:p>
                      <a:endParaRPr b="1" dirty="0"/>
                    </a:p>
                  </a:txBody>
                  <a:tcPr marT="7620" marB="0" anchor="ctr"/>
                </a:tc>
                <a:tc hMerge="1">
                  <a:txBody>
                    <a:bodyPr/>
                    <a:lstStyle/>
                    <a:p>
                      <a:endParaRPr lang="en-US" dirty="0"/>
                    </a:p>
                  </a:txBody>
                  <a:tcPr marL="7620" marR="7620" marT="7620" marB="0" anchor="ctr">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hMerge="1">
                  <a:txBody>
                    <a:bodyPr/>
                    <a:lstStyle/>
                    <a:p>
                      <a:endParaRPr lang="en-US" dirty="0"/>
                    </a:p>
                  </a:txBody>
                  <a:tcPr marL="7620" marR="7620" marT="7620" marB="0" anchor="ctr">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hMerge="1">
                  <a:txBody>
                    <a:bodyPr/>
                    <a:lstStyle/>
                    <a:p>
                      <a:endParaRPr lang="en-US" dirty="0"/>
                    </a:p>
                  </a:txBody>
                  <a:tcPr marL="7620" marR="7620" marT="7620" marB="0" anchor="ctr">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637570022"/>
                  </a:ext>
                </a:extLst>
              </a:tr>
              <a:tr h="274320">
                <a:tc gridSpan="7">
                  <a:txBody>
                    <a:bodyPr/>
                    <a:lstStyle/>
                    <a:p>
                      <a:pPr algn="l" fontAlgn="b"/>
                      <a:r>
                        <a:rPr lang="en-US" sz="1600" b="0" u="none" strike="noStrike" dirty="0">
                          <a:effectLst/>
                          <a:latin typeface="Arial" panose="020B0604020202020204" pitchFamily="34" charset="0"/>
                          <a:cs typeface="Arial" panose="020B0604020202020204" pitchFamily="34" charset="0"/>
                        </a:rPr>
                        <a:t>Needed Reduction = </a:t>
                      </a:r>
                      <a:r>
                        <a:rPr lang="en-US" sz="1800" b="1" u="none" strike="noStrike" dirty="0">
                          <a:effectLst/>
                          <a:latin typeface="Arial" panose="020B0604020202020204" pitchFamily="34" charset="0"/>
                          <a:cs typeface="Arial" panose="020B0604020202020204" pitchFamily="34" charset="0"/>
                        </a:rPr>
                        <a:t>9.40</a:t>
                      </a:r>
                      <a:r>
                        <a:rPr lang="en-US" sz="1600" b="0" u="none" strike="noStrike" dirty="0">
                          <a:effectLst/>
                          <a:latin typeface="Arial" panose="020B0604020202020204" pitchFamily="34" charset="0"/>
                          <a:cs typeface="Arial" panose="020B0604020202020204" pitchFamily="34" charset="0"/>
                        </a:rPr>
                        <a:t> (tons/</a:t>
                      </a:r>
                      <a:r>
                        <a:rPr lang="en-US" sz="1600" b="0" u="none" strike="noStrike" dirty="0" err="1">
                          <a:effectLst/>
                          <a:latin typeface="Arial" panose="020B0604020202020204" pitchFamily="34" charset="0"/>
                          <a:cs typeface="Arial" panose="020B0604020202020204" pitchFamily="34" charset="0"/>
                        </a:rPr>
                        <a:t>yr</a:t>
                      </a: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T="7620" marB="0" anchor="b"/>
                </a:tc>
                <a:tc hMerge="1">
                  <a:txBody>
                    <a:bodyPr/>
                    <a:lstStyle/>
                    <a:p>
                      <a:pPr algn="l" fontAlgn="ct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hMerge="1">
                  <a:txBody>
                    <a:bodyPr/>
                    <a:lstStyle/>
                    <a:p>
                      <a:endParaRPr lang="en-US" dirty="0"/>
                    </a:p>
                  </a:txBody>
                  <a:tcPr marT="7620" marB="0" anchor="ctr"/>
                </a:tc>
                <a:tc hMerge="1">
                  <a:txBody>
                    <a:bodyPr/>
                    <a:lstStyle/>
                    <a:p>
                      <a:endParaRPr lang="en-US"/>
                    </a:p>
                  </a:txBody>
                  <a:tcPr>
                    <a:lnT w="6350" cap="flat" cmpd="sng" algn="ctr">
                      <a:solidFill>
                        <a:srgbClr val="000000"/>
                      </a:solidFill>
                      <a:prstDash val="solid"/>
                      <a:round/>
                      <a:headEnd type="none" w="med" len="med"/>
                      <a:tailEnd type="none" w="med" len="med"/>
                    </a:lnT>
                  </a:tcPr>
                </a:tc>
                <a:tc hMerge="1">
                  <a:txBody>
                    <a:bodyPr/>
                    <a:lstStyle/>
                    <a:p>
                      <a:endParaRPr lang="en-US"/>
                    </a:p>
                  </a:txBody>
                  <a:tcPr>
                    <a:lnT w="6350" cap="flat" cmpd="sng" algn="ctr">
                      <a:solidFill>
                        <a:srgbClr val="000000"/>
                      </a:solidFill>
                      <a:prstDash val="solid"/>
                      <a:round/>
                      <a:headEnd type="none" w="med" len="med"/>
                      <a:tailEnd type="none" w="med" len="med"/>
                    </a:lnT>
                  </a:tcPr>
                </a:tc>
                <a:tc hMerge="1">
                  <a:txBody>
                    <a:bodyPr/>
                    <a:lstStyle/>
                    <a:p>
                      <a:endParaRPr lang="en-US"/>
                    </a:p>
                  </a:txBody>
                  <a:tcPr>
                    <a:lnT w="635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3370231345"/>
                  </a:ext>
                </a:extLst>
              </a:tr>
              <a:tr h="274320">
                <a:tc gridSpan="7">
                  <a:txBody>
                    <a:bodyPr/>
                    <a:lstStyle/>
                    <a:p>
                      <a:pPr algn="l" fontAlgn="b"/>
                      <a:r>
                        <a:rPr lang="en-US" sz="1600" b="0" u="none" strike="noStrike" dirty="0">
                          <a:effectLst/>
                          <a:latin typeface="Arial" panose="020B0604020202020204" pitchFamily="34" charset="0"/>
                          <a:cs typeface="Arial" panose="020B0604020202020204" pitchFamily="34" charset="0"/>
                        </a:rPr>
                        <a:t>% Reduction Needed = </a:t>
                      </a:r>
                      <a:r>
                        <a:rPr lang="en-US" sz="1800" b="1" u="none" strike="noStrike" dirty="0">
                          <a:effectLst/>
                          <a:latin typeface="Arial" panose="020B0604020202020204" pitchFamily="34" charset="0"/>
                          <a:cs typeface="Arial" panose="020B0604020202020204" pitchFamily="34" charset="0"/>
                        </a:rPr>
                        <a:t>49%</a:t>
                      </a:r>
                      <a:endParaRPr lang="en-US" sz="1800" b="1" i="0" u="none" strike="noStrike" dirty="0">
                        <a:effectLst/>
                        <a:latin typeface="Arial" panose="020B0604020202020204" pitchFamily="34" charset="0"/>
                        <a:cs typeface="Arial" panose="020B0604020202020204" pitchFamily="34" charset="0"/>
                      </a:endParaRPr>
                    </a:p>
                  </a:txBody>
                  <a:tcPr marT="7620" marB="0" anchor="b"/>
                </a:tc>
                <a:tc hMerge="1">
                  <a:txBody>
                    <a:bodyPr/>
                    <a:lstStyle/>
                    <a:p>
                      <a:pPr algn="l" fontAlgn="ct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hMerge="1">
                  <a:txBody>
                    <a:bodyPr/>
                    <a:lstStyle/>
                    <a:p>
                      <a:endParaRPr lang="en-US" dirty="0"/>
                    </a:p>
                  </a:txBody>
                  <a:tcPr marT="762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9760595"/>
                  </a:ext>
                </a:extLst>
              </a:tr>
            </a:tbl>
          </a:graphicData>
        </a:graphic>
      </p:graphicFrame>
      <p:sp>
        <p:nvSpPr>
          <p:cNvPr id="4" name="Footer Placeholder 3">
            <a:extLst>
              <a:ext uri="{FF2B5EF4-FFF2-40B4-BE49-F238E27FC236}">
                <a16:creationId xmlns:a16="http://schemas.microsoft.com/office/drawing/2014/main" id="{A487E027-DA6F-051B-7215-954F5109EC3D}"/>
              </a:ext>
            </a:extLst>
          </p:cNvPr>
          <p:cNvSpPr>
            <a:spLocks noGrp="1"/>
          </p:cNvSpPr>
          <p:nvPr>
            <p:ph type="ftr" sz="quarter" idx="11"/>
          </p:nvPr>
        </p:nvSpPr>
        <p:spPr/>
        <p:txBody>
          <a:bodyPr/>
          <a:lstStyle/>
          <a:p>
            <a:pPr algn="l"/>
            <a:fld id="{61C9B584-852F-4056-BF30-ABA66A23FD41}" type="slidenum">
              <a:rPr lang="en-US" smtClean="0"/>
              <a:t>24</a:t>
            </a:fld>
            <a:r>
              <a:rPr lang="en-US" dirty="0"/>
              <a:t>					</a:t>
            </a:r>
            <a:endParaRPr lang="en-US" dirty="0">
              <a:solidFill>
                <a:srgbClr val="256EAB"/>
              </a:solidFill>
            </a:endParaRPr>
          </a:p>
        </p:txBody>
      </p:sp>
    </p:spTree>
    <p:extLst>
      <p:ext uri="{BB962C8B-B14F-4D97-AF65-F5344CB8AC3E}">
        <p14:creationId xmlns:p14="http://schemas.microsoft.com/office/powerpoint/2010/main" val="1202569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E0A399-02AA-F1D9-71F4-78852F927402}"/>
              </a:ext>
            </a:extLst>
          </p:cNvPr>
          <p:cNvSpPr txBox="1">
            <a:spLocks/>
          </p:cNvSpPr>
          <p:nvPr/>
        </p:nvSpPr>
        <p:spPr>
          <a:xfrm>
            <a:off x="243840" y="100014"/>
            <a:ext cx="11704320" cy="14055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pPr algn="ctr">
              <a:lnSpc>
                <a:spcPct val="100000"/>
              </a:lnSpc>
            </a:pPr>
            <a:r>
              <a:rPr lang="en-US" sz="3200" dirty="0"/>
              <a:t>Setting the UT Fleenor Branch Phosphorus TMDL Endpoint</a:t>
            </a:r>
          </a:p>
          <a:p>
            <a:pPr algn="ctr">
              <a:lnSpc>
                <a:spcPct val="100000"/>
              </a:lnSpc>
            </a:pPr>
            <a:r>
              <a:rPr lang="en-US" sz="3200" dirty="0"/>
              <a:t>A Concentration Approach</a:t>
            </a:r>
          </a:p>
        </p:txBody>
      </p:sp>
      <p:sp>
        <p:nvSpPr>
          <p:cNvPr id="3" name="Content Placeholder 2"/>
          <p:cNvSpPr>
            <a:spLocks noGrp="1"/>
          </p:cNvSpPr>
          <p:nvPr>
            <p:ph idx="1"/>
          </p:nvPr>
        </p:nvSpPr>
        <p:spPr>
          <a:xfrm>
            <a:off x="489871" y="1505527"/>
            <a:ext cx="11448627" cy="4673599"/>
          </a:xfrm>
        </p:spPr>
        <p:txBody>
          <a:bodyPr>
            <a:noAutofit/>
          </a:bodyPr>
          <a:lstStyle/>
          <a:p>
            <a:r>
              <a:rPr lang="en-US" sz="2400" dirty="0"/>
              <a:t>The total phosphorus (TP) TMDL load was calculated as the average annual load corresponding to an average annual in-stream concentration</a:t>
            </a:r>
          </a:p>
          <a:p>
            <a:r>
              <a:rPr lang="en-US" sz="2400" dirty="0"/>
              <a:t>The endpoint was based on the 90</a:t>
            </a:r>
            <a:r>
              <a:rPr lang="en-US" sz="2400" baseline="30000" dirty="0"/>
              <a:t>th</a:t>
            </a:r>
            <a:r>
              <a:rPr lang="en-US" sz="2400" dirty="0"/>
              <a:t> percentile concentration of a neighboring non-impaired watershed</a:t>
            </a:r>
          </a:p>
          <a:p>
            <a:pPr lvl="1"/>
            <a:r>
              <a:rPr lang="en-US" sz="2000" dirty="0"/>
              <a:t>Water quality data from </a:t>
            </a:r>
            <a:r>
              <a:rPr lang="en-US" sz="2000" b="1" dirty="0"/>
              <a:t>Cove Creek</a:t>
            </a:r>
            <a:r>
              <a:rPr lang="en-US" sz="2000" dirty="0"/>
              <a:t>, station 6CCOV002.44, was used to set the TP TMDL endpoint</a:t>
            </a:r>
          </a:p>
          <a:p>
            <a:pPr lvl="2"/>
            <a:r>
              <a:rPr lang="en-US" sz="1800" dirty="0"/>
              <a:t>Cove Creek was used as the unimpaired reference stream for the Greendale Creek and UT Fleenor Branch benthic stressor analysis</a:t>
            </a:r>
          </a:p>
          <a:p>
            <a:pPr lvl="2"/>
            <a:r>
              <a:rPr lang="en-US" sz="1800" dirty="0"/>
              <a:t>UT Fleenor Branch is a tributary to Cove Creek, by means of Fleenor Branch</a:t>
            </a:r>
          </a:p>
          <a:p>
            <a:r>
              <a:rPr lang="en-US" sz="2400" dirty="0"/>
              <a:t>The TP endpoint was set at an average annual in-stream concentration of</a:t>
            </a:r>
          </a:p>
          <a:p>
            <a:pPr marL="228600" lvl="1" indent="0" algn="ctr">
              <a:buNone/>
            </a:pPr>
            <a:r>
              <a:rPr lang="en-US" sz="2400" b="1" dirty="0"/>
              <a:t>0.05 mg/L</a:t>
            </a:r>
          </a:p>
          <a:p>
            <a:pPr marL="228600" lvl="1" indent="0">
              <a:buNone/>
            </a:pPr>
            <a:r>
              <a:rPr lang="en-US" sz="2400" dirty="0"/>
              <a:t>based on the 90</a:t>
            </a:r>
            <a:r>
              <a:rPr lang="en-US" sz="2400" baseline="30000" dirty="0"/>
              <a:t>th</a:t>
            </a:r>
            <a:r>
              <a:rPr lang="en-US" sz="2400" dirty="0"/>
              <a:t> percentile concentration at the Cove Creek station 6CCOV002.44</a:t>
            </a:r>
          </a:p>
        </p:txBody>
      </p:sp>
      <p:sp>
        <p:nvSpPr>
          <p:cNvPr id="12" name="Footer Placeholder 3">
            <a:extLst>
              <a:ext uri="{FF2B5EF4-FFF2-40B4-BE49-F238E27FC236}">
                <a16:creationId xmlns:a16="http://schemas.microsoft.com/office/drawing/2014/main" id="{1D509A87-B737-A556-8AB7-1BE071F6BE81}"/>
              </a:ext>
            </a:extLst>
          </p:cNvPr>
          <p:cNvSpPr txBox="1">
            <a:spLocks/>
          </p:cNvSpPr>
          <p:nvPr/>
        </p:nvSpPr>
        <p:spPr>
          <a:xfrm>
            <a:off x="838200" y="6311900"/>
            <a:ext cx="10515600" cy="4095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1C9B584-852F-4056-BF30-ABA66A23FD41}" type="slidenum">
              <a:rPr lang="en-US" sz="1200" smtClean="0">
                <a:solidFill>
                  <a:srgbClr val="898989"/>
                </a:solidFill>
              </a:rPr>
              <a:pPr>
                <a:spcAft>
                  <a:spcPts val="600"/>
                </a:spcAft>
              </a:pPr>
              <a:t>25</a:t>
            </a:fld>
            <a:r>
              <a:rPr lang="en-US" sz="1200" dirty="0"/>
              <a:t>	</a:t>
            </a:r>
            <a:r>
              <a:rPr lang="en-US" dirty="0"/>
              <a:t>				</a:t>
            </a:r>
            <a:endParaRPr lang="en-US" dirty="0">
              <a:solidFill>
                <a:srgbClr val="256EAB"/>
              </a:solidFill>
            </a:endParaRPr>
          </a:p>
        </p:txBody>
      </p:sp>
    </p:spTree>
    <p:extLst>
      <p:ext uri="{BB962C8B-B14F-4D97-AF65-F5344CB8AC3E}">
        <p14:creationId xmlns:p14="http://schemas.microsoft.com/office/powerpoint/2010/main" val="996954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833-8F2E-74CA-8C5C-8DDC5DE9EDE7}"/>
              </a:ext>
            </a:extLst>
          </p:cNvPr>
          <p:cNvSpPr>
            <a:spLocks noGrp="1"/>
          </p:cNvSpPr>
          <p:nvPr>
            <p:ph type="title"/>
          </p:nvPr>
        </p:nvSpPr>
        <p:spPr>
          <a:xfrm>
            <a:off x="838200" y="185010"/>
            <a:ext cx="10515600" cy="1325563"/>
          </a:xfrm>
        </p:spPr>
        <p:txBody>
          <a:bodyPr/>
          <a:lstStyle/>
          <a:p>
            <a:pPr algn="ctr"/>
            <a:r>
              <a:rPr lang="en-US" dirty="0"/>
              <a:t>UT Fleenor Branch Phosphorus Reductions</a:t>
            </a:r>
            <a:br>
              <a:rPr lang="en-US" dirty="0"/>
            </a:br>
            <a:r>
              <a:rPr lang="en-US" dirty="0"/>
              <a:t>Allocation Scenarios </a:t>
            </a:r>
          </a:p>
        </p:txBody>
      </p:sp>
      <p:graphicFrame>
        <p:nvGraphicFramePr>
          <p:cNvPr id="5" name="Content Placeholder 4">
            <a:extLst>
              <a:ext uri="{FF2B5EF4-FFF2-40B4-BE49-F238E27FC236}">
                <a16:creationId xmlns:a16="http://schemas.microsoft.com/office/drawing/2014/main" id="{FFB4A0FE-D025-3994-E898-B96486CBED57}"/>
              </a:ext>
            </a:extLst>
          </p:cNvPr>
          <p:cNvGraphicFramePr>
            <a:graphicFrameLocks noGrp="1"/>
          </p:cNvGraphicFramePr>
          <p:nvPr>
            <p:ph idx="1"/>
            <p:extLst>
              <p:ext uri="{D42A27DB-BD31-4B8C-83A1-F6EECF244321}">
                <p14:modId xmlns:p14="http://schemas.microsoft.com/office/powerpoint/2010/main" val="615898589"/>
              </p:ext>
            </p:extLst>
          </p:nvPr>
        </p:nvGraphicFramePr>
        <p:xfrm>
          <a:off x="426720" y="1253725"/>
          <a:ext cx="11012373" cy="5102670"/>
        </p:xfrm>
        <a:graphic>
          <a:graphicData uri="http://schemas.openxmlformats.org/drawingml/2006/table">
            <a:tbl>
              <a:tblPr>
                <a:tableStyleId>{5DA37D80-6434-44D0-A028-1B22A696006F}</a:tableStyleId>
              </a:tblPr>
              <a:tblGrid>
                <a:gridCol w="2743200">
                  <a:extLst>
                    <a:ext uri="{9D8B030D-6E8A-4147-A177-3AD203B41FA5}">
                      <a16:colId xmlns:a16="http://schemas.microsoft.com/office/drawing/2014/main" val="2803204499"/>
                    </a:ext>
                  </a:extLst>
                </a:gridCol>
                <a:gridCol w="1188720">
                  <a:extLst>
                    <a:ext uri="{9D8B030D-6E8A-4147-A177-3AD203B41FA5}">
                      <a16:colId xmlns:a16="http://schemas.microsoft.com/office/drawing/2014/main" val="3591823837"/>
                    </a:ext>
                  </a:extLst>
                </a:gridCol>
                <a:gridCol w="1422467">
                  <a:extLst>
                    <a:ext uri="{9D8B030D-6E8A-4147-A177-3AD203B41FA5}">
                      <a16:colId xmlns:a16="http://schemas.microsoft.com/office/drawing/2014/main" val="3809826852"/>
                    </a:ext>
                  </a:extLst>
                </a:gridCol>
                <a:gridCol w="1441154">
                  <a:extLst>
                    <a:ext uri="{9D8B030D-6E8A-4147-A177-3AD203B41FA5}">
                      <a16:colId xmlns:a16="http://schemas.microsoft.com/office/drawing/2014/main" val="2387705659"/>
                    </a:ext>
                  </a:extLst>
                </a:gridCol>
                <a:gridCol w="1426576">
                  <a:extLst>
                    <a:ext uri="{9D8B030D-6E8A-4147-A177-3AD203B41FA5}">
                      <a16:colId xmlns:a16="http://schemas.microsoft.com/office/drawing/2014/main" val="1862555021"/>
                    </a:ext>
                  </a:extLst>
                </a:gridCol>
                <a:gridCol w="1431967">
                  <a:extLst>
                    <a:ext uri="{9D8B030D-6E8A-4147-A177-3AD203B41FA5}">
                      <a16:colId xmlns:a16="http://schemas.microsoft.com/office/drawing/2014/main" val="3503736732"/>
                    </a:ext>
                  </a:extLst>
                </a:gridCol>
                <a:gridCol w="1358289">
                  <a:extLst>
                    <a:ext uri="{9D8B030D-6E8A-4147-A177-3AD203B41FA5}">
                      <a16:colId xmlns:a16="http://schemas.microsoft.com/office/drawing/2014/main" val="3214632728"/>
                    </a:ext>
                  </a:extLst>
                </a:gridCol>
              </a:tblGrid>
              <a:tr h="255874">
                <a:tc rowSpan="2">
                  <a:txBody>
                    <a:bodyPr/>
                    <a:lstStyle/>
                    <a:p>
                      <a:pPr algn="ctr" fontAlgn="b"/>
                      <a:r>
                        <a:rPr lang="en-US" sz="1600" b="1" u="none" strike="noStrike" dirty="0">
                          <a:effectLst/>
                          <a:latin typeface="Arial" panose="020B0604020202020204" pitchFamily="34" charset="0"/>
                          <a:cs typeface="Arial" panose="020B0604020202020204" pitchFamily="34" charset="0"/>
                        </a:rPr>
                        <a:t>Land Use/Source Group</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rowSpan="2">
                  <a:txBody>
                    <a:bodyPr/>
                    <a:lstStyle/>
                    <a:p>
                      <a:pPr algn="ctr" fontAlgn="b"/>
                      <a:r>
                        <a:rPr lang="en-US" sz="1600" b="1" u="none" strike="noStrike" dirty="0">
                          <a:effectLst/>
                          <a:latin typeface="Arial" panose="020B0604020202020204" pitchFamily="34" charset="0"/>
                          <a:cs typeface="Arial" panose="020B0604020202020204" pitchFamily="34" charset="0"/>
                        </a:rPr>
                        <a:t>Area      (acres)</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rowSpan="2">
                  <a:txBody>
                    <a:bodyPr/>
                    <a:lstStyle/>
                    <a:p>
                      <a:pPr algn="ctr" fontAlgn="b"/>
                      <a:r>
                        <a:rPr lang="en-US" sz="1600" b="1" u="none" strike="noStrike" dirty="0">
                          <a:effectLst/>
                          <a:latin typeface="Arial" panose="020B0604020202020204" pitchFamily="34" charset="0"/>
                          <a:cs typeface="Arial" panose="020B0604020202020204" pitchFamily="34" charset="0"/>
                        </a:rPr>
                        <a:t>Existing Phosphorus Load (</a:t>
                      </a:r>
                      <a:r>
                        <a:rPr lang="en-US" sz="1600" b="1" u="none" strike="noStrike" dirty="0" err="1">
                          <a:effectLst/>
                          <a:latin typeface="Arial" panose="020B0604020202020204" pitchFamily="34" charset="0"/>
                          <a:cs typeface="Arial" panose="020B0604020202020204" pitchFamily="34" charset="0"/>
                        </a:rPr>
                        <a:t>lbs</a:t>
                      </a:r>
                      <a:r>
                        <a:rPr lang="en-US" sz="1600" b="1" u="none" strike="noStrike" dirty="0">
                          <a:effectLst/>
                          <a:latin typeface="Arial" panose="020B0604020202020204" pitchFamily="34" charset="0"/>
                          <a:cs typeface="Arial" panose="020B0604020202020204" pitchFamily="34" charset="0"/>
                        </a:rPr>
                        <a:t>/</a:t>
                      </a:r>
                      <a:r>
                        <a:rPr lang="en-US" sz="1600" b="1" u="none" strike="noStrike" dirty="0" err="1">
                          <a:effectLst/>
                          <a:latin typeface="Arial" panose="020B0604020202020204" pitchFamily="34" charset="0"/>
                          <a:cs typeface="Arial" panose="020B0604020202020204" pitchFamily="34" charset="0"/>
                        </a:rPr>
                        <a:t>yr</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gridSpan="2">
                  <a:txBody>
                    <a:bodyPr/>
                    <a:lstStyle/>
                    <a:p>
                      <a:pPr algn="ctr" fontAlgn="b"/>
                      <a:r>
                        <a:rPr lang="en-US" sz="1600" b="1" u="none" strike="noStrike" dirty="0">
                          <a:effectLst/>
                          <a:latin typeface="Arial" panose="020B0604020202020204" pitchFamily="34" charset="0"/>
                          <a:cs typeface="Arial" panose="020B0604020202020204" pitchFamily="34" charset="0"/>
                        </a:rPr>
                        <a:t>Scenario 1</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hMerge="1">
                  <a:txBody>
                    <a:bodyPr/>
                    <a:lstStyle/>
                    <a:p>
                      <a:endParaRPr lang="en-US"/>
                    </a:p>
                  </a:txBody>
                  <a:tcPr/>
                </a:tc>
                <a:tc gridSpan="2">
                  <a:txBody>
                    <a:bodyPr/>
                    <a:lstStyle/>
                    <a:p>
                      <a:pPr algn="ctr" fontAlgn="b"/>
                      <a:r>
                        <a:rPr lang="en-US" sz="1600" b="1" u="none" strike="noStrike" dirty="0">
                          <a:effectLst/>
                          <a:latin typeface="Arial" panose="020B0604020202020204" pitchFamily="34" charset="0"/>
                          <a:cs typeface="Arial" panose="020B0604020202020204" pitchFamily="34" charset="0"/>
                        </a:rPr>
                        <a:t>Scenario 2</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hMerge="1">
                  <a:txBody>
                    <a:bodyPr/>
                    <a:lstStyle/>
                    <a:p>
                      <a:endParaRPr lang="en-US"/>
                    </a:p>
                  </a:txBody>
                  <a:tcPr/>
                </a:tc>
                <a:extLst>
                  <a:ext uri="{0D108BD9-81ED-4DB2-BD59-A6C34878D82A}">
                    <a16:rowId xmlns:a16="http://schemas.microsoft.com/office/drawing/2014/main" val="1088797690"/>
                  </a:ext>
                </a:extLst>
              </a:tr>
              <a:tr h="70913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600" b="1" u="none" strike="noStrike" dirty="0">
                          <a:effectLst/>
                          <a:latin typeface="Arial" panose="020B0604020202020204" pitchFamily="34" charset="0"/>
                          <a:cs typeface="Arial" panose="020B0604020202020204" pitchFamily="34" charset="0"/>
                        </a:rPr>
                        <a:t>% Reduction</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600" b="1" u="none" strike="noStrike" dirty="0">
                          <a:effectLst/>
                          <a:latin typeface="Arial" panose="020B0604020202020204" pitchFamily="34" charset="0"/>
                          <a:cs typeface="Arial" panose="020B0604020202020204" pitchFamily="34" charset="0"/>
                        </a:rPr>
                        <a:t>Allocation Load (</a:t>
                      </a:r>
                      <a:r>
                        <a:rPr lang="en-US" sz="1600" b="1" u="none" strike="noStrike" dirty="0" err="1">
                          <a:effectLst/>
                          <a:latin typeface="Arial" panose="020B0604020202020204" pitchFamily="34" charset="0"/>
                          <a:cs typeface="Arial" panose="020B0604020202020204" pitchFamily="34" charset="0"/>
                        </a:rPr>
                        <a:t>lbs</a:t>
                      </a:r>
                      <a:r>
                        <a:rPr lang="en-US" sz="1600" b="1" u="none" strike="noStrike" dirty="0">
                          <a:effectLst/>
                          <a:latin typeface="Arial" panose="020B0604020202020204" pitchFamily="34" charset="0"/>
                          <a:cs typeface="Arial" panose="020B0604020202020204" pitchFamily="34" charset="0"/>
                        </a:rPr>
                        <a:t>/</a:t>
                      </a:r>
                      <a:r>
                        <a:rPr lang="en-US" sz="1600" b="1" u="none" strike="noStrike" dirty="0" err="1">
                          <a:effectLst/>
                          <a:latin typeface="Arial" panose="020B0604020202020204" pitchFamily="34" charset="0"/>
                          <a:cs typeface="Arial" panose="020B0604020202020204" pitchFamily="34" charset="0"/>
                        </a:rPr>
                        <a:t>yr</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600" b="1" u="none" strike="noStrike" dirty="0">
                          <a:effectLst/>
                          <a:latin typeface="Arial" panose="020B0604020202020204" pitchFamily="34" charset="0"/>
                          <a:cs typeface="Arial" panose="020B0604020202020204" pitchFamily="34" charset="0"/>
                        </a:rPr>
                        <a:t>% Reduction</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r>
                        <a:rPr lang="en-US" sz="1600" b="1" u="none" strike="noStrike" dirty="0">
                          <a:effectLst/>
                          <a:latin typeface="Arial" panose="020B0604020202020204" pitchFamily="34" charset="0"/>
                          <a:cs typeface="Arial" panose="020B0604020202020204" pitchFamily="34" charset="0"/>
                        </a:rPr>
                        <a:t>Allocation Load (</a:t>
                      </a:r>
                      <a:r>
                        <a:rPr lang="en-US" sz="1600" b="1" u="none" strike="noStrike" dirty="0" err="1">
                          <a:effectLst/>
                          <a:latin typeface="Arial" panose="020B0604020202020204" pitchFamily="34" charset="0"/>
                          <a:cs typeface="Arial" panose="020B0604020202020204" pitchFamily="34" charset="0"/>
                        </a:rPr>
                        <a:t>lbs</a:t>
                      </a:r>
                      <a:r>
                        <a:rPr lang="en-US" sz="1600" b="1" u="none" strike="noStrike" dirty="0">
                          <a:effectLst/>
                          <a:latin typeface="Arial" panose="020B0604020202020204" pitchFamily="34" charset="0"/>
                          <a:cs typeface="Arial" panose="020B0604020202020204" pitchFamily="34" charset="0"/>
                        </a:rPr>
                        <a:t>/</a:t>
                      </a:r>
                      <a:r>
                        <a:rPr lang="en-US" sz="1600" b="1" u="none" strike="noStrike" dirty="0" err="1">
                          <a:effectLst/>
                          <a:latin typeface="Arial" panose="020B0604020202020204" pitchFamily="34" charset="0"/>
                          <a:cs typeface="Arial" panose="020B0604020202020204" pitchFamily="34" charset="0"/>
                        </a:rPr>
                        <a:t>yr</a:t>
                      </a:r>
                      <a:r>
                        <a:rPr lang="en-US" sz="1600" b="1" u="none" strike="noStrike" dirty="0">
                          <a:effectLst/>
                          <a:latin typeface="Arial" panose="020B0604020202020204" pitchFamily="34" charset="0"/>
                          <a:cs typeface="Arial" panose="020B0604020202020204" pitchFamily="34" charset="0"/>
                        </a:rPr>
                        <a:t>)</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203876066"/>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Row Crops</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3467131451"/>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Pasture/Hay</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48</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90.2</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65.7%</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31.0</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77.7%</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20.1</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3421260473"/>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Forest</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91</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4.7</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0.0%</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4.7</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0.0%</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4.7</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414806633"/>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Harvested Forest</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804235862"/>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Developed</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30</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44.1</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65.7%</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15.1</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40.0%</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26.4</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537189081"/>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Transitional</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a:effectLst/>
                          <a:latin typeface="Arial" panose="020B0604020202020204" pitchFamily="34" charset="0"/>
                          <a:cs typeface="Arial" panose="020B0604020202020204" pitchFamily="34" charset="0"/>
                        </a:rPr>
                        <a:t>-</a:t>
                      </a:r>
                      <a:endParaRPr lang="en-US" sz="1600" b="0" i="0" u="none" strike="noStrike">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3771569141"/>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Streambank Erosion</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0.8</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65.7%</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0.3</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89.1%</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0.1</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096340472"/>
                  </a:ext>
                </a:extLst>
              </a:tr>
              <a:tr h="274320">
                <a:tc>
                  <a:txBody>
                    <a:bodyPr/>
                    <a:lstStyle/>
                    <a:p>
                      <a:pPr algn="l" fontAlgn="b"/>
                      <a:r>
                        <a:rPr lang="en-US" sz="1600" b="0" i="0" u="none" strike="noStrike" dirty="0">
                          <a:effectLst/>
                          <a:latin typeface="Arial" panose="020B0604020202020204" pitchFamily="34" charset="0"/>
                          <a:cs typeface="Arial" panose="020B0604020202020204" pitchFamily="34" charset="0"/>
                        </a:rPr>
                        <a:t>Groundwater</a:t>
                      </a:r>
                    </a:p>
                  </a:txBody>
                  <a:tcPr marT="7620" marB="0" anchor="b"/>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7620" marR="7620" marT="7620" marB="0" anchor="ctr"/>
                </a:tc>
                <a:tc>
                  <a:txBody>
                    <a:bodyPr/>
                    <a:lstStyle/>
                    <a:p>
                      <a:pPr algn="ctr" fontAlgn="ctr"/>
                      <a:r>
                        <a:rPr lang="en-US" sz="1600" b="0" i="0" u="none" strike="noStrike" dirty="0">
                          <a:effectLst/>
                          <a:latin typeface="Arial" panose="020B0604020202020204" pitchFamily="34" charset="0"/>
                          <a:cs typeface="Arial" panose="020B0604020202020204" pitchFamily="34" charset="0"/>
                        </a:rPr>
                        <a:t>9.4</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txBody>
                  <a:tcPr marL="7620" marR="7620" marT="7620" marB="0" anchor="ctr"/>
                </a:tc>
                <a:tc>
                  <a:txBody>
                    <a:bodyPr/>
                    <a:lstStyle/>
                    <a:p>
                      <a:pPr algn="ctr" fontAlgn="ctr"/>
                      <a:r>
                        <a:rPr lang="en-US" sz="1600" b="0" i="0" u="none" strike="noStrike" dirty="0">
                          <a:effectLst/>
                          <a:latin typeface="Arial" panose="020B0604020202020204" pitchFamily="34" charset="0"/>
                          <a:cs typeface="Arial" panose="020B0604020202020204" pitchFamily="34" charset="0"/>
                        </a:rPr>
                        <a:t>9.4</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txBody>
                  <a:tcPr marL="7620" marR="7620" marT="7620" marB="0" anchor="ctr"/>
                </a:tc>
                <a:tc>
                  <a:txBody>
                    <a:bodyPr/>
                    <a:lstStyle/>
                    <a:p>
                      <a:pPr algn="ctr" fontAlgn="ctr"/>
                      <a:r>
                        <a:rPr lang="en-US" sz="1600" b="0" i="0" u="none" strike="noStrike" dirty="0">
                          <a:effectLst/>
                          <a:latin typeface="Arial" panose="020B0604020202020204" pitchFamily="34" charset="0"/>
                          <a:cs typeface="Arial" panose="020B0604020202020204" pitchFamily="34" charset="0"/>
                        </a:rPr>
                        <a:t>9.4</a:t>
                      </a:r>
                    </a:p>
                  </a:txBody>
                  <a:tcPr marL="7620" marR="7620" marT="7620" marB="0" anchor="ctr"/>
                </a:tc>
                <a:extLst>
                  <a:ext uri="{0D108BD9-81ED-4DB2-BD59-A6C34878D82A}">
                    <a16:rowId xmlns:a16="http://schemas.microsoft.com/office/drawing/2014/main" val="4076675621"/>
                  </a:ext>
                </a:extLst>
              </a:tr>
              <a:tr h="274320">
                <a:tc>
                  <a:txBody>
                    <a:bodyPr/>
                    <a:lstStyle/>
                    <a:p>
                      <a:pPr algn="l" fontAlgn="b"/>
                      <a:r>
                        <a:rPr lang="en-US" sz="1600" b="0" i="0" u="none" strike="noStrike" dirty="0">
                          <a:effectLst/>
                          <a:latin typeface="Arial" panose="020B0604020202020204" pitchFamily="34" charset="0"/>
                          <a:cs typeface="Arial" panose="020B0604020202020204" pitchFamily="34" charset="0"/>
                        </a:rPr>
                        <a:t>Septic Systems</a:t>
                      </a:r>
                    </a:p>
                  </a:txBody>
                  <a:tcPr marT="7620" marB="0" anchor="b"/>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7620" marR="7620" marT="7620" marB="0" anchor="ctr"/>
                </a:tc>
                <a:tc>
                  <a:txBody>
                    <a:bodyPr/>
                    <a:lstStyle/>
                    <a:p>
                      <a:pPr algn="ctr" fontAlgn="ctr"/>
                      <a:r>
                        <a:rPr lang="en-US" sz="1600" b="0" i="0" u="none" strike="noStrike" dirty="0">
                          <a:effectLst/>
                          <a:latin typeface="Arial" panose="020B0604020202020204" pitchFamily="34" charset="0"/>
                          <a:cs typeface="Arial" panose="020B0604020202020204" pitchFamily="34" charset="0"/>
                        </a:rPr>
                        <a:t>1.0</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65.7%</a:t>
                      </a:r>
                    </a:p>
                  </a:txBody>
                  <a:tcPr marL="7620" marR="7620" marT="7620" marB="0" anchor="ctr"/>
                </a:tc>
                <a:tc>
                  <a:txBody>
                    <a:bodyPr/>
                    <a:lstStyle/>
                    <a:p>
                      <a:pPr algn="ctr" fontAlgn="ctr"/>
                      <a:r>
                        <a:rPr lang="en-US" sz="1600" b="0" i="0" u="none" strike="noStrike" dirty="0">
                          <a:effectLst/>
                          <a:latin typeface="Arial" panose="020B0604020202020204" pitchFamily="34" charset="0"/>
                          <a:cs typeface="Arial" panose="020B0604020202020204" pitchFamily="34" charset="0"/>
                        </a:rPr>
                        <a:t>0.3</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77.7%</a:t>
                      </a:r>
                    </a:p>
                  </a:txBody>
                  <a:tcPr marL="7620" marR="7620" marT="7620" marB="0" anchor="ctr"/>
                </a:tc>
                <a:tc>
                  <a:txBody>
                    <a:bodyPr/>
                    <a:lstStyle/>
                    <a:p>
                      <a:pPr algn="ctr" fontAlgn="ctr"/>
                      <a:r>
                        <a:rPr lang="en-US" sz="1600" b="0" i="0" u="none" strike="noStrike" dirty="0">
                          <a:effectLst/>
                          <a:latin typeface="Arial" panose="020B0604020202020204" pitchFamily="34" charset="0"/>
                          <a:cs typeface="Arial" panose="020B0604020202020204" pitchFamily="34" charset="0"/>
                        </a:rPr>
                        <a:t>0.2</a:t>
                      </a:r>
                    </a:p>
                  </a:txBody>
                  <a:tcPr marL="7620" marR="7620" marT="7620" marB="0" anchor="ctr"/>
                </a:tc>
                <a:extLst>
                  <a:ext uri="{0D108BD9-81ED-4DB2-BD59-A6C34878D82A}">
                    <a16:rowId xmlns:a16="http://schemas.microsoft.com/office/drawing/2014/main" val="3839099933"/>
                  </a:ext>
                </a:extLst>
              </a:tr>
              <a:tr h="274320">
                <a:tc>
                  <a:txBody>
                    <a:bodyPr/>
                    <a:lstStyle/>
                    <a:p>
                      <a:pPr algn="l" fontAlgn="b"/>
                      <a:r>
                        <a:rPr lang="en-US" sz="1600" b="0" i="0" u="none" strike="noStrike" dirty="0">
                          <a:effectLst/>
                          <a:latin typeface="Arial" panose="020B0604020202020204" pitchFamily="34" charset="0"/>
                          <a:cs typeface="Arial" panose="020B0604020202020204" pitchFamily="34" charset="0"/>
                        </a:rPr>
                        <a:t>Livestock Direct Deposition</a:t>
                      </a:r>
                    </a:p>
                  </a:txBody>
                  <a:tcPr marT="7620" marB="0" anchor="b"/>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7620" marR="7620" marT="7620" marB="0" anchor="ctr"/>
                </a:tc>
                <a:tc>
                  <a:txBody>
                    <a:bodyPr/>
                    <a:lstStyle/>
                    <a:p>
                      <a:pPr algn="ctr" fontAlgn="ctr"/>
                      <a:r>
                        <a:rPr lang="en-US" sz="1600" b="0" i="0" u="none" strike="noStrike" dirty="0">
                          <a:effectLst/>
                          <a:latin typeface="Arial" panose="020B0604020202020204" pitchFamily="34" charset="0"/>
                          <a:cs typeface="Arial" panose="020B0604020202020204" pitchFamily="34" charset="0"/>
                        </a:rPr>
                        <a:t>1.3</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65.7%</a:t>
                      </a:r>
                    </a:p>
                  </a:txBody>
                  <a:tcPr marL="7620" marR="7620" marT="7620" marB="0" anchor="ctr"/>
                </a:tc>
                <a:tc>
                  <a:txBody>
                    <a:bodyPr/>
                    <a:lstStyle/>
                    <a:p>
                      <a:pPr algn="ctr" fontAlgn="ctr"/>
                      <a:r>
                        <a:rPr lang="en-US" sz="1600" b="0" i="0" u="none" strike="noStrike" dirty="0">
                          <a:effectLst/>
                          <a:latin typeface="Arial" panose="020B0604020202020204" pitchFamily="34" charset="0"/>
                          <a:cs typeface="Arial" panose="020B0604020202020204" pitchFamily="34" charset="0"/>
                        </a:rPr>
                        <a:t>0.4</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77.7%</a:t>
                      </a:r>
                    </a:p>
                  </a:txBody>
                  <a:tcPr marL="7620" marR="7620" marT="7620" marB="0" anchor="ctr"/>
                </a:tc>
                <a:tc>
                  <a:txBody>
                    <a:bodyPr/>
                    <a:lstStyle/>
                    <a:p>
                      <a:pPr algn="ctr" fontAlgn="ctr"/>
                      <a:r>
                        <a:rPr lang="en-US" sz="1600" b="0" i="0" u="none" strike="noStrike" dirty="0">
                          <a:effectLst/>
                          <a:latin typeface="Arial" panose="020B0604020202020204" pitchFamily="34" charset="0"/>
                          <a:cs typeface="Arial" panose="020B0604020202020204" pitchFamily="34" charset="0"/>
                        </a:rPr>
                        <a:t>0.3</a:t>
                      </a:r>
                    </a:p>
                  </a:txBody>
                  <a:tcPr marL="7620" marR="7620" marT="7620" marB="0" anchor="ctr"/>
                </a:tc>
                <a:extLst>
                  <a:ext uri="{0D108BD9-81ED-4DB2-BD59-A6C34878D82A}">
                    <a16:rowId xmlns:a16="http://schemas.microsoft.com/office/drawing/2014/main" val="247817632"/>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Permitted WLA</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a:effectLst/>
                          <a:latin typeface="Arial" panose="020B0604020202020204" pitchFamily="34" charset="0"/>
                          <a:cs typeface="Arial" panose="020B0604020202020204" pitchFamily="34" charset="0"/>
                        </a:rPr>
                        <a:t>-</a:t>
                      </a:r>
                      <a:endParaRPr lang="en-US" sz="1600" b="0" i="0" u="none" strike="noStrike">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8178752"/>
                  </a:ext>
                </a:extLst>
              </a:tr>
              <a:tr h="274320">
                <a:tc>
                  <a:txBody>
                    <a:bodyPr/>
                    <a:lstStyle/>
                    <a:p>
                      <a:pPr algn="l" fontAlgn="b"/>
                      <a:r>
                        <a:rPr lang="en-US" sz="1600" b="0" u="none" strike="noStrike" dirty="0">
                          <a:effectLst/>
                          <a:latin typeface="Arial" panose="020B0604020202020204" pitchFamily="34" charset="0"/>
                          <a:cs typeface="Arial" panose="020B0604020202020204" pitchFamily="34" charset="0"/>
                        </a:rPr>
                        <a:t>Total Load</a:t>
                      </a:r>
                      <a:endParaRPr lang="en-US" sz="1600" b="0" i="0" u="none" strike="noStrike" dirty="0">
                        <a:effectLst/>
                        <a:latin typeface="Arial" panose="020B0604020202020204" pitchFamily="34" charset="0"/>
                        <a:cs typeface="Arial" panose="020B0604020202020204" pitchFamily="34" charset="0"/>
                      </a:endParaRPr>
                    </a:p>
                  </a:txBody>
                  <a:tcPr marT="7620" marB="0" anchor="b"/>
                </a:tc>
                <a:tc>
                  <a:txBody>
                    <a:bodyPr/>
                    <a:lstStyle/>
                    <a:p>
                      <a:pPr algn="ctr" fontAlgn="ctr"/>
                      <a:r>
                        <a:rPr lang="en-US" sz="1600" b="0" u="none" strike="noStrike" dirty="0">
                          <a:effectLst/>
                          <a:latin typeface="Arial" panose="020B0604020202020204" pitchFamily="34" charset="0"/>
                          <a:cs typeface="Arial" panose="020B0604020202020204" pitchFamily="34" charset="0"/>
                        </a:rPr>
                        <a:t> </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151.5</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 </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1" u="none" strike="noStrike" dirty="0">
                          <a:effectLst/>
                          <a:latin typeface="Arial" panose="020B0604020202020204" pitchFamily="34" charset="0"/>
                          <a:cs typeface="Arial" panose="020B0604020202020204" pitchFamily="34" charset="0"/>
                        </a:rPr>
                        <a:t>61.2</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0" u="none" strike="noStrike" dirty="0">
                          <a:effectLst/>
                          <a:latin typeface="Arial" panose="020B0604020202020204" pitchFamily="34" charset="0"/>
                          <a:cs typeface="Arial" panose="020B0604020202020204" pitchFamily="34" charset="0"/>
                        </a:rPr>
                        <a:t> </a:t>
                      </a: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US" sz="1600" b="1" u="none" strike="noStrike" dirty="0">
                          <a:effectLst/>
                          <a:latin typeface="Arial" panose="020B0604020202020204" pitchFamily="34" charset="0"/>
                          <a:cs typeface="Arial" panose="020B0604020202020204" pitchFamily="34" charset="0"/>
                        </a:rPr>
                        <a:t>61.2</a:t>
                      </a:r>
                      <a:endParaRPr lang="en-US" sz="1600" b="1" i="0" u="none" strike="noStrike" dirty="0">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1197859703"/>
                  </a:ext>
                </a:extLst>
              </a:tr>
              <a:tr h="274320">
                <a:tc gridSpan="7">
                  <a:txBody>
                    <a:bodyPr/>
                    <a:lstStyle/>
                    <a:p>
                      <a:pPr algn="l" fontAlgn="b"/>
                      <a:r>
                        <a:rPr lang="en-US" sz="1600" b="0" u="none" strike="noStrike" dirty="0">
                          <a:effectLst/>
                          <a:latin typeface="Arial" panose="020B0604020202020204" pitchFamily="34" charset="0"/>
                          <a:cs typeface="Arial" panose="020B0604020202020204" pitchFamily="34" charset="0"/>
                        </a:rPr>
                        <a:t>TMDL-MOS-FG = </a:t>
                      </a:r>
                      <a:r>
                        <a:rPr lang="en-US" sz="1800" b="1" u="none" strike="noStrike" dirty="0">
                          <a:effectLst/>
                          <a:latin typeface="Arial" panose="020B0604020202020204" pitchFamily="34" charset="0"/>
                          <a:cs typeface="Arial" panose="020B0604020202020204" pitchFamily="34" charset="0"/>
                        </a:rPr>
                        <a:t>61.3</a:t>
                      </a:r>
                      <a:r>
                        <a:rPr lang="en-US" sz="1600" b="0" u="none" strike="noStrike" dirty="0">
                          <a:effectLst/>
                          <a:latin typeface="Arial" panose="020B0604020202020204" pitchFamily="34" charset="0"/>
                          <a:cs typeface="Arial" panose="020B0604020202020204" pitchFamily="34" charset="0"/>
                        </a:rPr>
                        <a:t> (tons/</a:t>
                      </a:r>
                      <a:r>
                        <a:rPr lang="en-US" sz="1600" b="0" u="none" strike="noStrike" dirty="0" err="1">
                          <a:effectLst/>
                          <a:latin typeface="Arial" panose="020B0604020202020204" pitchFamily="34" charset="0"/>
                          <a:cs typeface="Arial" panose="020B0604020202020204" pitchFamily="34" charset="0"/>
                        </a:rPr>
                        <a:t>yr</a:t>
                      </a: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T="7620" marB="0" anchor="b"/>
                </a:tc>
                <a:tc hMerge="1">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hMerge="1">
                  <a:txBody>
                    <a:bodyPr/>
                    <a:lstStyle/>
                    <a:p>
                      <a:endParaRPr b="1" dirty="0"/>
                    </a:p>
                  </a:txBody>
                  <a:tcPr marT="7620" marB="0" anchor="ctr"/>
                </a:tc>
                <a:tc hMerge="1">
                  <a:txBody>
                    <a:bodyPr/>
                    <a:lstStyle/>
                    <a:p>
                      <a:endParaRPr lang="en-US" dirty="0"/>
                    </a:p>
                  </a:txBody>
                  <a:tcPr marL="7620" marR="7620" marT="7620" marB="0" anchor="ctr">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hMerge="1">
                  <a:txBody>
                    <a:bodyPr/>
                    <a:lstStyle/>
                    <a:p>
                      <a:endParaRPr lang="en-US" dirty="0"/>
                    </a:p>
                  </a:txBody>
                  <a:tcPr marL="7620" marR="7620" marT="7620" marB="0" anchor="ctr">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hMerge="1">
                  <a:txBody>
                    <a:bodyPr/>
                    <a:lstStyle/>
                    <a:p>
                      <a:endParaRPr lang="en-US" dirty="0"/>
                    </a:p>
                  </a:txBody>
                  <a:tcPr marL="7620" marR="7620" marT="7620" marB="0" anchor="ctr">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637570022"/>
                  </a:ext>
                </a:extLst>
              </a:tr>
              <a:tr h="274320">
                <a:tc gridSpan="7">
                  <a:txBody>
                    <a:bodyPr/>
                    <a:lstStyle/>
                    <a:p>
                      <a:pPr algn="l" fontAlgn="b"/>
                      <a:r>
                        <a:rPr lang="en-US" sz="1600" b="0" u="none" strike="noStrike" dirty="0">
                          <a:effectLst/>
                          <a:latin typeface="Arial" panose="020B0604020202020204" pitchFamily="34" charset="0"/>
                          <a:cs typeface="Arial" panose="020B0604020202020204" pitchFamily="34" charset="0"/>
                        </a:rPr>
                        <a:t>Needed Reduction = </a:t>
                      </a:r>
                      <a:r>
                        <a:rPr lang="en-US" sz="1800" b="1" u="none" strike="noStrike" dirty="0">
                          <a:effectLst/>
                          <a:latin typeface="Arial" panose="020B0604020202020204" pitchFamily="34" charset="0"/>
                          <a:cs typeface="Arial" panose="020B0604020202020204" pitchFamily="34" charset="0"/>
                        </a:rPr>
                        <a:t>90.2</a:t>
                      </a:r>
                      <a:r>
                        <a:rPr lang="en-US" sz="1600" b="0" u="none" strike="noStrike" dirty="0">
                          <a:effectLst/>
                          <a:latin typeface="Arial" panose="020B0604020202020204" pitchFamily="34" charset="0"/>
                          <a:cs typeface="Arial" panose="020B0604020202020204" pitchFamily="34" charset="0"/>
                        </a:rPr>
                        <a:t> (tons/</a:t>
                      </a:r>
                      <a:r>
                        <a:rPr lang="en-US" sz="1600" b="0" u="none" strike="noStrike" dirty="0" err="1">
                          <a:effectLst/>
                          <a:latin typeface="Arial" panose="020B0604020202020204" pitchFamily="34" charset="0"/>
                          <a:cs typeface="Arial" panose="020B0604020202020204" pitchFamily="34" charset="0"/>
                        </a:rPr>
                        <a:t>yr</a:t>
                      </a: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effectLst/>
                        <a:latin typeface="Arial" panose="020B0604020202020204" pitchFamily="34" charset="0"/>
                        <a:cs typeface="Arial" panose="020B0604020202020204" pitchFamily="34" charset="0"/>
                      </a:endParaRPr>
                    </a:p>
                  </a:txBody>
                  <a:tcPr marT="7620" marB="0" anchor="b"/>
                </a:tc>
                <a:tc hMerge="1">
                  <a:txBody>
                    <a:bodyPr/>
                    <a:lstStyle/>
                    <a:p>
                      <a:pPr algn="l" fontAlgn="ct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hMerge="1">
                  <a:txBody>
                    <a:bodyPr/>
                    <a:lstStyle/>
                    <a:p>
                      <a:endParaRPr lang="en-US" dirty="0"/>
                    </a:p>
                  </a:txBody>
                  <a:tcPr marT="7620" marB="0" anchor="ctr"/>
                </a:tc>
                <a:tc hMerge="1">
                  <a:txBody>
                    <a:bodyPr/>
                    <a:lstStyle/>
                    <a:p>
                      <a:endParaRPr lang="en-US"/>
                    </a:p>
                  </a:txBody>
                  <a:tcPr>
                    <a:lnT w="6350" cap="flat" cmpd="sng" algn="ctr">
                      <a:solidFill>
                        <a:srgbClr val="000000"/>
                      </a:solidFill>
                      <a:prstDash val="solid"/>
                      <a:round/>
                      <a:headEnd type="none" w="med" len="med"/>
                      <a:tailEnd type="none" w="med" len="med"/>
                    </a:lnT>
                  </a:tcPr>
                </a:tc>
                <a:tc hMerge="1">
                  <a:txBody>
                    <a:bodyPr/>
                    <a:lstStyle/>
                    <a:p>
                      <a:endParaRPr lang="en-US"/>
                    </a:p>
                  </a:txBody>
                  <a:tcPr>
                    <a:lnT w="6350" cap="flat" cmpd="sng" algn="ctr">
                      <a:solidFill>
                        <a:srgbClr val="000000"/>
                      </a:solidFill>
                      <a:prstDash val="solid"/>
                      <a:round/>
                      <a:headEnd type="none" w="med" len="med"/>
                      <a:tailEnd type="none" w="med" len="med"/>
                    </a:lnT>
                  </a:tcPr>
                </a:tc>
                <a:tc hMerge="1">
                  <a:txBody>
                    <a:bodyPr/>
                    <a:lstStyle/>
                    <a:p>
                      <a:endParaRPr lang="en-US"/>
                    </a:p>
                  </a:txBody>
                  <a:tcPr>
                    <a:lnT w="635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3370231345"/>
                  </a:ext>
                </a:extLst>
              </a:tr>
              <a:tr h="274320">
                <a:tc gridSpan="7">
                  <a:txBody>
                    <a:bodyPr/>
                    <a:lstStyle/>
                    <a:p>
                      <a:pPr algn="l" fontAlgn="b"/>
                      <a:r>
                        <a:rPr lang="en-US" sz="1600" b="0" u="none" strike="noStrike" dirty="0">
                          <a:effectLst/>
                          <a:latin typeface="Arial" panose="020B0604020202020204" pitchFamily="34" charset="0"/>
                          <a:cs typeface="Arial" panose="020B0604020202020204" pitchFamily="34" charset="0"/>
                        </a:rPr>
                        <a:t>% Reduction Needed = </a:t>
                      </a:r>
                      <a:r>
                        <a:rPr lang="en-US" sz="1800" b="1" u="none" strike="noStrike" dirty="0">
                          <a:effectLst/>
                          <a:latin typeface="Arial" panose="020B0604020202020204" pitchFamily="34" charset="0"/>
                          <a:cs typeface="Arial" panose="020B0604020202020204" pitchFamily="34" charset="0"/>
                        </a:rPr>
                        <a:t>59%</a:t>
                      </a:r>
                      <a:endParaRPr lang="en-US" sz="1800" b="1" i="0" u="none" strike="noStrike" dirty="0">
                        <a:effectLst/>
                        <a:latin typeface="Arial" panose="020B0604020202020204" pitchFamily="34" charset="0"/>
                        <a:cs typeface="Arial" panose="020B0604020202020204" pitchFamily="34" charset="0"/>
                      </a:endParaRPr>
                    </a:p>
                  </a:txBody>
                  <a:tcPr marT="7620" marB="0" anchor="b"/>
                </a:tc>
                <a:tc hMerge="1">
                  <a:txBody>
                    <a:bodyPr/>
                    <a:lstStyle/>
                    <a:p>
                      <a:pPr algn="l" fontAlgn="ctr"/>
                      <a:endParaRPr lang="en-US" sz="1600" b="0" i="0" u="none" strike="noStrike" dirty="0">
                        <a:effectLst/>
                        <a:latin typeface="Arial" panose="020B0604020202020204" pitchFamily="34" charset="0"/>
                        <a:cs typeface="Arial" panose="020B0604020202020204" pitchFamily="34" charset="0"/>
                      </a:endParaRPr>
                    </a:p>
                  </a:txBody>
                  <a:tcPr marL="7620" marR="7620" marT="7620" marB="0" anchor="ctr"/>
                </a:tc>
                <a:tc hMerge="1">
                  <a:txBody>
                    <a:bodyPr/>
                    <a:lstStyle/>
                    <a:p>
                      <a:endParaRPr lang="en-US" dirty="0"/>
                    </a:p>
                  </a:txBody>
                  <a:tcPr marT="762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9760595"/>
                  </a:ext>
                </a:extLst>
              </a:tr>
            </a:tbl>
          </a:graphicData>
        </a:graphic>
      </p:graphicFrame>
      <p:sp>
        <p:nvSpPr>
          <p:cNvPr id="4" name="Footer Placeholder 3">
            <a:extLst>
              <a:ext uri="{FF2B5EF4-FFF2-40B4-BE49-F238E27FC236}">
                <a16:creationId xmlns:a16="http://schemas.microsoft.com/office/drawing/2014/main" id="{A487E027-DA6F-051B-7215-954F5109EC3D}"/>
              </a:ext>
            </a:extLst>
          </p:cNvPr>
          <p:cNvSpPr>
            <a:spLocks noGrp="1"/>
          </p:cNvSpPr>
          <p:nvPr>
            <p:ph type="ftr" sz="quarter" idx="11"/>
          </p:nvPr>
        </p:nvSpPr>
        <p:spPr/>
        <p:txBody>
          <a:bodyPr/>
          <a:lstStyle/>
          <a:p>
            <a:pPr algn="l"/>
            <a:fld id="{61C9B584-852F-4056-BF30-ABA66A23FD41}" type="slidenum">
              <a:rPr lang="en-US" smtClean="0"/>
              <a:t>26</a:t>
            </a:fld>
            <a:r>
              <a:rPr lang="en-US" dirty="0"/>
              <a:t>					</a:t>
            </a:r>
            <a:endParaRPr lang="en-US" dirty="0">
              <a:solidFill>
                <a:srgbClr val="256EAB"/>
              </a:solidFill>
            </a:endParaRPr>
          </a:p>
        </p:txBody>
      </p:sp>
    </p:spTree>
    <p:extLst>
      <p:ext uri="{BB962C8B-B14F-4D97-AF65-F5344CB8AC3E}">
        <p14:creationId xmlns:p14="http://schemas.microsoft.com/office/powerpoint/2010/main" val="3112984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8651" y="369888"/>
            <a:ext cx="8302625" cy="838200"/>
          </a:xfrm>
        </p:spPr>
        <p:txBody>
          <a:bodyPr/>
          <a:lstStyle/>
          <a:p>
            <a:r>
              <a:rPr lang="en-US"/>
              <a:t>Potential Pollutant Reduction Targets</a:t>
            </a:r>
            <a:endParaRPr lang="en-US" dirty="0"/>
          </a:p>
        </p:txBody>
      </p:sp>
      <p:sp>
        <p:nvSpPr>
          <p:cNvPr id="3" name="Content Placeholder 2"/>
          <p:cNvSpPr>
            <a:spLocks noGrp="1"/>
          </p:cNvSpPr>
          <p:nvPr>
            <p:ph idx="1"/>
          </p:nvPr>
        </p:nvSpPr>
        <p:spPr>
          <a:xfrm>
            <a:off x="838200" y="1437699"/>
            <a:ext cx="10515600" cy="4351338"/>
          </a:xfrm>
        </p:spPr>
        <p:txBody>
          <a:bodyPr/>
          <a:lstStyle/>
          <a:p>
            <a:r>
              <a:rPr lang="en-US" dirty="0"/>
              <a:t>Pastures with stream access</a:t>
            </a:r>
          </a:p>
          <a:p>
            <a:r>
              <a:rPr lang="en-US" dirty="0"/>
              <a:t>Pastures with fair or poor conditions</a:t>
            </a:r>
          </a:p>
          <a:p>
            <a:r>
              <a:rPr lang="en-US" dirty="0"/>
              <a:t>Eroding field roads</a:t>
            </a:r>
          </a:p>
          <a:p>
            <a:r>
              <a:rPr lang="en-US" dirty="0"/>
              <a:t>Localized disturbed areas</a:t>
            </a:r>
          </a:p>
          <a:p>
            <a:r>
              <a:rPr lang="en-US" dirty="0"/>
              <a:t>Stormwater along public roadways</a:t>
            </a:r>
          </a:p>
        </p:txBody>
      </p:sp>
      <p:sp>
        <p:nvSpPr>
          <p:cNvPr id="5" name="Footer Placeholder 3">
            <a:extLst>
              <a:ext uri="{FF2B5EF4-FFF2-40B4-BE49-F238E27FC236}">
                <a16:creationId xmlns:a16="http://schemas.microsoft.com/office/drawing/2014/main" id="{1FED8158-D482-C10C-79A0-95196CFE288D}"/>
              </a:ext>
            </a:extLst>
          </p:cNvPr>
          <p:cNvSpPr txBox="1">
            <a:spLocks/>
          </p:cNvSpPr>
          <p:nvPr/>
        </p:nvSpPr>
        <p:spPr>
          <a:xfrm>
            <a:off x="838200" y="6311900"/>
            <a:ext cx="10515600" cy="4095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1C9B584-852F-4056-BF30-ABA66A23FD41}" type="slidenum">
              <a:rPr lang="en-US" sz="1200" smtClean="0">
                <a:solidFill>
                  <a:srgbClr val="898989"/>
                </a:solidFill>
              </a:rPr>
              <a:pPr>
                <a:spcAft>
                  <a:spcPts val="600"/>
                </a:spcAft>
              </a:pPr>
              <a:t>27</a:t>
            </a:fld>
            <a:r>
              <a:rPr lang="en-US" sz="1200"/>
              <a:t>	</a:t>
            </a:r>
            <a:r>
              <a:rPr lang="en-US"/>
              <a:t>				</a:t>
            </a:r>
            <a:endParaRPr lang="en-US" dirty="0">
              <a:solidFill>
                <a:srgbClr val="256EAB"/>
              </a:solidFill>
            </a:endParaRPr>
          </a:p>
        </p:txBody>
      </p:sp>
      <p:pic>
        <p:nvPicPr>
          <p:cNvPr id="7" name="Picture 6">
            <a:extLst>
              <a:ext uri="{FF2B5EF4-FFF2-40B4-BE49-F238E27FC236}">
                <a16:creationId xmlns:a16="http://schemas.microsoft.com/office/drawing/2014/main" id="{D3685F5F-4983-4719-06BA-B7AFBA64341F}"/>
              </a:ext>
            </a:extLst>
          </p:cNvPr>
          <p:cNvPicPr>
            <a:picLocks noChangeAspect="1"/>
          </p:cNvPicPr>
          <p:nvPr/>
        </p:nvPicPr>
        <p:blipFill>
          <a:blip r:embed="rId2"/>
          <a:stretch>
            <a:fillRect/>
          </a:stretch>
        </p:blipFill>
        <p:spPr>
          <a:xfrm>
            <a:off x="7604760" y="1549037"/>
            <a:ext cx="3749040" cy="2351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845C2445-44B5-9742-22E6-C5BC9A7CD2D9}"/>
              </a:ext>
            </a:extLst>
          </p:cNvPr>
          <p:cNvPicPr>
            <a:picLocks noChangeAspect="1"/>
          </p:cNvPicPr>
          <p:nvPr/>
        </p:nvPicPr>
        <p:blipFill>
          <a:blip r:embed="rId3"/>
          <a:stretch>
            <a:fillRect/>
          </a:stretch>
        </p:blipFill>
        <p:spPr>
          <a:xfrm>
            <a:off x="2193729" y="4419092"/>
            <a:ext cx="2523744" cy="1892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56B0A53A-FEF7-09A9-B690-B6A04497C72F}"/>
              </a:ext>
            </a:extLst>
          </p:cNvPr>
          <p:cNvPicPr>
            <a:picLocks noChangeAspect="1"/>
          </p:cNvPicPr>
          <p:nvPr/>
        </p:nvPicPr>
        <p:blipFill>
          <a:blip r:embed="rId4"/>
          <a:stretch>
            <a:fillRect/>
          </a:stretch>
        </p:blipFill>
        <p:spPr>
          <a:xfrm>
            <a:off x="6161116" y="4362559"/>
            <a:ext cx="3749040" cy="1892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69684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540" y="222844"/>
            <a:ext cx="5579660" cy="1843485"/>
          </a:xfrm>
        </p:spPr>
        <p:txBody>
          <a:bodyPr>
            <a:noAutofit/>
          </a:bodyPr>
          <a:lstStyle/>
          <a:p>
            <a:pPr>
              <a:lnSpc>
                <a:spcPct val="100000"/>
              </a:lnSpc>
            </a:pPr>
            <a:r>
              <a:rPr lang="en-US" sz="3200" dirty="0"/>
              <a:t>Contact Information:</a:t>
            </a:r>
          </a:p>
        </p:txBody>
      </p:sp>
      <p:sp>
        <p:nvSpPr>
          <p:cNvPr id="3" name="Content Placeholder 2"/>
          <p:cNvSpPr>
            <a:spLocks noGrp="1"/>
          </p:cNvSpPr>
          <p:nvPr>
            <p:ph sz="half" idx="1"/>
          </p:nvPr>
        </p:nvSpPr>
        <p:spPr>
          <a:xfrm>
            <a:off x="592540" y="2170907"/>
            <a:ext cx="5985681" cy="2620766"/>
          </a:xfrm>
        </p:spPr>
        <p:txBody>
          <a:bodyPr/>
          <a:lstStyle/>
          <a:p>
            <a:pPr marL="0" indent="0">
              <a:buNone/>
            </a:pPr>
            <a:r>
              <a:rPr lang="en-US" dirty="0"/>
              <a:t>Landon Jenkins </a:t>
            </a:r>
          </a:p>
          <a:p>
            <a:pPr marL="0" indent="0">
              <a:buNone/>
            </a:pPr>
            <a:r>
              <a:rPr lang="en-US" dirty="0"/>
              <a:t>355 A </a:t>
            </a:r>
            <a:r>
              <a:rPr lang="en-US" dirty="0" err="1"/>
              <a:t>Deadmore</a:t>
            </a:r>
            <a:r>
              <a:rPr lang="en-US" dirty="0"/>
              <a:t> St SW</a:t>
            </a:r>
          </a:p>
          <a:p>
            <a:pPr marL="0" indent="0">
              <a:buNone/>
            </a:pPr>
            <a:r>
              <a:rPr lang="en-US" dirty="0"/>
              <a:t>Abingdon, VA 24210</a:t>
            </a:r>
          </a:p>
          <a:p>
            <a:pPr marL="0" indent="0">
              <a:buNone/>
            </a:pPr>
            <a:r>
              <a:rPr lang="en-US" dirty="0"/>
              <a:t>landon.jenkins@deq.virginia.gov</a:t>
            </a:r>
          </a:p>
        </p:txBody>
      </p:sp>
      <p:sp>
        <p:nvSpPr>
          <p:cNvPr id="4" name="Footer Placeholder 3">
            <a:extLst>
              <a:ext uri="{FF2B5EF4-FFF2-40B4-BE49-F238E27FC236}">
                <a16:creationId xmlns:a16="http://schemas.microsoft.com/office/drawing/2014/main" id="{69EB554C-102A-5BA9-5D18-63E4F7EF88AF}"/>
              </a:ext>
            </a:extLst>
          </p:cNvPr>
          <p:cNvSpPr txBox="1">
            <a:spLocks/>
          </p:cNvSpPr>
          <p:nvPr/>
        </p:nvSpPr>
        <p:spPr>
          <a:xfrm>
            <a:off x="838200" y="6311900"/>
            <a:ext cx="10515600" cy="4095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1C9B584-852F-4056-BF30-ABA66A23FD41}" type="slidenum">
              <a:rPr lang="en-US" sz="1200" smtClean="0">
                <a:solidFill>
                  <a:srgbClr val="898989"/>
                </a:solidFill>
              </a:rPr>
              <a:pPr>
                <a:spcAft>
                  <a:spcPts val="600"/>
                </a:spcAft>
              </a:pPr>
              <a:t>28</a:t>
            </a:fld>
            <a:r>
              <a:rPr lang="en-US" sz="1200" dirty="0"/>
              <a:t>	</a:t>
            </a:r>
            <a:r>
              <a:rPr lang="en-US" dirty="0"/>
              <a:t>				</a:t>
            </a:r>
            <a:endParaRPr lang="en-US" dirty="0">
              <a:solidFill>
                <a:srgbClr val="256EAB"/>
              </a:solidFill>
            </a:endParaRPr>
          </a:p>
        </p:txBody>
      </p:sp>
      <p:pic>
        <p:nvPicPr>
          <p:cNvPr id="5" name="Picture 4">
            <a:extLst>
              <a:ext uri="{FF2B5EF4-FFF2-40B4-BE49-F238E27FC236}">
                <a16:creationId xmlns:a16="http://schemas.microsoft.com/office/drawing/2014/main" id="{59B9B9A7-9348-E031-C1EB-6A06F59E8763}"/>
              </a:ext>
            </a:extLst>
          </p:cNvPr>
          <p:cNvPicPr>
            <a:picLocks noChangeAspect="1"/>
          </p:cNvPicPr>
          <p:nvPr/>
        </p:nvPicPr>
        <p:blipFill>
          <a:blip r:embed="rId2"/>
          <a:stretch>
            <a:fillRect/>
          </a:stretch>
        </p:blipFill>
        <p:spPr>
          <a:xfrm>
            <a:off x="6616796" y="270997"/>
            <a:ext cx="4737004" cy="6316005"/>
          </a:xfrm>
          <a:prstGeom prst="rect">
            <a:avLst/>
          </a:prstGeom>
        </p:spPr>
      </p:pic>
    </p:spTree>
    <p:extLst>
      <p:ext uri="{BB962C8B-B14F-4D97-AF65-F5344CB8AC3E}">
        <p14:creationId xmlns:p14="http://schemas.microsoft.com/office/powerpoint/2010/main" val="4154314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7FA8CF8-2214-6E75-50C9-D0DCA393C266}"/>
              </a:ext>
            </a:extLst>
          </p:cNvPr>
          <p:cNvSpPr>
            <a:spLocks noGrp="1"/>
          </p:cNvSpPr>
          <p:nvPr>
            <p:ph type="ftr" sz="quarter" idx="11"/>
          </p:nvPr>
        </p:nvSpPr>
        <p:spPr/>
        <p:txBody>
          <a:bodyPr/>
          <a:lstStyle/>
          <a:p>
            <a:pPr algn="l">
              <a:spcAft>
                <a:spcPts val="600"/>
              </a:spcAft>
            </a:pPr>
            <a:fld id="{61C9B584-852F-4056-BF30-ABA66A23FD41}" type="slidenum">
              <a:rPr lang="en-US" smtClean="0"/>
              <a:pPr algn="l">
                <a:spcAft>
                  <a:spcPts val="600"/>
                </a:spcAft>
              </a:pPr>
              <a:t>3</a:t>
            </a:fld>
            <a:r>
              <a:rPr lang="en-US"/>
              <a:t>					</a:t>
            </a:r>
            <a:endParaRPr lang="en-US">
              <a:solidFill>
                <a:srgbClr val="256EAB"/>
              </a:solidFill>
            </a:endParaRPr>
          </a:p>
        </p:txBody>
      </p:sp>
      <p:pic>
        <p:nvPicPr>
          <p:cNvPr id="6" name="Content Placeholder 5" descr="A map of a river&#10;&#10;Description automatically generated">
            <a:extLst>
              <a:ext uri="{FF2B5EF4-FFF2-40B4-BE49-F238E27FC236}">
                <a16:creationId xmlns:a16="http://schemas.microsoft.com/office/drawing/2014/main" id="{7238A96C-DB85-CB9D-82D6-4D71CC245FB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9714" y="333271"/>
            <a:ext cx="9972571" cy="5858729"/>
          </a:xfrm>
        </p:spPr>
      </p:pic>
    </p:spTree>
    <p:extLst>
      <p:ext uri="{BB962C8B-B14F-4D97-AF65-F5344CB8AC3E}">
        <p14:creationId xmlns:p14="http://schemas.microsoft.com/office/powerpoint/2010/main" val="2606395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AC471A-5F84-E1C9-9B87-4E703DD80D00}"/>
              </a:ext>
            </a:extLst>
          </p:cNvPr>
          <p:cNvSpPr>
            <a:spLocks noGrp="1"/>
          </p:cNvSpPr>
          <p:nvPr>
            <p:ph type="ftr" sz="quarter" idx="11"/>
          </p:nvPr>
        </p:nvSpPr>
        <p:spPr/>
        <p:txBody>
          <a:bodyPr/>
          <a:lstStyle/>
          <a:p>
            <a:pPr algn="l">
              <a:spcAft>
                <a:spcPts val="600"/>
              </a:spcAft>
            </a:pPr>
            <a:fld id="{61C9B584-852F-4056-BF30-ABA66A23FD41}" type="slidenum">
              <a:rPr lang="en-US" smtClean="0"/>
              <a:pPr algn="l">
                <a:spcAft>
                  <a:spcPts val="600"/>
                </a:spcAft>
              </a:pPr>
              <a:t>4</a:t>
            </a:fld>
            <a:r>
              <a:rPr lang="en-US" dirty="0"/>
              <a:t>					</a:t>
            </a:r>
            <a:endParaRPr lang="en-US" dirty="0">
              <a:solidFill>
                <a:srgbClr val="256EAB"/>
              </a:solidFill>
            </a:endParaRPr>
          </a:p>
        </p:txBody>
      </p:sp>
      <p:pic>
        <p:nvPicPr>
          <p:cNvPr id="6" name="Content Placeholder 5" descr="A map of a river&#10;&#10;Description automatically generated">
            <a:extLst>
              <a:ext uri="{FF2B5EF4-FFF2-40B4-BE49-F238E27FC236}">
                <a16:creationId xmlns:a16="http://schemas.microsoft.com/office/drawing/2014/main" id="{17071B62-8A5F-7C61-2EEC-6DB4E0D693A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38113" y="393121"/>
            <a:ext cx="9915774" cy="5918779"/>
          </a:xfrm>
        </p:spPr>
      </p:pic>
    </p:spTree>
    <p:extLst>
      <p:ext uri="{BB962C8B-B14F-4D97-AF65-F5344CB8AC3E}">
        <p14:creationId xmlns:p14="http://schemas.microsoft.com/office/powerpoint/2010/main" val="1615263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90" y="159157"/>
            <a:ext cx="10515600" cy="1325563"/>
          </a:xfrm>
        </p:spPr>
        <p:txBody>
          <a:bodyPr>
            <a:normAutofit/>
          </a:bodyPr>
          <a:lstStyle/>
          <a:p>
            <a:pPr>
              <a:lnSpc>
                <a:spcPct val="110000"/>
              </a:lnSpc>
            </a:pPr>
            <a:r>
              <a:rPr lang="en-US" sz="3600" dirty="0">
                <a:solidFill>
                  <a:schemeClr val="accent1"/>
                </a:solidFill>
              </a:rPr>
              <a:t>Why a study?</a:t>
            </a:r>
            <a:endParaRPr lang="en-US" sz="3600" i="1" dirty="0">
              <a:solidFill>
                <a:schemeClr val="accent1"/>
              </a:solidFill>
            </a:endParaRPr>
          </a:p>
        </p:txBody>
      </p:sp>
      <p:sp>
        <p:nvSpPr>
          <p:cNvPr id="3" name="Content Placeholder 2"/>
          <p:cNvSpPr>
            <a:spLocks noGrp="1"/>
          </p:cNvSpPr>
          <p:nvPr>
            <p:ph idx="1"/>
          </p:nvPr>
        </p:nvSpPr>
        <p:spPr>
          <a:xfrm>
            <a:off x="391193" y="1533160"/>
            <a:ext cx="6036903" cy="4730300"/>
          </a:xfrm>
        </p:spPr>
        <p:txBody>
          <a:bodyPr>
            <a:normAutofit fontScale="85000" lnSpcReduction="20000"/>
          </a:bodyPr>
          <a:lstStyle/>
          <a:p>
            <a:r>
              <a:rPr lang="en-US" dirty="0"/>
              <a:t>Water quality standards in Virginia have designated uses (recreation, aquatic life, wildlife, natural resources)</a:t>
            </a:r>
          </a:p>
          <a:p>
            <a:r>
              <a:rPr lang="en-US" dirty="0"/>
              <a:t>Aquatic life designated use</a:t>
            </a:r>
          </a:p>
          <a:p>
            <a:pPr lvl="1">
              <a:lnSpc>
                <a:spcPct val="114000"/>
              </a:lnSpc>
            </a:pPr>
            <a:r>
              <a:rPr lang="en-US" dirty="0"/>
              <a:t>All waters should support “</a:t>
            </a:r>
            <a:r>
              <a:rPr lang="en-US" i="1" dirty="0"/>
              <a:t>the propagation and growth of a balanced, indigenous population of aquatic life</a:t>
            </a:r>
            <a:r>
              <a:rPr lang="en-US" dirty="0"/>
              <a:t>”</a:t>
            </a:r>
          </a:p>
          <a:p>
            <a:pPr>
              <a:lnSpc>
                <a:spcPct val="114000"/>
              </a:lnSpc>
            </a:pPr>
            <a:r>
              <a:rPr lang="en-US" dirty="0"/>
              <a:t>What does this mean?</a:t>
            </a:r>
          </a:p>
          <a:p>
            <a:pPr lvl="1">
              <a:lnSpc>
                <a:spcPct val="114000"/>
              </a:lnSpc>
            </a:pPr>
            <a:r>
              <a:rPr lang="en-US" dirty="0"/>
              <a:t>Waters should be free of substances harmful to aquatic life</a:t>
            </a:r>
          </a:p>
          <a:p>
            <a:pPr>
              <a:lnSpc>
                <a:spcPct val="114000"/>
              </a:lnSpc>
            </a:pPr>
            <a:r>
              <a:rPr lang="en-US" dirty="0"/>
              <a:t>Monitor benthic macroinvertebrates (the bugs on the stream bottom) to determine if the standard is met</a:t>
            </a:r>
          </a:p>
          <a:p>
            <a:pPr lvl="1">
              <a:lnSpc>
                <a:spcPct val="114000"/>
              </a:lnSpc>
            </a:pPr>
            <a:endParaRPr lang="en-US" dirty="0"/>
          </a:p>
          <a:p>
            <a:pPr lvl="1"/>
            <a:endParaRPr lang="en-US" dirty="0"/>
          </a:p>
        </p:txBody>
      </p:sp>
      <p:pic>
        <p:nvPicPr>
          <p:cNvPr id="5" name="Picture 4" descr="Macroinvertbrate phot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5043" y="0"/>
            <a:ext cx="4566957" cy="6850436"/>
          </a:xfrm>
          <a:prstGeom prst="rect">
            <a:avLst/>
          </a:prstGeom>
        </p:spPr>
      </p:pic>
      <p:sp>
        <p:nvSpPr>
          <p:cNvPr id="6" name="TextBox 5"/>
          <p:cNvSpPr txBox="1"/>
          <p:nvPr/>
        </p:nvSpPr>
        <p:spPr>
          <a:xfrm>
            <a:off x="7770620" y="159157"/>
            <a:ext cx="3124200" cy="276999"/>
          </a:xfrm>
          <a:prstGeom prst="rect">
            <a:avLst/>
          </a:prstGeom>
          <a:noFill/>
        </p:spPr>
        <p:txBody>
          <a:bodyPr wrap="square" rtlCol="0">
            <a:spAutoFit/>
          </a:bodyPr>
          <a:lstStyle/>
          <a:p>
            <a:r>
              <a:rPr lang="en-US" sz="1200" dirty="0">
                <a:solidFill>
                  <a:schemeClr val="bg1"/>
                </a:solidFill>
                <a:latin typeface="+mj-lt"/>
              </a:rPr>
              <a:t>Photo: Jan </a:t>
            </a:r>
            <a:r>
              <a:rPr lang="en-US" sz="1200" dirty="0" err="1">
                <a:solidFill>
                  <a:schemeClr val="bg1"/>
                </a:solidFill>
                <a:latin typeface="+mj-lt"/>
              </a:rPr>
              <a:t>Hamrsky</a:t>
            </a:r>
            <a:r>
              <a:rPr lang="en-US" sz="1200" dirty="0">
                <a:solidFill>
                  <a:schemeClr val="bg1"/>
                </a:solidFill>
                <a:latin typeface="+mj-lt"/>
              </a:rPr>
              <a:t>: lifeinfreshwater.net</a:t>
            </a:r>
          </a:p>
        </p:txBody>
      </p:sp>
      <p:sp>
        <p:nvSpPr>
          <p:cNvPr id="7" name="Footer Placeholder 3">
            <a:extLst>
              <a:ext uri="{FF2B5EF4-FFF2-40B4-BE49-F238E27FC236}">
                <a16:creationId xmlns:a16="http://schemas.microsoft.com/office/drawing/2014/main" id="{1737D171-91FF-8274-1286-00FFA31610B9}"/>
              </a:ext>
            </a:extLst>
          </p:cNvPr>
          <p:cNvSpPr>
            <a:spLocks noGrp="1"/>
          </p:cNvSpPr>
          <p:nvPr>
            <p:ph type="ftr" sz="quarter" idx="11"/>
          </p:nvPr>
        </p:nvSpPr>
        <p:spPr>
          <a:xfrm>
            <a:off x="838200" y="6311900"/>
            <a:ext cx="10515600" cy="409575"/>
          </a:xfrm>
        </p:spPr>
        <p:txBody>
          <a:bodyPr/>
          <a:lstStyle/>
          <a:p>
            <a:pPr algn="l">
              <a:spcAft>
                <a:spcPts val="600"/>
              </a:spcAft>
            </a:pPr>
            <a:fld id="{61C9B584-852F-4056-BF30-ABA66A23FD41}" type="slidenum">
              <a:rPr lang="en-US" smtClean="0"/>
              <a:pPr algn="l">
                <a:spcAft>
                  <a:spcPts val="600"/>
                </a:spcAft>
              </a:pPr>
              <a:t>5</a:t>
            </a:fld>
            <a:r>
              <a:rPr lang="en-US" dirty="0"/>
              <a:t>					</a:t>
            </a:r>
            <a:endParaRPr lang="en-US" dirty="0">
              <a:solidFill>
                <a:srgbClr val="256EAB"/>
              </a:solidFill>
            </a:endParaRPr>
          </a:p>
        </p:txBody>
      </p:sp>
    </p:spTree>
    <p:extLst>
      <p:ext uri="{BB962C8B-B14F-4D97-AF65-F5344CB8AC3E}">
        <p14:creationId xmlns:p14="http://schemas.microsoft.com/office/powerpoint/2010/main" val="2568379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D8F1A-4F12-4EA6-A1B0-A5928EE28F07}"/>
              </a:ext>
            </a:extLst>
          </p:cNvPr>
          <p:cNvSpPr>
            <a:spLocks noGrp="1"/>
          </p:cNvSpPr>
          <p:nvPr>
            <p:ph type="title"/>
          </p:nvPr>
        </p:nvSpPr>
        <p:spPr>
          <a:xfrm>
            <a:off x="178419" y="52243"/>
            <a:ext cx="11543371" cy="1325563"/>
          </a:xfrm>
        </p:spPr>
        <p:txBody>
          <a:bodyPr anchor="ctr">
            <a:normAutofit/>
          </a:bodyPr>
          <a:lstStyle/>
          <a:p>
            <a:pPr algn="ctr"/>
            <a:r>
              <a:rPr lang="en-US" sz="3600" dirty="0"/>
              <a:t>Recap of benthic stressor analysis Greendale Creek</a:t>
            </a:r>
          </a:p>
        </p:txBody>
      </p:sp>
      <p:sp>
        <p:nvSpPr>
          <p:cNvPr id="9" name="Content Placeholder 8">
            <a:extLst>
              <a:ext uri="{FF2B5EF4-FFF2-40B4-BE49-F238E27FC236}">
                <a16:creationId xmlns:a16="http://schemas.microsoft.com/office/drawing/2014/main" id="{FC3E0C12-D3F3-5372-C8BE-8107AB69BF24}"/>
              </a:ext>
            </a:extLst>
          </p:cNvPr>
          <p:cNvSpPr>
            <a:spLocks noGrp="1"/>
          </p:cNvSpPr>
          <p:nvPr>
            <p:ph idx="1"/>
          </p:nvPr>
        </p:nvSpPr>
        <p:spPr>
          <a:xfrm>
            <a:off x="89210" y="1025912"/>
            <a:ext cx="6602900" cy="5283780"/>
          </a:xfrm>
        </p:spPr>
        <p:txBody>
          <a:bodyPr>
            <a:noAutofit/>
          </a:bodyPr>
          <a:lstStyle/>
          <a:p>
            <a:pPr marL="0" marR="0" lvl="0" indent="0">
              <a:lnSpc>
                <a:spcPct val="140000"/>
              </a:lnSpc>
              <a:spcBef>
                <a:spcPts val="300"/>
              </a:spcBef>
              <a:spcAft>
                <a:spcPts val="300"/>
              </a:spcAft>
              <a:buNone/>
            </a:pPr>
            <a:r>
              <a:rPr lang="en-US" sz="2000" dirty="0">
                <a:effectLst/>
                <a:ea typeface="Times New Roman" panose="02020603050405020304" pitchFamily="18" charset="0"/>
              </a:rPr>
              <a:t>Probable Stressor is Sediment</a:t>
            </a:r>
          </a:p>
          <a:p>
            <a:pPr marL="800100" lvl="1" indent="-342900">
              <a:lnSpc>
                <a:spcPct val="140000"/>
              </a:lnSpc>
              <a:spcBef>
                <a:spcPts val="300"/>
              </a:spcBef>
              <a:spcAft>
                <a:spcPts val="300"/>
              </a:spcAft>
              <a:buFont typeface="Symbol" panose="05050102010706020507" pitchFamily="18" charset="2"/>
              <a:buChar char=""/>
            </a:pPr>
            <a:r>
              <a:rPr lang="en-US" sz="2000" dirty="0">
                <a:ea typeface="Times New Roman" panose="02020603050405020304" pitchFamily="18" charset="0"/>
              </a:rPr>
              <a:t>High percentage of Collectors</a:t>
            </a:r>
          </a:p>
          <a:p>
            <a:pPr marL="1257300" lvl="2" indent="-342900">
              <a:lnSpc>
                <a:spcPct val="140000"/>
              </a:lnSpc>
              <a:spcBef>
                <a:spcPts val="300"/>
              </a:spcBef>
              <a:spcAft>
                <a:spcPts val="300"/>
              </a:spcAft>
              <a:buFont typeface="Symbol" panose="05050102010706020507" pitchFamily="18" charset="2"/>
              <a:buChar char=""/>
            </a:pPr>
            <a:r>
              <a:rPr lang="en-US" dirty="0">
                <a:ea typeface="Times New Roman" panose="02020603050405020304" pitchFamily="18" charset="0"/>
              </a:rPr>
              <a:t>This functional feeding group thrives on sediment-rich habitat</a:t>
            </a:r>
          </a:p>
          <a:p>
            <a:pPr marL="800100" lvl="1" indent="-342900">
              <a:lnSpc>
                <a:spcPct val="140000"/>
              </a:lnSpc>
              <a:spcBef>
                <a:spcPts val="300"/>
              </a:spcBef>
              <a:spcAft>
                <a:spcPts val="300"/>
              </a:spcAft>
              <a:buFont typeface="Symbol" panose="05050102010706020507" pitchFamily="18" charset="2"/>
              <a:buChar char=""/>
            </a:pPr>
            <a:r>
              <a:rPr lang="en-US" sz="2000" dirty="0">
                <a:ea typeface="Times New Roman" panose="02020603050405020304" pitchFamily="18" charset="0"/>
              </a:rPr>
              <a:t>Channel Alteration and Channel Substrate scored low</a:t>
            </a:r>
            <a:r>
              <a:rPr lang="en-US" sz="2000" dirty="0">
                <a:effectLst/>
                <a:ea typeface="Times New Roman" panose="02020603050405020304" pitchFamily="18" charset="0"/>
              </a:rPr>
              <a:t>.</a:t>
            </a:r>
          </a:p>
          <a:p>
            <a:pPr marL="1257300" lvl="2" indent="-342900">
              <a:lnSpc>
                <a:spcPct val="140000"/>
              </a:lnSpc>
              <a:spcBef>
                <a:spcPts val="300"/>
              </a:spcBef>
              <a:spcAft>
                <a:spcPts val="300"/>
              </a:spcAft>
              <a:buFont typeface="Symbol" panose="05050102010706020507" pitchFamily="18" charset="2"/>
              <a:buChar char=""/>
            </a:pPr>
            <a:r>
              <a:rPr lang="en-US" dirty="0">
                <a:effectLst/>
                <a:ea typeface="Times New Roman" panose="02020603050405020304" pitchFamily="18" charset="0"/>
              </a:rPr>
              <a:t>These lower metric scores represent both sediment sources from degraded bank habitat and indications of deposited sediment impacts within the stream channel</a:t>
            </a:r>
          </a:p>
          <a:p>
            <a:pPr marL="1257300" lvl="2" indent="-342900">
              <a:lnSpc>
                <a:spcPct val="140000"/>
              </a:lnSpc>
              <a:spcBef>
                <a:spcPts val="300"/>
              </a:spcBef>
              <a:spcAft>
                <a:spcPts val="300"/>
              </a:spcAft>
              <a:buFont typeface="Symbol" panose="05050102010706020507" pitchFamily="18" charset="2"/>
              <a:buChar char=""/>
            </a:pPr>
            <a:r>
              <a:rPr lang="en-US" dirty="0">
                <a:ea typeface="Times New Roman" panose="02020603050405020304" pitchFamily="18" charset="0"/>
              </a:rPr>
              <a:t>Impervious material alongside and adjacent to the stream bank </a:t>
            </a:r>
            <a:endParaRPr lang="en-US" dirty="0">
              <a:effectLst/>
              <a:ea typeface="Times New Roman" panose="02020603050405020304" pitchFamily="18" charset="0"/>
            </a:endParaRPr>
          </a:p>
          <a:p>
            <a:endParaRPr lang="en-US" sz="2000" dirty="0"/>
          </a:p>
        </p:txBody>
      </p:sp>
      <p:sp>
        <p:nvSpPr>
          <p:cNvPr id="4" name="Footer Placeholder 3">
            <a:extLst>
              <a:ext uri="{FF2B5EF4-FFF2-40B4-BE49-F238E27FC236}">
                <a16:creationId xmlns:a16="http://schemas.microsoft.com/office/drawing/2014/main" id="{B45FBBA6-F42F-CBA9-57D5-E15F61709BA3}"/>
              </a:ext>
            </a:extLst>
          </p:cNvPr>
          <p:cNvSpPr>
            <a:spLocks noGrp="1"/>
          </p:cNvSpPr>
          <p:nvPr>
            <p:ph type="ftr" sz="quarter" idx="11"/>
          </p:nvPr>
        </p:nvSpPr>
        <p:spPr>
          <a:xfrm>
            <a:off x="838200" y="6311900"/>
            <a:ext cx="10515600" cy="409575"/>
          </a:xfrm>
        </p:spPr>
        <p:txBody>
          <a:bodyPr/>
          <a:lstStyle/>
          <a:p>
            <a:pPr algn="l">
              <a:spcAft>
                <a:spcPts val="600"/>
              </a:spcAft>
            </a:pPr>
            <a:fld id="{61C9B584-852F-4056-BF30-ABA66A23FD41}" type="slidenum">
              <a:rPr lang="en-US" smtClean="0"/>
              <a:pPr algn="l">
                <a:spcAft>
                  <a:spcPts val="600"/>
                </a:spcAft>
              </a:pPr>
              <a:t>6</a:t>
            </a:fld>
            <a:r>
              <a:rPr lang="en-US" dirty="0"/>
              <a:t>					</a:t>
            </a:r>
            <a:endParaRPr lang="en-US" dirty="0">
              <a:solidFill>
                <a:srgbClr val="256EAB"/>
              </a:solidFill>
            </a:endParaRPr>
          </a:p>
        </p:txBody>
      </p:sp>
      <p:pic>
        <p:nvPicPr>
          <p:cNvPr id="6" name="Picture 5" descr="Greendale Creek running through a rocky area">
            <a:extLst>
              <a:ext uri="{FF2B5EF4-FFF2-40B4-BE49-F238E27FC236}">
                <a16:creationId xmlns:a16="http://schemas.microsoft.com/office/drawing/2014/main" id="{62E9E24E-F9A2-2519-F8F4-F23CCE8E00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46256" y="2035334"/>
            <a:ext cx="5242560" cy="3931920"/>
          </a:xfrm>
          <a:prstGeom prst="rect">
            <a:avLst/>
          </a:prstGeom>
        </p:spPr>
      </p:pic>
    </p:spTree>
    <p:extLst>
      <p:ext uri="{BB962C8B-B14F-4D97-AF65-F5344CB8AC3E}">
        <p14:creationId xmlns:p14="http://schemas.microsoft.com/office/powerpoint/2010/main" val="4140158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7C5F0A-200D-390D-BA11-43D9443F247F}"/>
              </a:ext>
            </a:extLst>
          </p:cNvPr>
          <p:cNvPicPr>
            <a:picLocks noChangeAspect="1"/>
          </p:cNvPicPr>
          <p:nvPr/>
        </p:nvPicPr>
        <p:blipFill>
          <a:blip r:embed="rId3"/>
          <a:stretch>
            <a:fillRect/>
          </a:stretch>
        </p:blipFill>
        <p:spPr>
          <a:xfrm>
            <a:off x="6581121" y="2031033"/>
            <a:ext cx="5239512" cy="3469721"/>
          </a:xfrm>
          <a:prstGeom prst="rect">
            <a:avLst/>
          </a:prstGeom>
        </p:spPr>
      </p:pic>
      <p:sp>
        <p:nvSpPr>
          <p:cNvPr id="2" name="Title 1">
            <a:extLst>
              <a:ext uri="{FF2B5EF4-FFF2-40B4-BE49-F238E27FC236}">
                <a16:creationId xmlns:a16="http://schemas.microsoft.com/office/drawing/2014/main" id="{13FD8F1A-4F12-4EA6-A1B0-A5928EE28F07}"/>
              </a:ext>
            </a:extLst>
          </p:cNvPr>
          <p:cNvSpPr>
            <a:spLocks noGrp="1"/>
          </p:cNvSpPr>
          <p:nvPr>
            <p:ph type="title"/>
          </p:nvPr>
        </p:nvSpPr>
        <p:spPr>
          <a:xfrm>
            <a:off x="838200" y="299897"/>
            <a:ext cx="10515600" cy="1325563"/>
          </a:xfrm>
        </p:spPr>
        <p:txBody>
          <a:bodyPr anchor="ctr">
            <a:normAutofit/>
          </a:bodyPr>
          <a:lstStyle/>
          <a:p>
            <a:pPr algn="ctr"/>
            <a:r>
              <a:rPr lang="en-US" sz="3600" dirty="0"/>
              <a:t>Recap of benthic stressor analysis Unnamed Tributary to Fleenor Branch </a:t>
            </a:r>
          </a:p>
        </p:txBody>
      </p:sp>
      <p:sp>
        <p:nvSpPr>
          <p:cNvPr id="9" name="Content Placeholder 8">
            <a:extLst>
              <a:ext uri="{FF2B5EF4-FFF2-40B4-BE49-F238E27FC236}">
                <a16:creationId xmlns:a16="http://schemas.microsoft.com/office/drawing/2014/main" id="{FC3E0C12-D3F3-5372-C8BE-8107AB69BF24}"/>
              </a:ext>
            </a:extLst>
          </p:cNvPr>
          <p:cNvSpPr>
            <a:spLocks noGrp="1"/>
          </p:cNvSpPr>
          <p:nvPr>
            <p:ph idx="1"/>
          </p:nvPr>
        </p:nvSpPr>
        <p:spPr>
          <a:xfrm>
            <a:off x="559072" y="1559927"/>
            <a:ext cx="5961888" cy="4663440"/>
          </a:xfrm>
        </p:spPr>
        <p:txBody>
          <a:bodyPr>
            <a:normAutofit fontScale="47500" lnSpcReduction="20000"/>
          </a:bodyPr>
          <a:lstStyle/>
          <a:p>
            <a:pPr marL="0" marR="0" lvl="0" indent="0">
              <a:lnSpc>
                <a:spcPct val="140000"/>
              </a:lnSpc>
              <a:spcBef>
                <a:spcPts val="300"/>
              </a:spcBef>
              <a:spcAft>
                <a:spcPts val="300"/>
              </a:spcAft>
              <a:buNone/>
            </a:pPr>
            <a:r>
              <a:rPr lang="en-US" sz="4200" dirty="0">
                <a:effectLst/>
                <a:ea typeface="Times New Roman" panose="02020603050405020304" pitchFamily="18" charset="0"/>
              </a:rPr>
              <a:t>Probable Stressors are Sediment</a:t>
            </a:r>
            <a:r>
              <a:rPr lang="en-US" sz="4200" dirty="0">
                <a:ea typeface="Times New Roman" panose="02020603050405020304" pitchFamily="18" charset="0"/>
              </a:rPr>
              <a:t> and </a:t>
            </a:r>
            <a:r>
              <a:rPr lang="en-US" sz="4200" dirty="0">
                <a:effectLst/>
                <a:ea typeface="Times New Roman" panose="02020603050405020304" pitchFamily="18" charset="0"/>
              </a:rPr>
              <a:t>Phosphorus</a:t>
            </a:r>
          </a:p>
          <a:p>
            <a:pPr marL="800100" lvl="1" indent="-342900">
              <a:lnSpc>
                <a:spcPct val="140000"/>
              </a:lnSpc>
              <a:spcBef>
                <a:spcPts val="300"/>
              </a:spcBef>
              <a:spcAft>
                <a:spcPts val="300"/>
              </a:spcAft>
              <a:buFont typeface="Symbol" panose="05050102010706020507" pitchFamily="18" charset="2"/>
              <a:buChar char=""/>
            </a:pPr>
            <a:r>
              <a:rPr lang="en-US" sz="4200" dirty="0">
                <a:ea typeface="Times New Roman" panose="02020603050405020304" pitchFamily="18" charset="0"/>
              </a:rPr>
              <a:t>High percentage of Collectors</a:t>
            </a:r>
          </a:p>
          <a:p>
            <a:pPr marL="1257300" lvl="2" indent="-342900">
              <a:lnSpc>
                <a:spcPct val="140000"/>
              </a:lnSpc>
              <a:spcBef>
                <a:spcPts val="300"/>
              </a:spcBef>
              <a:spcAft>
                <a:spcPts val="300"/>
              </a:spcAft>
              <a:buFont typeface="Symbol" panose="05050102010706020507" pitchFamily="18" charset="2"/>
              <a:buChar char=""/>
            </a:pPr>
            <a:r>
              <a:rPr lang="en-US" sz="3800" dirty="0">
                <a:ea typeface="Times New Roman" panose="02020603050405020304" pitchFamily="18" charset="0"/>
              </a:rPr>
              <a:t>this functional feeding group thrives on sediment-rich habitat</a:t>
            </a:r>
          </a:p>
          <a:p>
            <a:pPr marL="800100" lvl="1" indent="-342900">
              <a:lnSpc>
                <a:spcPct val="140000"/>
              </a:lnSpc>
              <a:spcBef>
                <a:spcPts val="300"/>
              </a:spcBef>
              <a:spcAft>
                <a:spcPts val="300"/>
              </a:spcAft>
              <a:buFont typeface="Symbol" panose="05050102010706020507" pitchFamily="18" charset="2"/>
              <a:buChar char=""/>
            </a:pPr>
            <a:r>
              <a:rPr lang="en-US" sz="4200" dirty="0">
                <a:effectLst/>
                <a:ea typeface="Times New Roman" panose="02020603050405020304" pitchFamily="18" charset="0"/>
              </a:rPr>
              <a:t>Habitat metrics for substrate, flow, and velocity/depth were significantly scored low.</a:t>
            </a:r>
          </a:p>
          <a:p>
            <a:pPr marL="1257300" lvl="2" indent="-342900">
              <a:lnSpc>
                <a:spcPct val="140000"/>
              </a:lnSpc>
              <a:spcBef>
                <a:spcPts val="300"/>
              </a:spcBef>
              <a:spcAft>
                <a:spcPts val="300"/>
              </a:spcAft>
              <a:buFont typeface="Symbol" panose="05050102010706020507" pitchFamily="18" charset="2"/>
              <a:buChar char=""/>
            </a:pPr>
            <a:r>
              <a:rPr lang="en-US" sz="3800" dirty="0">
                <a:effectLst/>
                <a:ea typeface="Times New Roman" panose="02020603050405020304" pitchFamily="18" charset="0"/>
              </a:rPr>
              <a:t>The Unnamed Tributary is a very small stream, and flow conditions may increase </a:t>
            </a:r>
            <a:r>
              <a:rPr lang="en-US" sz="3800" dirty="0">
                <a:ea typeface="Times New Roman" panose="02020603050405020304" pitchFamily="18" charset="0"/>
              </a:rPr>
              <a:t>Phosphorus concentrations </a:t>
            </a:r>
            <a:r>
              <a:rPr lang="en-US" sz="3800" dirty="0">
                <a:effectLst/>
                <a:ea typeface="Times New Roman" panose="02020603050405020304" pitchFamily="18" charset="0"/>
              </a:rPr>
              <a:t>and limit ecological health during dry periods.</a:t>
            </a:r>
          </a:p>
          <a:p>
            <a:endParaRPr lang="en-US" dirty="0"/>
          </a:p>
        </p:txBody>
      </p:sp>
      <p:sp>
        <p:nvSpPr>
          <p:cNvPr id="3" name="Footer Placeholder 3">
            <a:extLst>
              <a:ext uri="{FF2B5EF4-FFF2-40B4-BE49-F238E27FC236}">
                <a16:creationId xmlns:a16="http://schemas.microsoft.com/office/drawing/2014/main" id="{52C42417-3FB4-51FC-8C7B-4A4ADEB919D6}"/>
              </a:ext>
            </a:extLst>
          </p:cNvPr>
          <p:cNvSpPr>
            <a:spLocks noGrp="1"/>
          </p:cNvSpPr>
          <p:nvPr>
            <p:ph type="ftr" sz="quarter" idx="11"/>
          </p:nvPr>
        </p:nvSpPr>
        <p:spPr>
          <a:xfrm>
            <a:off x="838200" y="6311900"/>
            <a:ext cx="10515600" cy="409575"/>
          </a:xfrm>
        </p:spPr>
        <p:txBody>
          <a:bodyPr/>
          <a:lstStyle/>
          <a:p>
            <a:pPr algn="l">
              <a:spcAft>
                <a:spcPts val="600"/>
              </a:spcAft>
            </a:pPr>
            <a:fld id="{61C9B584-852F-4056-BF30-ABA66A23FD41}" type="slidenum">
              <a:rPr lang="en-US" smtClean="0"/>
              <a:pPr algn="l">
                <a:spcAft>
                  <a:spcPts val="600"/>
                </a:spcAft>
              </a:pPr>
              <a:t>7</a:t>
            </a:fld>
            <a:r>
              <a:rPr lang="en-US" dirty="0"/>
              <a:t>					</a:t>
            </a:r>
            <a:endParaRPr lang="en-US" dirty="0">
              <a:solidFill>
                <a:srgbClr val="256EAB"/>
              </a:solidFill>
            </a:endParaRPr>
          </a:p>
        </p:txBody>
      </p:sp>
      <p:sp>
        <p:nvSpPr>
          <p:cNvPr id="6" name="TextBox 5">
            <a:extLst>
              <a:ext uri="{FF2B5EF4-FFF2-40B4-BE49-F238E27FC236}">
                <a16:creationId xmlns:a16="http://schemas.microsoft.com/office/drawing/2014/main" id="{612932F5-F403-D10D-BA18-81268211C563}"/>
              </a:ext>
            </a:extLst>
          </p:cNvPr>
          <p:cNvSpPr txBox="1"/>
          <p:nvPr/>
        </p:nvSpPr>
        <p:spPr>
          <a:xfrm>
            <a:off x="6520960" y="5272293"/>
            <a:ext cx="3418748" cy="276999"/>
          </a:xfrm>
          <a:prstGeom prst="rect">
            <a:avLst/>
          </a:prstGeom>
          <a:noFill/>
        </p:spPr>
        <p:txBody>
          <a:bodyPr wrap="square" rtlCol="0">
            <a:spAutoFit/>
          </a:bodyPr>
          <a:lstStyle/>
          <a:p>
            <a:r>
              <a:rPr lang="en-US" sz="1200" dirty="0">
                <a:solidFill>
                  <a:schemeClr val="bg1"/>
                </a:solidFill>
                <a:latin typeface="+mj-lt"/>
              </a:rPr>
              <a:t>Photo: Jan </a:t>
            </a:r>
            <a:r>
              <a:rPr lang="en-US" sz="1200" dirty="0" err="1">
                <a:solidFill>
                  <a:schemeClr val="bg1"/>
                </a:solidFill>
                <a:latin typeface="+mj-lt"/>
              </a:rPr>
              <a:t>Hamrsky</a:t>
            </a:r>
            <a:r>
              <a:rPr lang="en-US" sz="1200" dirty="0">
                <a:solidFill>
                  <a:schemeClr val="bg1"/>
                </a:solidFill>
                <a:latin typeface="+mj-lt"/>
              </a:rPr>
              <a:t>: lifeinfreshwater.net</a:t>
            </a:r>
          </a:p>
        </p:txBody>
      </p:sp>
    </p:spTree>
    <p:extLst>
      <p:ext uri="{BB962C8B-B14F-4D97-AF65-F5344CB8AC3E}">
        <p14:creationId xmlns:p14="http://schemas.microsoft.com/office/powerpoint/2010/main" val="2018508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3665" y="-11921"/>
            <a:ext cx="10515600" cy="1325563"/>
          </a:xfrm>
        </p:spPr>
        <p:txBody>
          <a:bodyPr>
            <a:normAutofit fontScale="90000"/>
          </a:bodyPr>
          <a:lstStyle/>
          <a:p>
            <a:r>
              <a:rPr lang="en-US" sz="3200" dirty="0">
                <a:solidFill>
                  <a:schemeClr val="bg1"/>
                </a:solidFill>
              </a:rPr>
              <a:t>Virginia Tech Biological Systems Engineering (VT BSE) Department modified VA Land Cover Dataset</a:t>
            </a:r>
            <a:br>
              <a:rPr lang="en-US" sz="3200" dirty="0">
                <a:solidFill>
                  <a:schemeClr val="bg1"/>
                </a:solidFill>
              </a:rPr>
            </a:br>
            <a:endParaRPr lang="en-US" dirty="0">
              <a:solidFill>
                <a:schemeClr val="bg1"/>
              </a:solidFill>
            </a:endParaRPr>
          </a:p>
        </p:txBody>
      </p:sp>
      <p:sp>
        <p:nvSpPr>
          <p:cNvPr id="9" name="Rectangle 8" descr="Empty box">
            <a:extLst>
              <a:ext uri="{FF2B5EF4-FFF2-40B4-BE49-F238E27FC236}">
                <a16:creationId xmlns:a16="http://schemas.microsoft.com/office/drawing/2014/main" id="{88E7D292-951A-4BD3-86D8-9C34AF4F2224}"/>
              </a:ext>
            </a:extLst>
          </p:cNvPr>
          <p:cNvSpPr/>
          <p:nvPr/>
        </p:nvSpPr>
        <p:spPr>
          <a:xfrm>
            <a:off x="7612195" y="5696637"/>
            <a:ext cx="2772265" cy="1161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05CC87-1AC9-49F1-A5E3-DA66D0EFA40C}"/>
              </a:ext>
            </a:extLst>
          </p:cNvPr>
          <p:cNvSpPr txBox="1"/>
          <p:nvPr/>
        </p:nvSpPr>
        <p:spPr>
          <a:xfrm>
            <a:off x="609628" y="512947"/>
            <a:ext cx="5622729" cy="1523494"/>
          </a:xfrm>
          <a:prstGeom prst="rect">
            <a:avLst/>
          </a:prstGeom>
          <a:noFill/>
        </p:spPr>
        <p:txBody>
          <a:bodyPr wrap="square" rtlCol="0">
            <a:spAutoFit/>
          </a:bodyPr>
          <a:lstStyle/>
          <a:p>
            <a:pPr>
              <a:spcAft>
                <a:spcPts val="600"/>
              </a:spcAft>
            </a:pPr>
            <a:r>
              <a:rPr lang="en-US" sz="2800" dirty="0">
                <a:solidFill>
                  <a:srgbClr val="256EAB"/>
                </a:solidFill>
                <a:latin typeface="Arial" panose="020B0604020202020204" pitchFamily="34" charset="0"/>
                <a:cs typeface="Arial" panose="020B0604020202020204" pitchFamily="34" charset="0"/>
              </a:rPr>
              <a:t>Estimating Land Cover/Land Use</a:t>
            </a:r>
          </a:p>
          <a:p>
            <a:r>
              <a:rPr lang="en-US" sz="2800" dirty="0">
                <a:solidFill>
                  <a:srgbClr val="256EAB"/>
                </a:solidFill>
                <a:latin typeface="Arial" panose="020B0604020202020204" pitchFamily="34" charset="0"/>
                <a:cs typeface="Arial" panose="020B0604020202020204" pitchFamily="34" charset="0"/>
              </a:rPr>
              <a:t>- Greendale Creek watershed </a:t>
            </a:r>
          </a:p>
          <a:p>
            <a:endParaRPr lang="en-US" sz="3200" dirty="0">
              <a:solidFill>
                <a:srgbClr val="256EAB"/>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B91AD95-6137-1203-8193-199B610AB8C5}"/>
              </a:ext>
            </a:extLst>
          </p:cNvPr>
          <p:cNvGrpSpPr/>
          <p:nvPr/>
        </p:nvGrpSpPr>
        <p:grpSpPr>
          <a:xfrm>
            <a:off x="6501774" y="512947"/>
            <a:ext cx="4993105" cy="5832106"/>
            <a:chOff x="6083930" y="476851"/>
            <a:chExt cx="4993105" cy="5832106"/>
          </a:xfrm>
        </p:grpSpPr>
        <p:pic>
          <p:nvPicPr>
            <p:cNvPr id="5" name="Picture 4" descr="A map of Greendale Creek watershed with VLCD">
              <a:extLst>
                <a:ext uri="{FF2B5EF4-FFF2-40B4-BE49-F238E27FC236}">
                  <a16:creationId xmlns:a16="http://schemas.microsoft.com/office/drawing/2014/main" id="{6F6C3B28-CC88-D9B3-8F80-973EC0D08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708" t="8993" r="6032" b="5967"/>
            <a:stretch/>
          </p:blipFill>
          <p:spPr>
            <a:xfrm>
              <a:off x="6083930" y="476851"/>
              <a:ext cx="4993105" cy="5832106"/>
            </a:xfrm>
            <a:prstGeom prst="rect">
              <a:avLst/>
            </a:prstGeom>
            <a:ln>
              <a:solidFill>
                <a:schemeClr val="tx1"/>
              </a:solidFill>
            </a:ln>
          </p:spPr>
        </p:pic>
        <p:pic>
          <p:nvPicPr>
            <p:cNvPr id="13" name="Picture 12" descr="Legend">
              <a:extLst>
                <a:ext uri="{FF2B5EF4-FFF2-40B4-BE49-F238E27FC236}">
                  <a16:creationId xmlns:a16="http://schemas.microsoft.com/office/drawing/2014/main" id="{5B91BF04-24DA-C710-A725-27BB53212E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59" t="5087" r="66087" b="53685"/>
            <a:stretch/>
          </p:blipFill>
          <p:spPr>
            <a:xfrm>
              <a:off x="8909907" y="476851"/>
              <a:ext cx="2167128" cy="2336123"/>
            </a:xfrm>
            <a:prstGeom prst="rect">
              <a:avLst/>
            </a:prstGeom>
          </p:spPr>
        </p:pic>
      </p:grpSp>
      <p:graphicFrame>
        <p:nvGraphicFramePr>
          <p:cNvPr id="3" name="Content Placeholder 7" descr="South Fork Rivanna land cover table">
            <a:extLst>
              <a:ext uri="{FF2B5EF4-FFF2-40B4-BE49-F238E27FC236}">
                <a16:creationId xmlns:a16="http://schemas.microsoft.com/office/drawing/2014/main" id="{D1D16E37-7667-5B28-B9C8-65F2DB46EEC3}"/>
              </a:ext>
            </a:extLst>
          </p:cNvPr>
          <p:cNvGraphicFramePr>
            <a:graphicFrameLocks noGrp="1"/>
          </p:cNvGraphicFramePr>
          <p:nvPr>
            <p:ph sz="half" idx="1"/>
            <p:extLst>
              <p:ext uri="{D42A27DB-BD31-4B8C-83A1-F6EECF244321}">
                <p14:modId xmlns:p14="http://schemas.microsoft.com/office/powerpoint/2010/main" val="223197537"/>
              </p:ext>
            </p:extLst>
          </p:nvPr>
        </p:nvGraphicFramePr>
        <p:xfrm>
          <a:off x="609628" y="1681008"/>
          <a:ext cx="5335571" cy="4891659"/>
        </p:xfrm>
        <a:graphic>
          <a:graphicData uri="http://schemas.openxmlformats.org/drawingml/2006/table">
            <a:tbl>
              <a:tblPr firstRow="1" firstCol="1" bandRow="1">
                <a:tableStyleId>{5C22544A-7EE6-4342-B048-85BDC9FD1C3A}</a:tableStyleId>
              </a:tblPr>
              <a:tblGrid>
                <a:gridCol w="2678830">
                  <a:extLst>
                    <a:ext uri="{9D8B030D-6E8A-4147-A177-3AD203B41FA5}">
                      <a16:colId xmlns:a16="http://schemas.microsoft.com/office/drawing/2014/main" val="1086328484"/>
                    </a:ext>
                  </a:extLst>
                </a:gridCol>
                <a:gridCol w="1246361">
                  <a:extLst>
                    <a:ext uri="{9D8B030D-6E8A-4147-A177-3AD203B41FA5}">
                      <a16:colId xmlns:a16="http://schemas.microsoft.com/office/drawing/2014/main" val="3376564818"/>
                    </a:ext>
                  </a:extLst>
                </a:gridCol>
                <a:gridCol w="1410380">
                  <a:extLst>
                    <a:ext uri="{9D8B030D-6E8A-4147-A177-3AD203B41FA5}">
                      <a16:colId xmlns:a16="http://schemas.microsoft.com/office/drawing/2014/main" val="1037850339"/>
                    </a:ext>
                  </a:extLst>
                </a:gridCol>
              </a:tblGrid>
              <a:tr h="0">
                <a:tc rowSpan="2">
                  <a:txBody>
                    <a:bodyPr/>
                    <a:lstStyle/>
                    <a:p>
                      <a:pPr marL="0" marR="0" algn="ctr">
                        <a:lnSpc>
                          <a:spcPct val="100000"/>
                        </a:lnSpc>
                        <a:spcBef>
                          <a:spcPts val="0"/>
                        </a:spcBef>
                        <a:spcAft>
                          <a:spcPts val="0"/>
                        </a:spcAft>
                      </a:pPr>
                      <a:r>
                        <a:rPr lang="en-US" sz="2800" dirty="0">
                          <a:effectLst/>
                        </a:rPr>
                        <a:t>Land Cover Category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0000"/>
                        </a:lnSpc>
                        <a:spcBef>
                          <a:spcPts val="0"/>
                        </a:spcBef>
                        <a:spcAft>
                          <a:spcPts val="0"/>
                        </a:spcAft>
                      </a:pPr>
                      <a:r>
                        <a:rPr lang="en-US" sz="2800" dirty="0">
                          <a:effectLst/>
                        </a:rPr>
                        <a:t>Greendale Creek Watershed</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601303185"/>
                  </a:ext>
                </a:extLst>
              </a:tr>
              <a:tr h="0">
                <a:tc vMerge="1">
                  <a:txBody>
                    <a:bodyPr/>
                    <a:lstStyle/>
                    <a:p>
                      <a:endParaRPr lang="en-US"/>
                    </a:p>
                  </a:txBody>
                  <a:tcPr/>
                </a:tc>
                <a:tc>
                  <a:txBody>
                    <a:bodyPr/>
                    <a:lstStyle/>
                    <a:p>
                      <a:pPr marL="0" marR="0" algn="ctr">
                        <a:lnSpc>
                          <a:spcPct val="115000"/>
                        </a:lnSpc>
                        <a:spcBef>
                          <a:spcPts val="0"/>
                        </a:spcBef>
                        <a:spcAft>
                          <a:spcPts val="0"/>
                        </a:spcAft>
                      </a:pPr>
                      <a:r>
                        <a:rPr lang="en-US" sz="2000">
                          <a:effectLst/>
                        </a:rPr>
                        <a:t>Acres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dirty="0">
                          <a:effectLst/>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8833669"/>
                  </a:ext>
                </a:extLst>
              </a:tr>
              <a:tr h="412115">
                <a:tc>
                  <a:txBody>
                    <a:bodyPr/>
                    <a:lstStyle/>
                    <a:p>
                      <a:pPr marL="0" marR="0" algn="just">
                        <a:lnSpc>
                          <a:spcPct val="115000"/>
                        </a:lnSpc>
                        <a:spcBef>
                          <a:spcPts val="0"/>
                        </a:spcBef>
                        <a:spcAft>
                          <a:spcPts val="0"/>
                        </a:spcAft>
                      </a:pPr>
                      <a:r>
                        <a:rPr lang="en-US" sz="2000" dirty="0">
                          <a:effectLst/>
                          <a:latin typeface="+mn-lt"/>
                        </a:rPr>
                        <a:t>Open Water</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2</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&lt;1%</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18982863"/>
                  </a:ext>
                </a:extLst>
              </a:tr>
              <a:tr h="209550">
                <a:tc>
                  <a:txBody>
                    <a:bodyPr/>
                    <a:lstStyle/>
                    <a:p>
                      <a:pPr marL="0" marR="0" algn="just">
                        <a:lnSpc>
                          <a:spcPct val="115000"/>
                        </a:lnSpc>
                        <a:spcBef>
                          <a:spcPts val="0"/>
                        </a:spcBef>
                        <a:spcAft>
                          <a:spcPts val="0"/>
                        </a:spcAft>
                      </a:pPr>
                      <a:r>
                        <a:rPr lang="en-US" sz="2000" dirty="0">
                          <a:effectLst/>
                          <a:latin typeface="+mn-lt"/>
                        </a:rPr>
                        <a:t>Impervious Extracted</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74</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2%</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8591751"/>
                  </a:ext>
                </a:extLst>
              </a:tr>
              <a:tr h="209550">
                <a:tc>
                  <a:txBody>
                    <a:bodyPr/>
                    <a:lstStyle/>
                    <a:p>
                      <a:pPr marL="0" marR="0" algn="just">
                        <a:lnSpc>
                          <a:spcPct val="115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Impervious Local Data</a:t>
                      </a:r>
                    </a:p>
                  </a:txBody>
                  <a:tcPr marL="68580" marR="68580" marT="0" marB="0" anchor="ctr"/>
                </a:tc>
                <a:tc>
                  <a:txBody>
                    <a:bodyPr/>
                    <a:lstStyle/>
                    <a:p>
                      <a:pPr marL="0" marR="0" algn="r">
                        <a:lnSpc>
                          <a:spcPct val="115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63</a:t>
                      </a:r>
                    </a:p>
                  </a:txBody>
                  <a:tcPr marL="68580" marR="68580" marT="0" marB="0" anchor="ctr"/>
                </a:tc>
                <a:tc>
                  <a:txBody>
                    <a:bodyPr/>
                    <a:lstStyle/>
                    <a:p>
                      <a:pPr marL="0" marR="0" algn="r">
                        <a:lnSpc>
                          <a:spcPct val="115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2%</a:t>
                      </a:r>
                    </a:p>
                  </a:txBody>
                  <a:tcPr marL="68580" marR="68580" marT="0" marB="0" anchor="ctr"/>
                </a:tc>
                <a:extLst>
                  <a:ext uri="{0D108BD9-81ED-4DB2-BD59-A6C34878D82A}">
                    <a16:rowId xmlns:a16="http://schemas.microsoft.com/office/drawing/2014/main" val="3602475511"/>
                  </a:ext>
                </a:extLst>
              </a:tr>
              <a:tr h="287126">
                <a:tc>
                  <a:txBody>
                    <a:bodyPr/>
                    <a:lstStyle/>
                    <a:p>
                      <a:pPr marL="0" marR="0" algn="just">
                        <a:lnSpc>
                          <a:spcPct val="115000"/>
                        </a:lnSpc>
                        <a:spcBef>
                          <a:spcPts val="0"/>
                        </a:spcBef>
                        <a:spcAft>
                          <a:spcPts val="0"/>
                        </a:spcAft>
                      </a:pPr>
                      <a:r>
                        <a:rPr lang="en-US" sz="2000" dirty="0">
                          <a:effectLst/>
                          <a:latin typeface="+mn-lt"/>
                        </a:rPr>
                        <a:t>Forest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1,832</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highlight>
                            <a:srgbClr val="FFFF00"/>
                          </a:highlight>
                          <a:latin typeface="+mn-lt"/>
                        </a:rPr>
                        <a:t>53%</a:t>
                      </a:r>
                      <a:endParaRPr lang="en-US" sz="2000" dirty="0">
                        <a:effectLst/>
                        <a:highlight>
                          <a:srgbClr val="FFFF00"/>
                        </a:highligh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66645193"/>
                  </a:ext>
                </a:extLst>
              </a:tr>
              <a:tr h="209550">
                <a:tc>
                  <a:txBody>
                    <a:bodyPr/>
                    <a:lstStyle/>
                    <a:p>
                      <a:pPr marL="0" marR="0" algn="just">
                        <a:lnSpc>
                          <a:spcPct val="115000"/>
                        </a:lnSpc>
                        <a:spcBef>
                          <a:spcPts val="0"/>
                        </a:spcBef>
                        <a:spcAft>
                          <a:spcPts val="0"/>
                        </a:spcAft>
                      </a:pPr>
                      <a:r>
                        <a:rPr lang="en-US" sz="2000" dirty="0">
                          <a:effectLst/>
                          <a:latin typeface="+mn-lt"/>
                        </a:rPr>
                        <a:t>Tree</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233</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7%</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1587161"/>
                  </a:ext>
                </a:extLst>
              </a:tr>
              <a:tr h="209550">
                <a:tc>
                  <a:txBody>
                    <a:bodyPr/>
                    <a:lstStyle/>
                    <a:p>
                      <a:pPr marL="0" marR="0" algn="just">
                        <a:lnSpc>
                          <a:spcPct val="115000"/>
                        </a:lnSpc>
                        <a:spcBef>
                          <a:spcPts val="0"/>
                        </a:spcBef>
                        <a:spcAft>
                          <a:spcPts val="0"/>
                        </a:spcAft>
                      </a:pPr>
                      <a:r>
                        <a:rPr lang="en-US" sz="2000" dirty="0">
                          <a:effectLst/>
                          <a:latin typeface="+mn-lt"/>
                        </a:rPr>
                        <a:t>Shrub\Scrub</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61</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2%</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179221"/>
                  </a:ext>
                </a:extLst>
              </a:tr>
              <a:tr h="209550">
                <a:tc>
                  <a:txBody>
                    <a:bodyPr/>
                    <a:lstStyle/>
                    <a:p>
                      <a:pPr marL="0" marR="0" algn="just">
                        <a:lnSpc>
                          <a:spcPct val="115000"/>
                        </a:lnSpc>
                        <a:spcBef>
                          <a:spcPts val="0"/>
                        </a:spcBef>
                        <a:spcAft>
                          <a:spcPts val="0"/>
                        </a:spcAft>
                      </a:pPr>
                      <a:r>
                        <a:rPr lang="en-US" sz="2000" dirty="0">
                          <a:effectLst/>
                          <a:latin typeface="+mn-lt"/>
                        </a:rPr>
                        <a:t>Harvested\Disturbed</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29</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&lt;1%</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5398560"/>
                  </a:ext>
                </a:extLst>
              </a:tr>
              <a:tr h="209550">
                <a:tc>
                  <a:txBody>
                    <a:bodyPr/>
                    <a:lstStyle/>
                    <a:p>
                      <a:pPr marL="0" marR="0" algn="just">
                        <a:lnSpc>
                          <a:spcPct val="115000"/>
                        </a:lnSpc>
                        <a:spcBef>
                          <a:spcPts val="0"/>
                        </a:spcBef>
                        <a:spcAft>
                          <a:spcPts val="0"/>
                        </a:spcAft>
                      </a:pPr>
                      <a:r>
                        <a:rPr lang="en-US" sz="2000" dirty="0">
                          <a:effectLst/>
                          <a:latin typeface="+mn-lt"/>
                        </a:rPr>
                        <a:t>Turf Grass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189</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6%</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76838877"/>
                  </a:ext>
                </a:extLst>
              </a:tr>
              <a:tr h="209550">
                <a:tc>
                  <a:txBody>
                    <a:bodyPr/>
                    <a:lstStyle/>
                    <a:p>
                      <a:pPr marL="0" marR="0" algn="just">
                        <a:lnSpc>
                          <a:spcPct val="115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Pasture</a:t>
                      </a:r>
                    </a:p>
                  </a:txBody>
                  <a:tcPr marL="68580" marR="68580" marT="0" marB="0" anchor="ctr"/>
                </a:tc>
                <a:tc>
                  <a:txBody>
                    <a:bodyPr/>
                    <a:lstStyle/>
                    <a:p>
                      <a:pPr marL="0" marR="0" algn="r">
                        <a:lnSpc>
                          <a:spcPct val="115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981</a:t>
                      </a:r>
                    </a:p>
                  </a:txBody>
                  <a:tcPr marL="68580" marR="68580" marT="0" marB="0" anchor="ctr"/>
                </a:tc>
                <a:tc>
                  <a:txBody>
                    <a:bodyPr/>
                    <a:lstStyle/>
                    <a:p>
                      <a:pPr marL="0" marR="0" algn="r">
                        <a:lnSpc>
                          <a:spcPct val="115000"/>
                        </a:lnSpc>
                        <a:spcBef>
                          <a:spcPts val="0"/>
                        </a:spcBef>
                        <a:spcAft>
                          <a:spcPts val="0"/>
                        </a:spcAft>
                      </a:pPr>
                      <a:r>
                        <a:rPr lang="en-US" sz="2000" dirty="0">
                          <a:effectLst/>
                          <a:highlight>
                            <a:srgbClr val="FFFF00"/>
                          </a:highlight>
                          <a:latin typeface="+mn-lt"/>
                          <a:ea typeface="Calibri" panose="020F0502020204030204" pitchFamily="34" charset="0"/>
                          <a:cs typeface="Times New Roman" panose="02020603050405020304" pitchFamily="18" charset="0"/>
                        </a:rPr>
                        <a:t>28%</a:t>
                      </a:r>
                    </a:p>
                  </a:txBody>
                  <a:tcPr marL="68580" marR="68580" marT="0" marB="0" anchor="ctr"/>
                </a:tc>
                <a:extLst>
                  <a:ext uri="{0D108BD9-81ED-4DB2-BD59-A6C34878D82A}">
                    <a16:rowId xmlns:a16="http://schemas.microsoft.com/office/drawing/2014/main" val="116686004"/>
                  </a:ext>
                </a:extLst>
              </a:tr>
              <a:tr h="209550">
                <a:tc>
                  <a:txBody>
                    <a:bodyPr/>
                    <a:lstStyle/>
                    <a:p>
                      <a:pPr marL="0" marR="0" algn="just">
                        <a:lnSpc>
                          <a:spcPct val="115000"/>
                        </a:lnSpc>
                        <a:spcBef>
                          <a:spcPts val="0"/>
                        </a:spcBef>
                        <a:spcAft>
                          <a:spcPts val="0"/>
                        </a:spcAft>
                      </a:pPr>
                      <a:r>
                        <a:rPr lang="en-US" sz="2000" dirty="0">
                          <a:effectLst/>
                          <a:latin typeface="+mn-lt"/>
                        </a:rPr>
                        <a:t>NWI\Other</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&lt;1</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&lt;1%</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1908478"/>
                  </a:ext>
                </a:extLst>
              </a:tr>
              <a:tr h="219075">
                <a:tc>
                  <a:txBody>
                    <a:bodyPr/>
                    <a:lstStyle/>
                    <a:p>
                      <a:pPr marL="0" marR="0" algn="just">
                        <a:lnSpc>
                          <a:spcPct val="115000"/>
                        </a:lnSpc>
                        <a:spcBef>
                          <a:spcPts val="0"/>
                        </a:spcBef>
                        <a:spcAft>
                          <a:spcPts val="0"/>
                        </a:spcAft>
                      </a:pPr>
                      <a:r>
                        <a:rPr lang="en-US" sz="2000" i="1" dirty="0">
                          <a:effectLst/>
                        </a:rPr>
                        <a:t>Total</a:t>
                      </a:r>
                      <a:endParaRPr lang="en-US" sz="2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i="1" dirty="0">
                          <a:effectLst/>
                        </a:rPr>
                        <a:t>3,465</a:t>
                      </a:r>
                      <a:endParaRPr lang="en-US" sz="2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i="1" dirty="0">
                          <a:effectLst/>
                        </a:rPr>
                        <a:t>100%</a:t>
                      </a:r>
                      <a:endParaRPr lang="en-US" sz="2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66639340"/>
                  </a:ext>
                </a:extLst>
              </a:tr>
            </a:tbl>
          </a:graphicData>
        </a:graphic>
      </p:graphicFrame>
    </p:spTree>
    <p:extLst>
      <p:ext uri="{BB962C8B-B14F-4D97-AF65-F5344CB8AC3E}">
        <p14:creationId xmlns:p14="http://schemas.microsoft.com/office/powerpoint/2010/main" val="2544411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Empty box">
            <a:extLst>
              <a:ext uri="{FF2B5EF4-FFF2-40B4-BE49-F238E27FC236}">
                <a16:creationId xmlns:a16="http://schemas.microsoft.com/office/drawing/2014/main" id="{88E7D292-951A-4BD3-86D8-9C34AF4F2224}"/>
              </a:ext>
            </a:extLst>
          </p:cNvPr>
          <p:cNvSpPr/>
          <p:nvPr/>
        </p:nvSpPr>
        <p:spPr>
          <a:xfrm>
            <a:off x="7612195" y="5696637"/>
            <a:ext cx="2772265" cy="1161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05CC87-1AC9-49F1-A5E3-DA66D0EFA40C}"/>
              </a:ext>
            </a:extLst>
          </p:cNvPr>
          <p:cNvSpPr txBox="1"/>
          <p:nvPr/>
        </p:nvSpPr>
        <p:spPr>
          <a:xfrm>
            <a:off x="609628" y="604789"/>
            <a:ext cx="5622729" cy="1523494"/>
          </a:xfrm>
          <a:prstGeom prst="rect">
            <a:avLst/>
          </a:prstGeom>
          <a:noFill/>
        </p:spPr>
        <p:txBody>
          <a:bodyPr wrap="square" rtlCol="0">
            <a:spAutoFit/>
          </a:bodyPr>
          <a:lstStyle/>
          <a:p>
            <a:pPr>
              <a:spcAft>
                <a:spcPts val="600"/>
              </a:spcAft>
            </a:pPr>
            <a:r>
              <a:rPr lang="en-US" sz="2800" dirty="0">
                <a:solidFill>
                  <a:srgbClr val="256EAB"/>
                </a:solidFill>
                <a:latin typeface="Arial" panose="020B0604020202020204" pitchFamily="34" charset="0"/>
                <a:cs typeface="Arial" panose="020B0604020202020204" pitchFamily="34" charset="0"/>
              </a:rPr>
              <a:t>Refining the Land Use Data</a:t>
            </a:r>
          </a:p>
          <a:p>
            <a:r>
              <a:rPr lang="en-US" sz="2800" dirty="0">
                <a:solidFill>
                  <a:srgbClr val="256EAB"/>
                </a:solidFill>
                <a:latin typeface="Arial" panose="020B0604020202020204" pitchFamily="34" charset="0"/>
                <a:cs typeface="Arial" panose="020B0604020202020204" pitchFamily="34" charset="0"/>
              </a:rPr>
              <a:t>- Greendale Creek watershed </a:t>
            </a:r>
          </a:p>
          <a:p>
            <a:endParaRPr lang="en-US" sz="3200" dirty="0">
              <a:solidFill>
                <a:srgbClr val="256EAB"/>
              </a:solidFill>
              <a:latin typeface="Arial" panose="020B0604020202020204" pitchFamily="34" charset="0"/>
              <a:cs typeface="Arial" panose="020B0604020202020204" pitchFamily="34" charset="0"/>
            </a:endParaRPr>
          </a:p>
        </p:txBody>
      </p:sp>
      <p:graphicFrame>
        <p:nvGraphicFramePr>
          <p:cNvPr id="3" name="Content Placeholder 7" descr="South Fork Rivanna land cover table">
            <a:extLst>
              <a:ext uri="{FF2B5EF4-FFF2-40B4-BE49-F238E27FC236}">
                <a16:creationId xmlns:a16="http://schemas.microsoft.com/office/drawing/2014/main" id="{E2019354-6281-0DF5-DC0B-85B4F27EED06}"/>
              </a:ext>
            </a:extLst>
          </p:cNvPr>
          <p:cNvGraphicFramePr>
            <a:graphicFrameLocks noGrp="1"/>
          </p:cNvGraphicFramePr>
          <p:nvPr>
            <p:ph sz="half" idx="1"/>
            <p:extLst>
              <p:ext uri="{D42A27DB-BD31-4B8C-83A1-F6EECF244321}">
                <p14:modId xmlns:p14="http://schemas.microsoft.com/office/powerpoint/2010/main" val="1231111716"/>
              </p:ext>
            </p:extLst>
          </p:nvPr>
        </p:nvGraphicFramePr>
        <p:xfrm>
          <a:off x="459640" y="1766357"/>
          <a:ext cx="5335571" cy="4561713"/>
        </p:xfrm>
        <a:graphic>
          <a:graphicData uri="http://schemas.openxmlformats.org/drawingml/2006/table">
            <a:tbl>
              <a:tblPr firstRow="1" firstCol="1" bandRow="1">
                <a:tableStyleId>{5C22544A-7EE6-4342-B048-85BDC9FD1C3A}</a:tableStyleId>
              </a:tblPr>
              <a:tblGrid>
                <a:gridCol w="2678830">
                  <a:extLst>
                    <a:ext uri="{9D8B030D-6E8A-4147-A177-3AD203B41FA5}">
                      <a16:colId xmlns:a16="http://schemas.microsoft.com/office/drawing/2014/main" val="1086328484"/>
                    </a:ext>
                  </a:extLst>
                </a:gridCol>
                <a:gridCol w="1246361">
                  <a:extLst>
                    <a:ext uri="{9D8B030D-6E8A-4147-A177-3AD203B41FA5}">
                      <a16:colId xmlns:a16="http://schemas.microsoft.com/office/drawing/2014/main" val="3376564818"/>
                    </a:ext>
                  </a:extLst>
                </a:gridCol>
                <a:gridCol w="1410380">
                  <a:extLst>
                    <a:ext uri="{9D8B030D-6E8A-4147-A177-3AD203B41FA5}">
                      <a16:colId xmlns:a16="http://schemas.microsoft.com/office/drawing/2014/main" val="1037850339"/>
                    </a:ext>
                  </a:extLst>
                </a:gridCol>
              </a:tblGrid>
              <a:tr h="0">
                <a:tc rowSpan="2">
                  <a:txBody>
                    <a:bodyPr/>
                    <a:lstStyle/>
                    <a:p>
                      <a:pPr marL="0" marR="0" algn="ctr">
                        <a:lnSpc>
                          <a:spcPct val="100000"/>
                        </a:lnSpc>
                        <a:spcBef>
                          <a:spcPts val="0"/>
                        </a:spcBef>
                        <a:spcAft>
                          <a:spcPts val="0"/>
                        </a:spcAft>
                      </a:pPr>
                      <a:r>
                        <a:rPr lang="en-US" sz="2800" dirty="0">
                          <a:effectLst/>
                        </a:rPr>
                        <a:t>Land Cover Category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0000"/>
                        </a:lnSpc>
                        <a:spcBef>
                          <a:spcPts val="0"/>
                        </a:spcBef>
                        <a:spcAft>
                          <a:spcPts val="0"/>
                        </a:spcAft>
                      </a:pPr>
                      <a:r>
                        <a:rPr lang="en-US" sz="2800" dirty="0">
                          <a:effectLst/>
                        </a:rPr>
                        <a:t>Greendale Creek Watershed</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601303185"/>
                  </a:ext>
                </a:extLst>
              </a:tr>
              <a:tr h="0">
                <a:tc vMerge="1">
                  <a:txBody>
                    <a:bodyPr/>
                    <a:lstStyle/>
                    <a:p>
                      <a:endParaRPr lang="en-US"/>
                    </a:p>
                  </a:txBody>
                  <a:tcPr/>
                </a:tc>
                <a:tc>
                  <a:txBody>
                    <a:bodyPr/>
                    <a:lstStyle/>
                    <a:p>
                      <a:pPr marL="0" marR="0" algn="ctr">
                        <a:lnSpc>
                          <a:spcPct val="115000"/>
                        </a:lnSpc>
                        <a:spcBef>
                          <a:spcPts val="0"/>
                        </a:spcBef>
                        <a:spcAft>
                          <a:spcPts val="0"/>
                        </a:spcAft>
                      </a:pPr>
                      <a:r>
                        <a:rPr lang="en-US" sz="2000">
                          <a:effectLst/>
                        </a:rPr>
                        <a:t>Acres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dirty="0">
                          <a:effectLst/>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8833669"/>
                  </a:ext>
                </a:extLst>
              </a:tr>
              <a:tr h="412115">
                <a:tc>
                  <a:txBody>
                    <a:bodyPr/>
                    <a:lstStyle/>
                    <a:p>
                      <a:pPr marL="0" marR="0" algn="just">
                        <a:lnSpc>
                          <a:spcPct val="115000"/>
                        </a:lnSpc>
                        <a:spcBef>
                          <a:spcPts val="0"/>
                        </a:spcBef>
                        <a:spcAft>
                          <a:spcPts val="0"/>
                        </a:spcAft>
                      </a:pPr>
                      <a:r>
                        <a:rPr lang="en-US" sz="2000" dirty="0">
                          <a:effectLst/>
                          <a:latin typeface="+mn-lt"/>
                        </a:rPr>
                        <a:t>Developed, impervious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122</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4%</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18982863"/>
                  </a:ext>
                </a:extLst>
              </a:tr>
              <a:tr h="209550">
                <a:tc>
                  <a:txBody>
                    <a:bodyPr/>
                    <a:lstStyle/>
                    <a:p>
                      <a:pPr marL="0" marR="0" algn="just">
                        <a:lnSpc>
                          <a:spcPct val="115000"/>
                        </a:lnSpc>
                        <a:spcBef>
                          <a:spcPts val="0"/>
                        </a:spcBef>
                        <a:spcAft>
                          <a:spcPts val="0"/>
                        </a:spcAft>
                      </a:pPr>
                      <a:r>
                        <a:rPr lang="en-US" sz="2000" dirty="0">
                          <a:effectLst/>
                          <a:latin typeface="+mn-lt"/>
                        </a:rPr>
                        <a:t>Developed, pervious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204</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6%</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8591751"/>
                  </a:ext>
                </a:extLst>
              </a:tr>
              <a:tr h="209550">
                <a:tc>
                  <a:txBody>
                    <a:bodyPr/>
                    <a:lstStyle/>
                    <a:p>
                      <a:pPr marL="0" marR="0" algn="just">
                        <a:lnSpc>
                          <a:spcPct val="115000"/>
                        </a:lnSpc>
                        <a:spcBef>
                          <a:spcPts val="0"/>
                        </a:spcBef>
                        <a:spcAft>
                          <a:spcPts val="0"/>
                        </a:spcAft>
                      </a:pPr>
                      <a:r>
                        <a:rPr lang="en-US" sz="2000" dirty="0">
                          <a:effectLst/>
                          <a:latin typeface="+mn-lt"/>
                        </a:rPr>
                        <a:t>Forest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1,893</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55%</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66645193"/>
                  </a:ext>
                </a:extLst>
              </a:tr>
              <a:tr h="209550">
                <a:tc>
                  <a:txBody>
                    <a:bodyPr/>
                    <a:lstStyle/>
                    <a:p>
                      <a:pPr marL="0" marR="0" algn="just">
                        <a:lnSpc>
                          <a:spcPct val="115000"/>
                        </a:lnSpc>
                        <a:spcBef>
                          <a:spcPts val="0"/>
                        </a:spcBef>
                        <a:spcAft>
                          <a:spcPts val="0"/>
                        </a:spcAft>
                      </a:pPr>
                      <a:r>
                        <a:rPr lang="en-US" sz="2000" dirty="0">
                          <a:effectLst/>
                          <a:latin typeface="+mn-lt"/>
                        </a:rPr>
                        <a:t>Harvested Forest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29</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&lt;1%</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1587161"/>
                  </a:ext>
                </a:extLst>
              </a:tr>
              <a:tr h="209550">
                <a:tc>
                  <a:txBody>
                    <a:bodyPr/>
                    <a:lstStyle/>
                    <a:p>
                      <a:pPr marL="0" marR="0" algn="just">
                        <a:lnSpc>
                          <a:spcPct val="115000"/>
                        </a:lnSpc>
                        <a:spcBef>
                          <a:spcPts val="0"/>
                        </a:spcBef>
                        <a:spcAft>
                          <a:spcPts val="0"/>
                        </a:spcAft>
                      </a:pPr>
                      <a:r>
                        <a:rPr lang="en-US" sz="2000" dirty="0">
                          <a:effectLst/>
                          <a:latin typeface="+mn-lt"/>
                        </a:rPr>
                        <a:t>Hay</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353</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10%</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179221"/>
                  </a:ext>
                </a:extLst>
              </a:tr>
              <a:tr h="209550">
                <a:tc>
                  <a:txBody>
                    <a:bodyPr/>
                    <a:lstStyle/>
                    <a:p>
                      <a:pPr marL="0" marR="0" algn="just">
                        <a:lnSpc>
                          <a:spcPct val="115000"/>
                        </a:lnSpc>
                        <a:spcBef>
                          <a:spcPts val="0"/>
                        </a:spcBef>
                        <a:spcAft>
                          <a:spcPts val="0"/>
                        </a:spcAft>
                      </a:pPr>
                      <a:r>
                        <a:rPr lang="en-US" sz="2000" dirty="0">
                          <a:effectLst/>
                          <a:latin typeface="+mn-lt"/>
                        </a:rPr>
                        <a:t>Pasture - fair</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550</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16%</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5398560"/>
                  </a:ext>
                </a:extLst>
              </a:tr>
              <a:tr h="209550">
                <a:tc>
                  <a:txBody>
                    <a:bodyPr/>
                    <a:lstStyle/>
                    <a:p>
                      <a:pPr marL="0" marR="0" algn="just">
                        <a:lnSpc>
                          <a:spcPct val="115000"/>
                        </a:lnSpc>
                        <a:spcBef>
                          <a:spcPts val="0"/>
                        </a:spcBef>
                        <a:spcAft>
                          <a:spcPts val="0"/>
                        </a:spcAft>
                      </a:pPr>
                      <a:r>
                        <a:rPr lang="en-US" sz="2000" dirty="0">
                          <a:effectLst/>
                          <a:latin typeface="+mn-lt"/>
                        </a:rPr>
                        <a:t>Pasture - poor</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78</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2%</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76838877"/>
                  </a:ext>
                </a:extLst>
              </a:tr>
              <a:tr h="209550">
                <a:tc>
                  <a:txBody>
                    <a:bodyPr/>
                    <a:lstStyle/>
                    <a:p>
                      <a:pPr marL="0" marR="0" algn="just">
                        <a:lnSpc>
                          <a:spcPct val="115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Tree</a:t>
                      </a:r>
                    </a:p>
                  </a:txBody>
                  <a:tcPr marL="68580" marR="68580" marT="0" marB="0" anchor="ctr"/>
                </a:tc>
                <a:tc>
                  <a:txBody>
                    <a:bodyPr/>
                    <a:lstStyle/>
                    <a:p>
                      <a:pPr marL="0" marR="0" algn="r">
                        <a:lnSpc>
                          <a:spcPct val="115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233</a:t>
                      </a:r>
                    </a:p>
                  </a:txBody>
                  <a:tcPr marL="68580" marR="68580" marT="0" marB="0" anchor="ctr"/>
                </a:tc>
                <a:tc>
                  <a:txBody>
                    <a:bodyPr/>
                    <a:lstStyle/>
                    <a:p>
                      <a:pPr marL="0" marR="0" algn="r">
                        <a:lnSpc>
                          <a:spcPct val="115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7%</a:t>
                      </a:r>
                    </a:p>
                  </a:txBody>
                  <a:tcPr marL="68580" marR="68580" marT="0" marB="0" anchor="ctr"/>
                </a:tc>
                <a:extLst>
                  <a:ext uri="{0D108BD9-81ED-4DB2-BD59-A6C34878D82A}">
                    <a16:rowId xmlns:a16="http://schemas.microsoft.com/office/drawing/2014/main" val="116686004"/>
                  </a:ext>
                </a:extLst>
              </a:tr>
              <a:tr h="209550">
                <a:tc>
                  <a:txBody>
                    <a:bodyPr/>
                    <a:lstStyle/>
                    <a:p>
                      <a:pPr marL="0" marR="0" algn="just">
                        <a:lnSpc>
                          <a:spcPct val="115000"/>
                        </a:lnSpc>
                        <a:spcBef>
                          <a:spcPts val="0"/>
                        </a:spcBef>
                        <a:spcAft>
                          <a:spcPts val="0"/>
                        </a:spcAft>
                      </a:pPr>
                      <a:r>
                        <a:rPr lang="en-US" sz="2000" dirty="0">
                          <a:effectLst/>
                          <a:latin typeface="+mn-lt"/>
                        </a:rPr>
                        <a:t>Water</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3</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dirty="0">
                          <a:effectLst/>
                          <a:latin typeface="+mn-lt"/>
                        </a:rPr>
                        <a:t>&lt;1%</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1908478"/>
                  </a:ext>
                </a:extLst>
              </a:tr>
              <a:tr h="219075">
                <a:tc>
                  <a:txBody>
                    <a:bodyPr/>
                    <a:lstStyle/>
                    <a:p>
                      <a:pPr marL="0" marR="0" algn="just">
                        <a:lnSpc>
                          <a:spcPct val="115000"/>
                        </a:lnSpc>
                        <a:spcBef>
                          <a:spcPts val="0"/>
                        </a:spcBef>
                        <a:spcAft>
                          <a:spcPts val="0"/>
                        </a:spcAft>
                      </a:pPr>
                      <a:r>
                        <a:rPr lang="en-US" sz="2000" i="1" dirty="0">
                          <a:effectLst/>
                        </a:rPr>
                        <a:t>Total</a:t>
                      </a:r>
                      <a:endParaRPr lang="en-US" sz="2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i="1" dirty="0">
                          <a:effectLst/>
                        </a:rPr>
                        <a:t>3,465</a:t>
                      </a:r>
                      <a:endParaRPr lang="en-US" sz="2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2000" i="1" dirty="0">
                          <a:effectLst/>
                        </a:rPr>
                        <a:t>100.0%</a:t>
                      </a:r>
                      <a:endParaRPr lang="en-US" sz="20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66639340"/>
                  </a:ext>
                </a:extLst>
              </a:tr>
            </a:tbl>
          </a:graphicData>
        </a:graphic>
      </p:graphicFrame>
      <p:sp>
        <p:nvSpPr>
          <p:cNvPr id="4" name="Content Placeholder 8">
            <a:extLst>
              <a:ext uri="{FF2B5EF4-FFF2-40B4-BE49-F238E27FC236}">
                <a16:creationId xmlns:a16="http://schemas.microsoft.com/office/drawing/2014/main" id="{49B21FA5-3E54-D0C6-5BF3-6C3BA6F16FD7}"/>
              </a:ext>
            </a:extLst>
          </p:cNvPr>
          <p:cNvSpPr txBox="1">
            <a:spLocks/>
          </p:cNvSpPr>
          <p:nvPr/>
        </p:nvSpPr>
        <p:spPr>
          <a:xfrm>
            <a:off x="5945199" y="1433551"/>
            <a:ext cx="5787161" cy="501355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ln>
                  <a:noFill/>
                </a:ln>
                <a:solidFill>
                  <a:srgbClr val="256EA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ln w="0">
                  <a:noFill/>
                </a:ln>
                <a:solidFill>
                  <a:srgbClr val="256EA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rgbClr val="256EA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300"/>
              </a:spcBef>
              <a:spcAft>
                <a:spcPts val="300"/>
              </a:spcAft>
              <a:buFont typeface="Arial" panose="020B0604020202020204" pitchFamily="34" charset="0"/>
              <a:buNone/>
            </a:pPr>
            <a:r>
              <a:rPr lang="en-US" dirty="0">
                <a:ea typeface="Times New Roman" panose="02020603050405020304" pitchFamily="18" charset="0"/>
              </a:rPr>
              <a:t>Assumptions</a:t>
            </a:r>
          </a:p>
          <a:p>
            <a:pPr>
              <a:lnSpc>
                <a:spcPct val="110000"/>
              </a:lnSpc>
              <a:spcBef>
                <a:spcPts val="300"/>
              </a:spcBef>
              <a:spcAft>
                <a:spcPts val="300"/>
              </a:spcAft>
            </a:pPr>
            <a:r>
              <a:rPr lang="en-US" sz="2400" dirty="0">
                <a:ea typeface="Times New Roman" panose="02020603050405020304" pitchFamily="18" charset="0"/>
              </a:rPr>
              <a:t>‘Impervious’ categories and ‘Turf Grass’ category combined to ‘Developed’ categories</a:t>
            </a:r>
          </a:p>
          <a:p>
            <a:pPr>
              <a:lnSpc>
                <a:spcPct val="110000"/>
              </a:lnSpc>
              <a:spcBef>
                <a:spcPts val="300"/>
              </a:spcBef>
              <a:spcAft>
                <a:spcPts val="300"/>
              </a:spcAft>
            </a:pPr>
            <a:r>
              <a:rPr lang="en-US" sz="2400" dirty="0">
                <a:ea typeface="Times New Roman" panose="02020603050405020304" pitchFamily="18" charset="0"/>
              </a:rPr>
              <a:t>‘Shrub/Scrub’ combined with ‘Forest’</a:t>
            </a:r>
          </a:p>
          <a:p>
            <a:pPr>
              <a:lnSpc>
                <a:spcPct val="110000"/>
              </a:lnSpc>
              <a:spcBef>
                <a:spcPts val="300"/>
              </a:spcBef>
              <a:spcAft>
                <a:spcPts val="300"/>
              </a:spcAft>
            </a:pPr>
            <a:r>
              <a:rPr lang="en-US" sz="2400" dirty="0">
                <a:ea typeface="Times New Roman" panose="02020603050405020304" pitchFamily="18" charset="0"/>
              </a:rPr>
              <a:t>‘NWI\Other’ combined with ‘Water’</a:t>
            </a:r>
          </a:p>
          <a:p>
            <a:pPr>
              <a:lnSpc>
                <a:spcPct val="110000"/>
              </a:lnSpc>
              <a:spcBef>
                <a:spcPts val="300"/>
              </a:spcBef>
              <a:spcAft>
                <a:spcPts val="300"/>
              </a:spcAft>
            </a:pPr>
            <a:r>
              <a:rPr lang="en-US" sz="2400" dirty="0">
                <a:ea typeface="Times New Roman" panose="02020603050405020304" pitchFamily="18" charset="0"/>
              </a:rPr>
              <a:t>‘Pasture’ divided into ‘Hay’, ‘Pasture-fair’, and ‘Pasture-poor’ based on DCR’s 2022 Nonpoint Source Assessment</a:t>
            </a:r>
          </a:p>
          <a:p>
            <a:pPr lvl="1">
              <a:lnSpc>
                <a:spcPct val="100000"/>
              </a:lnSpc>
              <a:spcBef>
                <a:spcPts val="0"/>
              </a:spcBef>
              <a:spcAft>
                <a:spcPts val="300"/>
              </a:spcAft>
            </a:pPr>
            <a:r>
              <a:rPr lang="en-US" sz="2200" dirty="0">
                <a:ea typeface="Times New Roman" panose="02020603050405020304" pitchFamily="18" charset="0"/>
              </a:rPr>
              <a:t>36%	Hay</a:t>
            </a:r>
          </a:p>
          <a:p>
            <a:pPr lvl="1">
              <a:lnSpc>
                <a:spcPct val="100000"/>
              </a:lnSpc>
              <a:spcBef>
                <a:spcPts val="0"/>
              </a:spcBef>
              <a:spcAft>
                <a:spcPts val="300"/>
              </a:spcAft>
            </a:pPr>
            <a:r>
              <a:rPr lang="en-US" sz="2200" dirty="0">
                <a:ea typeface="Times New Roman" panose="02020603050405020304" pitchFamily="18" charset="0"/>
              </a:rPr>
              <a:t>56%	Pasture – fair</a:t>
            </a:r>
          </a:p>
          <a:p>
            <a:pPr lvl="1">
              <a:lnSpc>
                <a:spcPct val="100000"/>
              </a:lnSpc>
              <a:spcBef>
                <a:spcPts val="0"/>
              </a:spcBef>
              <a:spcAft>
                <a:spcPts val="300"/>
              </a:spcAft>
            </a:pPr>
            <a:r>
              <a:rPr lang="en-US" sz="2200" dirty="0">
                <a:ea typeface="Times New Roman" panose="02020603050405020304" pitchFamily="18" charset="0"/>
              </a:rPr>
              <a:t>8%	Pasture - poor</a:t>
            </a:r>
          </a:p>
        </p:txBody>
      </p:sp>
      <p:sp>
        <p:nvSpPr>
          <p:cNvPr id="2" name="Footer Placeholder 3">
            <a:extLst>
              <a:ext uri="{FF2B5EF4-FFF2-40B4-BE49-F238E27FC236}">
                <a16:creationId xmlns:a16="http://schemas.microsoft.com/office/drawing/2014/main" id="{19FE468A-01C8-7F73-A3BE-D3FA45B5D6BF}"/>
              </a:ext>
            </a:extLst>
          </p:cNvPr>
          <p:cNvSpPr>
            <a:spLocks noGrp="1"/>
          </p:cNvSpPr>
          <p:nvPr>
            <p:ph type="ftr" sz="quarter" idx="11"/>
          </p:nvPr>
        </p:nvSpPr>
        <p:spPr>
          <a:xfrm>
            <a:off x="838200" y="6311900"/>
            <a:ext cx="10515600" cy="409575"/>
          </a:xfrm>
        </p:spPr>
        <p:txBody>
          <a:bodyPr/>
          <a:lstStyle/>
          <a:p>
            <a:pPr algn="l">
              <a:spcAft>
                <a:spcPts val="600"/>
              </a:spcAft>
            </a:pPr>
            <a:fld id="{61C9B584-852F-4056-BF30-ABA66A23FD41}" type="slidenum">
              <a:rPr lang="en-US" smtClean="0"/>
              <a:pPr algn="l">
                <a:spcAft>
                  <a:spcPts val="600"/>
                </a:spcAft>
              </a:pPr>
              <a:t>9</a:t>
            </a:fld>
            <a:r>
              <a:rPr lang="en-US" dirty="0"/>
              <a:t>					</a:t>
            </a:r>
            <a:endParaRPr lang="en-US" dirty="0">
              <a:solidFill>
                <a:srgbClr val="256EAB"/>
              </a:solidFill>
            </a:endParaRPr>
          </a:p>
        </p:txBody>
      </p:sp>
    </p:spTree>
    <p:extLst>
      <p:ext uri="{BB962C8B-B14F-4D97-AF65-F5344CB8AC3E}">
        <p14:creationId xmlns:p14="http://schemas.microsoft.com/office/powerpoint/2010/main" val="18461763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 PPT Template2019.potx" id="{A6C04ACF-9990-4E55-BF95-93242254EF5D}" vid="{A771141E-8139-42B4-B0F6-FA1069C444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7225</TotalTime>
  <Words>2161</Words>
  <Application>Microsoft Office PowerPoint</Application>
  <PresentationFormat>Widescreen</PresentationFormat>
  <Paragraphs>609</Paragraphs>
  <Slides>28</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Arial</vt:lpstr>
      <vt:lpstr>Arial Black</vt:lpstr>
      <vt:lpstr>Calibri</vt:lpstr>
      <vt:lpstr>Calibri Light</vt:lpstr>
      <vt:lpstr>Cambria Math</vt:lpstr>
      <vt:lpstr>Microsoft Sans Serif</vt:lpstr>
      <vt:lpstr>Symbol</vt:lpstr>
      <vt:lpstr>Tahoma</vt:lpstr>
      <vt:lpstr>Times New Roman</vt:lpstr>
      <vt:lpstr>Trebuchet MS</vt:lpstr>
      <vt:lpstr>Wingdings</vt:lpstr>
      <vt:lpstr>Office Theme</vt:lpstr>
      <vt:lpstr>Greendale Creek and Unnamed Tributary to Fleenor Branch Clean Up Study</vt:lpstr>
      <vt:lpstr>Goals for our meeting</vt:lpstr>
      <vt:lpstr>PowerPoint Presentation</vt:lpstr>
      <vt:lpstr>PowerPoint Presentation</vt:lpstr>
      <vt:lpstr>Why a study?</vt:lpstr>
      <vt:lpstr>Recap of benthic stressor analysis Greendale Creek</vt:lpstr>
      <vt:lpstr>Recap of benthic stressor analysis Unnamed Tributary to Fleenor Branch </vt:lpstr>
      <vt:lpstr>Virginia Tech Biological Systems Engineering (VT BSE) Department modified VA Land Cover Dataset </vt:lpstr>
      <vt:lpstr>PowerPoint Presentation</vt:lpstr>
      <vt:lpstr>PowerPoint Presentation</vt:lpstr>
      <vt:lpstr>PowerPoint Presentation</vt:lpstr>
      <vt:lpstr>Watershed Computer Model Selection</vt:lpstr>
      <vt:lpstr>Setting Total Maximum Daily Load (TMDL) Endpoints</vt:lpstr>
      <vt:lpstr>Setting TMDL Endpoints - Methods</vt:lpstr>
      <vt:lpstr>PowerPoint Presentation</vt:lpstr>
      <vt:lpstr>AllForX Multiplier is a function of land use</vt:lpstr>
      <vt:lpstr>Comparison Watersheds for Greendale Creek Sediment TMDL</vt:lpstr>
      <vt:lpstr>Comparison Watershed Screening Criteria</vt:lpstr>
      <vt:lpstr>AllForX Approach</vt:lpstr>
      <vt:lpstr>Greendale Creek Sediment Reductions Allocation Scenarios </vt:lpstr>
      <vt:lpstr>Setting the UT Fleenor Branch Sediment TMDL Endpoint Reference Watershed Approach</vt:lpstr>
      <vt:lpstr>Impaired and Reference Watershed</vt:lpstr>
      <vt:lpstr>Reference Watershed Area-adjustment Example</vt:lpstr>
      <vt:lpstr>UT Fleenor Branch Sediment Reductions Allocation Scenarios </vt:lpstr>
      <vt:lpstr>PowerPoint Presentation</vt:lpstr>
      <vt:lpstr>UT Fleenor Branch Phosphorus Reductions Allocation Scenarios </vt:lpstr>
      <vt:lpstr>Potential Pollutant Reduction Targets</vt:lpstr>
      <vt:lpstr>Contact Information:</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Nesha.McRae@deq.virginia.gov;Landon.Jenkins@deq.virginia.gov</dc:creator>
  <cp:lastModifiedBy>Jenkins, Landon (DEQ)</cp:lastModifiedBy>
  <cp:revision>184</cp:revision>
  <dcterms:created xsi:type="dcterms:W3CDTF">2020-10-29T12:42:25Z</dcterms:created>
  <dcterms:modified xsi:type="dcterms:W3CDTF">2024-08-13T19:01:21Z</dcterms:modified>
</cp:coreProperties>
</file>