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A63D20-6D3B-4D6E-B4FE-4F10EE8D724B}" v="1" dt="2025-07-30T19:11:06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78459937565051E-2"/>
          <c:y val="0.11559441572870875"/>
          <c:w val="0.89799355999374242"/>
          <c:h val="0.72815569832912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Orange, Code Red and Code Purple Days</c:v>
                </c:pt>
              </c:strCache>
            </c:strRef>
          </c:tx>
          <c:spPr>
            <a:solidFill>
              <a:srgbClr val="FF6600"/>
            </a:solidFill>
            <a:ln w="1268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Sheet1!$B$1:$AK$1</c:f>
              <c:numCache>
                <c:formatCode>General</c:formatCod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numCache>
            </c:numRef>
          </c:cat>
          <c:val>
            <c:numRef>
              <c:f>Sheet1!$B$2:$AK$2</c:f>
              <c:numCache>
                <c:formatCode>General</c:formatCode>
                <c:ptCount val="36"/>
                <c:pt idx="0">
                  <c:v>81</c:v>
                </c:pt>
                <c:pt idx="1">
                  <c:v>98</c:v>
                </c:pt>
                <c:pt idx="2">
                  <c:v>62</c:v>
                </c:pt>
                <c:pt idx="3">
                  <c:v>108</c:v>
                </c:pt>
                <c:pt idx="4">
                  <c:v>80</c:v>
                </c:pt>
                <c:pt idx="5">
                  <c:v>79</c:v>
                </c:pt>
                <c:pt idx="6">
                  <c:v>71</c:v>
                </c:pt>
                <c:pt idx="7">
                  <c:v>81</c:v>
                </c:pt>
                <c:pt idx="8">
                  <c:v>108</c:v>
                </c:pt>
                <c:pt idx="9">
                  <c:v>95</c:v>
                </c:pt>
                <c:pt idx="10">
                  <c:v>63</c:v>
                </c:pt>
                <c:pt idx="11">
                  <c:v>72</c:v>
                </c:pt>
                <c:pt idx="12">
                  <c:v>89</c:v>
                </c:pt>
                <c:pt idx="13">
                  <c:v>48</c:v>
                </c:pt>
                <c:pt idx="14">
                  <c:v>41</c:v>
                </c:pt>
                <c:pt idx="15">
                  <c:v>69</c:v>
                </c:pt>
                <c:pt idx="16">
                  <c:v>57</c:v>
                </c:pt>
                <c:pt idx="17">
                  <c:v>65</c:v>
                </c:pt>
                <c:pt idx="18">
                  <c:v>42</c:v>
                </c:pt>
                <c:pt idx="19">
                  <c:v>8</c:v>
                </c:pt>
                <c:pt idx="20">
                  <c:v>52</c:v>
                </c:pt>
                <c:pt idx="21">
                  <c:v>36</c:v>
                </c:pt>
                <c:pt idx="22">
                  <c:v>29</c:v>
                </c:pt>
                <c:pt idx="23">
                  <c:v>5</c:v>
                </c:pt>
                <c:pt idx="24">
                  <c:v>6</c:v>
                </c:pt>
                <c:pt idx="25">
                  <c:v>13</c:v>
                </c:pt>
                <c:pt idx="26">
                  <c:v>9</c:v>
                </c:pt>
                <c:pt idx="27">
                  <c:v>4</c:v>
                </c:pt>
                <c:pt idx="28">
                  <c:v>6</c:v>
                </c:pt>
                <c:pt idx="29">
                  <c:v>4</c:v>
                </c:pt>
                <c:pt idx="30">
                  <c:v>1</c:v>
                </c:pt>
                <c:pt idx="31">
                  <c:v>4</c:v>
                </c:pt>
                <c:pt idx="32">
                  <c:v>2</c:v>
                </c:pt>
                <c:pt idx="33">
                  <c:v>6</c:v>
                </c:pt>
                <c:pt idx="34">
                  <c:v>5</c:v>
                </c:pt>
                <c:pt idx="3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4-4475-BD20-9FB2A86B813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invertIfNegative val="0"/>
          <c:cat>
            <c:numRef>
              <c:f>Sheet1!$B$1:$AK$1</c:f>
              <c:numCache>
                <c:formatCode>General</c:formatCod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numCache>
            </c:numRef>
          </c:cat>
          <c:val>
            <c:numRef>
              <c:f>Sheet1!$B$3:$AK$3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A4-4475-BD20-9FB2A86B813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invertIfNegative val="0"/>
          <c:cat>
            <c:numRef>
              <c:f>Sheet1!$B$1:$AK$1</c:f>
              <c:numCache>
                <c:formatCode>General</c:formatCod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numCache>
            </c:numRef>
          </c:cat>
          <c:val>
            <c:numRef>
              <c:f>Sheet1!$B$4:$AK$4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A4-4475-BD20-9FB2A86B8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0669199"/>
        <c:axId val="1"/>
      </c:barChart>
      <c:catAx>
        <c:axId val="16006691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5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600669199"/>
        <c:crosses val="autoZero"/>
        <c:crossBetween val="between"/>
      </c:valAx>
      <c:spPr>
        <a:noFill/>
        <a:ln w="1268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5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983AD0-373F-57FB-C7D0-2383915D10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B857E4C-EBA0-CBE6-1159-A30FAFABCA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algn="r"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30CF1F-F588-37E0-9D6C-B59ABFD83E8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3A26E66-B2CB-6CE3-A371-8327A170E9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8EB7B1-D727-BECB-3872-8D1FCB84AA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C151CF1-E52F-49AE-63B0-545D88A03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algn="r" defTabSz="922995">
              <a:defRPr sz="1200"/>
            </a:lvl1pPr>
          </a:lstStyle>
          <a:p>
            <a:pPr>
              <a:defRPr/>
            </a:pPr>
            <a:fld id="{5F9519B2-DCF4-4B1F-9CE5-744870F2A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5D7479D-53A0-C120-F72B-1FE0826D7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5B527F-7A6E-4F45-B5B4-15FD2A01D9CE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918C78-4C45-CD41-7BE4-3FD5138224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AC9FD01-BDF4-ED61-D791-1D2C31FE3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BBCA97-2E4C-E132-2A2F-80F7186B3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C0F428-86BD-CE45-0EF9-A6B17EB7F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86BF94-D58A-B366-63B5-DBA227112B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B591-4F9E-4667-BDED-AF32EEC328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0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2A394E-5E6D-36F9-030B-E1912DD00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E2ACA6-3A47-2C6F-C5EF-C5F365F1BB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58771C-4137-B4AE-033B-64CD6040C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F4AD-748F-49F9-B550-306FBEF9F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5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E78F55-D840-62EE-DD96-F0ED576981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EA0D64-F66F-EFC1-4DD5-8B0520422F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9D5B6C-C394-3093-CAD7-B0AE84131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1BA9C-3E26-4A09-98EB-991D278FA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916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7C9D7F-75F8-48A9-2917-8520484F3B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99B7BD-C36E-8CD8-E46F-715DDC7AF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A9DF0A-E513-6C9F-B536-61D9D1A7A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B41ED-A568-4090-AB93-7AAC466E1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19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47B48-F898-831A-09F3-BEA46DAAE3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26B2A6-6317-F3DE-6364-9B6CB9A4D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EF186A-404D-6D63-35DB-A160CFEB2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C4123-B829-40B1-AD44-60ABAAA470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97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89EA16-EC49-D5C2-E546-04E6764BD9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6B2F5-78E0-7FEE-41F6-0AD0D02F8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F80D17-0C30-71BC-F99C-0BFC73CF1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FAB4-327A-4ECE-95BD-8509D3BEB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44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BCEC05-B70D-5F86-C0C4-90F922648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B3A122-2795-DE56-42F3-F3D9B88A9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A9F71-6936-79C5-6E0E-3E3822DB8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C8E75-A7D6-42F0-A3A7-8358C576D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80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9E0AA1-9F8A-2234-A8E7-0A012B0C72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8CD7A5-1D27-11C6-79AB-572D4966D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ACCA65-E485-A57C-0E1C-B556073B43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9908-0F6C-46F8-B1E2-356C99BA3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360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627D71-E410-4A39-5951-0A2864C9DF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CBEE30-6D5F-5F09-A21B-CA833A46D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33A176-F9F4-32A8-AEAC-5B0DB4DFD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E874-BBD7-4DCE-ADFD-9E19E75543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09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C869CE7-868F-5749-9CBE-3D25E4307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49A0B43-884E-DA30-5157-ACAED6D8E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FF85C3B-B6F7-F347-8BD8-B354C002C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30536-8CA2-46E0-B654-BEAAC842D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26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369622-1501-E3BA-2C30-40C18290C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8F541-E679-1EF3-31D2-4BED297C5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512BA-D23A-1AF6-067F-CEC7D095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FD763-1C31-426A-96A7-D143A99D4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27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285F90-C1A9-0B38-B7FD-60BA4F8C1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61B77D-404F-42F4-6789-436C0AC9D8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F4FBDA-5072-EC73-1CB6-ADFD45BBD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96EEF-6F8C-4864-B19D-04E999C8BA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80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94FBCF6-7A1A-8B13-D635-EFBC994F5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28308F-E577-5137-5833-6F336143B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9D5D44-9E1F-80DB-7996-4FB96E4B4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7CF6C4-4F12-144A-BD2F-4A0C537833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E4D39B-67D6-4690-BD52-1B178EF7EA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B1FF33-6563-40A5-B5E1-5BE6A470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34197D-4E4D-42A0-3801-CD4AF458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/>
              <a:t>Number of 8-hour Ozone Exceedance Days in Virginia, 1990-2025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0C8D184-63E7-B382-D90C-02BE55588ACD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371600"/>
          <a:ext cx="8458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6" name="Picture 1">
            <a:extLst>
              <a:ext uri="{FF2B5EF4-FFF2-40B4-BE49-F238E27FC236}">
                <a16:creationId xmlns:a16="http://schemas.microsoft.com/office/drawing/2014/main" id="{0EC0AA65-33E7-435F-AAE3-64D297C4E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248400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7" ma:contentTypeDescription="Create a new document." ma:contentTypeScope="" ma:versionID="88db15e42271289772b1fb5f4438fb56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64455afd9457ceb93bfd1d4ef1e2a657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13FC0D-62B8-4B23-BAEA-52185F46AAE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5EA14DE-2204-4B8C-A5CE-56F0B627FB0E}">
  <ds:schemaRefs>
    <ds:schemaRef ds:uri="82e9bd10-5776-4d78-9acf-ee2c810c8230"/>
    <ds:schemaRef ds:uri="http://purl.org/dc/dcmitype/"/>
    <ds:schemaRef ds:uri="http://schemas.microsoft.com/office/infopath/2007/PartnerControls"/>
    <ds:schemaRef ds:uri="http://purl.org/dc/elements/1.1/"/>
    <ds:schemaRef ds:uri="e61c2d15-c6ab-4d65-b525-c8113befb055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53774DE-970B-4A48-B3D6-DD020EF5E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8019CE4-3B18-48F8-B0E4-42A04A037D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8-hour Ozone Exceedance Days in Virginia, 1990-2025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Ozone Exceedance Days 1990-2025 07-30-2025</dc:title>
  <dc:creator>Commonwealth of Virginia</dc:creator>
  <cp:lastModifiedBy>Whitaker, Maya (DEQ)</cp:lastModifiedBy>
  <cp:revision>81</cp:revision>
  <cp:lastPrinted>2024-08-28T10:53:06Z</cp:lastPrinted>
  <dcterms:created xsi:type="dcterms:W3CDTF">2002-10-29T12:48:53Z</dcterms:created>
  <dcterms:modified xsi:type="dcterms:W3CDTF">2025-07-30T19:11:08Z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375800.000000000</vt:lpwstr>
  </property>
  <property fmtid="{D5CDD505-2E9C-101B-9397-08002B2CF9AE}" pid="4" name="display_urn:schemas-microsoft-com:office:office#Author">
    <vt:lpwstr>Salkovitz, Daniel (DEQ)</vt:lpwstr>
  </property>
</Properties>
</file>