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handoutMasterIdLst>
    <p:handoutMasterId r:id="rId47"/>
  </p:handoutMasterIdLst>
  <p:sldIdLst>
    <p:sldId id="262" r:id="rId2"/>
    <p:sldId id="310" r:id="rId3"/>
    <p:sldId id="261" r:id="rId4"/>
    <p:sldId id="581" r:id="rId5"/>
    <p:sldId id="258" r:id="rId6"/>
    <p:sldId id="265" r:id="rId7"/>
    <p:sldId id="267" r:id="rId8"/>
    <p:sldId id="339" r:id="rId9"/>
    <p:sldId id="277" r:id="rId10"/>
    <p:sldId id="356" r:id="rId11"/>
    <p:sldId id="270" r:id="rId12"/>
    <p:sldId id="595" r:id="rId13"/>
    <p:sldId id="274" r:id="rId14"/>
    <p:sldId id="593" r:id="rId15"/>
    <p:sldId id="594" r:id="rId16"/>
    <p:sldId id="584" r:id="rId17"/>
    <p:sldId id="271" r:id="rId18"/>
    <p:sldId id="585" r:id="rId19"/>
    <p:sldId id="272" r:id="rId20"/>
    <p:sldId id="597" r:id="rId21"/>
    <p:sldId id="263" r:id="rId22"/>
    <p:sldId id="264" r:id="rId23"/>
    <p:sldId id="598" r:id="rId24"/>
    <p:sldId id="266" r:id="rId25"/>
    <p:sldId id="599" r:id="rId26"/>
    <p:sldId id="268" r:id="rId27"/>
    <p:sldId id="269" r:id="rId28"/>
    <p:sldId id="600" r:id="rId29"/>
    <p:sldId id="601" r:id="rId30"/>
    <p:sldId id="602" r:id="rId31"/>
    <p:sldId id="273" r:id="rId32"/>
    <p:sldId id="603" r:id="rId33"/>
    <p:sldId id="275" r:id="rId34"/>
    <p:sldId id="276" r:id="rId35"/>
    <p:sldId id="604" r:id="rId36"/>
    <p:sldId id="278" r:id="rId37"/>
    <p:sldId id="279" r:id="rId38"/>
    <p:sldId id="289" r:id="rId39"/>
    <p:sldId id="589" r:id="rId40"/>
    <p:sldId id="592" r:id="rId41"/>
    <p:sldId id="590" r:id="rId42"/>
    <p:sldId id="591" r:id="rId43"/>
    <p:sldId id="596" r:id="rId44"/>
    <p:sldId id="296" r:id="rId45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7349136-C730-3C03-6A65-038CF4A58F35}" name="Raimondi, Julia (DEQ)" initials="R(" userId="S::julia.raimondi@deq.virginia.gov::5e4a54f6-3389-45f2-b99f-d2555fd691a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6EAB"/>
    <a:srgbClr val="198569"/>
    <a:srgbClr val="FFFFFF"/>
    <a:srgbClr val="F3F3F3"/>
    <a:srgbClr val="277E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6D7697-ED77-4EB9-A6D2-B130B733BE50}" v="1" dt="2024-04-10T13:25:59.0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8/10/relationships/authors" Target="author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307BE-3DE0-4D5D-B071-E18072BDBCD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EB6C3-5ECD-4C33-8186-F52195931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860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27AE0D-E4E7-41F3-8FEB-69AA94FE00AD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C4A1B-E3F4-440A-A1E4-007EA359E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09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C4A1B-E3F4-440A-A1E4-007EA359E3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91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C4A1B-E3F4-440A-A1E4-007EA359E36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30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C4A1B-E3F4-440A-A1E4-007EA359E3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529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EF505A-923C-458B-ADC7-7D63530CFF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22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F6C19-D7B7-4D25-B8F2-592EF696ABB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18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C4A1B-E3F4-440A-A1E4-007EA359E3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86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C4A1B-E3F4-440A-A1E4-007EA359E3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46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C4A1B-E3F4-440A-A1E4-007EA359E3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62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C4A1B-E3F4-440A-A1E4-007EA359E3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57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>
              <a:solidFill>
                <a:srgbClr val="44546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C4A1B-E3F4-440A-A1E4-007EA359E36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77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95738" y="1494206"/>
            <a:ext cx="7484681" cy="354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78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45458"/>
            <a:ext cx="9144000" cy="964883"/>
          </a:xfrm>
        </p:spPr>
        <p:txBody>
          <a:bodyPr lIns="0" anchor="b">
            <a:normAutofit/>
          </a:bodyPr>
          <a:lstStyle>
            <a:lvl1pPr algn="l">
              <a:defRPr sz="4000" b="1" i="0" baseline="0">
                <a:ln>
                  <a:noFill/>
                </a:ln>
                <a:solidFill>
                  <a:srgbClr val="19856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153681"/>
            <a:ext cx="9144000" cy="451802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 baseline="0">
                <a:ln>
                  <a:noFill/>
                </a:ln>
                <a:solidFill>
                  <a:srgbClr val="277EA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1" y="399732"/>
            <a:ext cx="1818499" cy="86129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523999" y="5033296"/>
            <a:ext cx="4271494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 of Presenter</a:t>
            </a:r>
          </a:p>
          <a:p>
            <a:pPr lvl="0"/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524000" y="4396950"/>
            <a:ext cx="9144000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523999" y="5373316"/>
            <a:ext cx="4271494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endParaRPr lang="en-US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1523999" y="6009663"/>
            <a:ext cx="4271494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  <a:p>
            <a:pPr lvl="0"/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523998" y="5713336"/>
            <a:ext cx="4992711" cy="266548"/>
          </a:xfrm>
        </p:spPr>
        <p:txBody>
          <a:bodyPr/>
          <a:lstStyle>
            <a:lvl1pPr>
              <a:defRPr sz="1800"/>
            </a:lvl1pPr>
          </a:lstStyle>
          <a:p>
            <a:pPr algn="l"/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Virginia Department of Environmental Quality</a:t>
            </a:r>
            <a:endParaRPr lang="en-US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243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 b="1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260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24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311900"/>
            <a:ext cx="10515600" cy="409575"/>
          </a:xfrm>
        </p:spPr>
        <p:txBody>
          <a:bodyPr/>
          <a:lstStyle/>
          <a:p>
            <a:pPr algn="l"/>
            <a:fld id="{61C9B584-852F-4056-BF30-ABA66A23FD41}" type="slidenum">
              <a:rPr lang="en-US" smtClean="0"/>
              <a:t>‹#›</a:t>
            </a:fld>
            <a:r>
              <a:rPr lang="en-US"/>
              <a:t>					</a:t>
            </a:r>
            <a:endParaRPr lang="en-US">
              <a:solidFill>
                <a:srgbClr val="256EAB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423" y="6387922"/>
            <a:ext cx="568392" cy="30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92803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0515600" cy="365125"/>
          </a:xfrm>
        </p:spPr>
        <p:txBody>
          <a:bodyPr/>
          <a:lstStyle/>
          <a:p>
            <a:fld id="{F28DF1F0-458F-421F-8C1E-7C825BFF0F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09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703D6-DA4D-4660-AAE0-EB23950B7902}" type="datetime1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F13A4-4E19-41E2-A7F9-9D53F8795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2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2" r:id="rId3"/>
    <p:sldLayoutId id="2147483664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ln>
            <a:solidFill>
              <a:srgbClr val="198569"/>
            </a:solidFill>
          </a:ln>
          <a:solidFill>
            <a:srgbClr val="19856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ln>
            <a:solidFill>
              <a:srgbClr val="256EAB"/>
            </a:solidFill>
          </a:ln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ln w="0">
            <a:noFill/>
          </a:ln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ln>
            <a:solidFill>
              <a:schemeClr val="tx2">
                <a:lumMod val="40000"/>
                <a:lumOff val="60000"/>
              </a:schemeClr>
            </a:solidFill>
          </a:ln>
          <a:solidFill>
            <a:schemeClr val="tx2">
              <a:lumMod val="40000"/>
              <a:lumOff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ln>
            <a:solidFill>
              <a:schemeClr val="tx2">
                <a:lumMod val="20000"/>
                <a:lumOff val="80000"/>
              </a:schemeClr>
            </a:solidFill>
          </a:ln>
          <a:solidFill>
            <a:schemeClr val="bg2">
              <a:lumMod val="9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52.png"/><Relationship Id="rId5" Type="http://schemas.openxmlformats.org/officeDocument/2006/relationships/image" Target="../media/image48.png"/><Relationship Id="rId10" Type="http://schemas.openxmlformats.org/officeDocument/2006/relationships/hyperlink" Target="https://en.wikipedia.org/wiki/Leech" TargetMode="External"/><Relationship Id="rId4" Type="http://schemas.openxmlformats.org/officeDocument/2006/relationships/hyperlink" Target="https://seetolearn.weebly.com/resources.html" TargetMode="External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Runoff_of_soil_&amp;_fertilizer.jpg" TargetMode="External"/><Relationship Id="rId3" Type="http://schemas.openxmlformats.org/officeDocument/2006/relationships/image" Target="../media/image65.png"/><Relationship Id="rId7" Type="http://schemas.microsoft.com/office/2007/relationships/hdphoto" Target="../media/hdphoto4.wdp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hyperlink" Target="https://pxhere.com/en/photo/486170" TargetMode="Externa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15.pn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44.png"/><Relationship Id="rId2" Type="http://schemas.openxmlformats.org/officeDocument/2006/relationships/image" Target="../media/image14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10" Type="http://schemas.openxmlformats.org/officeDocument/2006/relationships/image" Target="../media/image21.jpeg"/><Relationship Id="rId19" Type="http://schemas.openxmlformats.org/officeDocument/2006/relationships/image" Target="../media/image30.png"/><Relationship Id="rId31" Type="http://schemas.openxmlformats.org/officeDocument/2006/relationships/image" Target="../media/image42.png"/><Relationship Id="rId4" Type="http://schemas.openxmlformats.org/officeDocument/2006/relationships/image" Target="../media/image16.png"/><Relationship Id="rId9" Type="http://schemas.openxmlformats.org/officeDocument/2006/relationships/image" Target="../media/image20.jpe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Relationship Id="rId8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>
                <a:latin typeface="Arial"/>
                <a:cs typeface="Arial"/>
              </a:rPr>
              <a:t>Roanoke River, Tinker Creek, and 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Wolf Creek TMDL Study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3153681"/>
            <a:ext cx="9628909" cy="451802"/>
          </a:xfrm>
        </p:spPr>
        <p:txBody>
          <a:bodyPr>
            <a:noAutofit/>
          </a:bodyPr>
          <a:lstStyle/>
          <a:p>
            <a:pPr algn="ctr"/>
            <a:r>
              <a:rPr lang="en-US" sz="1800"/>
              <a:t>A water quality study for watersheds in the City of Roanoke, Roanoke County, and Botetourt County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Aerin Doughty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TMDL Coordinator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April 10, 2024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Virginia Department of Environmental Quality</a:t>
            </a:r>
            <a:endParaRPr lang="en-US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890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89E0D-9FBC-F03E-F4E7-1EFD1468D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>
                <a:latin typeface="Arial"/>
                <a:cs typeface="Arial"/>
              </a:rPr>
              <a:t>Virginia Stream Condition Index (VSCI)</a:t>
            </a:r>
            <a:endParaRPr lang="en-US" sz="3200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EC4B26-004C-E757-C711-511C8651A022}"/>
              </a:ext>
            </a:extLst>
          </p:cNvPr>
          <p:cNvSpPr txBox="1"/>
          <p:nvPr/>
        </p:nvSpPr>
        <p:spPr>
          <a:xfrm>
            <a:off x="838200" y="1899608"/>
            <a:ext cx="3809689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"/>
              <a:buChar char="•"/>
            </a:pPr>
            <a:r>
              <a:rPr lang="en-US" sz="2400">
                <a:solidFill>
                  <a:srgbClr val="256EAB"/>
                </a:solidFill>
                <a:latin typeface="Arial"/>
                <a:cs typeface="Arial"/>
              </a:rPr>
              <a:t>Benthic macroinvertebrates are collected, sorted, and identified</a:t>
            </a:r>
          </a:p>
          <a:p>
            <a:pPr marL="228600" indent="-228600">
              <a:buFont typeface=""/>
              <a:buChar char="•"/>
            </a:pPr>
            <a:r>
              <a:rPr lang="en-US" sz="2400">
                <a:solidFill>
                  <a:srgbClr val="256EAB"/>
                </a:solidFill>
                <a:latin typeface="Arial"/>
                <a:cs typeface="Arial"/>
              </a:rPr>
              <a:t>Each sample produces a score that is driven primarily by the types and diversity of organisms found</a:t>
            </a:r>
          </a:p>
          <a:p>
            <a:pPr marL="228600" indent="-228600">
              <a:buFont typeface=""/>
              <a:buChar char="•"/>
            </a:pPr>
            <a:r>
              <a:rPr lang="en-US" sz="2400">
                <a:solidFill>
                  <a:srgbClr val="256EAB"/>
                </a:solidFill>
                <a:latin typeface="Arial"/>
                <a:cs typeface="Arial"/>
              </a:rPr>
              <a:t>Pollution sensitivity affects the score</a:t>
            </a:r>
          </a:p>
        </p:txBody>
      </p:sp>
      <p:pic>
        <p:nvPicPr>
          <p:cNvPr id="11" name="Picture" descr="Table 4: Metrics used to calculate the Virginia Stream Condition Index (VSCI) (Burton and Gerritsen, 2003).">
            <a:extLst>
              <a:ext uri="{FF2B5EF4-FFF2-40B4-BE49-F238E27FC236}">
                <a16:creationId xmlns:a16="http://schemas.microsoft.com/office/drawing/2014/main" id="{A46152A7-E2DB-6BF0-7AC6-BDA7BD08A8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906894" y="1565263"/>
            <a:ext cx="7072648" cy="45947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230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Virginia Stream Condition Index (cont.)</a:t>
            </a:r>
            <a:endParaRPr lang="en-US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74260"/>
            <a:ext cx="10515600" cy="1453152"/>
          </a:xfrm>
        </p:spPr>
        <p:txBody>
          <a:bodyPr>
            <a:normAutofit/>
          </a:bodyPr>
          <a:lstStyle/>
          <a:p>
            <a:r>
              <a:rPr lang="en-US" sz="2400"/>
              <a:t>VSCI scores tell us that there is an impairment but not what the pollutant is…</a:t>
            </a:r>
          </a:p>
          <a:p>
            <a:pPr marL="0" indent="0">
              <a:buNone/>
            </a:pPr>
            <a:endParaRPr lang="en-US" sz="240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094" y="3128758"/>
            <a:ext cx="7953865" cy="3405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A loaf of bread on a branch&#10;&#10;Description automatically generated with low confidence">
            <a:extLst>
              <a:ext uri="{FF2B5EF4-FFF2-40B4-BE49-F238E27FC236}">
                <a16:creationId xmlns:a16="http://schemas.microsoft.com/office/drawing/2014/main" id="{80A53132-4315-DE35-11FC-5772F6494D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7460000" flipH="1">
            <a:off x="9400522" y="2871749"/>
            <a:ext cx="1298568" cy="665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DF9084-8140-4A97-3859-04257637D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749" y="2130950"/>
            <a:ext cx="1715462" cy="1755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3E7A90-FFED-3E94-1A31-D57EA2D73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40000">
            <a:off x="9120992" y="2435273"/>
            <a:ext cx="542211" cy="10248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C0DEBD-EE72-C014-32DE-A7ACDD2689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420000">
            <a:off x="10329414" y="2584607"/>
            <a:ext cx="653972" cy="1144451"/>
          </a:xfrm>
          <a:prstGeom prst="rect">
            <a:avLst/>
          </a:prstGeom>
        </p:spPr>
      </p:pic>
      <p:pic>
        <p:nvPicPr>
          <p:cNvPr id="10" name="Picture 9" descr="A brown snake with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E7791883-EA52-987F-5049-DCD3212D30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240255" y="5251065"/>
            <a:ext cx="1160146" cy="1067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CB5EAB-3F81-A5A1-0FDE-BEA8C03E9E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17873" y="5067493"/>
            <a:ext cx="1177346" cy="166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00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map of a mountain range&#10;&#10;Description automatically generated">
            <a:extLst>
              <a:ext uri="{FF2B5EF4-FFF2-40B4-BE49-F238E27FC236}">
                <a16:creationId xmlns:a16="http://schemas.microsoft.com/office/drawing/2014/main" id="{A14190C5-2949-F103-F7DA-4C491BD990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  <p:pic>
        <p:nvPicPr>
          <p:cNvPr id="7" name="Picture 6" descr="A map of a mountain range&#10;&#10;Description automatically generated">
            <a:extLst>
              <a:ext uri="{FF2B5EF4-FFF2-40B4-BE49-F238E27FC236}">
                <a16:creationId xmlns:a16="http://schemas.microsoft.com/office/drawing/2014/main" id="{A37745C3-8316-4E79-66C7-1D46928009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  <p:pic>
        <p:nvPicPr>
          <p:cNvPr id="9" name="Picture 8" descr="A map of a mountain range&#10;&#10;Description automatically generated">
            <a:extLst>
              <a:ext uri="{FF2B5EF4-FFF2-40B4-BE49-F238E27FC236}">
                <a16:creationId xmlns:a16="http://schemas.microsoft.com/office/drawing/2014/main" id="{FB025CFE-8670-3517-8C77-41F0659D06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  <p:pic>
        <p:nvPicPr>
          <p:cNvPr id="11" name="Picture 10" descr="A map of a river&#10;&#10;Description automatically generated">
            <a:extLst>
              <a:ext uri="{FF2B5EF4-FFF2-40B4-BE49-F238E27FC236}">
                <a16:creationId xmlns:a16="http://schemas.microsoft.com/office/drawing/2014/main" id="{8C564D0E-BB5A-5A57-1E54-D4B1EF14AD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  <p:pic>
        <p:nvPicPr>
          <p:cNvPr id="13" name="Picture 12" descr="A map with a route&#10;&#10;Description automatically generated">
            <a:extLst>
              <a:ext uri="{FF2B5EF4-FFF2-40B4-BE49-F238E27FC236}">
                <a16:creationId xmlns:a16="http://schemas.microsoft.com/office/drawing/2014/main" id="{5F30C595-C42F-CF15-7F4D-9E397FFDB2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6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Roanoke River Biomonitoring Data</a:t>
            </a:r>
            <a:br>
              <a:rPr lang="en-US" sz="3200"/>
            </a:br>
            <a:r>
              <a:rPr lang="en-US" sz="2000" b="0">
                <a:solidFill>
                  <a:schemeClr val="accent4"/>
                </a:solidFill>
                <a:latin typeface="Arial"/>
                <a:cs typeface="Arial"/>
              </a:rPr>
              <a:t>Station: 4AROA198.08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34894" y="5942568"/>
            <a:ext cx="873603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rgbClr val="256EAB"/>
                </a:solidFill>
              </a:rPr>
              <a:t>Low VSCI scores are driven by % Mayflies, % Stoneflies and Caddisflies, and % Scrapers</a:t>
            </a:r>
            <a:endParaRPr lang="en-US">
              <a:solidFill>
                <a:srgbClr val="256EAB"/>
              </a:solidFill>
              <a:cs typeface="Calibri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82912D3-54B5-5848-C3A0-78776CD8BE95}"/>
              </a:ext>
            </a:extLst>
          </p:cNvPr>
          <p:cNvGrpSpPr/>
          <p:nvPr/>
        </p:nvGrpSpPr>
        <p:grpSpPr>
          <a:xfrm>
            <a:off x="0" y="1520726"/>
            <a:ext cx="12192000" cy="4235647"/>
            <a:chOff x="0" y="1520726"/>
            <a:chExt cx="12192000" cy="42356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C42A871-AF70-5E1C-FD97-DC0EC6FEC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520726"/>
              <a:ext cx="12192000" cy="423564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D3AC6A8-B250-E06E-DC13-4ECADC9295CC}"/>
                </a:ext>
              </a:extLst>
            </p:cNvPr>
            <p:cNvSpPr/>
            <p:nvPr/>
          </p:nvSpPr>
          <p:spPr>
            <a:xfrm>
              <a:off x="4933950" y="5486903"/>
              <a:ext cx="1181100" cy="219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Sample Year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4AB70E6-43A6-A3A6-B705-254DCAD199FD}"/>
                </a:ext>
              </a:extLst>
            </p:cNvPr>
            <p:cNvSpPr/>
            <p:nvPr/>
          </p:nvSpPr>
          <p:spPr>
            <a:xfrm rot="16200000">
              <a:off x="-257174" y="3319463"/>
              <a:ext cx="1181100" cy="219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VSCI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03FF89B-B0CC-D25D-1D1A-C73A5567424A}"/>
                </a:ext>
              </a:extLst>
            </p:cNvPr>
            <p:cNvSpPr/>
            <p:nvPr/>
          </p:nvSpPr>
          <p:spPr>
            <a:xfrm>
              <a:off x="1040606" y="5275360"/>
              <a:ext cx="2295525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7EFD78-4E2B-1E22-519D-79B81090A14D}"/>
                </a:ext>
              </a:extLst>
            </p:cNvPr>
            <p:cNvSpPr/>
            <p:nvPr/>
          </p:nvSpPr>
          <p:spPr>
            <a:xfrm>
              <a:off x="3362325" y="5275360"/>
              <a:ext cx="2295525" cy="219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0868E62-124D-88C5-6B22-CDCFC3A6E091}"/>
                </a:ext>
              </a:extLst>
            </p:cNvPr>
            <p:cNvSpPr/>
            <p:nvPr/>
          </p:nvSpPr>
          <p:spPr>
            <a:xfrm>
              <a:off x="5657850" y="5275360"/>
              <a:ext cx="2395538" cy="209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D2F946A-342C-2A17-6358-13D9A2865573}"/>
                </a:ext>
              </a:extLst>
            </p:cNvPr>
            <p:cNvSpPr/>
            <p:nvPr/>
          </p:nvSpPr>
          <p:spPr>
            <a:xfrm>
              <a:off x="8105775" y="5265835"/>
              <a:ext cx="2295525" cy="219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2023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488ECDE-64D0-8FF0-AF17-0AF21E1DB0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23344"/>
            <a:stretch/>
          </p:blipFill>
          <p:spPr>
            <a:xfrm>
              <a:off x="10401300" y="1717091"/>
              <a:ext cx="1467055" cy="219075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8336809-E411-28E7-FFD8-90864172B088}"/>
                </a:ext>
              </a:extLst>
            </p:cNvPr>
            <p:cNvSpPr/>
            <p:nvPr/>
          </p:nvSpPr>
          <p:spPr>
            <a:xfrm>
              <a:off x="10401300" y="2114550"/>
              <a:ext cx="1467055" cy="352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08268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0E168528-BED5-406D-9BBC-3B2DDE7B2C62}"/>
              </a:ext>
            </a:extLst>
          </p:cNvPr>
          <p:cNvGrpSpPr/>
          <p:nvPr/>
        </p:nvGrpSpPr>
        <p:grpSpPr>
          <a:xfrm>
            <a:off x="0" y="1572618"/>
            <a:ext cx="11982671" cy="4150646"/>
            <a:chOff x="0" y="1572618"/>
            <a:chExt cx="11982671" cy="415064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7664F37-A8EE-4B91-53ED-2E21BFDF1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572618"/>
              <a:ext cx="10315575" cy="415064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6A5B3DB-B1AA-8A42-20A6-BC8EED612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01300" y="1600177"/>
              <a:ext cx="1581371" cy="65731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A1724E5-B982-A946-8D01-386BFA5F02D1}"/>
                </a:ext>
              </a:extLst>
            </p:cNvPr>
            <p:cNvSpPr/>
            <p:nvPr/>
          </p:nvSpPr>
          <p:spPr>
            <a:xfrm>
              <a:off x="8143875" y="5294907"/>
              <a:ext cx="1188720" cy="209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19C96FD-0660-E27A-137D-348D66B366BE}"/>
                </a:ext>
              </a:extLst>
            </p:cNvPr>
            <p:cNvSpPr/>
            <p:nvPr/>
          </p:nvSpPr>
          <p:spPr>
            <a:xfrm>
              <a:off x="7177182" y="5294907"/>
              <a:ext cx="1188720" cy="209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32FC082-EE9E-1D06-12E9-1EE29E1400C1}"/>
                </a:ext>
              </a:extLst>
            </p:cNvPr>
            <p:cNvSpPr/>
            <p:nvPr/>
          </p:nvSpPr>
          <p:spPr>
            <a:xfrm>
              <a:off x="6231493" y="5294907"/>
              <a:ext cx="1188720" cy="209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D41E69-3468-BCB1-266E-B07A7C63A00B}"/>
                </a:ext>
              </a:extLst>
            </p:cNvPr>
            <p:cNvSpPr/>
            <p:nvPr/>
          </p:nvSpPr>
          <p:spPr>
            <a:xfrm>
              <a:off x="5264086" y="5294907"/>
              <a:ext cx="1188720" cy="209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2019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7F44478-6E10-16CF-F8CA-D38B041BA40B}"/>
                </a:ext>
              </a:extLst>
            </p:cNvPr>
            <p:cNvSpPr/>
            <p:nvPr/>
          </p:nvSpPr>
          <p:spPr>
            <a:xfrm>
              <a:off x="750089" y="5294907"/>
              <a:ext cx="1624465" cy="209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2015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AF74804-8C44-71D4-D441-94EEE38463C0}"/>
                </a:ext>
              </a:extLst>
            </p:cNvPr>
            <p:cNvSpPr/>
            <p:nvPr/>
          </p:nvSpPr>
          <p:spPr>
            <a:xfrm>
              <a:off x="2036240" y="5294906"/>
              <a:ext cx="1188720" cy="209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2016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04731B8-4AD5-DA42-61D6-5E722DA93B3D}"/>
                </a:ext>
              </a:extLst>
            </p:cNvPr>
            <p:cNvSpPr/>
            <p:nvPr/>
          </p:nvSpPr>
          <p:spPr>
            <a:xfrm>
              <a:off x="3055803" y="5294906"/>
              <a:ext cx="1188720" cy="209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2017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A467773-51E5-CC4C-2FD7-248CA11DB5DD}"/>
                </a:ext>
              </a:extLst>
            </p:cNvPr>
            <p:cNvSpPr/>
            <p:nvPr/>
          </p:nvSpPr>
          <p:spPr>
            <a:xfrm>
              <a:off x="4188381" y="5294901"/>
              <a:ext cx="1188720" cy="209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Tinker Creek Biomonitoring Data</a:t>
            </a:r>
            <a:br>
              <a:rPr lang="en-US" sz="3200"/>
            </a:br>
            <a:r>
              <a:rPr lang="en-US" sz="2000" b="0">
                <a:solidFill>
                  <a:schemeClr val="accent4"/>
                </a:solidFill>
                <a:latin typeface="Arial"/>
                <a:cs typeface="Arial"/>
              </a:rPr>
              <a:t>Station: 4ATKR000.69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34894" y="5942568"/>
            <a:ext cx="873603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rgbClr val="256EAB"/>
                </a:solidFill>
              </a:rPr>
              <a:t>Low VSCI scores are driven by % Mayflies, % Stoneflies and Caddisflies, and % Scrapers</a:t>
            </a:r>
            <a:endParaRPr lang="en-US">
              <a:solidFill>
                <a:srgbClr val="256EAB"/>
              </a:solidFill>
              <a:cs typeface="Calibri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82912D3-54B5-5848-C3A0-78776CD8BE95}"/>
              </a:ext>
            </a:extLst>
          </p:cNvPr>
          <p:cNvGrpSpPr/>
          <p:nvPr/>
        </p:nvGrpSpPr>
        <p:grpSpPr>
          <a:xfrm>
            <a:off x="199774" y="2114550"/>
            <a:ext cx="11668581" cy="3613722"/>
            <a:chOff x="199774" y="2114550"/>
            <a:chExt cx="11668581" cy="36137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4AB70E6-43A6-A3A6-B705-254DCAD199FD}"/>
                </a:ext>
              </a:extLst>
            </p:cNvPr>
            <p:cNvSpPr/>
            <p:nvPr/>
          </p:nvSpPr>
          <p:spPr>
            <a:xfrm rot="16200000">
              <a:off x="-281238" y="3319463"/>
              <a:ext cx="1181100" cy="219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VSCI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D2F946A-342C-2A17-6358-13D9A2865573}"/>
                </a:ext>
              </a:extLst>
            </p:cNvPr>
            <p:cNvSpPr/>
            <p:nvPr/>
          </p:nvSpPr>
          <p:spPr>
            <a:xfrm>
              <a:off x="9258300" y="5294907"/>
              <a:ext cx="966693" cy="209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2023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8336809-E411-28E7-FFD8-90864172B088}"/>
                </a:ext>
              </a:extLst>
            </p:cNvPr>
            <p:cNvSpPr/>
            <p:nvPr/>
          </p:nvSpPr>
          <p:spPr>
            <a:xfrm>
              <a:off x="10401300" y="2114550"/>
              <a:ext cx="1467055" cy="352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D3AC6A8-B250-E06E-DC13-4ECADC9295CC}"/>
                </a:ext>
              </a:extLst>
            </p:cNvPr>
            <p:cNvSpPr/>
            <p:nvPr/>
          </p:nvSpPr>
          <p:spPr>
            <a:xfrm>
              <a:off x="4916567" y="5509197"/>
              <a:ext cx="1181100" cy="219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Sample Year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9329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40AE05-6B0F-0E30-5A7B-BE0669F39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850" y="1690688"/>
            <a:ext cx="10096750" cy="40423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A5B3DB-B1AA-8A42-20A6-BC8EED612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1300" y="1600177"/>
            <a:ext cx="1581371" cy="6573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A1724E5-B982-A946-8D01-386BFA5F02D1}"/>
              </a:ext>
            </a:extLst>
          </p:cNvPr>
          <p:cNvSpPr/>
          <p:nvPr/>
        </p:nvSpPr>
        <p:spPr>
          <a:xfrm>
            <a:off x="8252163" y="5285382"/>
            <a:ext cx="1188720" cy="209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9C96FD-0660-E27A-137D-348D66B366BE}"/>
              </a:ext>
            </a:extLst>
          </p:cNvPr>
          <p:cNvSpPr/>
          <p:nvPr/>
        </p:nvSpPr>
        <p:spPr>
          <a:xfrm>
            <a:off x="7237342" y="5285382"/>
            <a:ext cx="1188720" cy="209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2FC082-EE9E-1D06-12E9-1EE29E1400C1}"/>
              </a:ext>
            </a:extLst>
          </p:cNvPr>
          <p:cNvSpPr/>
          <p:nvPr/>
        </p:nvSpPr>
        <p:spPr>
          <a:xfrm>
            <a:off x="6135237" y="5285382"/>
            <a:ext cx="1188720" cy="209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D41E69-3468-BCB1-266E-B07A7C63A00B}"/>
              </a:ext>
            </a:extLst>
          </p:cNvPr>
          <p:cNvSpPr/>
          <p:nvPr/>
        </p:nvSpPr>
        <p:spPr>
          <a:xfrm>
            <a:off x="4963289" y="5285382"/>
            <a:ext cx="1188720" cy="209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F44478-6E10-16CF-F8CA-D38B041BA40B}"/>
              </a:ext>
            </a:extLst>
          </p:cNvPr>
          <p:cNvSpPr/>
          <p:nvPr/>
        </p:nvSpPr>
        <p:spPr>
          <a:xfrm>
            <a:off x="353047" y="5285382"/>
            <a:ext cx="1624465" cy="209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F74804-8C44-71D4-D441-94EEE38463C0}"/>
              </a:ext>
            </a:extLst>
          </p:cNvPr>
          <p:cNvSpPr/>
          <p:nvPr/>
        </p:nvSpPr>
        <p:spPr>
          <a:xfrm>
            <a:off x="1663260" y="5285381"/>
            <a:ext cx="1188720" cy="209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04731B8-4AD5-DA42-61D6-5E722DA93B3D}"/>
              </a:ext>
            </a:extLst>
          </p:cNvPr>
          <p:cNvSpPr/>
          <p:nvPr/>
        </p:nvSpPr>
        <p:spPr>
          <a:xfrm>
            <a:off x="2549369" y="5275354"/>
            <a:ext cx="1437172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A467773-51E5-CC4C-2FD7-248CA11DB5DD}"/>
              </a:ext>
            </a:extLst>
          </p:cNvPr>
          <p:cNvSpPr/>
          <p:nvPr/>
        </p:nvSpPr>
        <p:spPr>
          <a:xfrm>
            <a:off x="3779301" y="5285376"/>
            <a:ext cx="1188720" cy="209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Wolf Creek Biomonitoring Data</a:t>
            </a:r>
            <a:br>
              <a:rPr lang="en-US" sz="3200"/>
            </a:br>
            <a:r>
              <a:rPr lang="en-US" sz="2000" b="0">
                <a:solidFill>
                  <a:schemeClr val="accent4"/>
                </a:solidFill>
                <a:latin typeface="Arial"/>
                <a:cs typeface="Arial"/>
              </a:rPr>
              <a:t>Station: 4AWOR000.34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34894" y="5942568"/>
            <a:ext cx="873603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rgbClr val="256EAB"/>
                </a:solidFill>
              </a:rPr>
              <a:t>Low VSCI scores are driven by % Mayflies, % Stoneflies and Caddisflies, and % Scrapers</a:t>
            </a:r>
            <a:endParaRPr lang="en-US">
              <a:solidFill>
                <a:srgbClr val="256EAB"/>
              </a:solidFill>
              <a:cs typeface="Calibri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82912D3-54B5-5848-C3A0-78776CD8BE95}"/>
              </a:ext>
            </a:extLst>
          </p:cNvPr>
          <p:cNvGrpSpPr/>
          <p:nvPr/>
        </p:nvGrpSpPr>
        <p:grpSpPr>
          <a:xfrm>
            <a:off x="199774" y="2114550"/>
            <a:ext cx="11668581" cy="3613722"/>
            <a:chOff x="199774" y="2114550"/>
            <a:chExt cx="11668581" cy="36137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4AB70E6-43A6-A3A6-B705-254DCAD199FD}"/>
                </a:ext>
              </a:extLst>
            </p:cNvPr>
            <p:cNvSpPr/>
            <p:nvPr/>
          </p:nvSpPr>
          <p:spPr>
            <a:xfrm rot="16200000">
              <a:off x="-281238" y="3319463"/>
              <a:ext cx="1181100" cy="219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VSCI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D2F946A-342C-2A17-6358-13D9A2865573}"/>
                </a:ext>
              </a:extLst>
            </p:cNvPr>
            <p:cNvSpPr/>
            <p:nvPr/>
          </p:nvSpPr>
          <p:spPr>
            <a:xfrm>
              <a:off x="9426748" y="5294907"/>
              <a:ext cx="966693" cy="209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2023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8336809-E411-28E7-FFD8-90864172B088}"/>
                </a:ext>
              </a:extLst>
            </p:cNvPr>
            <p:cNvSpPr/>
            <p:nvPr/>
          </p:nvSpPr>
          <p:spPr>
            <a:xfrm>
              <a:off x="10401300" y="2114550"/>
              <a:ext cx="1467055" cy="352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D3AC6A8-B250-E06E-DC13-4ECADC9295CC}"/>
                </a:ext>
              </a:extLst>
            </p:cNvPr>
            <p:cNvSpPr/>
            <p:nvPr/>
          </p:nvSpPr>
          <p:spPr>
            <a:xfrm>
              <a:off x="4916567" y="5509197"/>
              <a:ext cx="1181100" cy="219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Sample Year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2796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980" y="572862"/>
            <a:ext cx="4905374" cy="933452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198569"/>
                </a:solidFill>
                <a:latin typeface="Arial" panose="020B0604020202020204" pitchFamily="34" charset="0"/>
              </a:rPr>
              <a:t>What is a TMDL?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980" y="1626568"/>
            <a:ext cx="11027140" cy="113200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>
                <a:latin typeface="Arial"/>
                <a:cs typeface="Arial"/>
              </a:rPr>
              <a:t>A Total Maximum Daily Load (TMDL) is the maximum amount of a pollutant that a waterbody can receive and still meet water quality standards.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>
              <a:solidFill>
                <a:srgbClr val="277EA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463566-7D4E-C342-EA4D-2F73F8ABFA23}"/>
              </a:ext>
            </a:extLst>
          </p:cNvPr>
          <p:cNvSpPr txBox="1"/>
          <p:nvPr/>
        </p:nvSpPr>
        <p:spPr>
          <a:xfrm>
            <a:off x="601980" y="2657404"/>
            <a:ext cx="4905374" cy="48320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>
              <a:buNone/>
            </a:pPr>
            <a:r>
              <a:rPr lang="en-US" sz="2400">
                <a:solidFill>
                  <a:srgbClr val="256EAB"/>
                </a:solidFill>
                <a:latin typeface="Arial"/>
                <a:cs typeface="Arial"/>
              </a:rPr>
              <a:t>A TMDL includes: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>
                <a:solidFill>
                  <a:srgbClr val="256EAB"/>
                </a:solidFill>
                <a:latin typeface="Arial"/>
                <a:cs typeface="Arial"/>
              </a:rPr>
              <a:t>Identifying sources of pollution causing impairments</a:t>
            </a:r>
          </a:p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256EAB"/>
                </a:solidFill>
                <a:latin typeface="Arial"/>
                <a:cs typeface="Arial"/>
              </a:rPr>
              <a:t>Aquatic Life Impairment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>
                <a:solidFill>
                  <a:srgbClr val="256EAB"/>
                </a:solidFill>
                <a:latin typeface="Arial"/>
                <a:cs typeface="Arial"/>
              </a:rPr>
              <a:t>Modeling their path to the stream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>
                <a:solidFill>
                  <a:srgbClr val="256EAB"/>
                </a:solidFill>
                <a:latin typeface="Arial"/>
                <a:cs typeface="Arial"/>
              </a:rPr>
              <a:t>Determining the reductions needed from each source to meet the standard </a:t>
            </a:r>
            <a:endParaRPr lang="en-US" sz="2400">
              <a:solidFill>
                <a:srgbClr val="256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>
              <a:solidFill>
                <a:srgbClr val="256EAB"/>
              </a:solidFill>
              <a:latin typeface="Arial"/>
              <a:cs typeface="Arial"/>
            </a:endParaRPr>
          </a:p>
          <a:p>
            <a:endParaRPr lang="en-US" sz="2000">
              <a:solidFill>
                <a:srgbClr val="256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>
              <a:solidFill>
                <a:srgbClr val="256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9DBB729-F9BC-B6DB-A0FD-57BEC4428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3179" r="12758" b="3179"/>
          <a:stretch/>
        </p:blipFill>
        <p:spPr bwMode="auto">
          <a:xfrm>
            <a:off x="6381752" y="2758577"/>
            <a:ext cx="4905374" cy="34635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207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>
                <a:latin typeface="Arial"/>
                <a:cs typeface="Arial"/>
              </a:rPr>
              <a:t>TMDL? A kind of “Pollution Diet”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BE35F7-38EC-56D3-7F56-B0F17302EF12}"/>
              </a:ext>
            </a:extLst>
          </p:cNvPr>
          <p:cNvGrpSpPr/>
          <p:nvPr/>
        </p:nvGrpSpPr>
        <p:grpSpPr>
          <a:xfrm>
            <a:off x="2196051" y="1690688"/>
            <a:ext cx="7799897" cy="4277803"/>
            <a:chOff x="838200" y="2348841"/>
            <a:chExt cx="5181599" cy="306716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C86F46A-1967-4CA0-022E-445A8ADD4622}"/>
                </a:ext>
              </a:extLst>
            </p:cNvPr>
            <p:cNvGrpSpPr/>
            <p:nvPr/>
          </p:nvGrpSpPr>
          <p:grpSpPr>
            <a:xfrm>
              <a:off x="838200" y="2348841"/>
              <a:ext cx="5181599" cy="3067162"/>
              <a:chOff x="838200" y="2348841"/>
              <a:chExt cx="5181599" cy="3067162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8CC74C0A-8683-2A83-38C1-8114C3991C28}"/>
                  </a:ext>
                </a:extLst>
              </p:cNvPr>
              <p:cNvGrpSpPr/>
              <p:nvPr/>
            </p:nvGrpSpPr>
            <p:grpSpPr>
              <a:xfrm>
                <a:off x="838200" y="2348841"/>
                <a:ext cx="5181599" cy="3067162"/>
                <a:chOff x="838200" y="2348841"/>
                <a:chExt cx="5181599" cy="3067162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A486AE6D-8F66-2692-6A2B-74FE84617DC6}"/>
                    </a:ext>
                  </a:extLst>
                </p:cNvPr>
                <p:cNvGrpSpPr/>
                <p:nvPr/>
              </p:nvGrpSpPr>
              <p:grpSpPr>
                <a:xfrm>
                  <a:off x="838200" y="2348841"/>
                  <a:ext cx="5181599" cy="3067162"/>
                  <a:chOff x="838200" y="2467713"/>
                  <a:chExt cx="5181599" cy="3067162"/>
                </a:xfrm>
              </p:grpSpPr>
              <p:pic>
                <p:nvPicPr>
                  <p:cNvPr id="21" name="Picture 20" descr="A diagram of a bar graph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29811E75-47FA-B05C-74FC-0E914A63013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 cstate="print"/>
                  <a:srcRect l="7275"/>
                  <a:stretch/>
                </p:blipFill>
                <p:spPr bwMode="auto">
                  <a:xfrm>
                    <a:off x="838200" y="2467713"/>
                    <a:ext cx="5181599" cy="3067162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190500" cap="rnd">
                    <a:solidFill>
                      <a:srgbClr val="FFFFFF"/>
                    </a:solidFill>
                  </a:ln>
                  <a:effectLst>
                    <a:outerShdw blurRad="50000" algn="tl" rotWithShape="0">
                      <a:srgbClr val="000000">
                        <a:alpha val="41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800000"/>
                    </a:lightRig>
                  </a:scene3d>
                  <a:sp3d contourW="6350">
                    <a:bevelT w="50800" h="16510"/>
                    <a:contourClr>
                      <a:srgbClr val="C0C0C0"/>
                    </a:contourClr>
                  </a:sp3d>
                </p:spPr>
              </p:pic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69196977-D11F-8EB7-327C-B4302DC8AFEC}"/>
                      </a:ext>
                    </a:extLst>
                  </p:cNvPr>
                  <p:cNvSpPr/>
                  <p:nvPr/>
                </p:nvSpPr>
                <p:spPr>
                  <a:xfrm>
                    <a:off x="1472184" y="5010912"/>
                    <a:ext cx="3662171" cy="347472"/>
                  </a:xfrm>
                  <a:prstGeom prst="rect">
                    <a:avLst/>
                  </a:prstGeom>
                  <a:solidFill>
                    <a:srgbClr val="DFFD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6B9C291-DCDF-2F5E-9109-F961BDF107EF}"/>
                    </a:ext>
                  </a:extLst>
                </p:cNvPr>
                <p:cNvSpPr txBox="1"/>
                <p:nvPr/>
              </p:nvSpPr>
              <p:spPr>
                <a:xfrm>
                  <a:off x="1581912" y="4805507"/>
                  <a:ext cx="1216151" cy="5828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Pollutant load in the stream currently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B1DBEEC-87FC-EE98-8249-11A2E3E3795E}"/>
                    </a:ext>
                  </a:extLst>
                </p:cNvPr>
                <p:cNvSpPr txBox="1"/>
                <p:nvPr/>
              </p:nvSpPr>
              <p:spPr>
                <a:xfrm>
                  <a:off x="3995953" y="4805506"/>
                  <a:ext cx="1285105" cy="5828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Pollutant load the stream can accept and meet WQS</a:t>
                  </a:r>
                </a:p>
              </p:txBody>
            </p: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6BEC119-CEE5-767C-8C90-45E3E40E3099}"/>
                  </a:ext>
                </a:extLst>
              </p:cNvPr>
              <p:cNvSpPr/>
              <p:nvPr/>
            </p:nvSpPr>
            <p:spPr>
              <a:xfrm>
                <a:off x="2770632" y="3429000"/>
                <a:ext cx="1234440" cy="635000"/>
              </a:xfrm>
              <a:prstGeom prst="rect">
                <a:avLst/>
              </a:prstGeom>
              <a:gradFill flip="none" rotWithShape="1">
                <a:gsLst>
                  <a:gs pos="0">
                    <a:srgbClr val="F2EAD7"/>
                  </a:gs>
                  <a:gs pos="50000">
                    <a:srgbClr val="F5ECD5"/>
                  </a:gs>
                  <a:gs pos="100000">
                    <a:srgbClr val="F8EFD6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06A5EA1-45F0-D4B1-BB0B-11339681E0A6}"/>
                </a:ext>
              </a:extLst>
            </p:cNvPr>
            <p:cNvSpPr txBox="1"/>
            <p:nvPr/>
          </p:nvSpPr>
          <p:spPr>
            <a:xfrm>
              <a:off x="2816812" y="4001294"/>
              <a:ext cx="1216151" cy="246221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lumMod val="100000"/>
                  </a:srgbClr>
                </a:gs>
                <a:gs pos="78000">
                  <a:srgbClr val="F5ECD5">
                    <a:alpha val="38000"/>
                  </a:srgbClr>
                </a:gs>
                <a:gs pos="100000">
                  <a:srgbClr val="F8EFD6">
                    <a:alpha val="11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TMDL Endpoint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8945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>
                <a:latin typeface="Arial"/>
                <a:cs typeface="Arial"/>
              </a:rPr>
              <a:t>TMDL? A kind of “Pollution Diet”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BE35F7-38EC-56D3-7F56-B0F17302EF12}"/>
              </a:ext>
            </a:extLst>
          </p:cNvPr>
          <p:cNvGrpSpPr/>
          <p:nvPr/>
        </p:nvGrpSpPr>
        <p:grpSpPr>
          <a:xfrm>
            <a:off x="2196051" y="1690688"/>
            <a:ext cx="7799897" cy="4277803"/>
            <a:chOff x="838200" y="2348841"/>
            <a:chExt cx="5181599" cy="306716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C86F46A-1967-4CA0-022E-445A8ADD4622}"/>
                </a:ext>
              </a:extLst>
            </p:cNvPr>
            <p:cNvGrpSpPr/>
            <p:nvPr/>
          </p:nvGrpSpPr>
          <p:grpSpPr>
            <a:xfrm>
              <a:off x="838200" y="2348841"/>
              <a:ext cx="5181599" cy="3067162"/>
              <a:chOff x="838200" y="2348841"/>
              <a:chExt cx="5181599" cy="3067162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8CC74C0A-8683-2A83-38C1-8114C3991C28}"/>
                  </a:ext>
                </a:extLst>
              </p:cNvPr>
              <p:cNvGrpSpPr/>
              <p:nvPr/>
            </p:nvGrpSpPr>
            <p:grpSpPr>
              <a:xfrm>
                <a:off x="838200" y="2348841"/>
                <a:ext cx="5181599" cy="3067162"/>
                <a:chOff x="838200" y="2348841"/>
                <a:chExt cx="5181599" cy="3067162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A486AE6D-8F66-2692-6A2B-74FE84617DC6}"/>
                    </a:ext>
                  </a:extLst>
                </p:cNvPr>
                <p:cNvGrpSpPr/>
                <p:nvPr/>
              </p:nvGrpSpPr>
              <p:grpSpPr>
                <a:xfrm>
                  <a:off x="838200" y="2348841"/>
                  <a:ext cx="5181599" cy="3067162"/>
                  <a:chOff x="838200" y="2467713"/>
                  <a:chExt cx="5181599" cy="3067162"/>
                </a:xfrm>
              </p:grpSpPr>
              <p:pic>
                <p:nvPicPr>
                  <p:cNvPr id="21" name="Picture 20" descr="A diagram of a bar graph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29811E75-47FA-B05C-74FC-0E914A63013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 cstate="print">
                    <a:alphaModFix amt="5000"/>
                  </a:blip>
                  <a:srcRect l="7275"/>
                  <a:stretch/>
                </p:blipFill>
                <p:spPr bwMode="auto">
                  <a:xfrm>
                    <a:off x="838200" y="2467713"/>
                    <a:ext cx="5181599" cy="3067162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190500" cap="rnd">
                    <a:solidFill>
                      <a:srgbClr val="FFFFFF"/>
                    </a:solidFill>
                  </a:ln>
                  <a:effectLst>
                    <a:outerShdw blurRad="50000" algn="tl" rotWithShape="0">
                      <a:srgbClr val="000000">
                        <a:alpha val="41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800000"/>
                    </a:lightRig>
                  </a:scene3d>
                  <a:sp3d contourW="6350">
                    <a:bevelT w="50800" h="16510"/>
                    <a:contourClr>
                      <a:srgbClr val="C0C0C0"/>
                    </a:contourClr>
                  </a:sp3d>
                </p:spPr>
              </p:pic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69196977-D11F-8EB7-327C-B4302DC8AFEC}"/>
                      </a:ext>
                    </a:extLst>
                  </p:cNvPr>
                  <p:cNvSpPr/>
                  <p:nvPr/>
                </p:nvSpPr>
                <p:spPr>
                  <a:xfrm>
                    <a:off x="1472184" y="5010912"/>
                    <a:ext cx="3662171" cy="347472"/>
                  </a:xfrm>
                  <a:prstGeom prst="rect">
                    <a:avLst/>
                  </a:prstGeom>
                  <a:solidFill>
                    <a:srgbClr val="DFFDB8">
                      <a:alpha val="2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6B9C291-DCDF-2F5E-9109-F961BDF107EF}"/>
                    </a:ext>
                  </a:extLst>
                </p:cNvPr>
                <p:cNvSpPr txBox="1"/>
                <p:nvPr/>
              </p:nvSpPr>
              <p:spPr>
                <a:xfrm>
                  <a:off x="1581912" y="4805507"/>
                  <a:ext cx="1216151" cy="5958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>
                      <a:solidFill>
                        <a:schemeClr val="tx1">
                          <a:alpha val="2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Pollutant load in the stream currently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B1DBEEC-87FC-EE98-8249-11A2E3E3795E}"/>
                    </a:ext>
                  </a:extLst>
                </p:cNvPr>
                <p:cNvSpPr txBox="1"/>
                <p:nvPr/>
              </p:nvSpPr>
              <p:spPr>
                <a:xfrm>
                  <a:off x="3995953" y="4805506"/>
                  <a:ext cx="1285105" cy="5958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>
                      <a:solidFill>
                        <a:schemeClr val="tx1">
                          <a:alpha val="2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Pollutant load the stream can accept and meet WQS</a:t>
                  </a:r>
                </a:p>
              </p:txBody>
            </p: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6BEC119-CEE5-767C-8C90-45E3E40E3099}"/>
                  </a:ext>
                </a:extLst>
              </p:cNvPr>
              <p:cNvSpPr/>
              <p:nvPr/>
            </p:nvSpPr>
            <p:spPr>
              <a:xfrm>
                <a:off x="2770632" y="3429000"/>
                <a:ext cx="1234440" cy="635000"/>
              </a:xfrm>
              <a:prstGeom prst="rect">
                <a:avLst/>
              </a:prstGeom>
              <a:gradFill flip="none" rotWithShape="1">
                <a:gsLst>
                  <a:gs pos="0">
                    <a:srgbClr val="F2EAD7">
                      <a:alpha val="20000"/>
                    </a:srgbClr>
                  </a:gs>
                  <a:gs pos="50000">
                    <a:srgbClr val="F5ECD5"/>
                  </a:gs>
                  <a:gs pos="100000">
                    <a:srgbClr val="F8EFD6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06A5EA1-45F0-D4B1-BB0B-11339681E0A6}"/>
                </a:ext>
              </a:extLst>
            </p:cNvPr>
            <p:cNvSpPr txBox="1"/>
            <p:nvPr/>
          </p:nvSpPr>
          <p:spPr>
            <a:xfrm>
              <a:off x="2816812" y="4001294"/>
              <a:ext cx="1216151" cy="246221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lumMod val="100000"/>
                  </a:srgbClr>
                </a:gs>
                <a:gs pos="78000">
                  <a:srgbClr val="F5ECD5">
                    <a:alpha val="38000"/>
                  </a:srgbClr>
                </a:gs>
                <a:gs pos="100000">
                  <a:srgbClr val="F8EFD6">
                    <a:alpha val="11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TMDL Endpoint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6182C76-B993-D3DC-6508-43D75D4450CF}"/>
              </a:ext>
            </a:extLst>
          </p:cNvPr>
          <p:cNvSpPr txBox="1"/>
          <p:nvPr/>
        </p:nvSpPr>
        <p:spPr>
          <a:xfrm>
            <a:off x="1264622" y="2754430"/>
            <a:ext cx="9284230" cy="28253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pPr algn="ctr" fontAlgn="base"/>
            <a:r>
              <a:rPr lang="en-US" sz="2000" i="0">
                <a:solidFill>
                  <a:srgbClr val="256EAB"/>
                </a:solidFill>
                <a:effectLst/>
                <a:latin typeface="Arial"/>
                <a:cs typeface="Arial"/>
              </a:rPr>
              <a:t>Water pollution is described by its source</a:t>
            </a:r>
            <a:r>
              <a:rPr lang="en-US" sz="2000">
                <a:solidFill>
                  <a:srgbClr val="256EAB"/>
                </a:solidFill>
                <a:latin typeface="Arial"/>
                <a:cs typeface="Arial"/>
              </a:rPr>
              <a:t>.</a:t>
            </a:r>
            <a:r>
              <a:rPr lang="en-US" sz="2000" i="0">
                <a:solidFill>
                  <a:srgbClr val="256EAB"/>
                </a:solidFill>
                <a:effectLst/>
                <a:latin typeface="Arial"/>
                <a:cs typeface="Arial"/>
              </a:rPr>
              <a:t> </a:t>
            </a:r>
            <a:r>
              <a:rPr lang="en-US" sz="2000">
                <a:solidFill>
                  <a:srgbClr val="256EAB"/>
                </a:solidFill>
                <a:latin typeface="Arial"/>
                <a:cs typeface="Arial"/>
              </a:rPr>
              <a:t>There</a:t>
            </a:r>
            <a:r>
              <a:rPr lang="en-US" sz="2000" i="0">
                <a:solidFill>
                  <a:srgbClr val="256EAB"/>
                </a:solidFill>
                <a:effectLst/>
                <a:latin typeface="Arial"/>
                <a:cs typeface="Arial"/>
              </a:rPr>
              <a:t> are two source types,</a:t>
            </a:r>
            <a:r>
              <a:rPr lang="en-US" sz="2000" b="1" i="0">
                <a:solidFill>
                  <a:schemeClr val="accent1"/>
                </a:solidFill>
                <a:effectLst/>
                <a:latin typeface="Arial"/>
                <a:cs typeface="Arial"/>
              </a:rPr>
              <a:t> </a:t>
            </a:r>
            <a:endParaRPr lang="en-US" sz="20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i="0">
                <a:solidFill>
                  <a:schemeClr val="accent6"/>
                </a:solidFill>
                <a:effectLst/>
                <a:latin typeface="Arial"/>
                <a:cs typeface="Arial"/>
              </a:rPr>
              <a:t>Point Sources </a:t>
            </a:r>
            <a:r>
              <a:rPr lang="en-US" sz="2000" i="0">
                <a:solidFill>
                  <a:srgbClr val="256EAB"/>
                </a:solidFill>
                <a:effectLst/>
                <a:latin typeface="Arial"/>
                <a:cs typeface="Arial"/>
              </a:rPr>
              <a:t>and </a:t>
            </a:r>
            <a:r>
              <a:rPr lang="en-US" sz="2000" b="1" i="0">
                <a:solidFill>
                  <a:schemeClr val="accent3"/>
                </a:solidFill>
                <a:effectLst/>
                <a:latin typeface="Arial"/>
                <a:cs typeface="Arial"/>
              </a:rPr>
              <a:t>Non-Point Sources</a:t>
            </a:r>
            <a:r>
              <a:rPr lang="en-US" sz="2000" b="1" i="0">
                <a:solidFill>
                  <a:schemeClr val="accent1"/>
                </a:solidFill>
                <a:effectLst/>
                <a:latin typeface="Arial"/>
                <a:cs typeface="Arial"/>
              </a:rPr>
              <a:t>.</a:t>
            </a:r>
            <a:r>
              <a:rPr lang="en-US" sz="2000" b="1">
                <a:solidFill>
                  <a:schemeClr val="accent1"/>
                </a:solidFill>
                <a:latin typeface="Arial"/>
                <a:cs typeface="Arial"/>
              </a:rPr>
              <a:t> </a:t>
            </a:r>
            <a:endParaRPr lang="en-US" sz="2000" b="1" i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en-US" sz="2000" i="0">
                <a:solidFill>
                  <a:srgbClr val="256EAB"/>
                </a:solidFill>
                <a:effectLst/>
                <a:latin typeface="Arial"/>
                <a:cs typeface="Arial"/>
              </a:rPr>
              <a:t>Pollution from a point source comes from a direct </a:t>
            </a:r>
            <a:r>
              <a:rPr lang="en-US" sz="2000">
                <a:solidFill>
                  <a:srgbClr val="256EAB"/>
                </a:solidFill>
                <a:latin typeface="Arial"/>
                <a:cs typeface="Arial"/>
              </a:rPr>
              <a:t>discharge (</a:t>
            </a:r>
            <a:r>
              <a:rPr lang="en-US" sz="2000" err="1">
                <a:solidFill>
                  <a:srgbClr val="256EAB"/>
                </a:solidFill>
                <a:latin typeface="Arial"/>
                <a:cs typeface="Arial"/>
              </a:rPr>
              <a:t>ie</a:t>
            </a:r>
            <a:r>
              <a:rPr lang="en-US" sz="2000">
                <a:solidFill>
                  <a:srgbClr val="256EAB"/>
                </a:solidFill>
                <a:latin typeface="Arial"/>
                <a:cs typeface="Arial"/>
              </a:rPr>
              <a:t>. </a:t>
            </a:r>
            <a:r>
              <a:rPr lang="en-US" sz="2000" i="0">
                <a:solidFill>
                  <a:srgbClr val="256EAB"/>
                </a:solidFill>
                <a:effectLst/>
                <a:latin typeface="Arial"/>
                <a:cs typeface="Arial"/>
              </a:rPr>
              <a:t>effluent discharged to river through an overflow or pipe). Pollution from a </a:t>
            </a:r>
            <a:r>
              <a:rPr lang="en-US" sz="2000">
                <a:solidFill>
                  <a:srgbClr val="256EAB"/>
                </a:solidFill>
                <a:latin typeface="Arial"/>
                <a:cs typeface="Arial"/>
              </a:rPr>
              <a:t>non-point</a:t>
            </a:r>
            <a:r>
              <a:rPr lang="en-US" sz="2000" i="0">
                <a:solidFill>
                  <a:srgbClr val="256EAB"/>
                </a:solidFill>
                <a:effectLst/>
                <a:latin typeface="Arial"/>
                <a:cs typeface="Arial"/>
              </a:rPr>
              <a:t> </a:t>
            </a:r>
            <a:r>
              <a:rPr lang="en-US" sz="2000">
                <a:solidFill>
                  <a:srgbClr val="256EAB"/>
                </a:solidFill>
                <a:latin typeface="Arial"/>
                <a:cs typeface="Arial"/>
              </a:rPr>
              <a:t>source</a:t>
            </a:r>
            <a:r>
              <a:rPr lang="en-US" sz="2000" i="0">
                <a:solidFill>
                  <a:srgbClr val="256EAB"/>
                </a:solidFill>
                <a:effectLst/>
                <a:latin typeface="Arial"/>
                <a:cs typeface="Arial"/>
              </a:rPr>
              <a:t> </a:t>
            </a:r>
            <a:r>
              <a:rPr lang="en-US" sz="2000">
                <a:solidFill>
                  <a:srgbClr val="256EAB"/>
                </a:solidFill>
                <a:latin typeface="Arial"/>
                <a:cs typeface="Arial"/>
              </a:rPr>
              <a:t>comes from </a:t>
            </a:r>
            <a:r>
              <a:rPr lang="en-US" sz="2000" i="0">
                <a:solidFill>
                  <a:srgbClr val="256EAB"/>
                </a:solidFill>
                <a:effectLst/>
                <a:latin typeface="Arial"/>
                <a:cs typeface="Arial"/>
              </a:rPr>
              <a:t>indirect contributions </a:t>
            </a:r>
            <a:r>
              <a:rPr lang="en-US" sz="2000">
                <a:solidFill>
                  <a:srgbClr val="256EAB"/>
                </a:solidFill>
                <a:latin typeface="Arial"/>
                <a:cs typeface="Arial"/>
              </a:rPr>
              <a:t>such as</a:t>
            </a:r>
            <a:r>
              <a:rPr lang="en-US" sz="2000" i="0">
                <a:solidFill>
                  <a:srgbClr val="256EAB"/>
                </a:solidFill>
                <a:effectLst/>
                <a:latin typeface="Arial"/>
                <a:cs typeface="Arial"/>
              </a:rPr>
              <a:t> stormwater runoff, wind erosion, groundwater seepage, etc.</a:t>
            </a:r>
            <a:r>
              <a:rPr lang="en-US" sz="2000">
                <a:solidFill>
                  <a:srgbClr val="256EAB"/>
                </a:solidFill>
                <a:latin typeface="Arial"/>
                <a:cs typeface="Arial"/>
              </a:rPr>
              <a:t> </a:t>
            </a:r>
            <a:endParaRPr lang="en-US" sz="2000" i="0">
              <a:solidFill>
                <a:srgbClr val="256EA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en-US" sz="2000" i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Pollution Load </a:t>
            </a:r>
            <a:r>
              <a:rPr lang="en-US" sz="2000" i="0">
                <a:solidFill>
                  <a:schemeClr val="accent4"/>
                </a:solidFill>
                <a:latin typeface="Arial"/>
                <a:cs typeface="Arial"/>
              </a:rPr>
              <a:t>is the total pollutant from both sources being transported downstream by river flows.</a:t>
            </a:r>
            <a:r>
              <a:rPr lang="en-US" sz="2000">
                <a:solidFill>
                  <a:schemeClr val="accent4"/>
                </a:solidFill>
                <a:latin typeface="Arial"/>
                <a:cs typeface="Arial"/>
              </a:rPr>
              <a:t> </a:t>
            </a:r>
            <a:endParaRPr lang="en-US" sz="2000" i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water pouring out of a drain&#10;&#10;Description automatically generated">
            <a:extLst>
              <a:ext uri="{FF2B5EF4-FFF2-40B4-BE49-F238E27FC236}">
                <a16:creationId xmlns:a16="http://schemas.microsoft.com/office/drawing/2014/main" id="{D990B35E-7E74-CFC1-367F-F2F5FC448D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125000"/>
                    </a14:imgEffect>
                    <a14:imgEffect>
                      <a14:brightnessContrast bright="25000" contras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80735" y="296704"/>
            <a:ext cx="1645799" cy="2457726"/>
          </a:xfrm>
          <a:prstGeom prst="rect">
            <a:avLst/>
          </a:prstGeom>
          <a:ln w="57150">
            <a:solidFill>
              <a:schemeClr val="accent6"/>
            </a:solidFill>
          </a:ln>
        </p:spPr>
      </p:pic>
      <p:pic>
        <p:nvPicPr>
          <p:cNvPr id="6" name="Picture 5" descr="A muddy field with water flowing through it&#10;&#10;Description automatically generated">
            <a:extLst>
              <a:ext uri="{FF2B5EF4-FFF2-40B4-BE49-F238E27FC236}">
                <a16:creationId xmlns:a16="http://schemas.microsoft.com/office/drawing/2014/main" id="{EA188474-6936-1B2A-B00A-172ABE1EDB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318929" y="5261567"/>
            <a:ext cx="2770168" cy="1502382"/>
          </a:xfrm>
          <a:prstGeom prst="rect">
            <a:avLst/>
          </a:prstGeom>
          <a:ln w="57150">
            <a:solidFill>
              <a:schemeClr val="accent3"/>
            </a:solidFill>
          </a:ln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2BD4E28-25EC-91B2-1A7E-A06AF994C2C1}"/>
              </a:ext>
            </a:extLst>
          </p:cNvPr>
          <p:cNvCxnSpPr/>
          <p:nvPr/>
        </p:nvCxnSpPr>
        <p:spPr>
          <a:xfrm flipH="1">
            <a:off x="838200" y="3244903"/>
            <a:ext cx="2660374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B0A85F7-2FD8-7DD6-7A1D-CEC1CF544AED}"/>
              </a:ext>
            </a:extLst>
          </p:cNvPr>
          <p:cNvCxnSpPr/>
          <p:nvPr/>
        </p:nvCxnSpPr>
        <p:spPr>
          <a:xfrm flipH="1">
            <a:off x="8250141" y="3246999"/>
            <a:ext cx="2660374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C470DBF-A597-B685-9B5E-282D732E4149}"/>
              </a:ext>
            </a:extLst>
          </p:cNvPr>
          <p:cNvCxnSpPr/>
          <p:nvPr/>
        </p:nvCxnSpPr>
        <p:spPr>
          <a:xfrm flipV="1">
            <a:off x="838200" y="2433099"/>
            <a:ext cx="0" cy="811804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65753C0-D150-4975-49C7-3AE828941D3D}"/>
              </a:ext>
            </a:extLst>
          </p:cNvPr>
          <p:cNvCxnSpPr>
            <a:cxnSpLocks/>
          </p:cNvCxnSpPr>
          <p:nvPr/>
        </p:nvCxnSpPr>
        <p:spPr>
          <a:xfrm>
            <a:off x="10902564" y="3236952"/>
            <a:ext cx="24814" cy="1880072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766846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1798111"/>
            <a:ext cx="5667375" cy="3361069"/>
          </a:xfrm>
        </p:spPr>
        <p:txBody>
          <a:bodyPr anchor="t">
            <a:noAutofit/>
          </a:bodyPr>
          <a:lstStyle/>
          <a:p>
            <a:r>
              <a:rPr lang="en-US" sz="4000" b="0">
                <a:solidFill>
                  <a:srgbClr val="256EAB"/>
                </a:solidFill>
                <a:latin typeface="Arial"/>
                <a:cs typeface="Arial"/>
              </a:rPr>
              <a:t>What pollutants may be leading to aquatic life impairments in the Roanoke River, </a:t>
            </a:r>
            <a:br>
              <a:rPr lang="en-US" sz="4000" b="0">
                <a:solidFill>
                  <a:srgbClr val="256EAB"/>
                </a:solidFill>
              </a:rPr>
            </a:br>
            <a:r>
              <a:rPr lang="en-US" sz="4000" b="0">
                <a:solidFill>
                  <a:srgbClr val="256EAB"/>
                </a:solidFill>
                <a:latin typeface="Arial"/>
                <a:cs typeface="Arial"/>
              </a:rPr>
              <a:t>Tinker Creek, </a:t>
            </a:r>
            <a:br>
              <a:rPr lang="en-US" sz="4000" b="0">
                <a:solidFill>
                  <a:srgbClr val="256EAB"/>
                </a:solidFill>
              </a:rPr>
            </a:br>
            <a:r>
              <a:rPr lang="en-US" sz="4000" b="0">
                <a:solidFill>
                  <a:srgbClr val="256EAB"/>
                </a:solidFill>
                <a:latin typeface="Arial"/>
                <a:cs typeface="Arial"/>
              </a:rPr>
              <a:t>and Wolf Creek?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10B6CB-9D31-FEA3-E08F-0BE9D646620F}"/>
              </a:ext>
            </a:extLst>
          </p:cNvPr>
          <p:cNvGrpSpPr/>
          <p:nvPr/>
        </p:nvGrpSpPr>
        <p:grpSpPr>
          <a:xfrm>
            <a:off x="6930134" y="31995"/>
            <a:ext cx="5249917" cy="6794010"/>
            <a:chOff x="6930134" y="31995"/>
            <a:chExt cx="5249917" cy="67940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583D1B8-5D88-65DB-5F18-FC9751B7F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30134" y="31995"/>
              <a:ext cx="5249917" cy="67940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F0632A2-F9E7-F930-9AB7-98A8D6C0A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57974" y="4782213"/>
              <a:ext cx="2971800" cy="1449146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786C42A-4FB0-D9D2-C646-5DA243569275}"/>
                </a:ext>
              </a:extLst>
            </p:cNvPr>
            <p:cNvSpPr/>
            <p:nvPr/>
          </p:nvSpPr>
          <p:spPr>
            <a:xfrm>
              <a:off x="7105650" y="4763160"/>
              <a:ext cx="3057525" cy="1913863"/>
            </a:xfrm>
            <a:prstGeom prst="ellipse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34944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892" y="2150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>
                <a:latin typeface="Arial"/>
                <a:cs typeface="Arial"/>
              </a:rPr>
              <a:t>Our goals for today…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8891" y="1419367"/>
            <a:ext cx="6763259" cy="382916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>
                <a:latin typeface="Arial"/>
                <a:cs typeface="Arial"/>
              </a:rPr>
              <a:t>Share DEQ’s water quality improvement process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>
                <a:latin typeface="Arial"/>
                <a:cs typeface="Arial"/>
              </a:rPr>
              <a:t>Provide information on the streams of interest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>
                <a:latin typeface="Arial"/>
                <a:cs typeface="Arial"/>
              </a:rPr>
              <a:t>Define Total Maximum Daily Loads (TMDL)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>
                <a:latin typeface="Arial"/>
                <a:cs typeface="Arial"/>
              </a:rPr>
              <a:t>Discuss stressor identification process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>
                <a:latin typeface="Arial"/>
                <a:cs typeface="Arial"/>
              </a:rPr>
              <a:t>Explore next steps and opportunities for engagement</a:t>
            </a:r>
            <a:endParaRPr lang="en-US"/>
          </a:p>
          <a:p>
            <a:r>
              <a:rPr lang="en-US" sz="2400">
                <a:latin typeface="Arial"/>
                <a:cs typeface="Arial"/>
              </a:rPr>
              <a:t>Receive community feedback – we want to hear from you!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2" r="12735"/>
          <a:stretch/>
        </p:blipFill>
        <p:spPr>
          <a:xfrm>
            <a:off x="7471957" y="462437"/>
            <a:ext cx="4721741" cy="5779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4312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Benthic Stressor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15823"/>
            <a:ext cx="7570509" cy="4351338"/>
          </a:xfrm>
        </p:spPr>
        <p:txBody>
          <a:bodyPr/>
          <a:lstStyle/>
          <a:p>
            <a:r>
              <a:rPr lang="en-US"/>
              <a:t>Goal – identify the pollutant(s) responsible for causing the benthic impairment</a:t>
            </a:r>
          </a:p>
          <a:p>
            <a:r>
              <a:rPr lang="en-US"/>
              <a:t>Process – EPA’s CADDIS approach (Causal Analysis/Diagnosis Decision Information System)</a:t>
            </a:r>
          </a:p>
          <a:p>
            <a:pPr lvl="1"/>
            <a:r>
              <a:rPr lang="en-US"/>
              <a:t> Identify potential causes</a:t>
            </a:r>
          </a:p>
          <a:p>
            <a:pPr lvl="1"/>
            <a:r>
              <a:rPr lang="en-US"/>
              <a:t> Analyze lines of evidence</a:t>
            </a:r>
          </a:p>
          <a:p>
            <a:pPr lvl="1"/>
            <a:r>
              <a:rPr lang="en-US"/>
              <a:t> Determine the probable cause(s)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20</a:t>
            </a:fld>
            <a:r>
              <a:rPr lang="en-US"/>
              <a:t>					</a:t>
            </a:r>
            <a:endParaRPr lang="en-US">
              <a:solidFill>
                <a:srgbClr val="256EAB"/>
              </a:solidFill>
            </a:endParaRPr>
          </a:p>
        </p:txBody>
      </p:sp>
      <p:pic>
        <p:nvPicPr>
          <p:cNvPr id="1026" name="Picture 2" descr="The 25 Most Common Medical Diagnoses | Practice Fusion">
            <a:extLst>
              <a:ext uri="{FF2B5EF4-FFF2-40B4-BE49-F238E27FC236}">
                <a16:creationId xmlns:a16="http://schemas.microsoft.com/office/drawing/2014/main" id="{65E012FF-FDD9-4FC9-87DF-437DF749F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923" y="5132308"/>
            <a:ext cx="2767799" cy="158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C7086C-96DA-4002-9037-F668B919A5EC}"/>
              </a:ext>
            </a:extLst>
          </p:cNvPr>
          <p:cNvSpPr txBox="1"/>
          <p:nvPr/>
        </p:nvSpPr>
        <p:spPr>
          <a:xfrm>
            <a:off x="3416823" y="6169709"/>
            <a:ext cx="187161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>
                <a:solidFill>
                  <a:srgbClr val="256EAB"/>
                </a:solidFill>
              </a:rPr>
              <a:t>Like a medical diagnosis</a:t>
            </a:r>
            <a:endParaRPr lang="en-US">
              <a:solidFill>
                <a:srgbClr val="256EAB"/>
              </a:solidFill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2E8EF1-173B-7897-D782-F279560E1E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14" r="-149" b="230"/>
          <a:stretch/>
        </p:blipFill>
        <p:spPr>
          <a:xfrm>
            <a:off x="8516680" y="822564"/>
            <a:ext cx="3679674" cy="489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46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Potential Causes and Available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1179" y="1615822"/>
            <a:ext cx="5222450" cy="49976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/>
              <a:t>Available Data Included</a:t>
            </a:r>
          </a:p>
          <a:p>
            <a:pPr lvl="1"/>
            <a:r>
              <a:rPr lang="en-US" sz="2400"/>
              <a:t> Nearly 400 different water quality parameters</a:t>
            </a:r>
          </a:p>
          <a:p>
            <a:pPr lvl="1"/>
            <a:r>
              <a:rPr lang="en-US" sz="2400"/>
              <a:t> 67 stations </a:t>
            </a:r>
          </a:p>
          <a:p>
            <a:pPr lvl="1"/>
            <a:r>
              <a:rPr lang="en-US" sz="2400"/>
              <a:t> &gt; 20 years (2000 – 2023)</a:t>
            </a:r>
          </a:p>
          <a:p>
            <a:pPr lvl="1"/>
            <a:r>
              <a:rPr lang="en-US" sz="2400"/>
              <a:t> &gt; 72,000 data points</a:t>
            </a:r>
          </a:p>
          <a:p>
            <a:pPr lvl="1"/>
            <a:r>
              <a:rPr lang="en-US" sz="2400"/>
              <a:t> Additional data from</a:t>
            </a:r>
          </a:p>
          <a:p>
            <a:pPr lvl="2"/>
            <a:r>
              <a:rPr lang="en-US" sz="1800"/>
              <a:t>Western </a:t>
            </a:r>
            <a:r>
              <a:rPr lang="en-US" sz="1800" err="1"/>
              <a:t>Viriginia</a:t>
            </a:r>
            <a:r>
              <a:rPr lang="en-US" sz="1800"/>
              <a:t> Water Authority</a:t>
            </a:r>
          </a:p>
          <a:p>
            <a:pPr lvl="2"/>
            <a:r>
              <a:rPr lang="en-US" sz="1800"/>
              <a:t>Biological Monitoring, Inc.</a:t>
            </a:r>
          </a:p>
          <a:p>
            <a:pPr lvl="2"/>
            <a:r>
              <a:rPr lang="en-US" sz="1800"/>
              <a:t>Brown and Caldwell</a:t>
            </a:r>
          </a:p>
          <a:p>
            <a:pPr lvl="2"/>
            <a:r>
              <a:rPr lang="en-US" sz="1800"/>
              <a:t>Federal Energy Regulatory Commission</a:t>
            </a:r>
          </a:p>
          <a:p>
            <a:pPr lvl="2"/>
            <a:r>
              <a:rPr lang="en-US" sz="1800"/>
              <a:t>US Geological Survey</a:t>
            </a:r>
          </a:p>
          <a:p>
            <a:pPr lvl="2"/>
            <a:endParaRPr lang="en-US" sz="22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21</a:t>
            </a:fld>
            <a:r>
              <a:rPr lang="en-US"/>
              <a:t>					</a:t>
            </a:r>
            <a:endParaRPr lang="en-US">
              <a:solidFill>
                <a:srgbClr val="256EAB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3F3DD1-B2C0-48B7-98E1-F4C1F0F011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228"/>
          <a:stretch/>
        </p:blipFill>
        <p:spPr>
          <a:xfrm>
            <a:off x="846146" y="2103317"/>
            <a:ext cx="4451718" cy="446716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ED60FAF-F0CC-49F7-A368-E79E6685885F}"/>
              </a:ext>
            </a:extLst>
          </p:cNvPr>
          <p:cNvSpPr txBox="1">
            <a:spLocks/>
          </p:cNvSpPr>
          <p:nvPr/>
        </p:nvSpPr>
        <p:spPr>
          <a:xfrm>
            <a:off x="758465" y="1615823"/>
            <a:ext cx="52224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600" kern="1200">
                <a:ln w="0"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u="sng"/>
              <a:t>General List of Potential Causes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B37C6-0B02-47D7-8958-500CE54D5A55}"/>
              </a:ext>
            </a:extLst>
          </p:cNvPr>
          <p:cNvSpPr txBox="1"/>
          <p:nvPr/>
        </p:nvSpPr>
        <p:spPr>
          <a:xfrm rot="19378760">
            <a:off x="9833500" y="5538101"/>
            <a:ext cx="1871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>
                <a:solidFill>
                  <a:srgbClr val="FF0000"/>
                </a:solidFill>
              </a:rPr>
              <a:t>Large Dataset</a:t>
            </a:r>
          </a:p>
        </p:txBody>
      </p:sp>
    </p:spTree>
    <p:extLst>
      <p:ext uri="{BB962C8B-B14F-4D97-AF65-F5344CB8AC3E}">
        <p14:creationId xmlns:p14="http://schemas.microsoft.com/office/powerpoint/2010/main" val="1568503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Lines of Evidence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15823"/>
            <a:ext cx="7570509" cy="4351338"/>
          </a:xfrm>
        </p:spPr>
        <p:txBody>
          <a:bodyPr/>
          <a:lstStyle/>
          <a:p>
            <a:r>
              <a:rPr lang="en-US"/>
              <a:t>For each potential cause, up to 18 different lines of evidence were evaluated</a:t>
            </a:r>
          </a:p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22</a:t>
            </a:fld>
            <a:r>
              <a:rPr lang="en-US"/>
              <a:t>					</a:t>
            </a:r>
            <a:endParaRPr lang="en-US">
              <a:solidFill>
                <a:srgbClr val="256EAB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B994F-026A-41CA-BFBF-BDC071134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00" y="3718039"/>
            <a:ext cx="11460578" cy="242149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D05690-8E16-483D-A0F8-2D90A301F4CA}"/>
              </a:ext>
            </a:extLst>
          </p:cNvPr>
          <p:cNvSpPr txBox="1">
            <a:spLocks/>
          </p:cNvSpPr>
          <p:nvPr/>
        </p:nvSpPr>
        <p:spPr>
          <a:xfrm>
            <a:off x="400246" y="3054004"/>
            <a:ext cx="5222450" cy="1155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600" kern="1200">
                <a:ln w="0"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u="sng"/>
              <a:t>Example Lines of Evidence</a:t>
            </a:r>
          </a:p>
        </p:txBody>
      </p:sp>
    </p:spTree>
    <p:extLst>
      <p:ext uri="{BB962C8B-B14F-4D97-AF65-F5344CB8AC3E}">
        <p14:creationId xmlns:p14="http://schemas.microsoft.com/office/powerpoint/2010/main" val="20374138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Scoring Lines of Evidence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15823"/>
            <a:ext cx="5430626" cy="4351338"/>
          </a:xfrm>
        </p:spPr>
        <p:txBody>
          <a:bodyPr/>
          <a:lstStyle/>
          <a:p>
            <a:r>
              <a:rPr lang="en-US"/>
              <a:t>Each potential cause is then scored for each line of evidence on a -3 to +3 scale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23</a:t>
            </a:fld>
            <a:r>
              <a:rPr lang="en-US"/>
              <a:t>					</a:t>
            </a:r>
            <a:endParaRPr lang="en-US">
              <a:solidFill>
                <a:srgbClr val="256EAB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98CFFC-D859-4E4D-9C64-C0526668A2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000"/>
          <a:stretch/>
        </p:blipFill>
        <p:spPr>
          <a:xfrm>
            <a:off x="6557312" y="1451728"/>
            <a:ext cx="4424916" cy="5269747"/>
          </a:xfrm>
          <a:prstGeom prst="rect">
            <a:avLst/>
          </a:prstGeom>
        </p:spPr>
      </p:pic>
      <p:sp>
        <p:nvSpPr>
          <p:cNvPr id="8" name="Arrow: Up 7">
            <a:extLst>
              <a:ext uri="{FF2B5EF4-FFF2-40B4-BE49-F238E27FC236}">
                <a16:creationId xmlns:a16="http://schemas.microsoft.com/office/drawing/2014/main" id="{622CDE74-D27B-47C1-999C-C8B16B8345C7}"/>
              </a:ext>
            </a:extLst>
          </p:cNvPr>
          <p:cNvSpPr/>
          <p:nvPr/>
        </p:nvSpPr>
        <p:spPr>
          <a:xfrm>
            <a:off x="8107051" y="2272739"/>
            <a:ext cx="537327" cy="1556185"/>
          </a:xfrm>
          <a:prstGeom prst="upArrow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97117BDB-9F57-4919-A0C4-F8991768F564}"/>
              </a:ext>
            </a:extLst>
          </p:cNvPr>
          <p:cNvSpPr/>
          <p:nvPr/>
        </p:nvSpPr>
        <p:spPr>
          <a:xfrm rot="10800000">
            <a:off x="8107050" y="4628179"/>
            <a:ext cx="537327" cy="1556185"/>
          </a:xfrm>
          <a:prstGeom prst="upArrow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91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Scoring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24</a:t>
            </a:fld>
            <a:r>
              <a:rPr lang="en-US"/>
              <a:t>					</a:t>
            </a:r>
            <a:endParaRPr lang="en-US">
              <a:solidFill>
                <a:srgbClr val="256EAB"/>
              </a:solidFill>
            </a:endParaRPr>
          </a:p>
        </p:txBody>
      </p:sp>
      <p:sp>
        <p:nvSpPr>
          <p:cNvPr id="13" name="Flowchart: Magnetic Disk 12">
            <a:extLst>
              <a:ext uri="{FF2B5EF4-FFF2-40B4-BE49-F238E27FC236}">
                <a16:creationId xmlns:a16="http://schemas.microsoft.com/office/drawing/2014/main" id="{35FCF285-B489-4343-A00E-35F58166E05E}"/>
              </a:ext>
            </a:extLst>
          </p:cNvPr>
          <p:cNvSpPr/>
          <p:nvPr/>
        </p:nvSpPr>
        <p:spPr>
          <a:xfrm>
            <a:off x="3575015" y="5182029"/>
            <a:ext cx="2133600" cy="1574800"/>
          </a:xfrm>
          <a:prstGeom prst="flowChartMagneticDisk">
            <a:avLst/>
          </a:prstGeom>
          <a:solidFill>
            <a:srgbClr val="C5E0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Non-Stressors</a:t>
            </a:r>
          </a:p>
        </p:txBody>
      </p:sp>
      <p:sp>
        <p:nvSpPr>
          <p:cNvPr id="14" name="Flowchart: Magnetic Disk 13">
            <a:extLst>
              <a:ext uri="{FF2B5EF4-FFF2-40B4-BE49-F238E27FC236}">
                <a16:creationId xmlns:a16="http://schemas.microsoft.com/office/drawing/2014/main" id="{288F3A34-52A7-4405-B249-DB892F08C62A}"/>
              </a:ext>
            </a:extLst>
          </p:cNvPr>
          <p:cNvSpPr/>
          <p:nvPr/>
        </p:nvSpPr>
        <p:spPr>
          <a:xfrm>
            <a:off x="6225679" y="5182029"/>
            <a:ext cx="2133600" cy="1574800"/>
          </a:xfrm>
          <a:prstGeom prst="flowChartMagneticDisk">
            <a:avLst/>
          </a:prstGeom>
          <a:solidFill>
            <a:srgbClr val="FFD9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Possible Stressors</a:t>
            </a: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244F1CA5-27BA-4612-80D8-3842C33621DA}"/>
              </a:ext>
            </a:extLst>
          </p:cNvPr>
          <p:cNvSpPr/>
          <p:nvPr/>
        </p:nvSpPr>
        <p:spPr>
          <a:xfrm>
            <a:off x="8876343" y="5182029"/>
            <a:ext cx="2133600" cy="1574800"/>
          </a:xfrm>
          <a:prstGeom prst="flowChartMagneticDisk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Probable Stressors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45B9551-3844-4D8B-9490-D3F76A28E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15823"/>
            <a:ext cx="3686667" cy="4219369"/>
          </a:xfrm>
        </p:spPr>
        <p:txBody>
          <a:bodyPr/>
          <a:lstStyle/>
          <a:p>
            <a:r>
              <a:rPr lang="en-US"/>
              <a:t>Scores for each stream and potential cause are summed</a:t>
            </a:r>
          </a:p>
          <a:p>
            <a:pPr marL="457200" lvl="1" indent="0">
              <a:buNone/>
            </a:pPr>
            <a:r>
              <a:rPr lang="en-US"/>
              <a:t>&gt;0 = non-stressors</a:t>
            </a:r>
          </a:p>
          <a:p>
            <a:pPr marL="457200" lvl="1" indent="0">
              <a:buNone/>
            </a:pPr>
            <a:r>
              <a:rPr lang="en-US"/>
              <a:t>1-3 = possible stressors</a:t>
            </a:r>
          </a:p>
          <a:p>
            <a:pPr marL="457200" lvl="1" indent="0">
              <a:buNone/>
            </a:pPr>
            <a:r>
              <a:rPr lang="en-US"/>
              <a:t>&gt;3 = probable stressors</a:t>
            </a:r>
          </a:p>
          <a:p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99C4386-8619-49CB-BD28-A63CD1AE927F}"/>
              </a:ext>
            </a:extLst>
          </p:cNvPr>
          <p:cNvCxnSpPr/>
          <p:nvPr/>
        </p:nvCxnSpPr>
        <p:spPr>
          <a:xfrm flipH="1">
            <a:off x="5363852" y="4421171"/>
            <a:ext cx="3733014" cy="760858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8A22990-E834-445A-88F0-015E0DBD7431}"/>
              </a:ext>
            </a:extLst>
          </p:cNvPr>
          <p:cNvCxnSpPr>
            <a:cxnSpLocks/>
          </p:cNvCxnSpPr>
          <p:nvPr/>
        </p:nvCxnSpPr>
        <p:spPr>
          <a:xfrm flipH="1">
            <a:off x="7650480" y="4421171"/>
            <a:ext cx="2570480" cy="760858"/>
          </a:xfrm>
          <a:prstGeom prst="straightConnector1">
            <a:avLst/>
          </a:prstGeom>
          <a:ln w="25400">
            <a:solidFill>
              <a:srgbClr val="FFA01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25E317C-AA8E-4AD0-9130-188EBF6670B6}"/>
              </a:ext>
            </a:extLst>
          </p:cNvPr>
          <p:cNvCxnSpPr>
            <a:cxnSpLocks/>
            <a:endCxn id="15" idx="1"/>
          </p:cNvCxnSpPr>
          <p:nvPr/>
        </p:nvCxnSpPr>
        <p:spPr>
          <a:xfrm flipH="1">
            <a:off x="9943143" y="4421171"/>
            <a:ext cx="1311898" cy="760858"/>
          </a:xfrm>
          <a:prstGeom prst="straightConnector1">
            <a:avLst/>
          </a:prstGeom>
          <a:ln w="25400">
            <a:solidFill>
              <a:srgbClr val="FF6D6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5E1F6680-F48F-4515-A1E8-9504126B5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906"/>
          <a:stretch/>
        </p:blipFill>
        <p:spPr>
          <a:xfrm>
            <a:off x="4999498" y="556825"/>
            <a:ext cx="6906556" cy="424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67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25</a:t>
            </a:fld>
            <a:r>
              <a:rPr lang="en-US"/>
              <a:t>					</a:t>
            </a:r>
            <a:endParaRPr lang="en-US">
              <a:solidFill>
                <a:srgbClr val="256EAB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E3DD56-2B3B-4895-BDDF-941454961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696" y="0"/>
            <a:ext cx="8916607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C1D2EC-5580-46E5-B40C-0A419A30C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633" y="2976271"/>
            <a:ext cx="5755064" cy="22041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/>
              <a:t>CADDIS Overview</a:t>
            </a:r>
          </a:p>
        </p:txBody>
      </p:sp>
    </p:spTree>
    <p:extLst>
      <p:ext uri="{BB962C8B-B14F-4D97-AF65-F5344CB8AC3E}">
        <p14:creationId xmlns:p14="http://schemas.microsoft.com/office/powerpoint/2010/main" val="2562373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15823"/>
            <a:ext cx="4698627" cy="5105652"/>
          </a:xfrm>
        </p:spPr>
        <p:txBody>
          <a:bodyPr>
            <a:normAutofit/>
          </a:bodyPr>
          <a:lstStyle/>
          <a:p>
            <a:r>
              <a:rPr lang="en-US"/>
              <a:t>Probable Stressors</a:t>
            </a:r>
          </a:p>
          <a:p>
            <a:pPr lvl="1"/>
            <a:r>
              <a:rPr lang="en-US" sz="2400" u="sng"/>
              <a:t>Wolf Creek</a:t>
            </a:r>
          </a:p>
          <a:p>
            <a:pPr lvl="2"/>
            <a:r>
              <a:rPr lang="en-US" sz="2200"/>
              <a:t>Sediment</a:t>
            </a:r>
          </a:p>
          <a:p>
            <a:pPr lvl="1"/>
            <a:r>
              <a:rPr lang="en-US" sz="2400" u="sng"/>
              <a:t>Tinker Creek</a:t>
            </a:r>
          </a:p>
          <a:p>
            <a:pPr lvl="2"/>
            <a:r>
              <a:rPr lang="en-US" sz="2200"/>
              <a:t>Sediment</a:t>
            </a:r>
          </a:p>
          <a:p>
            <a:pPr lvl="2"/>
            <a:r>
              <a:rPr lang="en-US" sz="2200"/>
              <a:t>Sediment PCBs</a:t>
            </a:r>
          </a:p>
          <a:p>
            <a:pPr lvl="1"/>
            <a:r>
              <a:rPr lang="en-US" sz="2400" u="sng"/>
              <a:t>Roanoke River (202.20)</a:t>
            </a:r>
          </a:p>
          <a:p>
            <a:pPr lvl="2"/>
            <a:r>
              <a:rPr lang="en-US" sz="2200"/>
              <a:t>Sediment</a:t>
            </a:r>
          </a:p>
          <a:p>
            <a:pPr lvl="2"/>
            <a:r>
              <a:rPr lang="en-US" sz="2200"/>
              <a:t>Phosphorus</a:t>
            </a:r>
          </a:p>
          <a:p>
            <a:pPr lvl="1"/>
            <a:r>
              <a:rPr lang="en-US" sz="2400" u="sng"/>
              <a:t>Roanoke River (198.08)</a:t>
            </a:r>
          </a:p>
          <a:p>
            <a:pPr lvl="2"/>
            <a:r>
              <a:rPr lang="en-US" sz="2200"/>
              <a:t>Phosphorus</a:t>
            </a:r>
          </a:p>
          <a:p>
            <a:pPr lvl="2"/>
            <a:r>
              <a:rPr lang="en-US" sz="2200"/>
              <a:t>Nitrogen</a:t>
            </a:r>
          </a:p>
          <a:p>
            <a:pPr lvl="2"/>
            <a:r>
              <a:rPr lang="en-US" sz="2200"/>
              <a:t>Niagara Dam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26</a:t>
            </a:fld>
            <a:r>
              <a:rPr lang="en-US"/>
              <a:t>					</a:t>
            </a:r>
            <a:endParaRPr lang="en-US">
              <a:solidFill>
                <a:srgbClr val="256EAB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2FD7A1-5CD7-44C4-B484-040ACEC419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994"/>
          <a:stretch/>
        </p:blipFill>
        <p:spPr>
          <a:xfrm>
            <a:off x="5367143" y="185517"/>
            <a:ext cx="6520058" cy="5501034"/>
          </a:xfrm>
          <a:prstGeom prst="rect">
            <a:avLst/>
          </a:prstGeom>
        </p:spPr>
      </p:pic>
      <p:sp>
        <p:nvSpPr>
          <p:cNvPr id="9" name="Flowchart: Magnetic Disk 8">
            <a:extLst>
              <a:ext uri="{FF2B5EF4-FFF2-40B4-BE49-F238E27FC236}">
                <a16:creationId xmlns:a16="http://schemas.microsoft.com/office/drawing/2014/main" id="{56415ED1-723B-4E48-B41A-BF93257375DE}"/>
              </a:ext>
            </a:extLst>
          </p:cNvPr>
          <p:cNvSpPr/>
          <p:nvPr/>
        </p:nvSpPr>
        <p:spPr>
          <a:xfrm>
            <a:off x="6829234" y="5866159"/>
            <a:ext cx="1315724" cy="890670"/>
          </a:xfrm>
          <a:prstGeom prst="flowChartMagneticDisk">
            <a:avLst/>
          </a:prstGeom>
          <a:solidFill>
            <a:srgbClr val="C5E0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Non-Stressors</a:t>
            </a:r>
          </a:p>
        </p:txBody>
      </p:sp>
      <p:sp>
        <p:nvSpPr>
          <p:cNvPr id="10" name="Flowchart: Magnetic Disk 9">
            <a:extLst>
              <a:ext uri="{FF2B5EF4-FFF2-40B4-BE49-F238E27FC236}">
                <a16:creationId xmlns:a16="http://schemas.microsoft.com/office/drawing/2014/main" id="{92B5899C-66E0-48B6-A063-EEBB9F329A4A}"/>
              </a:ext>
            </a:extLst>
          </p:cNvPr>
          <p:cNvSpPr/>
          <p:nvPr/>
        </p:nvSpPr>
        <p:spPr>
          <a:xfrm>
            <a:off x="8433655" y="5866159"/>
            <a:ext cx="1315724" cy="890670"/>
          </a:xfrm>
          <a:prstGeom prst="flowChartMagneticDisk">
            <a:avLst/>
          </a:prstGeom>
          <a:solidFill>
            <a:srgbClr val="FFD9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Possible Stressors</a:t>
            </a:r>
          </a:p>
        </p:txBody>
      </p:sp>
      <p:sp>
        <p:nvSpPr>
          <p:cNvPr id="11" name="Flowchart: Magnetic Disk 10">
            <a:extLst>
              <a:ext uri="{FF2B5EF4-FFF2-40B4-BE49-F238E27FC236}">
                <a16:creationId xmlns:a16="http://schemas.microsoft.com/office/drawing/2014/main" id="{AAA41067-CB8A-4E39-AADD-F43F0157CBE8}"/>
              </a:ext>
            </a:extLst>
          </p:cNvPr>
          <p:cNvSpPr/>
          <p:nvPr/>
        </p:nvSpPr>
        <p:spPr>
          <a:xfrm>
            <a:off x="10038076" y="5866159"/>
            <a:ext cx="1315724" cy="890670"/>
          </a:xfrm>
          <a:prstGeom prst="flowChartMagneticDisk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Probable Stressors</a:t>
            </a:r>
          </a:p>
        </p:txBody>
      </p:sp>
    </p:spTree>
    <p:extLst>
      <p:ext uri="{BB962C8B-B14F-4D97-AF65-F5344CB8AC3E}">
        <p14:creationId xmlns:p14="http://schemas.microsoft.com/office/powerpoint/2010/main" val="7354124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Some Supporting Lines of Evidence – Sediment 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(Wolf, Tinker, Upper Roanoke) 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15823"/>
            <a:ext cx="10515600" cy="4351338"/>
          </a:xfrm>
        </p:spPr>
        <p:txBody>
          <a:bodyPr/>
          <a:lstStyle/>
          <a:p>
            <a:r>
              <a:rPr lang="en-US"/>
              <a:t>Total habitat assessment scores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27</a:t>
            </a:fld>
            <a:r>
              <a:rPr lang="en-US"/>
              <a:t>					</a:t>
            </a:r>
            <a:endParaRPr lang="en-US">
              <a:solidFill>
                <a:srgbClr val="256EAB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F011AB-8FA4-4926-BB3A-12607C402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191" y="2271866"/>
            <a:ext cx="7240143" cy="435133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16391CE-CC01-440C-AF4F-C13A10772FAC}"/>
              </a:ext>
            </a:extLst>
          </p:cNvPr>
          <p:cNvSpPr/>
          <p:nvPr/>
        </p:nvSpPr>
        <p:spPr>
          <a:xfrm>
            <a:off x="7616858" y="2799761"/>
            <a:ext cx="631596" cy="62923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70F9FA7-2C01-41FA-B749-F513AB46E68C}"/>
              </a:ext>
            </a:extLst>
          </p:cNvPr>
          <p:cNvSpPr/>
          <p:nvPr/>
        </p:nvSpPr>
        <p:spPr>
          <a:xfrm>
            <a:off x="5196464" y="3114380"/>
            <a:ext cx="631596" cy="62923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311E3EF-E974-462D-9E53-369956BC542F}"/>
              </a:ext>
            </a:extLst>
          </p:cNvPr>
          <p:cNvSpPr/>
          <p:nvPr/>
        </p:nvSpPr>
        <p:spPr>
          <a:xfrm>
            <a:off x="8988085" y="2240146"/>
            <a:ext cx="631596" cy="62923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99E6531-7175-4691-8332-8592FCCDBB7E}"/>
              </a:ext>
            </a:extLst>
          </p:cNvPr>
          <p:cNvSpPr/>
          <p:nvPr/>
        </p:nvSpPr>
        <p:spPr>
          <a:xfrm>
            <a:off x="4340633" y="3089046"/>
            <a:ext cx="631596" cy="629239"/>
          </a:xfrm>
          <a:prstGeom prst="ellipse">
            <a:avLst/>
          </a:prstGeom>
          <a:noFill/>
          <a:ln w="25400">
            <a:solidFill>
              <a:srgbClr val="FFA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35A3DD2-2B68-4003-A202-A80E47B8A53E}"/>
              </a:ext>
            </a:extLst>
          </p:cNvPr>
          <p:cNvSpPr/>
          <p:nvPr/>
        </p:nvSpPr>
        <p:spPr>
          <a:xfrm>
            <a:off x="8988085" y="3544947"/>
            <a:ext cx="631596" cy="629239"/>
          </a:xfrm>
          <a:prstGeom prst="ellipse">
            <a:avLst/>
          </a:prstGeom>
          <a:noFill/>
          <a:ln w="25400">
            <a:solidFill>
              <a:srgbClr val="FFA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DEC77D-5DCC-4AD8-BDA8-AEE118BCA7D6}"/>
              </a:ext>
            </a:extLst>
          </p:cNvPr>
          <p:cNvSpPr txBox="1"/>
          <p:nvPr/>
        </p:nvSpPr>
        <p:spPr>
          <a:xfrm>
            <a:off x="9918916" y="2251134"/>
            <a:ext cx="2140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Statistically lower than the reference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947143-BCF5-470D-B131-83F294EA3F37}"/>
              </a:ext>
            </a:extLst>
          </p:cNvPr>
          <p:cNvSpPr txBox="1"/>
          <p:nvPr/>
        </p:nvSpPr>
        <p:spPr>
          <a:xfrm>
            <a:off x="9927267" y="3397902"/>
            <a:ext cx="2140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Medium probability range for stressor effects</a:t>
            </a:r>
          </a:p>
        </p:txBody>
      </p:sp>
    </p:spTree>
    <p:extLst>
      <p:ext uri="{BB962C8B-B14F-4D97-AF65-F5344CB8AC3E}">
        <p14:creationId xmlns:p14="http://schemas.microsoft.com/office/powerpoint/2010/main" val="1194418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Some Supporting Lines of Evidence – Sediment 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(Wolf, Tinker, Upper Roanoke) 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15823"/>
            <a:ext cx="10515600" cy="4351338"/>
          </a:xfrm>
        </p:spPr>
        <p:txBody>
          <a:bodyPr/>
          <a:lstStyle/>
          <a:p>
            <a:r>
              <a:rPr lang="en-US"/>
              <a:t>Individual habitat metrics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28</a:t>
            </a:fld>
            <a:r>
              <a:rPr lang="en-US"/>
              <a:t>					</a:t>
            </a:r>
            <a:endParaRPr lang="en-US">
              <a:solidFill>
                <a:srgbClr val="256EAB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8BC84A-CB5E-43CC-BF76-91D395C7CE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385"/>
          <a:stretch/>
        </p:blipFill>
        <p:spPr>
          <a:xfrm>
            <a:off x="2059517" y="2332915"/>
            <a:ext cx="6960372" cy="397898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8AE6CDB-07B9-49B1-89C0-8873897B5FBA}"/>
              </a:ext>
            </a:extLst>
          </p:cNvPr>
          <p:cNvSpPr/>
          <p:nvPr/>
        </p:nvSpPr>
        <p:spPr>
          <a:xfrm>
            <a:off x="5914946" y="2987757"/>
            <a:ext cx="631596" cy="117869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35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Some Supporting Lines of Evidence – Sediment 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(Wolf, Tinker, Upper Roanoke)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15823"/>
            <a:ext cx="10515600" cy="4351338"/>
          </a:xfrm>
        </p:spPr>
        <p:txBody>
          <a:bodyPr/>
          <a:lstStyle/>
          <a:p>
            <a:r>
              <a:rPr lang="en-US"/>
              <a:t>Functional feeding group analysis – increase in collectors and filterers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29</a:t>
            </a:fld>
            <a:r>
              <a:rPr lang="en-US"/>
              <a:t>					</a:t>
            </a:r>
            <a:endParaRPr lang="en-US">
              <a:solidFill>
                <a:srgbClr val="256EAB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B7C5C4-98BB-46ED-886D-75A3C7BC30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531" b="50013"/>
          <a:stretch/>
        </p:blipFill>
        <p:spPr>
          <a:xfrm>
            <a:off x="253736" y="2460395"/>
            <a:ext cx="5693087" cy="37707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5B8186-2585-4FFE-AA31-9344CC1D3C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417" r="3519" b="50000"/>
          <a:stretch/>
        </p:blipFill>
        <p:spPr>
          <a:xfrm>
            <a:off x="6245179" y="2460394"/>
            <a:ext cx="5515726" cy="377072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E2A65CD-9474-46E9-9175-569DC32FDFE0}"/>
              </a:ext>
            </a:extLst>
          </p:cNvPr>
          <p:cNvSpPr/>
          <p:nvPr/>
        </p:nvSpPr>
        <p:spPr>
          <a:xfrm>
            <a:off x="4506012" y="4543720"/>
            <a:ext cx="1440810" cy="69845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DFF4B33-F082-4317-A359-A3A8DD56973F}"/>
              </a:ext>
            </a:extLst>
          </p:cNvPr>
          <p:cNvSpPr/>
          <p:nvPr/>
        </p:nvSpPr>
        <p:spPr>
          <a:xfrm>
            <a:off x="10450317" y="4536738"/>
            <a:ext cx="1440810" cy="69845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65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4564"/>
          </a:xfrm>
        </p:spPr>
        <p:txBody>
          <a:bodyPr>
            <a:normAutofit/>
          </a:bodyPr>
          <a:lstStyle/>
          <a:p>
            <a:r>
              <a:rPr lang="en-US" sz="320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638" y="1231543"/>
            <a:ext cx="10515600" cy="448424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/>
              <a:t>Background and TMDL Development </a:t>
            </a:r>
          </a:p>
          <a:p>
            <a:pPr lvl="1"/>
            <a:r>
              <a:rPr lang="en-US" sz="2400">
                <a:latin typeface="Arial"/>
                <a:cs typeface="Arial"/>
              </a:rPr>
              <a:t>Virginia Stream Condition Index</a:t>
            </a:r>
            <a:endParaRPr lang="en-US" sz="2400"/>
          </a:p>
          <a:p>
            <a:pPr lvl="1"/>
            <a:r>
              <a:rPr lang="en-US" sz="2400"/>
              <a:t>Impairments </a:t>
            </a:r>
          </a:p>
          <a:p>
            <a:pPr lvl="1"/>
            <a:r>
              <a:rPr lang="en-US" sz="2400"/>
              <a:t>TMDL </a:t>
            </a:r>
          </a:p>
          <a:p>
            <a:r>
              <a:rPr lang="en-US" sz="2400">
                <a:latin typeface="Arial"/>
                <a:cs typeface="Arial"/>
              </a:rPr>
              <a:t>Benthic Stressor Analysis Overview - Dr. R. Brent</a:t>
            </a:r>
          </a:p>
          <a:p>
            <a:pPr lvl="1"/>
            <a:r>
              <a:rPr lang="en-US" sz="2400"/>
              <a:t>Monitoring/Data</a:t>
            </a:r>
          </a:p>
          <a:p>
            <a:pPr lvl="1"/>
            <a:r>
              <a:rPr lang="en-US" sz="2400"/>
              <a:t>Approach </a:t>
            </a:r>
          </a:p>
          <a:p>
            <a:pPr lvl="1"/>
            <a:r>
              <a:rPr lang="en-US" sz="2400"/>
              <a:t>Conclusions </a:t>
            </a:r>
          </a:p>
          <a:p>
            <a:r>
              <a:rPr lang="en-US" sz="2400"/>
              <a:t>Wrap-up and Next Steps by DEQ Staff</a:t>
            </a:r>
          </a:p>
          <a:p>
            <a:pPr lvl="1"/>
            <a:r>
              <a:rPr lang="en-US" sz="2400"/>
              <a:t>Public Comment Period</a:t>
            </a:r>
          </a:p>
          <a:p>
            <a:pPr lvl="1"/>
            <a:r>
              <a:rPr lang="en-US" sz="2400">
                <a:latin typeface="Arial"/>
                <a:cs typeface="Arial"/>
              </a:rPr>
              <a:t>Community Engagement vs. TMDL Advisory Group</a:t>
            </a:r>
            <a:endParaRPr lang="en-US" sz="2400"/>
          </a:p>
          <a:p>
            <a:pPr lvl="1"/>
            <a:r>
              <a:rPr lang="en-US" sz="2400"/>
              <a:t>Study/Modeling/Implementation </a:t>
            </a:r>
          </a:p>
          <a:p>
            <a:r>
              <a:rPr lang="en-US" sz="240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5683797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Supporting Lines of Evidence – Nutrients (Roanoke)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15823"/>
            <a:ext cx="10515600" cy="4351338"/>
          </a:xfrm>
        </p:spPr>
        <p:txBody>
          <a:bodyPr/>
          <a:lstStyle/>
          <a:p>
            <a:r>
              <a:rPr lang="en-US"/>
              <a:t>Functional feeding group analysis – increase in scrapers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30</a:t>
            </a:fld>
            <a:r>
              <a:rPr lang="en-US"/>
              <a:t>					</a:t>
            </a:r>
            <a:endParaRPr lang="en-US">
              <a:solidFill>
                <a:srgbClr val="256EAB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FCAEDA-FC87-4914-9DD2-CFB676E36C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978" r="85" b="166"/>
          <a:stretch/>
        </p:blipFill>
        <p:spPr>
          <a:xfrm>
            <a:off x="96572" y="2504727"/>
            <a:ext cx="11998853" cy="346243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3C0F7AC-1A8D-42C3-A61E-037BA62B5D7C}"/>
              </a:ext>
            </a:extLst>
          </p:cNvPr>
          <p:cNvSpPr/>
          <p:nvPr/>
        </p:nvSpPr>
        <p:spPr>
          <a:xfrm>
            <a:off x="4194927" y="3271100"/>
            <a:ext cx="1440810" cy="31859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AD84988-6871-447D-9DF1-C1321BDA04D8}"/>
              </a:ext>
            </a:extLst>
          </p:cNvPr>
          <p:cNvSpPr/>
          <p:nvPr/>
        </p:nvSpPr>
        <p:spPr>
          <a:xfrm>
            <a:off x="10427615" y="3271100"/>
            <a:ext cx="1440810" cy="31859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8931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Supporting Lines of Evidence – Nutrients (Roanoke)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15823"/>
            <a:ext cx="10515600" cy="4351338"/>
          </a:xfrm>
        </p:spPr>
        <p:txBody>
          <a:bodyPr/>
          <a:lstStyle/>
          <a:p>
            <a:r>
              <a:rPr lang="en-US"/>
              <a:t>Statistically significant regressions between nutrient levels and benthic scores across Roanoke River sites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31</a:t>
            </a:fld>
            <a:r>
              <a:rPr lang="en-US"/>
              <a:t>					</a:t>
            </a:r>
            <a:endParaRPr lang="en-US">
              <a:solidFill>
                <a:srgbClr val="256EAB"/>
              </a:solidFill>
            </a:endParaRPr>
          </a:p>
        </p:txBody>
      </p:sp>
      <p:pic>
        <p:nvPicPr>
          <p:cNvPr id="10" name="Picture 9" descr="Significant water quality regressions with benthic score in the Roanoke River.">
            <a:extLst>
              <a:ext uri="{FF2B5EF4-FFF2-40B4-BE49-F238E27FC236}">
                <a16:creationId xmlns:a16="http://schemas.microsoft.com/office/drawing/2014/main" id="{1C8A5610-6768-40F2-B36E-9C0D8AA22F1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59"/>
          <a:stretch/>
        </p:blipFill>
        <p:spPr bwMode="auto">
          <a:xfrm>
            <a:off x="652085" y="2790335"/>
            <a:ext cx="5239668" cy="3349196"/>
          </a:xfrm>
          <a:prstGeom prst="rect">
            <a:avLst/>
          </a:prstGeom>
          <a:noFill/>
        </p:spPr>
      </p:pic>
      <p:pic>
        <p:nvPicPr>
          <p:cNvPr id="11" name="Picture 10" descr="Significant water quality regressions with benthic score in the Roanoke River.">
            <a:extLst>
              <a:ext uri="{FF2B5EF4-FFF2-40B4-BE49-F238E27FC236}">
                <a16:creationId xmlns:a16="http://schemas.microsoft.com/office/drawing/2014/main" id="{481A1169-B143-4A8E-BECB-F6C4B0FCB44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16"/>
          <a:stretch/>
        </p:blipFill>
        <p:spPr bwMode="auto">
          <a:xfrm>
            <a:off x="6077867" y="3035432"/>
            <a:ext cx="5239667" cy="31902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05739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Supporting Lines of Evidence – Nutrients (Roanoke)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15823"/>
            <a:ext cx="10515600" cy="4351338"/>
          </a:xfrm>
        </p:spPr>
        <p:txBody>
          <a:bodyPr/>
          <a:lstStyle/>
          <a:p>
            <a:r>
              <a:rPr lang="en-US"/>
              <a:t>Excess algae growth that increases moving downstream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32</a:t>
            </a:fld>
            <a:r>
              <a:rPr lang="en-US"/>
              <a:t>					</a:t>
            </a:r>
            <a:endParaRPr lang="en-US">
              <a:solidFill>
                <a:srgbClr val="256EAB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39AAC1-BBB4-47DA-A2D0-7A5F63186F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022"/>
          <a:stretch/>
        </p:blipFill>
        <p:spPr>
          <a:xfrm>
            <a:off x="2224725" y="2755653"/>
            <a:ext cx="6685175" cy="38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99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Supporting Lines of Evidence – Nutrients (Roanoke)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15823"/>
            <a:ext cx="10515600" cy="4351338"/>
          </a:xfrm>
        </p:spPr>
        <p:txBody>
          <a:bodyPr/>
          <a:lstStyle/>
          <a:p>
            <a:r>
              <a:rPr lang="en-US"/>
              <a:t>Biological condition gradient attribute analysis showed nutrients as the highest ranked stressor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33</a:t>
            </a:fld>
            <a:r>
              <a:rPr lang="en-US"/>
              <a:t>					</a:t>
            </a:r>
            <a:endParaRPr lang="en-US">
              <a:solidFill>
                <a:srgbClr val="256EAB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119176-73FC-49A9-AD97-A438A68D4D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45" r="15718"/>
          <a:stretch/>
        </p:blipFill>
        <p:spPr>
          <a:xfrm>
            <a:off x="1120273" y="2679588"/>
            <a:ext cx="9261950" cy="328757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074440C-2EBC-45C8-A562-CA5A4848730B}"/>
              </a:ext>
            </a:extLst>
          </p:cNvPr>
          <p:cNvSpPr/>
          <p:nvPr/>
        </p:nvSpPr>
        <p:spPr>
          <a:xfrm>
            <a:off x="7814820" y="4892948"/>
            <a:ext cx="612743" cy="69845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645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Supporting Lines of Evidence – Nutrients (Roanoke)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15823"/>
            <a:ext cx="10515600" cy="4351338"/>
          </a:xfrm>
        </p:spPr>
        <p:txBody>
          <a:bodyPr/>
          <a:lstStyle/>
          <a:p>
            <a:r>
              <a:rPr lang="en-US"/>
              <a:t>High nitrogen levels – statistically significantly higher than the reference and in the high probability range for stressor effects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34</a:t>
            </a:fld>
            <a:r>
              <a:rPr lang="en-US"/>
              <a:t>					</a:t>
            </a:r>
            <a:endParaRPr lang="en-US">
              <a:solidFill>
                <a:srgbClr val="256EAB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D0802F-21E5-4A63-9C1A-0DEBD402AD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1" b="3013"/>
          <a:stretch/>
        </p:blipFill>
        <p:spPr>
          <a:xfrm>
            <a:off x="2596632" y="2422689"/>
            <a:ext cx="6455456" cy="429878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8CFF906-BB46-4C27-91D9-C1FD0BABCA08}"/>
              </a:ext>
            </a:extLst>
          </p:cNvPr>
          <p:cNvSpPr/>
          <p:nvPr/>
        </p:nvSpPr>
        <p:spPr>
          <a:xfrm>
            <a:off x="6966409" y="2828041"/>
            <a:ext cx="2085680" cy="209275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297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Controlling Nutrient – Phosphorus or Nitrogen?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15823"/>
            <a:ext cx="10515600" cy="487705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/>
              <a:t>Algal growth is typically controlled by the limiting nutrient</a:t>
            </a:r>
          </a:p>
          <a:p>
            <a:r>
              <a:rPr lang="en-US"/>
              <a:t>Because both phosphorus and nitrogen were identified as probable stressors, both will be carried into the model development phase</a:t>
            </a:r>
          </a:p>
          <a:p>
            <a:r>
              <a:rPr lang="en-US"/>
              <a:t>At a later point, phosphorus or nitrogen could be removed based on subsequent modeling</a:t>
            </a:r>
          </a:p>
          <a:p>
            <a:r>
              <a:rPr lang="en-US"/>
              <a:t>Rationale</a:t>
            </a:r>
          </a:p>
          <a:p>
            <a:pPr lvl="1"/>
            <a:r>
              <a:rPr lang="en-US">
                <a:latin typeface="Arial"/>
                <a:cs typeface="Arial"/>
              </a:rPr>
              <a:t>CADDIS scores were in the probable stressor range</a:t>
            </a:r>
          </a:p>
          <a:p>
            <a:pPr lvl="1"/>
            <a:r>
              <a:rPr lang="en-US"/>
              <a:t>Currently don’t have definitive nutrient limitation evidence</a:t>
            </a:r>
          </a:p>
          <a:p>
            <a:pPr lvl="1"/>
            <a:r>
              <a:rPr lang="en-US"/>
              <a:t>Nutrient limitation may vary spatially and temporally</a:t>
            </a:r>
          </a:p>
          <a:p>
            <a:pPr lvl="1"/>
            <a:r>
              <a:rPr lang="en-US">
                <a:latin typeface="Arial"/>
                <a:cs typeface="Arial"/>
              </a:rPr>
              <a:t>Phosphorus controls alone may be inadequate for controlling algae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35</a:t>
            </a:fld>
            <a:r>
              <a:rPr lang="en-US"/>
              <a:t>					</a:t>
            </a:r>
            <a:endParaRPr lang="en-US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650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Impact of the Niagara Dam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15823"/>
            <a:ext cx="10515600" cy="5105652"/>
          </a:xfrm>
        </p:spPr>
        <p:txBody>
          <a:bodyPr>
            <a:normAutofit/>
          </a:bodyPr>
          <a:lstStyle/>
          <a:p>
            <a:r>
              <a:rPr lang="en-US"/>
              <a:t>Station 4AROA198.08 is only approximately a mile downstream from the Niagara Dam</a:t>
            </a:r>
          </a:p>
          <a:p>
            <a:r>
              <a:rPr lang="en-US"/>
              <a:t>Dams are known to cause physical, chemical, and ecological changes that result in immediate downstream benthic impairment</a:t>
            </a:r>
          </a:p>
          <a:p>
            <a:r>
              <a:rPr lang="en-US"/>
              <a:t>In addition, the dam is likely exacerbating the nutrient impairment by:</a:t>
            </a:r>
          </a:p>
          <a:p>
            <a:pPr lvl="1"/>
            <a:r>
              <a:rPr lang="en-US"/>
              <a:t>increasing nutrient retention</a:t>
            </a:r>
          </a:p>
          <a:p>
            <a:pPr lvl="1"/>
            <a:r>
              <a:rPr lang="en-US"/>
              <a:t>reducing the frequency of scouring event and allowing algal communities to proliferate </a:t>
            </a:r>
          </a:p>
          <a:p>
            <a:r>
              <a:rPr lang="en-US"/>
              <a:t>However, TMDL program is designed to address pollutants only </a:t>
            </a:r>
          </a:p>
        </p:txBody>
      </p:sp>
    </p:spTree>
    <p:extLst>
      <p:ext uri="{BB962C8B-B14F-4D97-AF65-F5344CB8AC3E}">
        <p14:creationId xmlns:p14="http://schemas.microsoft.com/office/powerpoint/2010/main" val="42451536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Benthic Stressor Analysis Summary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7491022-28EB-4FAC-B204-D8A0764F6604}"/>
              </a:ext>
            </a:extLst>
          </p:cNvPr>
          <p:cNvGraphicFramePr>
            <a:graphicFrameLocks noGrp="1"/>
          </p:cNvGraphicFramePr>
          <p:nvPr/>
        </p:nvGraphicFramePr>
        <p:xfrm>
          <a:off x="670873" y="1610092"/>
          <a:ext cx="10850253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6751">
                  <a:extLst>
                    <a:ext uri="{9D8B030D-6E8A-4147-A177-3AD203B41FA5}">
                      <a16:colId xmlns:a16="http://schemas.microsoft.com/office/drawing/2014/main" val="2814532166"/>
                    </a:ext>
                  </a:extLst>
                </a:gridCol>
                <a:gridCol w="3616751">
                  <a:extLst>
                    <a:ext uri="{9D8B030D-6E8A-4147-A177-3AD203B41FA5}">
                      <a16:colId xmlns:a16="http://schemas.microsoft.com/office/drawing/2014/main" val="4084510674"/>
                    </a:ext>
                  </a:extLst>
                </a:gridCol>
                <a:gridCol w="3616751">
                  <a:extLst>
                    <a:ext uri="{9D8B030D-6E8A-4147-A177-3AD203B41FA5}">
                      <a16:colId xmlns:a16="http://schemas.microsoft.com/office/drawing/2014/main" val="15051768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Stream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Probable Stressors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TMDL Target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70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Wolf Creek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Sediment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Sediment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637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Tinker Creek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Sediment</a:t>
                      </a:r>
                    </a:p>
                    <a:p>
                      <a:r>
                        <a:rPr lang="en-US" sz="2400" strike="sngStrike" baseline="0">
                          <a:solidFill>
                            <a:srgbClr val="C00000"/>
                          </a:solidFill>
                        </a:rPr>
                        <a:t>Sediment PCBs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Sediment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8437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Roanoke River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Phosphorus</a:t>
                      </a:r>
                    </a:p>
                    <a:p>
                      <a:r>
                        <a:rPr lang="en-US" sz="2400"/>
                        <a:t>Nitrogen</a:t>
                      </a:r>
                    </a:p>
                    <a:p>
                      <a:r>
                        <a:rPr lang="en-US" sz="2400" strike="sngStrike" baseline="0">
                          <a:solidFill>
                            <a:srgbClr val="C00000"/>
                          </a:solidFill>
                        </a:rPr>
                        <a:t>Sediment</a:t>
                      </a:r>
                    </a:p>
                    <a:p>
                      <a:r>
                        <a:rPr lang="en-US" sz="2400" strike="sngStrike" baseline="0">
                          <a:solidFill>
                            <a:schemeClr val="accent4"/>
                          </a:solidFill>
                        </a:rPr>
                        <a:t>Niagara Dam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Phosphorus</a:t>
                      </a:r>
                    </a:p>
                    <a:p>
                      <a:r>
                        <a:rPr lang="en-US" sz="2400"/>
                        <a:t>Nitrogen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813724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6184307-25E7-46FA-AD25-741238292730}"/>
              </a:ext>
            </a:extLst>
          </p:cNvPr>
          <p:cNvSpPr txBox="1"/>
          <p:nvPr/>
        </p:nvSpPr>
        <p:spPr>
          <a:xfrm>
            <a:off x="1913641" y="5111571"/>
            <a:ext cx="81338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trike="sngStrike">
                <a:solidFill>
                  <a:srgbClr val="C00000"/>
                </a:solidFill>
              </a:rPr>
              <a:t>Red strikethrough </a:t>
            </a:r>
            <a:r>
              <a:rPr lang="en-US" sz="2400">
                <a:solidFill>
                  <a:srgbClr val="C00000"/>
                </a:solidFill>
              </a:rPr>
              <a:t>= TMDL already developed</a:t>
            </a:r>
          </a:p>
          <a:p>
            <a:endParaRPr lang="en-US" sz="2400"/>
          </a:p>
          <a:p>
            <a:r>
              <a:rPr lang="en-US" sz="2400" strike="sngStrike">
                <a:solidFill>
                  <a:schemeClr val="accent4"/>
                </a:solidFill>
              </a:rPr>
              <a:t>Blue strikethrough </a:t>
            </a:r>
            <a:r>
              <a:rPr lang="en-US" sz="2400">
                <a:solidFill>
                  <a:schemeClr val="accent4"/>
                </a:solidFill>
              </a:rPr>
              <a:t>= TMDL can only be developed for pollutants</a:t>
            </a:r>
            <a:endParaRPr lang="en-US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833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What happens next…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E77F7DD0-EC7D-95A0-3D7B-0501D835C449}"/>
              </a:ext>
            </a:extLst>
          </p:cNvPr>
          <p:cNvSpPr/>
          <p:nvPr/>
        </p:nvSpPr>
        <p:spPr>
          <a:xfrm>
            <a:off x="10129757" y="3953374"/>
            <a:ext cx="1909241" cy="1892808"/>
          </a:xfrm>
          <a:prstGeom prst="rightArrow">
            <a:avLst>
              <a:gd name="adj1" fmla="val 50998"/>
              <a:gd name="adj2" fmla="val 42917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EPA and SWCB Approval</a:t>
            </a:r>
          </a:p>
        </p:txBody>
      </p:sp>
      <p:sp>
        <p:nvSpPr>
          <p:cNvPr id="8" name="Rectangle 7"/>
          <p:cNvSpPr/>
          <p:nvPr/>
        </p:nvSpPr>
        <p:spPr>
          <a:xfrm>
            <a:off x="163331" y="4418276"/>
            <a:ext cx="2414160" cy="960120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Completed Benthic Stressor Analysis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488281" y="4422368"/>
            <a:ext cx="1219200" cy="956028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First Public Meeting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902026" y="4417810"/>
            <a:ext cx="1131570" cy="960586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Final Public Meeting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A134D3-13CD-5D92-8891-7E40D87C69A3}"/>
              </a:ext>
            </a:extLst>
          </p:cNvPr>
          <p:cNvSpPr/>
          <p:nvPr/>
        </p:nvSpPr>
        <p:spPr>
          <a:xfrm>
            <a:off x="3618982" y="4418275"/>
            <a:ext cx="1359616" cy="963979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Public Comment Period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B3EF11-4793-683C-9B32-6956C5DC0D8C}"/>
              </a:ext>
            </a:extLst>
          </p:cNvPr>
          <p:cNvSpPr/>
          <p:nvPr/>
        </p:nvSpPr>
        <p:spPr>
          <a:xfrm>
            <a:off x="8984433" y="4418509"/>
            <a:ext cx="1359616" cy="95965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Public Comment Period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A182BB8-4887-CC94-8000-8A01ADD4174A}"/>
              </a:ext>
            </a:extLst>
          </p:cNvPr>
          <p:cNvCxnSpPr/>
          <p:nvPr/>
        </p:nvCxnSpPr>
        <p:spPr>
          <a:xfrm>
            <a:off x="147429" y="4417810"/>
            <a:ext cx="3455651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FC894CB-7F4C-AC2E-E184-0D47FC629EF6}"/>
              </a:ext>
            </a:extLst>
          </p:cNvPr>
          <p:cNvCxnSpPr/>
          <p:nvPr/>
        </p:nvCxnSpPr>
        <p:spPr>
          <a:xfrm>
            <a:off x="3603080" y="3733996"/>
            <a:ext cx="0" cy="715618"/>
          </a:xfrm>
          <a:prstGeom prst="line">
            <a:avLst/>
          </a:prstGeom>
          <a:ln w="38100">
            <a:solidFill>
              <a:schemeClr val="accent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7201F1A-FEF4-BBED-6861-AACCD7A5D59B}"/>
              </a:ext>
            </a:extLst>
          </p:cNvPr>
          <p:cNvSpPr/>
          <p:nvPr/>
        </p:nvSpPr>
        <p:spPr>
          <a:xfrm>
            <a:off x="2721188" y="3303920"/>
            <a:ext cx="1781782" cy="32779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10, 2024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CD917456-DD08-9D48-F34F-C255D1CC9314}"/>
              </a:ext>
            </a:extLst>
          </p:cNvPr>
          <p:cNvSpPr/>
          <p:nvPr/>
        </p:nvSpPr>
        <p:spPr>
          <a:xfrm rot="5400000">
            <a:off x="4073085" y="5019216"/>
            <a:ext cx="378843" cy="1287051"/>
          </a:xfrm>
          <a:prstGeom prst="rightBrace">
            <a:avLst>
              <a:gd name="adj1" fmla="val 8333"/>
              <a:gd name="adj2" fmla="val 47877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4643D-D755-D16F-85E3-BBA497507E51}"/>
              </a:ext>
            </a:extLst>
          </p:cNvPr>
          <p:cNvSpPr txBox="1"/>
          <p:nvPr/>
        </p:nvSpPr>
        <p:spPr>
          <a:xfrm>
            <a:off x="3618980" y="5791779"/>
            <a:ext cx="1359615" cy="30870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30 Days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AC90BE2-DF69-47A0-5917-55E50D498828}"/>
              </a:ext>
            </a:extLst>
          </p:cNvPr>
          <p:cNvGrpSpPr/>
          <p:nvPr/>
        </p:nvGrpSpPr>
        <p:grpSpPr>
          <a:xfrm>
            <a:off x="6423102" y="365125"/>
            <a:ext cx="5474255" cy="3783129"/>
            <a:chOff x="6423102" y="365125"/>
            <a:chExt cx="5474255" cy="378312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09C19A5-DCE8-B981-336E-BC60ED783A84}"/>
                </a:ext>
              </a:extLst>
            </p:cNvPr>
            <p:cNvGrpSpPr/>
            <p:nvPr/>
          </p:nvGrpSpPr>
          <p:grpSpPr>
            <a:xfrm>
              <a:off x="6423102" y="365125"/>
              <a:ext cx="5474255" cy="3783129"/>
              <a:chOff x="6423102" y="365125"/>
              <a:chExt cx="5474255" cy="378312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BC5D413-7315-C759-7320-777C5A9918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13171"/>
              <a:stretch/>
            </p:blipFill>
            <p:spPr>
              <a:xfrm>
                <a:off x="6476717" y="1960011"/>
                <a:ext cx="3465816" cy="2188243"/>
              </a:xfrm>
              <a:prstGeom prst="snip2DiagRect">
                <a:avLst/>
              </a:prstGeom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C54DC211-7F48-6A2C-B879-32D533FFA2F7}"/>
                  </a:ext>
                </a:extLst>
              </p:cNvPr>
              <p:cNvSpPr/>
              <p:nvPr/>
            </p:nvSpPr>
            <p:spPr>
              <a:xfrm>
                <a:off x="6423102" y="365125"/>
                <a:ext cx="4606544" cy="3783129"/>
              </a:xfrm>
              <a:prstGeom prst="roundRect">
                <a:avLst/>
              </a:prstGeom>
              <a:noFill/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*****</a:t>
                </a:r>
                <a:r>
                  <a:rPr lang="en-US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May 10</a:t>
                </a:r>
                <a:r>
                  <a:rPr lang="en-US" b="1" baseline="30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2024</a:t>
                </a:r>
                <a:r>
                  <a:rPr lang="en-US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*****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https://www.deq.virginia.gov/our-programs/water/water-quality/tmdl-development/tmdls-under-development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9" name="Picture 18" descr="A qr code on a white background&#10;&#10;Description automatically generated">
                <a:extLst>
                  <a:ext uri="{FF2B5EF4-FFF2-40B4-BE49-F238E27FC236}">
                    <a16:creationId xmlns:a16="http://schemas.microsoft.com/office/drawing/2014/main" id="{082AC8F6-EC11-C774-1FC4-0E6B882FEF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0457" y="1724141"/>
                <a:ext cx="1866900" cy="1866900"/>
              </a:xfrm>
              <a:prstGeom prst="roundRect">
                <a:avLst/>
              </a:prstGeom>
              <a:ln w="28575">
                <a:solidFill>
                  <a:schemeClr val="accent6"/>
                </a:solidFill>
              </a:ln>
            </p:spPr>
          </p:pic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1FEEC98-6AA8-8396-63AA-67970A99BD16}"/>
                </a:ext>
              </a:extLst>
            </p:cNvPr>
            <p:cNvCxnSpPr/>
            <p:nvPr/>
          </p:nvCxnSpPr>
          <p:spPr>
            <a:xfrm>
              <a:off x="9544050" y="1979061"/>
              <a:ext cx="388958" cy="0"/>
            </a:xfrm>
            <a:prstGeom prst="line">
              <a:avLst/>
            </a:prstGeom>
            <a:ln w="50800">
              <a:solidFill>
                <a:srgbClr val="F3F3F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FDE19CE-F31E-FB85-1C0E-2659BB4D87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14590" y="1971290"/>
              <a:ext cx="0" cy="505210"/>
            </a:xfrm>
            <a:prstGeom prst="line">
              <a:avLst/>
            </a:prstGeom>
            <a:ln w="50800">
              <a:solidFill>
                <a:srgbClr val="F3F3F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ight Brace 28">
            <a:extLst>
              <a:ext uri="{FF2B5EF4-FFF2-40B4-BE49-F238E27FC236}">
                <a16:creationId xmlns:a16="http://schemas.microsoft.com/office/drawing/2014/main" id="{0EEE39C0-934E-49C1-7282-DF17D94499F5}"/>
              </a:ext>
            </a:extLst>
          </p:cNvPr>
          <p:cNvSpPr/>
          <p:nvPr/>
        </p:nvSpPr>
        <p:spPr>
          <a:xfrm rot="5400000">
            <a:off x="6102581" y="2268544"/>
            <a:ext cx="627165" cy="7855770"/>
          </a:xfrm>
          <a:prstGeom prst="rightBrace">
            <a:avLst>
              <a:gd name="adj1" fmla="val 7190"/>
              <a:gd name="adj2" fmla="val 48483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633C85-0AC0-C1DB-9304-3DC05246957C}"/>
              </a:ext>
            </a:extLst>
          </p:cNvPr>
          <p:cNvSpPr txBox="1"/>
          <p:nvPr/>
        </p:nvSpPr>
        <p:spPr>
          <a:xfrm>
            <a:off x="4614554" y="6446724"/>
            <a:ext cx="3930845" cy="30870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Opportunity for </a:t>
            </a:r>
            <a:r>
              <a:rPr lang="en-US" sz="2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to participate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906032" y="4417577"/>
            <a:ext cx="3062221" cy="960586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TMDL Development/</a:t>
            </a:r>
          </a:p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Community Engagement Meetings/TAG Meetings</a:t>
            </a:r>
          </a:p>
        </p:txBody>
      </p:sp>
    </p:spTree>
    <p:extLst>
      <p:ext uri="{BB962C8B-B14F-4D97-AF65-F5344CB8AC3E}">
        <p14:creationId xmlns:p14="http://schemas.microsoft.com/office/powerpoint/2010/main" val="158639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5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/>
      <p:bldP spid="3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9CF1D-2587-503B-B92D-E1760D8B8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>
                <a:latin typeface="Arial"/>
                <a:cs typeface="Arial"/>
              </a:rPr>
              <a:t>Community Engagement Meeting or </a:t>
            </a:r>
            <a:br>
              <a:rPr lang="en-US" sz="3200" b="1">
                <a:latin typeface="Arial"/>
                <a:cs typeface="Arial"/>
              </a:rPr>
            </a:br>
            <a:r>
              <a:rPr lang="en-US" sz="3200" b="1">
                <a:latin typeface="Arial"/>
                <a:cs typeface="Arial"/>
              </a:rPr>
              <a:t>TMDL Advisory Group?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211E1-2757-4A0F-B73E-72FEBE106C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795682" cy="4584700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sz="4000">
                <a:latin typeface="Arial"/>
                <a:cs typeface="Arial"/>
              </a:rPr>
              <a:t>Community Engagement Meetings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900">
                <a:latin typeface="Arial"/>
                <a:cs typeface="Arial"/>
              </a:rPr>
              <a:t>Open to the public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900">
                <a:latin typeface="Arial"/>
                <a:cs typeface="Arial"/>
              </a:rPr>
              <a:t>Anyone in attendance can participate &amp; advise DEQ on TMDL development</a:t>
            </a:r>
          </a:p>
          <a:p>
            <a:r>
              <a:rPr lang="en-US" sz="4000">
                <a:latin typeface="Arial"/>
                <a:cs typeface="Arial"/>
              </a:rPr>
              <a:t>TMDL Advisory Group (TAG)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900">
                <a:latin typeface="Arial"/>
                <a:cs typeface="Arial"/>
              </a:rPr>
              <a:t>Set-up upon request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900" b="1">
                <a:latin typeface="Arial"/>
                <a:cs typeface="Arial"/>
              </a:rPr>
              <a:t>Replaces</a:t>
            </a:r>
            <a:r>
              <a:rPr lang="en-US" sz="2900">
                <a:latin typeface="Arial"/>
                <a:cs typeface="Arial"/>
              </a:rPr>
              <a:t> community engagement meetings</a:t>
            </a:r>
            <a:endParaRPr lang="en-US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900">
                <a:latin typeface="Arial"/>
                <a:cs typeface="Arial"/>
              </a:rPr>
              <a:t>Formal panel with approved membership that advises DEQ on TMDL development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600">
                <a:latin typeface="Arial"/>
                <a:cs typeface="Arial"/>
              </a:rPr>
              <a:t>Cross-section of stakeholders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600">
                <a:latin typeface="Arial"/>
                <a:cs typeface="Arial"/>
              </a:rPr>
              <a:t>Members </a:t>
            </a:r>
            <a:r>
              <a:rPr lang="en-US" sz="2600" u="sng">
                <a:latin typeface="Arial"/>
                <a:cs typeface="Arial"/>
              </a:rPr>
              <a:t>commit</a:t>
            </a:r>
            <a:r>
              <a:rPr lang="en-US" sz="2600">
                <a:latin typeface="Arial"/>
                <a:cs typeface="Arial"/>
              </a:rPr>
              <a:t> to attend multiple meetings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900">
                <a:latin typeface="Arial"/>
                <a:cs typeface="Arial"/>
              </a:rPr>
              <a:t>Open to the public </a:t>
            </a:r>
            <a:r>
              <a:rPr lang="en-US" sz="2900" b="1">
                <a:latin typeface="Arial"/>
                <a:cs typeface="Arial"/>
              </a:rPr>
              <a:t>but</a:t>
            </a:r>
            <a:r>
              <a:rPr lang="en-US" sz="2900">
                <a:latin typeface="Arial"/>
                <a:cs typeface="Arial"/>
              </a:rPr>
              <a:t> non-members may only attend as observers</a:t>
            </a:r>
          </a:p>
        </p:txBody>
      </p:sp>
      <p:pic>
        <p:nvPicPr>
          <p:cNvPr id="6" name="Picture 5" descr="A person holding a fish&#10;&#10;Description automatically generated">
            <a:extLst>
              <a:ext uri="{FF2B5EF4-FFF2-40B4-BE49-F238E27FC236}">
                <a16:creationId xmlns:a16="http://schemas.microsoft.com/office/drawing/2014/main" id="{D69921BB-7E1C-9E94-A1A9-80EB5CE45B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r="15079"/>
          <a:stretch/>
        </p:blipFill>
        <p:spPr>
          <a:xfrm>
            <a:off x="6855020" y="1698552"/>
            <a:ext cx="5340523" cy="43143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7146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1">
            <a:extLst>
              <a:ext uri="{FF2B5EF4-FFF2-40B4-BE49-F238E27FC236}">
                <a16:creationId xmlns:a16="http://schemas.microsoft.com/office/drawing/2014/main" id="{BEB0CA91-801E-1BC7-46AC-33BAC8FD0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014"/>
            <a:ext cx="10515600" cy="1031086"/>
          </a:xfrm>
          <a:ln>
            <a:noFill/>
          </a:ln>
        </p:spPr>
        <p:txBody>
          <a:bodyPr anchor="ctr"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Virginia’s Water Quality Process</a:t>
            </a:r>
          </a:p>
        </p:txBody>
      </p:sp>
      <p:pic>
        <p:nvPicPr>
          <p:cNvPr id="2050" name="Picture 2" descr="Water Wheel">
            <a:extLst>
              <a:ext uri="{FF2B5EF4-FFF2-40B4-BE49-F238E27FC236}">
                <a16:creationId xmlns:a16="http://schemas.microsoft.com/office/drawing/2014/main" id="{A18ED2F9-1C24-826E-C0C2-CCE3382D2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" r="-1" b="3193"/>
          <a:stretch/>
        </p:blipFill>
        <p:spPr bwMode="auto">
          <a:xfrm>
            <a:off x="3172165" y="928931"/>
            <a:ext cx="6503344" cy="592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9864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9CF1D-2587-503B-B92D-E1760D8B8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>
                <a:solidFill>
                  <a:schemeClr val="accent1"/>
                </a:solidFill>
              </a:rPr>
              <a:t>TMDL Development: The Study Continues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211E1-2757-4A0F-B73E-72FEBE106C4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/>
              <a:t>Identity Point Sources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/>
              <a:t>Permitted discharges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/>
              <a:t>Construction Permits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2383F-7781-AD19-85A2-5AA6A77CD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9420" y="4627983"/>
            <a:ext cx="4794380" cy="1548979"/>
          </a:xfrm>
        </p:spPr>
        <p:txBody>
          <a:bodyPr>
            <a:normAutofit/>
          </a:bodyPr>
          <a:lstStyle/>
          <a:p>
            <a:r>
              <a:rPr lang="en-US"/>
              <a:t>Identify Non-point Sources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/>
              <a:t>Land Use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/>
              <a:t>Natural hydrologic properties of the area</a:t>
            </a:r>
          </a:p>
        </p:txBody>
      </p:sp>
      <p:pic>
        <p:nvPicPr>
          <p:cNvPr id="5" name="Picture 3" descr="C:\Users\ykd89299.COV\AppData\Local\Microsoft\Windows\Temporary Internet Files\Content.IE5\7ZHY90IH\CorteX_MODH_tuyau[1].png">
            <a:extLst>
              <a:ext uri="{FF2B5EF4-FFF2-40B4-BE49-F238E27FC236}">
                <a16:creationId xmlns:a16="http://schemas.microsoft.com/office/drawing/2014/main" id="{51EE49D8-9E28-C5D0-19B6-BC17EB248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732" y="1690688"/>
            <a:ext cx="2114939" cy="20493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7650A8E-0F32-9E87-C533-164C4BFBD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05" y="4001294"/>
            <a:ext cx="5302896" cy="24915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road with a fence and grass&#10;&#10;Description automatically generated">
            <a:extLst>
              <a:ext uri="{FF2B5EF4-FFF2-40B4-BE49-F238E27FC236}">
                <a16:creationId xmlns:a16="http://schemas.microsoft.com/office/drawing/2014/main" id="{46D3ED48-D849-80F8-A21B-D4D8D78E2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317" y="1663862"/>
            <a:ext cx="3659151" cy="21029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33216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9CF1D-2587-503B-B92D-E1760D8B8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03312" cy="1325563"/>
          </a:xfrm>
        </p:spPr>
        <p:txBody>
          <a:bodyPr>
            <a:normAutofit/>
          </a:bodyPr>
          <a:lstStyle/>
          <a:p>
            <a:r>
              <a:rPr lang="en-US" sz="3200" b="1">
                <a:latin typeface="Arial"/>
                <a:cs typeface="Arial"/>
              </a:rPr>
              <a:t>TMDL Development: The Model &amp; Reductions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72F696-23A1-2E37-06C8-413CBCD1E0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079" y="3152275"/>
            <a:ext cx="1644623" cy="1183435"/>
          </a:xfrm>
          <a:prstGeom prst="rect">
            <a:avLst/>
          </a:prstGeom>
        </p:spPr>
      </p:pic>
      <p:sp>
        <p:nvSpPr>
          <p:cNvPr id="6" name="Striped Right Arrow 6">
            <a:extLst>
              <a:ext uri="{FF2B5EF4-FFF2-40B4-BE49-F238E27FC236}">
                <a16:creationId xmlns:a16="http://schemas.microsoft.com/office/drawing/2014/main" id="{14E5B583-E684-9E82-DD32-0FF86BA7EEFE}"/>
              </a:ext>
            </a:extLst>
          </p:cNvPr>
          <p:cNvSpPr/>
          <p:nvPr/>
        </p:nvSpPr>
        <p:spPr>
          <a:xfrm>
            <a:off x="1053969" y="3087961"/>
            <a:ext cx="1711695" cy="125288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Watershed</a:t>
            </a:r>
          </a:p>
          <a:p>
            <a:pPr algn="ctr"/>
            <a:r>
              <a:rPr lang="en-US" sz="1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075693-B5F7-B9C3-BB13-2FB2F3AE24F6}"/>
              </a:ext>
            </a:extLst>
          </p:cNvPr>
          <p:cNvSpPr txBox="1"/>
          <p:nvPr/>
        </p:nvSpPr>
        <p:spPr>
          <a:xfrm>
            <a:off x="2975761" y="3322675"/>
            <a:ext cx="10270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latin typeface="Arial" panose="020B0604020202020204" pitchFamily="34" charset="0"/>
                <a:cs typeface="Arial" panose="020B0604020202020204" pitchFamily="34" charset="0"/>
              </a:rPr>
              <a:t>Computer Model</a:t>
            </a:r>
          </a:p>
        </p:txBody>
      </p:sp>
      <p:sp>
        <p:nvSpPr>
          <p:cNvPr id="8" name="Striped Right Arrow 8">
            <a:extLst>
              <a:ext uri="{FF2B5EF4-FFF2-40B4-BE49-F238E27FC236}">
                <a16:creationId xmlns:a16="http://schemas.microsoft.com/office/drawing/2014/main" id="{79758B34-5F4B-6CD2-7F34-9524471D7BBB}"/>
              </a:ext>
            </a:extLst>
          </p:cNvPr>
          <p:cNvSpPr/>
          <p:nvPr/>
        </p:nvSpPr>
        <p:spPr>
          <a:xfrm>
            <a:off x="4374062" y="3128021"/>
            <a:ext cx="1369356" cy="1207689"/>
          </a:xfrm>
          <a:prstGeom prst="stripedRightArrow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Outputs</a:t>
            </a:r>
          </a:p>
        </p:txBody>
      </p:sp>
      <p:sp>
        <p:nvSpPr>
          <p:cNvPr id="9" name="Curved Up Arrow 9">
            <a:extLst>
              <a:ext uri="{FF2B5EF4-FFF2-40B4-BE49-F238E27FC236}">
                <a16:creationId xmlns:a16="http://schemas.microsoft.com/office/drawing/2014/main" id="{AB11159F-79FC-91AA-5686-C789285FAA44}"/>
              </a:ext>
            </a:extLst>
          </p:cNvPr>
          <p:cNvSpPr/>
          <p:nvPr/>
        </p:nvSpPr>
        <p:spPr>
          <a:xfrm flipH="1" flipV="1">
            <a:off x="1310462" y="1432560"/>
            <a:ext cx="5135341" cy="148224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black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128483-ED8D-7B0F-06ED-9F2FD4E6B19F}"/>
              </a:ext>
            </a:extLst>
          </p:cNvPr>
          <p:cNvSpPr txBox="1"/>
          <p:nvPr/>
        </p:nvSpPr>
        <p:spPr>
          <a:xfrm>
            <a:off x="2765661" y="1895951"/>
            <a:ext cx="245911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</a:t>
            </a:r>
          </a:p>
          <a:p>
            <a:pPr algn="ctr"/>
            <a:r>
              <a:rPr lang="en-US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Calibration</a:t>
            </a:r>
          </a:p>
          <a:p>
            <a:pPr algn="ctr"/>
            <a:r>
              <a:rPr lang="en-US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B24F4-1843-85C8-7CE2-2D8EF8E39279}"/>
              </a:ext>
            </a:extLst>
          </p:cNvPr>
          <p:cNvSpPr/>
          <p:nvPr/>
        </p:nvSpPr>
        <p:spPr>
          <a:xfrm>
            <a:off x="5761126" y="2995995"/>
            <a:ext cx="1112601" cy="1344847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Observed Data?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B63DBE-B23F-0194-CA5C-9D661C787ADC}"/>
              </a:ext>
            </a:extLst>
          </p:cNvPr>
          <p:cNvSpPr txBox="1"/>
          <p:nvPr/>
        </p:nvSpPr>
        <p:spPr>
          <a:xfrm>
            <a:off x="6445804" y="2587390"/>
            <a:ext cx="445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13" name="Striped Right Arrow 13">
            <a:extLst>
              <a:ext uri="{FF2B5EF4-FFF2-40B4-BE49-F238E27FC236}">
                <a16:creationId xmlns:a16="http://schemas.microsoft.com/office/drawing/2014/main" id="{E24CC606-31F2-90E8-659D-033B9BC72707}"/>
              </a:ext>
            </a:extLst>
          </p:cNvPr>
          <p:cNvSpPr/>
          <p:nvPr/>
        </p:nvSpPr>
        <p:spPr>
          <a:xfrm>
            <a:off x="6909141" y="3128021"/>
            <a:ext cx="885630" cy="124747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F8102A-E8AE-3C8E-62DC-7C89102FB2D8}"/>
              </a:ext>
            </a:extLst>
          </p:cNvPr>
          <p:cNvSpPr/>
          <p:nvPr/>
        </p:nvSpPr>
        <p:spPr>
          <a:xfrm>
            <a:off x="7812479" y="3043036"/>
            <a:ext cx="1286450" cy="1332459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 TMDL Endpoints?</a:t>
            </a:r>
          </a:p>
        </p:txBody>
      </p:sp>
      <p:sp>
        <p:nvSpPr>
          <p:cNvPr id="15" name="Striped Right Arrow 15">
            <a:extLst>
              <a:ext uri="{FF2B5EF4-FFF2-40B4-BE49-F238E27FC236}">
                <a16:creationId xmlns:a16="http://schemas.microsoft.com/office/drawing/2014/main" id="{E5906FDF-5362-9624-0826-17E32D4FF60F}"/>
              </a:ext>
            </a:extLst>
          </p:cNvPr>
          <p:cNvSpPr/>
          <p:nvPr/>
        </p:nvSpPr>
        <p:spPr>
          <a:xfrm>
            <a:off x="9152052" y="3087961"/>
            <a:ext cx="855847" cy="124774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16" name="Curved Up Arrow 18">
            <a:extLst>
              <a:ext uri="{FF2B5EF4-FFF2-40B4-BE49-F238E27FC236}">
                <a16:creationId xmlns:a16="http://schemas.microsoft.com/office/drawing/2014/main" id="{70A4286A-1B4E-354D-73CD-D0F2D569BA40}"/>
              </a:ext>
            </a:extLst>
          </p:cNvPr>
          <p:cNvSpPr/>
          <p:nvPr/>
        </p:nvSpPr>
        <p:spPr>
          <a:xfrm flipH="1">
            <a:off x="960120" y="4316830"/>
            <a:ext cx="6394653" cy="1563435"/>
          </a:xfrm>
          <a:prstGeom prst="curvedUpArrow">
            <a:avLst>
              <a:gd name="adj1" fmla="val 37071"/>
              <a:gd name="adj2" fmla="val 78430"/>
              <a:gd name="adj3" fmla="val 25000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38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black"/>
              </a:solidFill>
            </a:endParaRPr>
          </a:p>
        </p:txBody>
      </p:sp>
      <p:sp>
        <p:nvSpPr>
          <p:cNvPr id="17" name="Curved Up Arrow 19">
            <a:extLst>
              <a:ext uri="{FF2B5EF4-FFF2-40B4-BE49-F238E27FC236}">
                <a16:creationId xmlns:a16="http://schemas.microsoft.com/office/drawing/2014/main" id="{3FD2E01A-D8ED-83AC-D59F-45B2C2AD5DCE}"/>
              </a:ext>
            </a:extLst>
          </p:cNvPr>
          <p:cNvSpPr/>
          <p:nvPr/>
        </p:nvSpPr>
        <p:spPr>
          <a:xfrm>
            <a:off x="1823312" y="4534671"/>
            <a:ext cx="7275616" cy="1345594"/>
          </a:xfrm>
          <a:prstGeom prst="curvedUpArrow">
            <a:avLst>
              <a:gd name="adj1" fmla="val 37071"/>
              <a:gd name="adj2" fmla="val 101066"/>
              <a:gd name="adj3" fmla="val 2500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46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black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886E21-E1A1-D165-2BB5-715D5EDB1587}"/>
              </a:ext>
            </a:extLst>
          </p:cNvPr>
          <p:cNvSpPr txBox="1"/>
          <p:nvPr/>
        </p:nvSpPr>
        <p:spPr>
          <a:xfrm>
            <a:off x="3638445" y="4654953"/>
            <a:ext cx="3172663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Revise Pollutant Reduction</a:t>
            </a:r>
          </a:p>
          <a:p>
            <a:pPr algn="ctr"/>
            <a:r>
              <a:rPr lang="en-US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Scenarios Until We Meet</a:t>
            </a:r>
          </a:p>
          <a:p>
            <a:pPr algn="ctr"/>
            <a:r>
              <a:rPr lang="en-US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TMDL Endpoints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241CBE-C960-F666-FB70-DCC21CFAA44C}"/>
              </a:ext>
            </a:extLst>
          </p:cNvPr>
          <p:cNvSpPr txBox="1"/>
          <p:nvPr/>
        </p:nvSpPr>
        <p:spPr>
          <a:xfrm>
            <a:off x="8891196" y="4500764"/>
            <a:ext cx="445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6A9CC34-8A45-DE71-1FDB-AA844F009F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431" y="3220822"/>
            <a:ext cx="1480294" cy="11546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A5251B4-82CE-19B0-5178-C7CF3C6FA835}"/>
              </a:ext>
            </a:extLst>
          </p:cNvPr>
          <p:cNvSpPr txBox="1"/>
          <p:nvPr/>
        </p:nvSpPr>
        <p:spPr>
          <a:xfrm>
            <a:off x="10051297" y="3492640"/>
            <a:ext cx="113808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TMDL</a:t>
            </a:r>
          </a:p>
          <a:p>
            <a:pPr algn="ctr"/>
            <a:r>
              <a:rPr lang="en-US" sz="1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</a:t>
            </a:r>
          </a:p>
        </p:txBody>
      </p:sp>
      <p:pic>
        <p:nvPicPr>
          <p:cNvPr id="22" name="Picture 12" descr="BSE Logo 2c">
            <a:extLst>
              <a:ext uri="{FF2B5EF4-FFF2-40B4-BE49-F238E27FC236}">
                <a16:creationId xmlns:a16="http://schemas.microsoft.com/office/drawing/2014/main" id="{8C92828E-58BE-5100-BF3A-BAE858AAF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19009" y="6345446"/>
            <a:ext cx="1279467" cy="342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61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9CF1D-2587-503B-B92D-E1760D8B8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279" y="365125"/>
            <a:ext cx="11039669" cy="1325563"/>
          </a:xfrm>
        </p:spPr>
        <p:txBody>
          <a:bodyPr>
            <a:normAutofit/>
          </a:bodyPr>
          <a:lstStyle/>
          <a:p>
            <a:r>
              <a:rPr lang="en-US" sz="3200" b="1">
                <a:latin typeface="Arial"/>
                <a:cs typeface="Arial"/>
              </a:rPr>
              <a:t>TMDL Development: The Equation of the Pollution Load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CB49485-AC62-7237-5EB2-E25C2C3A5398}"/>
              </a:ext>
            </a:extLst>
          </p:cNvPr>
          <p:cNvGrpSpPr/>
          <p:nvPr/>
        </p:nvGrpSpPr>
        <p:grpSpPr>
          <a:xfrm>
            <a:off x="1364914" y="1690688"/>
            <a:ext cx="9462171" cy="3617627"/>
            <a:chOff x="876148" y="1828324"/>
            <a:chExt cx="9462171" cy="361762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502678F-F2FC-C2D9-8172-0C3692C8A72C}"/>
                </a:ext>
              </a:extLst>
            </p:cNvPr>
            <p:cNvSpPr/>
            <p:nvPr/>
          </p:nvSpPr>
          <p:spPr>
            <a:xfrm>
              <a:off x="876148" y="1828324"/>
              <a:ext cx="2011680" cy="1463040"/>
            </a:xfrm>
            <a:prstGeom prst="rect">
              <a:avLst/>
            </a:prstGeom>
            <a:scene3d>
              <a:camera prst="obliqueTopLef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WLA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EE52C02-D0D5-0761-E0FC-909AE11F5CB9}"/>
                </a:ext>
              </a:extLst>
            </p:cNvPr>
            <p:cNvSpPr/>
            <p:nvPr/>
          </p:nvSpPr>
          <p:spPr>
            <a:xfrm>
              <a:off x="3359645" y="2559844"/>
              <a:ext cx="2011680" cy="146304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1CBF408-1F27-DBB2-7118-080BEB1342B2}"/>
                </a:ext>
              </a:extLst>
            </p:cNvPr>
            <p:cNvSpPr/>
            <p:nvPr/>
          </p:nvSpPr>
          <p:spPr>
            <a:xfrm>
              <a:off x="5843142" y="3291364"/>
              <a:ext cx="2011680" cy="146304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D628996-4230-7AFC-6879-604C9093FD8F}"/>
                </a:ext>
              </a:extLst>
            </p:cNvPr>
            <p:cNvSpPr/>
            <p:nvPr/>
          </p:nvSpPr>
          <p:spPr>
            <a:xfrm>
              <a:off x="8326639" y="3982911"/>
              <a:ext cx="2011680" cy="146304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TMDL</a:t>
              </a:r>
            </a:p>
          </p:txBody>
        </p:sp>
      </p:grpSp>
      <p:sp>
        <p:nvSpPr>
          <p:cNvPr id="15" name="Plus 9">
            <a:extLst>
              <a:ext uri="{FF2B5EF4-FFF2-40B4-BE49-F238E27FC236}">
                <a16:creationId xmlns:a16="http://schemas.microsoft.com/office/drawing/2014/main" id="{F915A426-F275-F9FA-5432-EBB82E461136}"/>
              </a:ext>
            </a:extLst>
          </p:cNvPr>
          <p:cNvSpPr/>
          <p:nvPr/>
        </p:nvSpPr>
        <p:spPr>
          <a:xfrm>
            <a:off x="5638800" y="3222854"/>
            <a:ext cx="914400" cy="914400"/>
          </a:xfrm>
          <a:prstGeom prst="mathPlus">
            <a:avLst/>
          </a:prstGeom>
          <a:solidFill>
            <a:schemeClr val="tx1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lus 9">
            <a:extLst>
              <a:ext uri="{FF2B5EF4-FFF2-40B4-BE49-F238E27FC236}">
                <a16:creationId xmlns:a16="http://schemas.microsoft.com/office/drawing/2014/main" id="{633EF729-531F-E2C3-E602-29511BCFA87E}"/>
              </a:ext>
            </a:extLst>
          </p:cNvPr>
          <p:cNvSpPr/>
          <p:nvPr/>
        </p:nvSpPr>
        <p:spPr>
          <a:xfrm>
            <a:off x="3155303" y="2502491"/>
            <a:ext cx="914400" cy="914400"/>
          </a:xfrm>
          <a:prstGeom prst="mathPlus">
            <a:avLst/>
          </a:prstGeom>
          <a:solidFill>
            <a:schemeClr val="tx1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qual 10">
            <a:extLst>
              <a:ext uri="{FF2B5EF4-FFF2-40B4-BE49-F238E27FC236}">
                <a16:creationId xmlns:a16="http://schemas.microsoft.com/office/drawing/2014/main" id="{0D564EBF-921C-AA1C-FECD-790F33E558F0}"/>
              </a:ext>
            </a:extLst>
          </p:cNvPr>
          <p:cNvSpPr/>
          <p:nvPr/>
        </p:nvSpPr>
        <p:spPr>
          <a:xfrm>
            <a:off x="8122297" y="4119595"/>
            <a:ext cx="914400" cy="914400"/>
          </a:xfrm>
          <a:prstGeom prst="mathEqual">
            <a:avLst/>
          </a:prstGeom>
          <a:solidFill>
            <a:schemeClr val="tx1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771923-43BA-DF8D-7AB9-15B3AF05BADA}"/>
              </a:ext>
            </a:extLst>
          </p:cNvPr>
          <p:cNvSpPr txBox="1"/>
          <p:nvPr/>
        </p:nvSpPr>
        <p:spPr>
          <a:xfrm>
            <a:off x="2230016" y="2502491"/>
            <a:ext cx="634482" cy="4571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endParaRPr lang="en-US" sz="1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487D83-D0B7-D6F3-02A8-DDC7A3694B20}"/>
              </a:ext>
            </a:extLst>
          </p:cNvPr>
          <p:cNvSpPr txBox="1"/>
          <p:nvPr/>
        </p:nvSpPr>
        <p:spPr>
          <a:xfrm>
            <a:off x="886406" y="3254556"/>
            <a:ext cx="2969779" cy="146304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en-US" sz="2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Wasteload Allocation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Permitted/Point Sources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0DB2DC-381F-3BAD-1D28-50859043FEC6}"/>
              </a:ext>
            </a:extLst>
          </p:cNvPr>
          <p:cNvSpPr txBox="1"/>
          <p:nvPr/>
        </p:nvSpPr>
        <p:spPr>
          <a:xfrm>
            <a:off x="3671829" y="4033668"/>
            <a:ext cx="2364843" cy="146304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en-US" sz="2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 Allocation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Non-point Sources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EA6EEE-13F0-05A0-AF64-26DF95848338}"/>
              </a:ext>
            </a:extLst>
          </p:cNvPr>
          <p:cNvSpPr txBox="1"/>
          <p:nvPr/>
        </p:nvSpPr>
        <p:spPr>
          <a:xfrm>
            <a:off x="6015212" y="4765188"/>
            <a:ext cx="2645074" cy="146304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en-US" sz="2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Margin of Safety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 load to account for uncertainty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2EB3F4-CC20-0D7F-9E2B-03DA4BF3CB3A}"/>
              </a:ext>
            </a:extLst>
          </p:cNvPr>
          <p:cNvSpPr txBox="1"/>
          <p:nvPr/>
        </p:nvSpPr>
        <p:spPr>
          <a:xfrm>
            <a:off x="8205415" y="5456735"/>
            <a:ext cx="3231659" cy="146304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en-US" sz="2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Maximum Daily Load</a:t>
            </a:r>
            <a:endParaRPr lang="en-US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 descr="A water flowing out of a pipe&#10;&#10;Description automatically generated">
            <a:extLst>
              <a:ext uri="{FF2B5EF4-FFF2-40B4-BE49-F238E27FC236}">
                <a16:creationId xmlns:a16="http://schemas.microsoft.com/office/drawing/2014/main" id="{D3CCE430-FDE4-33DE-FCAA-CCCDF1E7D0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86" y="4019667"/>
            <a:ext cx="1990335" cy="26537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Picture 27" descr="A flooded street with a metal fence and grass&#10;&#10;Description automatically generated with medium confidence">
            <a:extLst>
              <a:ext uri="{FF2B5EF4-FFF2-40B4-BE49-F238E27FC236}">
                <a16:creationId xmlns:a16="http://schemas.microsoft.com/office/drawing/2014/main" id="{DFB3E525-0825-1BF7-022D-442F72829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312" y="4936399"/>
            <a:ext cx="2310360" cy="17427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Picture 29" descr="A sunset over a city&#10;&#10;Description automatically generated">
            <a:extLst>
              <a:ext uri="{FF2B5EF4-FFF2-40B4-BE49-F238E27FC236}">
                <a16:creationId xmlns:a16="http://schemas.microsoft.com/office/drawing/2014/main" id="{1FFBE171-DDF5-40DC-D013-7A955E1FD8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 r="1146" b="30184"/>
          <a:stretch/>
        </p:blipFill>
        <p:spPr>
          <a:xfrm>
            <a:off x="6331908" y="1456715"/>
            <a:ext cx="4495177" cy="1559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928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0"/>
              <a:t>What happens next…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E77F7DD0-EC7D-95A0-3D7B-0501D835C449}"/>
              </a:ext>
            </a:extLst>
          </p:cNvPr>
          <p:cNvSpPr/>
          <p:nvPr/>
        </p:nvSpPr>
        <p:spPr>
          <a:xfrm>
            <a:off x="10129757" y="3953374"/>
            <a:ext cx="1909241" cy="1892808"/>
          </a:xfrm>
          <a:prstGeom prst="rightArrow">
            <a:avLst>
              <a:gd name="adj1" fmla="val 50998"/>
              <a:gd name="adj2" fmla="val 42917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EPA and SWCB Approval</a:t>
            </a:r>
          </a:p>
        </p:txBody>
      </p:sp>
      <p:sp>
        <p:nvSpPr>
          <p:cNvPr id="8" name="Rectangle 7"/>
          <p:cNvSpPr/>
          <p:nvPr/>
        </p:nvSpPr>
        <p:spPr>
          <a:xfrm>
            <a:off x="163331" y="4418276"/>
            <a:ext cx="2414160" cy="960120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Completed Benthic Stressor Analysis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488281" y="4422368"/>
            <a:ext cx="1219200" cy="956028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First Public Meeting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902026" y="4417810"/>
            <a:ext cx="1131570" cy="960586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Final Public Meeting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A134D3-13CD-5D92-8891-7E40D87C69A3}"/>
              </a:ext>
            </a:extLst>
          </p:cNvPr>
          <p:cNvSpPr/>
          <p:nvPr/>
        </p:nvSpPr>
        <p:spPr>
          <a:xfrm>
            <a:off x="3618982" y="4418275"/>
            <a:ext cx="1359616" cy="963979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Public Comment Period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B3EF11-4793-683C-9B32-6956C5DC0D8C}"/>
              </a:ext>
            </a:extLst>
          </p:cNvPr>
          <p:cNvSpPr/>
          <p:nvPr/>
        </p:nvSpPr>
        <p:spPr>
          <a:xfrm>
            <a:off x="8984433" y="4418509"/>
            <a:ext cx="1359616" cy="95965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Public Comment Period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A182BB8-4887-CC94-8000-8A01ADD4174A}"/>
              </a:ext>
            </a:extLst>
          </p:cNvPr>
          <p:cNvCxnSpPr/>
          <p:nvPr/>
        </p:nvCxnSpPr>
        <p:spPr>
          <a:xfrm>
            <a:off x="147429" y="4417810"/>
            <a:ext cx="3455651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FC894CB-7F4C-AC2E-E184-0D47FC629EF6}"/>
              </a:ext>
            </a:extLst>
          </p:cNvPr>
          <p:cNvCxnSpPr/>
          <p:nvPr/>
        </p:nvCxnSpPr>
        <p:spPr>
          <a:xfrm>
            <a:off x="3603080" y="3733996"/>
            <a:ext cx="0" cy="715618"/>
          </a:xfrm>
          <a:prstGeom prst="line">
            <a:avLst/>
          </a:prstGeom>
          <a:ln w="38100">
            <a:solidFill>
              <a:schemeClr val="accent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7201F1A-FEF4-BBED-6861-AACCD7A5D59B}"/>
              </a:ext>
            </a:extLst>
          </p:cNvPr>
          <p:cNvSpPr/>
          <p:nvPr/>
        </p:nvSpPr>
        <p:spPr>
          <a:xfrm>
            <a:off x="2721188" y="3303920"/>
            <a:ext cx="1781782" cy="32779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10, 2024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CD917456-DD08-9D48-F34F-C255D1CC9314}"/>
              </a:ext>
            </a:extLst>
          </p:cNvPr>
          <p:cNvSpPr/>
          <p:nvPr/>
        </p:nvSpPr>
        <p:spPr>
          <a:xfrm rot="5400000">
            <a:off x="4073085" y="5019216"/>
            <a:ext cx="378843" cy="1287051"/>
          </a:xfrm>
          <a:prstGeom prst="rightBrace">
            <a:avLst>
              <a:gd name="adj1" fmla="val 8333"/>
              <a:gd name="adj2" fmla="val 47877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4643D-D755-D16F-85E3-BBA497507E51}"/>
              </a:ext>
            </a:extLst>
          </p:cNvPr>
          <p:cNvSpPr txBox="1"/>
          <p:nvPr/>
        </p:nvSpPr>
        <p:spPr>
          <a:xfrm>
            <a:off x="3618980" y="5791779"/>
            <a:ext cx="1359615" cy="30870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30 Days</a:t>
            </a: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0EEE39C0-934E-49C1-7282-DF17D94499F5}"/>
              </a:ext>
            </a:extLst>
          </p:cNvPr>
          <p:cNvSpPr/>
          <p:nvPr/>
        </p:nvSpPr>
        <p:spPr>
          <a:xfrm rot="5400000">
            <a:off x="6102581" y="2268544"/>
            <a:ext cx="627165" cy="7855770"/>
          </a:xfrm>
          <a:prstGeom prst="rightBrace">
            <a:avLst>
              <a:gd name="adj1" fmla="val 7190"/>
              <a:gd name="adj2" fmla="val 48483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633C85-0AC0-C1DB-9304-3DC05246957C}"/>
              </a:ext>
            </a:extLst>
          </p:cNvPr>
          <p:cNvSpPr txBox="1"/>
          <p:nvPr/>
        </p:nvSpPr>
        <p:spPr>
          <a:xfrm>
            <a:off x="4614554" y="6446724"/>
            <a:ext cx="3930845" cy="30870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Opportunity for </a:t>
            </a:r>
            <a:r>
              <a:rPr lang="en-US" sz="2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to participate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906032" y="4417577"/>
            <a:ext cx="3062221" cy="960586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TMDL Development/</a:t>
            </a:r>
          </a:p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Community Engagement Meetings/TAG Meetings</a:t>
            </a:r>
          </a:p>
        </p:txBody>
      </p:sp>
    </p:spTree>
    <p:extLst>
      <p:ext uri="{BB962C8B-B14F-4D97-AF65-F5344CB8AC3E}">
        <p14:creationId xmlns:p14="http://schemas.microsoft.com/office/powerpoint/2010/main" val="22942959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7673" y="400049"/>
            <a:ext cx="4095750" cy="4768849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rgbClr val="256EAB"/>
                </a:solidFill>
                <a:latin typeface="Arial"/>
                <a:cs typeface="Arial"/>
              </a:rPr>
              <a:t>For comments:</a:t>
            </a:r>
            <a:r>
              <a:rPr lang="en-US" sz="2000">
                <a:solidFill>
                  <a:srgbClr val="256EAB"/>
                </a:solidFill>
                <a:latin typeface="Arial"/>
                <a:cs typeface="Arial"/>
              </a:rPr>
              <a:t> </a:t>
            </a:r>
            <a:r>
              <a:rPr lang="en-US" sz="2000" b="0">
                <a:solidFill>
                  <a:srgbClr val="256EAB"/>
                </a:solidFill>
                <a:latin typeface="Arial"/>
                <a:cs typeface="Arial"/>
              </a:rPr>
              <a:t>aerin.doughty@deq.virginia.gov</a:t>
            </a:r>
            <a:br>
              <a:rPr lang="en-US" sz="2000" b="0"/>
            </a:br>
            <a:r>
              <a:rPr lang="en-US" sz="2000" b="0">
                <a:solidFill>
                  <a:srgbClr val="256EAB"/>
                </a:solidFill>
                <a:latin typeface="Arial"/>
                <a:cs typeface="Arial"/>
              </a:rPr>
              <a:t>or 901 Russell Drive Salem, VA 24153</a:t>
            </a:r>
            <a:br>
              <a:rPr lang="en-US" sz="2000" b="0"/>
            </a:br>
            <a:br>
              <a:rPr lang="en-US" sz="2000" b="0"/>
            </a:br>
            <a:r>
              <a:rPr lang="en-US" sz="2000" b="0">
                <a:solidFill>
                  <a:srgbClr val="256EAB"/>
                </a:solidFill>
                <a:latin typeface="Arial"/>
                <a:cs typeface="Arial"/>
              </a:rPr>
              <a:t>The 30-day public comment period ends </a:t>
            </a:r>
            <a:r>
              <a:rPr lang="en-US" sz="2000" u="sng">
                <a:solidFill>
                  <a:srgbClr val="256EAB"/>
                </a:solidFill>
                <a:latin typeface="Arial"/>
                <a:cs typeface="Arial"/>
              </a:rPr>
              <a:t>May 10</a:t>
            </a:r>
            <a:br>
              <a:rPr lang="en-US" sz="2000" u="sng">
                <a:solidFill>
                  <a:srgbClr val="256EAB"/>
                </a:solidFill>
                <a:latin typeface="Arial"/>
                <a:cs typeface="Arial"/>
              </a:rPr>
            </a:br>
            <a:br>
              <a:rPr lang="en-US" sz="2000" u="sng">
                <a:solidFill>
                  <a:srgbClr val="256EAB"/>
                </a:solidFill>
                <a:latin typeface="Arial"/>
                <a:cs typeface="Arial"/>
              </a:rPr>
            </a:br>
            <a:r>
              <a:rPr lang="en-US" sz="2000" b="0">
                <a:solidFill>
                  <a:srgbClr val="256EAB"/>
                </a:solidFill>
                <a:latin typeface="Arial"/>
                <a:cs typeface="Arial"/>
              </a:rPr>
              <a:t>To learn more about TMDLs, visit DEQ’s website: </a:t>
            </a:r>
            <a:br>
              <a:rPr lang="en-US" sz="2000" b="0"/>
            </a:br>
            <a:r>
              <a:rPr lang="en-US" sz="2000" b="0">
                <a:solidFill>
                  <a:srgbClr val="256EAB"/>
                </a:solidFill>
                <a:latin typeface="Arial"/>
                <a:cs typeface="Arial"/>
              </a:rPr>
              <a:t>https://www.deq.virginia.gov/our-programs/water/water-quality/tmdl-development</a:t>
            </a:r>
            <a:br>
              <a:rPr lang="en-US" sz="2000" b="0"/>
            </a:br>
            <a:br>
              <a:rPr lang="en-US" sz="2000" b="0"/>
            </a:br>
            <a:r>
              <a:rPr lang="en-US" sz="2000" b="0">
                <a:solidFill>
                  <a:srgbClr val="256EAB"/>
                </a:solidFill>
                <a:latin typeface="Arial"/>
                <a:cs typeface="Arial"/>
              </a:rPr>
              <a:t>To view the Stressor Analysis Document:</a:t>
            </a:r>
            <a:br>
              <a:rPr lang="en-US" sz="2000"/>
            </a:br>
            <a:r>
              <a:rPr lang="en-US" sz="2000" b="0">
                <a:solidFill>
                  <a:srgbClr val="256EAB"/>
                </a:solidFill>
                <a:latin typeface="Arial"/>
                <a:cs typeface="Arial"/>
              </a:rPr>
              <a:t>https://www.deq.virginia.gov/our-programs/water/water-quality/tmdl-development/</a:t>
            </a:r>
            <a:br>
              <a:rPr lang="en-US" sz="2000" b="0"/>
            </a:br>
            <a:r>
              <a:rPr lang="en-US" sz="2000" b="0" err="1">
                <a:solidFill>
                  <a:srgbClr val="256EAB"/>
                </a:solidFill>
                <a:latin typeface="Arial"/>
                <a:cs typeface="Arial"/>
              </a:rPr>
              <a:t>tmdls</a:t>
            </a:r>
            <a:r>
              <a:rPr lang="en-US" sz="2000" b="0">
                <a:solidFill>
                  <a:srgbClr val="256EAB"/>
                </a:solidFill>
                <a:latin typeface="Arial"/>
                <a:cs typeface="Arial"/>
              </a:rPr>
              <a:t>-under-development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D80A1CB-BEA3-8060-6F20-6DB53CF825AE}"/>
              </a:ext>
            </a:extLst>
          </p:cNvPr>
          <p:cNvSpPr txBox="1">
            <a:spLocks/>
          </p:cNvSpPr>
          <p:nvPr/>
        </p:nvSpPr>
        <p:spPr>
          <a:xfrm>
            <a:off x="-2" y="-1589"/>
            <a:ext cx="81534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ln>
                  <a:noFill/>
                </a:ln>
                <a:solidFill>
                  <a:srgbClr val="19856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/>
              <a:t>Comments, Thoughts, &amp; Questions</a:t>
            </a:r>
            <a:endParaRPr lang="en-US" sz="3200">
              <a:solidFill>
                <a:schemeClr val="accent4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7C3602-8942-B43A-A03A-ECEBF0C4E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" y="1168503"/>
            <a:ext cx="8067907" cy="496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4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42F91-B05F-4D92-99AA-E02812205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/>
              <a:t>Background: Clean Water 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8E5AE-6ED7-44C5-BCF3-28AE3D4A5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Arial"/>
                <a:cs typeface="Arial"/>
              </a:rPr>
              <a:t>The Clean Water Act requires that all waters meet water quality standards that promote healthy water use. </a:t>
            </a:r>
            <a:endParaRPr lang="en-US" sz="2400"/>
          </a:p>
          <a:p>
            <a:r>
              <a:rPr lang="en-US" sz="2400">
                <a:latin typeface="Arial"/>
                <a:cs typeface="Arial"/>
              </a:rPr>
              <a:t>To meet the goals of the Clean Water Act, Virginia established water quality standards.</a:t>
            </a:r>
          </a:p>
        </p:txBody>
      </p:sp>
      <p:pic>
        <p:nvPicPr>
          <p:cNvPr id="7" name="Picture 6" descr="A group of people standing next to a canoe&#10;&#10;Description automatically generated">
            <a:extLst>
              <a:ext uri="{FF2B5EF4-FFF2-40B4-BE49-F238E27FC236}">
                <a16:creationId xmlns:a16="http://schemas.microsoft.com/office/drawing/2014/main" id="{98079E41-0576-EF03-4F7D-FEB3FA14A8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83"/>
          <a:stretch/>
        </p:blipFill>
        <p:spPr>
          <a:xfrm>
            <a:off x="6482317" y="1506648"/>
            <a:ext cx="5713227" cy="47943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899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7610"/>
          </a:xfrm>
        </p:spPr>
        <p:txBody>
          <a:bodyPr>
            <a:normAutofit/>
          </a:bodyPr>
          <a:lstStyle/>
          <a:p>
            <a:r>
              <a:rPr lang="en-US" sz="3200"/>
              <a:t>Virginia’s Water Quality Standards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2602"/>
            <a:ext cx="5230091" cy="47943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Arial"/>
                <a:cs typeface="Arial"/>
              </a:rPr>
              <a:t>Water quality standards protect these six designated uses:</a:t>
            </a:r>
          </a:p>
          <a:p>
            <a:pPr lvl="1"/>
            <a:r>
              <a:rPr lang="en-US" sz="2400">
                <a:latin typeface="Arial"/>
                <a:cs typeface="Arial"/>
              </a:rPr>
              <a:t>aquatic life</a:t>
            </a:r>
          </a:p>
          <a:p>
            <a:pPr lvl="1"/>
            <a:r>
              <a:rPr lang="en-US" sz="2400">
                <a:latin typeface="Arial"/>
                <a:cs typeface="Arial"/>
              </a:rPr>
              <a:t>wildlife</a:t>
            </a:r>
          </a:p>
          <a:p>
            <a:pPr lvl="1"/>
            <a:r>
              <a:rPr lang="en-US" sz="2400">
                <a:latin typeface="Arial"/>
                <a:cs typeface="Arial"/>
              </a:rPr>
              <a:t>fishing</a:t>
            </a:r>
          </a:p>
          <a:p>
            <a:pPr lvl="1"/>
            <a:r>
              <a:rPr lang="en-US" sz="2400">
                <a:latin typeface="Arial"/>
                <a:cs typeface="Arial"/>
              </a:rPr>
              <a:t>shellfish </a:t>
            </a:r>
            <a:endParaRPr lang="en-US" sz="2400"/>
          </a:p>
          <a:p>
            <a:pPr lvl="1"/>
            <a:r>
              <a:rPr lang="en-US" sz="2400">
                <a:latin typeface="Arial"/>
                <a:cs typeface="Arial"/>
              </a:rPr>
              <a:t>swimming</a:t>
            </a:r>
          </a:p>
          <a:p>
            <a:pPr lvl="1"/>
            <a:r>
              <a:rPr lang="en-US" sz="2400">
                <a:latin typeface="Arial"/>
                <a:cs typeface="Arial"/>
              </a:rPr>
              <a:t>drinking water</a:t>
            </a:r>
          </a:p>
        </p:txBody>
      </p:sp>
      <p:pic>
        <p:nvPicPr>
          <p:cNvPr id="5" name="Picture 4" title="aquatic life, fishing, swimm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887" y="618572"/>
            <a:ext cx="4927449" cy="6083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271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pPr algn="l"/>
              <a:t>7</a:t>
            </a:fld>
            <a:r>
              <a:rPr lang="en-US"/>
              <a:t>	</a:t>
            </a:r>
            <a:endParaRPr lang="en-US" sz="1400"/>
          </a:p>
          <a:p>
            <a:pPr algn="l"/>
            <a:r>
              <a:rPr lang="en-US" sz="1400"/>
              <a:t>				</a:t>
            </a:r>
            <a:endParaRPr lang="en-US" sz="1400">
              <a:solidFill>
                <a:srgbClr val="256EAB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307" y="-1"/>
            <a:ext cx="503869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5" t="3249" r="20807" b="19057"/>
          <a:stretch/>
        </p:blipFill>
        <p:spPr bwMode="auto">
          <a:xfrm>
            <a:off x="1921730" y="0"/>
            <a:ext cx="5232237" cy="419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D3C434-7394-0CC2-04EA-0BC91F10E9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00362"/>
            <a:ext cx="3718229" cy="4957638"/>
          </a:xfrm>
          <a:prstGeom prst="rect">
            <a:avLst/>
          </a:prstGeom>
        </p:spPr>
      </p:pic>
      <p:pic>
        <p:nvPicPr>
          <p:cNvPr id="8" name="Picture 7" descr="A hand holding a device with a screen&#10;&#10;Description automatically generated">
            <a:extLst>
              <a:ext uri="{FF2B5EF4-FFF2-40B4-BE49-F238E27FC236}">
                <a16:creationId xmlns:a16="http://schemas.microsoft.com/office/drawing/2014/main" id="{BA4D8977-90B9-1F16-CDF2-E24C8B4F19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0"/>
          <a:stretch/>
        </p:blipFill>
        <p:spPr>
          <a:xfrm>
            <a:off x="3717604" y="3832528"/>
            <a:ext cx="3436328" cy="3025471"/>
          </a:xfrm>
          <a:prstGeom prst="rect">
            <a:avLst/>
          </a:prstGeom>
        </p:spPr>
      </p:pic>
      <p:pic>
        <p:nvPicPr>
          <p:cNvPr id="10" name="Picture 9" descr="A person in a hat and gloves touching water&#10;&#10;Description automatically generated">
            <a:extLst>
              <a:ext uri="{FF2B5EF4-FFF2-40B4-BE49-F238E27FC236}">
                <a16:creationId xmlns:a16="http://schemas.microsoft.com/office/drawing/2014/main" id="{C555D901-5C7B-C341-213A-6EFB7C56FF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" t="4290" r="6681" b="9874"/>
          <a:stretch/>
        </p:blipFill>
        <p:spPr>
          <a:xfrm>
            <a:off x="-1" y="-1"/>
            <a:ext cx="2586526" cy="190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17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61C4-753F-D82C-29DD-412593D30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780" y="384369"/>
            <a:ext cx="8067690" cy="1325563"/>
          </a:xfrm>
        </p:spPr>
        <p:txBody>
          <a:bodyPr>
            <a:normAutofit/>
          </a:bodyPr>
          <a:lstStyle/>
          <a:p>
            <a:r>
              <a:rPr lang="en-US" sz="3200" b="1">
                <a:latin typeface="Arial"/>
                <a:cs typeface="Arial"/>
              </a:rPr>
              <a:t>Why Benthic Macroinvertebrates?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C8CBC-64D5-DDFA-52F5-65316720C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" y="0"/>
            <a:ext cx="3853303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28011F-061A-0923-1749-4A0AB5556A42}"/>
              </a:ext>
            </a:extLst>
          </p:cNvPr>
          <p:cNvSpPr txBox="1"/>
          <p:nvPr/>
        </p:nvSpPr>
        <p:spPr>
          <a:xfrm>
            <a:off x="4185138" y="1629508"/>
            <a:ext cx="7573107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"/>
              <a:buChar char="•"/>
            </a:pPr>
            <a:r>
              <a:rPr lang="en-US" sz="2400">
                <a:solidFill>
                  <a:srgbClr val="256EAB"/>
                </a:solidFill>
                <a:latin typeface="Arial"/>
                <a:cs typeface="Arial"/>
              </a:rPr>
              <a:t>Biological Indicators</a:t>
            </a:r>
          </a:p>
          <a:p>
            <a:pPr marL="228600" indent="-228600">
              <a:buFont typeface=""/>
              <a:buChar char="•"/>
            </a:pPr>
            <a:r>
              <a:rPr lang="en-US" sz="2400">
                <a:solidFill>
                  <a:srgbClr val="256EAB"/>
                </a:solidFill>
                <a:latin typeface="Arial"/>
                <a:cs typeface="Arial"/>
              </a:rPr>
              <a:t>Vary in their sensitivity to or tolerance of pollution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400">
                <a:solidFill>
                  <a:srgbClr val="256EAB"/>
                </a:solidFill>
                <a:latin typeface="Arial"/>
                <a:cs typeface="Arial"/>
              </a:rPr>
              <a:t>Known pollution tolerance values (0-10)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400">
                <a:solidFill>
                  <a:srgbClr val="256EAB"/>
                </a:solidFill>
                <a:latin typeface="Arial"/>
                <a:cs typeface="Arial"/>
              </a:rPr>
              <a:t>Respond to changes in water quality</a:t>
            </a:r>
          </a:p>
          <a:p>
            <a:pPr marL="228600" indent="-228600">
              <a:buFont typeface=""/>
              <a:buChar char="•"/>
            </a:pPr>
            <a:r>
              <a:rPr lang="en-US" sz="2400">
                <a:solidFill>
                  <a:srgbClr val="256EAB"/>
                </a:solidFill>
                <a:latin typeface="Arial"/>
                <a:cs typeface="Arial"/>
              </a:rPr>
              <a:t>Widespread, found in all aquatic environments</a:t>
            </a:r>
          </a:p>
          <a:p>
            <a:pPr marL="228600" indent="-228600">
              <a:buFont typeface=""/>
              <a:buChar char="•"/>
            </a:pPr>
            <a:r>
              <a:rPr lang="en-US" sz="2400">
                <a:solidFill>
                  <a:srgbClr val="256EAB"/>
                </a:solidFill>
                <a:latin typeface="Arial"/>
                <a:cs typeface="Arial"/>
              </a:rPr>
              <a:t>Limited mobility; spend 1-3 years in the water as larvae or nymphs</a:t>
            </a:r>
          </a:p>
          <a:p>
            <a:pPr marL="228600" indent="-228600">
              <a:buFont typeface=""/>
              <a:buChar char="•"/>
            </a:pPr>
            <a:r>
              <a:rPr lang="en-US" sz="2400">
                <a:solidFill>
                  <a:srgbClr val="256EAB"/>
                </a:solidFill>
                <a:latin typeface="Arial"/>
                <a:cs typeface="Arial"/>
              </a:rPr>
              <a:t>Biological monitoring gives a longer-term picture of water quality</a:t>
            </a:r>
          </a:p>
        </p:txBody>
      </p:sp>
    </p:spTree>
    <p:extLst>
      <p:ext uri="{BB962C8B-B14F-4D97-AF65-F5344CB8AC3E}">
        <p14:creationId xmlns:p14="http://schemas.microsoft.com/office/powerpoint/2010/main" val="2677568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0">
                <a:solidFill>
                  <a:schemeClr val="accent4"/>
                </a:solidFill>
              </a:rPr>
              <a:t>Aquatic life impairments are visible and quantifiable.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7C2A5C5-F7EE-1F84-EFC2-7EC58A3DF669}"/>
              </a:ext>
            </a:extLst>
          </p:cNvPr>
          <p:cNvGrpSpPr/>
          <p:nvPr/>
        </p:nvGrpSpPr>
        <p:grpSpPr>
          <a:xfrm>
            <a:off x="1051338" y="1690688"/>
            <a:ext cx="10639819" cy="4796766"/>
            <a:chOff x="301175" y="1456129"/>
            <a:chExt cx="10639819" cy="5031325"/>
          </a:xfrm>
        </p:grpSpPr>
        <p:grpSp>
          <p:nvGrpSpPr>
            <p:cNvPr id="5" name="Group 4"/>
            <p:cNvGrpSpPr/>
            <p:nvPr/>
          </p:nvGrpSpPr>
          <p:grpSpPr>
            <a:xfrm>
              <a:off x="3668903" y="1456129"/>
              <a:ext cx="7272091" cy="2286000"/>
              <a:chOff x="22746" y="3312727"/>
              <a:chExt cx="9121254" cy="3240473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46" y="3312727"/>
                <a:ext cx="4072351" cy="30386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7" name="Straight Connector 6"/>
              <p:cNvCxnSpPr>
                <a:stCxn id="10" idx="2"/>
              </p:cNvCxnSpPr>
              <p:nvPr/>
            </p:nvCxnSpPr>
            <p:spPr>
              <a:xfrm flipH="1">
                <a:off x="2256346" y="5257800"/>
                <a:ext cx="2620454" cy="9144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>
                <a:stCxn id="10" idx="4"/>
              </p:cNvCxnSpPr>
              <p:nvPr/>
            </p:nvCxnSpPr>
            <p:spPr>
              <a:xfrm flipH="1" flipV="1">
                <a:off x="2256346" y="6172200"/>
                <a:ext cx="4754054" cy="381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oup 8"/>
              <p:cNvGrpSpPr/>
              <p:nvPr/>
            </p:nvGrpSpPr>
            <p:grpSpPr>
              <a:xfrm>
                <a:off x="4876800" y="3962400"/>
                <a:ext cx="4267200" cy="2590800"/>
                <a:chOff x="4876800" y="3505200"/>
                <a:chExt cx="4267200" cy="2590800"/>
              </a:xfrm>
            </p:grpSpPr>
            <p:sp>
              <p:nvSpPr>
                <p:cNvPr id="10" name="Oval 9"/>
                <p:cNvSpPr/>
                <p:nvPr/>
              </p:nvSpPr>
              <p:spPr>
                <a:xfrm>
                  <a:off x="4876800" y="3505200"/>
                  <a:ext cx="4267200" cy="2590800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Picture 9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242" t="9576" r="22464" b="64707"/>
                <a:stretch/>
              </p:blipFill>
              <p:spPr bwMode="auto">
                <a:xfrm rot="5799672">
                  <a:off x="4843362" y="4529677"/>
                  <a:ext cx="1066314" cy="5570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" name="Picture 9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242" t="9576" r="22464" b="64707"/>
                <a:stretch/>
              </p:blipFill>
              <p:spPr bwMode="auto">
                <a:xfrm rot="19950036">
                  <a:off x="7977745" y="5117310"/>
                  <a:ext cx="825827" cy="4314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51192" b="85368" l="30114" r="47499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941" t="46920" r="50328" b="10360"/>
                <a:stretch/>
              </p:blipFill>
              <p:spPr bwMode="auto">
                <a:xfrm>
                  <a:off x="7637225" y="3733800"/>
                  <a:ext cx="630238" cy="8882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51026" b="92051" l="29963" r="47426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941" t="46920" r="50328" b="10360"/>
                <a:stretch/>
              </p:blipFill>
              <p:spPr bwMode="auto">
                <a:xfrm>
                  <a:off x="5541962" y="4481815"/>
                  <a:ext cx="630238" cy="8882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24359" b="91795" l="2574" r="17831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44" t="23483" r="81979" b="7416"/>
                <a:stretch/>
              </p:blipFill>
              <p:spPr bwMode="auto">
                <a:xfrm rot="5040699">
                  <a:off x="6238812" y="3090154"/>
                  <a:ext cx="646000" cy="20948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" name="Picture 6" descr="Image result for macroinvertebrates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000" t="36053" r="25000" b="5868"/>
                <a:stretch/>
              </p:blipFill>
              <p:spPr bwMode="auto">
                <a:xfrm rot="2146885">
                  <a:off x="7626070" y="4836140"/>
                  <a:ext cx="460595" cy="7671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" name="Picture 6" descr="Image result for macroinvertebrates"/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000" t="36053" r="25000" b="5868"/>
                <a:stretch/>
              </p:blipFill>
              <p:spPr bwMode="auto">
                <a:xfrm rot="794235">
                  <a:off x="6015420" y="4592281"/>
                  <a:ext cx="638684" cy="106372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" name="Picture 6" descr="Image result for macroinvertebrates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000" t="36053" r="25000" b="5868"/>
                <a:stretch/>
              </p:blipFill>
              <p:spPr bwMode="auto">
                <a:xfrm flipH="1">
                  <a:off x="8267463" y="4280279"/>
                  <a:ext cx="460595" cy="7671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" name="Picture 11"/>
                <p:cNvPicPr>
                  <a:picLocks noChangeAspect="1" noChangeArrowheads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810" b="57440"/>
                <a:stretch/>
              </p:blipFill>
              <p:spPr bwMode="auto">
                <a:xfrm>
                  <a:off x="6790154" y="5219699"/>
                  <a:ext cx="523082" cy="7905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" name="Picture 10"/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7656" t="42560"/>
                <a:stretch/>
              </p:blipFill>
              <p:spPr bwMode="auto">
                <a:xfrm flipH="1">
                  <a:off x="7162799" y="4779913"/>
                  <a:ext cx="491324" cy="9054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" name="Picture 9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242" t="9576" r="22464" b="64707"/>
                <a:stretch/>
              </p:blipFill>
              <p:spPr bwMode="auto">
                <a:xfrm>
                  <a:off x="6639717" y="4254646"/>
                  <a:ext cx="1066800" cy="5572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" name="Picture 10"/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7656" t="42560"/>
                <a:stretch/>
              </p:blipFill>
              <p:spPr bwMode="auto">
                <a:xfrm>
                  <a:off x="6400800" y="4948541"/>
                  <a:ext cx="436560" cy="8045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669B3C7-D0F8-900A-94D7-A2FEB0305A37}"/>
                </a:ext>
              </a:extLst>
            </p:cNvPr>
            <p:cNvSpPr/>
            <p:nvPr/>
          </p:nvSpPr>
          <p:spPr>
            <a:xfrm>
              <a:off x="7538889" y="1690688"/>
              <a:ext cx="3402105" cy="2143588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429C051-1926-CC43-AA28-88F1879A3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843911">
              <a:off x="7634625" y="1917604"/>
              <a:ext cx="1428407" cy="8416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E85ECFE-BE07-7844-9B49-2ADC8311D8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6635518" flipV="1">
              <a:off x="9813662" y="2707607"/>
              <a:ext cx="1024523" cy="5698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43A8B06-BC41-144B-829A-532750FAF4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8545752" y="3048583"/>
              <a:ext cx="1005008" cy="5211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A4CFCF2E-522D-C741-B420-35F7E3AB85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7" t="12622" r="9690" b="12420"/>
            <a:stretch/>
          </p:blipFill>
          <p:spPr>
            <a:xfrm rot="8934766">
              <a:off x="9142573" y="2701383"/>
              <a:ext cx="608043" cy="4202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2FBC2A8-BCF4-7849-91F4-E1CA66CC16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927802">
              <a:off x="8166424" y="2846041"/>
              <a:ext cx="847322" cy="6095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FC65E13-8E6F-5443-A11D-18AD1E3188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6275430">
              <a:off x="9147401" y="3075921"/>
              <a:ext cx="1217295" cy="4851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E8300C1-4053-B693-7128-C159EF6986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15968" flipV="1">
              <a:off x="8937666" y="1713978"/>
              <a:ext cx="1024523" cy="5698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34B7B16-D417-2154-AA7F-B1EC18130B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6638662">
              <a:off x="9760221" y="2129647"/>
              <a:ext cx="719517" cy="3731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0BDB8BD-2A3E-7ED0-1D02-1501947CE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6638662">
              <a:off x="7781321" y="2981697"/>
              <a:ext cx="719517" cy="3731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2FF5790A-C6AF-3942-996A-366A51DB54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86407" y="2292906"/>
              <a:ext cx="679526" cy="4992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FEB6BC5-F9ED-024E-B31F-4D9DD2BFC8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112064">
              <a:off x="9293835" y="2245411"/>
              <a:ext cx="631825" cy="34417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5D1D14B-2A28-4798-F6A8-BE7C868700D0}"/>
                </a:ext>
              </a:extLst>
            </p:cNvPr>
            <p:cNvGrpSpPr/>
            <p:nvPr/>
          </p:nvGrpSpPr>
          <p:grpSpPr>
            <a:xfrm>
              <a:off x="301175" y="4088802"/>
              <a:ext cx="6603675" cy="2398652"/>
              <a:chOff x="301175" y="4088802"/>
              <a:chExt cx="6603675" cy="2398652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47EBB29-E961-8917-9A2C-F257FF2EA637}"/>
                  </a:ext>
                </a:extLst>
              </p:cNvPr>
              <p:cNvGrpSpPr/>
              <p:nvPr/>
            </p:nvGrpSpPr>
            <p:grpSpPr>
              <a:xfrm flipH="1">
                <a:off x="504050" y="4088802"/>
                <a:ext cx="6400800" cy="2286000"/>
                <a:chOff x="101168" y="3470081"/>
                <a:chExt cx="9015536" cy="3159319"/>
              </a:xfrm>
            </p:grpSpPr>
            <p:pic>
              <p:nvPicPr>
                <p:cNvPr id="26" name="Picture 2">
                  <a:extLst>
                    <a:ext uri="{FF2B5EF4-FFF2-40B4-BE49-F238E27FC236}">
                      <a16:creationId xmlns:a16="http://schemas.microsoft.com/office/drawing/2014/main" id="{8077AA98-9D9D-78D9-7F18-71C4A742C53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1168" y="3470081"/>
                  <a:ext cx="4557836" cy="2859087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E6BE893B-89FF-8D26-1D30-92CED526C6A3}"/>
                    </a:ext>
                  </a:extLst>
                </p:cNvPr>
                <p:cNvGrpSpPr/>
                <p:nvPr/>
              </p:nvGrpSpPr>
              <p:grpSpPr>
                <a:xfrm>
                  <a:off x="4849504" y="4038600"/>
                  <a:ext cx="4267200" cy="2590800"/>
                  <a:chOff x="4876800" y="3505200"/>
                  <a:chExt cx="4267200" cy="2590800"/>
                </a:xfrm>
              </p:grpSpPr>
              <p:pic>
                <p:nvPicPr>
                  <p:cNvPr id="33" name="Picture 3">
                    <a:extLst>
                      <a:ext uri="{FF2B5EF4-FFF2-40B4-BE49-F238E27FC236}">
                        <a16:creationId xmlns:a16="http://schemas.microsoft.com/office/drawing/2014/main" id="{8E573005-D46A-9976-38F1-D9FB3DD82F6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24359" b="91795" l="2574" r="1783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744" t="23483" r="81979" b="7416"/>
                  <a:stretch/>
                </p:blipFill>
                <p:spPr bwMode="auto">
                  <a:xfrm rot="5040699">
                    <a:off x="6238812" y="2888282"/>
                    <a:ext cx="646000" cy="209486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A512919F-C816-AE13-E785-35B9EC551639}"/>
                      </a:ext>
                    </a:extLst>
                  </p:cNvPr>
                  <p:cNvSpPr/>
                  <p:nvPr/>
                </p:nvSpPr>
                <p:spPr>
                  <a:xfrm>
                    <a:off x="4876800" y="3505200"/>
                    <a:ext cx="4267200" cy="25908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35" name="Picture 9">
                    <a:extLst>
                      <a:ext uri="{FF2B5EF4-FFF2-40B4-BE49-F238E27FC236}">
                        <a16:creationId xmlns:a16="http://schemas.microsoft.com/office/drawing/2014/main" id="{20D11D41-2BED-8688-A609-7E6D22812D6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2242" t="9576" r="22464" b="64707"/>
                  <a:stretch/>
                </p:blipFill>
                <p:spPr bwMode="auto">
                  <a:xfrm>
                    <a:off x="6400800" y="4191000"/>
                    <a:ext cx="1066800" cy="55728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6" name="Picture 11">
                    <a:extLst>
                      <a:ext uri="{FF2B5EF4-FFF2-40B4-BE49-F238E27FC236}">
                        <a16:creationId xmlns:a16="http://schemas.microsoft.com/office/drawing/2014/main" id="{2C0038CF-55CB-964B-6640-81D7F2DFD8A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810" b="57440"/>
                  <a:stretch/>
                </p:blipFill>
                <p:spPr bwMode="auto">
                  <a:xfrm>
                    <a:off x="7058289" y="5107870"/>
                    <a:ext cx="523082" cy="7905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28" name="Picture 5">
                  <a:extLst>
                    <a:ext uri="{FF2B5EF4-FFF2-40B4-BE49-F238E27FC236}">
                      <a16:creationId xmlns:a16="http://schemas.microsoft.com/office/drawing/2014/main" id="{6BEA41CB-E6D2-89E6-4BC2-0C660DCA8F2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35295" y="5303837"/>
                  <a:ext cx="523875" cy="7921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7">
                  <a:extLst>
                    <a:ext uri="{FF2B5EF4-FFF2-40B4-BE49-F238E27FC236}">
                      <a16:creationId xmlns:a16="http://schemas.microsoft.com/office/drawing/2014/main" id="{6A005959-E98F-EBC8-3A1C-357542C9BE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111091" y="4770437"/>
                  <a:ext cx="523875" cy="7921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" name="Picture 8">
                  <a:extLst>
                    <a:ext uri="{FF2B5EF4-FFF2-40B4-BE49-F238E27FC236}">
                      <a16:creationId xmlns:a16="http://schemas.microsoft.com/office/drawing/2014/main" id="{5E67074F-13AD-3912-51C1-9EC832238BE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05400" y="4999037"/>
                  <a:ext cx="523875" cy="7921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B14AC6AE-CE7F-A186-1CE9-D9C6D357D41F}"/>
                    </a:ext>
                  </a:extLst>
                </p:cNvPr>
                <p:cNvCxnSpPr>
                  <a:stCxn id="34" idx="2"/>
                </p:cNvCxnSpPr>
                <p:nvPr/>
              </p:nvCxnSpPr>
              <p:spPr>
                <a:xfrm flipH="1">
                  <a:off x="2334904" y="5334000"/>
                  <a:ext cx="2514600" cy="90014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B0E3575D-954F-F8E6-632E-4AB2D6C7A75D}"/>
                    </a:ext>
                  </a:extLst>
                </p:cNvPr>
                <p:cNvCxnSpPr>
                  <a:stCxn id="34" idx="4"/>
                </p:cNvCxnSpPr>
                <p:nvPr/>
              </p:nvCxnSpPr>
              <p:spPr>
                <a:xfrm flipH="1" flipV="1">
                  <a:off x="2334904" y="6234148"/>
                  <a:ext cx="4648200" cy="39525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07B1A0C9-52BC-809A-86ED-93F9BE21E11D}"/>
                  </a:ext>
                </a:extLst>
              </p:cNvPr>
              <p:cNvSpPr/>
              <p:nvPr/>
            </p:nvSpPr>
            <p:spPr>
              <a:xfrm>
                <a:off x="301175" y="4343866"/>
                <a:ext cx="3300103" cy="2143588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42D72B63-C65A-AC4A-967A-71BE5DC4FC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7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1073558">
                <a:off x="1244354" y="4523525"/>
                <a:ext cx="899795" cy="2749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E2C8D4AC-9483-5299-25A2-F3BAA34E9D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8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239069">
                <a:off x="2161944" y="5286543"/>
                <a:ext cx="662399" cy="20241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E4F3E851-C24B-C8CC-FE37-83633F96F2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9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3565140">
                <a:off x="822291" y="5645711"/>
                <a:ext cx="662399" cy="20241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1F2A7E71-80DA-23FE-CC22-A1A8BB1723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9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6397067">
                <a:off x="2131276" y="5861861"/>
                <a:ext cx="662399" cy="20241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0169D9ED-9A45-FE4C-81CC-05799850A4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0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167538" y="4786651"/>
                <a:ext cx="716915" cy="2937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32FBC2A8-BCF4-7849-91F4-E1CA66CC16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1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9556860">
                <a:off x="2686336" y="5432406"/>
                <a:ext cx="706001" cy="50789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119C63DA-4AD9-AA4C-BE5D-9469874AE0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2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5813408">
                <a:off x="1666515" y="5847389"/>
                <a:ext cx="537128" cy="3827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86023301-94E7-AFE3-CEE3-E2F8183885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3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756457">
                <a:off x="1397769" y="5109067"/>
                <a:ext cx="537128" cy="3827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6AB7D5B-6E4E-EB98-BCE9-17FD65E5D354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394743" flipH="1">
            <a:off x="1346562" y="5123320"/>
            <a:ext cx="631518" cy="202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6070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QPPTTemplate2020.potx" id="{1664F02D-C499-414F-8DEE-323EB17C958E}" vid="{356B561B-97DE-44DF-ACC5-F878F0208B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DEQPPTTemplate2020 (1)</Template>
  <TotalTime>0</TotalTime>
  <Words>1754</Words>
  <Application>Microsoft Office PowerPoint</Application>
  <PresentationFormat>Widescreen</PresentationFormat>
  <Paragraphs>321</Paragraphs>
  <Slides>44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Courier New</vt:lpstr>
      <vt:lpstr>Wingdings</vt:lpstr>
      <vt:lpstr>Office Theme</vt:lpstr>
      <vt:lpstr>Roanoke River, Tinker Creek, and  Wolf Creek TMDL Study</vt:lpstr>
      <vt:lpstr>Our goals for today…</vt:lpstr>
      <vt:lpstr>Agenda</vt:lpstr>
      <vt:lpstr>Virginia’s Water Quality Process</vt:lpstr>
      <vt:lpstr>Background: Clean Water Act</vt:lpstr>
      <vt:lpstr>Virginia’s Water Quality Standards</vt:lpstr>
      <vt:lpstr>PowerPoint Presentation</vt:lpstr>
      <vt:lpstr>Why Benthic Macroinvertebrates?</vt:lpstr>
      <vt:lpstr>Aquatic life impairments are visible and quantifiable.</vt:lpstr>
      <vt:lpstr>Virginia Stream Condition Index (VSCI)</vt:lpstr>
      <vt:lpstr>Virginia Stream Condition Index (cont.)</vt:lpstr>
      <vt:lpstr>PowerPoint Presentation</vt:lpstr>
      <vt:lpstr>Roanoke River Biomonitoring Data Station: 4AROA198.08</vt:lpstr>
      <vt:lpstr>Tinker Creek Biomonitoring Data Station: 4ATKR000.69</vt:lpstr>
      <vt:lpstr>Wolf Creek Biomonitoring Data Station: 4AWOR000.34</vt:lpstr>
      <vt:lpstr>What is a TMDL?</vt:lpstr>
      <vt:lpstr>TMDL? A kind of “Pollution Diet”</vt:lpstr>
      <vt:lpstr>TMDL? A kind of “Pollution Diet”</vt:lpstr>
      <vt:lpstr>What pollutants may be leading to aquatic life impairments in the Roanoke River,  Tinker Creek,  and Wolf Creek?</vt:lpstr>
      <vt:lpstr>Benthic Stressor Analysis</vt:lpstr>
      <vt:lpstr>Potential Causes and Available Data</vt:lpstr>
      <vt:lpstr>Lines of Evidence</vt:lpstr>
      <vt:lpstr>Scoring Lines of Evidence</vt:lpstr>
      <vt:lpstr>Example Scoring</vt:lpstr>
      <vt:lpstr>CADDIS Overview</vt:lpstr>
      <vt:lpstr>Results</vt:lpstr>
      <vt:lpstr>Some Supporting Lines of Evidence – Sediment  (Wolf, Tinker, Upper Roanoke) </vt:lpstr>
      <vt:lpstr>Some Supporting Lines of Evidence – Sediment  (Wolf, Tinker, Upper Roanoke) </vt:lpstr>
      <vt:lpstr>Some Supporting Lines of Evidence – Sediment  (Wolf, Tinker, Upper Roanoke)</vt:lpstr>
      <vt:lpstr>Some Supporting Lines of Evidence – Nutrients (Roanoke) </vt:lpstr>
      <vt:lpstr>Some Supporting Lines of Evidence – Nutrients (Roanoke) </vt:lpstr>
      <vt:lpstr>Some Supporting Lines of Evidence – Nutrients (Roanoke) </vt:lpstr>
      <vt:lpstr>Some Supporting Lines of Evidence – Nutrients (Roanoke) </vt:lpstr>
      <vt:lpstr>Some Supporting Lines of Evidence – Nutrients (Roanoke) </vt:lpstr>
      <vt:lpstr>The Controlling Nutrient – Phosphorus or Nitrogen? </vt:lpstr>
      <vt:lpstr>Impact of the Niagara Dam</vt:lpstr>
      <vt:lpstr>Benthic Stressor Analysis Summary</vt:lpstr>
      <vt:lpstr>What happens next…</vt:lpstr>
      <vt:lpstr>Community Engagement Meeting or  TMDL Advisory Group?</vt:lpstr>
      <vt:lpstr>TMDL Development: The Study Continues</vt:lpstr>
      <vt:lpstr>TMDL Development: The Model &amp; Reductions</vt:lpstr>
      <vt:lpstr>TMDL Development: The Equation of the Pollution Load</vt:lpstr>
      <vt:lpstr>What happens next…</vt:lpstr>
      <vt:lpstr>For comments: aerin.doughty@deq.virginia.gov or 901 Russell Drive Salem, VA 24153  The 30-day public comment period ends May 10  To learn more about TMDLs, visit DEQ’s website:  https://www.deq.virginia.gov/our-programs/water/water-quality/tmdl-development  To view the Stressor Analysis Document: https://www.deq.virginia.gov/our-programs/water/water-quality/tmdl-development/ tmdls-under-development</vt:lpstr>
    </vt:vector>
  </TitlesOfParts>
  <Company>Virginia IT Infrastructure Partnership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VITA Program</dc:creator>
  <cp:lastModifiedBy>Wendt, Ashley (DEQ)</cp:lastModifiedBy>
  <cp:revision>2</cp:revision>
  <dcterms:created xsi:type="dcterms:W3CDTF">2020-09-30T15:27:48Z</dcterms:created>
  <dcterms:modified xsi:type="dcterms:W3CDTF">2024-04-26T16:20:35Z</dcterms:modified>
</cp:coreProperties>
</file>