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modernComment_125_EEDEB283.xml" ContentType="application/vnd.ms-powerpoint.comment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60" r:id="rId2"/>
  </p:sldMasterIdLst>
  <p:notesMasterIdLst>
    <p:notesMasterId r:id="rId19"/>
  </p:notesMasterIdLst>
  <p:sldIdLst>
    <p:sldId id="256" r:id="rId3"/>
    <p:sldId id="257" r:id="rId4"/>
    <p:sldId id="293" r:id="rId5"/>
    <p:sldId id="296" r:id="rId6"/>
    <p:sldId id="294" r:id="rId7"/>
    <p:sldId id="277" r:id="rId8"/>
    <p:sldId id="258" r:id="rId9"/>
    <p:sldId id="278" r:id="rId10"/>
    <p:sldId id="289" r:id="rId11"/>
    <p:sldId id="279" r:id="rId12"/>
    <p:sldId id="290" r:id="rId13"/>
    <p:sldId id="291" r:id="rId14"/>
    <p:sldId id="298" r:id="rId15"/>
    <p:sldId id="260" r:id="rId16"/>
    <p:sldId id="261" r:id="rId17"/>
    <p:sldId id="297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E70D519-76A8-041E-13C4-F38D89D4E5AD}" name="Rolband, Michael (DEQ)" initials="RM(" userId="S::Michael.Rolband@deq.virginia.gov::12feea17-fd81-487a-9849-2eba232e805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0C4BEA-1549-461D-93E4-7DF5B3F9CE39}" v="10" dt="2023-12-04T16:55:24.9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0" autoAdjust="0"/>
    <p:restoredTop sz="95033" autoAdjust="0"/>
  </p:normalViewPr>
  <p:slideViewPr>
    <p:cSldViewPr snapToGrid="0">
      <p:cViewPr varScale="1">
        <p:scale>
          <a:sx n="82" d="100"/>
          <a:sy n="82" d="100"/>
        </p:scale>
        <p:origin x="12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0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8/10/relationships/authors" Target="authors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los, Irina (DEQ)" userId="2e8eda1b-b20b-4e50-b607-67f62b50d171" providerId="ADAL" clId="{E30C4BEA-1549-461D-93E4-7DF5B3F9CE39}"/>
    <pc:docChg chg="custSel modSld">
      <pc:chgData name="Calos, Irina (DEQ)" userId="2e8eda1b-b20b-4e50-b607-67f62b50d171" providerId="ADAL" clId="{E30C4BEA-1549-461D-93E4-7DF5B3F9CE39}" dt="2023-12-04T17:47:52.417" v="18" actId="20577"/>
      <pc:docMkLst>
        <pc:docMk/>
      </pc:docMkLst>
      <pc:sldChg chg="modSp mod">
        <pc:chgData name="Calos, Irina (DEQ)" userId="2e8eda1b-b20b-4e50-b607-67f62b50d171" providerId="ADAL" clId="{E30C4BEA-1549-461D-93E4-7DF5B3F9CE39}" dt="2023-12-04T17:47:52.417" v="18" actId="20577"/>
        <pc:sldMkLst>
          <pc:docMk/>
          <pc:sldMk cId="639994002" sldId="278"/>
        </pc:sldMkLst>
        <pc:spChg chg="mod">
          <ac:chgData name="Calos, Irina (DEQ)" userId="2e8eda1b-b20b-4e50-b607-67f62b50d171" providerId="ADAL" clId="{E30C4BEA-1549-461D-93E4-7DF5B3F9CE39}" dt="2023-12-04T17:47:52.417" v="18" actId="20577"/>
          <ac:spMkLst>
            <pc:docMk/>
            <pc:sldMk cId="639994002" sldId="278"/>
            <ac:spMk id="3" creationId="{5E3B993E-970F-FD3B-A3FE-341E1342B961}"/>
          </ac:spMkLst>
        </pc:spChg>
      </pc:sldChg>
      <pc:sldChg chg="delSp modSp mod">
        <pc:chgData name="Calos, Irina (DEQ)" userId="2e8eda1b-b20b-4e50-b607-67f62b50d171" providerId="ADAL" clId="{E30C4BEA-1549-461D-93E4-7DF5B3F9CE39}" dt="2023-12-04T16:55:55.916" v="10" actId="478"/>
        <pc:sldMkLst>
          <pc:docMk/>
          <pc:sldMk cId="3942712201" sldId="289"/>
        </pc:sldMkLst>
        <pc:spChg chg="del">
          <ac:chgData name="Calos, Irina (DEQ)" userId="2e8eda1b-b20b-4e50-b607-67f62b50d171" providerId="ADAL" clId="{E30C4BEA-1549-461D-93E4-7DF5B3F9CE39}" dt="2023-12-04T16:55:55.916" v="10" actId="478"/>
          <ac:spMkLst>
            <pc:docMk/>
            <pc:sldMk cId="3942712201" sldId="289"/>
            <ac:spMk id="4" creationId="{620DCE5A-3DA9-1476-EDE6-E15E9750D04E}"/>
          </ac:spMkLst>
        </pc:spChg>
        <pc:graphicFrameChg chg="mod">
          <ac:chgData name="Calos, Irina (DEQ)" userId="2e8eda1b-b20b-4e50-b607-67f62b50d171" providerId="ADAL" clId="{E30C4BEA-1549-461D-93E4-7DF5B3F9CE39}" dt="2023-12-04T16:55:24.927" v="9"/>
          <ac:graphicFrameMkLst>
            <pc:docMk/>
            <pc:sldMk cId="3942712201" sldId="289"/>
            <ac:graphicFrameMk id="14" creationId="{BFDA61E3-F22F-D70B-109C-0B064378909F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ry98362\Documents\AvaDocs\CPRG\Ava%202020%20data\2020FilledInSynthesisTool2020Nov13.xlsm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ry98362\Documents\AvaDocs\CPRG\Ava%202020%20data\2020FilledInSynthesisTool2020Nov13.xlsm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all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Virginia 2020 Greenhouse gas emissions by sector</a:t>
            </a:r>
          </a:p>
        </c:rich>
      </c:tx>
      <c:layout>
        <c:manualLayout>
          <c:xMode val="edge"/>
          <c:yMode val="edge"/>
          <c:x val="0.14943198092025936"/>
          <c:y val="0.210504282849231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3682194305864437"/>
          <c:y val="0.21552738440042499"/>
          <c:w val="0.46186071206748003"/>
          <c:h val="0.67102129331800242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589A7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1BA-4966-B432-3DB5C7F23B06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1BA-4966-B432-3DB5C7F23B0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1BA-4966-B432-3DB5C7F23B06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1BA-4966-B432-3DB5C7F23B06}"/>
              </c:ext>
            </c:extLst>
          </c:dPt>
          <c:dPt>
            <c:idx val="4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11BA-4966-B432-3DB5C7F23B0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11BA-4966-B432-3DB5C7F23B06}"/>
              </c:ext>
            </c:extLst>
          </c:dPt>
          <c:dPt>
            <c:idx val="6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11BA-4966-B432-3DB5C7F23B06}"/>
              </c:ext>
            </c:extLst>
          </c:dPt>
          <c:dPt>
            <c:idx val="7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11BA-4966-B432-3DB5C7F23B06}"/>
              </c:ext>
            </c:extLst>
          </c:dPt>
          <c:dLbls>
            <c:dLbl>
              <c:idx val="0"/>
              <c:layout>
                <c:manualLayout>
                  <c:x val="-2.0905390230207747E-3"/>
                  <c:y val="-2.34992650413385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C53D9B3-D1A5-445E-8603-591ACC69AFC5}" type="CATEGORYNAME">
                      <a:rPr lang="en-US" sz="1600" baseline="0">
                        <a:solidFill>
                          <a:schemeClr val="tx1"/>
                        </a:solidFill>
                      </a:rPr>
                      <a:pPr>
                        <a:defRPr sz="1600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sz="1600" baseline="0">
                        <a:solidFill>
                          <a:schemeClr val="tx1"/>
                        </a:solidFill>
                      </a:rPr>
                      <a:t>
</a:t>
                    </a:r>
                    <a:fld id="{7D05F27F-FF0C-43CD-B300-4ECB6A882874}" type="PERCENTAGE">
                      <a:rPr lang="en-US" sz="1600" baseline="0">
                        <a:solidFill>
                          <a:schemeClr val="tx1"/>
                        </a:solidFill>
                      </a:rPr>
                      <a:pPr>
                        <a:defRPr sz="1600"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 sz="1600" baseline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00466030320045"/>
                      <c:h val="0.1595316800176571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1BA-4966-B432-3DB5C7F23B06}"/>
                </c:ext>
              </c:extLst>
            </c:dLbl>
            <c:dLbl>
              <c:idx val="1"/>
              <c:layout>
                <c:manualLayout>
                  <c:x val="7.6335877862594489E-3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B630B1B-37EE-4477-8F4C-BB12034C9040}" type="CATEGORYNAME">
                      <a:rPr lang="en-US" sz="1600" baseline="0">
                        <a:solidFill>
                          <a:schemeClr val="tx1"/>
                        </a:solidFill>
                      </a:rPr>
                      <a:pPr>
                        <a:defRPr sz="1600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sz="1600" baseline="0">
                        <a:solidFill>
                          <a:schemeClr val="tx1"/>
                        </a:solidFill>
                      </a:rPr>
                      <a:t>
</a:t>
                    </a:r>
                    <a:fld id="{A72069AB-71AC-47BA-B4A1-CAB1D1D417FD}" type="PERCENTAGE">
                      <a:rPr lang="en-US" sz="1600" baseline="0">
                        <a:solidFill>
                          <a:schemeClr val="tx1"/>
                        </a:solidFill>
                      </a:rPr>
                      <a:pPr>
                        <a:defRPr sz="1600"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 sz="1600" baseline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1BA-4966-B432-3DB5C7F23B06}"/>
                </c:ext>
              </c:extLst>
            </c:dLbl>
            <c:dLbl>
              <c:idx val="2"/>
              <c:layout>
                <c:manualLayout>
                  <c:x val="2.5104085271783774E-2"/>
                  <c:y val="3.9201245870144237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188313D-CA90-4051-BBA0-6187715898CB}" type="CATEGORYNAME">
                      <a:rPr lang="en-US" sz="1600" baseline="0">
                        <a:solidFill>
                          <a:schemeClr val="tx1"/>
                        </a:solidFill>
                      </a:rPr>
                      <a:pPr>
                        <a:defRPr sz="1600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sz="1600" baseline="0">
                        <a:solidFill>
                          <a:schemeClr val="tx1"/>
                        </a:solidFill>
                      </a:rPr>
                      <a:t>
</a:t>
                    </a:r>
                    <a:fld id="{42C8BD36-38CC-48C8-BAA7-9C0095E89A46}" type="PERCENTAGE">
                      <a:rPr lang="en-US" sz="1600" baseline="0">
                        <a:solidFill>
                          <a:schemeClr val="tx1"/>
                        </a:solidFill>
                      </a:rPr>
                      <a:pPr>
                        <a:defRPr sz="1600"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 sz="1600" baseline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11BA-4966-B432-3DB5C7F23B06}"/>
                </c:ext>
              </c:extLst>
            </c:dLbl>
            <c:dLbl>
              <c:idx val="3"/>
              <c:layout>
                <c:manualLayout>
                  <c:x val="1.4783715012722647E-2"/>
                  <c:y val="1.5299751117060952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4C8EA87-57B2-4C27-8095-48B850EF6283}" type="CATEGORYNAME">
                      <a:rPr lang="en-US" sz="1600" baseline="0">
                        <a:solidFill>
                          <a:schemeClr val="tx1"/>
                        </a:solidFill>
                      </a:rPr>
                      <a:pPr>
                        <a:defRPr sz="1600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sz="1600" baseline="0">
                        <a:solidFill>
                          <a:schemeClr val="tx1"/>
                        </a:solidFill>
                      </a:rPr>
                      <a:t>
</a:t>
                    </a:r>
                    <a:fld id="{C21B70EB-47F7-4299-B91A-79DD58970E23}" type="PERCENTAGE">
                      <a:rPr lang="en-US" sz="1600" baseline="0">
                        <a:solidFill>
                          <a:schemeClr val="tx1"/>
                        </a:solidFill>
                      </a:rPr>
                      <a:pPr>
                        <a:defRPr sz="1600"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 sz="1600" baseline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326180601470617"/>
                      <c:h val="0.1242700161555591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1BA-4966-B432-3DB5C7F23B06}"/>
                </c:ext>
              </c:extLst>
            </c:dLbl>
            <c:dLbl>
              <c:idx val="4"/>
              <c:layout>
                <c:manualLayout>
                  <c:x val="2.0460419546793293E-3"/>
                  <c:y val="-1.867495306155122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6A22B7C-A737-4DCF-9282-C24A24E51266}" type="CATEGORYNAME">
                      <a:rPr lang="en-US" sz="1600" baseline="0">
                        <a:solidFill>
                          <a:schemeClr val="tx1"/>
                        </a:solidFill>
                      </a:rPr>
                      <a:pPr>
                        <a:defRPr sz="1600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sz="1600" baseline="0">
                        <a:solidFill>
                          <a:schemeClr val="tx1"/>
                        </a:solidFill>
                      </a:rPr>
                      <a:t>
</a:t>
                    </a:r>
                    <a:fld id="{F7E32EF3-55C9-4F1C-88EB-6CFE33F6AB23}" type="PERCENTAGE">
                      <a:rPr lang="en-US" sz="1600" baseline="0">
                        <a:solidFill>
                          <a:schemeClr val="tx1"/>
                        </a:solidFill>
                      </a:rPr>
                      <a:pPr>
                        <a:defRPr sz="1600"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 sz="1600" baseline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217567269740139"/>
                      <c:h val="0.1600369685767097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11BA-4966-B432-3DB5C7F23B06}"/>
                </c:ext>
              </c:extLst>
            </c:dLbl>
            <c:dLbl>
              <c:idx val="5"/>
              <c:layout>
                <c:manualLayout>
                  <c:x val="-2.2559556009697272E-2"/>
                  <c:y val="-1.826102143886364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FDB80FD-0AB0-413C-9805-D6D0B92DD263}" type="CATEGORYNAME">
                      <a:rPr lang="en-US" sz="1600" baseline="0">
                        <a:solidFill>
                          <a:schemeClr val="tx1"/>
                        </a:solidFill>
                      </a:rPr>
                      <a:pPr>
                        <a:defRPr sz="1600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sz="1600" baseline="0">
                        <a:solidFill>
                          <a:schemeClr val="tx1"/>
                        </a:solidFill>
                      </a:rPr>
                      <a:t>
</a:t>
                    </a:r>
                    <a:fld id="{84E9D721-37E4-4D26-A882-AD5F02396BCB}" type="PERCENTAGE">
                      <a:rPr lang="en-US" sz="1600" baseline="0">
                        <a:solidFill>
                          <a:schemeClr val="tx1"/>
                        </a:solidFill>
                      </a:rPr>
                      <a:pPr>
                        <a:defRPr sz="1600"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 sz="1600" baseline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11BA-4966-B432-3DB5C7F23B06}"/>
                </c:ext>
              </c:extLst>
            </c:dLbl>
            <c:dLbl>
              <c:idx val="6"/>
              <c:layout>
                <c:manualLayout>
                  <c:x val="-1.7037927510969525E-2"/>
                  <c:y val="2.109770474624125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BA919DD-5542-4AE1-9606-D13A964428EE}" type="CATEGORYNAME">
                      <a:rPr lang="en-US" sz="1600" baseline="0">
                        <a:solidFill>
                          <a:schemeClr val="tx1"/>
                        </a:solidFill>
                      </a:rPr>
                      <a:pPr>
                        <a:defRPr sz="1600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sz="1600" baseline="0">
                        <a:solidFill>
                          <a:schemeClr val="tx1"/>
                        </a:solidFill>
                      </a:rPr>
                      <a:t>
</a:t>
                    </a:r>
                    <a:fld id="{53038363-7CD5-4638-817C-7FD807307541}" type="PERCENTAGE">
                      <a:rPr lang="en-US" sz="1600" baseline="0">
                        <a:solidFill>
                          <a:schemeClr val="tx1"/>
                        </a:solidFill>
                      </a:rPr>
                      <a:pPr>
                        <a:defRPr sz="1600"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 sz="1600" baseline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11BA-4966-B432-3DB5C7F23B06}"/>
                </c:ext>
              </c:extLst>
            </c:dLbl>
            <c:dLbl>
              <c:idx val="7"/>
              <c:layout>
                <c:manualLayout>
                  <c:x val="3.086869865344417E-2"/>
                  <c:y val="-3.10723362482233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spc="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205F063-8DD1-4DD4-8A04-4AE03E90E348}" type="CATEGORYNAME">
                      <a:rPr lang="en-US" sz="1600" baseline="0">
                        <a:solidFill>
                          <a:schemeClr val="tx1"/>
                        </a:solidFill>
                      </a:rPr>
                      <a:pPr>
                        <a:defRPr sz="1600">
                          <a:solidFill>
                            <a:schemeClr val="tx1"/>
                          </a:solidFill>
                        </a:defRPr>
                      </a:pPr>
                      <a:t>[CATEGORY NAME]</a:t>
                    </a:fld>
                    <a:r>
                      <a:rPr lang="en-US" sz="1600" baseline="0">
                        <a:solidFill>
                          <a:schemeClr val="tx1"/>
                        </a:solidFill>
                      </a:rPr>
                      <a:t>
</a:t>
                    </a:r>
                    <a:fld id="{A2621B08-8A4D-4572-9E29-41F61B04742D}" type="PERCENTAGE">
                      <a:rPr lang="en-US" sz="1600" baseline="0">
                        <a:solidFill>
                          <a:schemeClr val="tx1"/>
                        </a:solidFill>
                      </a:rPr>
                      <a:pPr>
                        <a:defRPr sz="1600">
                          <a:solidFill>
                            <a:schemeClr val="tx1"/>
                          </a:solidFill>
                        </a:defRPr>
                      </a:pPr>
                      <a:t>[PERCENTAGE]</a:t>
                    </a:fld>
                    <a:endParaRPr lang="en-US" sz="1600" baseline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11BA-4966-B432-3DB5C7F23B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'2020 Summary by Sector'!$A$24:$A$31</c:f>
              <c:strCache>
                <c:ptCount val="7"/>
                <c:pt idx="0">
                  <c:v>Transportation</c:v>
                </c:pt>
                <c:pt idx="1">
                  <c:v>Industry</c:v>
                </c:pt>
                <c:pt idx="2">
                  <c:v>Residential</c:v>
                </c:pt>
                <c:pt idx="3">
                  <c:v>Agriculture &amp; Forestry</c:v>
                </c:pt>
                <c:pt idx="4">
                  <c:v>Waste &amp; Wastewater</c:v>
                </c:pt>
                <c:pt idx="5">
                  <c:v>Commercial</c:v>
                </c:pt>
                <c:pt idx="6">
                  <c:v>Electric power</c:v>
                </c:pt>
              </c:strCache>
            </c:strRef>
          </c:cat>
          <c:val>
            <c:numRef>
              <c:f>'2020 Summary by Sector'!$C$23:$C$30</c:f>
              <c:numCache>
                <c:formatCode>General</c:formatCode>
                <c:ptCount val="8"/>
                <c:pt idx="0">
                  <c:v>0.39444233169152293</c:v>
                </c:pt>
                <c:pt idx="1">
                  <c:v>0.18238157149789985</c:v>
                </c:pt>
                <c:pt idx="2">
                  <c:v>5.796783883665016E-2</c:v>
                </c:pt>
                <c:pt idx="3">
                  <c:v>3.4648001117242741E-2</c:v>
                </c:pt>
                <c:pt idx="4">
                  <c:v>3.2392998834649703E-2</c:v>
                </c:pt>
                <c:pt idx="5">
                  <c:v>4.9047864341414851E-2</c:v>
                </c:pt>
                <c:pt idx="6">
                  <c:v>0.24911939368061986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1BA-4966-B432-3DB5C7F23B06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Virginia 2020 Greenhouse gas emissions by sector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03439541190229"/>
          <c:y val="0.18606612784550219"/>
          <c:w val="0.60671123345130429"/>
          <c:h val="0.67465061396802106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589A7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3CF-4F2F-BDDB-C208F13D5D83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3CF-4F2F-BDDB-C208F13D5D8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3CF-4F2F-BDDB-C208F13D5D83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3CF-4F2F-BDDB-C208F13D5D83}"/>
              </c:ext>
            </c:extLst>
          </c:dPt>
          <c:dPt>
            <c:idx val="4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53CF-4F2F-BDDB-C208F13D5D8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53CF-4F2F-BDDB-C208F13D5D83}"/>
              </c:ext>
            </c:extLst>
          </c:dPt>
          <c:dPt>
            <c:idx val="6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53CF-4F2F-BDDB-C208F13D5D83}"/>
              </c:ext>
            </c:extLst>
          </c:dPt>
          <c:dPt>
            <c:idx val="7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53CF-4F2F-BDDB-C208F13D5D83}"/>
              </c:ext>
            </c:extLst>
          </c:dPt>
          <c:dLbls>
            <c:dLbl>
              <c:idx val="0"/>
              <c:layout>
                <c:manualLayout>
                  <c:x val="4.3368395744424984E-2"/>
                  <c:y val="-1.446868586897987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C53D9B3-D1A5-445E-8603-591ACC69AFC5}" type="CATEGORYNAME">
                      <a:rPr lang="en-US" sz="1200">
                        <a:solidFill>
                          <a:srgbClr val="4E8864"/>
                        </a:solidFill>
                      </a:rPr>
                      <a:pPr>
                        <a:defRPr sz="1200"/>
                      </a:pPr>
                      <a:t>[CATEGORY NAME]</a:t>
                    </a:fld>
                    <a:r>
                      <a:rPr lang="en-US" sz="1200" baseline="0"/>
                      <a:t>
</a:t>
                    </a:r>
                    <a:fld id="{7D05F27F-FF0C-43CD-B300-4ECB6A882874}" type="PERCENTAGE">
                      <a:rPr lang="en-US" sz="1200" baseline="0">
                        <a:solidFill>
                          <a:srgbClr val="589A71"/>
                        </a:solidFill>
                      </a:rPr>
                      <a:pPr>
                        <a:defRPr sz="1200"/>
                      </a:pPr>
                      <a:t>[PERCENTAGE]</a:t>
                    </a:fld>
                    <a:endParaRPr lang="en-US" sz="1200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182925607581495"/>
                      <c:h val="0.1595316343312908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3CF-4F2F-BDDB-C208F13D5D83}"/>
                </c:ext>
              </c:extLst>
            </c:dLbl>
            <c:dLbl>
              <c:idx val="1"/>
              <c:layout>
                <c:manualLayout>
                  <c:x val="7.6335877862594489E-3"/>
                  <c:y val="0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B630B1B-37EE-4477-8F4C-BB12034C9040}" type="CATEGORYNAME">
                      <a:rPr lang="en-US" sz="1200">
                        <a:solidFill>
                          <a:schemeClr val="accent5"/>
                        </a:solidFill>
                      </a:rPr>
                      <a:pPr>
                        <a:defRPr sz="1200"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sz="1200" baseline="0">
                        <a:solidFill>
                          <a:schemeClr val="accent5"/>
                        </a:solidFill>
                      </a:rPr>
                      <a:t>
</a:t>
                    </a:r>
                    <a:fld id="{A72069AB-71AC-47BA-B4A1-CAB1D1D417FD}" type="PERCENTAGE">
                      <a:rPr lang="en-US" sz="1200" baseline="0">
                        <a:solidFill>
                          <a:schemeClr val="accent5"/>
                        </a:solidFill>
                      </a:rPr>
                      <a:pPr>
                        <a:defRPr sz="1200"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 sz="1200" baseline="0">
                      <a:solidFill>
                        <a:schemeClr val="accent5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3CF-4F2F-BDDB-C208F13D5D83}"/>
                </c:ext>
              </c:extLst>
            </c:dLbl>
            <c:dLbl>
              <c:idx val="2"/>
              <c:layout>
                <c:manualLayout>
                  <c:x val="3.3751934263141499E-2"/>
                  <c:y val="4.959692524769689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188313D-CA90-4051-BBA0-6187715898CB}" type="CATEGORYNAME">
                      <a:rPr lang="en-US" sz="1200">
                        <a:solidFill>
                          <a:schemeClr val="accent3"/>
                        </a:solidFill>
                      </a:rPr>
                      <a:pPr>
                        <a:defRPr sz="1200"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sz="1200" baseline="0">
                        <a:solidFill>
                          <a:schemeClr val="accent3"/>
                        </a:solidFill>
                      </a:rPr>
                      <a:t>
</a:t>
                    </a:r>
                    <a:fld id="{42C8BD36-38CC-48C8-BAA7-9C0095E89A46}" type="PERCENTAGE">
                      <a:rPr lang="en-US" sz="1200" baseline="0">
                        <a:solidFill>
                          <a:schemeClr val="accent3"/>
                        </a:solidFill>
                      </a:rPr>
                      <a:pPr>
                        <a:defRPr sz="1200"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 sz="1200" baseline="0">
                      <a:solidFill>
                        <a:schemeClr val="accent3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3CF-4F2F-BDDB-C208F13D5D83}"/>
                </c:ext>
              </c:extLst>
            </c:dLbl>
            <c:dLbl>
              <c:idx val="3"/>
              <c:layout>
                <c:manualLayout>
                  <c:x val="3.9739851183028529E-3"/>
                  <c:y val="2.557040656913309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4C8EA87-57B2-4C27-8095-48B850EF6283}" type="CATEGORYNAME">
                      <a:rPr lang="en-US" sz="1200">
                        <a:solidFill>
                          <a:schemeClr val="accent2"/>
                        </a:solidFill>
                      </a:rPr>
                      <a:pPr>
                        <a:defRPr sz="1200"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sz="1200" baseline="0">
                        <a:solidFill>
                          <a:schemeClr val="accent2"/>
                        </a:solidFill>
                      </a:rPr>
                      <a:t>
</a:t>
                    </a:r>
                    <a:fld id="{C21B70EB-47F7-4299-B91A-79DD58970E23}" type="PERCENTAGE">
                      <a:rPr lang="en-US" sz="1200" baseline="0">
                        <a:solidFill>
                          <a:schemeClr val="accent2"/>
                        </a:solidFill>
                      </a:rPr>
                      <a:pPr>
                        <a:defRPr sz="1200"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 sz="1200" baseline="0">
                      <a:solidFill>
                        <a:schemeClr val="accent2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326180601470617"/>
                      <c:h val="0.1242700161555591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53CF-4F2F-BDDB-C208F13D5D83}"/>
                </c:ext>
              </c:extLst>
            </c:dLbl>
            <c:dLbl>
              <c:idx val="4"/>
              <c:layout>
                <c:manualLayout>
                  <c:x val="-4.0112014425179206E-2"/>
                  <c:y val="-2.107891720163689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6A22B7C-A737-4DCF-9282-C24A24E51266}" type="CATEGORYNAME">
                      <a:rPr lang="en-US" sz="1200">
                        <a:solidFill>
                          <a:schemeClr val="accent1"/>
                        </a:solidFill>
                      </a:rPr>
                      <a:pPr>
                        <a:defRPr sz="1200"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sz="1200" baseline="0">
                        <a:solidFill>
                          <a:schemeClr val="accent1"/>
                        </a:solidFill>
                      </a:rPr>
                      <a:t>
</a:t>
                    </a:r>
                    <a:fld id="{F7E32EF3-55C9-4F1C-88EB-6CFE33F6AB23}" type="PERCENTAGE">
                      <a:rPr lang="en-US" sz="1200" baseline="0">
                        <a:solidFill>
                          <a:schemeClr val="accent1"/>
                        </a:solidFill>
                      </a:rPr>
                      <a:pPr>
                        <a:defRPr sz="1200"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 sz="1200" baseline="0">
                      <a:solidFill>
                        <a:schemeClr val="accent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785960271213908"/>
                      <c:h val="0.1600369654766148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53CF-4F2F-BDDB-C208F13D5D83}"/>
                </c:ext>
              </c:extLst>
            </c:dLbl>
            <c:dLbl>
              <c:idx val="5"/>
              <c:layout>
                <c:manualLayout>
                  <c:x val="-2.2559556009697272E-2"/>
                  <c:y val="-1.826102143886364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FDB80FD-0AB0-413C-9805-D6D0B92DD263}" type="CATEGORYNAME">
                      <a:rPr lang="en-US" sz="1200">
                        <a:solidFill>
                          <a:schemeClr val="accent6"/>
                        </a:solidFill>
                      </a:rPr>
                      <a:pPr>
                        <a:defRPr sz="1200"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sz="1200" baseline="0">
                        <a:solidFill>
                          <a:schemeClr val="accent6"/>
                        </a:solidFill>
                      </a:rPr>
                      <a:t>
</a:t>
                    </a:r>
                    <a:fld id="{84E9D721-37E4-4D26-A882-AD5F02396BCB}" type="PERCENTAGE">
                      <a:rPr lang="en-US" sz="1200" baseline="0">
                        <a:solidFill>
                          <a:schemeClr val="accent6"/>
                        </a:solidFill>
                      </a:rPr>
                      <a:pPr>
                        <a:defRPr sz="1200"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 sz="1200" baseline="0">
                      <a:solidFill>
                        <a:schemeClr val="accent6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53CF-4F2F-BDDB-C208F13D5D83}"/>
                </c:ext>
              </c:extLst>
            </c:dLbl>
            <c:dLbl>
              <c:idx val="6"/>
              <c:layout>
                <c:manualLayout>
                  <c:x val="-1.7037927510969525E-2"/>
                  <c:y val="2.109770474624125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BA919DD-5542-4AE1-9606-D13A964428EE}" type="CATEGORYNAME">
                      <a:rPr lang="en-US" sz="1200">
                        <a:solidFill>
                          <a:srgbClr val="DDA509"/>
                        </a:solidFill>
                      </a:rPr>
                      <a:pPr>
                        <a:defRPr sz="1200"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sz="1200" baseline="0">
                        <a:solidFill>
                          <a:srgbClr val="DDA509"/>
                        </a:solidFill>
                      </a:rPr>
                      <a:t>
</a:t>
                    </a:r>
                    <a:fld id="{53038363-7CD5-4638-817C-7FD807307541}" type="PERCENTAGE">
                      <a:rPr lang="en-US" sz="1200" baseline="0">
                        <a:solidFill>
                          <a:srgbClr val="DDA509"/>
                        </a:solidFill>
                      </a:rPr>
                      <a:pPr>
                        <a:defRPr sz="1200"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 sz="1200" baseline="0">
                      <a:solidFill>
                        <a:srgbClr val="DDA509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53CF-4F2F-BDDB-C208F13D5D83}"/>
                </c:ext>
              </c:extLst>
            </c:dLbl>
            <c:dLbl>
              <c:idx val="7"/>
              <c:layout>
                <c:manualLayout>
                  <c:x val="3.086869865344417E-2"/>
                  <c:y val="-3.10723362482233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205F063-8DD1-4DD4-8A04-4AE03E90E348}" type="CATEGORYNAME">
                      <a:rPr lang="en-US" sz="1200">
                        <a:solidFill>
                          <a:schemeClr val="accent4"/>
                        </a:solidFill>
                      </a:rPr>
                      <a:pPr>
                        <a:defRPr sz="1200">
                          <a:solidFill>
                            <a:schemeClr val="accent1"/>
                          </a:solidFill>
                        </a:defRPr>
                      </a:pPr>
                      <a:t>[CATEGORY NAME]</a:t>
                    </a:fld>
                    <a:r>
                      <a:rPr lang="en-US" sz="1200" baseline="0">
                        <a:solidFill>
                          <a:schemeClr val="accent4"/>
                        </a:solidFill>
                      </a:rPr>
                      <a:t>
</a:t>
                    </a:r>
                    <a:fld id="{A2621B08-8A4D-4572-9E29-41F61B04742D}" type="PERCENTAGE">
                      <a:rPr lang="en-US" sz="1200" baseline="0">
                        <a:solidFill>
                          <a:schemeClr val="accent4"/>
                        </a:solidFill>
                      </a:rPr>
                      <a:pPr>
                        <a:defRPr sz="1200">
                          <a:solidFill>
                            <a:schemeClr val="accent1"/>
                          </a:solidFill>
                        </a:defRPr>
                      </a:pPr>
                      <a:t>[PERCENTAGE]</a:t>
                    </a:fld>
                    <a:endParaRPr lang="en-US" sz="1200" baseline="0">
                      <a:solidFill>
                        <a:schemeClr val="accent4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53CF-4F2F-BDDB-C208F13D5D8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'2020 Summary by Sector'!$A$24:$A$31</c:f>
              <c:strCache>
                <c:ptCount val="7"/>
                <c:pt idx="0">
                  <c:v>Transportation</c:v>
                </c:pt>
                <c:pt idx="1">
                  <c:v>Industry</c:v>
                </c:pt>
                <c:pt idx="2">
                  <c:v>Residential</c:v>
                </c:pt>
                <c:pt idx="3">
                  <c:v>Agriculture &amp; Forestry</c:v>
                </c:pt>
                <c:pt idx="4">
                  <c:v>Waste &amp; Wastewater</c:v>
                </c:pt>
                <c:pt idx="5">
                  <c:v>Commercial</c:v>
                </c:pt>
                <c:pt idx="6">
                  <c:v>Electric power</c:v>
                </c:pt>
              </c:strCache>
            </c:strRef>
          </c:cat>
          <c:val>
            <c:numRef>
              <c:f>'2020 Summary by Sector'!$C$23:$C$30</c:f>
              <c:numCache>
                <c:formatCode>General</c:formatCode>
                <c:ptCount val="8"/>
                <c:pt idx="0">
                  <c:v>0.39444233169152293</c:v>
                </c:pt>
                <c:pt idx="1">
                  <c:v>0.18238157149789985</c:v>
                </c:pt>
                <c:pt idx="2">
                  <c:v>5.796783883665016E-2</c:v>
                </c:pt>
                <c:pt idx="3">
                  <c:v>3.4648001117242741E-2</c:v>
                </c:pt>
                <c:pt idx="4">
                  <c:v>3.2392998834649703E-2</c:v>
                </c:pt>
                <c:pt idx="5">
                  <c:v>4.9047864341414851E-2</c:v>
                </c:pt>
                <c:pt idx="6">
                  <c:v>0.24911939368061986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53CF-4F2F-BDDB-C208F13D5D83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25_EEDEB28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D390452-D094-4C2F-A6C6-071B7E78D4A7}" authorId="{1E70D519-76A8-041E-13C4-F38D89D4E5AD}" status="resolved" created="2023-06-06T17:11:50.361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4007572099" sldId="293"/>
      <ac:spMk id="11" creationId="{00000000-0000-0000-0000-000000000000}"/>
      <ac:txMk cp="0" len="160">
        <ac:context len="209" hash="2437210600"/>
      </ac:txMk>
    </ac:txMkLst>
    <p188:pos x="3777716" y="283133"/>
    <p188:txBody>
      <a:bodyPr/>
      <a:lstStyle/>
      <a:p>
        <a:r>
          <a:rPr lang="en-US"/>
          <a:t>Use DEQ's Divisional structure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9B945E-FAE0-4D57-95AC-2880F50378F7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485CCFC-5C36-4103-BB67-3E7290039E04}">
      <dgm:prSet custT="1"/>
      <dgm:spPr>
        <a:solidFill>
          <a:schemeClr val="accent4"/>
        </a:solidFill>
      </dgm:spPr>
      <dgm:t>
        <a:bodyPr/>
        <a:lstStyle/>
        <a:p>
          <a:r>
            <a:rPr lang="en-US" sz="2000" b="1" dirty="0"/>
            <a:t>Transportation: </a:t>
          </a:r>
          <a:r>
            <a:rPr lang="en-US" sz="2000" dirty="0"/>
            <a:t>Increase the share of electric vehicles and to expand electric vehicle charging infrastructure. </a:t>
          </a:r>
        </a:p>
      </dgm:t>
    </dgm:pt>
    <dgm:pt modelId="{BB4A9015-CF0C-4160-AD4D-4FDCC9FDCCD0}" type="parTrans" cxnId="{723837D3-D4FC-4135-A107-FFB4120CEE1B}">
      <dgm:prSet/>
      <dgm:spPr/>
      <dgm:t>
        <a:bodyPr/>
        <a:lstStyle/>
        <a:p>
          <a:endParaRPr lang="en-US" sz="2000"/>
        </a:p>
      </dgm:t>
    </dgm:pt>
    <dgm:pt modelId="{1EABF498-77D3-4636-8858-884A425374A5}" type="sibTrans" cxnId="{723837D3-D4FC-4135-A107-FFB4120CEE1B}">
      <dgm:prSet/>
      <dgm:spPr/>
      <dgm:t>
        <a:bodyPr/>
        <a:lstStyle/>
        <a:p>
          <a:endParaRPr lang="en-US" sz="2000"/>
        </a:p>
      </dgm:t>
    </dgm:pt>
    <dgm:pt modelId="{E6BAED33-F6B3-4EAF-971A-C4A69CCA6D35}">
      <dgm:prSet custT="1"/>
      <dgm:spPr>
        <a:solidFill>
          <a:schemeClr val="accent4"/>
        </a:solidFill>
      </dgm:spPr>
      <dgm:t>
        <a:bodyPr/>
        <a:lstStyle/>
        <a:p>
          <a:r>
            <a:rPr lang="en-US" sz="2000" b="1" dirty="0"/>
            <a:t>Electric Power: </a:t>
          </a:r>
          <a:r>
            <a:rPr lang="en-US" sz="2000" dirty="0"/>
            <a:t>Streamline permitting for renewable energy projects. </a:t>
          </a:r>
        </a:p>
      </dgm:t>
    </dgm:pt>
    <dgm:pt modelId="{6067A67E-EC33-41C3-AFFB-0911B0B7C635}" type="parTrans" cxnId="{B43C21EF-5764-43A1-88BD-107FA21ABC52}">
      <dgm:prSet/>
      <dgm:spPr/>
      <dgm:t>
        <a:bodyPr/>
        <a:lstStyle/>
        <a:p>
          <a:endParaRPr lang="en-US" sz="2000"/>
        </a:p>
      </dgm:t>
    </dgm:pt>
    <dgm:pt modelId="{5478F1A7-629B-4D3E-8979-CE0000C016EC}" type="sibTrans" cxnId="{B43C21EF-5764-43A1-88BD-107FA21ABC52}">
      <dgm:prSet/>
      <dgm:spPr/>
      <dgm:t>
        <a:bodyPr/>
        <a:lstStyle/>
        <a:p>
          <a:endParaRPr lang="en-US" sz="2000"/>
        </a:p>
      </dgm:t>
    </dgm:pt>
    <dgm:pt modelId="{DE8BD302-95A8-47FF-B635-AE9E36BB6552}">
      <dgm:prSet custT="1"/>
      <dgm:spPr/>
      <dgm:t>
        <a:bodyPr/>
        <a:lstStyle/>
        <a:p>
          <a:r>
            <a:rPr lang="en-US" sz="2000" b="1" dirty="0"/>
            <a:t>Industrial: </a:t>
          </a:r>
          <a:r>
            <a:rPr lang="en-US" sz="2000" dirty="0"/>
            <a:t>Reduce energy demand of industrial facilities. </a:t>
          </a:r>
        </a:p>
      </dgm:t>
    </dgm:pt>
    <dgm:pt modelId="{3FFF75DA-7E11-4471-AA57-6B09B28232B5}" type="parTrans" cxnId="{CB41CB6B-A8C6-4715-87C0-0E659C6D56A7}">
      <dgm:prSet/>
      <dgm:spPr/>
      <dgm:t>
        <a:bodyPr/>
        <a:lstStyle/>
        <a:p>
          <a:endParaRPr lang="en-US" sz="2000"/>
        </a:p>
      </dgm:t>
    </dgm:pt>
    <dgm:pt modelId="{C00A4781-6445-41FF-8721-85BC6F3EFA9A}" type="sibTrans" cxnId="{CB41CB6B-A8C6-4715-87C0-0E659C6D56A7}">
      <dgm:prSet/>
      <dgm:spPr/>
      <dgm:t>
        <a:bodyPr/>
        <a:lstStyle/>
        <a:p>
          <a:endParaRPr lang="en-US" sz="2000"/>
        </a:p>
      </dgm:t>
    </dgm:pt>
    <dgm:pt modelId="{ADD9C0EF-E466-4C94-AEF0-596A3719041F}">
      <dgm:prSet custT="1"/>
      <dgm:spPr>
        <a:solidFill>
          <a:schemeClr val="accent4"/>
        </a:solidFill>
      </dgm:spPr>
      <dgm:t>
        <a:bodyPr/>
        <a:lstStyle/>
        <a:p>
          <a:r>
            <a:rPr lang="en-US" sz="2000" b="1" dirty="0"/>
            <a:t>Waste Management: </a:t>
          </a:r>
          <a:r>
            <a:rPr lang="en-US" sz="2000" dirty="0"/>
            <a:t>Reduce methane emissions from landfills and wastewater treatment facilities. </a:t>
          </a:r>
        </a:p>
      </dgm:t>
    </dgm:pt>
    <dgm:pt modelId="{679C2FF0-F04F-4E27-BE66-EE1676A40C9A}" type="parTrans" cxnId="{10187954-D170-450F-B69B-4351E997674A}">
      <dgm:prSet/>
      <dgm:spPr/>
      <dgm:t>
        <a:bodyPr/>
        <a:lstStyle/>
        <a:p>
          <a:endParaRPr lang="en-US" sz="2000"/>
        </a:p>
      </dgm:t>
    </dgm:pt>
    <dgm:pt modelId="{685F3B26-861F-4650-A5E7-A2FE007E4D56}" type="sibTrans" cxnId="{10187954-D170-450F-B69B-4351E997674A}">
      <dgm:prSet/>
      <dgm:spPr/>
      <dgm:t>
        <a:bodyPr/>
        <a:lstStyle/>
        <a:p>
          <a:endParaRPr lang="en-US" sz="2000"/>
        </a:p>
      </dgm:t>
    </dgm:pt>
    <dgm:pt modelId="{9EEB7DD1-6297-4D06-B499-A7700E088039}">
      <dgm:prSet custT="1"/>
      <dgm:spPr>
        <a:solidFill>
          <a:schemeClr val="accent4"/>
        </a:solidFill>
      </dgm:spPr>
      <dgm:t>
        <a:bodyPr/>
        <a:lstStyle/>
        <a:p>
          <a:r>
            <a:rPr lang="en-US" sz="2000" b="1" dirty="0"/>
            <a:t>Agriculture: </a:t>
          </a:r>
          <a:r>
            <a:rPr lang="en-US" sz="2000" dirty="0"/>
            <a:t>Promote green farming practices including anaerobic digesters for methane reduction </a:t>
          </a:r>
        </a:p>
      </dgm:t>
    </dgm:pt>
    <dgm:pt modelId="{57D99B86-DF67-4E9A-8EC6-DE56758AD818}" type="parTrans" cxnId="{EEDBED39-E922-4DF6-8BB1-7DFD11C37025}">
      <dgm:prSet/>
      <dgm:spPr/>
      <dgm:t>
        <a:bodyPr/>
        <a:lstStyle/>
        <a:p>
          <a:endParaRPr lang="en-US" sz="2000"/>
        </a:p>
      </dgm:t>
    </dgm:pt>
    <dgm:pt modelId="{FA4C71AF-CF7B-4E80-B3C0-00A85D94601C}" type="sibTrans" cxnId="{EEDBED39-E922-4DF6-8BB1-7DFD11C37025}">
      <dgm:prSet/>
      <dgm:spPr/>
      <dgm:t>
        <a:bodyPr/>
        <a:lstStyle/>
        <a:p>
          <a:endParaRPr lang="en-US" sz="2000"/>
        </a:p>
      </dgm:t>
    </dgm:pt>
    <dgm:pt modelId="{8CEE093B-30E2-4AD2-9520-CE3DE3173DC8}">
      <dgm:prSet custT="1"/>
      <dgm:spPr>
        <a:solidFill>
          <a:schemeClr val="accent4"/>
        </a:solidFill>
      </dgm:spPr>
      <dgm:t>
        <a:bodyPr/>
        <a:lstStyle/>
        <a:p>
          <a:r>
            <a:rPr lang="en-US" sz="2000" b="1" dirty="0"/>
            <a:t>Carbon Removal: </a:t>
          </a:r>
          <a:r>
            <a:rPr lang="en-US" sz="2000" dirty="0"/>
            <a:t>Restoration of degraded and forested lands to enhance carbon sequestration. </a:t>
          </a:r>
        </a:p>
      </dgm:t>
    </dgm:pt>
    <dgm:pt modelId="{C8E9FC9D-61A7-41FE-A619-822B14933976}" type="parTrans" cxnId="{E6F35E5B-67B1-491D-BD7F-95C5BB48C509}">
      <dgm:prSet/>
      <dgm:spPr/>
      <dgm:t>
        <a:bodyPr/>
        <a:lstStyle/>
        <a:p>
          <a:endParaRPr lang="en-US" sz="2000"/>
        </a:p>
      </dgm:t>
    </dgm:pt>
    <dgm:pt modelId="{DE8DDD78-1CBF-4143-86C4-B2AB29F5AB72}" type="sibTrans" cxnId="{E6F35E5B-67B1-491D-BD7F-95C5BB48C509}">
      <dgm:prSet/>
      <dgm:spPr/>
      <dgm:t>
        <a:bodyPr/>
        <a:lstStyle/>
        <a:p>
          <a:endParaRPr lang="en-US" sz="2000"/>
        </a:p>
      </dgm:t>
    </dgm:pt>
    <dgm:pt modelId="{D1B847CD-D33A-4A40-98FC-970ABDDA8B9B}">
      <dgm:prSet custT="1"/>
      <dgm:spPr>
        <a:solidFill>
          <a:schemeClr val="accent4"/>
        </a:solidFill>
      </dgm:spPr>
      <dgm:t>
        <a:bodyPr/>
        <a:lstStyle/>
        <a:p>
          <a:r>
            <a:rPr lang="en-US" sz="2000" b="1" dirty="0"/>
            <a:t>Other: </a:t>
          </a:r>
          <a:r>
            <a:rPr lang="en-US" sz="2000" dirty="0"/>
            <a:t>Promote weatherization of homes and energy efficient appliances. Promote food waste reduction programs.</a:t>
          </a:r>
        </a:p>
      </dgm:t>
    </dgm:pt>
    <dgm:pt modelId="{5D896F21-87B7-4CA5-B7B1-C216E696101B}" type="parTrans" cxnId="{CD09C417-B241-4F01-8253-6624EE43E688}">
      <dgm:prSet/>
      <dgm:spPr/>
      <dgm:t>
        <a:bodyPr/>
        <a:lstStyle/>
        <a:p>
          <a:endParaRPr lang="en-US" sz="2000"/>
        </a:p>
      </dgm:t>
    </dgm:pt>
    <dgm:pt modelId="{C39D6E54-EF7C-4EDD-A0C6-1338F44887CF}" type="sibTrans" cxnId="{CD09C417-B241-4F01-8253-6624EE43E688}">
      <dgm:prSet/>
      <dgm:spPr/>
      <dgm:t>
        <a:bodyPr/>
        <a:lstStyle/>
        <a:p>
          <a:endParaRPr lang="en-US" sz="2000"/>
        </a:p>
      </dgm:t>
    </dgm:pt>
    <dgm:pt modelId="{614AC3B2-F557-4D54-916B-ADB1F7CF4E90}" type="pres">
      <dgm:prSet presAssocID="{8F9B945E-FAE0-4D57-95AC-2880F50378F7}" presName="diagram" presStyleCnt="0">
        <dgm:presLayoutVars>
          <dgm:dir/>
          <dgm:resizeHandles val="exact"/>
        </dgm:presLayoutVars>
      </dgm:prSet>
      <dgm:spPr/>
    </dgm:pt>
    <dgm:pt modelId="{6EA5F3B7-9430-4E5C-A2EA-50B6F9EAA1E1}" type="pres">
      <dgm:prSet presAssocID="{6485CCFC-5C36-4103-BB67-3E7290039E04}" presName="node" presStyleLbl="node1" presStyleIdx="0" presStyleCnt="7">
        <dgm:presLayoutVars>
          <dgm:bulletEnabled val="1"/>
        </dgm:presLayoutVars>
      </dgm:prSet>
      <dgm:spPr/>
    </dgm:pt>
    <dgm:pt modelId="{7DC7E65F-23B8-44D0-A612-328436623A4B}" type="pres">
      <dgm:prSet presAssocID="{1EABF498-77D3-4636-8858-884A425374A5}" presName="sibTrans" presStyleCnt="0"/>
      <dgm:spPr/>
    </dgm:pt>
    <dgm:pt modelId="{8875ABCF-AF1D-416C-B530-35ECC91CD971}" type="pres">
      <dgm:prSet presAssocID="{E6BAED33-F6B3-4EAF-971A-C4A69CCA6D35}" presName="node" presStyleLbl="node1" presStyleIdx="1" presStyleCnt="7" custScaleY="84922">
        <dgm:presLayoutVars>
          <dgm:bulletEnabled val="1"/>
        </dgm:presLayoutVars>
      </dgm:prSet>
      <dgm:spPr/>
    </dgm:pt>
    <dgm:pt modelId="{BCC434C8-0638-480F-BEFC-52866A0536B8}" type="pres">
      <dgm:prSet presAssocID="{5478F1A7-629B-4D3E-8979-CE0000C016EC}" presName="sibTrans" presStyleCnt="0"/>
      <dgm:spPr/>
    </dgm:pt>
    <dgm:pt modelId="{D2D12083-4B69-47E6-8350-D2DA278E8384}" type="pres">
      <dgm:prSet presAssocID="{DE8BD302-95A8-47FF-B635-AE9E36BB6552}" presName="node" presStyleLbl="node1" presStyleIdx="2" presStyleCnt="7" custScaleX="101442" custScaleY="74280">
        <dgm:presLayoutVars>
          <dgm:bulletEnabled val="1"/>
        </dgm:presLayoutVars>
      </dgm:prSet>
      <dgm:spPr/>
    </dgm:pt>
    <dgm:pt modelId="{B5E03C60-304F-4FB1-9218-D60C67E48A35}" type="pres">
      <dgm:prSet presAssocID="{C00A4781-6445-41FF-8721-85BC6F3EFA9A}" presName="sibTrans" presStyleCnt="0"/>
      <dgm:spPr/>
    </dgm:pt>
    <dgm:pt modelId="{69F5CF7F-7B2E-48AA-BA1B-7DCC3E682426}" type="pres">
      <dgm:prSet presAssocID="{ADD9C0EF-E466-4C94-AEF0-596A3719041F}" presName="node" presStyleLbl="node1" presStyleIdx="3" presStyleCnt="7">
        <dgm:presLayoutVars>
          <dgm:bulletEnabled val="1"/>
        </dgm:presLayoutVars>
      </dgm:prSet>
      <dgm:spPr/>
    </dgm:pt>
    <dgm:pt modelId="{B4884CEA-333C-4CA1-B2F2-B58056A1B047}" type="pres">
      <dgm:prSet presAssocID="{685F3B26-861F-4650-A5E7-A2FE007E4D56}" presName="sibTrans" presStyleCnt="0"/>
      <dgm:spPr/>
    </dgm:pt>
    <dgm:pt modelId="{3D081C6B-16F7-427C-A02D-A18120334499}" type="pres">
      <dgm:prSet presAssocID="{9EEB7DD1-6297-4D06-B499-A7700E088039}" presName="node" presStyleLbl="node1" presStyleIdx="4" presStyleCnt="7">
        <dgm:presLayoutVars>
          <dgm:bulletEnabled val="1"/>
        </dgm:presLayoutVars>
      </dgm:prSet>
      <dgm:spPr/>
    </dgm:pt>
    <dgm:pt modelId="{43B3F09E-B31B-4FB7-A795-60BA74554AFD}" type="pres">
      <dgm:prSet presAssocID="{FA4C71AF-CF7B-4E80-B3C0-00A85D94601C}" presName="sibTrans" presStyleCnt="0"/>
      <dgm:spPr/>
    </dgm:pt>
    <dgm:pt modelId="{24BBD081-D718-459B-B2D3-B5DD2C7167EF}" type="pres">
      <dgm:prSet presAssocID="{8CEE093B-30E2-4AD2-9520-CE3DE3173DC8}" presName="node" presStyleLbl="node1" presStyleIdx="5" presStyleCnt="7" custScaleX="103660" custScaleY="104145">
        <dgm:presLayoutVars>
          <dgm:bulletEnabled val="1"/>
        </dgm:presLayoutVars>
      </dgm:prSet>
      <dgm:spPr/>
    </dgm:pt>
    <dgm:pt modelId="{D691F3EF-1E73-4868-AB70-3C4F37919E1E}" type="pres">
      <dgm:prSet presAssocID="{DE8DDD78-1CBF-4143-86C4-B2AB29F5AB72}" presName="sibTrans" presStyleCnt="0"/>
      <dgm:spPr/>
    </dgm:pt>
    <dgm:pt modelId="{A256D192-B04A-4F1D-88EC-6A6E2EEC8F49}" type="pres">
      <dgm:prSet presAssocID="{D1B847CD-D33A-4A40-98FC-970ABDDA8B9B}" presName="node" presStyleLbl="node1" presStyleIdx="6" presStyleCnt="7" custScaleX="103642" custScaleY="113369">
        <dgm:presLayoutVars>
          <dgm:bulletEnabled val="1"/>
        </dgm:presLayoutVars>
      </dgm:prSet>
      <dgm:spPr/>
    </dgm:pt>
  </dgm:ptLst>
  <dgm:cxnLst>
    <dgm:cxn modelId="{CD09C417-B241-4F01-8253-6624EE43E688}" srcId="{8F9B945E-FAE0-4D57-95AC-2880F50378F7}" destId="{D1B847CD-D33A-4A40-98FC-970ABDDA8B9B}" srcOrd="6" destOrd="0" parTransId="{5D896F21-87B7-4CA5-B7B1-C216E696101B}" sibTransId="{C39D6E54-EF7C-4EDD-A0C6-1338F44887CF}"/>
    <dgm:cxn modelId="{DA37F431-1FBC-4E9B-AB1B-DF81BFB864C7}" type="presOf" srcId="{9EEB7DD1-6297-4D06-B499-A7700E088039}" destId="{3D081C6B-16F7-427C-A02D-A18120334499}" srcOrd="0" destOrd="0" presId="urn:microsoft.com/office/officeart/2005/8/layout/default"/>
    <dgm:cxn modelId="{298B0232-8824-4125-97EC-90DADA8A3576}" type="presOf" srcId="{6485CCFC-5C36-4103-BB67-3E7290039E04}" destId="{6EA5F3B7-9430-4E5C-A2EA-50B6F9EAA1E1}" srcOrd="0" destOrd="0" presId="urn:microsoft.com/office/officeart/2005/8/layout/default"/>
    <dgm:cxn modelId="{EEDBED39-E922-4DF6-8BB1-7DFD11C37025}" srcId="{8F9B945E-FAE0-4D57-95AC-2880F50378F7}" destId="{9EEB7DD1-6297-4D06-B499-A7700E088039}" srcOrd="4" destOrd="0" parTransId="{57D99B86-DF67-4E9A-8EC6-DE56758AD818}" sibTransId="{FA4C71AF-CF7B-4E80-B3C0-00A85D94601C}"/>
    <dgm:cxn modelId="{E6F35E5B-67B1-491D-BD7F-95C5BB48C509}" srcId="{8F9B945E-FAE0-4D57-95AC-2880F50378F7}" destId="{8CEE093B-30E2-4AD2-9520-CE3DE3173DC8}" srcOrd="5" destOrd="0" parTransId="{C8E9FC9D-61A7-41FE-A619-822B14933976}" sibTransId="{DE8DDD78-1CBF-4143-86C4-B2AB29F5AB72}"/>
    <dgm:cxn modelId="{490C6B61-E3D5-408D-9CFC-68ABD47F54B4}" type="presOf" srcId="{ADD9C0EF-E466-4C94-AEF0-596A3719041F}" destId="{69F5CF7F-7B2E-48AA-BA1B-7DCC3E682426}" srcOrd="0" destOrd="0" presId="urn:microsoft.com/office/officeart/2005/8/layout/default"/>
    <dgm:cxn modelId="{8C801944-87D4-46E8-A763-C69500B5A740}" type="presOf" srcId="{D1B847CD-D33A-4A40-98FC-970ABDDA8B9B}" destId="{A256D192-B04A-4F1D-88EC-6A6E2EEC8F49}" srcOrd="0" destOrd="0" presId="urn:microsoft.com/office/officeart/2005/8/layout/default"/>
    <dgm:cxn modelId="{CB41CB6B-A8C6-4715-87C0-0E659C6D56A7}" srcId="{8F9B945E-FAE0-4D57-95AC-2880F50378F7}" destId="{DE8BD302-95A8-47FF-B635-AE9E36BB6552}" srcOrd="2" destOrd="0" parTransId="{3FFF75DA-7E11-4471-AA57-6B09B28232B5}" sibTransId="{C00A4781-6445-41FF-8721-85BC6F3EFA9A}"/>
    <dgm:cxn modelId="{10187954-D170-450F-B69B-4351E997674A}" srcId="{8F9B945E-FAE0-4D57-95AC-2880F50378F7}" destId="{ADD9C0EF-E466-4C94-AEF0-596A3719041F}" srcOrd="3" destOrd="0" parTransId="{679C2FF0-F04F-4E27-BE66-EE1676A40C9A}" sibTransId="{685F3B26-861F-4650-A5E7-A2FE007E4D56}"/>
    <dgm:cxn modelId="{C26E8E87-F462-4D7E-BB77-C1F0BF145BB5}" type="presOf" srcId="{E6BAED33-F6B3-4EAF-971A-C4A69CCA6D35}" destId="{8875ABCF-AF1D-416C-B530-35ECC91CD971}" srcOrd="0" destOrd="0" presId="urn:microsoft.com/office/officeart/2005/8/layout/default"/>
    <dgm:cxn modelId="{2385578B-1875-46B1-AEA4-D433FE2BBCD0}" type="presOf" srcId="{DE8BD302-95A8-47FF-B635-AE9E36BB6552}" destId="{D2D12083-4B69-47E6-8350-D2DA278E8384}" srcOrd="0" destOrd="0" presId="urn:microsoft.com/office/officeart/2005/8/layout/default"/>
    <dgm:cxn modelId="{B57A2692-DC48-4340-9C0C-15C7B63836E9}" type="presOf" srcId="{8F9B945E-FAE0-4D57-95AC-2880F50378F7}" destId="{614AC3B2-F557-4D54-916B-ADB1F7CF4E90}" srcOrd="0" destOrd="0" presId="urn:microsoft.com/office/officeart/2005/8/layout/default"/>
    <dgm:cxn modelId="{CFEB71AB-9FED-40AC-B026-A5EC87D2E811}" type="presOf" srcId="{8CEE093B-30E2-4AD2-9520-CE3DE3173DC8}" destId="{24BBD081-D718-459B-B2D3-B5DD2C7167EF}" srcOrd="0" destOrd="0" presId="urn:microsoft.com/office/officeart/2005/8/layout/default"/>
    <dgm:cxn modelId="{723837D3-D4FC-4135-A107-FFB4120CEE1B}" srcId="{8F9B945E-FAE0-4D57-95AC-2880F50378F7}" destId="{6485CCFC-5C36-4103-BB67-3E7290039E04}" srcOrd="0" destOrd="0" parTransId="{BB4A9015-CF0C-4160-AD4D-4FDCC9FDCCD0}" sibTransId="{1EABF498-77D3-4636-8858-884A425374A5}"/>
    <dgm:cxn modelId="{B43C21EF-5764-43A1-88BD-107FA21ABC52}" srcId="{8F9B945E-FAE0-4D57-95AC-2880F50378F7}" destId="{E6BAED33-F6B3-4EAF-971A-C4A69CCA6D35}" srcOrd="1" destOrd="0" parTransId="{6067A67E-EC33-41C3-AFFB-0911B0B7C635}" sibTransId="{5478F1A7-629B-4D3E-8979-CE0000C016EC}"/>
    <dgm:cxn modelId="{B38C1B2B-F493-49E3-9654-EB3E85F4FCD9}" type="presParOf" srcId="{614AC3B2-F557-4D54-916B-ADB1F7CF4E90}" destId="{6EA5F3B7-9430-4E5C-A2EA-50B6F9EAA1E1}" srcOrd="0" destOrd="0" presId="urn:microsoft.com/office/officeart/2005/8/layout/default"/>
    <dgm:cxn modelId="{EA399CCD-EFE8-44B9-A7AF-A366BBCF7BA6}" type="presParOf" srcId="{614AC3B2-F557-4D54-916B-ADB1F7CF4E90}" destId="{7DC7E65F-23B8-44D0-A612-328436623A4B}" srcOrd="1" destOrd="0" presId="urn:microsoft.com/office/officeart/2005/8/layout/default"/>
    <dgm:cxn modelId="{FD1136C7-5EB6-4F9B-A709-9AAFE7F357BD}" type="presParOf" srcId="{614AC3B2-F557-4D54-916B-ADB1F7CF4E90}" destId="{8875ABCF-AF1D-416C-B530-35ECC91CD971}" srcOrd="2" destOrd="0" presId="urn:microsoft.com/office/officeart/2005/8/layout/default"/>
    <dgm:cxn modelId="{2F4787A5-B467-47E8-92B1-ED237AE7E312}" type="presParOf" srcId="{614AC3B2-F557-4D54-916B-ADB1F7CF4E90}" destId="{BCC434C8-0638-480F-BEFC-52866A0536B8}" srcOrd="3" destOrd="0" presId="urn:microsoft.com/office/officeart/2005/8/layout/default"/>
    <dgm:cxn modelId="{098EC24B-5FEF-4AC1-9DE7-3C4354BE3909}" type="presParOf" srcId="{614AC3B2-F557-4D54-916B-ADB1F7CF4E90}" destId="{D2D12083-4B69-47E6-8350-D2DA278E8384}" srcOrd="4" destOrd="0" presId="urn:microsoft.com/office/officeart/2005/8/layout/default"/>
    <dgm:cxn modelId="{C0760BC9-AFB3-4F0B-A354-9E67D38A346A}" type="presParOf" srcId="{614AC3B2-F557-4D54-916B-ADB1F7CF4E90}" destId="{B5E03C60-304F-4FB1-9218-D60C67E48A35}" srcOrd="5" destOrd="0" presId="urn:microsoft.com/office/officeart/2005/8/layout/default"/>
    <dgm:cxn modelId="{4A2CB97C-0AA4-470F-A7E8-8326C2A22DAF}" type="presParOf" srcId="{614AC3B2-F557-4D54-916B-ADB1F7CF4E90}" destId="{69F5CF7F-7B2E-48AA-BA1B-7DCC3E682426}" srcOrd="6" destOrd="0" presId="urn:microsoft.com/office/officeart/2005/8/layout/default"/>
    <dgm:cxn modelId="{952F9DD2-DE5D-49F4-ADB8-1ED6FA6A1D32}" type="presParOf" srcId="{614AC3B2-F557-4D54-916B-ADB1F7CF4E90}" destId="{B4884CEA-333C-4CA1-B2F2-B58056A1B047}" srcOrd="7" destOrd="0" presId="urn:microsoft.com/office/officeart/2005/8/layout/default"/>
    <dgm:cxn modelId="{6E39C421-A0D4-4CD7-BD3D-A1E8C4E91970}" type="presParOf" srcId="{614AC3B2-F557-4D54-916B-ADB1F7CF4E90}" destId="{3D081C6B-16F7-427C-A02D-A18120334499}" srcOrd="8" destOrd="0" presId="urn:microsoft.com/office/officeart/2005/8/layout/default"/>
    <dgm:cxn modelId="{80A42689-06F1-4BBC-AAC0-2FA1862FB7BA}" type="presParOf" srcId="{614AC3B2-F557-4D54-916B-ADB1F7CF4E90}" destId="{43B3F09E-B31B-4FB7-A795-60BA74554AFD}" srcOrd="9" destOrd="0" presId="urn:microsoft.com/office/officeart/2005/8/layout/default"/>
    <dgm:cxn modelId="{4DDA4360-34C9-4745-AE9A-E1A6CD5B40EE}" type="presParOf" srcId="{614AC3B2-F557-4D54-916B-ADB1F7CF4E90}" destId="{24BBD081-D718-459B-B2D3-B5DD2C7167EF}" srcOrd="10" destOrd="0" presId="urn:microsoft.com/office/officeart/2005/8/layout/default"/>
    <dgm:cxn modelId="{A8005262-1860-4154-91F8-1A6EA7D2F205}" type="presParOf" srcId="{614AC3B2-F557-4D54-916B-ADB1F7CF4E90}" destId="{D691F3EF-1E73-4868-AB70-3C4F37919E1E}" srcOrd="11" destOrd="0" presId="urn:microsoft.com/office/officeart/2005/8/layout/default"/>
    <dgm:cxn modelId="{A43FA6DB-259C-4C25-96CC-D021135D5B5F}" type="presParOf" srcId="{614AC3B2-F557-4D54-916B-ADB1F7CF4E90}" destId="{A256D192-B04A-4F1D-88EC-6A6E2EEC8F49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A5F3B7-9430-4E5C-A2EA-50B6F9EAA1E1}">
      <dsp:nvSpPr>
        <dsp:cNvPr id="0" name=""/>
        <dsp:cNvSpPr/>
      </dsp:nvSpPr>
      <dsp:spPr>
        <a:xfrm>
          <a:off x="2260" y="357784"/>
          <a:ext cx="2655776" cy="1593466"/>
        </a:xfrm>
        <a:prstGeom prst="rect">
          <a:avLst/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Transportation: </a:t>
          </a:r>
          <a:r>
            <a:rPr lang="en-US" sz="2000" kern="1200" dirty="0"/>
            <a:t>Increase the share of electric vehicles and to expand electric vehicle charging infrastructure. </a:t>
          </a:r>
        </a:p>
      </dsp:txBody>
      <dsp:txXfrm>
        <a:off x="2260" y="357784"/>
        <a:ext cx="2655776" cy="1593466"/>
      </dsp:txXfrm>
    </dsp:sp>
    <dsp:sp modelId="{8875ABCF-AF1D-416C-B530-35ECC91CD971}">
      <dsp:nvSpPr>
        <dsp:cNvPr id="0" name=""/>
        <dsp:cNvSpPr/>
      </dsp:nvSpPr>
      <dsp:spPr>
        <a:xfrm>
          <a:off x="2923614" y="477916"/>
          <a:ext cx="2655776" cy="1353203"/>
        </a:xfrm>
        <a:prstGeom prst="rect">
          <a:avLst/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Electric Power: </a:t>
          </a:r>
          <a:r>
            <a:rPr lang="en-US" sz="2000" kern="1200" dirty="0"/>
            <a:t>Streamline permitting for renewable energy projects. </a:t>
          </a:r>
        </a:p>
      </dsp:txBody>
      <dsp:txXfrm>
        <a:off x="2923614" y="477916"/>
        <a:ext cx="2655776" cy="1353203"/>
      </dsp:txXfrm>
    </dsp:sp>
    <dsp:sp modelId="{D2D12083-4B69-47E6-8350-D2DA278E8384}">
      <dsp:nvSpPr>
        <dsp:cNvPr id="0" name=""/>
        <dsp:cNvSpPr/>
      </dsp:nvSpPr>
      <dsp:spPr>
        <a:xfrm>
          <a:off x="5844969" y="562704"/>
          <a:ext cx="2694073" cy="118362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Industrial: </a:t>
          </a:r>
          <a:r>
            <a:rPr lang="en-US" sz="2000" kern="1200" dirty="0"/>
            <a:t>Reduce energy demand of industrial facilities. </a:t>
          </a:r>
        </a:p>
      </dsp:txBody>
      <dsp:txXfrm>
        <a:off x="5844969" y="562704"/>
        <a:ext cx="2694073" cy="1183626"/>
      </dsp:txXfrm>
    </dsp:sp>
    <dsp:sp modelId="{69F5CF7F-7B2E-48AA-BA1B-7DCC3E682426}">
      <dsp:nvSpPr>
        <dsp:cNvPr id="0" name=""/>
        <dsp:cNvSpPr/>
      </dsp:nvSpPr>
      <dsp:spPr>
        <a:xfrm>
          <a:off x="8804619" y="357784"/>
          <a:ext cx="2655776" cy="1593466"/>
        </a:xfrm>
        <a:prstGeom prst="rect">
          <a:avLst/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Waste Management: </a:t>
          </a:r>
          <a:r>
            <a:rPr lang="en-US" sz="2000" kern="1200" dirty="0"/>
            <a:t>Reduce methane emissions from landfills and wastewater treatment facilities. </a:t>
          </a:r>
        </a:p>
      </dsp:txBody>
      <dsp:txXfrm>
        <a:off x="8804619" y="357784"/>
        <a:ext cx="2655776" cy="1593466"/>
      </dsp:txXfrm>
    </dsp:sp>
    <dsp:sp modelId="{3D081C6B-16F7-427C-A02D-A18120334499}">
      <dsp:nvSpPr>
        <dsp:cNvPr id="0" name=""/>
        <dsp:cNvSpPr/>
      </dsp:nvSpPr>
      <dsp:spPr>
        <a:xfrm>
          <a:off x="1385123" y="2323343"/>
          <a:ext cx="2655776" cy="1593466"/>
        </a:xfrm>
        <a:prstGeom prst="rect">
          <a:avLst/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Agriculture: </a:t>
          </a:r>
          <a:r>
            <a:rPr lang="en-US" sz="2000" kern="1200" dirty="0"/>
            <a:t>Promote green farming practices including anaerobic digesters for methane reduction </a:t>
          </a:r>
        </a:p>
      </dsp:txBody>
      <dsp:txXfrm>
        <a:off x="1385123" y="2323343"/>
        <a:ext cx="2655776" cy="1593466"/>
      </dsp:txXfrm>
    </dsp:sp>
    <dsp:sp modelId="{24BBD081-D718-459B-B2D3-B5DD2C7167EF}">
      <dsp:nvSpPr>
        <dsp:cNvPr id="0" name=""/>
        <dsp:cNvSpPr/>
      </dsp:nvSpPr>
      <dsp:spPr>
        <a:xfrm>
          <a:off x="4306477" y="2290319"/>
          <a:ext cx="2752978" cy="1659515"/>
        </a:xfrm>
        <a:prstGeom prst="rect">
          <a:avLst/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Carbon Removal: </a:t>
          </a:r>
          <a:r>
            <a:rPr lang="en-US" sz="2000" kern="1200" dirty="0"/>
            <a:t>Restoration of degraded and forested lands to enhance carbon sequestration. </a:t>
          </a:r>
        </a:p>
      </dsp:txBody>
      <dsp:txXfrm>
        <a:off x="4306477" y="2290319"/>
        <a:ext cx="2752978" cy="1659515"/>
      </dsp:txXfrm>
    </dsp:sp>
    <dsp:sp modelId="{A256D192-B04A-4F1D-88EC-6A6E2EEC8F49}">
      <dsp:nvSpPr>
        <dsp:cNvPr id="0" name=""/>
        <dsp:cNvSpPr/>
      </dsp:nvSpPr>
      <dsp:spPr>
        <a:xfrm>
          <a:off x="7325033" y="2216828"/>
          <a:ext cx="2752500" cy="1806496"/>
        </a:xfrm>
        <a:prstGeom prst="rect">
          <a:avLst/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Other: </a:t>
          </a:r>
          <a:r>
            <a:rPr lang="en-US" sz="2000" kern="1200" dirty="0"/>
            <a:t>Promote weatherization of homes and energy efficient appliances. Promote food waste reduction programs.</a:t>
          </a:r>
        </a:p>
      </dsp:txBody>
      <dsp:txXfrm>
        <a:off x="7325033" y="2216828"/>
        <a:ext cx="2752500" cy="18064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8C93CE-D6A7-4779-B4EB-CA7AA0CEC5D8}" type="datetimeFigureOut">
              <a:t>1/9/2024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6C58D9-453F-47DD-AAB5-6D4728E6ADA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615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DEQ has a vision for Virginia’s environment that Virginians will enjoy: </a:t>
            </a:r>
          </a:p>
          <a:p>
            <a:pPr eaLnBrk="1" hangingPunct="1">
              <a:buFontTx/>
              <a:buChar char="-"/>
            </a:pPr>
            <a:r>
              <a:rPr lang="en-US" altLang="en-US"/>
              <a:t>Cleaner water available for all uses.</a:t>
            </a:r>
          </a:p>
          <a:p>
            <a:pPr eaLnBrk="1" hangingPunct="1">
              <a:buFontTx/>
              <a:buChar char="-"/>
            </a:pPr>
            <a:r>
              <a:rPr lang="en-US" altLang="en-US"/>
              <a:t>Improved air quality that supports communities and ecosystems.</a:t>
            </a:r>
          </a:p>
          <a:p>
            <a:pPr eaLnBrk="1" hangingPunct="1">
              <a:buFontTx/>
              <a:buChar char="-"/>
            </a:pPr>
            <a:r>
              <a:rPr lang="en-US" altLang="en-US"/>
              <a:t>Productive re-use of contaminated land. </a:t>
            </a:r>
          </a:p>
          <a:p>
            <a:endParaRPr lang="en-US" altLang="en-US">
              <a:cs typeface="Calibri"/>
            </a:endParaRPr>
          </a:p>
          <a:p>
            <a:pPr eaLnBrk="1" hangingPunct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C4A1B-E3F4-440A-A1E4-007EA359E36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431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9C4A1B-E3F4-440A-A1E4-007EA359E36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71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738" y="1494206"/>
            <a:ext cx="7484681" cy="354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86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145458"/>
            <a:ext cx="9144000" cy="964883"/>
          </a:xfrm>
        </p:spPr>
        <p:txBody>
          <a:bodyPr lIns="0" anchor="b">
            <a:normAutofit/>
          </a:bodyPr>
          <a:lstStyle>
            <a:lvl1pPr algn="l">
              <a:defRPr sz="4000" b="1" i="0" baseline="0">
                <a:ln>
                  <a:noFill/>
                </a:ln>
                <a:solidFill>
                  <a:srgbClr val="198569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153681"/>
            <a:ext cx="9144000" cy="451802"/>
          </a:xfrm>
        </p:spPr>
        <p:txBody>
          <a:bodyPr>
            <a:normAutofit/>
          </a:bodyPr>
          <a:lstStyle>
            <a:lvl1pPr marL="0" indent="0" algn="l">
              <a:buNone/>
              <a:defRPr sz="2800" b="1" i="0" baseline="0">
                <a:ln>
                  <a:noFill/>
                </a:ln>
                <a:solidFill>
                  <a:srgbClr val="277EA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01" y="399732"/>
            <a:ext cx="1818499" cy="861291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523999" y="5033296"/>
            <a:ext cx="4271494" cy="310243"/>
          </a:xfrm>
        </p:spPr>
        <p:txBody>
          <a:bodyPr>
            <a:noAutofit/>
          </a:bodyPr>
          <a:lstStyle>
            <a:lvl1pPr marL="0" indent="0">
              <a:buNone/>
              <a:defRPr sz="1800" b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 of Presenter</a:t>
            </a:r>
          </a:p>
          <a:p>
            <a:pPr lvl="0"/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524000" y="4396950"/>
            <a:ext cx="9144000" cy="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523999" y="5373316"/>
            <a:ext cx="4271494" cy="310243"/>
          </a:xfrm>
        </p:spPr>
        <p:txBody>
          <a:bodyPr>
            <a:noAutofit/>
          </a:bodyPr>
          <a:lstStyle>
            <a:lvl1pPr marL="0" indent="0">
              <a:buNone/>
              <a:defRPr sz="1800" b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  <a:p>
            <a:pPr lvl="0"/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1523999" y="6009663"/>
            <a:ext cx="4271494" cy="310243"/>
          </a:xfrm>
        </p:spPr>
        <p:txBody>
          <a:bodyPr>
            <a:noAutofit/>
          </a:bodyPr>
          <a:lstStyle>
            <a:lvl1pPr marL="0" indent="0">
              <a:buNone/>
              <a:defRPr sz="1800" b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</a:t>
            </a:r>
          </a:p>
          <a:p>
            <a:pPr lvl="0"/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1523998" y="5713336"/>
            <a:ext cx="4992711" cy="266548"/>
          </a:xfrm>
        </p:spPr>
        <p:txBody>
          <a:bodyPr/>
          <a:lstStyle>
            <a:lvl1pPr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87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 b="1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Courier New" panose="02070309020205020404" pitchFamily="49" charset="0"/>
              <a:buChar char="o"/>
              <a:defRPr sz="260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24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311900"/>
            <a:ext cx="10515600" cy="409575"/>
          </a:xfrm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8423" y="6387922"/>
            <a:ext cx="568392" cy="30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331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0515600" cy="365125"/>
          </a:xfrm>
        </p:spPr>
        <p:txBody>
          <a:bodyPr/>
          <a:lstStyle/>
          <a:p>
            <a:fld id="{521A3378-93C0-4C2E-A587-05CD32688DC6}" type="datetimeFigureOut">
              <a:rPr lang="en-US" smtClean="0"/>
              <a:t>1/9/2024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5569" y="6404180"/>
            <a:ext cx="490801" cy="2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71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7CB40-98C3-501A-2294-F834BC6800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216E27-C48E-30FA-745F-F307A68E41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B9064C-8637-8189-AF16-24843E9D9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A3378-93C0-4C2E-A587-05CD32688DC6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964868-30A7-AFA0-01DE-60E6C30DF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9FBB7-F93E-92E5-8DF9-E7D9F5DA6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28C3E-90F7-48C9-A2B1-977E612EE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740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95738" y="1494206"/>
            <a:ext cx="7484681" cy="354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78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145458"/>
            <a:ext cx="9144000" cy="964883"/>
          </a:xfrm>
        </p:spPr>
        <p:txBody>
          <a:bodyPr lIns="0" anchor="b">
            <a:normAutofit/>
          </a:bodyPr>
          <a:lstStyle>
            <a:lvl1pPr algn="l">
              <a:defRPr sz="4000" b="1" i="0" baseline="0">
                <a:ln>
                  <a:noFill/>
                </a:ln>
                <a:solidFill>
                  <a:srgbClr val="198569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153681"/>
            <a:ext cx="9144000" cy="451802"/>
          </a:xfrm>
        </p:spPr>
        <p:txBody>
          <a:bodyPr>
            <a:normAutofit/>
          </a:bodyPr>
          <a:lstStyle>
            <a:lvl1pPr marL="0" indent="0" algn="l">
              <a:buNone/>
              <a:defRPr sz="2800" b="1" i="0" baseline="0">
                <a:ln>
                  <a:noFill/>
                </a:ln>
                <a:solidFill>
                  <a:srgbClr val="277EA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01" y="399732"/>
            <a:ext cx="1818499" cy="861291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1523999" y="5033296"/>
            <a:ext cx="4271494" cy="310243"/>
          </a:xfrm>
        </p:spPr>
        <p:txBody>
          <a:bodyPr>
            <a:noAutofit/>
          </a:bodyPr>
          <a:lstStyle>
            <a:lvl1pPr marL="0" indent="0">
              <a:buNone/>
              <a:defRPr sz="1800" b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Name of Presenter</a:t>
            </a:r>
          </a:p>
          <a:p>
            <a:pPr lvl="0"/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524000" y="4396950"/>
            <a:ext cx="9144000" cy="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523999" y="5373316"/>
            <a:ext cx="4271494" cy="310243"/>
          </a:xfrm>
        </p:spPr>
        <p:txBody>
          <a:bodyPr>
            <a:noAutofit/>
          </a:bodyPr>
          <a:lstStyle>
            <a:lvl1pPr marL="0" indent="0">
              <a:buNone/>
              <a:defRPr sz="1800" b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  <a:p>
            <a:pPr lvl="0"/>
            <a:endParaRPr lang="en-US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1523999" y="6009663"/>
            <a:ext cx="4271494" cy="310243"/>
          </a:xfrm>
        </p:spPr>
        <p:txBody>
          <a:bodyPr>
            <a:noAutofit/>
          </a:bodyPr>
          <a:lstStyle>
            <a:lvl1pPr marL="0" indent="0">
              <a:buNone/>
              <a:defRPr sz="1800" b="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  <a:p>
            <a:pPr lvl="0"/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1523998" y="5713336"/>
            <a:ext cx="4992711" cy="266548"/>
          </a:xfrm>
        </p:spPr>
        <p:txBody>
          <a:bodyPr/>
          <a:lstStyle>
            <a:lvl1pPr>
              <a:defRPr sz="1800"/>
            </a:lvl1pPr>
          </a:lstStyle>
          <a:p>
            <a:pPr algn="l"/>
            <a:r>
              <a:rPr lang="en-US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Virginia Department of Environmental Quality</a:t>
            </a:r>
            <a:endParaRPr lang="en-US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243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 b="1"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60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8200" y="6311900"/>
            <a:ext cx="10515600" cy="409575"/>
          </a:xfrm>
        </p:spPr>
        <p:txBody>
          <a:bodyPr/>
          <a:lstStyle/>
          <a:p>
            <a:pPr algn="l"/>
            <a:fld id="{61C9B584-852F-4056-BF30-ABA66A23FD41}" type="slidenum">
              <a:rPr lang="en-US" smtClean="0"/>
              <a:t>‹#›</a:t>
            </a:fld>
            <a:r>
              <a:rPr lang="en-US"/>
              <a:t>					</a:t>
            </a:r>
            <a:endParaRPr lang="en-US">
              <a:solidFill>
                <a:srgbClr val="256EAB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28423" y="6387922"/>
            <a:ext cx="568392" cy="30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92803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n>
                  <a:noFill/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n>
                  <a:noFill/>
                </a:ln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0515600" cy="365125"/>
          </a:xfrm>
        </p:spPr>
        <p:txBody>
          <a:bodyPr/>
          <a:lstStyle/>
          <a:p>
            <a:fld id="{F28DF1F0-458F-421F-8C1E-7C825BFF0FB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55569" y="6404180"/>
            <a:ext cx="490801" cy="26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909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A3378-93C0-4C2E-A587-05CD32688DC6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28C3E-90F7-48C9-A2B1-977E612EE6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890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63" r:id="rId3"/>
    <p:sldLayoutId id="2147483676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ln>
            <a:solidFill>
              <a:srgbClr val="198569"/>
            </a:solidFill>
          </a:ln>
          <a:solidFill>
            <a:srgbClr val="198569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ln>
            <a:solidFill>
              <a:srgbClr val="256EAB"/>
            </a:solidFill>
          </a:ln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ln w="0">
            <a:noFill/>
          </a:ln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ln>
            <a:solidFill>
              <a:schemeClr val="tx2">
                <a:lumMod val="40000"/>
                <a:lumOff val="60000"/>
              </a:schemeClr>
            </a:solidFill>
          </a:ln>
          <a:solidFill>
            <a:schemeClr val="tx2">
              <a:lumMod val="40000"/>
              <a:lumOff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ln>
            <a:solidFill>
              <a:schemeClr val="tx2">
                <a:lumMod val="20000"/>
                <a:lumOff val="80000"/>
              </a:schemeClr>
            </a:solidFill>
          </a:ln>
          <a:solidFill>
            <a:schemeClr val="bg2">
              <a:lumMod val="9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703D6-DA4D-4660-AAE0-EB23950B7902}" type="datetime1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F13A4-4E19-41E2-A7F9-9D53F8795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621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1" r:id="rId2"/>
    <p:sldLayoutId id="2147483662" r:id="rId3"/>
    <p:sldLayoutId id="2147483664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ln>
            <a:solidFill>
              <a:srgbClr val="198569"/>
            </a:solidFill>
          </a:ln>
          <a:solidFill>
            <a:srgbClr val="198569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ln>
            <a:solidFill>
              <a:srgbClr val="256EAB"/>
            </a:solidFill>
          </a:ln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ln w="0">
            <a:noFill/>
          </a:ln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ln>
            <a:solidFill>
              <a:schemeClr val="tx2">
                <a:lumMod val="40000"/>
                <a:lumOff val="60000"/>
              </a:schemeClr>
            </a:solidFill>
          </a:ln>
          <a:solidFill>
            <a:schemeClr val="tx2">
              <a:lumMod val="40000"/>
              <a:lumOff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ln>
            <a:solidFill>
              <a:schemeClr val="tx2">
                <a:lumMod val="20000"/>
                <a:lumOff val="80000"/>
              </a:schemeClr>
            </a:solidFill>
          </a:ln>
          <a:solidFill>
            <a:schemeClr val="bg2">
              <a:lumMod val="9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CPRG@deq.virginia.gov" TargetMode="External"/><Relationship Id="rId2" Type="http://schemas.openxmlformats.org/officeDocument/2006/relationships/hyperlink" Target="https://www.deq.virginia.gov/CPRG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5_EEDEB28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3.jpeg"/><Relationship Id="rId4" Type="http://schemas.openxmlformats.org/officeDocument/2006/relationships/image" Target="../media/image8.jpe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microsoft.com/office/2007/relationships/hdphoto" Target="../media/hdphoto2.wdp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.png"/><Relationship Id="rId9" Type="http://schemas.microsoft.com/office/2007/relationships/diagramDrawing" Target="../diagrams/drawin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3855C-2EFA-F3C6-7136-2888E88D02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18424"/>
            <a:ext cx="9144000" cy="964883"/>
          </a:xfrm>
        </p:spPr>
        <p:txBody>
          <a:bodyPr>
            <a:noAutofit/>
          </a:bodyPr>
          <a:lstStyle/>
          <a:p>
            <a:br>
              <a:rPr lang="en-US" sz="3200" b="1" dirty="0">
                <a:solidFill>
                  <a:schemeClr val="accent4"/>
                </a:solidFill>
              </a:rPr>
            </a:br>
            <a:r>
              <a:rPr lang="en-US" sz="3200" b="1" dirty="0">
                <a:solidFill>
                  <a:schemeClr val="accent4"/>
                </a:solidFill>
              </a:rPr>
              <a:t>Community Pollution Reduction </a:t>
            </a:r>
            <a:br>
              <a:rPr lang="en-US" sz="3200" b="1" dirty="0">
                <a:solidFill>
                  <a:schemeClr val="accent4"/>
                </a:solidFill>
              </a:rPr>
            </a:br>
            <a:r>
              <a:rPr lang="en-US" sz="3200" b="1" dirty="0">
                <a:solidFill>
                  <a:schemeClr val="accent4"/>
                </a:solidFill>
              </a:rPr>
              <a:t>Planning Webinar</a:t>
            </a:r>
            <a:br>
              <a:rPr lang="en-US" sz="3200" b="1" dirty="0">
                <a:solidFill>
                  <a:schemeClr val="accent4"/>
                </a:solidFill>
              </a:rPr>
            </a:br>
            <a:endParaRPr lang="en-US" sz="3200" b="1" dirty="0">
              <a:solidFill>
                <a:schemeClr val="accent4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A90546-8A81-5B3D-0AB6-C8E7FF87E5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Department of Environmental Quality</a:t>
            </a:r>
          </a:p>
          <a:p>
            <a:r>
              <a:rPr lang="en-US" dirty="0">
                <a:solidFill>
                  <a:schemeClr val="bg1"/>
                </a:solidFill>
              </a:rPr>
              <a:t>December 2023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FEA082-FE30-E00E-9051-B0294BB31C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Tom Ballou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AE53904-D621-01BA-AEDF-963A3AF28A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Air Quality Planning Manager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1A7A8B8-8F75-A064-0E8D-E4D98D8A73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23999" y="6053356"/>
            <a:ext cx="4271494" cy="310243"/>
          </a:xfrm>
        </p:spPr>
        <p:txBody>
          <a:bodyPr/>
          <a:lstStyle/>
          <a:p>
            <a:r>
              <a:rPr lang="en-US" dirty="0"/>
              <a:t>January 9, 2024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A581F24-B001-6A4D-6526-653AEE7887CC}"/>
              </a:ext>
            </a:extLst>
          </p:cNvPr>
          <p:cNvSpPr txBox="1">
            <a:spLocks/>
          </p:cNvSpPr>
          <p:nvPr/>
        </p:nvSpPr>
        <p:spPr>
          <a:xfrm>
            <a:off x="1523999" y="5713336"/>
            <a:ext cx="5022274" cy="3102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ln w="0">
                  <a:noFill/>
                </a:ln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ln>
                  <a:solidFill>
                    <a:schemeClr val="tx2">
                      <a:lumMod val="20000"/>
                      <a:lumOff val="80000"/>
                    </a:schemeClr>
                  </a:solidFill>
                </a:ln>
                <a:solidFill>
                  <a:schemeClr val="bg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Virginia Department of Environmental Quality</a:t>
            </a:r>
          </a:p>
        </p:txBody>
      </p:sp>
    </p:spTree>
    <p:extLst>
      <p:ext uri="{BB962C8B-B14F-4D97-AF65-F5344CB8AC3E}">
        <p14:creationId xmlns:p14="http://schemas.microsoft.com/office/powerpoint/2010/main" val="3687052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dy of water with trees and a blue sky&#10;&#10;Description automatically generated">
            <a:extLst>
              <a:ext uri="{FF2B5EF4-FFF2-40B4-BE49-F238E27FC236}">
                <a16:creationId xmlns:a16="http://schemas.microsoft.com/office/drawing/2014/main" id="{7BA3B968-11CA-23C9-9D71-411AA0EAD3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9" t="-512" r="-72" b="384"/>
          <a:stretch/>
        </p:blipFill>
        <p:spPr>
          <a:xfrm>
            <a:off x="0" y="-42747"/>
            <a:ext cx="5995208" cy="68997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AFF70E-EEA1-3CE7-9395-A6D46E719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062" y="365125"/>
            <a:ext cx="532173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Your Input Matters!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CB505-FD4D-8660-1443-E5CBFDB16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6284" y="1825625"/>
            <a:ext cx="5800531" cy="394069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1D6FA9"/>
                </a:solidFill>
                <a:latin typeface="Arial"/>
                <a:cs typeface="Arial"/>
              </a:rPr>
              <a:t>Your input will be provided to state and local governments to help them identify community goals for projects across the Commonwealth to inform the short-term plan. It will also be considered holistically when developing the more comprehensive long-term climate plan.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D8B97C-2673-C75C-D55F-8C8183AFB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8423" y="6387922"/>
            <a:ext cx="568392" cy="30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8913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view of a forest and fog&#10;&#10;Description automatically generated with medium confidence">
            <a:extLst>
              <a:ext uri="{FF2B5EF4-FFF2-40B4-BE49-F238E27FC236}">
                <a16:creationId xmlns:a16="http://schemas.microsoft.com/office/drawing/2014/main" id="{AE2FE468-16D0-5CE4-D008-410151A95F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/>
        </p:blipFill>
        <p:spPr>
          <a:xfrm>
            <a:off x="5495635" y="10"/>
            <a:ext cx="8454823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ED11C4-8BF8-4689-90E2-1146DD858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b="1" dirty="0"/>
              <a:t>What’s Next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0417D-00AC-4D0E-38B8-2297ED68B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9564"/>
            <a:ext cx="4657436" cy="3965513"/>
          </a:xfrm>
        </p:spPr>
        <p:txBody>
          <a:bodyPr>
            <a:normAutofit/>
          </a:bodyPr>
          <a:lstStyle/>
          <a:p>
            <a:r>
              <a:rPr lang="en-US" sz="2400" dirty="0"/>
              <a:t>In-person outreach in Hampton Roads, Richmond, NOVA (week of Jan 22)</a:t>
            </a:r>
          </a:p>
          <a:p>
            <a:r>
              <a:rPr lang="en-US" sz="2400" dirty="0"/>
              <a:t>Draft short-term plan available in late January</a:t>
            </a:r>
          </a:p>
          <a:p>
            <a:r>
              <a:rPr lang="en-US" sz="2400" dirty="0"/>
              <a:t>Informal public comment Period (Feb)</a:t>
            </a:r>
          </a:p>
          <a:p>
            <a:r>
              <a:rPr lang="en-US" sz="2400" dirty="0"/>
              <a:t>Final plan to EPA by March 1</a:t>
            </a:r>
          </a:p>
          <a:p>
            <a:r>
              <a:rPr lang="en-US" sz="2400" dirty="0"/>
              <a:t>Then the long-term planning process begins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05FD30-5DB1-5CFF-272A-FDF04353C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8423" y="6387922"/>
            <a:ext cx="568392" cy="30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48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2A322-199D-4354-0728-95500265E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Stay Involved…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1004F73-8BCF-E5C5-4EE5-2DB9C2F2B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DEQ dedicated CPRG webpage is online</a:t>
            </a:r>
          </a:p>
          <a:p>
            <a:pPr marL="457200" lvl="1" indent="0">
              <a:buNone/>
            </a:pPr>
            <a:r>
              <a:rPr lang="en-US" sz="2000" dirty="0">
                <a:latin typeface="Arial"/>
                <a:cs typeface="Arial"/>
                <a:hlinkClick r:id="rId2"/>
              </a:rPr>
              <a:t>https://www.deq.virginia.gov/CPRG</a:t>
            </a:r>
            <a:endParaRPr lang="en-US" sz="2000" dirty="0"/>
          </a:p>
          <a:p>
            <a:r>
              <a:rPr lang="en-US" sz="2400" dirty="0">
                <a:latin typeface="Arial"/>
                <a:cs typeface="Arial"/>
              </a:rPr>
              <a:t>Contains planning process, outreach, and resource link information</a:t>
            </a:r>
          </a:p>
          <a:p>
            <a:r>
              <a:rPr lang="en-US" sz="2400" dirty="0">
                <a:latin typeface="Arial"/>
                <a:cs typeface="Arial"/>
              </a:rPr>
              <a:t>Dedicated email address for questions, comments, ideas – </a:t>
            </a:r>
            <a:r>
              <a:rPr lang="en-US" sz="2400" dirty="0">
                <a:latin typeface="Arial"/>
                <a:cs typeface="Arial"/>
                <a:hlinkClick r:id="rId3"/>
              </a:rPr>
              <a:t>CPRG@deq.virginia.gov</a:t>
            </a:r>
            <a:r>
              <a:rPr lang="en-US" sz="2400" dirty="0">
                <a:latin typeface="Arial"/>
                <a:cs typeface="Arial"/>
              </a:rPr>
              <a:t> </a:t>
            </a:r>
          </a:p>
          <a:p>
            <a:r>
              <a:rPr lang="en-US" sz="2400" dirty="0">
                <a:latin typeface="Arial"/>
                <a:cs typeface="Arial"/>
              </a:rPr>
              <a:t>Online community survey (see QR code above) </a:t>
            </a:r>
            <a:endParaRPr lang="en-US" sz="2400" dirty="0"/>
          </a:p>
        </p:txBody>
      </p:sp>
      <p:pic>
        <p:nvPicPr>
          <p:cNvPr id="21" name="Picture 20" descr="A qr code on a green and white background&#10;&#10;Description automatically generated">
            <a:extLst>
              <a:ext uri="{FF2B5EF4-FFF2-40B4-BE49-F238E27FC236}">
                <a16:creationId xmlns:a16="http://schemas.microsoft.com/office/drawing/2014/main" id="{712A652C-B72C-D693-2650-A83C9947F2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169" y="0"/>
            <a:ext cx="2114831" cy="2106072"/>
          </a:xfrm>
          <a:prstGeom prst="rect">
            <a:avLst/>
          </a:prstGeom>
        </p:spPr>
      </p:pic>
      <p:pic>
        <p:nvPicPr>
          <p:cNvPr id="25" name="Picture 24" descr="A body of water with a bird flying over it&#10;&#10;Description automatically generated">
            <a:extLst>
              <a:ext uri="{FF2B5EF4-FFF2-40B4-BE49-F238E27FC236}">
                <a16:creationId xmlns:a16="http://schemas.microsoft.com/office/drawing/2014/main" id="{E602C870-CA34-E882-881E-23B57A6EAF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5429"/>
            <a:ext cx="12192000" cy="370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038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7C3F7-CC96-0DB3-050D-99A3EE649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Input Survey – List of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A7D99-00E7-765E-CD5C-D460234B8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3318"/>
            <a:ext cx="10515600" cy="39313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Which source categories are most important to you to reduce air emissions?</a:t>
            </a:r>
          </a:p>
          <a:p>
            <a:r>
              <a:rPr lang="en-US" dirty="0"/>
              <a:t>What are you already doing to help reduce emissions?</a:t>
            </a:r>
          </a:p>
          <a:p>
            <a:r>
              <a:rPr lang="en-US" dirty="0"/>
              <a:t>What barriers are preventing you from taking next steps?</a:t>
            </a:r>
          </a:p>
          <a:p>
            <a:r>
              <a:rPr lang="en-US" dirty="0"/>
              <a:t>What specific actions do you wish were in place in your community?</a:t>
            </a:r>
          </a:p>
          <a:p>
            <a:r>
              <a:rPr lang="en-US" dirty="0"/>
              <a:t>What would make it easier for you to take additional actions to reduce emissions?</a:t>
            </a:r>
          </a:p>
          <a:p>
            <a:r>
              <a:rPr lang="en-US" dirty="0"/>
              <a:t>Which of the following benefits from emissions reduction projects are most important to you?</a:t>
            </a:r>
          </a:p>
        </p:txBody>
      </p:sp>
      <p:pic>
        <p:nvPicPr>
          <p:cNvPr id="4" name="Picture 3" descr="A qr code on a green and white background&#10;&#10;Description automatically generated">
            <a:extLst>
              <a:ext uri="{FF2B5EF4-FFF2-40B4-BE49-F238E27FC236}">
                <a16:creationId xmlns:a16="http://schemas.microsoft.com/office/drawing/2014/main" id="{D517E32F-5470-000E-90CE-4CB874B4C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785" y="4932195"/>
            <a:ext cx="2114831" cy="210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082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718" y="768826"/>
            <a:ext cx="5334150" cy="25333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b="1" u="sng" dirty="0">
                <a:solidFill>
                  <a:srgbClr val="007F61"/>
                </a:solidFill>
                <a:latin typeface="+mn-lt"/>
              </a:rPr>
              <a:t>PC/Laptop View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1501" y="1047565"/>
            <a:ext cx="5829723" cy="3867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</a:rPr>
              <a:t>Android</a:t>
            </a:r>
          </a:p>
        </p:txBody>
      </p:sp>
      <p:pic>
        <p:nvPicPr>
          <p:cNvPr id="6" name="Content Placeholder 9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910474" y="1526890"/>
            <a:ext cx="4186237" cy="12558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0223" y="1358086"/>
            <a:ext cx="3050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solidFill>
                  <a:srgbClr val="0067A5"/>
                </a:solidFill>
              </a:rPr>
              <a:t>  Minimize the control panel</a:t>
            </a:r>
            <a:r>
              <a:rPr lang="en-US" altLang="en-US" dirty="0">
                <a:sym typeface="Wingdings" panose="05000000000000000000" pitchFamily="2" charset="2"/>
              </a:rPr>
              <a:t></a:t>
            </a:r>
            <a:endParaRPr lang="en-US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1896" y="1676087"/>
            <a:ext cx="2872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>
                <a:solidFill>
                  <a:srgbClr val="0067A5"/>
                </a:solidFill>
              </a:rPr>
              <a:t>or maximize the panel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7887" y="1708196"/>
            <a:ext cx="313291" cy="19279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8495" y="2409259"/>
            <a:ext cx="2827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67A5"/>
                </a:solidFill>
                <a:sym typeface="Wingdings" panose="05000000000000000000" pitchFamily="2" charset="2"/>
              </a:rPr>
              <a:t>Raise or lower your hand </a:t>
            </a:r>
            <a:r>
              <a:rPr lang="en-US" dirty="0">
                <a:sym typeface="Wingdings" panose="05000000000000000000" pitchFamily="2" charset="2"/>
              </a:rPr>
              <a:t>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>
          <a:xfrm flipH="1">
            <a:off x="6658255" y="761737"/>
            <a:ext cx="5207669" cy="22048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200" b="1" u="sng" dirty="0">
                <a:solidFill>
                  <a:srgbClr val="007F61"/>
                </a:solidFill>
              </a:rPr>
              <a:t>Mobile Devices View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7020" y="3095705"/>
            <a:ext cx="2440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rgbClr val="0067A5"/>
                </a:solidFill>
                <a:sym typeface="Wingdings" panose="05000000000000000000" pitchFamily="2" charset="2"/>
              </a:rPr>
              <a:t>Select audio method</a:t>
            </a:r>
            <a:r>
              <a:rPr lang="en-US" dirty="0">
                <a:sym typeface="Wingdings" panose="05000000000000000000" pitchFamily="2" charset="2"/>
              </a:rPr>
              <a:t>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71133" y="3432514"/>
            <a:ext cx="3029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67A5"/>
                </a:solidFill>
                <a:sym typeface="Wingdings" panose="05000000000000000000" pitchFamily="2" charset="2"/>
              </a:rPr>
              <a:t>*Phone call provides better quality audio</a:t>
            </a:r>
          </a:p>
        </p:txBody>
      </p:sp>
      <p:pic>
        <p:nvPicPr>
          <p:cNvPr id="18" name="Picture 1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749" y="5591960"/>
            <a:ext cx="4089400" cy="759460"/>
          </a:xfrm>
          <a:prstGeom prst="rect">
            <a:avLst/>
          </a:prstGeom>
        </p:spPr>
      </p:pic>
      <p:pic>
        <p:nvPicPr>
          <p:cNvPr id="19" name="Picture 1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749" y="4741587"/>
            <a:ext cx="4080510" cy="84264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8414327" y="2978318"/>
            <a:ext cx="1644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Raise </a:t>
            </a:r>
            <a:r>
              <a:rPr lang="en-US" dirty="0">
                <a:sym typeface="Wingdings" panose="05000000000000000000" pitchFamily="2" charset="2"/>
              </a:rPr>
              <a:t> </a:t>
            </a:r>
            <a:r>
              <a:rPr lang="en-US" dirty="0">
                <a:solidFill>
                  <a:srgbClr val="0070C0"/>
                </a:solidFill>
              </a:rPr>
              <a:t>Lower Hand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150508" y="2848102"/>
            <a:ext cx="1541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 </a:t>
            </a:r>
            <a:r>
              <a:rPr lang="en-US" dirty="0">
                <a:solidFill>
                  <a:srgbClr val="0070C0"/>
                </a:solidFill>
              </a:rPr>
              <a:t>Click 3 dots to open Audio Options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11837" y="4281679"/>
            <a:ext cx="1755418" cy="36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en-US" sz="2400" b="1" dirty="0">
                <a:solidFill>
                  <a:srgbClr val="0070C0"/>
                </a:solidFill>
              </a:rPr>
              <a:t>iPhone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239119" y="4058722"/>
            <a:ext cx="1682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Raise </a:t>
            </a:r>
            <a:r>
              <a:rPr lang="en-US" dirty="0">
                <a:sym typeface="Wingdings" panose="05000000000000000000" pitchFamily="2" charset="2"/>
              </a:rPr>
              <a:t> 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Lower </a:t>
            </a:r>
            <a:r>
              <a:rPr lang="en-US" dirty="0">
                <a:solidFill>
                  <a:srgbClr val="0070C0"/>
                </a:solidFill>
              </a:rPr>
              <a:t>Hand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49749" y="6392197"/>
            <a:ext cx="1791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Audio Options </a:t>
            </a:r>
            <a:r>
              <a:rPr lang="en-US" dirty="0">
                <a:sym typeface="Wingdings" panose="05000000000000000000" pitchFamily="2" charset="2"/>
              </a:rPr>
              <a:t>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557520" y="3835606"/>
            <a:ext cx="5246552" cy="92434"/>
          </a:xfrm>
          <a:prstGeom prst="rect">
            <a:avLst/>
          </a:prstGeom>
          <a:solidFill>
            <a:srgbClr val="007F6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 flipH="1">
            <a:off x="6186252" y="805778"/>
            <a:ext cx="92620" cy="6052221"/>
          </a:xfrm>
          <a:prstGeom prst="rect">
            <a:avLst/>
          </a:prstGeom>
          <a:solidFill>
            <a:srgbClr val="007F6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4496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F61"/>
                </a:solidFill>
              </a:rPr>
              <a:t>                 Climate Pollution Reduction Grant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5" y="101697"/>
            <a:ext cx="1440873" cy="682437"/>
          </a:xfrm>
          <a:prstGeom prst="rect">
            <a:avLst/>
          </a:prstGeom>
        </p:spPr>
      </p:pic>
      <p:pic>
        <p:nvPicPr>
          <p:cNvPr id="33" name="Picture 32"/>
          <p:cNvPicPr/>
          <p:nvPr/>
        </p:nvPicPr>
        <p:blipFill>
          <a:blip r:embed="rId7"/>
          <a:stretch>
            <a:fillRect/>
          </a:stretch>
        </p:blipFill>
        <p:spPr>
          <a:xfrm>
            <a:off x="3084170" y="1120943"/>
            <a:ext cx="3048000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18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Webinar Attendee Engagement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Webinar attendees will each be allotted 2 minutes to ask questions or provide comments to DEQ on the CPRG planning grant process. </a:t>
            </a:r>
            <a:r>
              <a:rPr lang="en-US" b="1" dirty="0"/>
              <a:t>Please use the hand raise icon to indicate that you would like to speak. </a:t>
            </a:r>
          </a:p>
          <a:p>
            <a:r>
              <a:rPr lang="en-US" dirty="0"/>
              <a:t>Attendees can also drop questions and/or comments in the chat for DEQ. </a:t>
            </a:r>
          </a:p>
          <a:p>
            <a:r>
              <a:rPr lang="en-US" dirty="0"/>
              <a:t>If the same organization has multiple attendees, we ask that one person ask question and/or provide comments on behalf of the organization.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15</a:t>
            </a:fld>
            <a:r>
              <a:rPr lang="en-US"/>
              <a:t>					</a:t>
            </a:r>
            <a:endParaRPr lang="en-US" dirty="0">
              <a:solidFill>
                <a:srgbClr val="256E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2359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D542251-16AD-4896-3703-B2480CD21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Virginia 2020 GHG Emissions Inventory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31720C9-A37C-46D1-9875-1F9FD5C3A59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38554709"/>
              </p:ext>
            </p:extLst>
          </p:nvPr>
        </p:nvGraphicFramePr>
        <p:xfrm>
          <a:off x="6854984" y="2519266"/>
          <a:ext cx="4061832" cy="33182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11471">
                  <a:extLst>
                    <a:ext uri="{9D8B030D-6E8A-4147-A177-3AD203B41FA5}">
                      <a16:colId xmlns:a16="http://schemas.microsoft.com/office/drawing/2014/main" val="3700131148"/>
                    </a:ext>
                  </a:extLst>
                </a:gridCol>
                <a:gridCol w="1450361">
                  <a:extLst>
                    <a:ext uri="{9D8B030D-6E8A-4147-A177-3AD203B41FA5}">
                      <a16:colId xmlns:a16="http://schemas.microsoft.com/office/drawing/2014/main" val="3225238539"/>
                    </a:ext>
                  </a:extLst>
                </a:gridCol>
              </a:tblGrid>
              <a:tr h="41628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Sector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Emissions in MMT CO2e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252220420"/>
                  </a:ext>
                </a:extLst>
              </a:tr>
              <a:tr h="28718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Transportation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</a:rPr>
                        <a:t>45.70</a:t>
                      </a:r>
                      <a:endParaRPr lang="en-US" sz="1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150100685"/>
                  </a:ext>
                </a:extLst>
              </a:tr>
              <a:tr h="28718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Electric power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</a:rPr>
                        <a:t>28.87</a:t>
                      </a:r>
                      <a:endParaRPr lang="en-US" sz="1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347654936"/>
                  </a:ext>
                </a:extLst>
              </a:tr>
              <a:tr h="28718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Industry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</a:rPr>
                        <a:t>21.13</a:t>
                      </a:r>
                      <a:endParaRPr lang="en-US" sz="1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9984962"/>
                  </a:ext>
                </a:extLst>
              </a:tr>
              <a:tr h="28718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Residential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</a:rPr>
                        <a:t>6.72</a:t>
                      </a:r>
                      <a:endParaRPr lang="en-US" sz="1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534642204"/>
                  </a:ext>
                </a:extLst>
              </a:tr>
              <a:tr h="28718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Commercial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</a:rPr>
                        <a:t>5.68</a:t>
                      </a:r>
                      <a:endParaRPr lang="en-US" sz="1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188961282"/>
                  </a:ext>
                </a:extLst>
              </a:tr>
              <a:tr h="28718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>
                          <a:effectLst/>
                        </a:rPr>
                        <a:t>Agriculture &amp; Forestry</a:t>
                      </a:r>
                      <a:endParaRPr lang="en-US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</a:rPr>
                        <a:t>4.02</a:t>
                      </a:r>
                      <a:endParaRPr lang="en-US" sz="1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127579554"/>
                  </a:ext>
                </a:extLst>
              </a:tr>
              <a:tr h="28718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Waste &amp; Wastewater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</a:rPr>
                        <a:t>3.75</a:t>
                      </a:r>
                      <a:endParaRPr lang="en-US" sz="1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456885868"/>
                  </a:ext>
                </a:extLst>
              </a:tr>
              <a:tr h="28718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effectLst/>
                        </a:rPr>
                        <a:t>Gross Total</a:t>
                      </a:r>
                      <a:endParaRPr lang="en-US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0" dirty="0">
                          <a:effectLst/>
                        </a:rPr>
                        <a:t>115.87</a:t>
                      </a:r>
                      <a:endParaRPr lang="en-US" sz="1400" b="1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154198283"/>
                  </a:ext>
                </a:extLst>
              </a:tr>
              <a:tr h="28718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Carbon Removal 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-51.25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653613103"/>
                  </a:ext>
                </a:extLst>
              </a:tr>
              <a:tr h="28718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Net Total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64.62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112716344"/>
                  </a:ext>
                </a:extLst>
              </a:tr>
            </a:tbl>
          </a:graphicData>
        </a:graphic>
      </p:graphicFrame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086C020-A8E8-E15D-1A83-B8B1B525F452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68941656"/>
              </p:ext>
            </p:extLst>
          </p:nvPr>
        </p:nvGraphicFramePr>
        <p:xfrm>
          <a:off x="822034" y="1575233"/>
          <a:ext cx="5874330" cy="5282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92954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ke with trees and clouds in the sky&#10;&#10;Description automatically generated">
            <a:extLst>
              <a:ext uri="{FF2B5EF4-FFF2-40B4-BE49-F238E27FC236}">
                <a16:creationId xmlns:a16="http://schemas.microsoft.com/office/drawing/2014/main" id="{12B577AC-A260-CD5F-44B0-36497AB8F7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8" t="-1" r="5882" b="-1"/>
          <a:stretch/>
        </p:blipFill>
        <p:spPr>
          <a:xfrm>
            <a:off x="5260158" y="10"/>
            <a:ext cx="693184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B0D967-D0CF-F4BE-918D-71448DE54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942" y="303747"/>
            <a:ext cx="4362450" cy="1899912"/>
          </a:xfrm>
        </p:spPr>
        <p:txBody>
          <a:bodyPr>
            <a:normAutofit/>
          </a:bodyPr>
          <a:lstStyle/>
          <a:p>
            <a:r>
              <a:rPr lang="en-US" sz="3200" b="1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615C8-00E0-9239-4113-44AECD1B1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778" y="1672999"/>
            <a:ext cx="4731986" cy="374276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/>
            <a:r>
              <a:rPr lang="en-US" sz="2600" dirty="0">
                <a:latin typeface="Arial"/>
                <a:cs typeface="Arial"/>
              </a:rPr>
              <a:t>DEQ introduction</a:t>
            </a:r>
            <a:endParaRPr lang="en-US" sz="2400" dirty="0">
              <a:latin typeface="Arial"/>
              <a:cs typeface="Arial"/>
            </a:endParaRPr>
          </a:p>
          <a:p>
            <a:pPr marL="342900" indent="-342900"/>
            <a:r>
              <a:rPr lang="en-US" sz="2600" dirty="0">
                <a:latin typeface="Arial"/>
                <a:cs typeface="Arial"/>
              </a:rPr>
              <a:t>Benefits of cleaner air </a:t>
            </a:r>
          </a:p>
          <a:p>
            <a:pPr lvl="1"/>
            <a:r>
              <a:rPr lang="en-US" sz="2200" dirty="0">
                <a:ln>
                  <a:noFill/>
                </a:ln>
                <a:latin typeface="Arial"/>
                <a:cs typeface="Arial"/>
              </a:rPr>
              <a:t>Good for everyone</a:t>
            </a:r>
          </a:p>
          <a:p>
            <a:pPr lvl="1"/>
            <a:r>
              <a:rPr lang="en-US" sz="2200" dirty="0">
                <a:ln>
                  <a:noFill/>
                </a:ln>
                <a:latin typeface="Arial"/>
                <a:cs typeface="Arial"/>
              </a:rPr>
              <a:t>Fewer poor health outcomes</a:t>
            </a:r>
          </a:p>
          <a:p>
            <a:pPr lvl="1"/>
            <a:r>
              <a:rPr lang="en-US" sz="2200" dirty="0">
                <a:ln>
                  <a:noFill/>
                </a:ln>
                <a:latin typeface="Arial"/>
                <a:cs typeface="Arial"/>
              </a:rPr>
              <a:t>Overall better quality of life</a:t>
            </a:r>
          </a:p>
          <a:p>
            <a:pPr lvl="1"/>
            <a:r>
              <a:rPr lang="en-US" sz="2200" dirty="0">
                <a:ln>
                  <a:noFill/>
                </a:ln>
                <a:latin typeface="Arial"/>
                <a:cs typeface="Arial"/>
              </a:rPr>
              <a:t>Healthier environment</a:t>
            </a:r>
            <a:endParaRPr lang="en-US" dirty="0"/>
          </a:p>
          <a:p>
            <a:pPr marL="342900" indent="-342900"/>
            <a:r>
              <a:rPr lang="en-US" sz="2400" dirty="0">
                <a:latin typeface="Arial"/>
                <a:cs typeface="Arial"/>
              </a:rPr>
              <a:t>Community input - What do you think your local priorities should be?</a:t>
            </a:r>
          </a:p>
          <a:p>
            <a:pPr lvl="1"/>
            <a:r>
              <a:rPr lang="en-US" sz="2000" dirty="0"/>
              <a:t>Online survey</a:t>
            </a:r>
          </a:p>
          <a:p>
            <a:pPr lvl="1"/>
            <a:r>
              <a:rPr lang="en-US" sz="2000" dirty="0"/>
              <a:t>Interactive participant input</a:t>
            </a:r>
          </a:p>
          <a:p>
            <a:pPr lvl="1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5533E3-164C-3219-09D0-2F4617E3F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8423" y="6387922"/>
            <a:ext cx="568392" cy="3077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7E6A608-14EF-8E25-9CC4-8BFEF1795322}"/>
              </a:ext>
            </a:extLst>
          </p:cNvPr>
          <p:cNvSpPr/>
          <p:nvPr/>
        </p:nvSpPr>
        <p:spPr>
          <a:xfrm>
            <a:off x="5231298" y="-10"/>
            <a:ext cx="4137535" cy="685800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39000">
                <a:schemeClr val="bg1">
                  <a:alpha val="0"/>
                </a:schemeClr>
              </a:gs>
              <a:gs pos="78000">
                <a:srgbClr val="F9F9F9"/>
              </a:gs>
              <a:gs pos="72000">
                <a:schemeClr val="bg1">
                  <a:lumMod val="9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82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3</a:t>
            </a:fld>
            <a:r>
              <a:rPr lang="en-US"/>
              <a:t>					</a:t>
            </a:r>
            <a:endParaRPr lang="en-US">
              <a:solidFill>
                <a:srgbClr val="256EAB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920779" y="298046"/>
            <a:ext cx="860168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ln>
                  <a:noFill/>
                </a:ln>
                <a:solidFill>
                  <a:srgbClr val="19856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en-US" sz="3600"/>
              <a:t>Who We Are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3220" y="1515522"/>
            <a:ext cx="3759841" cy="490903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en-US" sz="2200">
                <a:solidFill>
                  <a:srgbClr val="256EAB"/>
                </a:solidFill>
                <a:latin typeface="Arial"/>
                <a:cs typeface="Arial"/>
              </a:rPr>
              <a:t>We are 800+ professionals who apply science and law to enhance Virginia's environment</a:t>
            </a:r>
            <a:endParaRPr lang="en-US" altLang="en-US" sz="2200">
              <a:solidFill>
                <a:srgbClr val="256EA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20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Quality &amp; Renewable Energy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20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Planning &amp; Permitting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20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 Protection &amp; Revitalization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200">
                <a:solidFill>
                  <a:srgbClr val="256E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Regulatory Affairs &amp; Outreach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CB40AC5-06E3-8FB3-53AF-E3968EB61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416" y="1515522"/>
            <a:ext cx="6985897" cy="3970318"/>
          </a:xfrm>
          <a:prstGeom prst="rect">
            <a:avLst/>
          </a:prstGeom>
        </p:spPr>
      </p:pic>
      <p:sp>
        <p:nvSpPr>
          <p:cNvPr id="12" name="AutoShape 4">
            <a:extLst>
              <a:ext uri="{FF2B5EF4-FFF2-40B4-BE49-F238E27FC236}">
                <a16:creationId xmlns:a16="http://schemas.microsoft.com/office/drawing/2014/main" id="{AF31B563-C55B-9D43-9C1E-69BC6DB2F9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7209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1030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B05E6D-3614-4E8D-CE6C-2B774DA1E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1252970"/>
          </a:xfrm>
        </p:spPr>
        <p:txBody>
          <a:bodyPr anchor="b">
            <a:normAutofit/>
          </a:bodyPr>
          <a:lstStyle/>
          <a:p>
            <a:r>
              <a:rPr lang="en-US" sz="3600">
                <a:latin typeface="Arial"/>
                <a:cs typeface="Arial"/>
              </a:rPr>
              <a:t>Our Mission</a:t>
            </a:r>
            <a:endParaRPr lang="en-US" sz="3600"/>
          </a:p>
        </p:txBody>
      </p:sp>
      <p:sp>
        <p:nvSpPr>
          <p:cNvPr id="1029" name="Oval 1032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BB0EC0-315C-4A42-175D-F204FE1FB0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7" r="23033"/>
          <a:stretch/>
        </p:blipFill>
        <p:spPr bwMode="auto">
          <a:xfrm>
            <a:off x="724187" y="561659"/>
            <a:ext cx="5233230" cy="5233230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0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32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F948C-7D79-FF4F-8A6B-E30BAE899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716" y="2187512"/>
            <a:ext cx="4195673" cy="291387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2400">
                <a:solidFill>
                  <a:srgbClr val="256EAB">
                    <a:alpha val="80000"/>
                  </a:srgbClr>
                </a:solidFill>
                <a:latin typeface="Arial"/>
                <a:cs typeface="Arial"/>
              </a:rPr>
              <a:t>DEQ's Mission is to protect and enhance the environment of Virginia in order to promote the health and well-being of the Commonwealth's citizens, residents, and visitors in accordance with applicable laws and regulations.</a:t>
            </a:r>
          </a:p>
        </p:txBody>
      </p:sp>
      <p:sp>
        <p:nvSpPr>
          <p:cNvPr id="1034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041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3158FB06-1F1A-34AB-0D63-6A2997FCF4E2}"/>
              </a:ext>
            </a:extLst>
          </p:cNvPr>
          <p:cNvSpPr/>
          <p:nvPr/>
        </p:nvSpPr>
        <p:spPr>
          <a:xfrm>
            <a:off x="5326743" y="5775082"/>
            <a:ext cx="420914" cy="291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885966-4F0E-B7C9-ED63-83FD640B40D9}"/>
              </a:ext>
            </a:extLst>
          </p:cNvPr>
          <p:cNvSpPr/>
          <p:nvPr/>
        </p:nvSpPr>
        <p:spPr>
          <a:xfrm flipV="1">
            <a:off x="11375705" y="3252804"/>
            <a:ext cx="420914" cy="3605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A52B07-E578-B887-582F-98D226DC7CEB}"/>
              </a:ext>
            </a:extLst>
          </p:cNvPr>
          <p:cNvSpPr/>
          <p:nvPr/>
        </p:nvSpPr>
        <p:spPr>
          <a:xfrm rot="13310406" flipV="1">
            <a:off x="814400" y="-97176"/>
            <a:ext cx="363836" cy="2186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809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ED6EFBC-A54E-13A0-1D7C-F76E2453B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17" y="1078105"/>
            <a:ext cx="11856183" cy="51321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64937B-2EBA-6A30-4ED6-865237F4B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We Stand For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551017-0065-8DFC-10BD-20466BCCD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fld id="{61C9B584-852F-4056-BF30-ABA66A23FD41}" type="slidenum">
              <a:rPr lang="en-US" smtClean="0"/>
              <a:t>5</a:t>
            </a:fld>
            <a:r>
              <a:rPr lang="en-US"/>
              <a:t>					</a:t>
            </a:r>
            <a:endParaRPr lang="en-US">
              <a:solidFill>
                <a:srgbClr val="256EAB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2DE4CF-DC64-6FDA-A240-5C626DF60417}"/>
              </a:ext>
            </a:extLst>
          </p:cNvPr>
          <p:cNvSpPr txBox="1"/>
          <p:nvPr/>
        </p:nvSpPr>
        <p:spPr>
          <a:xfrm>
            <a:off x="838200" y="1393445"/>
            <a:ext cx="5113496" cy="36625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256EAB"/>
                </a:solidFill>
                <a:effectLst/>
                <a:uLnTx/>
                <a:uFillTx/>
                <a:latin typeface="Arial"/>
                <a:cs typeface="Arial"/>
              </a:rPr>
              <a:t>A healthy environment </a:t>
            </a:r>
            <a:r>
              <a:rPr lang="en-US" sz="2800">
                <a:solidFill>
                  <a:srgbClr val="256EAB"/>
                </a:solidFill>
                <a:latin typeface="Arial"/>
                <a:cs typeface="Arial"/>
              </a:rPr>
              <a:t>and a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256EAB"/>
                </a:solidFill>
                <a:effectLst/>
                <a:uLnTx/>
                <a:uFillTx/>
                <a:latin typeface="Arial"/>
                <a:cs typeface="Arial"/>
              </a:rPr>
              <a:t> healthy </a:t>
            </a:r>
            <a:r>
              <a:rPr lang="en-US" sz="2800">
                <a:solidFill>
                  <a:srgbClr val="256EAB"/>
                </a:solidFill>
                <a:latin typeface="Arial"/>
                <a:cs typeface="Arial"/>
              </a:rPr>
              <a:t>economy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256EAB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en-US" sz="2800">
                <a:solidFill>
                  <a:srgbClr val="256EAB"/>
                </a:solidFill>
                <a:latin typeface="Arial"/>
                <a:cs typeface="Arial"/>
              </a:rPr>
              <a:t>are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256EAB"/>
                </a:solidFill>
                <a:effectLst/>
                <a:uLnTx/>
                <a:uFillTx/>
                <a:latin typeface="Arial"/>
                <a:cs typeface="Arial"/>
              </a:rPr>
              <a:t> integrally related; balanced economic development and the protection of our environment</a:t>
            </a:r>
            <a:r>
              <a:rPr lang="en-US" sz="2800">
                <a:solidFill>
                  <a:srgbClr val="256EAB"/>
                </a:solidFill>
                <a:latin typeface="Arial"/>
                <a:cs typeface="Arial"/>
              </a:rPr>
              <a:t> go hand in hand to contribute to Virginians' quality of life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256EAB"/>
                </a:solidFill>
                <a:effectLst/>
                <a:uLnTx/>
                <a:uFillTx/>
                <a:latin typeface="Arial"/>
                <a:cs typeface="Arial"/>
              </a:rPr>
              <a:t>.</a:t>
            </a:r>
            <a:endParaRPr lang="en-US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63C8AAD-AF66-0000-B31C-A4C1C6CB2B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6" t="14622" r="19844"/>
          <a:stretch/>
        </p:blipFill>
        <p:spPr bwMode="auto">
          <a:xfrm>
            <a:off x="9949706" y="3413776"/>
            <a:ext cx="1499807" cy="147304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8D31CCF-8CF9-CEA6-77EF-10D3F1253B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8" r="7337"/>
          <a:stretch/>
        </p:blipFill>
        <p:spPr bwMode="auto">
          <a:xfrm>
            <a:off x="1751568" y="4521773"/>
            <a:ext cx="1492390" cy="144065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29AE0BD-49F1-B1C3-16AD-574D4325DE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0" t="8397" r="16455"/>
          <a:stretch/>
        </p:blipFill>
        <p:spPr bwMode="auto">
          <a:xfrm>
            <a:off x="6637357" y="2517742"/>
            <a:ext cx="1499809" cy="154303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BAD44AAD-D340-AB0A-17B0-6AA77A150F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" b="44121"/>
          <a:stretch/>
        </p:blipFill>
        <p:spPr bwMode="auto">
          <a:xfrm>
            <a:off x="7862795" y="4518238"/>
            <a:ext cx="1492389" cy="147304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448B6493-FAD4-1A42-AC64-A9440FBD5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09" t="1309" r="14836" b="6592"/>
          <a:stretch/>
        </p:blipFill>
        <p:spPr bwMode="auto">
          <a:xfrm>
            <a:off x="4945249" y="4229882"/>
            <a:ext cx="1499809" cy="149719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9A37A499-157B-4D31-B63E-B9ED1B3348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6" r="12666"/>
          <a:stretch/>
        </p:blipFill>
        <p:spPr bwMode="auto">
          <a:xfrm rot="5400000">
            <a:off x="8877694" y="1605197"/>
            <a:ext cx="1503726" cy="149980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79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cky area with trees and bushes&#10;&#10;Description automatically generated">
            <a:extLst>
              <a:ext uri="{FF2B5EF4-FFF2-40B4-BE49-F238E27FC236}">
                <a16:creationId xmlns:a16="http://schemas.microsoft.com/office/drawing/2014/main" id="{EEF7D842-C83B-4F2D-D96F-6BACBC83D9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6" r="5583"/>
          <a:stretch/>
        </p:blipFill>
        <p:spPr>
          <a:xfrm>
            <a:off x="6109355" y="-10"/>
            <a:ext cx="966964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1673DE-BB49-A5A2-F196-9A1FA0DD8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51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/>
              <a:t>Climate Action Planning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00097C-1106-C76D-5998-9ABDEF809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8423" y="6387922"/>
            <a:ext cx="568392" cy="3077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E36E0C2-D960-19C0-EB61-A9BE84E6B8FF}"/>
              </a:ext>
            </a:extLst>
          </p:cNvPr>
          <p:cNvSpPr/>
          <p:nvPr/>
        </p:nvSpPr>
        <p:spPr>
          <a:xfrm>
            <a:off x="5436071" y="0"/>
            <a:ext cx="4137535" cy="685800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39000">
                <a:schemeClr val="bg1">
                  <a:alpha val="0"/>
                </a:schemeClr>
              </a:gs>
              <a:gs pos="78000">
                <a:srgbClr val="F9F9F9"/>
              </a:gs>
              <a:gs pos="72000">
                <a:schemeClr val="bg1">
                  <a:lumMod val="9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4FCA6-B112-A50E-3A07-DAC90EF4B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051" y="1690688"/>
            <a:ext cx="566359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DEQ has been awarded an EPA grant for climate action planning in two steps</a:t>
            </a:r>
          </a:p>
          <a:p>
            <a:r>
              <a:rPr lang="en-US" sz="2400" dirty="0">
                <a:latin typeface="Arial"/>
                <a:cs typeface="Arial"/>
              </a:rPr>
              <a:t>Short-term (5 year) priority plan with potential ready-to-go, innovative, high-impact projects to reduce greenhouse gases and other pollutant emissions.</a:t>
            </a:r>
          </a:p>
          <a:p>
            <a:r>
              <a:rPr lang="en-US" sz="2400" dirty="0">
                <a:latin typeface="Arial"/>
                <a:cs typeface="Arial"/>
              </a:rPr>
              <a:t>Long-term (20+ years) to reduce overall statewide climate pollution from all source sectors</a:t>
            </a:r>
          </a:p>
        </p:txBody>
      </p:sp>
    </p:spTree>
    <p:extLst>
      <p:ext uri="{BB962C8B-B14F-4D97-AF65-F5344CB8AC3E}">
        <p14:creationId xmlns:p14="http://schemas.microsoft.com/office/powerpoint/2010/main" val="2513452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different types of air&#10;&#10;Description automatically generated">
            <a:extLst>
              <a:ext uri="{FF2B5EF4-FFF2-40B4-BE49-F238E27FC236}">
                <a16:creationId xmlns:a16="http://schemas.microsoft.com/office/drawing/2014/main" id="{69887E62-B3DE-BE8C-D37B-C50A91C70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17" y="1352457"/>
            <a:ext cx="5581378" cy="61505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0F8895-C58C-2CAA-176F-6D6BB94FD7E2}"/>
              </a:ext>
            </a:extLst>
          </p:cNvPr>
          <p:cNvSpPr/>
          <p:nvPr/>
        </p:nvSpPr>
        <p:spPr>
          <a:xfrm>
            <a:off x="0" y="6271942"/>
            <a:ext cx="1866122" cy="12460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60206-010A-B008-354B-891B397C4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Air Quality Interconnections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F7BCA2-5A5E-8B12-DB54-90C7B9D4B2EE}"/>
              </a:ext>
            </a:extLst>
          </p:cNvPr>
          <p:cNvSpPr txBox="1"/>
          <p:nvPr/>
        </p:nvSpPr>
        <p:spPr>
          <a:xfrm>
            <a:off x="42629" y="6511536"/>
            <a:ext cx="16877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Source: EPA EnviroAtlas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B0DA9ED8-507C-28F6-770E-63FD836162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7990281"/>
              </p:ext>
            </p:extLst>
          </p:nvPr>
        </p:nvGraphicFramePr>
        <p:xfrm>
          <a:off x="5707780" y="-165060"/>
          <a:ext cx="7225715" cy="7344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1013CD0-CEDA-2334-755F-707F8CB8C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8423" y="6387922"/>
            <a:ext cx="568392" cy="30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867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aterfall in a forest&#10;&#10;Description automatically generated">
            <a:extLst>
              <a:ext uri="{FF2B5EF4-FFF2-40B4-BE49-F238E27FC236}">
                <a16:creationId xmlns:a16="http://schemas.microsoft.com/office/drawing/2014/main" id="{80259739-C46B-F1D3-4751-16CB11542F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0" t="2095" r="12121" b="3340"/>
          <a:stretch/>
        </p:blipFill>
        <p:spPr>
          <a:xfrm>
            <a:off x="5891045" y="-10"/>
            <a:ext cx="702297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BB94B3-CAAD-D583-808D-90E81A428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3200" b="1" dirty="0"/>
              <a:t>What We Want to Know…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D887E5-9FEA-1B79-E479-8946DA604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8423" y="6387922"/>
            <a:ext cx="568392" cy="3077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FF62ABD-608E-7DC7-CA95-2616A2368796}"/>
              </a:ext>
            </a:extLst>
          </p:cNvPr>
          <p:cNvSpPr/>
          <p:nvPr/>
        </p:nvSpPr>
        <p:spPr>
          <a:xfrm>
            <a:off x="5231298" y="-10"/>
            <a:ext cx="4137535" cy="685800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39000">
                <a:schemeClr val="bg1">
                  <a:alpha val="0"/>
                </a:schemeClr>
              </a:gs>
              <a:gs pos="78000">
                <a:srgbClr val="F9F9F9"/>
              </a:gs>
              <a:gs pos="72000">
                <a:schemeClr val="bg1">
                  <a:lumMod val="9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B993E-970F-FD3B-A3FE-341E1342B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8416"/>
            <a:ext cx="5328995" cy="3742762"/>
          </a:xfrm>
        </p:spPr>
        <p:txBody>
          <a:bodyPr>
            <a:normAutofit/>
          </a:bodyPr>
          <a:lstStyle/>
          <a:p>
            <a:r>
              <a:rPr lang="en-US" dirty="0"/>
              <a:t>What are the air </a:t>
            </a:r>
            <a:r>
              <a:rPr lang="en-US"/>
              <a:t>quality concerns </a:t>
            </a:r>
            <a:r>
              <a:rPr lang="en-US" dirty="0"/>
              <a:t>in your community?</a:t>
            </a:r>
          </a:p>
          <a:p>
            <a:r>
              <a:rPr lang="en-US" dirty="0"/>
              <a:t>What are some possible short- and long-term solutions?</a:t>
            </a:r>
          </a:p>
          <a:p>
            <a:r>
              <a:rPr lang="en-US" dirty="0"/>
              <a:t>What should be the priorities to address air pollution in your community?</a:t>
            </a:r>
          </a:p>
          <a:p>
            <a:r>
              <a:rPr lang="en-US" dirty="0"/>
              <a:t>What are the challenges?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994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cows in a grassy field&#10;&#10;Description automatically generated">
            <a:extLst>
              <a:ext uri="{FF2B5EF4-FFF2-40B4-BE49-F238E27FC236}">
                <a16:creationId xmlns:a16="http://schemas.microsoft.com/office/drawing/2014/main" id="{169CD0E6-D78C-C9F7-6B3F-EC248A8ADB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1000" contrast="-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63" b="6688"/>
          <a:stretch/>
        </p:blipFill>
        <p:spPr>
          <a:xfrm>
            <a:off x="20" y="681037"/>
            <a:ext cx="12191980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C0BBF95-F712-E5C9-FB29-F75297591061}"/>
              </a:ext>
            </a:extLst>
          </p:cNvPr>
          <p:cNvSpPr/>
          <p:nvPr/>
        </p:nvSpPr>
        <p:spPr>
          <a:xfrm rot="5400000">
            <a:off x="4121073" y="-4308133"/>
            <a:ext cx="3949833" cy="12191981"/>
          </a:xfrm>
          <a:prstGeom prst="rect">
            <a:avLst/>
          </a:prstGeom>
          <a:gradFill flip="none" rotWithShape="1">
            <a:gsLst>
              <a:gs pos="49000">
                <a:srgbClr val="F9F9F9"/>
              </a:gs>
              <a:gs pos="58694">
                <a:srgbClr val="FBFBFB"/>
              </a:gs>
              <a:gs pos="29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1BA6A45-1B8F-FA7B-C5DC-BC527E339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What Could Be Done…</a:t>
            </a:r>
          </a:p>
        </p:txBody>
      </p:sp>
      <p:pic>
        <p:nvPicPr>
          <p:cNvPr id="7" name="Picture 6" descr="A green letters on a white background&#10;&#10;Description automatically generated">
            <a:extLst>
              <a:ext uri="{FF2B5EF4-FFF2-40B4-BE49-F238E27FC236}">
                <a16:creationId xmlns:a16="http://schemas.microsoft.com/office/drawing/2014/main" id="{7EA336E8-E789-7C96-5B39-447A9661A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8423" y="6387922"/>
            <a:ext cx="568392" cy="307796"/>
          </a:xfrm>
          <a:prstGeom prst="rect">
            <a:avLst/>
          </a:prstGeom>
        </p:spPr>
      </p:pic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BFDA61E3-F22F-D70B-109C-0B06437890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0751752"/>
              </p:ext>
            </p:extLst>
          </p:nvPr>
        </p:nvGraphicFramePr>
        <p:xfrm>
          <a:off x="364671" y="1212169"/>
          <a:ext cx="11462657" cy="4381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9427122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DEQ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Q theme" id="{374CD77B-AAEA-4290-A170-8471386454A3}" vid="{292B378C-5B27-4806-BC5E-FCAD12C3DF4B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Q Overview" id="{2087AD16-69D2-4DF7-9524-1CB70ED35C3B}" vid="{DE538E53-ACC8-43E0-BD50-4AB584EB4EB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DEQ theme</Template>
  <TotalTime>2315</TotalTime>
  <Words>908</Words>
  <Application>Microsoft Office PowerPoint</Application>
  <PresentationFormat>Widescreen</PresentationFormat>
  <Paragraphs>137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Courier New</vt:lpstr>
      <vt:lpstr>Wingdings</vt:lpstr>
      <vt:lpstr>DEQ theme</vt:lpstr>
      <vt:lpstr>Office Theme</vt:lpstr>
      <vt:lpstr> Community Pollution Reduction  Planning Webinar </vt:lpstr>
      <vt:lpstr>Agenda</vt:lpstr>
      <vt:lpstr>PowerPoint Presentation</vt:lpstr>
      <vt:lpstr>Our Mission</vt:lpstr>
      <vt:lpstr>What We Stand For</vt:lpstr>
      <vt:lpstr>Climate Action Planning</vt:lpstr>
      <vt:lpstr>Air Quality Interconnections</vt:lpstr>
      <vt:lpstr>What We Want to Know…</vt:lpstr>
      <vt:lpstr>What Could Be Done…</vt:lpstr>
      <vt:lpstr>Your Input Matters!</vt:lpstr>
      <vt:lpstr>What’s Next</vt:lpstr>
      <vt:lpstr>Stay Involved…</vt:lpstr>
      <vt:lpstr>Community Input Survey – List of Questions</vt:lpstr>
      <vt:lpstr>PC/Laptop View</vt:lpstr>
      <vt:lpstr> Webinar Attendee Engagement </vt:lpstr>
      <vt:lpstr>Virginia 2020 GHG Emissions Inventory</vt:lpstr>
    </vt:vector>
  </TitlesOfParts>
  <Company>VITA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Virginia Clean Air for All Information &amp; Listening Session</dc:title>
  <dc:creator>Ballou, Thomas (DEQ)</dc:creator>
  <cp:lastModifiedBy>Ballou, Thomas (DEQ)</cp:lastModifiedBy>
  <cp:revision>64</cp:revision>
  <dcterms:created xsi:type="dcterms:W3CDTF">2023-11-06T20:09:03Z</dcterms:created>
  <dcterms:modified xsi:type="dcterms:W3CDTF">2024-01-10T00:21:09Z</dcterms:modified>
</cp:coreProperties>
</file>