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2" r:id="rId6"/>
    <p:sldId id="261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EAB"/>
    <a:srgbClr val="277EA9"/>
    <a:srgbClr val="198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5946" autoAdjust="0"/>
  </p:normalViewPr>
  <p:slideViewPr>
    <p:cSldViewPr snapToGrid="0">
      <p:cViewPr varScale="1">
        <p:scale>
          <a:sx n="74" d="100"/>
          <a:sy n="74" d="100"/>
        </p:scale>
        <p:origin x="76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307BE-3DE0-4D5D-B071-E18072BDBCD1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EB6C3-5ECD-4C33-8186-F52195931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86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7AE0D-E4E7-41F3-8FEB-69AA94FE00AD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C4A1B-E3F4-440A-A1E4-007EA359E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0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A PSF is provided</a:t>
            </a:r>
            <a:r>
              <a:rPr lang="en-US" baseline="0" dirty="0" smtClean="0"/>
              <a:t> by the USACE before an application is submitted. The applicant/agent would submit a delineation report/map and development plan (impact map) to the Corps for review. The Corps would review and complete the 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C4A1B-E3F4-440A-A1E4-007EA359E3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1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95738" y="1494206"/>
            <a:ext cx="7484681" cy="354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7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145458"/>
            <a:ext cx="9144000" cy="964883"/>
          </a:xfrm>
        </p:spPr>
        <p:txBody>
          <a:bodyPr lIns="0" anchor="b">
            <a:normAutofit/>
          </a:bodyPr>
          <a:lstStyle>
            <a:lvl1pPr algn="l">
              <a:defRPr sz="4000" b="1" i="0" baseline="0">
                <a:ln>
                  <a:noFill/>
                </a:ln>
                <a:solidFill>
                  <a:srgbClr val="198569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53681"/>
            <a:ext cx="9144000" cy="451802"/>
          </a:xfrm>
        </p:spPr>
        <p:txBody>
          <a:bodyPr>
            <a:normAutofit/>
          </a:bodyPr>
          <a:lstStyle>
            <a:lvl1pPr marL="0" indent="0" algn="l">
              <a:buNone/>
              <a:defRPr sz="2800" b="1" i="0" baseline="0">
                <a:ln>
                  <a:noFill/>
                </a:ln>
                <a:solidFill>
                  <a:srgbClr val="277E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01" y="399732"/>
            <a:ext cx="1818499" cy="861291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523999" y="5033296"/>
            <a:ext cx="4271494" cy="310243"/>
          </a:xfrm>
        </p:spPr>
        <p:txBody>
          <a:bodyPr>
            <a:noAutofit/>
          </a:bodyPr>
          <a:lstStyle>
            <a:lvl1pPr marL="0" indent="0">
              <a:buNone/>
              <a:defRPr sz="1800" b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Name of Presenter</a:t>
            </a:r>
          </a:p>
          <a:p>
            <a:pPr lvl="0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4396950"/>
            <a:ext cx="9144000" cy="0"/>
          </a:xfrm>
          <a:prstGeom prst="line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23999" y="5373316"/>
            <a:ext cx="4271494" cy="310243"/>
          </a:xfrm>
        </p:spPr>
        <p:txBody>
          <a:bodyPr>
            <a:noAutofit/>
          </a:bodyPr>
          <a:lstStyle>
            <a:lvl1pPr marL="0" indent="0">
              <a:buNone/>
              <a:defRPr sz="1800" b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Title</a:t>
            </a:r>
          </a:p>
          <a:p>
            <a:pPr lvl="0"/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523999" y="6009663"/>
            <a:ext cx="4271494" cy="310243"/>
          </a:xfrm>
        </p:spPr>
        <p:txBody>
          <a:bodyPr>
            <a:noAutofit/>
          </a:bodyPr>
          <a:lstStyle>
            <a:lvl1pPr marL="0" indent="0">
              <a:buNone/>
              <a:defRPr sz="1800" b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Date</a:t>
            </a:r>
          </a:p>
          <a:p>
            <a:pPr lvl="0"/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523998" y="5713336"/>
            <a:ext cx="4992711" cy="266548"/>
          </a:xfrm>
        </p:spPr>
        <p:txBody>
          <a:bodyPr/>
          <a:lstStyle>
            <a:lvl1pPr>
              <a:defRPr sz="1800"/>
            </a:lvl1pPr>
          </a:lstStyle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Virginia Department of Environmental Quality</a:t>
            </a:r>
            <a:endParaRPr lang="en-US" dirty="0">
              <a:solidFill>
                <a:srgbClr val="256E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24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 b="1">
                <a:ln>
                  <a:noFill/>
                </a:ln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600"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400"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409575"/>
          </a:xfrm>
        </p:spPr>
        <p:txBody>
          <a:bodyPr/>
          <a:lstStyle/>
          <a:p>
            <a:pPr algn="l"/>
            <a:fld id="{61C9B584-852F-4056-BF30-ABA66A23FD41}" type="slidenum">
              <a:rPr lang="en-US" smtClean="0"/>
              <a:t>‹#›</a:t>
            </a:fld>
            <a:r>
              <a:rPr lang="en-US" dirty="0" smtClean="0"/>
              <a:t>					</a:t>
            </a:r>
            <a:endParaRPr lang="en-US" dirty="0">
              <a:solidFill>
                <a:srgbClr val="256EAB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28423" y="6387922"/>
            <a:ext cx="568392" cy="30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39280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</a:ln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n>
                  <a:noFill/>
                </a:ln>
                <a:solidFill>
                  <a:srgbClr val="256E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fld id="{F28DF1F0-458F-421F-8C1E-7C825BFF0FB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55569" y="6404180"/>
            <a:ext cx="490801" cy="26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90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703D6-DA4D-4660-AAE0-EB23950B7902}" type="datetime1">
              <a:rPr lang="en-US" smtClean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F13A4-4E19-41E2-A7F9-9D53F8795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2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4" r:id="rId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ln>
            <a:solidFill>
              <a:srgbClr val="198569"/>
            </a:solidFill>
          </a:ln>
          <a:solidFill>
            <a:srgbClr val="19856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ln>
            <a:solidFill>
              <a:srgbClr val="256EAB"/>
            </a:solidFill>
          </a:ln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ln w="0">
            <a:noFill/>
          </a:ln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ln>
            <a:solidFill>
              <a:schemeClr val="tx2">
                <a:lumMod val="40000"/>
                <a:lumOff val="60000"/>
              </a:schemeClr>
            </a:solidFill>
          </a:ln>
          <a:solidFill>
            <a:schemeClr val="tx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ln>
            <a:solidFill>
              <a:schemeClr val="tx2">
                <a:lumMod val="20000"/>
                <a:lumOff val="80000"/>
              </a:schemeClr>
            </a:solidFill>
          </a:ln>
          <a:solidFill>
            <a:schemeClr val="bg2">
              <a:lumMod val="9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8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8" y="2188798"/>
            <a:ext cx="9144000" cy="964883"/>
          </a:xfrm>
        </p:spPr>
        <p:txBody>
          <a:bodyPr>
            <a:normAutofit fontScale="90000"/>
          </a:bodyPr>
          <a:lstStyle/>
          <a:p>
            <a:r>
              <a:rPr lang="en-US" dirty="0"/>
              <a:t>2022 State Programmatic General Permits </a:t>
            </a:r>
            <a:r>
              <a:rPr lang="en-US" dirty="0" smtClean="0"/>
              <a:t>(22-SPGPs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Virginia Department of Environmental Quality</a:t>
            </a:r>
            <a:endParaRPr lang="en-US" dirty="0">
              <a:solidFill>
                <a:srgbClr val="256E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9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Changes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SPGP permits </a:t>
            </a:r>
          </a:p>
          <a:p>
            <a:r>
              <a:rPr lang="en-US" dirty="0" smtClean="0"/>
              <a:t>Acreage threshold only</a:t>
            </a:r>
          </a:p>
          <a:p>
            <a:r>
              <a:rPr lang="en-US" dirty="0"/>
              <a:t>All Federal coordination completed by USACE</a:t>
            </a:r>
          </a:p>
          <a:p>
            <a:r>
              <a:rPr lang="en-US" dirty="0" smtClean="0"/>
              <a:t>Preliminary </a:t>
            </a:r>
            <a:r>
              <a:rPr lang="en-US" dirty="0"/>
              <a:t>Screening Form (PSF)</a:t>
            </a:r>
          </a:p>
          <a:p>
            <a:r>
              <a:rPr lang="en-US" dirty="0" smtClean="0"/>
              <a:t>No Complete Application checklist</a:t>
            </a:r>
          </a:p>
          <a:p>
            <a:r>
              <a:rPr lang="en-US" dirty="0" smtClean="0"/>
              <a:t>Exclusions, including </a:t>
            </a:r>
            <a:r>
              <a:rPr lang="en-US" dirty="0" err="1" smtClean="0"/>
              <a:t>subwatersheds</a:t>
            </a:r>
            <a:r>
              <a:rPr lang="en-US" dirty="0" smtClean="0"/>
              <a:t> shared with Tennessee</a:t>
            </a:r>
          </a:p>
          <a:p>
            <a:r>
              <a:rPr lang="en-US" dirty="0"/>
              <a:t>SPGP expiration date of August 1, 2026, matching the VWP General Permits </a:t>
            </a:r>
            <a:r>
              <a:rPr lang="en-US" dirty="0" smtClean="0"/>
              <a:t>expiration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fld id="{61C9B584-852F-4056-BF30-ABA66A23FD41}" type="slidenum">
              <a:rPr lang="en-US" smtClean="0"/>
              <a:t>3</a:t>
            </a:fld>
            <a:r>
              <a:rPr lang="en-US" smtClean="0"/>
              <a:t>					</a:t>
            </a:r>
            <a:endParaRPr lang="en-US" dirty="0">
              <a:solidFill>
                <a:srgbClr val="256E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7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for 22-SPGP-RCIR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Residential, Commercial, Institutional and Recreational projects</a:t>
            </a:r>
          </a:p>
          <a:p>
            <a:pPr lvl="0"/>
            <a:r>
              <a:rPr lang="en-US" dirty="0"/>
              <a:t>The discharge must not cause the loss of greater than 1 acre of WOTUS (e.g., wetlands, open water, and stream channel). </a:t>
            </a:r>
            <a:r>
              <a:rPr lang="en-US" i="1" dirty="0"/>
              <a:t>Stream channel loss must be reported in acreage and linear feet</a:t>
            </a:r>
            <a:r>
              <a:rPr lang="en-US" dirty="0"/>
              <a:t>.</a:t>
            </a:r>
          </a:p>
          <a:p>
            <a:r>
              <a:rPr lang="en-US" dirty="0" smtClean="0"/>
              <a:t>No </a:t>
            </a:r>
            <a:r>
              <a:rPr lang="en-US" dirty="0"/>
              <a:t>more than minimal individual and cumulative </a:t>
            </a:r>
            <a:r>
              <a:rPr lang="en-US" dirty="0" smtClean="0"/>
              <a:t>impacts</a:t>
            </a:r>
          </a:p>
          <a:p>
            <a:r>
              <a:rPr lang="en-US" dirty="0" smtClean="0"/>
              <a:t>Restricted </a:t>
            </a:r>
            <a:r>
              <a:rPr lang="en-US" dirty="0"/>
              <a:t>to those projects that have avoided and minimized impacts to WOTUS, to the maximum extent </a:t>
            </a:r>
            <a:r>
              <a:rPr lang="en-US" dirty="0" smtClean="0"/>
              <a:t>practicable</a:t>
            </a:r>
          </a:p>
          <a:p>
            <a:r>
              <a:rPr lang="en-US" dirty="0" smtClean="0"/>
              <a:t>Excluded activities: mining activities, standalone substations, standalone </a:t>
            </a:r>
            <a:r>
              <a:rPr lang="en-US" dirty="0" err="1" smtClean="0"/>
              <a:t>stormwater</a:t>
            </a:r>
            <a:r>
              <a:rPr lang="en-US" dirty="0" smtClean="0"/>
              <a:t> management facilities, TMDL projects, linear transportation projects.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fld id="{61C9B584-852F-4056-BF30-ABA66A23FD41}" type="slidenum">
              <a:rPr lang="en-US" smtClean="0"/>
              <a:t>4</a:t>
            </a:fld>
            <a:r>
              <a:rPr lang="en-US" smtClean="0"/>
              <a:t>					</a:t>
            </a:r>
            <a:endParaRPr lang="en-US" dirty="0">
              <a:solidFill>
                <a:srgbClr val="256E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28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for 22-SPGP-LT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Linear transportation projects</a:t>
            </a:r>
          </a:p>
          <a:p>
            <a:pPr lvl="1"/>
            <a:r>
              <a:rPr lang="en-US" dirty="0"/>
              <a:t>Construction, expansion, modification or improvement of linear transportation project (e.g., roads, highways, railways, trails, airport runways and taxiways</a:t>
            </a:r>
            <a:r>
              <a:rPr lang="en-US" dirty="0" smtClean="0"/>
              <a:t>)</a:t>
            </a:r>
          </a:p>
          <a:p>
            <a:pPr lvl="0"/>
            <a:r>
              <a:rPr lang="en-US" dirty="0"/>
              <a:t>The discharge must not cause the loss of greater than 1/2 acre of WOTUS (e.g., wetlands, open water, and stream channel). </a:t>
            </a:r>
            <a:r>
              <a:rPr lang="en-US" i="1" dirty="0"/>
              <a:t>Stream channel loss must be reported in acreage and linear feet.</a:t>
            </a:r>
            <a:endParaRPr lang="en-US" dirty="0"/>
          </a:p>
          <a:p>
            <a:r>
              <a:rPr lang="en-US" dirty="0" smtClean="0"/>
              <a:t>No </a:t>
            </a:r>
            <a:r>
              <a:rPr lang="en-US" dirty="0"/>
              <a:t>more than minimal individual and cumulative impacts</a:t>
            </a:r>
          </a:p>
          <a:p>
            <a:r>
              <a:rPr lang="en-US" dirty="0"/>
              <a:t>Restricted to those projects that have avoided and minimized impacts to WOTUS, to the maximum extent practicable</a:t>
            </a:r>
          </a:p>
          <a:p>
            <a:r>
              <a:rPr lang="en-US" dirty="0"/>
              <a:t>Excluded activities: mining activities</a:t>
            </a:r>
            <a:r>
              <a:rPr lang="en-US" dirty="0" smtClean="0"/>
              <a:t>,, </a:t>
            </a:r>
            <a:r>
              <a:rPr lang="en-US" dirty="0"/>
              <a:t>standalone </a:t>
            </a:r>
            <a:r>
              <a:rPr lang="en-US" dirty="0" err="1"/>
              <a:t>stormwater</a:t>
            </a:r>
            <a:r>
              <a:rPr lang="en-US" dirty="0"/>
              <a:t> management facilities, TMDL </a:t>
            </a:r>
            <a:r>
              <a:rPr lang="en-US" dirty="0" smtClean="0"/>
              <a:t>projects.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fld id="{61C9B584-852F-4056-BF30-ABA66A23FD41}" type="slidenum">
              <a:rPr lang="en-US" smtClean="0"/>
              <a:t>5</a:t>
            </a:fld>
            <a:r>
              <a:rPr lang="en-US" smtClean="0"/>
              <a:t>					</a:t>
            </a:r>
            <a:endParaRPr lang="en-US" dirty="0">
              <a:solidFill>
                <a:srgbClr val="256E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84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22-SPGP Applications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complete and signed Standard Joint Permit Application (JPA)</a:t>
            </a:r>
          </a:p>
          <a:p>
            <a:r>
              <a:rPr lang="en-US" dirty="0" smtClean="0"/>
              <a:t>Indicate which 22-SPGP type</a:t>
            </a:r>
          </a:p>
          <a:p>
            <a:r>
              <a:rPr lang="en-US" dirty="0" smtClean="0"/>
              <a:t>A Preliminary Screening form (PSF), Preliminary Jurisdictional Determination (PJD) or Approved Jurisdictional Determination (AJD)</a:t>
            </a:r>
          </a:p>
          <a:p>
            <a:r>
              <a:rPr lang="en-US" dirty="0" smtClean="0"/>
              <a:t>Compensatory mitigation plan </a:t>
            </a:r>
            <a:r>
              <a:rPr lang="en-US" dirty="0"/>
              <a:t>for all projects where the permanent loss exceeds 0.1 acre of wetlands and/or 0.03 acre of stream bed or 300 linear feet of stream bed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development plan that identifies all impacts, impact types, and is acceptable for permitting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fld id="{61C9B584-852F-4056-BF30-ABA66A23FD41}" type="slidenum">
              <a:rPr lang="en-US" smtClean="0"/>
              <a:t>6</a:t>
            </a:fld>
            <a:r>
              <a:rPr lang="en-US" smtClean="0"/>
              <a:t>					</a:t>
            </a:r>
            <a:endParaRPr lang="en-US" dirty="0">
              <a:solidFill>
                <a:srgbClr val="256E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18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22-SPGP </a:t>
            </a:r>
            <a:r>
              <a:rPr lang="en-US" dirty="0" smtClean="0"/>
              <a:t>trainings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August 5, 2022- Joint virtual training session for agency staff regarding the 2022 State Programmatic General Permits (SPGPs)</a:t>
            </a:r>
          </a:p>
          <a:p>
            <a:r>
              <a:rPr lang="en-US" dirty="0" smtClean="0"/>
              <a:t>Date TBD- Joint </a:t>
            </a:r>
            <a:r>
              <a:rPr lang="en-US" dirty="0"/>
              <a:t>virtual training session for </a:t>
            </a:r>
            <a:r>
              <a:rPr lang="en-US" dirty="0" smtClean="0"/>
              <a:t>the public regarding </a:t>
            </a:r>
            <a:r>
              <a:rPr lang="en-US" dirty="0"/>
              <a:t>the 2022 State Programmatic General Permits (SPGPs)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fld id="{61C9B584-852F-4056-BF30-ABA66A23FD41}" type="slidenum">
              <a:rPr lang="en-US" smtClean="0"/>
              <a:t>7</a:t>
            </a:fld>
            <a:r>
              <a:rPr lang="en-US" smtClean="0"/>
              <a:t>					</a:t>
            </a:r>
            <a:endParaRPr lang="en-US" dirty="0">
              <a:solidFill>
                <a:srgbClr val="256E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59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Q_PPT_22-SPGP.potx" id="{B9ACB31F-A111-46A5-947F-EB45AF7AB340}" vid="{A40A9693-D0FE-4869-A689-63C3B4A256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835BDD00D75044A4172866564795B9" ma:contentTypeVersion="15" ma:contentTypeDescription="Create a new document." ma:contentTypeScope="" ma:versionID="c9d41ab144ab9e31becd5488c1e450c9">
  <xsd:schema xmlns:xsd="http://www.w3.org/2001/XMLSchema" xmlns:xs="http://www.w3.org/2001/XMLSchema" xmlns:p="http://schemas.microsoft.com/office/2006/metadata/properties" xmlns:ns2="aa6e3fbe-d978-4f48-931a-61d7935b8221" xmlns:ns3="465a23b2-135f-454d-be52-f07bbef8c8fe" targetNamespace="http://schemas.microsoft.com/office/2006/metadata/properties" ma:root="true" ma:fieldsID="c6cec6ac30237ee9d2abd11a68558e72" ns2:_="" ns3:_="">
    <xsd:import namespace="aa6e3fbe-d978-4f48-931a-61d7935b8221"/>
    <xsd:import namespace="465a23b2-135f-454d-be52-f07bbef8c8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e3fbe-d978-4f48-931a-61d7935b82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a23b2-135f-454d-be52-f07bbef8c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b1ab391-bfa7-4953-9f10-91a3d97333fd}" ma:internalName="TaxCatchAll" ma:showField="CatchAllData" ma:web="465a23b2-135f-454d-be52-f07bbef8c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6e3fbe-d978-4f48-931a-61d7935b8221">
      <Terms xmlns="http://schemas.microsoft.com/office/infopath/2007/PartnerControls"/>
    </lcf76f155ced4ddcb4097134ff3c332f>
    <TaxCatchAll xmlns="465a23b2-135f-454d-be52-f07bbef8c8fe" xsi:nil="true"/>
  </documentManagement>
</p:properties>
</file>

<file path=customXml/itemProps1.xml><?xml version="1.0" encoding="utf-8"?>
<ds:datastoreItem xmlns:ds="http://schemas.openxmlformats.org/officeDocument/2006/customXml" ds:itemID="{DE2812F8-B43E-412A-BA57-5811D7280A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6e3fbe-d978-4f48-931a-61d7935b8221"/>
    <ds:schemaRef ds:uri="465a23b2-135f-454d-be52-f07bbef8c8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7F3CEA-92CE-4B7D-A4DA-3E8833E4F3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18CDAB-690D-4F7E-BD52-DCDAD86E9AD0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65a23b2-135f-454d-be52-f07bbef8c8fe"/>
    <ds:schemaRef ds:uri="aa6e3fbe-d978-4f48-931a-61d7935b8221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DEQ_PPT_22-SPGP</Template>
  <TotalTime>3</TotalTime>
  <Words>467</Words>
  <Application>Microsoft Office PowerPoint</Application>
  <PresentationFormat>Widescreen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2022 State Programmatic General Permits (22-SPGPs)</vt:lpstr>
      <vt:lpstr>Major Changes </vt:lpstr>
      <vt:lpstr>Highlights for 22-SPGP-RCIR</vt:lpstr>
      <vt:lpstr>Highlights for 22-SPGP-LT</vt:lpstr>
      <vt:lpstr>22-SPGP Applications </vt:lpstr>
      <vt:lpstr>22-SPGP trainings </vt:lpstr>
    </vt:vector>
  </TitlesOfParts>
  <Company>Virginia Information Technologies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King</dc:creator>
  <cp:lastModifiedBy>Allison King</cp:lastModifiedBy>
  <cp:revision>1</cp:revision>
  <dcterms:created xsi:type="dcterms:W3CDTF">2022-08-03T20:43:59Z</dcterms:created>
  <dcterms:modified xsi:type="dcterms:W3CDTF">2022-08-03T20:47:13Z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0x010100F9835BDD00D75044A4172866564795B9</vt:lpwstr>
  </property>
</Properties>
</file>