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60.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 id="2147484272" r:id="rId2"/>
    <p:sldMasterId id="2147484301" r:id="rId3"/>
    <p:sldMasterId id="2147484310" r:id="rId4"/>
  </p:sldMasterIdLst>
  <p:notesMasterIdLst>
    <p:notesMasterId r:id="rId31"/>
  </p:notesMasterIdLst>
  <p:handoutMasterIdLst>
    <p:handoutMasterId r:id="rId32"/>
  </p:handoutMasterIdLst>
  <p:sldIdLst>
    <p:sldId id="286" r:id="rId5"/>
    <p:sldId id="311" r:id="rId6"/>
    <p:sldId id="351" r:id="rId7"/>
    <p:sldId id="352" r:id="rId8"/>
    <p:sldId id="312" r:id="rId9"/>
    <p:sldId id="334" r:id="rId10"/>
    <p:sldId id="335" r:id="rId11"/>
    <p:sldId id="336" r:id="rId12"/>
    <p:sldId id="354" r:id="rId13"/>
    <p:sldId id="337" r:id="rId14"/>
    <p:sldId id="338" r:id="rId15"/>
    <p:sldId id="341" r:id="rId16"/>
    <p:sldId id="340" r:id="rId17"/>
    <p:sldId id="343" r:id="rId18"/>
    <p:sldId id="344" r:id="rId19"/>
    <p:sldId id="350" r:id="rId20"/>
    <p:sldId id="342" r:id="rId21"/>
    <p:sldId id="345" r:id="rId22"/>
    <p:sldId id="346" r:id="rId23"/>
    <p:sldId id="347" r:id="rId24"/>
    <p:sldId id="349" r:id="rId25"/>
    <p:sldId id="356" r:id="rId26"/>
    <p:sldId id="357" r:id="rId27"/>
    <p:sldId id="355" r:id="rId28"/>
    <p:sldId id="358" r:id="rId29"/>
    <p:sldId id="314"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547" autoAdjust="0"/>
  </p:normalViewPr>
  <p:slideViewPr>
    <p:cSldViewPr snapToGrid="0">
      <p:cViewPr varScale="1">
        <p:scale>
          <a:sx n="80" d="100"/>
          <a:sy n="80" d="100"/>
        </p:scale>
        <p:origin x="918"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157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6/1/2023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6/1/2023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a:p>
        </p:txBody>
      </p:sp>
    </p:spTree>
    <p:extLst>
      <p:ext uri="{BB962C8B-B14F-4D97-AF65-F5344CB8AC3E}">
        <p14:creationId xmlns:p14="http://schemas.microsoft.com/office/powerpoint/2010/main" val="3893694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not send applicants to get a PSF during the application process.  This is done before application.  </a:t>
            </a:r>
          </a:p>
          <a:p>
            <a:endParaRPr lang="en-US" dirty="0"/>
          </a:p>
          <a:p>
            <a:r>
              <a:rPr lang="en-US" dirty="0"/>
              <a:t>If there are isolated features, they want considered non-jurisdictional they will need an AJD.  </a:t>
            </a:r>
          </a:p>
        </p:txBody>
      </p:sp>
      <p:sp>
        <p:nvSpPr>
          <p:cNvPr id="4" name="Slide Number Placeholder 3"/>
          <p:cNvSpPr>
            <a:spLocks noGrp="1"/>
          </p:cNvSpPr>
          <p:nvPr>
            <p:ph type="sldNum" sz="quarter" idx="5"/>
          </p:nvPr>
        </p:nvSpPr>
        <p:spPr/>
        <p:txBody>
          <a:bodyPr/>
          <a:lstStyle/>
          <a:p>
            <a:fld id="{06A0A3C6-4E22-46FB-836F-CA2C48EC4DC1}" type="slidenum">
              <a:rPr lang="en-US" smtClean="0"/>
              <a:pPr/>
              <a:t>12</a:t>
            </a:fld>
            <a:endParaRPr lang="en-US"/>
          </a:p>
        </p:txBody>
      </p:sp>
    </p:spTree>
    <p:extLst>
      <p:ext uri="{BB962C8B-B14F-4D97-AF65-F5344CB8AC3E}">
        <p14:creationId xmlns:p14="http://schemas.microsoft.com/office/powerpoint/2010/main" val="109602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13</a:t>
            </a:fld>
            <a:endParaRPr lang="en-US"/>
          </a:p>
        </p:txBody>
      </p:sp>
    </p:spTree>
    <p:extLst>
      <p:ext uri="{BB962C8B-B14F-4D97-AF65-F5344CB8AC3E}">
        <p14:creationId xmlns:p14="http://schemas.microsoft.com/office/powerpoint/2010/main" val="320800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SPGP verification can not be issued until you receive a completed SPGP coordination form.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COE PM will note any special conditions at the bottom of the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All federal review documentation and file recordation will be held at the COE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COE PMS – You will communicate directly with the application for federal review.  You should notify applicant when coordination is initiated and of the suspense 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COE PMS – you should be copying the DEQ PM on coordination and suspense date notices that are sent to applicant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14</a:t>
            </a:fld>
            <a:endParaRPr lang="en-US"/>
          </a:p>
        </p:txBody>
      </p:sp>
    </p:spTree>
    <p:extLst>
      <p:ext uri="{BB962C8B-B14F-4D97-AF65-F5344CB8AC3E}">
        <p14:creationId xmlns:p14="http://schemas.microsoft.com/office/powerpoint/2010/main" val="218659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remember to check the GSA for all bank/ILF that are proposed for use.  If the bank is outside of the GSA it can not be used.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DEQ must receive approval of the mitigation for PRM and if the project does not follow the </a:t>
            </a:r>
            <a:r>
              <a:rPr lang="en-US" dirty="0" err="1"/>
              <a:t>heirarchy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they change the mitigation proposal to meet the rule or purchase credits, then notify the Corps and proceed with issuance.</a:t>
            </a:r>
          </a:p>
        </p:txBody>
      </p:sp>
      <p:sp>
        <p:nvSpPr>
          <p:cNvPr id="4" name="Slide Number Placeholder 3"/>
          <p:cNvSpPr>
            <a:spLocks noGrp="1"/>
          </p:cNvSpPr>
          <p:nvPr>
            <p:ph type="sldNum" sz="quarter" idx="5"/>
          </p:nvPr>
        </p:nvSpPr>
        <p:spPr/>
        <p:txBody>
          <a:bodyPr/>
          <a:lstStyle/>
          <a:p>
            <a:fld id="{06A0A3C6-4E22-46FB-836F-CA2C48EC4DC1}" type="slidenum">
              <a:rPr lang="en-US" smtClean="0"/>
              <a:pPr/>
              <a:t>15</a:t>
            </a:fld>
            <a:endParaRPr lang="en-US"/>
          </a:p>
        </p:txBody>
      </p:sp>
    </p:spTree>
    <p:extLst>
      <p:ext uri="{BB962C8B-B14F-4D97-AF65-F5344CB8AC3E}">
        <p14:creationId xmlns:p14="http://schemas.microsoft.com/office/powerpoint/2010/main" val="3554009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16</a:t>
            </a:fld>
            <a:endParaRPr lang="en-US"/>
          </a:p>
        </p:txBody>
      </p:sp>
    </p:spTree>
    <p:extLst>
      <p:ext uri="{BB962C8B-B14F-4D97-AF65-F5344CB8AC3E}">
        <p14:creationId xmlns:p14="http://schemas.microsoft.com/office/powerpoint/2010/main" val="405919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17</a:t>
            </a:fld>
            <a:endParaRPr lang="en-US"/>
          </a:p>
        </p:txBody>
      </p:sp>
    </p:spTree>
    <p:extLst>
      <p:ext uri="{BB962C8B-B14F-4D97-AF65-F5344CB8AC3E}">
        <p14:creationId xmlns:p14="http://schemas.microsoft.com/office/powerpoint/2010/main" val="301993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DEQ must issue a new verification letter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They may use the original application however it needs to be complete so if there was add info it needs to contain that information and justification for new impacts, including A&amp;M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 new impacts exceed the thresholds of the SPGP, revise or submit directly to the Corps</a:t>
            </a:r>
          </a:p>
        </p:txBody>
      </p:sp>
      <p:sp>
        <p:nvSpPr>
          <p:cNvPr id="4" name="Slide Number Placeholder 3"/>
          <p:cNvSpPr>
            <a:spLocks noGrp="1"/>
          </p:cNvSpPr>
          <p:nvPr>
            <p:ph type="sldNum" sz="quarter" idx="5"/>
          </p:nvPr>
        </p:nvSpPr>
        <p:spPr/>
        <p:txBody>
          <a:bodyPr/>
          <a:lstStyle/>
          <a:p>
            <a:fld id="{06A0A3C6-4E22-46FB-836F-CA2C48EC4DC1}" type="slidenum">
              <a:rPr lang="en-US" smtClean="0"/>
              <a:pPr/>
              <a:t>18</a:t>
            </a:fld>
            <a:endParaRPr lang="en-US"/>
          </a:p>
        </p:txBody>
      </p:sp>
    </p:spTree>
    <p:extLst>
      <p:ext uri="{BB962C8B-B14F-4D97-AF65-F5344CB8AC3E}">
        <p14:creationId xmlns:p14="http://schemas.microsoft.com/office/powerpoint/2010/main" val="1216475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must issue a new verification letter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Temporary, conversion, permanent, same location but large,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They may use the original application however it needs to be complete so if there was add info it needs to contain that information and justification for new impacts, including A&amp;M statement.</a:t>
            </a:r>
          </a:p>
        </p:txBody>
      </p:sp>
      <p:sp>
        <p:nvSpPr>
          <p:cNvPr id="4" name="Slide Number Placeholder 3"/>
          <p:cNvSpPr>
            <a:spLocks noGrp="1"/>
          </p:cNvSpPr>
          <p:nvPr>
            <p:ph type="sldNum" sz="quarter" idx="5"/>
          </p:nvPr>
        </p:nvSpPr>
        <p:spPr/>
        <p:txBody>
          <a:bodyPr/>
          <a:lstStyle/>
          <a:p>
            <a:fld id="{06A0A3C6-4E22-46FB-836F-CA2C48EC4DC1}" type="slidenum">
              <a:rPr lang="en-US" smtClean="0"/>
              <a:pPr/>
              <a:t>19</a:t>
            </a:fld>
            <a:endParaRPr lang="en-US"/>
          </a:p>
        </p:txBody>
      </p:sp>
    </p:spTree>
    <p:extLst>
      <p:ext uri="{BB962C8B-B14F-4D97-AF65-F5344CB8AC3E}">
        <p14:creationId xmlns:p14="http://schemas.microsoft.com/office/powerpoint/2010/main" val="3115381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must issue a new verification letter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They may use the original application however it needs to be complete so if there was add info it needs to contain that information and justification for new impacts, including A&amp;M statement.</a:t>
            </a:r>
          </a:p>
        </p:txBody>
      </p:sp>
      <p:sp>
        <p:nvSpPr>
          <p:cNvPr id="4" name="Slide Number Placeholder 3"/>
          <p:cNvSpPr>
            <a:spLocks noGrp="1"/>
          </p:cNvSpPr>
          <p:nvPr>
            <p:ph type="sldNum" sz="quarter" idx="5"/>
          </p:nvPr>
        </p:nvSpPr>
        <p:spPr/>
        <p:txBody>
          <a:bodyPr/>
          <a:lstStyle/>
          <a:p>
            <a:fld id="{06A0A3C6-4E22-46FB-836F-CA2C48EC4DC1}" type="slidenum">
              <a:rPr lang="en-US" smtClean="0"/>
              <a:pPr/>
              <a:t>20</a:t>
            </a:fld>
            <a:endParaRPr lang="en-US"/>
          </a:p>
        </p:txBody>
      </p:sp>
    </p:spTree>
    <p:extLst>
      <p:ext uri="{BB962C8B-B14F-4D97-AF65-F5344CB8AC3E}">
        <p14:creationId xmlns:p14="http://schemas.microsoft.com/office/powerpoint/2010/main" val="394429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verification has to reference the Corps permitted impacts not the DEQ.  So if there are isolated impacts those should not be included on the verification.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form for both SPGP permits.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Structured like DEQ templated with orange and blue</a:t>
            </a:r>
          </a:p>
        </p:txBody>
      </p:sp>
      <p:sp>
        <p:nvSpPr>
          <p:cNvPr id="4" name="Slide Number Placeholder 3"/>
          <p:cNvSpPr>
            <a:spLocks noGrp="1"/>
          </p:cNvSpPr>
          <p:nvPr>
            <p:ph type="sldNum" sz="quarter" idx="5"/>
          </p:nvPr>
        </p:nvSpPr>
        <p:spPr/>
        <p:txBody>
          <a:bodyPr/>
          <a:lstStyle/>
          <a:p>
            <a:fld id="{06A0A3C6-4E22-46FB-836F-CA2C48EC4DC1}" type="slidenum">
              <a:rPr lang="en-US" smtClean="0"/>
              <a:pPr/>
              <a:t>21</a:t>
            </a:fld>
            <a:endParaRPr lang="en-US"/>
          </a:p>
        </p:txBody>
      </p:sp>
    </p:spTree>
    <p:extLst>
      <p:ext uri="{BB962C8B-B14F-4D97-AF65-F5344CB8AC3E}">
        <p14:creationId xmlns:p14="http://schemas.microsoft.com/office/powerpoint/2010/main" val="263153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3</a:t>
            </a:fld>
            <a:endParaRPr lang="en-US"/>
          </a:p>
        </p:txBody>
      </p:sp>
    </p:spTree>
    <p:extLst>
      <p:ext uri="{BB962C8B-B14F-4D97-AF65-F5344CB8AC3E}">
        <p14:creationId xmlns:p14="http://schemas.microsoft.com/office/powerpoint/2010/main" val="3384091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242424"/>
                </a:solidFill>
                <a:effectLst/>
                <a:latin typeface="Calibri" panose="020F0502020204030204" pitchFamily="34" charset="0"/>
                <a:ea typeface="Times New Roman" panose="02020603050405020304" pitchFamily="18" charset="0"/>
              </a:rPr>
              <a:t>All requests for a delineation concurrence or confirmation need to be submitted by the applicant/consultant and directly to the Corps via the ROD email. </a:t>
            </a:r>
            <a:endParaRPr lang="en-US" sz="1800" dirty="0">
              <a:solidFill>
                <a:srgbClr val="242424"/>
              </a:solidFill>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42424"/>
                </a:solidFill>
                <a:effectLst/>
                <a:latin typeface="Calibri" panose="020F0502020204030204" pitchFamily="34" charset="0"/>
                <a:ea typeface="Times New Roman" panose="02020603050405020304" pitchFamily="18" charset="0"/>
              </a:rPr>
              <a:t>DEQ PMs should not be coordinating delineation requests with the Corps.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rgbClr val="242424"/>
              </a:solidFill>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242424"/>
                </a:solidFill>
                <a:effectLst/>
                <a:latin typeface="Calibri" panose="020F0502020204030204" pitchFamily="34" charset="0"/>
                <a:ea typeface="Calibri" panose="020F0502020204030204" pitchFamily="34" charset="0"/>
              </a:rPr>
              <a:t>AJD prior to August 30, 2021 can not be used, this is not optional and can not be waved by the COE Pm</a:t>
            </a:r>
          </a:p>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22</a:t>
            </a:fld>
            <a:endParaRPr lang="en-US"/>
          </a:p>
        </p:txBody>
      </p:sp>
    </p:spTree>
    <p:extLst>
      <p:ext uri="{BB962C8B-B14F-4D97-AF65-F5344CB8AC3E}">
        <p14:creationId xmlns:p14="http://schemas.microsoft.com/office/powerpoint/2010/main" val="81389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Once a Corps project manager has been assigned, they should be notifying the DEQ PM that they have been assigned the project. After assignment the Corps PM can move forward with direct communication and coordination of any additional materials.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Times New Roman" panose="02020603050405020304" pitchFamily="18" charset="0"/>
              </a:rPr>
              <a:t>New applications must be in compliance with the 22-SPGP terms and conditions, including mitigation requirements. If there are concerns with this I recommend the applicant meet with the Corps and DEQ </a:t>
            </a:r>
            <a:r>
              <a:rPr lang="en-US" sz="1800" dirty="0" err="1">
                <a:effectLst/>
                <a:latin typeface="Arial" panose="020B0604020202020204" pitchFamily="34" charset="0"/>
                <a:ea typeface="Times New Roman" panose="02020603050405020304" pitchFamily="18" charset="0"/>
              </a:rPr>
              <a:t>pms</a:t>
            </a:r>
            <a:r>
              <a:rPr lang="en-US" sz="1800" dirty="0">
                <a:effectLst/>
                <a:latin typeface="Arial" panose="020B0604020202020204" pitchFamily="34" charset="0"/>
                <a:ea typeface="Times New Roman" panose="02020603050405020304" pitchFamily="18" charset="0"/>
              </a:rPr>
              <a:t> to discuss the project and potential options for processing under 22-SPGP or another Corps permit. </a:t>
            </a:r>
            <a:endParaRPr lang="en-US"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23</a:t>
            </a:fld>
            <a:endParaRPr lang="en-US"/>
          </a:p>
        </p:txBody>
      </p:sp>
    </p:spTree>
    <p:extLst>
      <p:ext uri="{BB962C8B-B14F-4D97-AF65-F5344CB8AC3E}">
        <p14:creationId xmlns:p14="http://schemas.microsoft.com/office/powerpoint/2010/main" val="2791208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24</a:t>
            </a:fld>
            <a:endParaRPr lang="en-US"/>
          </a:p>
        </p:txBody>
      </p:sp>
    </p:spTree>
    <p:extLst>
      <p:ext uri="{BB962C8B-B14F-4D97-AF65-F5344CB8AC3E}">
        <p14:creationId xmlns:p14="http://schemas.microsoft.com/office/powerpoint/2010/main" val="375476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4</a:t>
            </a:fld>
            <a:endParaRPr lang="en-US"/>
          </a:p>
        </p:txBody>
      </p:sp>
    </p:spTree>
    <p:extLst>
      <p:ext uri="{BB962C8B-B14F-4D97-AF65-F5344CB8AC3E}">
        <p14:creationId xmlns:p14="http://schemas.microsoft.com/office/powerpoint/2010/main" val="261147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of residential, commercial, institutional, recreational and stormwater are all located in the RCIR permit.</a:t>
            </a:r>
          </a:p>
          <a:p>
            <a:endParaRPr lang="en-US" dirty="0"/>
          </a:p>
          <a:p>
            <a:r>
              <a:rPr lang="en-US" dirty="0"/>
              <a:t>If a project does not fall within these definitions, then the SPGP should not be used. If you are unsure, please contact the project manager or myself.</a:t>
            </a:r>
          </a:p>
          <a:p>
            <a:endParaRPr lang="en-US" dirty="0"/>
          </a:p>
          <a:p>
            <a:r>
              <a:rPr lang="en-US" dirty="0"/>
              <a:t>Please notice there is no linear foot threshold.  This was done to mirror the impacts as they are listed in the NWPs.</a:t>
            </a:r>
          </a:p>
          <a:p>
            <a:endParaRPr lang="en-US" dirty="0"/>
          </a:p>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5</a:t>
            </a:fld>
            <a:endParaRPr lang="en-US"/>
          </a:p>
        </p:txBody>
      </p:sp>
    </p:spTree>
    <p:extLst>
      <p:ext uri="{BB962C8B-B14F-4D97-AF65-F5344CB8AC3E}">
        <p14:creationId xmlns:p14="http://schemas.microsoft.com/office/powerpoint/2010/main" val="179598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linear transportation is located in the LT permit.  </a:t>
            </a:r>
          </a:p>
          <a:p>
            <a:endParaRPr lang="en-US" dirty="0"/>
          </a:p>
          <a:p>
            <a:r>
              <a:rPr lang="en-US" dirty="0"/>
              <a:t>Again please notice there is not linear foot threshold.  However, stream impacts and mitigation must still be reported in linear feet.</a:t>
            </a:r>
          </a:p>
        </p:txBody>
      </p:sp>
      <p:sp>
        <p:nvSpPr>
          <p:cNvPr id="4" name="Slide Number Placeholder 3"/>
          <p:cNvSpPr>
            <a:spLocks noGrp="1"/>
          </p:cNvSpPr>
          <p:nvPr>
            <p:ph type="sldNum" sz="quarter" idx="5"/>
          </p:nvPr>
        </p:nvSpPr>
        <p:spPr/>
        <p:txBody>
          <a:bodyPr/>
          <a:lstStyle/>
          <a:p>
            <a:fld id="{06A0A3C6-4E22-46FB-836F-CA2C48EC4DC1}" type="slidenum">
              <a:rPr lang="en-US" smtClean="0"/>
              <a:pPr/>
              <a:t>6</a:t>
            </a:fld>
            <a:endParaRPr lang="en-US"/>
          </a:p>
        </p:txBody>
      </p:sp>
    </p:spTree>
    <p:extLst>
      <p:ext uri="{BB962C8B-B14F-4D97-AF65-F5344CB8AC3E}">
        <p14:creationId xmlns:p14="http://schemas.microsoft.com/office/powerpoint/2010/main" val="668387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336294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mj-lt"/>
              <a:buAutoNum type="arabicPeriod"/>
              <a:tabLst>
                <a:tab pos="28575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development plan that accurately accounts for all impacts to WOTUS, including secondary impacts, and is acceptable for permitting.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285750" algn="l"/>
              </a:tabLs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development plan that clearly identifies all impact types (e.g., fill, dredging, temporary, conversion, permanent, etc.) and is acceptable for permitting.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8</a:t>
            </a:fld>
            <a:endParaRPr lang="en-US"/>
          </a:p>
        </p:txBody>
      </p:sp>
    </p:spTree>
    <p:extLst>
      <p:ext uri="{BB962C8B-B14F-4D97-AF65-F5344CB8AC3E}">
        <p14:creationId xmlns:p14="http://schemas.microsoft.com/office/powerpoint/2010/main" val="1978226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Do not send applicants to get a PSF during the application process.  This is done before application.  </a:t>
            </a:r>
          </a:p>
          <a:p>
            <a:endParaRPr lang="en-US" dirty="0"/>
          </a:p>
          <a:p>
            <a:r>
              <a:rPr lang="en-US" dirty="0"/>
              <a:t>If there are isolated features, they want considered non-jurisdictional they will need an AJD.  </a:t>
            </a:r>
          </a:p>
        </p:txBody>
      </p:sp>
      <p:sp>
        <p:nvSpPr>
          <p:cNvPr id="4" name="Slide Number Placeholder 3"/>
          <p:cNvSpPr>
            <a:spLocks noGrp="1"/>
          </p:cNvSpPr>
          <p:nvPr>
            <p:ph type="sldNum" sz="quarter" idx="5"/>
          </p:nvPr>
        </p:nvSpPr>
        <p:spPr/>
        <p:txBody>
          <a:bodyPr/>
          <a:lstStyle/>
          <a:p>
            <a:fld id="{06A0A3C6-4E22-46FB-836F-CA2C48EC4DC1}" type="slidenum">
              <a:rPr lang="en-US" smtClean="0"/>
              <a:pPr/>
              <a:t>9</a:t>
            </a:fld>
            <a:endParaRPr lang="en-US"/>
          </a:p>
        </p:txBody>
      </p:sp>
    </p:spTree>
    <p:extLst>
      <p:ext uri="{BB962C8B-B14F-4D97-AF65-F5344CB8AC3E}">
        <p14:creationId xmlns:p14="http://schemas.microsoft.com/office/powerpoint/2010/main" val="291950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process to help expedite those projects that are close to application, have all their stuff together, do not really have any outstanding issues or concerns.  </a:t>
            </a:r>
          </a:p>
          <a:p>
            <a:endParaRPr lang="en-US" dirty="0"/>
          </a:p>
          <a:p>
            <a:r>
              <a:rPr lang="en-US" dirty="0"/>
              <a:t>Not meant to be an all-encompassing process.  </a:t>
            </a:r>
          </a:p>
          <a:p>
            <a:endParaRPr lang="en-US" dirty="0"/>
          </a:p>
          <a:p>
            <a:r>
              <a:rPr lang="en-US" dirty="0"/>
              <a:t>Do not send applicants to get a PSF during the application process.  This is done before application.  </a:t>
            </a:r>
          </a:p>
          <a:p>
            <a:endParaRPr lang="en-US" dirty="0"/>
          </a:p>
        </p:txBody>
      </p:sp>
      <p:sp>
        <p:nvSpPr>
          <p:cNvPr id="4" name="Slide Number Placeholder 3"/>
          <p:cNvSpPr>
            <a:spLocks noGrp="1"/>
          </p:cNvSpPr>
          <p:nvPr>
            <p:ph type="sldNum" sz="quarter" idx="5"/>
          </p:nvPr>
        </p:nvSpPr>
        <p:spPr/>
        <p:txBody>
          <a:bodyPr/>
          <a:lstStyle/>
          <a:p>
            <a:fld id="{06A0A3C6-4E22-46FB-836F-CA2C48EC4DC1}" type="slidenum">
              <a:rPr lang="en-US" smtClean="0"/>
              <a:pPr/>
              <a:t>10</a:t>
            </a:fld>
            <a:endParaRPr lang="en-US"/>
          </a:p>
        </p:txBody>
      </p:sp>
    </p:spTree>
    <p:extLst>
      <p:ext uri="{BB962C8B-B14F-4D97-AF65-F5344CB8AC3E}">
        <p14:creationId xmlns:p14="http://schemas.microsoft.com/office/powerpoint/2010/main" val="148175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a:t>File Name</a:t>
            </a:r>
          </a:p>
        </p:txBody>
      </p:sp>
    </p:spTree>
    <p:extLst>
      <p:ext uri="{BB962C8B-B14F-4D97-AF65-F5344CB8AC3E}">
        <p14:creationId xmlns:p14="http://schemas.microsoft.com/office/powerpoint/2010/main" val="3836264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7378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25981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930706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White 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a:solidFill>
                  <a:srgbClr val="FFFFFF"/>
                </a:solidFill>
              </a:rPr>
              <a:t>File Name</a:t>
            </a:r>
            <a:endParaRPr lang="en-US" dirty="0">
              <a:solidFill>
                <a:srgbClr val="FFFFFF"/>
              </a:solidFill>
            </a:endParaRPr>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solidFill>
                  <a:srgbClr val="000000"/>
                </a:solidFill>
              </a:rPr>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642297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userDrawn="1">
            <p:ph type="ftr" sz="quarter" idx="11"/>
          </p:nvPr>
        </p:nvSpPr>
        <p:spPr/>
        <p:txBody>
          <a:bodyPr/>
          <a:lstStyle/>
          <a:p>
            <a:r>
              <a:rPr lang="en-US" dirty="0">
                <a:solidFill>
                  <a:srgbClr val="FFFFFF"/>
                </a:solidFill>
              </a:rPr>
              <a:t>File Name</a:t>
            </a:r>
          </a:p>
        </p:txBody>
      </p:sp>
    </p:spTree>
    <p:extLst>
      <p:ext uri="{BB962C8B-B14F-4D97-AF65-F5344CB8AC3E}">
        <p14:creationId xmlns:p14="http://schemas.microsoft.com/office/powerpoint/2010/main" val="263111303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solidFill>
                  <a:srgbClr val="000000"/>
                </a:solidFill>
              </a:rPr>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33370925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316279467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solidFill>
                  <a:srgbClr val="000000"/>
                </a:solidFill>
              </a:rPr>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136374074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10425490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solidFill>
                  <a:srgbClr val="000000"/>
                </a:solidFill>
              </a:rPr>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160777159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solidFill>
                  <a:srgbClr val="000000">
                    <a:lumMod val="50000"/>
                    <a:lumOff val="50000"/>
                  </a:srgbClr>
                </a:solidFill>
              </a:rPr>
              <a:t>File Name</a:t>
            </a:r>
            <a:endParaRPr lang="en-US" dirty="0">
              <a:solidFill>
                <a:srgbClr val="000000">
                  <a:lumMod val="50000"/>
                  <a:lumOff val="50000"/>
                </a:srgbClr>
              </a:solidFill>
            </a:endParaRPr>
          </a:p>
        </p:txBody>
      </p:sp>
    </p:spTree>
    <p:extLst>
      <p:ext uri="{BB962C8B-B14F-4D97-AF65-F5344CB8AC3E}">
        <p14:creationId xmlns:p14="http://schemas.microsoft.com/office/powerpoint/2010/main" val="37296691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234097429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859004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028393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95313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22494949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08037795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63779159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09087377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492924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4223633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96868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308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039065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09267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12380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66225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779690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563560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4117170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9256678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8960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161035747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srgbClr val="83847A"/>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2755189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a:solidFill>
                  <a:srgbClr val="FFFFFF">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2174354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358361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a:t>File Name</a:t>
            </a:r>
            <a:endParaRPr lang="en-US" dirty="0"/>
          </a:p>
        </p:txBody>
      </p:sp>
    </p:spTree>
    <p:extLst>
      <p:ext uri="{BB962C8B-B14F-4D97-AF65-F5344CB8AC3E}">
        <p14:creationId xmlns:p14="http://schemas.microsoft.com/office/powerpoint/2010/main" val="33426594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6.tiff"/><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tif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3.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2.png"/><Relationship Id="rId5" Type="http://schemas.openxmlformats.org/officeDocument/2006/relationships/slideLayout" Target="../slideLayouts/slideLayout36.xml"/><Relationship Id="rId10"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5.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1.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image" Target="../media/image6.tif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217</a:t>
            </a:r>
          </a:p>
          <a:p>
            <a:pPr algn="ctr">
              <a:defRPr/>
            </a:pPr>
            <a:r>
              <a:rPr lang="en-US" sz="1000" dirty="0">
                <a:solidFill>
                  <a:schemeClr val="tx1"/>
                </a:solidFill>
              </a:rPr>
              <a:t>217</a:t>
            </a:r>
          </a:p>
          <a:p>
            <a:pPr algn="ctr">
              <a:defRPr/>
            </a:pPr>
            <a:r>
              <a:rPr lang="en-US" sz="1000" dirty="0">
                <a:solidFill>
                  <a:schemeClr val="tx1"/>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200</a:t>
            </a:r>
          </a:p>
          <a:p>
            <a:pPr algn="ctr">
              <a:defRPr/>
            </a:pPr>
            <a:r>
              <a:rPr lang="en-US" sz="1000" dirty="0">
                <a:solidFill>
                  <a:schemeClr val="tx1"/>
                </a:solidFill>
              </a:rPr>
              <a:t>200</a:t>
            </a:r>
          </a:p>
          <a:p>
            <a:pPr algn="ctr">
              <a:defRPr/>
            </a:pPr>
            <a:r>
              <a:rPr lang="en-US" sz="1000" dirty="0">
                <a:solidFill>
                  <a:schemeClr val="tx1"/>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255</a:t>
            </a:r>
          </a:p>
          <a:p>
            <a:pPr algn="ctr">
              <a:defRPr/>
            </a:pPr>
            <a:r>
              <a:rPr lang="en-US" sz="1000" dirty="0">
                <a:solidFill>
                  <a:schemeClr val="tx1"/>
                </a:solidFill>
              </a:rPr>
              <a:t>255</a:t>
            </a:r>
          </a:p>
          <a:p>
            <a:pPr algn="ctr">
              <a:defRPr/>
            </a:pPr>
            <a:r>
              <a:rPr lang="en-US" sz="1000" dirty="0">
                <a:solidFill>
                  <a:schemeClr val="tx1"/>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0</a:t>
            </a:r>
          </a:p>
          <a:p>
            <a:pPr algn="ctr">
              <a:defRPr/>
            </a:pPr>
            <a:r>
              <a:rPr lang="en-US" sz="1000" dirty="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163</a:t>
            </a:r>
          </a:p>
          <a:p>
            <a:pPr algn="ctr">
              <a:defRPr/>
            </a:pPr>
            <a:r>
              <a:rPr lang="en-US" sz="1000" dirty="0">
                <a:solidFill>
                  <a:schemeClr val="tx1"/>
                </a:solidFill>
              </a:rPr>
              <a:t>163</a:t>
            </a:r>
          </a:p>
          <a:p>
            <a:pPr algn="ctr">
              <a:defRPr/>
            </a:pPr>
            <a:r>
              <a:rPr lang="en-US" sz="1000" dirty="0">
                <a:solidFill>
                  <a:schemeClr val="tx1"/>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131</a:t>
            </a:r>
          </a:p>
          <a:p>
            <a:pPr algn="ctr">
              <a:defRPr/>
            </a:pPr>
            <a:r>
              <a:rPr lang="en-US" sz="1000" dirty="0">
                <a:solidFill>
                  <a:schemeClr val="bg1"/>
                </a:solidFill>
              </a:rPr>
              <a:t>132</a:t>
            </a:r>
          </a:p>
          <a:p>
            <a:pPr algn="ctr">
              <a:defRPr/>
            </a:pPr>
            <a:r>
              <a:rPr lang="en-US" sz="1000" dirty="0">
                <a:solidFill>
                  <a:schemeClr val="bg1"/>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239</a:t>
            </a:r>
          </a:p>
          <a:p>
            <a:pPr algn="ctr">
              <a:defRPr/>
            </a:pPr>
            <a:r>
              <a:rPr lang="en-US" sz="1000" dirty="0">
                <a:solidFill>
                  <a:schemeClr val="tx1"/>
                </a:solidFill>
              </a:rPr>
              <a:t>65</a:t>
            </a:r>
          </a:p>
          <a:p>
            <a:pPr algn="ctr">
              <a:defRPr/>
            </a:pPr>
            <a:r>
              <a:rPr lang="en-US" sz="1000" dirty="0">
                <a:solidFill>
                  <a:schemeClr val="tx1"/>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110</a:t>
            </a:r>
          </a:p>
          <a:p>
            <a:pPr algn="ctr">
              <a:defRPr/>
            </a:pPr>
            <a:r>
              <a:rPr lang="en-US" sz="1000" dirty="0">
                <a:solidFill>
                  <a:schemeClr val="tx1"/>
                </a:solidFill>
              </a:rPr>
              <a:t>135</a:t>
            </a:r>
          </a:p>
          <a:p>
            <a:pPr algn="ctr">
              <a:defRPr/>
            </a:pPr>
            <a:r>
              <a:rPr lang="en-US" sz="1000" dirty="0">
                <a:solidFill>
                  <a:schemeClr val="tx1"/>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112</a:t>
            </a:r>
          </a:p>
          <a:p>
            <a:pPr algn="ctr">
              <a:defRPr/>
            </a:pPr>
            <a:r>
              <a:rPr lang="en-US" sz="1000" dirty="0">
                <a:solidFill>
                  <a:schemeClr val="tx1"/>
                </a:solidFill>
              </a:rPr>
              <a:t>92</a:t>
            </a:r>
          </a:p>
          <a:p>
            <a:pPr algn="ctr">
              <a:defRPr/>
            </a:pPr>
            <a:r>
              <a:rPr lang="en-US" sz="1000" dirty="0">
                <a:solidFill>
                  <a:schemeClr val="tx1"/>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62</a:t>
            </a:r>
          </a:p>
          <a:p>
            <a:pPr algn="ctr">
              <a:defRPr/>
            </a:pPr>
            <a:r>
              <a:rPr lang="en-US" sz="1000" dirty="0">
                <a:solidFill>
                  <a:schemeClr val="tx1"/>
                </a:solidFill>
              </a:rPr>
              <a:t>102</a:t>
            </a:r>
          </a:p>
          <a:p>
            <a:pPr algn="ctr">
              <a:defRPr/>
            </a:pPr>
            <a:r>
              <a:rPr lang="en-US" sz="1000" dirty="0">
                <a:solidFill>
                  <a:schemeClr val="tx1"/>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bg1"/>
                </a:solidFill>
              </a:rPr>
              <a:t>102</a:t>
            </a:r>
          </a:p>
          <a:p>
            <a:pPr algn="ctr">
              <a:defRPr/>
            </a:pPr>
            <a:r>
              <a:rPr lang="en-US" sz="1000" dirty="0">
                <a:solidFill>
                  <a:schemeClr val="bg1"/>
                </a:solidFill>
              </a:rPr>
              <a:t>56</a:t>
            </a:r>
          </a:p>
          <a:p>
            <a:pPr algn="ctr">
              <a:defRPr/>
            </a:pPr>
            <a:r>
              <a:rPr lang="en-US" sz="1000" dirty="0">
                <a:solidFill>
                  <a:schemeClr val="bg1"/>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130</a:t>
            </a:r>
          </a:p>
          <a:p>
            <a:pPr algn="ctr">
              <a:defRPr/>
            </a:pPr>
            <a:r>
              <a:rPr lang="en-US" sz="1000" dirty="0">
                <a:solidFill>
                  <a:schemeClr val="tx1"/>
                </a:solidFill>
              </a:rPr>
              <a:t>120</a:t>
            </a:r>
          </a:p>
          <a:p>
            <a:pPr algn="ctr">
              <a:defRPr/>
            </a:pPr>
            <a:r>
              <a:rPr lang="en-US" sz="1000" dirty="0">
                <a:solidFill>
                  <a:schemeClr val="tx1"/>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237</a:t>
            </a:r>
          </a:p>
          <a:p>
            <a:pPr algn="ctr">
              <a:defRPr/>
            </a:pPr>
            <a:r>
              <a:rPr lang="en-US" sz="1000" dirty="0">
                <a:solidFill>
                  <a:schemeClr val="tx1"/>
                </a:solidFill>
              </a:rPr>
              <a:t>237</a:t>
            </a:r>
          </a:p>
          <a:p>
            <a:pPr algn="ctr">
              <a:defRPr/>
            </a:pPr>
            <a:r>
              <a:rPr lang="en-US" sz="1000" dirty="0">
                <a:solidFill>
                  <a:schemeClr val="tx1"/>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80</a:t>
            </a:r>
          </a:p>
          <a:p>
            <a:pPr algn="ctr">
              <a:defRPr/>
            </a:pPr>
            <a:r>
              <a:rPr lang="en-US" sz="1000" dirty="0">
                <a:solidFill>
                  <a:schemeClr val="tx1"/>
                </a:solidFill>
              </a:rPr>
              <a:t>119</a:t>
            </a:r>
          </a:p>
          <a:p>
            <a:pPr algn="ctr">
              <a:defRPr/>
            </a:pPr>
            <a:r>
              <a:rPr lang="en-US" sz="1000" dirty="0">
                <a:solidFill>
                  <a:schemeClr val="tx1"/>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1"/>
                </a:solidFill>
              </a:rPr>
              <a:t>252</a:t>
            </a:r>
          </a:p>
          <a:p>
            <a:pPr algn="ctr">
              <a:defRPr/>
            </a:pPr>
            <a:r>
              <a:rPr lang="en-US" sz="1000" dirty="0">
                <a:solidFill>
                  <a:schemeClr val="tx1"/>
                </a:solidFill>
              </a:rPr>
              <a:t>174</a:t>
            </a:r>
          </a:p>
          <a:p>
            <a:pPr algn="ctr">
              <a:defRPr/>
            </a:pPr>
            <a:r>
              <a:rPr lang="en-US" sz="1000" dirty="0">
                <a:solidFill>
                  <a:schemeClr val="tx1"/>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5276" cy="6858957"/>
          </a:xfrm>
          <a:prstGeom prst="rect">
            <a:avLst/>
          </a:prstGeom>
          <a:noFill/>
          <a:ln>
            <a:noFill/>
          </a:ln>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solidFill>
                  <a:srgbClr val="FFFFFF"/>
                </a:solidFill>
              </a:rPr>
              <a:pPr/>
              <a:t>‹#›</a:t>
            </a:fld>
            <a:endParaRPr lang="en-US" dirty="0">
              <a:solidFill>
                <a:srgbClr val="FFFFFF"/>
              </a:solidFill>
            </a:endParaRPr>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a:t>Click to edit Master text styles</a:t>
            </a:r>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a:solidFill>
                  <a:srgbClr val="FFFFFF"/>
                </a:solidFill>
              </a:rPr>
              <a:t>File Name</a:t>
            </a:r>
            <a:endParaRPr lang="en-US" dirty="0">
              <a:solidFill>
                <a:srgbClr val="FFFFFF"/>
              </a:solidFill>
            </a:endParaRPr>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217</a:t>
            </a:r>
          </a:p>
          <a:p>
            <a:pPr algn="ctr">
              <a:defRPr/>
            </a:pPr>
            <a:r>
              <a:rPr lang="en-US" sz="1000" dirty="0">
                <a:solidFill>
                  <a:srgbClr val="000000"/>
                </a:solidFill>
              </a:rPr>
              <a:t>217</a:t>
            </a:r>
          </a:p>
          <a:p>
            <a:pPr algn="ctr">
              <a:defRPr/>
            </a:pPr>
            <a:r>
              <a:rPr lang="en-US" sz="1000" dirty="0">
                <a:solidFill>
                  <a:srgbClr val="000000"/>
                </a:solidFill>
              </a:rPr>
              <a:t>217</a:t>
            </a: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200</a:t>
            </a:r>
          </a:p>
          <a:p>
            <a:pPr algn="ctr">
              <a:defRPr/>
            </a:pPr>
            <a:r>
              <a:rPr lang="en-US" sz="1000" dirty="0">
                <a:solidFill>
                  <a:srgbClr val="000000"/>
                </a:solidFill>
              </a:rPr>
              <a:t>200</a:t>
            </a:r>
          </a:p>
          <a:p>
            <a:pPr algn="ctr">
              <a:defRPr/>
            </a:pPr>
            <a:r>
              <a:rPr lang="en-US" sz="1000" dirty="0">
                <a:solidFill>
                  <a:srgbClr val="000000"/>
                </a:solidFill>
              </a:rPr>
              <a:t>200</a:t>
            </a: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255</a:t>
            </a:r>
          </a:p>
          <a:p>
            <a:pPr algn="ctr">
              <a:defRPr/>
            </a:pPr>
            <a:r>
              <a:rPr lang="en-US" sz="1000" dirty="0">
                <a:solidFill>
                  <a:srgbClr val="000000"/>
                </a:solidFill>
              </a:rPr>
              <a:t>255</a:t>
            </a:r>
          </a:p>
          <a:p>
            <a:pPr algn="ctr">
              <a:defRPr/>
            </a:pPr>
            <a:r>
              <a:rPr lang="en-US" sz="1000" dirty="0">
                <a:solidFill>
                  <a:srgbClr val="000000"/>
                </a:solidFill>
              </a:rPr>
              <a:t>255</a:t>
            </a: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FFFFFF"/>
                </a:solidFill>
              </a:rPr>
              <a:t>0</a:t>
            </a:r>
          </a:p>
          <a:p>
            <a:pPr algn="ctr">
              <a:defRPr/>
            </a:pPr>
            <a:r>
              <a:rPr lang="en-US" sz="1000" dirty="0">
                <a:solidFill>
                  <a:srgbClr val="FFFFFF"/>
                </a:solidFill>
              </a:rPr>
              <a:t>0</a:t>
            </a:r>
          </a:p>
          <a:p>
            <a:pPr algn="ctr">
              <a:defRPr/>
            </a:pPr>
            <a:r>
              <a:rPr lang="en-US" sz="1000" dirty="0">
                <a:solidFill>
                  <a:srgbClr val="FFFFFF"/>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163</a:t>
            </a:r>
          </a:p>
          <a:p>
            <a:pPr algn="ctr">
              <a:defRPr/>
            </a:pPr>
            <a:r>
              <a:rPr lang="en-US" sz="1000" dirty="0">
                <a:solidFill>
                  <a:srgbClr val="000000"/>
                </a:solidFill>
              </a:rPr>
              <a:t>163</a:t>
            </a:r>
          </a:p>
          <a:p>
            <a:pPr algn="ctr">
              <a:defRPr/>
            </a:pPr>
            <a:r>
              <a:rPr lang="en-US" sz="1000" dirty="0">
                <a:solidFill>
                  <a:srgbClr val="000000"/>
                </a:solidFill>
              </a:rPr>
              <a:t>163</a:t>
            </a: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FFFFFF"/>
                </a:solidFill>
              </a:rPr>
              <a:t>131</a:t>
            </a:r>
          </a:p>
          <a:p>
            <a:pPr algn="ctr">
              <a:defRPr/>
            </a:pPr>
            <a:r>
              <a:rPr lang="en-US" sz="1000" dirty="0">
                <a:solidFill>
                  <a:srgbClr val="FFFFFF"/>
                </a:solidFill>
              </a:rPr>
              <a:t>132</a:t>
            </a:r>
          </a:p>
          <a:p>
            <a:pPr algn="ctr">
              <a:defRPr/>
            </a:pPr>
            <a:r>
              <a:rPr lang="en-US" sz="1000" dirty="0">
                <a:solidFill>
                  <a:srgbClr val="FFFFFF"/>
                </a:solidFill>
              </a:rPr>
              <a:t>122</a:t>
            </a: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239</a:t>
            </a:r>
          </a:p>
          <a:p>
            <a:pPr algn="ctr">
              <a:defRPr/>
            </a:pPr>
            <a:r>
              <a:rPr lang="en-US" sz="1000" dirty="0">
                <a:solidFill>
                  <a:srgbClr val="000000"/>
                </a:solidFill>
              </a:rPr>
              <a:t>65</a:t>
            </a:r>
          </a:p>
          <a:p>
            <a:pPr algn="ctr">
              <a:defRPr/>
            </a:pPr>
            <a:r>
              <a:rPr lang="en-US" sz="1000" dirty="0">
                <a:solidFill>
                  <a:srgbClr val="000000"/>
                </a:solidFill>
              </a:rPr>
              <a:t>53</a:t>
            </a: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110</a:t>
            </a:r>
          </a:p>
          <a:p>
            <a:pPr algn="ctr">
              <a:defRPr/>
            </a:pPr>
            <a:r>
              <a:rPr lang="en-US" sz="1000" dirty="0">
                <a:solidFill>
                  <a:srgbClr val="000000"/>
                </a:solidFill>
              </a:rPr>
              <a:t>135</a:t>
            </a:r>
          </a:p>
          <a:p>
            <a:pPr algn="ctr">
              <a:defRPr/>
            </a:pPr>
            <a:r>
              <a:rPr lang="en-US" sz="1000" dirty="0">
                <a:solidFill>
                  <a:srgbClr val="000000"/>
                </a:solidFill>
              </a:rPr>
              <a:t>120</a:t>
            </a: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112</a:t>
            </a:r>
          </a:p>
          <a:p>
            <a:pPr algn="ctr">
              <a:defRPr/>
            </a:pPr>
            <a:r>
              <a:rPr lang="en-US" sz="1000" dirty="0">
                <a:solidFill>
                  <a:srgbClr val="000000"/>
                </a:solidFill>
              </a:rPr>
              <a:t>92</a:t>
            </a:r>
          </a:p>
          <a:p>
            <a:pPr algn="ctr">
              <a:defRPr/>
            </a:pPr>
            <a:r>
              <a:rPr lang="en-US" sz="1000" dirty="0">
                <a:solidFill>
                  <a:srgbClr val="000000"/>
                </a:solidFill>
              </a:rPr>
              <a:t>56</a:t>
            </a: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62</a:t>
            </a:r>
          </a:p>
          <a:p>
            <a:pPr algn="ctr">
              <a:defRPr/>
            </a:pPr>
            <a:r>
              <a:rPr lang="en-US" sz="1000" dirty="0">
                <a:solidFill>
                  <a:srgbClr val="000000"/>
                </a:solidFill>
              </a:rPr>
              <a:t>102</a:t>
            </a:r>
          </a:p>
          <a:p>
            <a:pPr algn="ctr">
              <a:defRPr/>
            </a:pPr>
            <a:r>
              <a:rPr lang="en-US" sz="1000" dirty="0">
                <a:solidFill>
                  <a:srgbClr val="000000"/>
                </a:solidFill>
              </a:rPr>
              <a:t>130</a:t>
            </a: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FFFFFF"/>
                </a:solidFill>
              </a:rPr>
              <a:t>102</a:t>
            </a:r>
          </a:p>
          <a:p>
            <a:pPr algn="ctr">
              <a:defRPr/>
            </a:pPr>
            <a:r>
              <a:rPr lang="en-US" sz="1000" dirty="0">
                <a:solidFill>
                  <a:srgbClr val="FFFFFF"/>
                </a:solidFill>
              </a:rPr>
              <a:t>56</a:t>
            </a:r>
          </a:p>
          <a:p>
            <a:pPr algn="ctr">
              <a:defRPr/>
            </a:pPr>
            <a:r>
              <a:rPr lang="en-US" sz="1000" dirty="0">
                <a:solidFill>
                  <a:srgbClr val="FFFFFF"/>
                </a:solidFill>
              </a:rPr>
              <a:t>48</a:t>
            </a: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130</a:t>
            </a:r>
          </a:p>
          <a:p>
            <a:pPr algn="ctr">
              <a:defRPr/>
            </a:pPr>
            <a:r>
              <a:rPr lang="en-US" sz="1000" dirty="0">
                <a:solidFill>
                  <a:srgbClr val="000000"/>
                </a:solidFill>
              </a:rPr>
              <a:t>120</a:t>
            </a:r>
          </a:p>
          <a:p>
            <a:pPr algn="ctr">
              <a:defRPr/>
            </a:pPr>
            <a:r>
              <a:rPr lang="en-US" sz="1000" dirty="0">
                <a:solidFill>
                  <a:srgbClr val="000000"/>
                </a:solidFill>
              </a:rPr>
              <a:t>111</a:t>
            </a: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237</a:t>
            </a:r>
          </a:p>
          <a:p>
            <a:pPr algn="ctr">
              <a:defRPr/>
            </a:pPr>
            <a:r>
              <a:rPr lang="en-US" sz="1000" dirty="0">
                <a:solidFill>
                  <a:srgbClr val="000000"/>
                </a:solidFill>
              </a:rPr>
              <a:t>237</a:t>
            </a:r>
          </a:p>
          <a:p>
            <a:pPr algn="ctr">
              <a:defRPr/>
            </a:pPr>
            <a:r>
              <a:rPr lang="en-US" sz="1000" dirty="0">
                <a:solidFill>
                  <a:srgbClr val="000000"/>
                </a:solidFill>
              </a:rPr>
              <a:t>237</a:t>
            </a: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80</a:t>
            </a:r>
          </a:p>
          <a:p>
            <a:pPr algn="ctr">
              <a:defRPr/>
            </a:pPr>
            <a:r>
              <a:rPr lang="en-US" sz="1000" dirty="0">
                <a:solidFill>
                  <a:srgbClr val="000000"/>
                </a:solidFill>
              </a:rPr>
              <a:t>119</a:t>
            </a:r>
          </a:p>
          <a:p>
            <a:pPr algn="ctr">
              <a:defRPr/>
            </a:pPr>
            <a:r>
              <a:rPr lang="en-US" sz="1000" dirty="0">
                <a:solidFill>
                  <a:srgbClr val="000000"/>
                </a:solidFill>
              </a:rPr>
              <a:t>27</a:t>
            </a: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252</a:t>
            </a:r>
          </a:p>
          <a:p>
            <a:pPr algn="ctr">
              <a:defRPr/>
            </a:pPr>
            <a:r>
              <a:rPr lang="en-US" sz="1000" dirty="0">
                <a:solidFill>
                  <a:srgbClr val="000000"/>
                </a:solidFill>
              </a:rPr>
              <a:t>174</a:t>
            </a:r>
          </a:p>
          <a:p>
            <a:pPr algn="ctr">
              <a:defRPr/>
            </a:pPr>
            <a:r>
              <a:rPr lang="en-US" sz="1000" dirty="0">
                <a:solidFill>
                  <a:srgbClr val="000000"/>
                </a:solidFill>
              </a:rPr>
              <a:t>.59</a:t>
            </a: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bwMode="auto">
          <a:xfrm>
            <a:off x="7158038" y="5285203"/>
            <a:ext cx="1595437" cy="1482725"/>
          </a:xfrm>
          <a:prstGeom prst="rect">
            <a:avLst/>
          </a:prstGeom>
          <a:noFill/>
          <a:ln w="9525">
            <a:noFill/>
            <a:miter lim="800000"/>
            <a:headEnd/>
            <a:tailEnd/>
          </a:ln>
        </p:spPr>
      </p:pic>
      <p:pic>
        <p:nvPicPr>
          <p:cNvPr id="2" name="Picture 1"/>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246660" y="5444801"/>
            <a:ext cx="1384959" cy="1115661"/>
          </a:xfrm>
          <a:prstGeom prst="rect">
            <a:avLst/>
          </a:prstGeom>
        </p:spPr>
      </p:pic>
    </p:spTree>
    <p:extLst>
      <p:ext uri="{BB962C8B-B14F-4D97-AF65-F5344CB8AC3E}">
        <p14:creationId xmlns:p14="http://schemas.microsoft.com/office/powerpoint/2010/main" val="3462152982"/>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Lst>
  <p:hf hdr="0" ft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srgbClr val="000000">
                    <a:tint val="75000"/>
                  </a:srgb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1600526898"/>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 id="2147484323" r:id="rId13"/>
    <p:sldLayoutId id="2147484324" r:id="rId14"/>
    <p:sldLayoutId id="2147484325" r:id="rId15"/>
    <p:sldLayoutId id="2147484326" r:id="rId16"/>
    <p:sldLayoutId id="2147484327" r:id="rId17"/>
    <p:sldLayoutId id="2147484328" r:id="rId18"/>
    <p:sldLayoutId id="2147484329" r:id="rId19"/>
    <p:sldLayoutId id="2147484330" r:id="rId20"/>
    <p:sldLayoutId id="2147484331" r:id="rId21"/>
    <p:sldLayoutId id="2147484332" r:id="rId22"/>
    <p:sldLayoutId id="2147484333" r:id="rId23"/>
  </p:sldLayoutIdLst>
  <p:hf hdr="0" ft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Anna.r.Lawston@usace.army.mi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03290" y="3951837"/>
            <a:ext cx="6858001" cy="1562099"/>
          </a:xfrm>
        </p:spPr>
        <p:txBody>
          <a:bodyPr>
            <a:normAutofit/>
          </a:bodyPr>
          <a:lstStyle/>
          <a:p>
            <a:r>
              <a:rPr lang="en-US" sz="1800" dirty="0"/>
              <a:t>Anna Lawston</a:t>
            </a:r>
          </a:p>
          <a:p>
            <a:r>
              <a:rPr lang="en-US" sz="1800" dirty="0"/>
              <a:t>Section 106/Tribal SME - NAD TEC</a:t>
            </a:r>
          </a:p>
          <a:p>
            <a:r>
              <a:rPr lang="en-US" sz="1800" dirty="0"/>
              <a:t>19 April 2023</a:t>
            </a:r>
          </a:p>
        </p:txBody>
      </p:sp>
      <p:sp>
        <p:nvSpPr>
          <p:cNvPr id="2" name="Title 1"/>
          <p:cNvSpPr>
            <a:spLocks noGrp="1"/>
          </p:cNvSpPr>
          <p:nvPr>
            <p:ph type="title"/>
          </p:nvPr>
        </p:nvSpPr>
        <p:spPr/>
        <p:txBody>
          <a:bodyPr>
            <a:normAutofit fontScale="90000"/>
          </a:bodyPr>
          <a:lstStyle/>
          <a:p>
            <a:pPr algn="ctr"/>
            <a:r>
              <a:rPr lang="en-US" dirty="0"/>
              <a:t>State Programmatic general permit</a:t>
            </a:r>
            <a:br>
              <a:rPr lang="en-US" dirty="0"/>
            </a:br>
            <a:r>
              <a:rPr lang="en-US" dirty="0"/>
              <a:t>22-SPGP-LT and 22-SPGP-RCIR</a:t>
            </a:r>
            <a:br>
              <a:rPr lang="en-US" dirty="0"/>
            </a:br>
            <a:r>
              <a:rPr lang="en-US" dirty="0"/>
              <a:t> Corps &amp; DEQ JoINT TRAINING</a:t>
            </a:r>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sp>
        <p:nvSpPr>
          <p:cNvPr id="8" name="Footer Placeholder 7"/>
          <p:cNvSpPr>
            <a:spLocks noGrp="1"/>
          </p:cNvSpPr>
          <p:nvPr>
            <p:ph type="ftr" sz="quarter" idx="11"/>
          </p:nvPr>
        </p:nvSpPr>
        <p:spPr/>
        <p:txBody>
          <a:bodyPr/>
          <a:lstStyle/>
          <a:p>
            <a:r>
              <a:rPr lang="en-US"/>
              <a:t>File Name</a:t>
            </a:r>
            <a:endParaRPr lang="en-US" dirty="0"/>
          </a:p>
        </p:txBody>
      </p:sp>
      <p:pic>
        <p:nvPicPr>
          <p:cNvPr id="1026" name="Picture 2" descr="Employee training Memes">
            <a:extLst>
              <a:ext uri="{FF2B5EF4-FFF2-40B4-BE49-F238E27FC236}">
                <a16:creationId xmlns:a16="http://schemas.microsoft.com/office/drawing/2014/main" id="{607115C7-F8EC-4D8B-94B7-3097BED6D6B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55667" y="2817738"/>
            <a:ext cx="2798072" cy="213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1DD8F-79CC-4281-922D-3605A1192B6A}"/>
              </a:ext>
            </a:extLst>
          </p:cNvPr>
          <p:cNvSpPr>
            <a:spLocks noGrp="1"/>
          </p:cNvSpPr>
          <p:nvPr>
            <p:ph type="body" sz="quarter" idx="12"/>
          </p:nvPr>
        </p:nvSpPr>
        <p:spPr>
          <a:xfrm>
            <a:off x="351183" y="1477618"/>
            <a:ext cx="7520609" cy="3054626"/>
          </a:xfrm>
        </p:spPr>
        <p:txBody>
          <a:bodyPr>
            <a:normAutofit/>
          </a:bodyPr>
          <a:lstStyle/>
          <a:p>
            <a:pPr marL="342900" indent="-342900">
              <a:buFont typeface="Arial" panose="020B0604020202020204" pitchFamily="34" charset="0"/>
              <a:buChar char="•"/>
            </a:pPr>
            <a:r>
              <a:rPr lang="en-US" dirty="0"/>
              <a:t>Matching delineations and approved for use with permit application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a:t>Matching development plans and approved for use with a permit application</a:t>
            </a:r>
          </a:p>
          <a:p>
            <a:pPr marL="342900" indent="-342900">
              <a:buFont typeface="Arial" panose="020B0604020202020204" pitchFamily="34" charset="0"/>
              <a:buChar char="•"/>
            </a:pPr>
            <a:r>
              <a:rPr lang="en-US" dirty="0"/>
              <a:t>Federal review: ONLY VALID FOR 9 MONTHS FROM DATE OF REVIEW </a:t>
            </a:r>
            <a:r>
              <a:rPr lang="en-US" sz="1600" dirty="0"/>
              <a:t>(date of review listed on form)</a:t>
            </a:r>
          </a:p>
          <a:p>
            <a:pPr marL="342900" indent="-342900">
              <a:buFont typeface="Arial" panose="020B0604020202020204" pitchFamily="34" charset="0"/>
              <a:buChar char="•"/>
            </a:pPr>
            <a:r>
              <a:rPr lang="en-US" dirty="0"/>
              <a:t>Signature not required but highly recommended.</a:t>
            </a:r>
          </a:p>
        </p:txBody>
      </p:sp>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57200" y="419100"/>
            <a:ext cx="6858000" cy="1187449"/>
          </a:xfrm>
        </p:spPr>
        <p:txBody>
          <a:bodyPr>
            <a:normAutofit/>
          </a:bodyPr>
          <a:lstStyle/>
          <a:p>
            <a:pPr algn="ctr"/>
            <a:r>
              <a:rPr lang="en-US" sz="1800" dirty="0"/>
              <a:t>How do I know if a preliminary screening form (</a:t>
            </a:r>
            <a:r>
              <a:rPr lang="en-US" sz="1800" dirty="0" err="1"/>
              <a:t>psf</a:t>
            </a:r>
            <a:r>
              <a:rPr lang="en-US" sz="1800" dirty="0"/>
              <a:t>) is valid?</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10</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spTree>
    <p:extLst>
      <p:ext uri="{BB962C8B-B14F-4D97-AF65-F5344CB8AC3E}">
        <p14:creationId xmlns:p14="http://schemas.microsoft.com/office/powerpoint/2010/main" val="4075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397050-C40D-405E-A9A2-E7CB3C2C8955}"/>
              </a:ext>
            </a:extLst>
          </p:cNvPr>
          <p:cNvSpPr>
            <a:spLocks noGrp="1"/>
          </p:cNvSpPr>
          <p:nvPr>
            <p:ph type="sldNum" sz="quarter" idx="10"/>
          </p:nvPr>
        </p:nvSpPr>
        <p:spPr/>
        <p:txBody>
          <a:bodyPr/>
          <a:lstStyle/>
          <a:p>
            <a:fld id="{0D0E9D3B-CB56-40AE-B0A9-8DA5E1AEFDB7}" type="slidenum">
              <a:rPr lang="en-US" smtClean="0"/>
              <a:pPr/>
              <a:t>11</a:t>
            </a:fld>
            <a:endParaRPr lang="en-US" dirty="0"/>
          </a:p>
        </p:txBody>
      </p:sp>
      <p:sp>
        <p:nvSpPr>
          <p:cNvPr id="5" name="Footer Placeholder 4">
            <a:extLst>
              <a:ext uri="{FF2B5EF4-FFF2-40B4-BE49-F238E27FC236}">
                <a16:creationId xmlns:a16="http://schemas.microsoft.com/office/drawing/2014/main" id="{5D77A327-B3C3-4099-9D9E-1FF8B1DDB9DD}"/>
              </a:ext>
            </a:extLst>
          </p:cNvPr>
          <p:cNvSpPr>
            <a:spLocks noGrp="1"/>
          </p:cNvSpPr>
          <p:nvPr>
            <p:ph type="ftr" sz="quarter" idx="11"/>
          </p:nvPr>
        </p:nvSpPr>
        <p:spPr/>
        <p:txBody>
          <a:bodyPr/>
          <a:lstStyle/>
          <a:p>
            <a:r>
              <a:rPr lang="en-US"/>
              <a:t>File Name</a:t>
            </a:r>
            <a:endParaRPr lang="en-US" dirty="0"/>
          </a:p>
        </p:txBody>
      </p:sp>
      <p:pic>
        <p:nvPicPr>
          <p:cNvPr id="7" name="Picture 6">
            <a:extLst>
              <a:ext uri="{FF2B5EF4-FFF2-40B4-BE49-F238E27FC236}">
                <a16:creationId xmlns:a16="http://schemas.microsoft.com/office/drawing/2014/main" id="{C352B452-A075-4F38-AA11-2A2C167136D5}"/>
              </a:ext>
            </a:extLst>
          </p:cNvPr>
          <p:cNvPicPr>
            <a:picLocks noChangeAspect="1"/>
          </p:cNvPicPr>
          <p:nvPr/>
        </p:nvPicPr>
        <p:blipFill>
          <a:blip r:embed="rId2"/>
          <a:stretch>
            <a:fillRect/>
          </a:stretch>
        </p:blipFill>
        <p:spPr>
          <a:xfrm>
            <a:off x="2287277" y="136525"/>
            <a:ext cx="3795471" cy="5177873"/>
          </a:xfrm>
          <a:prstGeom prst="rect">
            <a:avLst/>
          </a:prstGeom>
        </p:spPr>
      </p:pic>
      <p:pic>
        <p:nvPicPr>
          <p:cNvPr id="2052" name="Picture 4" descr="rigorous&quot; screening process... - Dr Evil meme | Meme Generator">
            <a:extLst>
              <a:ext uri="{FF2B5EF4-FFF2-40B4-BE49-F238E27FC236}">
                <a16:creationId xmlns:a16="http://schemas.microsoft.com/office/drawing/2014/main" id="{A53F1805-75A0-4ECF-B562-E4DCAD02894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87780" y="3738839"/>
            <a:ext cx="1575559" cy="157555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7557076-C575-B4D6-03AD-348D1A4CCFEC}"/>
              </a:ext>
            </a:extLst>
          </p:cNvPr>
          <p:cNvSpPr/>
          <p:nvPr/>
        </p:nvSpPr>
        <p:spPr>
          <a:xfrm>
            <a:off x="2117105" y="2875721"/>
            <a:ext cx="1288704" cy="2782958"/>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07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1DD8F-79CC-4281-922D-3605A1192B6A}"/>
              </a:ext>
            </a:extLst>
          </p:cNvPr>
          <p:cNvSpPr>
            <a:spLocks noGrp="1"/>
          </p:cNvSpPr>
          <p:nvPr>
            <p:ph type="body" sz="quarter" idx="12"/>
          </p:nvPr>
        </p:nvSpPr>
        <p:spPr>
          <a:xfrm>
            <a:off x="123825" y="1580733"/>
            <a:ext cx="3972340" cy="3812902"/>
          </a:xfrm>
        </p:spPr>
        <p:txBody>
          <a:bodyPr>
            <a:normAutofit/>
          </a:bodyPr>
          <a:lstStyle/>
          <a:p>
            <a:pPr marL="342900" indent="-342900">
              <a:buFont typeface="Arial" panose="020B0604020202020204" pitchFamily="34" charset="0"/>
              <a:buChar char="•"/>
            </a:pPr>
            <a:r>
              <a:rPr lang="en-US" sz="1900" dirty="0"/>
              <a:t>The delineation matches the PSF/ they have a confirmed PJD/AJD</a:t>
            </a:r>
          </a:p>
          <a:p>
            <a:pPr marL="342900" indent="-342900">
              <a:buFont typeface="Arial" panose="020B0604020202020204" pitchFamily="34" charset="0"/>
              <a:buChar char="•"/>
            </a:pPr>
            <a:r>
              <a:rPr lang="en-US" sz="1900" dirty="0"/>
              <a:t>The development plan is acceptable for permitting and matches the PSF </a:t>
            </a:r>
          </a:p>
          <a:p>
            <a:pPr marL="342900" indent="-342900">
              <a:buFont typeface="Arial" panose="020B0604020202020204" pitchFamily="34" charset="0"/>
              <a:buChar char="•"/>
            </a:pPr>
            <a:r>
              <a:rPr lang="en-US" sz="1900" dirty="0"/>
              <a:t>The PSF states no federal coordination is required for </a:t>
            </a:r>
            <a:r>
              <a:rPr lang="en-US" sz="1900" b="1" u="sng" dirty="0"/>
              <a:t>ALL</a:t>
            </a:r>
            <a:r>
              <a:rPr lang="en-US" sz="1900" dirty="0"/>
              <a:t> federal responsibilities. </a:t>
            </a:r>
          </a:p>
          <a:p>
            <a:pPr marL="342900" indent="-342900">
              <a:buFont typeface="Arial" panose="020B0604020202020204" pitchFamily="34" charset="0"/>
              <a:buChar char="•"/>
            </a:pPr>
            <a:r>
              <a:rPr lang="en-US" sz="1900" dirty="0"/>
              <a:t>Send SPGP coordination form</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57199" y="419100"/>
            <a:ext cx="7706139" cy="839857"/>
          </a:xfrm>
        </p:spPr>
        <p:txBody>
          <a:bodyPr>
            <a:normAutofit/>
          </a:bodyPr>
          <a:lstStyle/>
          <a:p>
            <a:pPr algn="ctr"/>
            <a:r>
              <a:rPr lang="en-US" sz="2000" dirty="0"/>
              <a:t>Corps notification only and no coordination required</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12</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pic>
        <p:nvPicPr>
          <p:cNvPr id="7" name="Picture 6">
            <a:extLst>
              <a:ext uri="{FF2B5EF4-FFF2-40B4-BE49-F238E27FC236}">
                <a16:creationId xmlns:a16="http://schemas.microsoft.com/office/drawing/2014/main" id="{5707B0AC-51D6-4834-B59F-9BF9E1F1075B}"/>
              </a:ext>
            </a:extLst>
          </p:cNvPr>
          <p:cNvPicPr>
            <a:picLocks noChangeAspect="1"/>
          </p:cNvPicPr>
          <p:nvPr/>
        </p:nvPicPr>
        <p:blipFill>
          <a:blip r:embed="rId3"/>
          <a:stretch>
            <a:fillRect/>
          </a:stretch>
        </p:blipFill>
        <p:spPr>
          <a:xfrm>
            <a:off x="4061109" y="1258959"/>
            <a:ext cx="4102229" cy="3270251"/>
          </a:xfrm>
          <a:prstGeom prst="rect">
            <a:avLst/>
          </a:prstGeom>
        </p:spPr>
      </p:pic>
      <p:pic>
        <p:nvPicPr>
          <p:cNvPr id="9" name="Picture 8">
            <a:extLst>
              <a:ext uri="{FF2B5EF4-FFF2-40B4-BE49-F238E27FC236}">
                <a16:creationId xmlns:a16="http://schemas.microsoft.com/office/drawing/2014/main" id="{23C54DAD-A57A-4DF4-90EB-7AB52B8A4BD3}"/>
              </a:ext>
            </a:extLst>
          </p:cNvPr>
          <p:cNvPicPr>
            <a:picLocks noChangeAspect="1"/>
          </p:cNvPicPr>
          <p:nvPr/>
        </p:nvPicPr>
        <p:blipFill>
          <a:blip r:embed="rId4"/>
          <a:stretch>
            <a:fillRect/>
          </a:stretch>
        </p:blipFill>
        <p:spPr>
          <a:xfrm>
            <a:off x="123825" y="4663796"/>
            <a:ext cx="5120696" cy="1870490"/>
          </a:xfrm>
          <a:prstGeom prst="rect">
            <a:avLst/>
          </a:prstGeom>
        </p:spPr>
      </p:pic>
      <p:sp>
        <p:nvSpPr>
          <p:cNvPr id="6" name="Oval 5">
            <a:extLst>
              <a:ext uri="{FF2B5EF4-FFF2-40B4-BE49-F238E27FC236}">
                <a16:creationId xmlns:a16="http://schemas.microsoft.com/office/drawing/2014/main" id="{69937AC2-C83C-1E2B-DC7C-30012A1CD87F}"/>
              </a:ext>
            </a:extLst>
          </p:cNvPr>
          <p:cNvSpPr/>
          <p:nvPr/>
        </p:nvSpPr>
        <p:spPr>
          <a:xfrm>
            <a:off x="5140602" y="1749285"/>
            <a:ext cx="1167433" cy="311426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BEAD5FA-2F7F-823A-5A4B-0C39E907AAD7}"/>
              </a:ext>
            </a:extLst>
          </p:cNvPr>
          <p:cNvSpPr/>
          <p:nvPr/>
        </p:nvSpPr>
        <p:spPr>
          <a:xfrm rot="5400000">
            <a:off x="2798901" y="4799219"/>
            <a:ext cx="431937" cy="311426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68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21DD8F-79CC-4281-922D-3605A1192B6A}"/>
              </a:ext>
            </a:extLst>
          </p:cNvPr>
          <p:cNvSpPr>
            <a:spLocks noGrp="1"/>
          </p:cNvSpPr>
          <p:nvPr>
            <p:ph type="body" sz="quarter" idx="12"/>
          </p:nvPr>
        </p:nvSpPr>
        <p:spPr>
          <a:xfrm>
            <a:off x="457199" y="1077844"/>
            <a:ext cx="7520609" cy="1881808"/>
          </a:xfrm>
        </p:spPr>
        <p:txBody>
          <a:bodyPr>
            <a:normAutofit/>
          </a:bodyPr>
          <a:lstStyle/>
          <a:p>
            <a:r>
              <a:rPr lang="en-US" sz="1800" dirty="0"/>
              <a:t>When </a:t>
            </a:r>
            <a:r>
              <a:rPr lang="en-US" sz="1800" b="1" u="sng" dirty="0"/>
              <a:t>ANY</a:t>
            </a:r>
            <a:r>
              <a:rPr lang="en-US" sz="1800" dirty="0"/>
              <a:t> of the following occur:</a:t>
            </a:r>
          </a:p>
          <a:p>
            <a:pPr marL="342900" indent="-342900">
              <a:buFont typeface="Arial" panose="020B0604020202020204" pitchFamily="34" charset="0"/>
              <a:buChar char="•"/>
            </a:pPr>
            <a:r>
              <a:rPr lang="en-US" sz="1800" dirty="0"/>
              <a:t>A PSF has not been completed. You only have a PJD or AJD.</a:t>
            </a:r>
          </a:p>
          <a:p>
            <a:pPr marL="342900" indent="-342900">
              <a:buFont typeface="Arial" panose="020B0604020202020204" pitchFamily="34" charset="0"/>
              <a:buChar char="•"/>
            </a:pPr>
            <a:r>
              <a:rPr lang="en-US" sz="1800" dirty="0"/>
              <a:t>When the PSF indicates federal coordination is required.</a:t>
            </a:r>
          </a:p>
          <a:p>
            <a:pPr marL="342900" indent="-342900">
              <a:buFont typeface="Arial" panose="020B0604020202020204" pitchFamily="34" charset="0"/>
              <a:buChar char="•"/>
            </a:pPr>
            <a:r>
              <a:rPr lang="en-US" sz="1800" dirty="0"/>
              <a:t>When the PSF delineation does not match the application.</a:t>
            </a:r>
          </a:p>
          <a:p>
            <a:pPr marL="342900" indent="-342900">
              <a:buFont typeface="Arial" panose="020B0604020202020204" pitchFamily="34" charset="0"/>
              <a:buChar char="•"/>
            </a:pPr>
            <a:r>
              <a:rPr lang="en-US" sz="1800" dirty="0"/>
              <a:t>When the PSF development plan does not match the application.</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57199" y="419100"/>
            <a:ext cx="7706139" cy="839857"/>
          </a:xfrm>
        </p:spPr>
        <p:txBody>
          <a:bodyPr>
            <a:normAutofit/>
          </a:bodyPr>
          <a:lstStyle/>
          <a:p>
            <a:pPr algn="ctr"/>
            <a:r>
              <a:rPr lang="en-US" sz="1400" dirty="0"/>
              <a:t>Corps coordination required</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13</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sp>
        <p:nvSpPr>
          <p:cNvPr id="8" name="TextBox 7">
            <a:extLst>
              <a:ext uri="{FF2B5EF4-FFF2-40B4-BE49-F238E27FC236}">
                <a16:creationId xmlns:a16="http://schemas.microsoft.com/office/drawing/2014/main" id="{892808DC-EA5E-487E-A299-2A23DD09A2BD}"/>
              </a:ext>
            </a:extLst>
          </p:cNvPr>
          <p:cNvSpPr txBox="1"/>
          <p:nvPr/>
        </p:nvSpPr>
        <p:spPr>
          <a:xfrm>
            <a:off x="457200" y="3727174"/>
            <a:ext cx="7520608" cy="128342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t>What if the delineation is acceptable but the development plan is different?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t>What if the delineation is different but the development plan is acceptable?</a:t>
            </a:r>
          </a:p>
        </p:txBody>
      </p:sp>
      <p:sp>
        <p:nvSpPr>
          <p:cNvPr id="9" name="Title 2">
            <a:extLst>
              <a:ext uri="{FF2B5EF4-FFF2-40B4-BE49-F238E27FC236}">
                <a16:creationId xmlns:a16="http://schemas.microsoft.com/office/drawing/2014/main" id="{70B0A836-334B-4A38-B202-6630B144E9AE}"/>
              </a:ext>
            </a:extLst>
          </p:cNvPr>
          <p:cNvSpPr txBox="1">
            <a:spLocks/>
          </p:cNvSpPr>
          <p:nvPr/>
        </p:nvSpPr>
        <p:spPr>
          <a:xfrm>
            <a:off x="0" y="3184663"/>
            <a:ext cx="7706139" cy="54251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a:lstStyle>
          <a:p>
            <a:pPr algn="ctr" fontAlgn="auto">
              <a:spcAft>
                <a:spcPts val="0"/>
              </a:spcAft>
            </a:pPr>
            <a:r>
              <a:rPr lang="en-US" sz="1400" dirty="0"/>
              <a:t>What if?</a:t>
            </a:r>
          </a:p>
        </p:txBody>
      </p:sp>
    </p:spTree>
    <p:extLst>
      <p:ext uri="{BB962C8B-B14F-4D97-AF65-F5344CB8AC3E}">
        <p14:creationId xmlns:p14="http://schemas.microsoft.com/office/powerpoint/2010/main" val="3040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wipe(down)">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wipe(down)">
                                      <p:cBhvr>
                                        <p:cTn id="3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158417" y="340207"/>
            <a:ext cx="3843678" cy="865741"/>
          </a:xfrm>
        </p:spPr>
        <p:txBody>
          <a:bodyPr>
            <a:normAutofit/>
          </a:bodyPr>
          <a:lstStyle/>
          <a:p>
            <a:pPr algn="ctr"/>
            <a:r>
              <a:rPr lang="en-US" sz="1800" dirty="0"/>
              <a:t>How do </a:t>
            </a:r>
            <a:br>
              <a:rPr lang="en-US" sz="1800" dirty="0"/>
            </a:br>
            <a:r>
              <a:rPr lang="en-US" sz="1800" dirty="0"/>
              <a:t>we coordinate?</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14</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pic>
        <p:nvPicPr>
          <p:cNvPr id="12" name="Picture 11">
            <a:extLst>
              <a:ext uri="{FF2B5EF4-FFF2-40B4-BE49-F238E27FC236}">
                <a16:creationId xmlns:a16="http://schemas.microsoft.com/office/drawing/2014/main" id="{49CB5D59-76C3-454A-9C49-7EB7AA04E250}"/>
              </a:ext>
            </a:extLst>
          </p:cNvPr>
          <p:cNvPicPr>
            <a:picLocks noChangeAspect="1"/>
          </p:cNvPicPr>
          <p:nvPr/>
        </p:nvPicPr>
        <p:blipFill>
          <a:blip r:embed="rId3"/>
          <a:stretch>
            <a:fillRect/>
          </a:stretch>
        </p:blipFill>
        <p:spPr>
          <a:xfrm>
            <a:off x="314738" y="228600"/>
            <a:ext cx="3687419" cy="4891886"/>
          </a:xfrm>
          <a:prstGeom prst="rect">
            <a:avLst/>
          </a:prstGeom>
        </p:spPr>
      </p:pic>
      <p:sp>
        <p:nvSpPr>
          <p:cNvPr id="13" name="TextBox 12">
            <a:extLst>
              <a:ext uri="{FF2B5EF4-FFF2-40B4-BE49-F238E27FC236}">
                <a16:creationId xmlns:a16="http://schemas.microsoft.com/office/drawing/2014/main" id="{7B5E55D8-15F3-4090-8FDE-9D3A43C53C87}"/>
              </a:ext>
            </a:extLst>
          </p:cNvPr>
          <p:cNvSpPr txBox="1"/>
          <p:nvPr/>
        </p:nvSpPr>
        <p:spPr>
          <a:xfrm>
            <a:off x="4236547" y="965502"/>
            <a:ext cx="3687418" cy="4154984"/>
          </a:xfrm>
          <a:prstGeom prst="rect">
            <a:avLst/>
          </a:prstGeom>
          <a:noFill/>
        </p:spPr>
        <p:txBody>
          <a:bodyPr wrap="square" rtlCol="0">
            <a:spAutoFit/>
          </a:bodyPr>
          <a:lstStyle/>
          <a:p>
            <a:pPr marL="342900" indent="-342900">
              <a:buFont typeface="Arial" panose="020B0604020202020204" pitchFamily="34" charset="0"/>
              <a:buChar char="•"/>
            </a:pPr>
            <a:r>
              <a:rPr lang="en-US" dirty="0"/>
              <a:t>Section 1 – completed by the DEQ</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Section II – completed by the Corps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Must be completed for verification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COE PM should be signing</a:t>
            </a:r>
          </a:p>
        </p:txBody>
      </p:sp>
    </p:spTree>
    <p:extLst>
      <p:ext uri="{BB962C8B-B14F-4D97-AF65-F5344CB8AC3E}">
        <p14:creationId xmlns:p14="http://schemas.microsoft.com/office/powerpoint/2010/main" val="7150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ircle(in)">
                                      <p:cBhvr>
                                        <p:cTn id="12" dur="20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circle(in)">
                                      <p:cBhvr>
                                        <p:cTn id="17" dur="20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xEl>
                                              <p:pRg st="6" end="6"/>
                                            </p:txEl>
                                          </p:spTgt>
                                        </p:tgtEl>
                                        <p:attrNameLst>
                                          <p:attrName>style.visibility</p:attrName>
                                        </p:attrNameLst>
                                      </p:cBhvr>
                                      <p:to>
                                        <p:strVal val="visible"/>
                                      </p:to>
                                    </p:set>
                                    <p:animEffect transition="in" filter="circle(in)">
                                      <p:cBhvr>
                                        <p:cTn id="22"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158417" y="340207"/>
            <a:ext cx="3843678" cy="1276558"/>
          </a:xfrm>
        </p:spPr>
        <p:txBody>
          <a:bodyPr>
            <a:normAutofit/>
          </a:bodyPr>
          <a:lstStyle/>
          <a:p>
            <a:pPr algn="ctr"/>
            <a:r>
              <a:rPr lang="en-US" sz="1600" dirty="0"/>
              <a:t>Mitigation coordination required when?</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15</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pic>
        <p:nvPicPr>
          <p:cNvPr id="12" name="Picture 11">
            <a:extLst>
              <a:ext uri="{FF2B5EF4-FFF2-40B4-BE49-F238E27FC236}">
                <a16:creationId xmlns:a16="http://schemas.microsoft.com/office/drawing/2014/main" id="{49CB5D59-76C3-454A-9C49-7EB7AA04E250}"/>
              </a:ext>
            </a:extLst>
          </p:cNvPr>
          <p:cNvPicPr>
            <a:picLocks noChangeAspect="1"/>
          </p:cNvPicPr>
          <p:nvPr/>
        </p:nvPicPr>
        <p:blipFill>
          <a:blip r:embed="rId3"/>
          <a:stretch>
            <a:fillRect/>
          </a:stretch>
        </p:blipFill>
        <p:spPr>
          <a:xfrm>
            <a:off x="314738" y="228600"/>
            <a:ext cx="3687419" cy="4891886"/>
          </a:xfrm>
          <a:prstGeom prst="rect">
            <a:avLst/>
          </a:prstGeom>
        </p:spPr>
      </p:pic>
      <p:sp>
        <p:nvSpPr>
          <p:cNvPr id="13" name="TextBox 12">
            <a:extLst>
              <a:ext uri="{FF2B5EF4-FFF2-40B4-BE49-F238E27FC236}">
                <a16:creationId xmlns:a16="http://schemas.microsoft.com/office/drawing/2014/main" id="{7B5E55D8-15F3-4090-8FDE-9D3A43C53C87}"/>
              </a:ext>
            </a:extLst>
          </p:cNvPr>
          <p:cNvSpPr txBox="1"/>
          <p:nvPr/>
        </p:nvSpPr>
        <p:spPr>
          <a:xfrm>
            <a:off x="4339250" y="1120676"/>
            <a:ext cx="3966549" cy="2308324"/>
          </a:xfrm>
          <a:prstGeom prst="rect">
            <a:avLst/>
          </a:prstGeom>
          <a:noFill/>
        </p:spPr>
        <p:txBody>
          <a:bodyPr wrap="square" rtlCol="0">
            <a:spAutoFit/>
          </a:bodyPr>
          <a:lstStyle/>
          <a:p>
            <a:pPr marL="342900" indent="-342900">
              <a:buFont typeface="Arial" panose="020B0604020202020204" pitchFamily="34" charset="0"/>
              <a:buChar char="•"/>
            </a:pPr>
            <a:r>
              <a:rPr lang="en-US" dirty="0"/>
              <a:t>PRM is proposed</a:t>
            </a:r>
          </a:p>
          <a:p>
            <a:endParaRPr lang="en-US" dirty="0"/>
          </a:p>
          <a:p>
            <a:pPr marL="342900" indent="-342900">
              <a:buFont typeface="Arial" panose="020B0604020202020204" pitchFamily="34" charset="0"/>
              <a:buChar char="•"/>
            </a:pPr>
            <a:r>
              <a:rPr lang="en-US" dirty="0"/>
              <a:t>Does not follow the Corps-EPA Compensatory Mitigation Rule Hierarchy</a:t>
            </a:r>
          </a:p>
        </p:txBody>
      </p:sp>
    </p:spTree>
    <p:extLst>
      <p:ext uri="{BB962C8B-B14F-4D97-AF65-F5344CB8AC3E}">
        <p14:creationId xmlns:p14="http://schemas.microsoft.com/office/powerpoint/2010/main" val="20214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57199" y="419100"/>
            <a:ext cx="7706139" cy="839857"/>
          </a:xfrm>
        </p:spPr>
        <p:txBody>
          <a:bodyPr>
            <a:normAutofit/>
          </a:bodyPr>
          <a:lstStyle/>
          <a:p>
            <a:pPr algn="ctr"/>
            <a:r>
              <a:rPr lang="en-US" sz="2800" dirty="0"/>
              <a:t>Speaking of mitigation</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16</a:t>
            </a:fld>
            <a:endParaRPr lang="en-US" dirty="0"/>
          </a:p>
        </p:txBody>
      </p:sp>
      <p:sp>
        <p:nvSpPr>
          <p:cNvPr id="7" name="Text Placeholder 6">
            <a:extLst>
              <a:ext uri="{FF2B5EF4-FFF2-40B4-BE49-F238E27FC236}">
                <a16:creationId xmlns:a16="http://schemas.microsoft.com/office/drawing/2014/main" id="{F716FEA8-F1A3-4A82-BDF4-BC25ED95EA96}"/>
              </a:ext>
            </a:extLst>
          </p:cNvPr>
          <p:cNvSpPr>
            <a:spLocks noGrp="1"/>
          </p:cNvSpPr>
          <p:nvPr>
            <p:ph type="body" sz="quarter" idx="12"/>
          </p:nvPr>
        </p:nvSpPr>
        <p:spPr>
          <a:xfrm>
            <a:off x="457199" y="3429000"/>
            <a:ext cx="4393097" cy="1569660"/>
          </a:xfrm>
        </p:spPr>
        <p:txBody>
          <a:bodyPr>
            <a:normAutofit/>
          </a:bodyPr>
          <a:lstStyle/>
          <a:p>
            <a:r>
              <a:rPr lang="en-US" sz="2400" dirty="0"/>
              <a:t>Compensation for the permanent loss of open waters will generally be required at a 0.5:1 ratio.</a:t>
            </a:r>
          </a:p>
          <a:p>
            <a:endParaRPr lang="en-US" dirty="0"/>
          </a:p>
          <a:p>
            <a:endParaRPr lang="en-US" dirty="0"/>
          </a:p>
        </p:txBody>
      </p:sp>
      <p:pic>
        <p:nvPicPr>
          <p:cNvPr id="7170" name="Picture 2" descr="What Compensation plan!? - Ron Burgundy I am not even mad or That's amazing  (Anchorman) | Make a Meme">
            <a:extLst>
              <a:ext uri="{FF2B5EF4-FFF2-40B4-BE49-F238E27FC236}">
                <a16:creationId xmlns:a16="http://schemas.microsoft.com/office/drawing/2014/main" id="{841B9100-52B5-49D8-98A2-D0556F080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428" y="3326296"/>
            <a:ext cx="2770909" cy="184391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at about the Compensation plan?!? - Schrute Facts (Dwight Schrute from  The Office) | Make a Meme">
            <a:extLst>
              <a:ext uri="{FF2B5EF4-FFF2-40B4-BE49-F238E27FC236}">
                <a16:creationId xmlns:a16="http://schemas.microsoft.com/office/drawing/2014/main" id="{12484451-9984-4730-ADED-6B37AB23E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43" y="903009"/>
            <a:ext cx="2571750" cy="1771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BC7827-6778-473C-A245-17D0E41AA059}"/>
              </a:ext>
            </a:extLst>
          </p:cNvPr>
          <p:cNvSpPr txBox="1"/>
          <p:nvPr/>
        </p:nvSpPr>
        <p:spPr>
          <a:xfrm>
            <a:off x="3580985" y="1324439"/>
            <a:ext cx="4251050" cy="1569660"/>
          </a:xfrm>
          <a:prstGeom prst="rect">
            <a:avLst/>
          </a:prstGeom>
          <a:noFill/>
        </p:spPr>
        <p:txBody>
          <a:bodyPr wrap="square">
            <a:spAutoFit/>
          </a:bodyPr>
          <a:lstStyle/>
          <a:p>
            <a:r>
              <a:rPr lang="en-US" dirty="0"/>
              <a:t>Compensation for permanent conversion of forested wetlands will generally be required at a 1:1 ratio.</a:t>
            </a:r>
          </a:p>
        </p:txBody>
      </p:sp>
    </p:spTree>
    <p:extLst>
      <p:ext uri="{BB962C8B-B14F-4D97-AF65-F5344CB8AC3E}">
        <p14:creationId xmlns:p14="http://schemas.microsoft.com/office/powerpoint/2010/main" val="335604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57199" y="419100"/>
            <a:ext cx="7706139" cy="839857"/>
          </a:xfrm>
        </p:spPr>
        <p:txBody>
          <a:bodyPr>
            <a:normAutofit/>
          </a:bodyPr>
          <a:lstStyle/>
          <a:p>
            <a:pPr algn="ctr"/>
            <a:r>
              <a:rPr lang="en-US" sz="1800" dirty="0"/>
              <a:t>Permit decisions – VDEQ responsibilities</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17</a:t>
            </a:fld>
            <a:endParaRPr lang="en-US" dirty="0"/>
          </a:p>
        </p:txBody>
      </p:sp>
      <p:sp>
        <p:nvSpPr>
          <p:cNvPr id="7" name="Text Placeholder 6">
            <a:extLst>
              <a:ext uri="{FF2B5EF4-FFF2-40B4-BE49-F238E27FC236}">
                <a16:creationId xmlns:a16="http://schemas.microsoft.com/office/drawing/2014/main" id="{F716FEA8-F1A3-4A82-BDF4-BC25ED95EA96}"/>
              </a:ext>
            </a:extLst>
          </p:cNvPr>
          <p:cNvSpPr>
            <a:spLocks noGrp="1"/>
          </p:cNvSpPr>
          <p:nvPr>
            <p:ph type="body" sz="quarter" idx="12"/>
          </p:nvPr>
        </p:nvSpPr>
        <p:spPr>
          <a:xfrm>
            <a:off x="457199" y="846481"/>
            <a:ext cx="7407967" cy="4365763"/>
          </a:xfrm>
        </p:spPr>
        <p:txBody>
          <a:bodyPr>
            <a:normAutofit fontScale="92500" lnSpcReduction="10000"/>
          </a:bodyPr>
          <a:lstStyle/>
          <a:p>
            <a:pPr marL="342900" indent="-342900">
              <a:buFont typeface="Arial" panose="020B0604020202020204" pitchFamily="34" charset="0"/>
              <a:buChar char="•"/>
            </a:pPr>
            <a:r>
              <a:rPr lang="en-US" sz="2800" dirty="0"/>
              <a:t>Review permit application for completeness for issuance.</a:t>
            </a:r>
          </a:p>
          <a:p>
            <a:pPr marL="342900" indent="-342900">
              <a:buFont typeface="Arial" panose="020B0604020202020204" pitchFamily="34" charset="0"/>
              <a:buChar char="•"/>
            </a:pPr>
            <a:r>
              <a:rPr lang="en-US" sz="2800" dirty="0"/>
              <a:t>Address issues regarding incomplete applications. </a:t>
            </a:r>
          </a:p>
          <a:p>
            <a:pPr marL="342900" indent="-342900">
              <a:buFont typeface="Arial" panose="020B0604020202020204" pitchFamily="34" charset="0"/>
              <a:buChar char="•"/>
            </a:pPr>
            <a:r>
              <a:rPr lang="en-US" sz="2800" dirty="0"/>
              <a:t>Verification Issuance written on “22-SPGP Verification Letter”</a:t>
            </a:r>
          </a:p>
          <a:p>
            <a:pPr marL="342900" indent="-342900">
              <a:buFont typeface="Arial" panose="020B0604020202020204" pitchFamily="34" charset="0"/>
              <a:buChar char="•"/>
            </a:pPr>
            <a:r>
              <a:rPr lang="en-US" sz="2800" dirty="0"/>
              <a:t>If the project does not qualify for a 22-SPGP verification the applicant should:</a:t>
            </a:r>
          </a:p>
          <a:p>
            <a:pPr marL="1143000" lvl="1" indent="-457200">
              <a:buFont typeface="+mj-lt"/>
              <a:buAutoNum type="arabicPeriod"/>
            </a:pPr>
            <a:r>
              <a:rPr lang="en-US" sz="2800" dirty="0"/>
              <a:t>Revise permit application to meet terms</a:t>
            </a:r>
          </a:p>
          <a:p>
            <a:pPr marL="1143000" lvl="1" indent="-457200">
              <a:buFont typeface="+mj-lt"/>
              <a:buAutoNum type="arabicPeriod"/>
            </a:pPr>
            <a:r>
              <a:rPr lang="en-US" sz="2800" dirty="0"/>
              <a:t>Submit application to Corps for processing under different permit.</a:t>
            </a:r>
          </a:p>
          <a:p>
            <a:endParaRPr lang="en-US" dirty="0"/>
          </a:p>
          <a:p>
            <a:endParaRPr lang="en-US" dirty="0"/>
          </a:p>
          <a:p>
            <a:endParaRPr lang="en-US" dirty="0"/>
          </a:p>
        </p:txBody>
      </p:sp>
      <p:pic>
        <p:nvPicPr>
          <p:cNvPr id="5126" name="Picture 6" descr="Ron Swanson Does not approve - Ron Swanson - quickmeme">
            <a:extLst>
              <a:ext uri="{FF2B5EF4-FFF2-40B4-BE49-F238E27FC236}">
                <a16:creationId xmlns:a16="http://schemas.microsoft.com/office/drawing/2014/main" id="{B43EE22D-7745-432B-96F8-AF1FDBCDB53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43174" y="1258957"/>
            <a:ext cx="1420164" cy="103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0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328759" y="228600"/>
            <a:ext cx="7706139" cy="839857"/>
          </a:xfrm>
        </p:spPr>
        <p:txBody>
          <a:bodyPr>
            <a:normAutofit fontScale="90000"/>
          </a:bodyPr>
          <a:lstStyle/>
          <a:p>
            <a:pPr algn="ctr"/>
            <a:r>
              <a:rPr lang="en-US" sz="2200" dirty="0"/>
              <a:t>New permit verifications</a:t>
            </a:r>
            <a:br>
              <a:rPr lang="en-US" sz="2800" dirty="0"/>
            </a:br>
            <a:r>
              <a:rPr lang="en-US" sz="2800" dirty="0">
                <a:solidFill>
                  <a:schemeClr val="tx1"/>
                </a:solidFill>
              </a:rPr>
              <a:t>corps coordination required</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18</a:t>
            </a:fld>
            <a:endParaRPr lang="en-US" dirty="0"/>
          </a:p>
        </p:txBody>
      </p:sp>
      <p:sp>
        <p:nvSpPr>
          <p:cNvPr id="6" name="Text Placeholder 5">
            <a:extLst>
              <a:ext uri="{FF2B5EF4-FFF2-40B4-BE49-F238E27FC236}">
                <a16:creationId xmlns:a16="http://schemas.microsoft.com/office/drawing/2014/main" id="{C2CC0A40-0424-49B4-8603-A081E39FD461}"/>
              </a:ext>
            </a:extLst>
          </p:cNvPr>
          <p:cNvSpPr>
            <a:spLocks noGrp="1"/>
          </p:cNvSpPr>
          <p:nvPr>
            <p:ph type="body" sz="quarter" idx="12"/>
          </p:nvPr>
        </p:nvSpPr>
        <p:spPr>
          <a:xfrm>
            <a:off x="726950" y="1334492"/>
            <a:ext cx="6858001" cy="1562099"/>
          </a:xfrm>
        </p:spPr>
        <p:txBody>
          <a:bodyPr>
            <a:normAutofit/>
          </a:bodyPr>
          <a:lstStyle/>
          <a:p>
            <a:r>
              <a:rPr lang="en-US" b="1" dirty="0"/>
              <a:t>ALL</a:t>
            </a:r>
            <a:r>
              <a:rPr lang="en-US" dirty="0"/>
              <a:t> projects that have special conditions.</a:t>
            </a:r>
          </a:p>
          <a:p>
            <a:r>
              <a:rPr lang="en-US" b="1" dirty="0"/>
              <a:t>ALL </a:t>
            </a:r>
            <a:r>
              <a:rPr lang="en-US" dirty="0"/>
              <a:t>project proposing new impacts.</a:t>
            </a:r>
          </a:p>
          <a:p>
            <a:r>
              <a:rPr lang="en-US" b="1" dirty="0"/>
              <a:t>ALL</a:t>
            </a:r>
            <a:r>
              <a:rPr lang="en-US" dirty="0"/>
              <a:t> project proposing impacts in new locations even when there is an overall decrease.</a:t>
            </a:r>
          </a:p>
          <a:p>
            <a:endParaRPr lang="en-US" dirty="0"/>
          </a:p>
          <a:p>
            <a:endParaRPr lang="en-US" dirty="0"/>
          </a:p>
          <a:p>
            <a:endParaRPr lang="en-US" dirty="0"/>
          </a:p>
        </p:txBody>
      </p:sp>
      <p:sp>
        <p:nvSpPr>
          <p:cNvPr id="8" name="TextBox 7">
            <a:extLst>
              <a:ext uri="{FF2B5EF4-FFF2-40B4-BE49-F238E27FC236}">
                <a16:creationId xmlns:a16="http://schemas.microsoft.com/office/drawing/2014/main" id="{1EEB8663-8F4F-4377-8D2E-0DFED150783E}"/>
              </a:ext>
            </a:extLst>
          </p:cNvPr>
          <p:cNvSpPr txBox="1"/>
          <p:nvPr/>
        </p:nvSpPr>
        <p:spPr>
          <a:xfrm>
            <a:off x="516349" y="3271549"/>
            <a:ext cx="7068602" cy="461665"/>
          </a:xfrm>
          <a:prstGeom prst="rect">
            <a:avLst/>
          </a:prstGeom>
          <a:noFill/>
        </p:spPr>
        <p:txBody>
          <a:bodyPr wrap="none" rtlCol="0">
            <a:spAutoFit/>
          </a:bodyPr>
          <a:lstStyle/>
          <a:p>
            <a:r>
              <a:rPr lang="en-US" dirty="0"/>
              <a:t>A new permit request and application are required.</a:t>
            </a:r>
          </a:p>
        </p:txBody>
      </p:sp>
      <p:sp>
        <p:nvSpPr>
          <p:cNvPr id="9" name="TextBox 8">
            <a:extLst>
              <a:ext uri="{FF2B5EF4-FFF2-40B4-BE49-F238E27FC236}">
                <a16:creationId xmlns:a16="http://schemas.microsoft.com/office/drawing/2014/main" id="{C5E343F8-E4D0-4100-A6EB-6966249A15E1}"/>
              </a:ext>
            </a:extLst>
          </p:cNvPr>
          <p:cNvSpPr txBox="1"/>
          <p:nvPr/>
        </p:nvSpPr>
        <p:spPr>
          <a:xfrm>
            <a:off x="1254531" y="3877339"/>
            <a:ext cx="5592237" cy="461665"/>
          </a:xfrm>
          <a:prstGeom prst="rect">
            <a:avLst/>
          </a:prstGeom>
          <a:noFill/>
        </p:spPr>
        <p:txBody>
          <a:bodyPr wrap="none" rtlCol="0">
            <a:spAutoFit/>
          </a:bodyPr>
          <a:lstStyle/>
          <a:p>
            <a:r>
              <a:rPr lang="en-US" dirty="0"/>
              <a:t>A new verification letter must be issued.</a:t>
            </a:r>
          </a:p>
        </p:txBody>
      </p:sp>
      <p:sp>
        <p:nvSpPr>
          <p:cNvPr id="5" name="TextBox 4">
            <a:extLst>
              <a:ext uri="{FF2B5EF4-FFF2-40B4-BE49-F238E27FC236}">
                <a16:creationId xmlns:a16="http://schemas.microsoft.com/office/drawing/2014/main" id="{4DF88FF6-B9EB-6546-54DD-9087144D885E}"/>
              </a:ext>
            </a:extLst>
          </p:cNvPr>
          <p:cNvSpPr txBox="1"/>
          <p:nvPr/>
        </p:nvSpPr>
        <p:spPr>
          <a:xfrm>
            <a:off x="710350" y="411162"/>
            <a:ext cx="7013267" cy="461665"/>
          </a:xfrm>
          <a:prstGeom prst="rect">
            <a:avLst/>
          </a:prstGeom>
          <a:noFill/>
        </p:spPr>
        <p:txBody>
          <a:bodyPr wrap="none" rtlCol="0">
            <a:spAutoFit/>
          </a:bodyPr>
          <a:lstStyle/>
          <a:p>
            <a:r>
              <a:rPr lang="en-US" b="1" u="sng" dirty="0"/>
              <a:t>YOU CAN NOT MODIFY A SPGP VERIFICATION</a:t>
            </a:r>
          </a:p>
        </p:txBody>
      </p:sp>
    </p:spTree>
    <p:extLst>
      <p:ext uri="{BB962C8B-B14F-4D97-AF65-F5344CB8AC3E}">
        <p14:creationId xmlns:p14="http://schemas.microsoft.com/office/powerpoint/2010/main" val="1737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308569" y="271093"/>
            <a:ext cx="7706139" cy="839857"/>
          </a:xfrm>
        </p:spPr>
        <p:txBody>
          <a:bodyPr>
            <a:normAutofit/>
          </a:bodyPr>
          <a:lstStyle/>
          <a:p>
            <a:pPr algn="ctr"/>
            <a:r>
              <a:rPr lang="en-US" sz="2000" dirty="0"/>
              <a:t>New permit verifications</a:t>
            </a:r>
            <a:br>
              <a:rPr lang="en-US" sz="2800" dirty="0"/>
            </a:br>
            <a:r>
              <a:rPr lang="en-US" sz="2800" dirty="0">
                <a:solidFill>
                  <a:schemeClr val="tx1"/>
                </a:solidFill>
              </a:rPr>
              <a:t>corps coordination NOT required</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19</a:t>
            </a:fld>
            <a:endParaRPr lang="en-US" dirty="0"/>
          </a:p>
        </p:txBody>
      </p:sp>
      <p:sp>
        <p:nvSpPr>
          <p:cNvPr id="2" name="TextBox 1">
            <a:extLst>
              <a:ext uri="{FF2B5EF4-FFF2-40B4-BE49-F238E27FC236}">
                <a16:creationId xmlns:a16="http://schemas.microsoft.com/office/drawing/2014/main" id="{12D6D0B7-D64F-41A8-BAE5-FA3FE1A1AFD1}"/>
              </a:ext>
            </a:extLst>
          </p:cNvPr>
          <p:cNvSpPr txBox="1"/>
          <p:nvPr/>
        </p:nvSpPr>
        <p:spPr>
          <a:xfrm>
            <a:off x="710350" y="411162"/>
            <a:ext cx="7013267" cy="461665"/>
          </a:xfrm>
          <a:prstGeom prst="rect">
            <a:avLst/>
          </a:prstGeom>
          <a:noFill/>
        </p:spPr>
        <p:txBody>
          <a:bodyPr wrap="none" rtlCol="0">
            <a:spAutoFit/>
          </a:bodyPr>
          <a:lstStyle/>
          <a:p>
            <a:r>
              <a:rPr lang="en-US" b="1" u="sng" dirty="0"/>
              <a:t>YOU CAN NOT MODIFY A SPGP VERIFICATION</a:t>
            </a:r>
          </a:p>
        </p:txBody>
      </p:sp>
      <p:sp>
        <p:nvSpPr>
          <p:cNvPr id="6" name="Text Placeholder 5">
            <a:extLst>
              <a:ext uri="{FF2B5EF4-FFF2-40B4-BE49-F238E27FC236}">
                <a16:creationId xmlns:a16="http://schemas.microsoft.com/office/drawing/2014/main" id="{C2CC0A40-0424-49B4-8603-A081E39FD461}"/>
              </a:ext>
            </a:extLst>
          </p:cNvPr>
          <p:cNvSpPr>
            <a:spLocks noGrp="1"/>
          </p:cNvSpPr>
          <p:nvPr>
            <p:ph type="body" sz="quarter" idx="12"/>
          </p:nvPr>
        </p:nvSpPr>
        <p:spPr>
          <a:xfrm>
            <a:off x="710350" y="1411645"/>
            <a:ext cx="6858001" cy="1562099"/>
          </a:xfrm>
        </p:spPr>
        <p:txBody>
          <a:bodyPr>
            <a:normAutofit lnSpcReduction="10000"/>
          </a:bodyPr>
          <a:lstStyle/>
          <a:p>
            <a:r>
              <a:rPr lang="en-US" dirty="0"/>
              <a:t>Change in ownership</a:t>
            </a:r>
          </a:p>
          <a:p>
            <a:r>
              <a:rPr lang="en-US" dirty="0"/>
              <a:t>Modified plan but no change in impacts or only a decrease</a:t>
            </a:r>
          </a:p>
          <a:p>
            <a:r>
              <a:rPr lang="en-US" dirty="0"/>
              <a:t>Change in the bank/ILF proposed for use.</a:t>
            </a:r>
          </a:p>
          <a:p>
            <a:r>
              <a:rPr lang="en-US" dirty="0"/>
              <a:t>Clerical revisions.</a:t>
            </a:r>
          </a:p>
          <a:p>
            <a:endParaRPr lang="en-US" dirty="0"/>
          </a:p>
          <a:p>
            <a:endParaRPr lang="en-US" dirty="0"/>
          </a:p>
          <a:p>
            <a:endParaRPr lang="en-US" dirty="0"/>
          </a:p>
        </p:txBody>
      </p:sp>
      <p:sp>
        <p:nvSpPr>
          <p:cNvPr id="8" name="TextBox 7">
            <a:extLst>
              <a:ext uri="{FF2B5EF4-FFF2-40B4-BE49-F238E27FC236}">
                <a16:creationId xmlns:a16="http://schemas.microsoft.com/office/drawing/2014/main" id="{1EEB8663-8F4F-4377-8D2E-0DFED150783E}"/>
              </a:ext>
            </a:extLst>
          </p:cNvPr>
          <p:cNvSpPr txBox="1"/>
          <p:nvPr/>
        </p:nvSpPr>
        <p:spPr>
          <a:xfrm>
            <a:off x="1632291" y="3422592"/>
            <a:ext cx="4686539" cy="461665"/>
          </a:xfrm>
          <a:prstGeom prst="rect">
            <a:avLst/>
          </a:prstGeom>
          <a:noFill/>
        </p:spPr>
        <p:txBody>
          <a:bodyPr wrap="none" rtlCol="0">
            <a:spAutoFit/>
          </a:bodyPr>
          <a:lstStyle/>
          <a:p>
            <a:r>
              <a:rPr lang="en-US" dirty="0"/>
              <a:t>A new permit request is required.</a:t>
            </a:r>
          </a:p>
        </p:txBody>
      </p:sp>
      <p:sp>
        <p:nvSpPr>
          <p:cNvPr id="7" name="TextBox 6">
            <a:extLst>
              <a:ext uri="{FF2B5EF4-FFF2-40B4-BE49-F238E27FC236}">
                <a16:creationId xmlns:a16="http://schemas.microsoft.com/office/drawing/2014/main" id="{106AA7CD-7D55-49E4-AB99-2AD60B9FA711}"/>
              </a:ext>
            </a:extLst>
          </p:cNvPr>
          <p:cNvSpPr txBox="1"/>
          <p:nvPr/>
        </p:nvSpPr>
        <p:spPr>
          <a:xfrm>
            <a:off x="1179441" y="4102272"/>
            <a:ext cx="5592237" cy="461665"/>
          </a:xfrm>
          <a:prstGeom prst="rect">
            <a:avLst/>
          </a:prstGeom>
          <a:noFill/>
        </p:spPr>
        <p:txBody>
          <a:bodyPr wrap="none" rtlCol="0">
            <a:spAutoFit/>
          </a:bodyPr>
          <a:lstStyle/>
          <a:p>
            <a:r>
              <a:rPr lang="en-US" dirty="0"/>
              <a:t>A new verification letter must be issued.</a:t>
            </a:r>
          </a:p>
        </p:txBody>
      </p:sp>
    </p:spTree>
    <p:extLst>
      <p:ext uri="{BB962C8B-B14F-4D97-AF65-F5344CB8AC3E}">
        <p14:creationId xmlns:p14="http://schemas.microsoft.com/office/powerpoint/2010/main" val="2107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 calcmode="lin" valueType="num">
                                      <p:cBhvr additive="base">
                                        <p:cTn id="4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9338" y="993914"/>
            <a:ext cx="7701723" cy="4791172"/>
          </a:xfrm>
        </p:spPr>
        <p:txBody>
          <a:bodyPr/>
          <a:lstStyle/>
          <a:p>
            <a:pPr marL="457200" indent="-457200">
              <a:buFont typeface="Arial" panose="020B0604020202020204" pitchFamily="34" charset="0"/>
              <a:buChar char="•"/>
            </a:pPr>
            <a:r>
              <a:rPr lang="en-US" sz="3200" dirty="0"/>
              <a:t>Two SPGP permits</a:t>
            </a:r>
          </a:p>
          <a:p>
            <a:pPr marL="457200" indent="-457200">
              <a:buFont typeface="Arial" panose="020B0604020202020204" pitchFamily="34" charset="0"/>
              <a:buChar char="•"/>
            </a:pPr>
            <a:r>
              <a:rPr lang="en-US" sz="3200" dirty="0"/>
              <a:t>Acreage threshold only</a:t>
            </a:r>
          </a:p>
          <a:p>
            <a:pPr marL="457200" indent="-457200">
              <a:buFont typeface="Arial" panose="020B0604020202020204" pitchFamily="34" charset="0"/>
              <a:buChar char="•"/>
            </a:pPr>
            <a:r>
              <a:rPr lang="en-US" sz="3200" dirty="0"/>
              <a:t>All federal coordination now completed by the COE</a:t>
            </a:r>
          </a:p>
          <a:p>
            <a:pPr marL="457200" indent="-457200">
              <a:buFont typeface="Arial" panose="020B0604020202020204" pitchFamily="34" charset="0"/>
              <a:buChar char="•"/>
            </a:pPr>
            <a:r>
              <a:rPr lang="en-US" sz="3200" dirty="0"/>
              <a:t>Preliminary Screenings – completed by the COE</a:t>
            </a:r>
          </a:p>
          <a:p>
            <a:pPr marL="457200" indent="-457200">
              <a:buFont typeface="Arial" panose="020B0604020202020204" pitchFamily="34" charset="0"/>
              <a:buChar char="•"/>
            </a:pPr>
            <a:r>
              <a:rPr lang="en-US" sz="3200" dirty="0"/>
              <a:t>Separate VDOT SOP</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2800" dirty="0"/>
          </a:p>
          <a:p>
            <a:endParaRPr lang="en-US" sz="2800" dirty="0"/>
          </a:p>
          <a:p>
            <a:endParaRPr lang="en-US" dirty="0"/>
          </a:p>
        </p:txBody>
      </p:sp>
      <p:sp>
        <p:nvSpPr>
          <p:cNvPr id="3" name="Title 2"/>
          <p:cNvSpPr>
            <a:spLocks noGrp="1"/>
          </p:cNvSpPr>
          <p:nvPr>
            <p:ph type="title"/>
          </p:nvPr>
        </p:nvSpPr>
        <p:spPr>
          <a:xfrm>
            <a:off x="457199" y="330199"/>
            <a:ext cx="6858000" cy="769552"/>
          </a:xfrm>
        </p:spPr>
        <p:txBody>
          <a:bodyPr>
            <a:normAutofit/>
          </a:bodyPr>
          <a:lstStyle/>
          <a:p>
            <a:pPr algn="ctr"/>
            <a:r>
              <a:rPr lang="en-US" sz="2400" dirty="0"/>
              <a:t>Initial review</a:t>
            </a:r>
          </a:p>
        </p:txBody>
      </p:sp>
      <p:sp>
        <p:nvSpPr>
          <p:cNvPr id="4" name="Slide Number Placeholder 3"/>
          <p:cNvSpPr>
            <a:spLocks noGrp="1"/>
          </p:cNvSpPr>
          <p:nvPr>
            <p:ph type="sldNum" sz="quarter" idx="10"/>
          </p:nvPr>
        </p:nvSpPr>
        <p:spPr/>
        <p:txBody>
          <a:bodyPr/>
          <a:lstStyle/>
          <a:p>
            <a:fld id="{0D0E9D3B-CB56-40AE-B0A9-8DA5E1AEFDB7}"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File Name</a:t>
            </a:r>
          </a:p>
        </p:txBody>
      </p:sp>
    </p:spTree>
    <p:extLst>
      <p:ext uri="{BB962C8B-B14F-4D97-AF65-F5344CB8AC3E}">
        <p14:creationId xmlns:p14="http://schemas.microsoft.com/office/powerpoint/2010/main" val="2251372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243496" y="1004658"/>
            <a:ext cx="7706139" cy="839857"/>
          </a:xfrm>
        </p:spPr>
        <p:txBody>
          <a:bodyPr>
            <a:normAutofit/>
          </a:bodyPr>
          <a:lstStyle/>
          <a:p>
            <a:pPr algn="ctr"/>
            <a:r>
              <a:rPr lang="en-US" sz="1400" dirty="0"/>
              <a:t>Compliance review and resolution</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20</a:t>
            </a:fld>
            <a:endParaRPr lang="en-US" dirty="0"/>
          </a:p>
        </p:txBody>
      </p:sp>
      <p:sp>
        <p:nvSpPr>
          <p:cNvPr id="2" name="TextBox 1">
            <a:extLst>
              <a:ext uri="{FF2B5EF4-FFF2-40B4-BE49-F238E27FC236}">
                <a16:creationId xmlns:a16="http://schemas.microsoft.com/office/drawing/2014/main" id="{12D6D0B7-D64F-41A8-BAE5-FA3FE1A1AFD1}"/>
              </a:ext>
            </a:extLst>
          </p:cNvPr>
          <p:cNvSpPr txBox="1"/>
          <p:nvPr/>
        </p:nvSpPr>
        <p:spPr>
          <a:xfrm>
            <a:off x="632713" y="411162"/>
            <a:ext cx="7013267" cy="461665"/>
          </a:xfrm>
          <a:prstGeom prst="rect">
            <a:avLst/>
          </a:prstGeom>
          <a:noFill/>
        </p:spPr>
        <p:txBody>
          <a:bodyPr wrap="none" rtlCol="0">
            <a:spAutoFit/>
          </a:bodyPr>
          <a:lstStyle/>
          <a:p>
            <a:r>
              <a:rPr lang="en-US" b="1" u="sng" dirty="0"/>
              <a:t>YOU CAN NOT MODIFY A SPGP VERIFICATION</a:t>
            </a:r>
          </a:p>
        </p:txBody>
      </p:sp>
      <p:sp>
        <p:nvSpPr>
          <p:cNvPr id="6" name="Text Placeholder 5">
            <a:extLst>
              <a:ext uri="{FF2B5EF4-FFF2-40B4-BE49-F238E27FC236}">
                <a16:creationId xmlns:a16="http://schemas.microsoft.com/office/drawing/2014/main" id="{C2CC0A40-0424-49B4-8603-A081E39FD461}"/>
              </a:ext>
            </a:extLst>
          </p:cNvPr>
          <p:cNvSpPr>
            <a:spLocks noGrp="1"/>
          </p:cNvSpPr>
          <p:nvPr>
            <p:ph type="body" sz="quarter" idx="12"/>
          </p:nvPr>
        </p:nvSpPr>
        <p:spPr>
          <a:xfrm>
            <a:off x="632713" y="1478964"/>
            <a:ext cx="6858001" cy="1562099"/>
          </a:xfrm>
        </p:spPr>
        <p:txBody>
          <a:bodyPr>
            <a:normAutofit/>
          </a:bodyPr>
          <a:lstStyle/>
          <a:p>
            <a:r>
              <a:rPr lang="en-US" dirty="0"/>
              <a:t>Must be coordinated with Corps in accordance with New Verification Procedures as listed in the SOP.</a:t>
            </a:r>
          </a:p>
          <a:p>
            <a:r>
              <a:rPr lang="en-US" dirty="0"/>
              <a:t>If the projects exceed 1 acre (RCIR) or ½ acre (LT) must be sent to Corps for processing under a different permit.</a:t>
            </a:r>
          </a:p>
          <a:p>
            <a:endParaRPr lang="en-US" dirty="0"/>
          </a:p>
          <a:p>
            <a:endParaRPr lang="en-US" dirty="0"/>
          </a:p>
          <a:p>
            <a:endParaRPr lang="en-US" dirty="0"/>
          </a:p>
        </p:txBody>
      </p:sp>
      <p:sp>
        <p:nvSpPr>
          <p:cNvPr id="8" name="TextBox 7">
            <a:extLst>
              <a:ext uri="{FF2B5EF4-FFF2-40B4-BE49-F238E27FC236}">
                <a16:creationId xmlns:a16="http://schemas.microsoft.com/office/drawing/2014/main" id="{1EEB8663-8F4F-4377-8D2E-0DFED150783E}"/>
              </a:ext>
            </a:extLst>
          </p:cNvPr>
          <p:cNvSpPr txBox="1"/>
          <p:nvPr/>
        </p:nvSpPr>
        <p:spPr>
          <a:xfrm>
            <a:off x="426965" y="3433392"/>
            <a:ext cx="5336447" cy="830997"/>
          </a:xfrm>
          <a:prstGeom prst="rect">
            <a:avLst/>
          </a:prstGeom>
          <a:noFill/>
        </p:spPr>
        <p:txBody>
          <a:bodyPr wrap="square" rtlCol="0">
            <a:spAutoFit/>
          </a:bodyPr>
          <a:lstStyle/>
          <a:p>
            <a:pPr algn="ctr"/>
            <a:r>
              <a:rPr lang="en-US" dirty="0"/>
              <a:t>A new permit request and application are required.</a:t>
            </a:r>
          </a:p>
        </p:txBody>
      </p:sp>
      <p:sp>
        <p:nvSpPr>
          <p:cNvPr id="7" name="TextBox 6">
            <a:extLst>
              <a:ext uri="{FF2B5EF4-FFF2-40B4-BE49-F238E27FC236}">
                <a16:creationId xmlns:a16="http://schemas.microsoft.com/office/drawing/2014/main" id="{106AA7CD-7D55-49E4-AB99-2AD60B9FA711}"/>
              </a:ext>
            </a:extLst>
          </p:cNvPr>
          <p:cNvSpPr txBox="1"/>
          <p:nvPr/>
        </p:nvSpPr>
        <p:spPr>
          <a:xfrm>
            <a:off x="836498" y="4264389"/>
            <a:ext cx="4426227" cy="830997"/>
          </a:xfrm>
          <a:prstGeom prst="rect">
            <a:avLst/>
          </a:prstGeom>
          <a:noFill/>
        </p:spPr>
        <p:txBody>
          <a:bodyPr wrap="square" rtlCol="0">
            <a:spAutoFit/>
          </a:bodyPr>
          <a:lstStyle/>
          <a:p>
            <a:pPr algn="ctr"/>
            <a:r>
              <a:rPr lang="en-US" dirty="0"/>
              <a:t>A new verification letter must be issued.</a:t>
            </a:r>
          </a:p>
        </p:txBody>
      </p:sp>
      <p:pic>
        <p:nvPicPr>
          <p:cNvPr id="9" name="Picture 8">
            <a:extLst>
              <a:ext uri="{FF2B5EF4-FFF2-40B4-BE49-F238E27FC236}">
                <a16:creationId xmlns:a16="http://schemas.microsoft.com/office/drawing/2014/main" id="{659753F4-8949-4F89-82F2-29221B4C10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3412" y="3342865"/>
            <a:ext cx="2172970" cy="1633325"/>
          </a:xfrm>
          <a:prstGeom prst="rect">
            <a:avLst/>
          </a:prstGeom>
        </p:spPr>
      </p:pic>
    </p:spTree>
    <p:extLst>
      <p:ext uri="{BB962C8B-B14F-4D97-AF65-F5344CB8AC3E}">
        <p14:creationId xmlns:p14="http://schemas.microsoft.com/office/powerpoint/2010/main" val="100080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xEl>
                                              <p:pRg st="1" end="1"/>
                                            </p:txEl>
                                          </p:spTgt>
                                        </p:tgtEl>
                                      </p:cBhvr>
                                    </p:animEffect>
                                    <p:animScale>
                                      <p:cBhvr>
                                        <p:cTn id="12" dur="250" autoRev="1" fill="hold"/>
                                        <p:tgtEl>
                                          <p:spTgt spid="6">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0" y="228600"/>
            <a:ext cx="7706139" cy="839857"/>
          </a:xfrm>
        </p:spPr>
        <p:txBody>
          <a:bodyPr>
            <a:normAutofit/>
          </a:bodyPr>
          <a:lstStyle/>
          <a:p>
            <a:pPr algn="ctr"/>
            <a:r>
              <a:rPr lang="en-US" sz="1200" dirty="0"/>
              <a:t>What does the verification look like?</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21</a:t>
            </a:fld>
            <a:endParaRPr lang="en-US" dirty="0"/>
          </a:p>
        </p:txBody>
      </p:sp>
      <p:pic>
        <p:nvPicPr>
          <p:cNvPr id="11" name="Picture 10">
            <a:extLst>
              <a:ext uri="{FF2B5EF4-FFF2-40B4-BE49-F238E27FC236}">
                <a16:creationId xmlns:a16="http://schemas.microsoft.com/office/drawing/2014/main" id="{50481DEF-A9AD-4430-B161-13BD3732A8F9}"/>
              </a:ext>
            </a:extLst>
          </p:cNvPr>
          <p:cNvPicPr>
            <a:picLocks noChangeAspect="1"/>
          </p:cNvPicPr>
          <p:nvPr/>
        </p:nvPicPr>
        <p:blipFill>
          <a:blip r:embed="rId3"/>
          <a:stretch>
            <a:fillRect/>
          </a:stretch>
        </p:blipFill>
        <p:spPr>
          <a:xfrm>
            <a:off x="425956" y="560553"/>
            <a:ext cx="3797566" cy="4959056"/>
          </a:xfrm>
          <a:prstGeom prst="rect">
            <a:avLst/>
          </a:prstGeom>
        </p:spPr>
      </p:pic>
      <p:pic>
        <p:nvPicPr>
          <p:cNvPr id="13" name="Picture 12">
            <a:extLst>
              <a:ext uri="{FF2B5EF4-FFF2-40B4-BE49-F238E27FC236}">
                <a16:creationId xmlns:a16="http://schemas.microsoft.com/office/drawing/2014/main" id="{90FB040F-056C-4051-AE52-111B5EE3D981}"/>
              </a:ext>
            </a:extLst>
          </p:cNvPr>
          <p:cNvPicPr>
            <a:picLocks noChangeAspect="1"/>
          </p:cNvPicPr>
          <p:nvPr/>
        </p:nvPicPr>
        <p:blipFill>
          <a:blip r:embed="rId4"/>
          <a:stretch>
            <a:fillRect/>
          </a:stretch>
        </p:blipFill>
        <p:spPr>
          <a:xfrm>
            <a:off x="4449878" y="560553"/>
            <a:ext cx="3855921" cy="4959057"/>
          </a:xfrm>
          <a:prstGeom prst="rect">
            <a:avLst/>
          </a:prstGeom>
        </p:spPr>
      </p:pic>
    </p:spTree>
    <p:extLst>
      <p:ext uri="{BB962C8B-B14F-4D97-AF65-F5344CB8AC3E}">
        <p14:creationId xmlns:p14="http://schemas.microsoft.com/office/powerpoint/2010/main" val="190548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62B2F-DE58-0001-26FD-23A9BEA30328}"/>
              </a:ext>
            </a:extLst>
          </p:cNvPr>
          <p:cNvSpPr>
            <a:spLocks noGrp="1"/>
          </p:cNvSpPr>
          <p:nvPr>
            <p:ph type="body" sz="quarter" idx="12"/>
          </p:nvPr>
        </p:nvSpPr>
        <p:spPr>
          <a:xfrm>
            <a:off x="510208" y="1000538"/>
            <a:ext cx="7494105" cy="4313583"/>
          </a:xfrm>
        </p:spPr>
        <p:txBody>
          <a:bodyPr>
            <a:normAutofit/>
          </a:bodyPr>
          <a:lstStyle/>
          <a:p>
            <a:pPr marL="285750" indent="-285750">
              <a:buFont typeface="Arial" panose="020B0604020202020204" pitchFamily="34" charset="0"/>
              <a:buChar char="•"/>
            </a:pPr>
            <a:r>
              <a:rPr lang="en-US" sz="2400" dirty="0">
                <a:solidFill>
                  <a:srgbClr val="242424"/>
                </a:solidFill>
                <a:effectLst/>
                <a:latin typeface="Calibri" panose="020F0502020204030204" pitchFamily="34" charset="0"/>
                <a:ea typeface="Times New Roman" panose="02020603050405020304" pitchFamily="18" charset="0"/>
              </a:rPr>
              <a:t>All requests for a delineation concurrence or confirmation need to be submitted by the applicant/consultant and directly to the Corps via the ROD email. </a:t>
            </a:r>
          </a:p>
          <a:p>
            <a:pPr marL="285750" indent="-285750">
              <a:buFont typeface="Arial" panose="020B0604020202020204" pitchFamily="34" charset="0"/>
              <a:buChar char="•"/>
            </a:pPr>
            <a:r>
              <a:rPr lang="en-US" sz="2400" dirty="0">
                <a:solidFill>
                  <a:srgbClr val="242424"/>
                </a:solidFill>
                <a:effectLst/>
                <a:latin typeface="Calibri" panose="020F0502020204030204" pitchFamily="34" charset="0"/>
                <a:ea typeface="Times New Roman" panose="02020603050405020304" pitchFamily="18" charset="0"/>
              </a:rPr>
              <a:t>If the delineation maps approved do not match the delineation maps provided in the permit application, the applicant does </a:t>
            </a:r>
            <a:r>
              <a:rPr lang="en-US" sz="2400" b="1" u="sng" dirty="0">
                <a:solidFill>
                  <a:srgbClr val="242424"/>
                </a:solidFill>
                <a:effectLst/>
                <a:latin typeface="Calibri" panose="020F0502020204030204" pitchFamily="34" charset="0"/>
                <a:ea typeface="Times New Roman" panose="02020603050405020304" pitchFamily="18" charset="0"/>
              </a:rPr>
              <a:t>not</a:t>
            </a:r>
            <a:r>
              <a:rPr lang="en-US" sz="2400" dirty="0">
                <a:solidFill>
                  <a:srgbClr val="242424"/>
                </a:solidFill>
                <a:effectLst/>
                <a:latin typeface="Calibri" panose="020F0502020204030204" pitchFamily="34" charset="0"/>
                <a:ea typeface="Times New Roman" panose="02020603050405020304" pitchFamily="18" charset="0"/>
              </a:rPr>
              <a:t> have a complete application and needs to contact the Corps.</a:t>
            </a:r>
          </a:p>
          <a:p>
            <a:pPr marL="285750" indent="-285750">
              <a:buFont typeface="Arial" panose="020B0604020202020204" pitchFamily="34" charset="0"/>
              <a:buChar char="•"/>
            </a:pPr>
            <a:r>
              <a:rPr lang="en-US" sz="2400" dirty="0">
                <a:solidFill>
                  <a:srgbClr val="242424"/>
                </a:solidFill>
                <a:latin typeface="Calibri" panose="020F0502020204030204" pitchFamily="34" charset="0"/>
                <a:ea typeface="Times New Roman" panose="02020603050405020304" pitchFamily="18" charset="0"/>
              </a:rPr>
              <a:t>A</a:t>
            </a:r>
            <a:r>
              <a:rPr lang="en-US" sz="2400" dirty="0">
                <a:solidFill>
                  <a:srgbClr val="242424"/>
                </a:solidFill>
                <a:effectLst/>
                <a:latin typeface="Calibri" panose="020F0502020204030204" pitchFamily="34" charset="0"/>
                <a:ea typeface="Times New Roman" panose="02020603050405020304" pitchFamily="18" charset="0"/>
              </a:rPr>
              <a:t>pproved jurisdictional determinations issued prior to August 30, 2021, are </a:t>
            </a:r>
            <a:r>
              <a:rPr lang="en-US" sz="2400" b="1" u="sng" dirty="0">
                <a:solidFill>
                  <a:srgbClr val="242424"/>
                </a:solidFill>
                <a:effectLst/>
                <a:latin typeface="Calibri" panose="020F0502020204030204" pitchFamily="34" charset="0"/>
                <a:ea typeface="Times New Roman" panose="02020603050405020304" pitchFamily="18" charset="0"/>
              </a:rPr>
              <a:t>not valid</a:t>
            </a:r>
            <a:r>
              <a:rPr lang="en-US" sz="2400" b="1" u="sng" dirty="0">
                <a:solidFill>
                  <a:srgbClr val="242424"/>
                </a:solidFill>
                <a:latin typeface="Calibri" panose="020F0502020204030204" pitchFamily="34" charset="0"/>
                <a:ea typeface="Times New Roman" panose="02020603050405020304" pitchFamily="18" charset="0"/>
              </a:rPr>
              <a:t> and can not be used for permitting. </a:t>
            </a:r>
          </a:p>
          <a:p>
            <a:pPr marL="285750" indent="-285750">
              <a:buFont typeface="Arial" panose="020B0604020202020204" pitchFamily="34" charset="0"/>
              <a:buChar char="•"/>
            </a:pPr>
            <a:endParaRPr lang="en-US" dirty="0">
              <a:solidFill>
                <a:srgbClr val="242424"/>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solidFill>
                <a:srgbClr val="242424"/>
              </a:solidFill>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ED9B9960-29FD-5216-5E65-172C98172F74}"/>
              </a:ext>
            </a:extLst>
          </p:cNvPr>
          <p:cNvSpPr>
            <a:spLocks noGrp="1"/>
          </p:cNvSpPr>
          <p:nvPr>
            <p:ph type="title"/>
          </p:nvPr>
        </p:nvSpPr>
        <p:spPr>
          <a:xfrm>
            <a:off x="2431773" y="411162"/>
            <a:ext cx="3624470" cy="365125"/>
          </a:xfrm>
        </p:spPr>
        <p:txBody>
          <a:bodyPr>
            <a:normAutofit fontScale="90000"/>
          </a:bodyPr>
          <a:lstStyle/>
          <a:p>
            <a:r>
              <a:rPr lang="en-US" sz="1600" dirty="0"/>
              <a:t>Common questions and issues</a:t>
            </a:r>
          </a:p>
        </p:txBody>
      </p:sp>
      <p:sp>
        <p:nvSpPr>
          <p:cNvPr id="4" name="Slide Number Placeholder 3">
            <a:extLst>
              <a:ext uri="{FF2B5EF4-FFF2-40B4-BE49-F238E27FC236}">
                <a16:creationId xmlns:a16="http://schemas.microsoft.com/office/drawing/2014/main" id="{115CF333-C75D-8D72-3128-DCAC21119260}"/>
              </a:ext>
            </a:extLst>
          </p:cNvPr>
          <p:cNvSpPr>
            <a:spLocks noGrp="1"/>
          </p:cNvSpPr>
          <p:nvPr>
            <p:ph type="sldNum" sz="quarter" idx="10"/>
          </p:nvPr>
        </p:nvSpPr>
        <p:spPr/>
        <p:txBody>
          <a:bodyPr/>
          <a:lstStyle/>
          <a:p>
            <a:fld id="{0D0E9D3B-CB56-40AE-B0A9-8DA5E1AEFDB7}" type="slidenum">
              <a:rPr lang="en-US" smtClean="0"/>
              <a:pPr/>
              <a:t>22</a:t>
            </a:fld>
            <a:endParaRPr lang="en-US" dirty="0"/>
          </a:p>
        </p:txBody>
      </p:sp>
      <p:sp>
        <p:nvSpPr>
          <p:cNvPr id="5" name="Footer Placeholder 4">
            <a:extLst>
              <a:ext uri="{FF2B5EF4-FFF2-40B4-BE49-F238E27FC236}">
                <a16:creationId xmlns:a16="http://schemas.microsoft.com/office/drawing/2014/main" id="{D6917806-4C52-379F-F1B7-C205907DE212}"/>
              </a:ext>
            </a:extLst>
          </p:cNvPr>
          <p:cNvSpPr>
            <a:spLocks noGrp="1"/>
          </p:cNvSpPr>
          <p:nvPr>
            <p:ph type="ftr" sz="quarter" idx="11"/>
          </p:nvPr>
        </p:nvSpPr>
        <p:spPr/>
        <p:txBody>
          <a:bodyPr/>
          <a:lstStyle/>
          <a:p>
            <a:r>
              <a:rPr lang="en-US"/>
              <a:t>File Name</a:t>
            </a:r>
            <a:endParaRPr lang="en-US" dirty="0"/>
          </a:p>
        </p:txBody>
      </p:sp>
    </p:spTree>
    <p:extLst>
      <p:ext uri="{BB962C8B-B14F-4D97-AF65-F5344CB8AC3E}">
        <p14:creationId xmlns:p14="http://schemas.microsoft.com/office/powerpoint/2010/main" val="37717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EBF76-1E98-3415-0A48-1EFAF5925C44}"/>
              </a:ext>
            </a:extLst>
          </p:cNvPr>
          <p:cNvSpPr>
            <a:spLocks noGrp="1"/>
          </p:cNvSpPr>
          <p:nvPr>
            <p:ph type="body" sz="quarter" idx="12"/>
          </p:nvPr>
        </p:nvSpPr>
        <p:spPr>
          <a:xfrm>
            <a:off x="331304" y="1053549"/>
            <a:ext cx="7974495" cy="4048538"/>
          </a:xfrm>
        </p:spPr>
        <p:txBody>
          <a:bodyPr>
            <a:normAutofit lnSpcReduction="10000"/>
          </a:bodyPr>
          <a:lstStyle/>
          <a:p>
            <a:pPr marL="285750" indent="-285750">
              <a:buFont typeface="Arial" panose="020B0604020202020204" pitchFamily="34" charset="0"/>
              <a:buChar char="•"/>
            </a:pPr>
            <a:r>
              <a:rPr lang="en-US" sz="26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PJDs are valid for 5 years from the date of the letter. If the PJD is expired, then they need to contact the Corps to determine the most efficient JD confirmation avenue.</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All SPGP coordination requests need to be sent to the Corps regulator of the day email for project assignment.  No coordination should be sent directly to Corps project managers.</a:t>
            </a:r>
          </a:p>
          <a:p>
            <a:pPr marL="285750" indent="-285750">
              <a:buFont typeface="Arial" panose="020B0604020202020204" pitchFamily="34" charset="0"/>
              <a:buChar char="•"/>
            </a:pPr>
            <a:r>
              <a:rPr lang="en-US" sz="2600" dirty="0">
                <a:effectLst/>
                <a:latin typeface="Calibri" panose="020F0502020204030204" pitchFamily="34" charset="0"/>
                <a:ea typeface="Times New Roman" panose="02020603050405020304" pitchFamily="18" charset="0"/>
                <a:cs typeface="Calibri" panose="020F0502020204030204" pitchFamily="34" charset="0"/>
              </a:rPr>
              <a:t>Do applicant’s have to revise their projects and/or mitigation to meet the 22-SPGP </a:t>
            </a:r>
            <a:r>
              <a:rPr lang="en-US" sz="2600">
                <a:effectLst/>
                <a:latin typeface="Calibri" panose="020F0502020204030204" pitchFamily="34" charset="0"/>
                <a:ea typeface="Times New Roman" panose="02020603050405020304" pitchFamily="18" charset="0"/>
                <a:cs typeface="Calibri" panose="020F0502020204030204" pitchFamily="34" charset="0"/>
              </a:rPr>
              <a:t>permit conditions?  </a:t>
            </a:r>
            <a:r>
              <a:rPr lang="en-US" sz="2600" dirty="0">
                <a:effectLst/>
                <a:latin typeface="Calibri" panose="020F0502020204030204" pitchFamily="34" charset="0"/>
                <a:ea typeface="Times New Roman" panose="02020603050405020304" pitchFamily="18" charset="0"/>
                <a:cs typeface="Calibri" panose="020F0502020204030204" pitchFamily="34" charset="0"/>
              </a:rPr>
              <a:t>The answer is </a:t>
            </a:r>
            <a:r>
              <a:rPr lang="en-US" sz="2600" b="1" u="sng" dirty="0">
                <a:effectLst/>
                <a:latin typeface="Calibri" panose="020F0502020204030204" pitchFamily="34" charset="0"/>
                <a:ea typeface="Times New Roman" panose="02020603050405020304" pitchFamily="18" charset="0"/>
                <a:cs typeface="Calibri" panose="020F0502020204030204" pitchFamily="34" charset="0"/>
              </a:rPr>
              <a:t>YES!</a:t>
            </a:r>
            <a:endParaRPr lang="en-US" sz="26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9A8A8566-4935-2121-B0F8-5EF9D296B37D}"/>
              </a:ext>
            </a:extLst>
          </p:cNvPr>
          <p:cNvSpPr>
            <a:spLocks noGrp="1"/>
          </p:cNvSpPr>
          <p:nvPr>
            <p:ph type="title"/>
          </p:nvPr>
        </p:nvSpPr>
        <p:spPr>
          <a:xfrm>
            <a:off x="2339009" y="411162"/>
            <a:ext cx="3505200" cy="365125"/>
          </a:xfrm>
        </p:spPr>
        <p:txBody>
          <a:bodyPr>
            <a:normAutofit/>
          </a:bodyPr>
          <a:lstStyle/>
          <a:p>
            <a:r>
              <a:rPr lang="en-US" sz="1400" dirty="0"/>
              <a:t>Common questions and issues</a:t>
            </a:r>
          </a:p>
        </p:txBody>
      </p:sp>
      <p:sp>
        <p:nvSpPr>
          <p:cNvPr id="4" name="Slide Number Placeholder 3">
            <a:extLst>
              <a:ext uri="{FF2B5EF4-FFF2-40B4-BE49-F238E27FC236}">
                <a16:creationId xmlns:a16="http://schemas.microsoft.com/office/drawing/2014/main" id="{A67EEEF4-705F-C621-E908-7FD02FE51296}"/>
              </a:ext>
            </a:extLst>
          </p:cNvPr>
          <p:cNvSpPr>
            <a:spLocks noGrp="1"/>
          </p:cNvSpPr>
          <p:nvPr>
            <p:ph type="sldNum" sz="quarter" idx="10"/>
          </p:nvPr>
        </p:nvSpPr>
        <p:spPr/>
        <p:txBody>
          <a:bodyPr/>
          <a:lstStyle/>
          <a:p>
            <a:fld id="{0D0E9D3B-CB56-40AE-B0A9-8DA5E1AEFDB7}" type="slidenum">
              <a:rPr lang="en-US" smtClean="0"/>
              <a:pPr/>
              <a:t>23</a:t>
            </a:fld>
            <a:endParaRPr lang="en-US" dirty="0"/>
          </a:p>
        </p:txBody>
      </p:sp>
      <p:sp>
        <p:nvSpPr>
          <p:cNvPr id="5" name="Footer Placeholder 4">
            <a:extLst>
              <a:ext uri="{FF2B5EF4-FFF2-40B4-BE49-F238E27FC236}">
                <a16:creationId xmlns:a16="http://schemas.microsoft.com/office/drawing/2014/main" id="{948ACCFB-BBA5-658F-5F09-E0AEEFB6F746}"/>
              </a:ext>
            </a:extLst>
          </p:cNvPr>
          <p:cNvSpPr>
            <a:spLocks noGrp="1"/>
          </p:cNvSpPr>
          <p:nvPr>
            <p:ph type="ftr" sz="quarter" idx="11"/>
          </p:nvPr>
        </p:nvSpPr>
        <p:spPr/>
        <p:txBody>
          <a:bodyPr/>
          <a:lstStyle/>
          <a:p>
            <a:r>
              <a:rPr lang="en-US"/>
              <a:t>File Name</a:t>
            </a:r>
            <a:endParaRPr lang="en-US" dirty="0"/>
          </a:p>
        </p:txBody>
      </p:sp>
    </p:spTree>
    <p:extLst>
      <p:ext uri="{BB962C8B-B14F-4D97-AF65-F5344CB8AC3E}">
        <p14:creationId xmlns:p14="http://schemas.microsoft.com/office/powerpoint/2010/main" val="40348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B510B-1DBA-4DD3-836D-E1FC14BC0234}"/>
              </a:ext>
            </a:extLst>
          </p:cNvPr>
          <p:cNvSpPr>
            <a:spLocks noGrp="1"/>
          </p:cNvSpPr>
          <p:nvPr>
            <p:ph type="body" sz="quarter" idx="12"/>
          </p:nvPr>
        </p:nvSpPr>
        <p:spPr>
          <a:xfrm>
            <a:off x="364434" y="1402245"/>
            <a:ext cx="5506279" cy="2970971"/>
          </a:xfrm>
        </p:spPr>
        <p:txBody>
          <a:bodyPr>
            <a:normAutofit lnSpcReduction="10000"/>
          </a:bodyPr>
          <a:lstStyle/>
          <a:p>
            <a:pPr marL="342900" indent="-342900">
              <a:buFont typeface="Arial" panose="020B0604020202020204" pitchFamily="34" charset="0"/>
              <a:buChar char="•"/>
            </a:pPr>
            <a:r>
              <a:rPr lang="en-US" dirty="0"/>
              <a:t>FLOWCHART</a:t>
            </a:r>
          </a:p>
          <a:p>
            <a:pPr marL="342900" indent="-342900">
              <a:buFont typeface="Arial" panose="020B0604020202020204" pitchFamily="34" charset="0"/>
              <a:buChar char="•"/>
            </a:pPr>
            <a:r>
              <a:rPr lang="en-US" dirty="0"/>
              <a:t>FAQS</a:t>
            </a:r>
          </a:p>
          <a:p>
            <a:pPr marL="342900" indent="-342900">
              <a:buFont typeface="Arial" panose="020B0604020202020204" pitchFamily="34" charset="0"/>
              <a:buChar char="•"/>
            </a:pPr>
            <a:r>
              <a:rPr lang="en-US" dirty="0"/>
              <a:t>SOP</a:t>
            </a:r>
          </a:p>
          <a:p>
            <a:pPr marL="342900" indent="-342900">
              <a:buFont typeface="Arial" panose="020B0604020202020204" pitchFamily="34" charset="0"/>
              <a:buChar char="•"/>
            </a:pPr>
            <a:r>
              <a:rPr lang="en-US" dirty="0"/>
              <a:t>PERMIT</a:t>
            </a:r>
          </a:p>
          <a:p>
            <a:pPr marL="342900" indent="-342900">
              <a:buFont typeface="Arial" panose="020B0604020202020204" pitchFamily="34" charset="0"/>
              <a:buChar char="•"/>
            </a:pPr>
            <a:r>
              <a:rPr lang="en-US" dirty="0"/>
              <a:t>CALL/EMAIL ANNA</a:t>
            </a:r>
          </a:p>
          <a:p>
            <a:endParaRPr lang="en-US" dirty="0"/>
          </a:p>
          <a:p>
            <a:r>
              <a:rPr lang="en-US" dirty="0">
                <a:hlinkClick r:id="rId3"/>
              </a:rPr>
              <a:t>Anna.r.Lawston@usace.army.mil</a:t>
            </a:r>
            <a:endParaRPr lang="en-US" dirty="0"/>
          </a:p>
          <a:p>
            <a:r>
              <a:rPr lang="en-US" dirty="0"/>
              <a:t>540-764-4459</a:t>
            </a:r>
          </a:p>
          <a:p>
            <a:endParaRPr lang="en-US" dirty="0"/>
          </a:p>
        </p:txBody>
      </p:sp>
      <p:sp>
        <p:nvSpPr>
          <p:cNvPr id="3" name="Title 2">
            <a:extLst>
              <a:ext uri="{FF2B5EF4-FFF2-40B4-BE49-F238E27FC236}">
                <a16:creationId xmlns:a16="http://schemas.microsoft.com/office/drawing/2014/main" id="{0F8F410D-CE9F-4DB7-A41B-4342FBADA6EC}"/>
              </a:ext>
            </a:extLst>
          </p:cNvPr>
          <p:cNvSpPr>
            <a:spLocks noGrp="1"/>
          </p:cNvSpPr>
          <p:nvPr>
            <p:ph type="title"/>
          </p:nvPr>
        </p:nvSpPr>
        <p:spPr>
          <a:xfrm>
            <a:off x="708991" y="411162"/>
            <a:ext cx="6858000" cy="747091"/>
          </a:xfrm>
        </p:spPr>
        <p:txBody>
          <a:bodyPr/>
          <a:lstStyle/>
          <a:p>
            <a:r>
              <a:rPr lang="en-US" dirty="0">
                <a:solidFill>
                  <a:srgbClr val="FF0000"/>
                </a:solidFill>
              </a:rPr>
              <a:t>I don’t know what to do!</a:t>
            </a:r>
          </a:p>
        </p:txBody>
      </p:sp>
      <p:sp>
        <p:nvSpPr>
          <p:cNvPr id="4" name="Slide Number Placeholder 3">
            <a:extLst>
              <a:ext uri="{FF2B5EF4-FFF2-40B4-BE49-F238E27FC236}">
                <a16:creationId xmlns:a16="http://schemas.microsoft.com/office/drawing/2014/main" id="{3307FADF-90C5-48DC-9800-F93F963487D7}"/>
              </a:ext>
            </a:extLst>
          </p:cNvPr>
          <p:cNvSpPr>
            <a:spLocks noGrp="1"/>
          </p:cNvSpPr>
          <p:nvPr>
            <p:ph type="sldNum" sz="quarter" idx="10"/>
          </p:nvPr>
        </p:nvSpPr>
        <p:spPr/>
        <p:txBody>
          <a:bodyPr/>
          <a:lstStyle/>
          <a:p>
            <a:fld id="{0D0E9D3B-CB56-40AE-B0A9-8DA5E1AEFDB7}" type="slidenum">
              <a:rPr lang="en-US" smtClean="0"/>
              <a:pPr/>
              <a:t>24</a:t>
            </a:fld>
            <a:endParaRPr lang="en-US" dirty="0"/>
          </a:p>
        </p:txBody>
      </p:sp>
      <p:sp>
        <p:nvSpPr>
          <p:cNvPr id="5" name="Footer Placeholder 4">
            <a:extLst>
              <a:ext uri="{FF2B5EF4-FFF2-40B4-BE49-F238E27FC236}">
                <a16:creationId xmlns:a16="http://schemas.microsoft.com/office/drawing/2014/main" id="{5D50762E-7B27-4E71-AA41-81B9A1C34362}"/>
              </a:ext>
            </a:extLst>
          </p:cNvPr>
          <p:cNvSpPr>
            <a:spLocks noGrp="1"/>
          </p:cNvSpPr>
          <p:nvPr>
            <p:ph type="ftr" sz="quarter" idx="11"/>
          </p:nvPr>
        </p:nvSpPr>
        <p:spPr/>
        <p:txBody>
          <a:bodyPr/>
          <a:lstStyle/>
          <a:p>
            <a:r>
              <a:rPr lang="en-US"/>
              <a:t>File Name</a:t>
            </a:r>
            <a:endParaRPr lang="en-US" dirty="0"/>
          </a:p>
        </p:txBody>
      </p:sp>
      <p:pic>
        <p:nvPicPr>
          <p:cNvPr id="2050" name="Picture 2" descr="You Can Do It Meme - IdleMeme">
            <a:extLst>
              <a:ext uri="{FF2B5EF4-FFF2-40B4-BE49-F238E27FC236}">
                <a16:creationId xmlns:a16="http://schemas.microsoft.com/office/drawing/2014/main" id="{90161B75-906C-48DE-8C32-A95EF26ED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538" y="1511988"/>
            <a:ext cx="2815750" cy="310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99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89DDC7-9E38-25CB-3544-5902AFFBE0DF}"/>
              </a:ext>
            </a:extLst>
          </p:cNvPr>
          <p:cNvSpPr>
            <a:spLocks noGrp="1"/>
          </p:cNvSpPr>
          <p:nvPr>
            <p:ph type="body" sz="quarter" idx="12"/>
          </p:nvPr>
        </p:nvSpPr>
        <p:spPr>
          <a:xfrm>
            <a:off x="457198" y="1517374"/>
            <a:ext cx="6858001" cy="3650974"/>
          </a:xfrm>
        </p:spPr>
        <p:txBody>
          <a:bodyPr/>
          <a:lstStyle/>
          <a:p>
            <a:endParaRPr lang="en-US" dirty="0"/>
          </a:p>
        </p:txBody>
      </p:sp>
      <p:sp>
        <p:nvSpPr>
          <p:cNvPr id="3" name="Title 2">
            <a:extLst>
              <a:ext uri="{FF2B5EF4-FFF2-40B4-BE49-F238E27FC236}">
                <a16:creationId xmlns:a16="http://schemas.microsoft.com/office/drawing/2014/main" id="{A5D9805B-7868-71EF-EF17-20C2FED171C9}"/>
              </a:ext>
            </a:extLst>
          </p:cNvPr>
          <p:cNvSpPr>
            <a:spLocks noGrp="1"/>
          </p:cNvSpPr>
          <p:nvPr>
            <p:ph type="title"/>
          </p:nvPr>
        </p:nvSpPr>
        <p:spPr>
          <a:xfrm>
            <a:off x="750139" y="329372"/>
            <a:ext cx="6858000" cy="959126"/>
          </a:xfrm>
        </p:spPr>
        <p:txBody>
          <a:bodyPr>
            <a:normAutofit/>
          </a:bodyPr>
          <a:lstStyle/>
          <a:p>
            <a:pPr algn="ctr"/>
            <a:r>
              <a:rPr lang="en-US" sz="2800" dirty="0"/>
              <a:t>USACE Norfolk Regulatory</a:t>
            </a:r>
            <a:br>
              <a:rPr lang="en-US" sz="2800" dirty="0"/>
            </a:br>
            <a:r>
              <a:rPr lang="en-US" sz="2800" dirty="0"/>
              <a:t>Regional Permits</a:t>
            </a:r>
          </a:p>
        </p:txBody>
      </p:sp>
      <p:sp>
        <p:nvSpPr>
          <p:cNvPr id="4" name="Slide Number Placeholder 3">
            <a:extLst>
              <a:ext uri="{FF2B5EF4-FFF2-40B4-BE49-F238E27FC236}">
                <a16:creationId xmlns:a16="http://schemas.microsoft.com/office/drawing/2014/main" id="{1657E674-55D3-3197-9C6C-AC0D6B663801}"/>
              </a:ext>
            </a:extLst>
          </p:cNvPr>
          <p:cNvSpPr>
            <a:spLocks noGrp="1"/>
          </p:cNvSpPr>
          <p:nvPr>
            <p:ph type="sldNum" sz="quarter" idx="10"/>
          </p:nvPr>
        </p:nvSpPr>
        <p:spPr/>
        <p:txBody>
          <a:bodyPr/>
          <a:lstStyle/>
          <a:p>
            <a:fld id="{0D0E9D3B-CB56-40AE-B0A9-8DA5E1AEFDB7}" type="slidenum">
              <a:rPr lang="en-US" smtClean="0"/>
              <a:pPr/>
              <a:t>25</a:t>
            </a:fld>
            <a:endParaRPr lang="en-US" dirty="0"/>
          </a:p>
        </p:txBody>
      </p:sp>
      <p:sp>
        <p:nvSpPr>
          <p:cNvPr id="5" name="Footer Placeholder 4">
            <a:extLst>
              <a:ext uri="{FF2B5EF4-FFF2-40B4-BE49-F238E27FC236}">
                <a16:creationId xmlns:a16="http://schemas.microsoft.com/office/drawing/2014/main" id="{5D82302D-E5E3-6F37-D121-B0407043E0F7}"/>
              </a:ext>
            </a:extLst>
          </p:cNvPr>
          <p:cNvSpPr>
            <a:spLocks noGrp="1"/>
          </p:cNvSpPr>
          <p:nvPr>
            <p:ph type="ftr" sz="quarter" idx="11"/>
          </p:nvPr>
        </p:nvSpPr>
        <p:spPr/>
        <p:txBody>
          <a:bodyPr/>
          <a:lstStyle/>
          <a:p>
            <a:r>
              <a:rPr lang="en-US"/>
              <a:t>File Name</a:t>
            </a:r>
            <a:endParaRPr lang="en-US" dirty="0"/>
          </a:p>
        </p:txBody>
      </p:sp>
      <p:pic>
        <p:nvPicPr>
          <p:cNvPr id="7" name="Picture 6">
            <a:extLst>
              <a:ext uri="{FF2B5EF4-FFF2-40B4-BE49-F238E27FC236}">
                <a16:creationId xmlns:a16="http://schemas.microsoft.com/office/drawing/2014/main" id="{70CC7CF5-F8E9-569B-FAB4-9062AA25F5A2}"/>
              </a:ext>
            </a:extLst>
          </p:cNvPr>
          <p:cNvPicPr>
            <a:picLocks noChangeAspect="1"/>
          </p:cNvPicPr>
          <p:nvPr/>
        </p:nvPicPr>
        <p:blipFill>
          <a:blip r:embed="rId2"/>
          <a:stretch>
            <a:fillRect/>
          </a:stretch>
        </p:blipFill>
        <p:spPr>
          <a:xfrm>
            <a:off x="457198" y="2052218"/>
            <a:ext cx="7443882" cy="2753563"/>
          </a:xfrm>
          <a:prstGeom prst="rect">
            <a:avLst/>
          </a:prstGeom>
        </p:spPr>
      </p:pic>
    </p:spTree>
    <p:extLst>
      <p:ext uri="{BB962C8B-B14F-4D97-AF65-F5344CB8AC3E}">
        <p14:creationId xmlns:p14="http://schemas.microsoft.com/office/powerpoint/2010/main" val="15220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11162"/>
            <a:ext cx="6858000" cy="928111"/>
          </a:xfrm>
        </p:spPr>
        <p:txBody>
          <a:bodyPr>
            <a:normAutofit fontScale="90000"/>
          </a:bodyPr>
          <a:lstStyle/>
          <a:p>
            <a:pPr algn="ctr"/>
            <a:r>
              <a:rPr lang="en-US" dirty="0"/>
              <a:t>questions</a:t>
            </a:r>
            <a:br>
              <a:rPr lang="en-US" dirty="0"/>
            </a:br>
            <a:endParaRPr lang="en-US" dirty="0"/>
          </a:p>
        </p:txBody>
      </p:sp>
      <p:sp>
        <p:nvSpPr>
          <p:cNvPr id="4" name="Slide Number Placeholder 3"/>
          <p:cNvSpPr>
            <a:spLocks noGrp="1"/>
          </p:cNvSpPr>
          <p:nvPr>
            <p:ph type="sldNum" sz="quarter" idx="10"/>
          </p:nvPr>
        </p:nvSpPr>
        <p:spPr/>
        <p:txBody>
          <a:bodyPr/>
          <a:lstStyle/>
          <a:p>
            <a:fld id="{0D0E9D3B-CB56-40AE-B0A9-8DA5E1AEFDB7}"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024" y="1339273"/>
            <a:ext cx="3410349" cy="3546763"/>
          </a:xfrm>
          <a:prstGeom prst="rect">
            <a:avLst/>
          </a:prstGeom>
        </p:spPr>
      </p:pic>
    </p:spTree>
    <p:extLst>
      <p:ext uri="{BB962C8B-B14F-4D97-AF65-F5344CB8AC3E}">
        <p14:creationId xmlns:p14="http://schemas.microsoft.com/office/powerpoint/2010/main" val="238419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27631" y="1099751"/>
            <a:ext cx="7092123" cy="1338649"/>
          </a:xfrm>
        </p:spPr>
        <p:txBody>
          <a:bodyPr/>
          <a:lstStyle/>
          <a:p>
            <a:pPr marL="457200" indent="-457200">
              <a:buFont typeface="Arial" panose="020B0604020202020204" pitchFamily="34" charset="0"/>
              <a:buChar char="•"/>
            </a:pPr>
            <a:r>
              <a:rPr lang="en-US" sz="2800" dirty="0"/>
              <a:t>The 22-SPGP-RCIR and 22-SPGP-LT can not be used in </a:t>
            </a:r>
            <a:r>
              <a:rPr lang="en-US" sz="2800" dirty="0" err="1"/>
              <a:t>subwatersheds</a:t>
            </a:r>
            <a:r>
              <a:rPr lang="en-US" sz="2800" dirty="0"/>
              <a:t> shared with Tennessee. </a:t>
            </a:r>
          </a:p>
          <a:p>
            <a:endParaRPr lang="en-US" sz="2800" dirty="0"/>
          </a:p>
          <a:p>
            <a:endParaRPr lang="en-US" sz="2800" dirty="0"/>
          </a:p>
          <a:p>
            <a:endParaRPr lang="en-US" dirty="0"/>
          </a:p>
        </p:txBody>
      </p:sp>
      <p:sp>
        <p:nvSpPr>
          <p:cNvPr id="3" name="Title 2"/>
          <p:cNvSpPr>
            <a:spLocks noGrp="1"/>
          </p:cNvSpPr>
          <p:nvPr>
            <p:ph type="title"/>
          </p:nvPr>
        </p:nvSpPr>
        <p:spPr>
          <a:xfrm>
            <a:off x="457198" y="330199"/>
            <a:ext cx="7467601" cy="531192"/>
          </a:xfrm>
        </p:spPr>
        <p:txBody>
          <a:bodyPr>
            <a:normAutofit/>
          </a:bodyPr>
          <a:lstStyle/>
          <a:p>
            <a:pPr algn="ctr"/>
            <a:r>
              <a:rPr lang="en-US" sz="2800" b="0" dirty="0">
                <a:solidFill>
                  <a:schemeClr val="tx1"/>
                </a:solidFill>
              </a:rPr>
              <a:t>Excluded basins</a:t>
            </a:r>
          </a:p>
        </p:txBody>
      </p:sp>
      <p:sp>
        <p:nvSpPr>
          <p:cNvPr id="4" name="Slide Number Placeholder 3"/>
          <p:cNvSpPr>
            <a:spLocks noGrp="1"/>
          </p:cNvSpPr>
          <p:nvPr>
            <p:ph type="sldNum" sz="quarter" idx="10"/>
          </p:nvPr>
        </p:nvSpPr>
        <p:spPr/>
        <p:txBody>
          <a:bodyPr/>
          <a:lstStyle/>
          <a:p>
            <a:fld id="{0D0E9D3B-CB56-40AE-B0A9-8DA5E1AEFDB7}"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pic>
        <p:nvPicPr>
          <p:cNvPr id="2056" name="Picture 8" descr="So...what else is new? - Willy Wonka | Meme Generator">
            <a:extLst>
              <a:ext uri="{FF2B5EF4-FFF2-40B4-BE49-F238E27FC236}">
                <a16:creationId xmlns:a16="http://schemas.microsoft.com/office/drawing/2014/main" id="{8C907364-A496-4B2B-9D38-E69E133DE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482" y="311281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DBD015A-6F1F-429A-89AC-87D621A14720}"/>
              </a:ext>
            </a:extLst>
          </p:cNvPr>
          <p:cNvPicPr>
            <a:picLocks noChangeAspect="1"/>
          </p:cNvPicPr>
          <p:nvPr/>
        </p:nvPicPr>
        <p:blipFill>
          <a:blip r:embed="rId4"/>
          <a:stretch>
            <a:fillRect/>
          </a:stretch>
        </p:blipFill>
        <p:spPr>
          <a:xfrm>
            <a:off x="704405" y="2331276"/>
            <a:ext cx="3181794" cy="2686425"/>
          </a:xfrm>
          <a:prstGeom prst="rect">
            <a:avLst/>
          </a:prstGeom>
        </p:spPr>
      </p:pic>
    </p:spTree>
    <p:extLst>
      <p:ext uri="{BB962C8B-B14F-4D97-AF65-F5344CB8AC3E}">
        <p14:creationId xmlns:p14="http://schemas.microsoft.com/office/powerpoint/2010/main" val="317987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30199"/>
            <a:ext cx="7628294" cy="769552"/>
          </a:xfrm>
        </p:spPr>
        <p:txBody>
          <a:bodyPr>
            <a:normAutofit/>
          </a:bodyPr>
          <a:lstStyle/>
          <a:p>
            <a:pPr algn="ctr"/>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0D0E9D3B-CB56-40AE-B0A9-8DA5E1AEFDB7}"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pic>
        <p:nvPicPr>
          <p:cNvPr id="12" name="Picture 11">
            <a:extLst>
              <a:ext uri="{FF2B5EF4-FFF2-40B4-BE49-F238E27FC236}">
                <a16:creationId xmlns:a16="http://schemas.microsoft.com/office/drawing/2014/main" id="{C06230D4-BC3F-456F-887A-C94B1C153B81}"/>
              </a:ext>
            </a:extLst>
          </p:cNvPr>
          <p:cNvPicPr>
            <a:picLocks noChangeAspect="1"/>
          </p:cNvPicPr>
          <p:nvPr/>
        </p:nvPicPr>
        <p:blipFill>
          <a:blip r:embed="rId3"/>
          <a:stretch>
            <a:fillRect/>
          </a:stretch>
        </p:blipFill>
        <p:spPr>
          <a:xfrm>
            <a:off x="3644350" y="1869699"/>
            <a:ext cx="4441143" cy="3378162"/>
          </a:xfrm>
          <a:prstGeom prst="rect">
            <a:avLst/>
          </a:prstGeom>
        </p:spPr>
      </p:pic>
      <p:pic>
        <p:nvPicPr>
          <p:cNvPr id="10" name="Picture 9">
            <a:extLst>
              <a:ext uri="{FF2B5EF4-FFF2-40B4-BE49-F238E27FC236}">
                <a16:creationId xmlns:a16="http://schemas.microsoft.com/office/drawing/2014/main" id="{BC0C81C3-8A10-4055-94BC-0675F802B9FA}"/>
              </a:ext>
            </a:extLst>
          </p:cNvPr>
          <p:cNvPicPr>
            <a:picLocks noChangeAspect="1"/>
          </p:cNvPicPr>
          <p:nvPr/>
        </p:nvPicPr>
        <p:blipFill>
          <a:blip r:embed="rId4"/>
          <a:stretch>
            <a:fillRect/>
          </a:stretch>
        </p:blipFill>
        <p:spPr>
          <a:xfrm>
            <a:off x="248444" y="863263"/>
            <a:ext cx="3409156" cy="2597250"/>
          </a:xfrm>
          <a:prstGeom prst="rect">
            <a:avLst/>
          </a:prstGeom>
        </p:spPr>
      </p:pic>
    </p:spTree>
    <p:extLst>
      <p:ext uri="{BB962C8B-B14F-4D97-AF65-F5344CB8AC3E}">
        <p14:creationId xmlns:p14="http://schemas.microsoft.com/office/powerpoint/2010/main" val="294199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77272" y="1653308"/>
            <a:ext cx="6858001" cy="3284681"/>
          </a:xfrm>
        </p:spPr>
        <p:txBody>
          <a:bodyPr>
            <a:normAutofit lnSpcReduction="10000"/>
          </a:bodyPr>
          <a:lstStyle/>
          <a:p>
            <a:pPr marL="285750" indent="-285750">
              <a:buFont typeface="Arial" panose="020B0604020202020204" pitchFamily="34" charset="0"/>
              <a:buChar char="•"/>
            </a:pPr>
            <a:r>
              <a:rPr lang="en-US" dirty="0"/>
              <a:t>Residential, Commercial, Institutional and Recreational</a:t>
            </a:r>
          </a:p>
          <a:p>
            <a:pPr marL="285750" indent="-285750">
              <a:buFont typeface="Arial" panose="020B0604020202020204" pitchFamily="34" charset="0"/>
              <a:buChar char="•"/>
            </a:pPr>
            <a:r>
              <a:rPr lang="en-US" dirty="0"/>
              <a:t>The discharge must not cause the loss of greater than 1 acre (wetlands, streams and open waters)</a:t>
            </a:r>
          </a:p>
          <a:p>
            <a:pPr marL="285750" indent="-285750">
              <a:buFont typeface="Arial" panose="020B0604020202020204" pitchFamily="34" charset="0"/>
              <a:buChar char="•"/>
            </a:pPr>
            <a:r>
              <a:rPr lang="en-US" dirty="0"/>
              <a:t>Must have no more than minimal individual and cumulative impacts</a:t>
            </a:r>
          </a:p>
          <a:p>
            <a:pPr marL="285750" indent="-285750">
              <a:buFont typeface="Arial" panose="020B0604020202020204" pitchFamily="34" charset="0"/>
              <a:buChar char="•"/>
            </a:pPr>
            <a:r>
              <a:rPr lang="en-US" dirty="0"/>
              <a:t>Must have avoided and minimized to maximum extent practicable.</a:t>
            </a:r>
          </a:p>
          <a:p>
            <a:pPr marL="285750" indent="-285750">
              <a:buFont typeface="Arial" panose="020B0604020202020204" pitchFamily="34" charset="0"/>
              <a:buChar char="•"/>
            </a:pPr>
            <a:r>
              <a:rPr lang="en-US" dirty="0"/>
              <a:t>Exemptions: may not be used for stand alone utilities, substations, regional stormwater, mining and Total Maximum Daily Load projects.</a:t>
            </a:r>
          </a:p>
        </p:txBody>
      </p:sp>
      <p:sp>
        <p:nvSpPr>
          <p:cNvPr id="3" name="Title 2"/>
          <p:cNvSpPr>
            <a:spLocks noGrp="1"/>
          </p:cNvSpPr>
          <p:nvPr>
            <p:ph type="title"/>
          </p:nvPr>
        </p:nvSpPr>
        <p:spPr>
          <a:xfrm>
            <a:off x="457200" y="419100"/>
            <a:ext cx="6858000" cy="1021773"/>
          </a:xfrm>
        </p:spPr>
        <p:txBody>
          <a:bodyPr>
            <a:normAutofit/>
          </a:bodyPr>
          <a:lstStyle/>
          <a:p>
            <a:pPr algn="ctr"/>
            <a:r>
              <a:rPr lang="en-US" sz="2800" b="0" dirty="0"/>
              <a:t>22-SPGP-RCIR</a:t>
            </a:r>
            <a:br>
              <a:rPr lang="en-US" sz="2800" b="0" dirty="0"/>
            </a:br>
            <a:r>
              <a:rPr lang="en-US" sz="2800" b="0" dirty="0"/>
              <a:t>Authorized Activities</a:t>
            </a:r>
            <a:endParaRPr lang="en-US" sz="2800" b="0" cap="none" dirty="0"/>
          </a:p>
        </p:txBody>
      </p:sp>
      <p:sp>
        <p:nvSpPr>
          <p:cNvPr id="4" name="Slide Number Placeholder 3"/>
          <p:cNvSpPr>
            <a:spLocks noGrp="1"/>
          </p:cNvSpPr>
          <p:nvPr>
            <p:ph type="sldNum" sz="quarter" idx="10"/>
          </p:nvPr>
        </p:nvSpPr>
        <p:spPr/>
        <p:txBody>
          <a:bodyPr/>
          <a:lstStyle/>
          <a:p>
            <a:fld id="{0D0E9D3B-CB56-40AE-B0A9-8DA5E1AEFDB7}" type="slidenum">
              <a:rPr lang="en-US" smtClean="0"/>
              <a:pPr/>
              <a:t>5</a:t>
            </a:fld>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Tree>
    <p:extLst>
      <p:ext uri="{BB962C8B-B14F-4D97-AF65-F5344CB8AC3E}">
        <p14:creationId xmlns:p14="http://schemas.microsoft.com/office/powerpoint/2010/main" val="14060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3825" y="945573"/>
            <a:ext cx="7347528" cy="3753979"/>
          </a:xfrm>
        </p:spPr>
        <p:txBody>
          <a:bodyPr>
            <a:noAutofit/>
          </a:bodyPr>
          <a:lstStyle/>
          <a:p>
            <a:pPr marL="285750" indent="-285750">
              <a:buFont typeface="Arial" panose="020B0604020202020204" pitchFamily="34" charset="0"/>
              <a:buChar char="•"/>
            </a:pPr>
            <a:r>
              <a:rPr lang="en-US" dirty="0"/>
              <a:t>Linear Transportation – road, rail, trail and air</a:t>
            </a:r>
          </a:p>
          <a:p>
            <a:pPr marL="285750" indent="-285750">
              <a:buFont typeface="Arial" panose="020B0604020202020204" pitchFamily="34" charset="0"/>
              <a:buChar char="•"/>
            </a:pPr>
            <a:r>
              <a:rPr lang="en-US" dirty="0"/>
              <a:t>The discharge must not cause the loss of greater than 1/2 acre (wetlands, streams and open waters)</a:t>
            </a:r>
          </a:p>
          <a:p>
            <a:pPr marL="285750" indent="-285750">
              <a:buFont typeface="Arial" panose="020B0604020202020204" pitchFamily="34" charset="0"/>
              <a:buChar char="•"/>
            </a:pPr>
            <a:r>
              <a:rPr lang="en-US" dirty="0"/>
              <a:t>Must have no more that minimal individual and cumulative impacts</a:t>
            </a:r>
          </a:p>
          <a:p>
            <a:pPr marL="285750" indent="-285750">
              <a:buFont typeface="Arial" panose="020B0604020202020204" pitchFamily="34" charset="0"/>
              <a:buChar char="•"/>
            </a:pPr>
            <a:r>
              <a:rPr lang="en-US" dirty="0"/>
              <a:t>Must have avoided and minimized to maximum extent practicable.</a:t>
            </a:r>
          </a:p>
          <a:p>
            <a:pPr marL="285750" indent="-285750">
              <a:buFont typeface="Arial" panose="020B0604020202020204" pitchFamily="34" charset="0"/>
              <a:buChar char="•"/>
            </a:pPr>
            <a:r>
              <a:rPr lang="en-US" dirty="0"/>
              <a:t>Exemptions: may not be used for stand alone utilities, substations, regional stormwater, mining and Totals Maximum Daily Load projects.</a:t>
            </a:r>
          </a:p>
          <a:p>
            <a:pPr marL="285750" indent="-285750">
              <a:buFont typeface="Arial" panose="020B0604020202020204" pitchFamily="34" charset="0"/>
              <a:buChar char="•"/>
            </a:pPr>
            <a:r>
              <a:rPr lang="en-US" dirty="0"/>
              <a:t>Separate SOP for VDOT and FHWA projects.</a:t>
            </a:r>
          </a:p>
          <a:p>
            <a:pPr marL="285750" indent="-285750">
              <a:buFont typeface="Arial" panose="020B0604020202020204" pitchFamily="34" charset="0"/>
              <a:buChar char="•"/>
            </a:pPr>
            <a:r>
              <a:rPr lang="en-US" dirty="0"/>
              <a:t>Amended December 2022</a:t>
            </a:r>
          </a:p>
        </p:txBody>
      </p:sp>
      <p:sp>
        <p:nvSpPr>
          <p:cNvPr id="3" name="Title 2"/>
          <p:cNvSpPr>
            <a:spLocks noGrp="1"/>
          </p:cNvSpPr>
          <p:nvPr>
            <p:ph type="title"/>
          </p:nvPr>
        </p:nvSpPr>
        <p:spPr>
          <a:xfrm>
            <a:off x="457200" y="419101"/>
            <a:ext cx="6858000" cy="495300"/>
          </a:xfrm>
        </p:spPr>
        <p:txBody>
          <a:bodyPr>
            <a:normAutofit fontScale="90000"/>
          </a:bodyPr>
          <a:lstStyle/>
          <a:p>
            <a:pPr algn="ctr"/>
            <a:r>
              <a:rPr lang="en-US" sz="2800" b="0" dirty="0">
                <a:solidFill>
                  <a:schemeClr val="bg1">
                    <a:lumMod val="95000"/>
                  </a:schemeClr>
                </a:solidFill>
              </a:rPr>
              <a:t>22-SPGP-LT</a:t>
            </a:r>
            <a:br>
              <a:rPr lang="en-US" sz="2800" b="0" dirty="0">
                <a:solidFill>
                  <a:schemeClr val="bg1">
                    <a:lumMod val="95000"/>
                  </a:schemeClr>
                </a:solidFill>
              </a:rPr>
            </a:br>
            <a:endParaRPr lang="en-US" sz="2800" b="0" cap="none" dirty="0">
              <a:solidFill>
                <a:schemeClr val="bg1">
                  <a:lumMod val="95000"/>
                </a:schemeClr>
              </a:solidFill>
            </a:endParaRPr>
          </a:p>
        </p:txBody>
      </p:sp>
      <p:sp>
        <p:nvSpPr>
          <p:cNvPr id="4" name="Slide Number Placeholder 3"/>
          <p:cNvSpPr>
            <a:spLocks noGrp="1"/>
          </p:cNvSpPr>
          <p:nvPr>
            <p:ph type="sldNum" sz="quarter" idx="10"/>
          </p:nvPr>
        </p:nvSpPr>
        <p:spPr/>
        <p:txBody>
          <a:bodyPr/>
          <a:lstStyle/>
          <a:p>
            <a:fld id="{0D0E9D3B-CB56-40AE-B0A9-8DA5E1AEFDB7}" type="slidenum">
              <a:rPr lang="en-US" smtClean="0"/>
              <a:pPr/>
              <a:t>6</a:t>
            </a:fld>
            <a:endParaRPr lang="en-US" dirty="0"/>
          </a:p>
        </p:txBody>
      </p:sp>
      <p:sp>
        <p:nvSpPr>
          <p:cNvPr id="5" name="Footer Placeholder 4"/>
          <p:cNvSpPr>
            <a:spLocks noGrp="1"/>
          </p:cNvSpPr>
          <p:nvPr>
            <p:ph type="ftr" sz="quarter" idx="11"/>
          </p:nvPr>
        </p:nvSpPr>
        <p:spPr/>
        <p:txBody>
          <a:bodyPr/>
          <a:lstStyle/>
          <a:p>
            <a:r>
              <a:rPr lang="en-US"/>
              <a:t>File Name</a:t>
            </a:r>
            <a:endParaRPr lang="en-US" dirty="0"/>
          </a:p>
        </p:txBody>
      </p:sp>
    </p:spTree>
    <p:extLst>
      <p:ext uri="{BB962C8B-B14F-4D97-AF65-F5344CB8AC3E}">
        <p14:creationId xmlns:p14="http://schemas.microsoft.com/office/powerpoint/2010/main" val="152744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FDCC5-9959-4B8D-ACC7-B02E73A61C96}"/>
              </a:ext>
            </a:extLst>
          </p:cNvPr>
          <p:cNvSpPr>
            <a:spLocks noGrp="1"/>
          </p:cNvSpPr>
          <p:nvPr>
            <p:ph type="body" sz="quarter" idx="12"/>
          </p:nvPr>
        </p:nvSpPr>
        <p:spPr>
          <a:xfrm>
            <a:off x="123825" y="1550644"/>
            <a:ext cx="7374835" cy="1562099"/>
          </a:xfrm>
        </p:spPr>
        <p:txBody>
          <a:bodyPr>
            <a:normAutofit lnSpcReduction="10000"/>
          </a:bodyPr>
          <a:lstStyle/>
          <a:p>
            <a:pPr marL="342900" indent="-342900">
              <a:buFont typeface="Arial" panose="020B0604020202020204" pitchFamily="34" charset="0"/>
              <a:buChar char="•"/>
            </a:pPr>
            <a:r>
              <a:rPr lang="en-US" dirty="0"/>
              <a:t>Must have one of the following:</a:t>
            </a:r>
          </a:p>
          <a:p>
            <a:pPr marL="457200" indent="-457200">
              <a:buFont typeface="+mj-lt"/>
              <a:buAutoNum type="arabicPeriod"/>
            </a:pPr>
            <a:r>
              <a:rPr lang="en-US" dirty="0"/>
              <a:t>Preliminary Screening (PSF)</a:t>
            </a:r>
          </a:p>
          <a:p>
            <a:pPr marL="457200" indent="-457200">
              <a:buFont typeface="+mj-lt"/>
              <a:buAutoNum type="arabicPeriod"/>
            </a:pPr>
            <a:r>
              <a:rPr lang="en-US" dirty="0"/>
              <a:t>Preliminary jurisdiction determination (PJD)</a:t>
            </a:r>
          </a:p>
          <a:p>
            <a:pPr marL="457200" indent="-457200">
              <a:buFont typeface="+mj-lt"/>
              <a:buAutoNum type="arabicPeriod"/>
            </a:pPr>
            <a:r>
              <a:rPr lang="en-US" dirty="0"/>
              <a:t>Approved jurisdictional determination (AJD)</a:t>
            </a:r>
          </a:p>
          <a:p>
            <a:pPr marL="457200" indent="-457200">
              <a:buFont typeface="+mj-lt"/>
              <a:buAutoNum type="arabicPeriod"/>
            </a:pPr>
            <a:endParaRPr lang="en-US" dirty="0"/>
          </a:p>
          <a:p>
            <a:endParaRPr lang="en-US" dirty="0"/>
          </a:p>
        </p:txBody>
      </p:sp>
      <p:sp>
        <p:nvSpPr>
          <p:cNvPr id="3" name="Title 2">
            <a:extLst>
              <a:ext uri="{FF2B5EF4-FFF2-40B4-BE49-F238E27FC236}">
                <a16:creationId xmlns:a16="http://schemas.microsoft.com/office/drawing/2014/main" id="{EDED54D6-A147-48A6-9914-B40AFDFD3C96}"/>
              </a:ext>
            </a:extLst>
          </p:cNvPr>
          <p:cNvSpPr>
            <a:spLocks noGrp="1"/>
          </p:cNvSpPr>
          <p:nvPr>
            <p:ph type="title"/>
          </p:nvPr>
        </p:nvSpPr>
        <p:spPr>
          <a:xfrm>
            <a:off x="457200" y="419100"/>
            <a:ext cx="7613374" cy="1012135"/>
          </a:xfrm>
        </p:spPr>
        <p:txBody>
          <a:bodyPr>
            <a:normAutofit/>
          </a:bodyPr>
          <a:lstStyle/>
          <a:p>
            <a:pPr algn="ctr"/>
            <a:r>
              <a:rPr lang="en-US" sz="2800" dirty="0"/>
              <a:t>Confirmations and Preliminary Federal Screening</a:t>
            </a:r>
          </a:p>
        </p:txBody>
      </p:sp>
      <p:sp>
        <p:nvSpPr>
          <p:cNvPr id="4" name="Slide Number Placeholder 3">
            <a:extLst>
              <a:ext uri="{FF2B5EF4-FFF2-40B4-BE49-F238E27FC236}">
                <a16:creationId xmlns:a16="http://schemas.microsoft.com/office/drawing/2014/main" id="{347259AE-AFE9-4C4E-8D7B-744987077586}"/>
              </a:ext>
            </a:extLst>
          </p:cNvPr>
          <p:cNvSpPr>
            <a:spLocks noGrp="1"/>
          </p:cNvSpPr>
          <p:nvPr>
            <p:ph type="sldNum" sz="quarter" idx="10"/>
          </p:nvPr>
        </p:nvSpPr>
        <p:spPr/>
        <p:txBody>
          <a:bodyPr/>
          <a:lstStyle/>
          <a:p>
            <a:fld id="{0D0E9D3B-CB56-40AE-B0A9-8DA5E1AEFDB7}" type="slidenum">
              <a:rPr lang="en-US" smtClean="0"/>
              <a:pPr/>
              <a:t>7</a:t>
            </a:fld>
            <a:endParaRPr lang="en-US" dirty="0"/>
          </a:p>
        </p:txBody>
      </p:sp>
      <p:sp>
        <p:nvSpPr>
          <p:cNvPr id="5" name="Footer Placeholder 4">
            <a:extLst>
              <a:ext uri="{FF2B5EF4-FFF2-40B4-BE49-F238E27FC236}">
                <a16:creationId xmlns:a16="http://schemas.microsoft.com/office/drawing/2014/main" id="{E364641A-DA83-46FE-BD0F-26033EE73925}"/>
              </a:ext>
            </a:extLst>
          </p:cNvPr>
          <p:cNvSpPr>
            <a:spLocks noGrp="1"/>
          </p:cNvSpPr>
          <p:nvPr>
            <p:ph type="ftr" sz="quarter" idx="11"/>
          </p:nvPr>
        </p:nvSpPr>
        <p:spPr/>
        <p:txBody>
          <a:bodyPr/>
          <a:lstStyle/>
          <a:p>
            <a:r>
              <a:rPr lang="en-US"/>
              <a:t>File Name</a:t>
            </a:r>
            <a:endParaRPr lang="en-US" dirty="0"/>
          </a:p>
        </p:txBody>
      </p:sp>
      <p:pic>
        <p:nvPicPr>
          <p:cNvPr id="7" name="Picture 6">
            <a:extLst>
              <a:ext uri="{FF2B5EF4-FFF2-40B4-BE49-F238E27FC236}">
                <a16:creationId xmlns:a16="http://schemas.microsoft.com/office/drawing/2014/main" id="{C535CE28-9999-416C-BE48-B2648B8374EF}"/>
              </a:ext>
            </a:extLst>
          </p:cNvPr>
          <p:cNvPicPr>
            <a:picLocks noChangeAspect="1"/>
          </p:cNvPicPr>
          <p:nvPr/>
        </p:nvPicPr>
        <p:blipFill>
          <a:blip r:embed="rId3"/>
          <a:stretch>
            <a:fillRect/>
          </a:stretch>
        </p:blipFill>
        <p:spPr>
          <a:xfrm>
            <a:off x="5572161" y="1431235"/>
            <a:ext cx="2616025" cy="3592803"/>
          </a:xfrm>
          <a:prstGeom prst="rect">
            <a:avLst/>
          </a:prstGeom>
        </p:spPr>
      </p:pic>
      <p:pic>
        <p:nvPicPr>
          <p:cNvPr id="1026" name="Picture 2" descr="Is that Confirmed? But do we have Confirmation - Philosoraptor | Make a Meme">
            <a:extLst>
              <a:ext uri="{FF2B5EF4-FFF2-40B4-BE49-F238E27FC236}">
                <a16:creationId xmlns:a16="http://schemas.microsoft.com/office/drawing/2014/main" id="{680183BE-C4C4-4E6D-A061-6DE97D97B1D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16216" y="3232152"/>
            <a:ext cx="2019065" cy="201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9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A0F97C-0BCC-42AC-8BDD-06E37D782CD2}"/>
              </a:ext>
            </a:extLst>
          </p:cNvPr>
          <p:cNvSpPr>
            <a:spLocks noGrp="1"/>
          </p:cNvSpPr>
          <p:nvPr>
            <p:ph type="body" sz="quarter" idx="12"/>
          </p:nvPr>
        </p:nvSpPr>
        <p:spPr>
          <a:xfrm>
            <a:off x="284921" y="1217959"/>
            <a:ext cx="6858001" cy="3331264"/>
          </a:xfrm>
        </p:spPr>
        <p:txBody>
          <a:bodyPr/>
          <a:lstStyle/>
          <a:p>
            <a:r>
              <a:rPr lang="en-US" sz="2400" dirty="0"/>
              <a:t>The application must have:</a:t>
            </a:r>
          </a:p>
          <a:p>
            <a:pPr marL="457200" indent="-457200">
              <a:buFont typeface="+mj-lt"/>
              <a:buAutoNum type="arabicPeriod"/>
            </a:pPr>
            <a:r>
              <a:rPr lang="en-US" sz="2400" dirty="0"/>
              <a:t>A valid PSF, PJD or AJD</a:t>
            </a:r>
          </a:p>
          <a:p>
            <a:pPr marL="457200" indent="-457200">
              <a:buFont typeface="+mj-lt"/>
              <a:buAutoNum type="arabicPeriod"/>
            </a:pPr>
            <a:r>
              <a:rPr lang="en-US" sz="2400" dirty="0"/>
              <a:t>A development plan that is acceptable for permitting</a:t>
            </a:r>
          </a:p>
          <a:p>
            <a:pPr marL="457200" indent="-457200">
              <a:buFont typeface="+mj-lt"/>
              <a:buAutoNum type="arabicPeriod"/>
            </a:pPr>
            <a:r>
              <a:rPr lang="en-US" sz="2400" dirty="0"/>
              <a:t>Must account for all types of impacts (e.g. fill, dredging, temporary, etc.)</a:t>
            </a:r>
          </a:p>
          <a:p>
            <a:endParaRPr lang="en-US" dirty="0"/>
          </a:p>
        </p:txBody>
      </p:sp>
      <p:sp>
        <p:nvSpPr>
          <p:cNvPr id="3" name="Title 2">
            <a:extLst>
              <a:ext uri="{FF2B5EF4-FFF2-40B4-BE49-F238E27FC236}">
                <a16:creationId xmlns:a16="http://schemas.microsoft.com/office/drawing/2014/main" id="{6FDB980C-55E6-416F-94E3-E6C760B0EDE4}"/>
              </a:ext>
            </a:extLst>
          </p:cNvPr>
          <p:cNvSpPr>
            <a:spLocks noGrp="1"/>
          </p:cNvSpPr>
          <p:nvPr>
            <p:ph type="title"/>
          </p:nvPr>
        </p:nvSpPr>
        <p:spPr>
          <a:xfrm>
            <a:off x="457200" y="419100"/>
            <a:ext cx="6858000" cy="548309"/>
          </a:xfrm>
        </p:spPr>
        <p:txBody>
          <a:bodyPr>
            <a:normAutofit/>
          </a:bodyPr>
          <a:lstStyle/>
          <a:p>
            <a:pPr algn="ctr"/>
            <a:r>
              <a:rPr lang="en-US" sz="2000" dirty="0"/>
              <a:t>Complete application for COE coordination</a:t>
            </a:r>
          </a:p>
        </p:txBody>
      </p:sp>
      <p:sp>
        <p:nvSpPr>
          <p:cNvPr id="4" name="Slide Number Placeholder 3">
            <a:extLst>
              <a:ext uri="{FF2B5EF4-FFF2-40B4-BE49-F238E27FC236}">
                <a16:creationId xmlns:a16="http://schemas.microsoft.com/office/drawing/2014/main" id="{C98FC84F-C582-4952-A7B6-A4C8FC538759}"/>
              </a:ext>
            </a:extLst>
          </p:cNvPr>
          <p:cNvSpPr>
            <a:spLocks noGrp="1"/>
          </p:cNvSpPr>
          <p:nvPr>
            <p:ph type="sldNum" sz="quarter" idx="10"/>
          </p:nvPr>
        </p:nvSpPr>
        <p:spPr/>
        <p:txBody>
          <a:bodyPr/>
          <a:lstStyle/>
          <a:p>
            <a:fld id="{0D0E9D3B-CB56-40AE-B0A9-8DA5E1AEFDB7}" type="slidenum">
              <a:rPr lang="en-US" smtClean="0"/>
              <a:pPr/>
              <a:t>8</a:t>
            </a:fld>
            <a:endParaRPr lang="en-US" dirty="0"/>
          </a:p>
        </p:txBody>
      </p:sp>
      <p:sp>
        <p:nvSpPr>
          <p:cNvPr id="5" name="Footer Placeholder 4">
            <a:extLst>
              <a:ext uri="{FF2B5EF4-FFF2-40B4-BE49-F238E27FC236}">
                <a16:creationId xmlns:a16="http://schemas.microsoft.com/office/drawing/2014/main" id="{003C450C-EC15-47BC-B62A-5A2AD679EEAC}"/>
              </a:ext>
            </a:extLst>
          </p:cNvPr>
          <p:cNvSpPr>
            <a:spLocks noGrp="1"/>
          </p:cNvSpPr>
          <p:nvPr>
            <p:ph type="ftr" sz="quarter" idx="11"/>
          </p:nvPr>
        </p:nvSpPr>
        <p:spPr/>
        <p:txBody>
          <a:bodyPr/>
          <a:lstStyle/>
          <a:p>
            <a:r>
              <a:rPr lang="en-US"/>
              <a:t>File Name</a:t>
            </a:r>
            <a:endParaRPr lang="en-US" dirty="0"/>
          </a:p>
        </p:txBody>
      </p:sp>
      <p:pic>
        <p:nvPicPr>
          <p:cNvPr id="3074" name="Picture 2" descr="Image tagged in alpacahelpdesk - Imgflip">
            <a:extLst>
              <a:ext uri="{FF2B5EF4-FFF2-40B4-BE49-F238E27FC236}">
                <a16:creationId xmlns:a16="http://schemas.microsoft.com/office/drawing/2014/main" id="{9C5EE988-39A8-48C4-BF5A-FD987B5AC29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4831" y="4256432"/>
            <a:ext cx="1520968" cy="1012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F34B9-4CDD-4E65-9DB7-C128011DB82F}"/>
              </a:ext>
            </a:extLst>
          </p:cNvPr>
          <p:cNvSpPr>
            <a:spLocks noGrp="1"/>
          </p:cNvSpPr>
          <p:nvPr>
            <p:ph type="title"/>
          </p:nvPr>
        </p:nvSpPr>
        <p:spPr>
          <a:xfrm>
            <a:off x="446384" y="228600"/>
            <a:ext cx="494520" cy="5154750"/>
          </a:xfrm>
        </p:spPr>
        <p:txBody>
          <a:bodyPr vert="wordArtVert">
            <a:normAutofit/>
          </a:bodyPr>
          <a:lstStyle/>
          <a:p>
            <a:pPr algn="ctr"/>
            <a:r>
              <a:rPr lang="en-US" sz="1800" dirty="0">
                <a:solidFill>
                  <a:schemeClr val="tx1"/>
                </a:solidFill>
              </a:rPr>
              <a:t>DELINEATIONS</a:t>
            </a:r>
          </a:p>
        </p:txBody>
      </p:sp>
      <p:sp>
        <p:nvSpPr>
          <p:cNvPr id="4" name="Slide Number Placeholder 3">
            <a:extLst>
              <a:ext uri="{FF2B5EF4-FFF2-40B4-BE49-F238E27FC236}">
                <a16:creationId xmlns:a16="http://schemas.microsoft.com/office/drawing/2014/main" id="{05BAA578-AA78-4151-BF73-3A9AB1697CD6}"/>
              </a:ext>
            </a:extLst>
          </p:cNvPr>
          <p:cNvSpPr>
            <a:spLocks noGrp="1"/>
          </p:cNvSpPr>
          <p:nvPr>
            <p:ph type="sldNum" sz="quarter" idx="10"/>
          </p:nvPr>
        </p:nvSpPr>
        <p:spPr/>
        <p:txBody>
          <a:bodyPr/>
          <a:lstStyle/>
          <a:p>
            <a:fld id="{0D0E9D3B-CB56-40AE-B0A9-8DA5E1AEFDB7}" type="slidenum">
              <a:rPr lang="en-US" smtClean="0"/>
              <a:pPr/>
              <a:t>9</a:t>
            </a:fld>
            <a:endParaRPr lang="en-US" dirty="0"/>
          </a:p>
        </p:txBody>
      </p:sp>
      <p:sp>
        <p:nvSpPr>
          <p:cNvPr id="5" name="Footer Placeholder 4">
            <a:extLst>
              <a:ext uri="{FF2B5EF4-FFF2-40B4-BE49-F238E27FC236}">
                <a16:creationId xmlns:a16="http://schemas.microsoft.com/office/drawing/2014/main" id="{A13B42CB-17A5-49F3-B83B-9238AAF59981}"/>
              </a:ext>
            </a:extLst>
          </p:cNvPr>
          <p:cNvSpPr>
            <a:spLocks noGrp="1"/>
          </p:cNvSpPr>
          <p:nvPr>
            <p:ph type="ftr" sz="quarter" idx="11"/>
          </p:nvPr>
        </p:nvSpPr>
        <p:spPr/>
        <p:txBody>
          <a:bodyPr/>
          <a:lstStyle/>
          <a:p>
            <a:r>
              <a:rPr lang="en-US"/>
              <a:t>File Name</a:t>
            </a:r>
            <a:endParaRPr lang="en-US" dirty="0"/>
          </a:p>
        </p:txBody>
      </p:sp>
      <p:pic>
        <p:nvPicPr>
          <p:cNvPr id="9" name="Picture 8">
            <a:extLst>
              <a:ext uri="{FF2B5EF4-FFF2-40B4-BE49-F238E27FC236}">
                <a16:creationId xmlns:a16="http://schemas.microsoft.com/office/drawing/2014/main" id="{23CD2692-9856-4EF0-A7A6-A12BFD98E379}"/>
              </a:ext>
            </a:extLst>
          </p:cNvPr>
          <p:cNvPicPr>
            <a:picLocks noChangeAspect="1"/>
          </p:cNvPicPr>
          <p:nvPr/>
        </p:nvPicPr>
        <p:blipFill>
          <a:blip r:embed="rId3"/>
          <a:stretch>
            <a:fillRect/>
          </a:stretch>
        </p:blipFill>
        <p:spPr>
          <a:xfrm>
            <a:off x="2114998" y="228600"/>
            <a:ext cx="3922643" cy="4958574"/>
          </a:xfrm>
          <a:prstGeom prst="rect">
            <a:avLst/>
          </a:prstGeom>
        </p:spPr>
      </p:pic>
    </p:spTree>
    <p:extLst>
      <p:ext uri="{BB962C8B-B14F-4D97-AF65-F5344CB8AC3E}">
        <p14:creationId xmlns:p14="http://schemas.microsoft.com/office/powerpoint/2010/main" val="4104826221"/>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1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4.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35BDD00D75044A4172866564795B9" ma:contentTypeVersion="16" ma:contentTypeDescription="Create a new document." ma:contentTypeScope="" ma:versionID="5c9fa908c1a7c0e08153c1b4e8775cac">
  <xsd:schema xmlns:xsd="http://www.w3.org/2001/XMLSchema" xmlns:xs="http://www.w3.org/2001/XMLSchema" xmlns:p="http://schemas.microsoft.com/office/2006/metadata/properties" xmlns:ns2="aa6e3fbe-d978-4f48-931a-61d7935b8221" xmlns:ns3="465a23b2-135f-454d-be52-f07bbef8c8fe" targetNamespace="http://schemas.microsoft.com/office/2006/metadata/properties" ma:root="true" ma:fieldsID="300895d326c89cb28ccc0d5447942844" ns2:_="" ns3:_="">
    <xsd:import namespace="aa6e3fbe-d978-4f48-931a-61d7935b8221"/>
    <xsd:import namespace="465a23b2-135f-454d-be52-f07bbef8c8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e3fbe-d978-4f48-931a-61d7935b8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5a23b2-135f-454d-be52-f07bbef8c8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b1ab391-bfa7-4953-9f10-91a3d97333fd}" ma:internalName="TaxCatchAll" ma:showField="CatchAllData" ma:web="465a23b2-135f-454d-be52-f07bbef8c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6e3fbe-d978-4f48-931a-61d7935b8221">
      <Terms xmlns="http://schemas.microsoft.com/office/infopath/2007/PartnerControls"/>
    </lcf76f155ced4ddcb4097134ff3c332f>
    <TaxCatchAll xmlns="465a23b2-135f-454d-be52-f07bbef8c8fe" xsi:nil="true"/>
  </documentManagement>
</p:properties>
</file>

<file path=customXml/itemProps1.xml><?xml version="1.0" encoding="utf-8"?>
<ds:datastoreItem xmlns:ds="http://schemas.openxmlformats.org/officeDocument/2006/customXml" ds:itemID="{B985C45B-9EB7-4475-8890-F9EDE93E934A}"/>
</file>

<file path=customXml/itemProps2.xml><?xml version="1.0" encoding="utf-8"?>
<ds:datastoreItem xmlns:ds="http://schemas.openxmlformats.org/officeDocument/2006/customXml" ds:itemID="{378D3FDC-01FF-437D-939A-1B001FF84AF5}"/>
</file>

<file path=customXml/itemProps3.xml><?xml version="1.0" encoding="utf-8"?>
<ds:datastoreItem xmlns:ds="http://schemas.openxmlformats.org/officeDocument/2006/customXml" ds:itemID="{BAED2FD9-8049-4014-8114-894A6419FDD0}"/>
</file>

<file path=docProps/app.xml><?xml version="1.0" encoding="utf-8"?>
<Properties xmlns="http://schemas.openxmlformats.org/officeDocument/2006/extended-properties" xmlns:vt="http://schemas.openxmlformats.org/officeDocument/2006/docPropsVTypes">
  <Template/>
  <TotalTime>2299</TotalTime>
  <Words>1954</Words>
  <Application>Microsoft Office PowerPoint</Application>
  <PresentationFormat>On-screen Show (4:3)</PresentationFormat>
  <Paragraphs>256</Paragraphs>
  <Slides>26</Slides>
  <Notes>22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26</vt:i4>
      </vt:variant>
    </vt:vector>
  </HeadingPairs>
  <TitlesOfParts>
    <vt:vector size="32" baseType="lpstr">
      <vt:lpstr>Arial</vt:lpstr>
      <vt:lpstr>Calibri</vt:lpstr>
      <vt:lpstr>Title Slide Templates</vt:lpstr>
      <vt:lpstr>Content Templates</vt:lpstr>
      <vt:lpstr>1_Title Slide Templates</vt:lpstr>
      <vt:lpstr>1_Content Templates</vt:lpstr>
      <vt:lpstr>State Programmatic general permit 22-SPGP-LT and 22-SPGP-RCIR  Corps &amp; DEQ JoINT TRAINING</vt:lpstr>
      <vt:lpstr>Initial review</vt:lpstr>
      <vt:lpstr>Excluded basins</vt:lpstr>
      <vt:lpstr>PowerPoint Presentation</vt:lpstr>
      <vt:lpstr>22-SPGP-RCIR Authorized Activities</vt:lpstr>
      <vt:lpstr>22-SPGP-LT </vt:lpstr>
      <vt:lpstr>Confirmations and Preliminary Federal Screening</vt:lpstr>
      <vt:lpstr>Complete application for COE coordination</vt:lpstr>
      <vt:lpstr>DELINEATIONS</vt:lpstr>
      <vt:lpstr>How do I know if a preliminary screening form (psf) is valid?</vt:lpstr>
      <vt:lpstr>PowerPoint Presentation</vt:lpstr>
      <vt:lpstr>Corps notification only and no coordination required</vt:lpstr>
      <vt:lpstr>Corps coordination required</vt:lpstr>
      <vt:lpstr>How do  we coordinate?</vt:lpstr>
      <vt:lpstr>Mitigation coordination required when?</vt:lpstr>
      <vt:lpstr>Speaking of mitigation</vt:lpstr>
      <vt:lpstr>Permit decisions – VDEQ responsibilities</vt:lpstr>
      <vt:lpstr>New permit verifications corps coordination required</vt:lpstr>
      <vt:lpstr>New permit verifications corps coordination NOT required</vt:lpstr>
      <vt:lpstr>Compliance review and resolution</vt:lpstr>
      <vt:lpstr>What does the verification look like?</vt:lpstr>
      <vt:lpstr>Common questions and issues</vt:lpstr>
      <vt:lpstr>Common questions and issues</vt:lpstr>
      <vt:lpstr>I don’t know what to do!</vt:lpstr>
      <vt:lpstr>USACE Norfolk Regulatory Regional Permits</vt:lpstr>
      <vt:lpstr>questions </vt:lpstr>
    </vt:vector>
  </TitlesOfParts>
  <Company>United States Army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Lawston, Anna R CIV USARMY CENAO (USA)</cp:lastModifiedBy>
  <cp:revision>157</cp:revision>
  <cp:lastPrinted>2017-04-18T17:03:47Z</cp:lastPrinted>
  <dcterms:created xsi:type="dcterms:W3CDTF">2016-05-03T16:10:38Z</dcterms:created>
  <dcterms:modified xsi:type="dcterms:W3CDTF">2023-06-01T11:05:40Z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0x010100F9835BDD00D75044A4172866564795B9</vt:lpwstr>
  </property>
</Properties>
</file>