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303" r:id="rId5"/>
    <p:sldId id="306" r:id="rId6"/>
    <p:sldId id="305" r:id="rId7"/>
    <p:sldId id="307" r:id="rId8"/>
    <p:sldId id="313" r:id="rId9"/>
    <p:sldId id="314" r:id="rId10"/>
    <p:sldId id="274" r:id="rId11"/>
    <p:sldId id="579" r:id="rId12"/>
    <p:sldId id="578" r:id="rId13"/>
    <p:sldId id="472" r:id="rId14"/>
    <p:sldId id="581" r:id="rId15"/>
    <p:sldId id="479" r:id="rId16"/>
    <p:sldId id="480" r:id="rId17"/>
    <p:sldId id="281" r:id="rId18"/>
    <p:sldId id="580" r:id="rId19"/>
    <p:sldId id="505" r:id="rId20"/>
    <p:sldId id="506" r:id="rId21"/>
    <p:sldId id="276" r:id="rId22"/>
    <p:sldId id="272" r:id="rId23"/>
    <p:sldId id="277" r:id="rId24"/>
    <p:sldId id="498" r:id="rId25"/>
    <p:sldId id="278" r:id="rId26"/>
    <p:sldId id="497" r:id="rId27"/>
    <p:sldId id="315" r:id="rId28"/>
    <p:sldId id="290" r:id="rId29"/>
    <p:sldId id="297" r:id="rId30"/>
    <p:sldId id="261" r:id="rId31"/>
    <p:sldId id="263" r:id="rId32"/>
    <p:sldId id="269" r:id="rId33"/>
    <p:sldId id="294" r:id="rId34"/>
    <p:sldId id="462" r:id="rId35"/>
    <p:sldId id="373" r:id="rId36"/>
    <p:sldId id="310" r:id="rId37"/>
    <p:sldId id="560" r:id="rId38"/>
    <p:sldId id="377" r:id="rId39"/>
    <p:sldId id="568" r:id="rId40"/>
    <p:sldId id="499" r:id="rId4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569"/>
    <a:srgbClr val="277EA9"/>
    <a:srgbClr val="256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8" autoAdjust="0"/>
    <p:restoredTop sz="86405" autoAdjust="0"/>
  </p:normalViewPr>
  <p:slideViewPr>
    <p:cSldViewPr snapToGrid="0">
      <p:cViewPr varScale="1">
        <p:scale>
          <a:sx n="62" d="100"/>
          <a:sy n="62" d="100"/>
        </p:scale>
        <p:origin x="86" y="254"/>
      </p:cViewPr>
      <p:guideLst/>
    </p:cSldViewPr>
  </p:slideViewPr>
  <p:outlineViewPr>
    <p:cViewPr>
      <p:scale>
        <a:sx n="33" d="100"/>
        <a:sy n="33" d="100"/>
      </p:scale>
      <p:origin x="0" y="-23290"/>
    </p:cViewPr>
  </p:outlineViewPr>
  <p:notesTextViewPr>
    <p:cViewPr>
      <p:scale>
        <a:sx n="3" d="2"/>
        <a:sy n="3" d="2"/>
      </p:scale>
      <p:origin x="0" y="0"/>
    </p:cViewPr>
  </p:notesTextViewPr>
  <p:sorterViewPr>
    <p:cViewPr>
      <p:scale>
        <a:sx n="80" d="100"/>
        <a:sy n="80" d="100"/>
      </p:scale>
      <p:origin x="0" y="-5880"/>
    </p:cViewPr>
  </p:sorterViewPr>
  <p:notesViewPr>
    <p:cSldViewPr snapToGrid="0">
      <p:cViewPr varScale="1">
        <p:scale>
          <a:sx n="79" d="100"/>
          <a:sy n="79" d="100"/>
        </p:scale>
        <p:origin x="20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rgbClr val="198569"/>
                </a:solidFill>
              </a:rPr>
              <a:t>Only</a:t>
            </a:r>
            <a:r>
              <a:rPr lang="en-US" b="1" baseline="0" dirty="0">
                <a:solidFill>
                  <a:srgbClr val="198569"/>
                </a:solidFill>
              </a:rPr>
              <a:t> ~20% of members are E4</a:t>
            </a:r>
            <a:endParaRPr lang="en-US" b="1" dirty="0">
              <a:solidFill>
                <a:srgbClr val="198569"/>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318985148940809"/>
          <c:y val="0.21126634372254355"/>
          <c:w val="0.49362006757260612"/>
          <c:h val="0.67869751829376979"/>
        </c:manualLayout>
      </c:layout>
      <c:doughnutChart>
        <c:varyColors val="1"/>
        <c:ser>
          <c:idx val="0"/>
          <c:order val="0"/>
          <c:tx>
            <c:strRef>
              <c:f>Sheet1!$B$1</c:f>
              <c:strCache>
                <c:ptCount val="1"/>
                <c:pt idx="0">
                  <c:v>Level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B3-464C-A3B9-91D1EBDA1B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B3-464C-A3B9-91D1EBDA1B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B3-464C-A3B9-91D1EBDA1B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B3-464C-A3B9-91D1EBDA1B39}"/>
              </c:ext>
            </c:extLst>
          </c:dPt>
          <c:cat>
            <c:strRef>
              <c:f>Sheet1!$A$2:$A$5</c:f>
              <c:strCache>
                <c:ptCount val="3"/>
                <c:pt idx="0">
                  <c:v>E4</c:v>
                </c:pt>
                <c:pt idx="1">
                  <c:v>E3</c:v>
                </c:pt>
                <c:pt idx="2">
                  <c:v>E2</c:v>
                </c:pt>
              </c:strCache>
            </c:strRef>
          </c:cat>
          <c:val>
            <c:numRef>
              <c:f>Sheet1!$B$2:$B$5</c:f>
              <c:numCache>
                <c:formatCode>General</c:formatCode>
                <c:ptCount val="4"/>
                <c:pt idx="0">
                  <c:v>67</c:v>
                </c:pt>
                <c:pt idx="1">
                  <c:v>88</c:v>
                </c:pt>
                <c:pt idx="2">
                  <c:v>31</c:v>
                </c:pt>
              </c:numCache>
            </c:numRef>
          </c:val>
          <c:extLst>
            <c:ext xmlns:c16="http://schemas.microsoft.com/office/drawing/2014/chart" uri="{C3380CC4-5D6E-409C-BE32-E72D297353CC}">
              <c16:uniqueId val="{00000000-FAA6-47FE-B659-50CB2F71349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Membership</a:t>
            </a:r>
            <a:r>
              <a:rPr lang="en-US" baseline="0" dirty="0"/>
              <a:t> Percentages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Local Gov.</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29</c:v>
                </c:pt>
              </c:numCache>
            </c:numRef>
          </c:val>
          <c:extLst>
            <c:ext xmlns:c16="http://schemas.microsoft.com/office/drawing/2014/chart" uri="{C3380CC4-5D6E-409C-BE32-E72D297353CC}">
              <c16:uniqueId val="{00000000-FE73-4F3B-A4D8-787755E4DDEA}"/>
            </c:ext>
          </c:extLst>
        </c:ser>
        <c:ser>
          <c:idx val="1"/>
          <c:order val="1"/>
          <c:tx>
            <c:strRef>
              <c:f>Sheet1!$C$1</c:f>
              <c:strCache>
                <c:ptCount val="1"/>
                <c:pt idx="0">
                  <c:v>State Gov.</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pt idx="0">
                  <c:v>24</c:v>
                </c:pt>
              </c:numCache>
            </c:numRef>
          </c:val>
          <c:extLst>
            <c:ext xmlns:c16="http://schemas.microsoft.com/office/drawing/2014/chart" uri="{C3380CC4-5D6E-409C-BE32-E72D297353CC}">
              <c16:uniqueId val="{00000001-FE73-4F3B-A4D8-787755E4DDEA}"/>
            </c:ext>
          </c:extLst>
        </c:ser>
        <c:ser>
          <c:idx val="2"/>
          <c:order val="2"/>
          <c:tx>
            <c:strRef>
              <c:f>Sheet1!$D$1</c:f>
              <c:strCache>
                <c:ptCount val="1"/>
                <c:pt idx="0">
                  <c:v>Fed. Gov.</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5</c:v>
                </c:pt>
              </c:numCache>
            </c:numRef>
          </c:val>
          <c:extLst>
            <c:ext xmlns:c16="http://schemas.microsoft.com/office/drawing/2014/chart" uri="{C3380CC4-5D6E-409C-BE32-E72D297353CC}">
              <c16:uniqueId val="{00000002-FE73-4F3B-A4D8-787755E4DDEA}"/>
            </c:ext>
          </c:extLst>
        </c:ser>
        <c:ser>
          <c:idx val="3"/>
          <c:order val="3"/>
          <c:tx>
            <c:strRef>
              <c:f>Sheet1!$E$1</c:f>
              <c:strCache>
                <c:ptCount val="1"/>
                <c:pt idx="0">
                  <c:v>Private/Commercial</c:v>
                </c:pt>
              </c:strCache>
            </c:strRef>
          </c:tx>
          <c:spPr>
            <a:solidFill>
              <a:schemeClr val="accent4"/>
            </a:solidFill>
            <a:ln>
              <a:noFill/>
            </a:ln>
            <a:effectLst/>
          </c:spPr>
          <c:invertIfNegative val="0"/>
          <c:cat>
            <c:numRef>
              <c:f>Sheet1!$A$2</c:f>
              <c:numCache>
                <c:formatCode>General</c:formatCode>
                <c:ptCount val="1"/>
              </c:numCache>
            </c:numRef>
          </c:cat>
          <c:val>
            <c:numRef>
              <c:f>Sheet1!$E$2</c:f>
              <c:numCache>
                <c:formatCode>General</c:formatCode>
                <c:ptCount val="1"/>
                <c:pt idx="0">
                  <c:v>43</c:v>
                </c:pt>
              </c:numCache>
            </c:numRef>
          </c:val>
          <c:extLst>
            <c:ext xmlns:c16="http://schemas.microsoft.com/office/drawing/2014/chart" uri="{C3380CC4-5D6E-409C-BE32-E72D297353CC}">
              <c16:uniqueId val="{00000001-9D93-4701-BAA5-8248DD5B6231}"/>
            </c:ext>
          </c:extLst>
        </c:ser>
        <c:dLbls>
          <c:showLegendKey val="0"/>
          <c:showVal val="0"/>
          <c:showCatName val="0"/>
          <c:showSerName val="0"/>
          <c:showPercent val="0"/>
          <c:showBubbleSize val="0"/>
        </c:dLbls>
        <c:gapWidth val="219"/>
        <c:overlap val="-27"/>
        <c:axId val="743465360"/>
        <c:axId val="743459952"/>
      </c:barChart>
      <c:catAx>
        <c:axId val="74346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459952"/>
        <c:crosses val="autoZero"/>
        <c:auto val="1"/>
        <c:lblAlgn val="ctr"/>
        <c:lblOffset val="100"/>
        <c:noMultiLvlLbl val="0"/>
      </c:catAx>
      <c:valAx>
        <c:axId val="74345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46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071C3-39EB-4798-85CA-4BB9F53E9D1C}"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ED284A7F-BDFD-4876-8E5D-B964F16A6BC5}">
      <dgm:prSet phldrT="[Text]"/>
      <dgm:spPr/>
      <dgm:t>
        <a:bodyPr/>
        <a:lstStyle/>
        <a:p>
          <a:r>
            <a:rPr lang="en-US" dirty="0"/>
            <a:t>DEQ Director Michael </a:t>
          </a:r>
          <a:r>
            <a:rPr lang="en-US" dirty="0" err="1"/>
            <a:t>Rolband</a:t>
          </a:r>
          <a:endParaRPr lang="en-US" dirty="0"/>
        </a:p>
      </dgm:t>
    </dgm:pt>
    <dgm:pt modelId="{DFD1500A-CCC1-4ABB-A687-25A0177C8C0E}" type="parTrans" cxnId="{2460717A-4240-40F1-935D-35A363BFDC3D}">
      <dgm:prSet/>
      <dgm:spPr/>
      <dgm:t>
        <a:bodyPr/>
        <a:lstStyle/>
        <a:p>
          <a:endParaRPr lang="en-US"/>
        </a:p>
      </dgm:t>
    </dgm:pt>
    <dgm:pt modelId="{8B2D6A99-97F2-4142-A0BD-B8ECA651B4EB}" type="sibTrans" cxnId="{2460717A-4240-40F1-935D-35A363BFDC3D}">
      <dgm:prSet/>
      <dgm:spPr/>
      <dgm:t>
        <a:bodyPr/>
        <a:lstStyle/>
        <a:p>
          <a:endParaRPr lang="en-US"/>
        </a:p>
      </dgm:t>
    </dgm:pt>
    <dgm:pt modelId="{C8B671E8-EB42-44A5-8490-8B018C2692FE}">
      <dgm:prSet phldrT="[Text]"/>
      <dgm:spPr/>
      <dgm:t>
        <a:bodyPr/>
        <a:lstStyle/>
        <a:p>
          <a:r>
            <a:rPr lang="en-US" dirty="0"/>
            <a:t>Chief Stormwater Policy Assistant</a:t>
          </a:r>
        </a:p>
      </dgm:t>
    </dgm:pt>
    <dgm:pt modelId="{D9466B9B-849F-455F-8618-8F0C964CF5CC}" type="parTrans" cxnId="{8DE5F810-1118-43B6-9078-7015E828B912}">
      <dgm:prSet/>
      <dgm:spPr/>
      <dgm:t>
        <a:bodyPr/>
        <a:lstStyle/>
        <a:p>
          <a:endParaRPr lang="en-US"/>
        </a:p>
      </dgm:t>
    </dgm:pt>
    <dgm:pt modelId="{66915A57-0CFA-48BF-A763-1E0407009172}" type="sibTrans" cxnId="{8DE5F810-1118-43B6-9078-7015E828B912}">
      <dgm:prSet/>
      <dgm:spPr/>
      <dgm:t>
        <a:bodyPr/>
        <a:lstStyle/>
        <a:p>
          <a:endParaRPr lang="en-US"/>
        </a:p>
      </dgm:t>
    </dgm:pt>
    <dgm:pt modelId="{BBF08103-0993-4A47-B5B5-F2C749D3AAB5}">
      <dgm:prSet phldrT="[Text]"/>
      <dgm:spPr/>
      <dgm:t>
        <a:bodyPr/>
        <a:lstStyle/>
        <a:p>
          <a:r>
            <a:rPr lang="en-US" dirty="0"/>
            <a:t>Chief Deputy</a:t>
          </a:r>
        </a:p>
      </dgm:t>
    </dgm:pt>
    <dgm:pt modelId="{D39A6A46-AEB3-4C66-9F01-4D334EC649B2}" type="parTrans" cxnId="{A853E8AC-1FA2-46CC-8EC1-5FEB4CFED75A}">
      <dgm:prSet/>
      <dgm:spPr/>
      <dgm:t>
        <a:bodyPr/>
        <a:lstStyle/>
        <a:p>
          <a:endParaRPr lang="en-US"/>
        </a:p>
      </dgm:t>
    </dgm:pt>
    <dgm:pt modelId="{7F53DAE4-9AB9-472E-83DC-AB747FFCBB69}" type="sibTrans" cxnId="{A853E8AC-1FA2-46CC-8EC1-5FEB4CFED75A}">
      <dgm:prSet/>
      <dgm:spPr/>
      <dgm:t>
        <a:bodyPr/>
        <a:lstStyle/>
        <a:p>
          <a:endParaRPr lang="en-US"/>
        </a:p>
      </dgm:t>
    </dgm:pt>
    <dgm:pt modelId="{B548F1E1-F7B4-4443-8F24-223E48B3C75F}">
      <dgm:prSet phldrT="[Text]"/>
      <dgm:spPr/>
      <dgm:t>
        <a:bodyPr/>
        <a:lstStyle/>
        <a:p>
          <a:r>
            <a:rPr lang="en-US" dirty="0"/>
            <a:t>Division of Administration</a:t>
          </a:r>
        </a:p>
      </dgm:t>
    </dgm:pt>
    <dgm:pt modelId="{8789FEA2-49B3-4F0F-BA01-31FA7EEA90CC}" type="parTrans" cxnId="{BF5C500F-B188-4C4A-868D-B7740FF93210}">
      <dgm:prSet/>
      <dgm:spPr/>
      <dgm:t>
        <a:bodyPr/>
        <a:lstStyle/>
        <a:p>
          <a:endParaRPr lang="en-US"/>
        </a:p>
      </dgm:t>
    </dgm:pt>
    <dgm:pt modelId="{9CAB6B2A-70D2-42E8-9C3F-D24A7CCAE0EF}" type="sibTrans" cxnId="{BF5C500F-B188-4C4A-868D-B7740FF93210}">
      <dgm:prSet/>
      <dgm:spPr/>
      <dgm:t>
        <a:bodyPr/>
        <a:lstStyle/>
        <a:p>
          <a:endParaRPr lang="en-US"/>
        </a:p>
      </dgm:t>
    </dgm:pt>
    <dgm:pt modelId="{8782280B-D380-4719-B30C-4DA03FDEDAFB}">
      <dgm:prSet phldrT="[Text]"/>
      <dgm:spPr/>
      <dgm:t>
        <a:bodyPr/>
        <a:lstStyle/>
        <a:p>
          <a:r>
            <a:rPr lang="en-US" dirty="0"/>
            <a:t>Operations</a:t>
          </a:r>
        </a:p>
      </dgm:t>
    </dgm:pt>
    <dgm:pt modelId="{D8635B0E-010A-407E-AF90-5AD84C4CF960}" type="parTrans" cxnId="{29207E60-842B-45A9-9A99-AC5F48A152B7}">
      <dgm:prSet/>
      <dgm:spPr/>
      <dgm:t>
        <a:bodyPr/>
        <a:lstStyle/>
        <a:p>
          <a:endParaRPr lang="en-US"/>
        </a:p>
      </dgm:t>
    </dgm:pt>
    <dgm:pt modelId="{FA41FDDA-59A8-4BFD-B844-489B42DBAA24}" type="sibTrans" cxnId="{29207E60-842B-45A9-9A99-AC5F48A152B7}">
      <dgm:prSet/>
      <dgm:spPr/>
      <dgm:t>
        <a:bodyPr/>
        <a:lstStyle/>
        <a:p>
          <a:endParaRPr lang="en-US"/>
        </a:p>
      </dgm:t>
    </dgm:pt>
    <dgm:pt modelId="{87495558-232B-4A8C-AB0E-F2B68B225AB5}">
      <dgm:prSet phldrT="[Text]"/>
      <dgm:spPr/>
      <dgm:t>
        <a:bodyPr/>
        <a:lstStyle/>
        <a:p>
          <a:r>
            <a:rPr lang="en-US" dirty="0"/>
            <a:t>Central Operation</a:t>
          </a:r>
        </a:p>
      </dgm:t>
    </dgm:pt>
    <dgm:pt modelId="{60669763-8E27-4AB7-A2B0-9DF11F2A78A3}" type="parTrans" cxnId="{BEE85E05-4A50-413C-8607-432AA1F32534}">
      <dgm:prSet/>
      <dgm:spPr/>
      <dgm:t>
        <a:bodyPr/>
        <a:lstStyle/>
        <a:p>
          <a:endParaRPr lang="en-US"/>
        </a:p>
      </dgm:t>
    </dgm:pt>
    <dgm:pt modelId="{BC812AC5-794E-4881-A4FF-9E7FAF2993A3}" type="sibTrans" cxnId="{BEE85E05-4A50-413C-8607-432AA1F32534}">
      <dgm:prSet/>
      <dgm:spPr/>
      <dgm:t>
        <a:bodyPr/>
        <a:lstStyle/>
        <a:p>
          <a:endParaRPr lang="en-US"/>
        </a:p>
      </dgm:t>
    </dgm:pt>
    <dgm:pt modelId="{FB80B19B-37DA-4C58-AEFB-88A2AB9DA8F4}">
      <dgm:prSet phldrT="[Text]"/>
      <dgm:spPr/>
      <dgm:t>
        <a:bodyPr/>
        <a:lstStyle/>
        <a:p>
          <a:r>
            <a:rPr lang="en-US" dirty="0"/>
            <a:t>Regulatory Affairs &amp; Outreach Division</a:t>
          </a:r>
        </a:p>
      </dgm:t>
    </dgm:pt>
    <dgm:pt modelId="{6F4983BA-F8F9-4569-95F3-43D3FF573F25}" type="parTrans" cxnId="{A0F72898-8710-4FD1-BA77-4D2C36046DFC}">
      <dgm:prSet/>
      <dgm:spPr/>
      <dgm:t>
        <a:bodyPr/>
        <a:lstStyle/>
        <a:p>
          <a:endParaRPr lang="en-US"/>
        </a:p>
      </dgm:t>
    </dgm:pt>
    <dgm:pt modelId="{C11ABE20-D86F-4E4F-8D19-3DE1263F41D1}" type="sibTrans" cxnId="{A0F72898-8710-4FD1-BA77-4D2C36046DFC}">
      <dgm:prSet/>
      <dgm:spPr/>
      <dgm:t>
        <a:bodyPr/>
        <a:lstStyle/>
        <a:p>
          <a:endParaRPr lang="en-US"/>
        </a:p>
      </dgm:t>
    </dgm:pt>
    <dgm:pt modelId="{1EFC6488-4418-4C73-8396-86E9D3B2D637}">
      <dgm:prSet phldrT="[Text]"/>
      <dgm:spPr/>
      <dgm:t>
        <a:bodyPr/>
        <a:lstStyle/>
        <a:p>
          <a:r>
            <a:rPr lang="en-US" dirty="0"/>
            <a:t>Division of Policy</a:t>
          </a:r>
        </a:p>
      </dgm:t>
    </dgm:pt>
    <dgm:pt modelId="{A4EE671C-A7C4-4D32-A723-92D9828A7E19}" type="parTrans" cxnId="{F972FBD7-2744-4960-A5E9-56011F4DA330}">
      <dgm:prSet/>
      <dgm:spPr/>
      <dgm:t>
        <a:bodyPr/>
        <a:lstStyle/>
        <a:p>
          <a:endParaRPr lang="en-US"/>
        </a:p>
      </dgm:t>
    </dgm:pt>
    <dgm:pt modelId="{795804CF-7788-44BE-AD47-ED48A9AA892D}" type="sibTrans" cxnId="{F972FBD7-2744-4960-A5E9-56011F4DA330}">
      <dgm:prSet/>
      <dgm:spPr/>
      <dgm:t>
        <a:bodyPr/>
        <a:lstStyle/>
        <a:p>
          <a:endParaRPr lang="en-US"/>
        </a:p>
      </dgm:t>
    </dgm:pt>
    <dgm:pt modelId="{CC6C938E-C0CA-4F7C-B586-D919A8CD198E}">
      <dgm:prSet phldrT="[Text]"/>
      <dgm:spPr/>
      <dgm:t>
        <a:bodyPr/>
        <a:lstStyle/>
        <a:p>
          <a:r>
            <a:rPr lang="en-US" dirty="0" err="1"/>
            <a:t>OneDEQ</a:t>
          </a:r>
          <a:r>
            <a:rPr lang="en-US" dirty="0"/>
            <a:t> Coordination &amp; Process Improvement</a:t>
          </a:r>
        </a:p>
      </dgm:t>
    </dgm:pt>
    <dgm:pt modelId="{5958CBED-547E-4953-99B7-0727B6F8B61C}" type="parTrans" cxnId="{34300A9E-4FB9-4410-B2C0-52C4A78FF450}">
      <dgm:prSet/>
      <dgm:spPr/>
      <dgm:t>
        <a:bodyPr/>
        <a:lstStyle/>
        <a:p>
          <a:endParaRPr lang="en-US"/>
        </a:p>
      </dgm:t>
    </dgm:pt>
    <dgm:pt modelId="{A635F105-FAD3-4AC7-B951-82D1D3EE0D06}" type="sibTrans" cxnId="{34300A9E-4FB9-4410-B2C0-52C4A78FF450}">
      <dgm:prSet/>
      <dgm:spPr/>
      <dgm:t>
        <a:bodyPr/>
        <a:lstStyle/>
        <a:p>
          <a:endParaRPr lang="en-US"/>
        </a:p>
      </dgm:t>
    </dgm:pt>
    <dgm:pt modelId="{3DA89F90-6AC0-431B-A9D5-B8E96C0E9154}">
      <dgm:prSet phldrT="[Text]"/>
      <dgm:spPr/>
      <dgm:t>
        <a:bodyPr/>
        <a:lstStyle/>
        <a:p>
          <a:r>
            <a:rPr lang="en-US" dirty="0"/>
            <a:t>Regional Operations</a:t>
          </a:r>
        </a:p>
      </dgm:t>
    </dgm:pt>
    <dgm:pt modelId="{15ED94BE-7A25-4E72-B352-9F2C3397F4C7}" type="parTrans" cxnId="{CBB0B60E-FA31-4D9F-AEF7-03F618575057}">
      <dgm:prSet/>
      <dgm:spPr/>
      <dgm:t>
        <a:bodyPr/>
        <a:lstStyle/>
        <a:p>
          <a:endParaRPr lang="en-US"/>
        </a:p>
      </dgm:t>
    </dgm:pt>
    <dgm:pt modelId="{F8678FD3-3DC5-4B3B-8A67-E5969E043675}" type="sibTrans" cxnId="{CBB0B60E-FA31-4D9F-AEF7-03F618575057}">
      <dgm:prSet/>
      <dgm:spPr/>
      <dgm:t>
        <a:bodyPr/>
        <a:lstStyle/>
        <a:p>
          <a:endParaRPr lang="en-US"/>
        </a:p>
      </dgm:t>
    </dgm:pt>
    <dgm:pt modelId="{94B49E8F-F9DF-4C68-B93E-8FB231A81204}">
      <dgm:prSet phldrT="[Text]"/>
      <dgm:spPr/>
      <dgm:t>
        <a:bodyPr/>
        <a:lstStyle/>
        <a:p>
          <a:r>
            <a:rPr lang="en-US" dirty="0"/>
            <a:t>Security</a:t>
          </a:r>
        </a:p>
      </dgm:t>
    </dgm:pt>
    <dgm:pt modelId="{DA1B72B6-76B7-4880-AF86-C25DF74EE156}" type="parTrans" cxnId="{05424C37-7122-411A-BABB-9F5411CF3BEB}">
      <dgm:prSet/>
      <dgm:spPr/>
      <dgm:t>
        <a:bodyPr/>
        <a:lstStyle/>
        <a:p>
          <a:endParaRPr lang="en-US"/>
        </a:p>
      </dgm:t>
    </dgm:pt>
    <dgm:pt modelId="{181168A3-960C-49E5-A4E2-064FB9F3BDF5}" type="sibTrans" cxnId="{05424C37-7122-411A-BABB-9F5411CF3BEB}">
      <dgm:prSet/>
      <dgm:spPr/>
      <dgm:t>
        <a:bodyPr/>
        <a:lstStyle/>
        <a:p>
          <a:endParaRPr lang="en-US"/>
        </a:p>
      </dgm:t>
    </dgm:pt>
    <dgm:pt modelId="{553098F7-64F7-4915-B354-BD37B53F18D5}" type="pres">
      <dgm:prSet presAssocID="{511071C3-39EB-4798-85CA-4BB9F53E9D1C}" presName="mainComposite" presStyleCnt="0">
        <dgm:presLayoutVars>
          <dgm:chPref val="1"/>
          <dgm:dir/>
          <dgm:animOne val="branch"/>
          <dgm:animLvl val="lvl"/>
          <dgm:resizeHandles val="exact"/>
        </dgm:presLayoutVars>
      </dgm:prSet>
      <dgm:spPr/>
    </dgm:pt>
    <dgm:pt modelId="{6C7C2E9C-8511-445C-829C-0EFC689EB12F}" type="pres">
      <dgm:prSet presAssocID="{511071C3-39EB-4798-85CA-4BB9F53E9D1C}" presName="hierFlow" presStyleCnt="0"/>
      <dgm:spPr/>
    </dgm:pt>
    <dgm:pt modelId="{F0F3553B-536F-4A67-9E02-AAF1C0AF8800}" type="pres">
      <dgm:prSet presAssocID="{511071C3-39EB-4798-85CA-4BB9F53E9D1C}" presName="hierChild1" presStyleCnt="0">
        <dgm:presLayoutVars>
          <dgm:chPref val="1"/>
          <dgm:animOne val="branch"/>
          <dgm:animLvl val="lvl"/>
        </dgm:presLayoutVars>
      </dgm:prSet>
      <dgm:spPr/>
    </dgm:pt>
    <dgm:pt modelId="{3E049528-626B-46CA-A449-37FC4929D17B}" type="pres">
      <dgm:prSet presAssocID="{ED284A7F-BDFD-4876-8E5D-B964F16A6BC5}" presName="Name14" presStyleCnt="0"/>
      <dgm:spPr/>
    </dgm:pt>
    <dgm:pt modelId="{5D2FCFB8-8564-477F-8D68-E02BA3F258D9}" type="pres">
      <dgm:prSet presAssocID="{ED284A7F-BDFD-4876-8E5D-B964F16A6BC5}" presName="level1Shape" presStyleLbl="node0" presStyleIdx="0" presStyleCnt="1">
        <dgm:presLayoutVars>
          <dgm:chPref val="3"/>
        </dgm:presLayoutVars>
      </dgm:prSet>
      <dgm:spPr/>
    </dgm:pt>
    <dgm:pt modelId="{4ED57A61-FFAF-4CBA-92EF-1296B7D02AC6}" type="pres">
      <dgm:prSet presAssocID="{ED284A7F-BDFD-4876-8E5D-B964F16A6BC5}" presName="hierChild2" presStyleCnt="0"/>
      <dgm:spPr/>
    </dgm:pt>
    <dgm:pt modelId="{68B30C4E-CBDD-4E6C-A8B5-0D989F7C1E59}" type="pres">
      <dgm:prSet presAssocID="{D9466B9B-849F-455F-8618-8F0C964CF5CC}" presName="Name19" presStyleLbl="parChTrans1D2" presStyleIdx="0" presStyleCnt="7"/>
      <dgm:spPr/>
    </dgm:pt>
    <dgm:pt modelId="{EF8009D3-B363-45B7-8BD2-C774F716173F}" type="pres">
      <dgm:prSet presAssocID="{C8B671E8-EB42-44A5-8490-8B018C2692FE}" presName="Name21" presStyleCnt="0"/>
      <dgm:spPr/>
    </dgm:pt>
    <dgm:pt modelId="{33DD64DD-CD51-4DD9-9611-130BE38155AC}" type="pres">
      <dgm:prSet presAssocID="{C8B671E8-EB42-44A5-8490-8B018C2692FE}" presName="level2Shape" presStyleLbl="node2" presStyleIdx="0" presStyleCnt="7"/>
      <dgm:spPr/>
    </dgm:pt>
    <dgm:pt modelId="{30F229E3-569F-427E-B813-D3DAA5368268}" type="pres">
      <dgm:prSet presAssocID="{C8B671E8-EB42-44A5-8490-8B018C2692FE}" presName="hierChild3" presStyleCnt="0"/>
      <dgm:spPr/>
    </dgm:pt>
    <dgm:pt modelId="{E614943A-F91D-4BEB-A14E-91A73373F62A}" type="pres">
      <dgm:prSet presAssocID="{D39A6A46-AEB3-4C66-9F01-4D334EC649B2}" presName="Name19" presStyleLbl="parChTrans1D2" presStyleIdx="1" presStyleCnt="7"/>
      <dgm:spPr/>
    </dgm:pt>
    <dgm:pt modelId="{9C614E62-0173-4355-8D73-5AAF766ECF7E}" type="pres">
      <dgm:prSet presAssocID="{BBF08103-0993-4A47-B5B5-F2C749D3AAB5}" presName="Name21" presStyleCnt="0"/>
      <dgm:spPr/>
    </dgm:pt>
    <dgm:pt modelId="{B1A3278C-CAB2-441E-948A-646E5A99D2FA}" type="pres">
      <dgm:prSet presAssocID="{BBF08103-0993-4A47-B5B5-F2C749D3AAB5}" presName="level2Shape" presStyleLbl="node2" presStyleIdx="1" presStyleCnt="7"/>
      <dgm:spPr/>
    </dgm:pt>
    <dgm:pt modelId="{AA3196CF-04E8-4D4C-8EF8-6D80CE30B599}" type="pres">
      <dgm:prSet presAssocID="{BBF08103-0993-4A47-B5B5-F2C749D3AAB5}" presName="hierChild3" presStyleCnt="0"/>
      <dgm:spPr/>
    </dgm:pt>
    <dgm:pt modelId="{D56B38F4-4299-4CF0-85E4-882499E63768}" type="pres">
      <dgm:prSet presAssocID="{8789FEA2-49B3-4F0F-BA01-31FA7EEA90CC}" presName="Name19" presStyleLbl="parChTrans1D2" presStyleIdx="2" presStyleCnt="7"/>
      <dgm:spPr/>
    </dgm:pt>
    <dgm:pt modelId="{EA55555F-857D-4C74-A007-78D212886672}" type="pres">
      <dgm:prSet presAssocID="{B548F1E1-F7B4-4443-8F24-223E48B3C75F}" presName="Name21" presStyleCnt="0"/>
      <dgm:spPr/>
    </dgm:pt>
    <dgm:pt modelId="{7F6873F2-B6BD-4AE8-B94D-E2E73A8D9339}" type="pres">
      <dgm:prSet presAssocID="{B548F1E1-F7B4-4443-8F24-223E48B3C75F}" presName="level2Shape" presStyleLbl="node2" presStyleIdx="2" presStyleCnt="7"/>
      <dgm:spPr/>
    </dgm:pt>
    <dgm:pt modelId="{3F4A19DF-FF7B-4027-9A04-E86C09E8A979}" type="pres">
      <dgm:prSet presAssocID="{B548F1E1-F7B4-4443-8F24-223E48B3C75F}" presName="hierChild3" presStyleCnt="0"/>
      <dgm:spPr/>
    </dgm:pt>
    <dgm:pt modelId="{E2A0522B-44C1-4F2F-8E46-EE6C592FCFCB}" type="pres">
      <dgm:prSet presAssocID="{A4EE671C-A7C4-4D32-A723-92D9828A7E19}" presName="Name19" presStyleLbl="parChTrans1D2" presStyleIdx="3" presStyleCnt="7"/>
      <dgm:spPr/>
    </dgm:pt>
    <dgm:pt modelId="{D1AC87EF-846C-495A-80CA-DEB511C4CEFE}" type="pres">
      <dgm:prSet presAssocID="{1EFC6488-4418-4C73-8396-86E9D3B2D637}" presName="Name21" presStyleCnt="0"/>
      <dgm:spPr/>
    </dgm:pt>
    <dgm:pt modelId="{74BEE1D4-C597-4646-AACF-94FA8E233DE6}" type="pres">
      <dgm:prSet presAssocID="{1EFC6488-4418-4C73-8396-86E9D3B2D637}" presName="level2Shape" presStyleLbl="node2" presStyleIdx="3" presStyleCnt="7"/>
      <dgm:spPr/>
    </dgm:pt>
    <dgm:pt modelId="{091A61D3-03BC-4013-8CE6-6960765EB897}" type="pres">
      <dgm:prSet presAssocID="{1EFC6488-4418-4C73-8396-86E9D3B2D637}" presName="hierChild3" presStyleCnt="0"/>
      <dgm:spPr/>
    </dgm:pt>
    <dgm:pt modelId="{60FF0175-F0F0-4BB5-A957-C57D8D700724}" type="pres">
      <dgm:prSet presAssocID="{D8635B0E-010A-407E-AF90-5AD84C4CF960}" presName="Name19" presStyleLbl="parChTrans1D2" presStyleIdx="4" presStyleCnt="7"/>
      <dgm:spPr/>
    </dgm:pt>
    <dgm:pt modelId="{01C381CD-8DA6-49E4-BA2A-EA485053726C}" type="pres">
      <dgm:prSet presAssocID="{8782280B-D380-4719-B30C-4DA03FDEDAFB}" presName="Name21" presStyleCnt="0"/>
      <dgm:spPr/>
    </dgm:pt>
    <dgm:pt modelId="{E1409138-6AE5-4844-B655-6B09580BED58}" type="pres">
      <dgm:prSet presAssocID="{8782280B-D380-4719-B30C-4DA03FDEDAFB}" presName="level2Shape" presStyleLbl="node2" presStyleIdx="4" presStyleCnt="7"/>
      <dgm:spPr/>
    </dgm:pt>
    <dgm:pt modelId="{57D66D13-8EE2-465F-A772-D0E525B22AF9}" type="pres">
      <dgm:prSet presAssocID="{8782280B-D380-4719-B30C-4DA03FDEDAFB}" presName="hierChild3" presStyleCnt="0"/>
      <dgm:spPr/>
    </dgm:pt>
    <dgm:pt modelId="{BA107B59-D2A2-4AA9-B755-44956716854A}" type="pres">
      <dgm:prSet presAssocID="{60669763-8E27-4AB7-A2B0-9DF11F2A78A3}" presName="Name19" presStyleLbl="parChTrans1D3" presStyleIdx="0" presStyleCnt="3"/>
      <dgm:spPr/>
    </dgm:pt>
    <dgm:pt modelId="{77AC2F53-7E1E-4A36-80BB-678F3AC8CF10}" type="pres">
      <dgm:prSet presAssocID="{87495558-232B-4A8C-AB0E-F2B68B225AB5}" presName="Name21" presStyleCnt="0"/>
      <dgm:spPr/>
    </dgm:pt>
    <dgm:pt modelId="{446432B8-580B-4C19-AFD1-E228A3356115}" type="pres">
      <dgm:prSet presAssocID="{87495558-232B-4A8C-AB0E-F2B68B225AB5}" presName="level2Shape" presStyleLbl="node3" presStyleIdx="0" presStyleCnt="3" custLinFactNeighborY="40960"/>
      <dgm:spPr/>
    </dgm:pt>
    <dgm:pt modelId="{BB175855-38B1-4C6F-AD2A-5C37BF24126C}" type="pres">
      <dgm:prSet presAssocID="{87495558-232B-4A8C-AB0E-F2B68B225AB5}" presName="hierChild3" presStyleCnt="0"/>
      <dgm:spPr/>
    </dgm:pt>
    <dgm:pt modelId="{7FE0C277-22D9-4464-BDB1-6F70D129BD86}" type="pres">
      <dgm:prSet presAssocID="{5958CBED-547E-4953-99B7-0727B6F8B61C}" presName="Name19" presStyleLbl="parChTrans1D3" presStyleIdx="1" presStyleCnt="3"/>
      <dgm:spPr/>
    </dgm:pt>
    <dgm:pt modelId="{AE37603C-35A6-47BC-97C5-D199E85DFDAE}" type="pres">
      <dgm:prSet presAssocID="{CC6C938E-C0CA-4F7C-B586-D919A8CD198E}" presName="Name21" presStyleCnt="0"/>
      <dgm:spPr/>
    </dgm:pt>
    <dgm:pt modelId="{F72843E5-0C35-4B13-9A2A-758BD0D2D9C8}" type="pres">
      <dgm:prSet presAssocID="{CC6C938E-C0CA-4F7C-B586-D919A8CD198E}" presName="level2Shape" presStyleLbl="node3" presStyleIdx="1" presStyleCnt="3" custLinFactNeighborX="971" custLinFactNeighborY="40960"/>
      <dgm:spPr/>
    </dgm:pt>
    <dgm:pt modelId="{56041672-B3EC-457C-9CFD-CCC2F59087A3}" type="pres">
      <dgm:prSet presAssocID="{CC6C938E-C0CA-4F7C-B586-D919A8CD198E}" presName="hierChild3" presStyleCnt="0"/>
      <dgm:spPr/>
    </dgm:pt>
    <dgm:pt modelId="{EC7036E4-5239-4167-B9F7-1D2047D45152}" type="pres">
      <dgm:prSet presAssocID="{15ED94BE-7A25-4E72-B352-9F2C3397F4C7}" presName="Name19" presStyleLbl="parChTrans1D3" presStyleIdx="2" presStyleCnt="3"/>
      <dgm:spPr/>
    </dgm:pt>
    <dgm:pt modelId="{6C2B8DEE-2CCF-4147-87BB-A11B96791148}" type="pres">
      <dgm:prSet presAssocID="{3DA89F90-6AC0-431B-A9D5-B8E96C0E9154}" presName="Name21" presStyleCnt="0"/>
      <dgm:spPr/>
    </dgm:pt>
    <dgm:pt modelId="{1674413C-88CF-4018-B87F-7C85DFF5A887}" type="pres">
      <dgm:prSet presAssocID="{3DA89F90-6AC0-431B-A9D5-B8E96C0E9154}" presName="level2Shape" presStyleLbl="node3" presStyleIdx="2" presStyleCnt="3" custLinFactNeighborX="1540" custLinFactNeighborY="40128"/>
      <dgm:spPr/>
    </dgm:pt>
    <dgm:pt modelId="{C159EBD4-C46E-4A99-A1DA-8124AE1C8123}" type="pres">
      <dgm:prSet presAssocID="{3DA89F90-6AC0-431B-A9D5-B8E96C0E9154}" presName="hierChild3" presStyleCnt="0"/>
      <dgm:spPr/>
    </dgm:pt>
    <dgm:pt modelId="{7D501162-C89E-4D9A-85BB-5A72AA54B20A}" type="pres">
      <dgm:prSet presAssocID="{6F4983BA-F8F9-4569-95F3-43D3FF573F25}" presName="Name19" presStyleLbl="parChTrans1D2" presStyleIdx="5" presStyleCnt="7"/>
      <dgm:spPr/>
    </dgm:pt>
    <dgm:pt modelId="{7015F6F4-475D-4A83-BB98-84890CF5E3AE}" type="pres">
      <dgm:prSet presAssocID="{FB80B19B-37DA-4C58-AEFB-88A2AB9DA8F4}" presName="Name21" presStyleCnt="0"/>
      <dgm:spPr/>
    </dgm:pt>
    <dgm:pt modelId="{D5C41284-1CBA-49D8-974E-D71B373E388B}" type="pres">
      <dgm:prSet presAssocID="{FB80B19B-37DA-4C58-AEFB-88A2AB9DA8F4}" presName="level2Shape" presStyleLbl="node2" presStyleIdx="5" presStyleCnt="7"/>
      <dgm:spPr/>
    </dgm:pt>
    <dgm:pt modelId="{D8EAD473-5694-4157-8098-9046AF91AE56}" type="pres">
      <dgm:prSet presAssocID="{FB80B19B-37DA-4C58-AEFB-88A2AB9DA8F4}" presName="hierChild3" presStyleCnt="0"/>
      <dgm:spPr/>
    </dgm:pt>
    <dgm:pt modelId="{DD23B635-7203-44A2-9635-4ECA1C650626}" type="pres">
      <dgm:prSet presAssocID="{DA1B72B6-76B7-4880-AF86-C25DF74EE156}" presName="Name19" presStyleLbl="parChTrans1D2" presStyleIdx="6" presStyleCnt="7"/>
      <dgm:spPr/>
    </dgm:pt>
    <dgm:pt modelId="{BE8E8233-CE4D-462B-A0E5-F58B5E0197AF}" type="pres">
      <dgm:prSet presAssocID="{94B49E8F-F9DF-4C68-B93E-8FB231A81204}" presName="Name21" presStyleCnt="0"/>
      <dgm:spPr/>
    </dgm:pt>
    <dgm:pt modelId="{C55B7A50-1791-4114-9A81-ADFDB3ECCF19}" type="pres">
      <dgm:prSet presAssocID="{94B49E8F-F9DF-4C68-B93E-8FB231A81204}" presName="level2Shape" presStyleLbl="node2" presStyleIdx="6" presStyleCnt="7"/>
      <dgm:spPr/>
    </dgm:pt>
    <dgm:pt modelId="{142B9E42-4342-453E-B546-6EA300539723}" type="pres">
      <dgm:prSet presAssocID="{94B49E8F-F9DF-4C68-B93E-8FB231A81204}" presName="hierChild3" presStyleCnt="0"/>
      <dgm:spPr/>
    </dgm:pt>
    <dgm:pt modelId="{333E93CC-BA62-4C1A-923C-8484DF13EB10}" type="pres">
      <dgm:prSet presAssocID="{511071C3-39EB-4798-85CA-4BB9F53E9D1C}" presName="bgShapesFlow" presStyleCnt="0"/>
      <dgm:spPr/>
    </dgm:pt>
  </dgm:ptLst>
  <dgm:cxnLst>
    <dgm:cxn modelId="{BEE85E05-4A50-413C-8607-432AA1F32534}" srcId="{8782280B-D380-4719-B30C-4DA03FDEDAFB}" destId="{87495558-232B-4A8C-AB0E-F2B68B225AB5}" srcOrd="0" destOrd="0" parTransId="{60669763-8E27-4AB7-A2B0-9DF11F2A78A3}" sibTransId="{BC812AC5-794E-4881-A4FF-9E7FAF2993A3}"/>
    <dgm:cxn modelId="{C56BA809-0F6F-4847-98AC-1584F298120F}" type="presOf" srcId="{5958CBED-547E-4953-99B7-0727B6F8B61C}" destId="{7FE0C277-22D9-4464-BDB1-6F70D129BD86}" srcOrd="0" destOrd="0" presId="urn:microsoft.com/office/officeart/2005/8/layout/hierarchy6"/>
    <dgm:cxn modelId="{CEAFF309-95C2-466C-ACB3-B4FC8250DBF9}" type="presOf" srcId="{6F4983BA-F8F9-4569-95F3-43D3FF573F25}" destId="{7D501162-C89E-4D9A-85BB-5A72AA54B20A}" srcOrd="0" destOrd="0" presId="urn:microsoft.com/office/officeart/2005/8/layout/hierarchy6"/>
    <dgm:cxn modelId="{CBB0B60E-FA31-4D9F-AEF7-03F618575057}" srcId="{8782280B-D380-4719-B30C-4DA03FDEDAFB}" destId="{3DA89F90-6AC0-431B-A9D5-B8E96C0E9154}" srcOrd="2" destOrd="0" parTransId="{15ED94BE-7A25-4E72-B352-9F2C3397F4C7}" sibTransId="{F8678FD3-3DC5-4B3B-8A67-E5969E043675}"/>
    <dgm:cxn modelId="{BF5C500F-B188-4C4A-868D-B7740FF93210}" srcId="{ED284A7F-BDFD-4876-8E5D-B964F16A6BC5}" destId="{B548F1E1-F7B4-4443-8F24-223E48B3C75F}" srcOrd="2" destOrd="0" parTransId="{8789FEA2-49B3-4F0F-BA01-31FA7EEA90CC}" sibTransId="{9CAB6B2A-70D2-42E8-9C3F-D24A7CCAE0EF}"/>
    <dgm:cxn modelId="{8DE5F810-1118-43B6-9078-7015E828B912}" srcId="{ED284A7F-BDFD-4876-8E5D-B964F16A6BC5}" destId="{C8B671E8-EB42-44A5-8490-8B018C2692FE}" srcOrd="0" destOrd="0" parTransId="{D9466B9B-849F-455F-8618-8F0C964CF5CC}" sibTransId="{66915A57-0CFA-48BF-A763-1E0407009172}"/>
    <dgm:cxn modelId="{EF711213-D1F4-4E89-967C-984D977BDDB8}" type="presOf" srcId="{C8B671E8-EB42-44A5-8490-8B018C2692FE}" destId="{33DD64DD-CD51-4DD9-9611-130BE38155AC}" srcOrd="0" destOrd="0" presId="urn:microsoft.com/office/officeart/2005/8/layout/hierarchy6"/>
    <dgm:cxn modelId="{A3C9A013-C430-494B-BA72-50125FFA192D}" type="presOf" srcId="{15ED94BE-7A25-4E72-B352-9F2C3397F4C7}" destId="{EC7036E4-5239-4167-B9F7-1D2047D45152}" srcOrd="0" destOrd="0" presId="urn:microsoft.com/office/officeart/2005/8/layout/hierarchy6"/>
    <dgm:cxn modelId="{C0373F1E-15AB-40E4-B80F-DA1E791F79E6}" type="presOf" srcId="{FB80B19B-37DA-4C58-AEFB-88A2AB9DA8F4}" destId="{D5C41284-1CBA-49D8-974E-D71B373E388B}" srcOrd="0" destOrd="0" presId="urn:microsoft.com/office/officeart/2005/8/layout/hierarchy6"/>
    <dgm:cxn modelId="{AD2F2D24-CECE-4669-A4DD-262B341F8526}" type="presOf" srcId="{D39A6A46-AEB3-4C66-9F01-4D334EC649B2}" destId="{E614943A-F91D-4BEB-A14E-91A73373F62A}" srcOrd="0" destOrd="0" presId="urn:microsoft.com/office/officeart/2005/8/layout/hierarchy6"/>
    <dgm:cxn modelId="{05424C37-7122-411A-BABB-9F5411CF3BEB}" srcId="{ED284A7F-BDFD-4876-8E5D-B964F16A6BC5}" destId="{94B49E8F-F9DF-4C68-B93E-8FB231A81204}" srcOrd="6" destOrd="0" parTransId="{DA1B72B6-76B7-4880-AF86-C25DF74EE156}" sibTransId="{181168A3-960C-49E5-A4E2-064FB9F3BDF5}"/>
    <dgm:cxn modelId="{29207E60-842B-45A9-9A99-AC5F48A152B7}" srcId="{ED284A7F-BDFD-4876-8E5D-B964F16A6BC5}" destId="{8782280B-D380-4719-B30C-4DA03FDEDAFB}" srcOrd="4" destOrd="0" parTransId="{D8635B0E-010A-407E-AF90-5AD84C4CF960}" sibTransId="{FA41FDDA-59A8-4BFD-B844-489B42DBAA24}"/>
    <dgm:cxn modelId="{8F9DA567-09B7-4BCD-8FEF-6583637ABA19}" type="presOf" srcId="{3DA89F90-6AC0-431B-A9D5-B8E96C0E9154}" destId="{1674413C-88CF-4018-B87F-7C85DFF5A887}" srcOrd="0" destOrd="0" presId="urn:microsoft.com/office/officeart/2005/8/layout/hierarchy6"/>
    <dgm:cxn modelId="{9A292A4D-2B6C-4183-A34E-03427AE45BEC}" type="presOf" srcId="{8789FEA2-49B3-4F0F-BA01-31FA7EEA90CC}" destId="{D56B38F4-4299-4CF0-85E4-882499E63768}" srcOrd="0" destOrd="0" presId="urn:microsoft.com/office/officeart/2005/8/layout/hierarchy6"/>
    <dgm:cxn modelId="{47761E50-134A-4B1B-B0CD-6F9EA5FC5D9B}" type="presOf" srcId="{ED284A7F-BDFD-4876-8E5D-B964F16A6BC5}" destId="{5D2FCFB8-8564-477F-8D68-E02BA3F258D9}" srcOrd="0" destOrd="0" presId="urn:microsoft.com/office/officeart/2005/8/layout/hierarchy6"/>
    <dgm:cxn modelId="{2460717A-4240-40F1-935D-35A363BFDC3D}" srcId="{511071C3-39EB-4798-85CA-4BB9F53E9D1C}" destId="{ED284A7F-BDFD-4876-8E5D-B964F16A6BC5}" srcOrd="0" destOrd="0" parTransId="{DFD1500A-CCC1-4ABB-A687-25A0177C8C0E}" sibTransId="{8B2D6A99-97F2-4142-A0BD-B8ECA651B4EB}"/>
    <dgm:cxn modelId="{C76D3882-2DF8-456E-A50C-F3A1ACE40A97}" type="presOf" srcId="{B548F1E1-F7B4-4443-8F24-223E48B3C75F}" destId="{7F6873F2-B6BD-4AE8-B94D-E2E73A8D9339}" srcOrd="0" destOrd="0" presId="urn:microsoft.com/office/officeart/2005/8/layout/hierarchy6"/>
    <dgm:cxn modelId="{8A121287-E364-45BF-BEC8-C79F6F7427CD}" type="presOf" srcId="{511071C3-39EB-4798-85CA-4BB9F53E9D1C}" destId="{553098F7-64F7-4915-B354-BD37B53F18D5}" srcOrd="0" destOrd="0" presId="urn:microsoft.com/office/officeart/2005/8/layout/hierarchy6"/>
    <dgm:cxn modelId="{C04D3088-C27D-4670-902F-A338FB7F8787}" type="presOf" srcId="{D9466B9B-849F-455F-8618-8F0C964CF5CC}" destId="{68B30C4E-CBDD-4E6C-A8B5-0D989F7C1E59}" srcOrd="0" destOrd="0" presId="urn:microsoft.com/office/officeart/2005/8/layout/hierarchy6"/>
    <dgm:cxn modelId="{A0F72898-8710-4FD1-BA77-4D2C36046DFC}" srcId="{ED284A7F-BDFD-4876-8E5D-B964F16A6BC5}" destId="{FB80B19B-37DA-4C58-AEFB-88A2AB9DA8F4}" srcOrd="5" destOrd="0" parTransId="{6F4983BA-F8F9-4569-95F3-43D3FF573F25}" sibTransId="{C11ABE20-D86F-4E4F-8D19-3DE1263F41D1}"/>
    <dgm:cxn modelId="{34300A9E-4FB9-4410-B2C0-52C4A78FF450}" srcId="{8782280B-D380-4719-B30C-4DA03FDEDAFB}" destId="{CC6C938E-C0CA-4F7C-B586-D919A8CD198E}" srcOrd="1" destOrd="0" parTransId="{5958CBED-547E-4953-99B7-0727B6F8B61C}" sibTransId="{A635F105-FAD3-4AC7-B951-82D1D3EE0D06}"/>
    <dgm:cxn modelId="{A853E8AC-1FA2-46CC-8EC1-5FEB4CFED75A}" srcId="{ED284A7F-BDFD-4876-8E5D-B964F16A6BC5}" destId="{BBF08103-0993-4A47-B5B5-F2C749D3AAB5}" srcOrd="1" destOrd="0" parTransId="{D39A6A46-AEB3-4C66-9F01-4D334EC649B2}" sibTransId="{7F53DAE4-9AB9-472E-83DC-AB747FFCBB69}"/>
    <dgm:cxn modelId="{CF2807BC-F93A-4D81-AD94-887CB3A1D02D}" type="presOf" srcId="{60669763-8E27-4AB7-A2B0-9DF11F2A78A3}" destId="{BA107B59-D2A2-4AA9-B755-44956716854A}" srcOrd="0" destOrd="0" presId="urn:microsoft.com/office/officeart/2005/8/layout/hierarchy6"/>
    <dgm:cxn modelId="{68AD28C1-36DA-4480-804D-BC9568002EC0}" type="presOf" srcId="{87495558-232B-4A8C-AB0E-F2B68B225AB5}" destId="{446432B8-580B-4C19-AFD1-E228A3356115}" srcOrd="0" destOrd="0" presId="urn:microsoft.com/office/officeart/2005/8/layout/hierarchy6"/>
    <dgm:cxn modelId="{759BCBCA-A452-4C9E-9734-8E084DD956F6}" type="presOf" srcId="{CC6C938E-C0CA-4F7C-B586-D919A8CD198E}" destId="{F72843E5-0C35-4B13-9A2A-758BD0D2D9C8}" srcOrd="0" destOrd="0" presId="urn:microsoft.com/office/officeart/2005/8/layout/hierarchy6"/>
    <dgm:cxn modelId="{45561ED5-4147-4B89-881B-1DA226247CB4}" type="presOf" srcId="{BBF08103-0993-4A47-B5B5-F2C749D3AAB5}" destId="{B1A3278C-CAB2-441E-948A-646E5A99D2FA}" srcOrd="0" destOrd="0" presId="urn:microsoft.com/office/officeart/2005/8/layout/hierarchy6"/>
    <dgm:cxn modelId="{F972FBD7-2744-4960-A5E9-56011F4DA330}" srcId="{ED284A7F-BDFD-4876-8E5D-B964F16A6BC5}" destId="{1EFC6488-4418-4C73-8396-86E9D3B2D637}" srcOrd="3" destOrd="0" parTransId="{A4EE671C-A7C4-4D32-A723-92D9828A7E19}" sibTransId="{795804CF-7788-44BE-AD47-ED48A9AA892D}"/>
    <dgm:cxn modelId="{122522DE-9551-4F02-82DD-ACD8FD520BD2}" type="presOf" srcId="{D8635B0E-010A-407E-AF90-5AD84C4CF960}" destId="{60FF0175-F0F0-4BB5-A957-C57D8D700724}" srcOrd="0" destOrd="0" presId="urn:microsoft.com/office/officeart/2005/8/layout/hierarchy6"/>
    <dgm:cxn modelId="{D65985E2-FA54-4EC7-81E6-284489D2414F}" type="presOf" srcId="{DA1B72B6-76B7-4880-AF86-C25DF74EE156}" destId="{DD23B635-7203-44A2-9635-4ECA1C650626}" srcOrd="0" destOrd="0" presId="urn:microsoft.com/office/officeart/2005/8/layout/hierarchy6"/>
    <dgm:cxn modelId="{C3E54CEA-5A89-412C-A615-068AE517C261}" type="presOf" srcId="{94B49E8F-F9DF-4C68-B93E-8FB231A81204}" destId="{C55B7A50-1791-4114-9A81-ADFDB3ECCF19}" srcOrd="0" destOrd="0" presId="urn:microsoft.com/office/officeart/2005/8/layout/hierarchy6"/>
    <dgm:cxn modelId="{8BE9D8EE-6D92-43FD-8DDB-56E093DDD40E}" type="presOf" srcId="{A4EE671C-A7C4-4D32-A723-92D9828A7E19}" destId="{E2A0522B-44C1-4F2F-8E46-EE6C592FCFCB}" srcOrd="0" destOrd="0" presId="urn:microsoft.com/office/officeart/2005/8/layout/hierarchy6"/>
    <dgm:cxn modelId="{4D8BC5F6-49CD-46DD-9346-00CFEED24380}" type="presOf" srcId="{8782280B-D380-4719-B30C-4DA03FDEDAFB}" destId="{E1409138-6AE5-4844-B655-6B09580BED58}" srcOrd="0" destOrd="0" presId="urn:microsoft.com/office/officeart/2005/8/layout/hierarchy6"/>
    <dgm:cxn modelId="{7A3CE7FC-AF0F-46A6-B12D-5DA5A4CD32D8}" type="presOf" srcId="{1EFC6488-4418-4C73-8396-86E9D3B2D637}" destId="{74BEE1D4-C597-4646-AACF-94FA8E233DE6}" srcOrd="0" destOrd="0" presId="urn:microsoft.com/office/officeart/2005/8/layout/hierarchy6"/>
    <dgm:cxn modelId="{24044BD0-5570-42FB-976A-047C6C41FC80}" type="presParOf" srcId="{553098F7-64F7-4915-B354-BD37B53F18D5}" destId="{6C7C2E9C-8511-445C-829C-0EFC689EB12F}" srcOrd="0" destOrd="0" presId="urn:microsoft.com/office/officeart/2005/8/layout/hierarchy6"/>
    <dgm:cxn modelId="{C39ABF3A-BCC1-4F9C-977E-D95C891222AE}" type="presParOf" srcId="{6C7C2E9C-8511-445C-829C-0EFC689EB12F}" destId="{F0F3553B-536F-4A67-9E02-AAF1C0AF8800}" srcOrd="0" destOrd="0" presId="urn:microsoft.com/office/officeart/2005/8/layout/hierarchy6"/>
    <dgm:cxn modelId="{B2B6419A-3E91-48F7-A572-EAD7010F7A27}" type="presParOf" srcId="{F0F3553B-536F-4A67-9E02-AAF1C0AF8800}" destId="{3E049528-626B-46CA-A449-37FC4929D17B}" srcOrd="0" destOrd="0" presId="urn:microsoft.com/office/officeart/2005/8/layout/hierarchy6"/>
    <dgm:cxn modelId="{CE1E26B2-8BC5-4FF0-96AB-2ED501403ECB}" type="presParOf" srcId="{3E049528-626B-46CA-A449-37FC4929D17B}" destId="{5D2FCFB8-8564-477F-8D68-E02BA3F258D9}" srcOrd="0" destOrd="0" presId="urn:microsoft.com/office/officeart/2005/8/layout/hierarchy6"/>
    <dgm:cxn modelId="{9EB72431-57DD-4636-A1EE-9007DB457E6B}" type="presParOf" srcId="{3E049528-626B-46CA-A449-37FC4929D17B}" destId="{4ED57A61-FFAF-4CBA-92EF-1296B7D02AC6}" srcOrd="1" destOrd="0" presId="urn:microsoft.com/office/officeart/2005/8/layout/hierarchy6"/>
    <dgm:cxn modelId="{8985A29A-F897-4507-BA49-18B24584C5CB}" type="presParOf" srcId="{4ED57A61-FFAF-4CBA-92EF-1296B7D02AC6}" destId="{68B30C4E-CBDD-4E6C-A8B5-0D989F7C1E59}" srcOrd="0" destOrd="0" presId="urn:microsoft.com/office/officeart/2005/8/layout/hierarchy6"/>
    <dgm:cxn modelId="{34E3CE5C-2BF2-48B6-98CA-CCC10B1574D7}" type="presParOf" srcId="{4ED57A61-FFAF-4CBA-92EF-1296B7D02AC6}" destId="{EF8009D3-B363-45B7-8BD2-C774F716173F}" srcOrd="1" destOrd="0" presId="urn:microsoft.com/office/officeart/2005/8/layout/hierarchy6"/>
    <dgm:cxn modelId="{0EDE2146-925E-417B-A1D8-D5B6BDF154A6}" type="presParOf" srcId="{EF8009D3-B363-45B7-8BD2-C774F716173F}" destId="{33DD64DD-CD51-4DD9-9611-130BE38155AC}" srcOrd="0" destOrd="0" presId="urn:microsoft.com/office/officeart/2005/8/layout/hierarchy6"/>
    <dgm:cxn modelId="{BE21373E-FCCE-4F01-B184-681D500AA183}" type="presParOf" srcId="{EF8009D3-B363-45B7-8BD2-C774F716173F}" destId="{30F229E3-569F-427E-B813-D3DAA5368268}" srcOrd="1" destOrd="0" presId="urn:microsoft.com/office/officeart/2005/8/layout/hierarchy6"/>
    <dgm:cxn modelId="{6487E4A5-EAC6-4877-9BBF-A8AAE1713373}" type="presParOf" srcId="{4ED57A61-FFAF-4CBA-92EF-1296B7D02AC6}" destId="{E614943A-F91D-4BEB-A14E-91A73373F62A}" srcOrd="2" destOrd="0" presId="urn:microsoft.com/office/officeart/2005/8/layout/hierarchy6"/>
    <dgm:cxn modelId="{A1FF662E-7ACB-4CBF-A0A6-7FC6E8967BE8}" type="presParOf" srcId="{4ED57A61-FFAF-4CBA-92EF-1296B7D02AC6}" destId="{9C614E62-0173-4355-8D73-5AAF766ECF7E}" srcOrd="3" destOrd="0" presId="urn:microsoft.com/office/officeart/2005/8/layout/hierarchy6"/>
    <dgm:cxn modelId="{88C4CCFD-1D5C-4F3F-9216-5F4ABEC0F34D}" type="presParOf" srcId="{9C614E62-0173-4355-8D73-5AAF766ECF7E}" destId="{B1A3278C-CAB2-441E-948A-646E5A99D2FA}" srcOrd="0" destOrd="0" presId="urn:microsoft.com/office/officeart/2005/8/layout/hierarchy6"/>
    <dgm:cxn modelId="{1CFFF651-BDD3-4B67-B480-72F9BD0B73EB}" type="presParOf" srcId="{9C614E62-0173-4355-8D73-5AAF766ECF7E}" destId="{AA3196CF-04E8-4D4C-8EF8-6D80CE30B599}" srcOrd="1" destOrd="0" presId="urn:microsoft.com/office/officeart/2005/8/layout/hierarchy6"/>
    <dgm:cxn modelId="{0EC06F1C-F0EE-4C11-A1D7-335BFF55486C}" type="presParOf" srcId="{4ED57A61-FFAF-4CBA-92EF-1296B7D02AC6}" destId="{D56B38F4-4299-4CF0-85E4-882499E63768}" srcOrd="4" destOrd="0" presId="urn:microsoft.com/office/officeart/2005/8/layout/hierarchy6"/>
    <dgm:cxn modelId="{C87E8F3E-806F-4A76-877D-992147ABA152}" type="presParOf" srcId="{4ED57A61-FFAF-4CBA-92EF-1296B7D02AC6}" destId="{EA55555F-857D-4C74-A007-78D212886672}" srcOrd="5" destOrd="0" presId="urn:microsoft.com/office/officeart/2005/8/layout/hierarchy6"/>
    <dgm:cxn modelId="{74B21960-B3EB-4859-B5CD-64FA2BA1322F}" type="presParOf" srcId="{EA55555F-857D-4C74-A007-78D212886672}" destId="{7F6873F2-B6BD-4AE8-B94D-E2E73A8D9339}" srcOrd="0" destOrd="0" presId="urn:microsoft.com/office/officeart/2005/8/layout/hierarchy6"/>
    <dgm:cxn modelId="{61A7744D-178F-4AC2-8073-17FB6EBEDEA7}" type="presParOf" srcId="{EA55555F-857D-4C74-A007-78D212886672}" destId="{3F4A19DF-FF7B-4027-9A04-E86C09E8A979}" srcOrd="1" destOrd="0" presId="urn:microsoft.com/office/officeart/2005/8/layout/hierarchy6"/>
    <dgm:cxn modelId="{CDD8D956-A7CC-4112-B0C7-B9692EDCCB03}" type="presParOf" srcId="{4ED57A61-FFAF-4CBA-92EF-1296B7D02AC6}" destId="{E2A0522B-44C1-4F2F-8E46-EE6C592FCFCB}" srcOrd="6" destOrd="0" presId="urn:microsoft.com/office/officeart/2005/8/layout/hierarchy6"/>
    <dgm:cxn modelId="{6C44D55C-1867-4B32-8454-D9DA3921C564}" type="presParOf" srcId="{4ED57A61-FFAF-4CBA-92EF-1296B7D02AC6}" destId="{D1AC87EF-846C-495A-80CA-DEB511C4CEFE}" srcOrd="7" destOrd="0" presId="urn:microsoft.com/office/officeart/2005/8/layout/hierarchy6"/>
    <dgm:cxn modelId="{0340A2D1-3EFC-4634-878F-9DCC68B8B0E6}" type="presParOf" srcId="{D1AC87EF-846C-495A-80CA-DEB511C4CEFE}" destId="{74BEE1D4-C597-4646-AACF-94FA8E233DE6}" srcOrd="0" destOrd="0" presId="urn:microsoft.com/office/officeart/2005/8/layout/hierarchy6"/>
    <dgm:cxn modelId="{7EC04005-1BE9-488A-92F3-7E61F3EEF4EC}" type="presParOf" srcId="{D1AC87EF-846C-495A-80CA-DEB511C4CEFE}" destId="{091A61D3-03BC-4013-8CE6-6960765EB897}" srcOrd="1" destOrd="0" presId="urn:microsoft.com/office/officeart/2005/8/layout/hierarchy6"/>
    <dgm:cxn modelId="{78751413-6E29-464E-89BC-038E09712D3A}" type="presParOf" srcId="{4ED57A61-FFAF-4CBA-92EF-1296B7D02AC6}" destId="{60FF0175-F0F0-4BB5-A957-C57D8D700724}" srcOrd="8" destOrd="0" presId="urn:microsoft.com/office/officeart/2005/8/layout/hierarchy6"/>
    <dgm:cxn modelId="{A7B2BEAD-CF23-48A6-83D9-120D824293D8}" type="presParOf" srcId="{4ED57A61-FFAF-4CBA-92EF-1296B7D02AC6}" destId="{01C381CD-8DA6-49E4-BA2A-EA485053726C}" srcOrd="9" destOrd="0" presId="urn:microsoft.com/office/officeart/2005/8/layout/hierarchy6"/>
    <dgm:cxn modelId="{7292C661-0991-49A3-A01B-451C0528971B}" type="presParOf" srcId="{01C381CD-8DA6-49E4-BA2A-EA485053726C}" destId="{E1409138-6AE5-4844-B655-6B09580BED58}" srcOrd="0" destOrd="0" presId="urn:microsoft.com/office/officeart/2005/8/layout/hierarchy6"/>
    <dgm:cxn modelId="{520B2F92-4034-4417-A3C0-76F7BD5890F7}" type="presParOf" srcId="{01C381CD-8DA6-49E4-BA2A-EA485053726C}" destId="{57D66D13-8EE2-465F-A772-D0E525B22AF9}" srcOrd="1" destOrd="0" presId="urn:microsoft.com/office/officeart/2005/8/layout/hierarchy6"/>
    <dgm:cxn modelId="{C7F12E0F-86FC-4F10-97F7-5CFD3319EA09}" type="presParOf" srcId="{57D66D13-8EE2-465F-A772-D0E525B22AF9}" destId="{BA107B59-D2A2-4AA9-B755-44956716854A}" srcOrd="0" destOrd="0" presId="urn:microsoft.com/office/officeart/2005/8/layout/hierarchy6"/>
    <dgm:cxn modelId="{E78632DC-AC22-481E-B723-6EF8934099FF}" type="presParOf" srcId="{57D66D13-8EE2-465F-A772-D0E525B22AF9}" destId="{77AC2F53-7E1E-4A36-80BB-678F3AC8CF10}" srcOrd="1" destOrd="0" presId="urn:microsoft.com/office/officeart/2005/8/layout/hierarchy6"/>
    <dgm:cxn modelId="{16235A4C-B50A-4FFE-BEFB-2EE456D16728}" type="presParOf" srcId="{77AC2F53-7E1E-4A36-80BB-678F3AC8CF10}" destId="{446432B8-580B-4C19-AFD1-E228A3356115}" srcOrd="0" destOrd="0" presId="urn:microsoft.com/office/officeart/2005/8/layout/hierarchy6"/>
    <dgm:cxn modelId="{BB20CD15-E57B-44F0-AC11-8F70CAD2AB34}" type="presParOf" srcId="{77AC2F53-7E1E-4A36-80BB-678F3AC8CF10}" destId="{BB175855-38B1-4C6F-AD2A-5C37BF24126C}" srcOrd="1" destOrd="0" presId="urn:microsoft.com/office/officeart/2005/8/layout/hierarchy6"/>
    <dgm:cxn modelId="{EA4604EB-A16D-443D-856C-EEED40ACBF66}" type="presParOf" srcId="{57D66D13-8EE2-465F-A772-D0E525B22AF9}" destId="{7FE0C277-22D9-4464-BDB1-6F70D129BD86}" srcOrd="2" destOrd="0" presId="urn:microsoft.com/office/officeart/2005/8/layout/hierarchy6"/>
    <dgm:cxn modelId="{C2494D7E-EBBB-4C1C-8574-87BF831C1FF3}" type="presParOf" srcId="{57D66D13-8EE2-465F-A772-D0E525B22AF9}" destId="{AE37603C-35A6-47BC-97C5-D199E85DFDAE}" srcOrd="3" destOrd="0" presId="urn:microsoft.com/office/officeart/2005/8/layout/hierarchy6"/>
    <dgm:cxn modelId="{8CA19097-7797-4364-A033-D1C8FBD1B968}" type="presParOf" srcId="{AE37603C-35A6-47BC-97C5-D199E85DFDAE}" destId="{F72843E5-0C35-4B13-9A2A-758BD0D2D9C8}" srcOrd="0" destOrd="0" presId="urn:microsoft.com/office/officeart/2005/8/layout/hierarchy6"/>
    <dgm:cxn modelId="{7A0B6C80-6A89-4A00-A1F8-4186C130B57E}" type="presParOf" srcId="{AE37603C-35A6-47BC-97C5-D199E85DFDAE}" destId="{56041672-B3EC-457C-9CFD-CCC2F59087A3}" srcOrd="1" destOrd="0" presId="urn:microsoft.com/office/officeart/2005/8/layout/hierarchy6"/>
    <dgm:cxn modelId="{96C521EB-44C3-45E4-A42D-755BD187D90C}" type="presParOf" srcId="{57D66D13-8EE2-465F-A772-D0E525B22AF9}" destId="{EC7036E4-5239-4167-B9F7-1D2047D45152}" srcOrd="4" destOrd="0" presId="urn:microsoft.com/office/officeart/2005/8/layout/hierarchy6"/>
    <dgm:cxn modelId="{15EB00AE-CA9C-436D-9337-F78348AA5EB8}" type="presParOf" srcId="{57D66D13-8EE2-465F-A772-D0E525B22AF9}" destId="{6C2B8DEE-2CCF-4147-87BB-A11B96791148}" srcOrd="5" destOrd="0" presId="urn:microsoft.com/office/officeart/2005/8/layout/hierarchy6"/>
    <dgm:cxn modelId="{AA77F1ED-188D-4017-A6DD-2BC47E3B114E}" type="presParOf" srcId="{6C2B8DEE-2CCF-4147-87BB-A11B96791148}" destId="{1674413C-88CF-4018-B87F-7C85DFF5A887}" srcOrd="0" destOrd="0" presId="urn:microsoft.com/office/officeart/2005/8/layout/hierarchy6"/>
    <dgm:cxn modelId="{9B95FD87-D7A8-40EB-92A6-55521E46709E}" type="presParOf" srcId="{6C2B8DEE-2CCF-4147-87BB-A11B96791148}" destId="{C159EBD4-C46E-4A99-A1DA-8124AE1C8123}" srcOrd="1" destOrd="0" presId="urn:microsoft.com/office/officeart/2005/8/layout/hierarchy6"/>
    <dgm:cxn modelId="{31D76782-97CD-4989-B1FF-98EC78261397}" type="presParOf" srcId="{4ED57A61-FFAF-4CBA-92EF-1296B7D02AC6}" destId="{7D501162-C89E-4D9A-85BB-5A72AA54B20A}" srcOrd="10" destOrd="0" presId="urn:microsoft.com/office/officeart/2005/8/layout/hierarchy6"/>
    <dgm:cxn modelId="{304DEC7A-7EE7-4016-9EA8-FDC645F7BB4B}" type="presParOf" srcId="{4ED57A61-FFAF-4CBA-92EF-1296B7D02AC6}" destId="{7015F6F4-475D-4A83-BB98-84890CF5E3AE}" srcOrd="11" destOrd="0" presId="urn:microsoft.com/office/officeart/2005/8/layout/hierarchy6"/>
    <dgm:cxn modelId="{4322DDC9-40E1-4A89-9F57-A219EF30D9BB}" type="presParOf" srcId="{7015F6F4-475D-4A83-BB98-84890CF5E3AE}" destId="{D5C41284-1CBA-49D8-974E-D71B373E388B}" srcOrd="0" destOrd="0" presId="urn:microsoft.com/office/officeart/2005/8/layout/hierarchy6"/>
    <dgm:cxn modelId="{17EF6EAD-1E6B-4DE8-BECC-0657D541FFAE}" type="presParOf" srcId="{7015F6F4-475D-4A83-BB98-84890CF5E3AE}" destId="{D8EAD473-5694-4157-8098-9046AF91AE56}" srcOrd="1" destOrd="0" presId="urn:microsoft.com/office/officeart/2005/8/layout/hierarchy6"/>
    <dgm:cxn modelId="{5FF22F14-5E82-4C60-B5F3-E749ACAF8282}" type="presParOf" srcId="{4ED57A61-FFAF-4CBA-92EF-1296B7D02AC6}" destId="{DD23B635-7203-44A2-9635-4ECA1C650626}" srcOrd="12" destOrd="0" presId="urn:microsoft.com/office/officeart/2005/8/layout/hierarchy6"/>
    <dgm:cxn modelId="{67D4F548-9C39-412B-95E9-31134399F92D}" type="presParOf" srcId="{4ED57A61-FFAF-4CBA-92EF-1296B7D02AC6}" destId="{BE8E8233-CE4D-462B-A0E5-F58B5E0197AF}" srcOrd="13" destOrd="0" presId="urn:microsoft.com/office/officeart/2005/8/layout/hierarchy6"/>
    <dgm:cxn modelId="{55D12A09-08AC-4E6B-8A63-D7483292C9E0}" type="presParOf" srcId="{BE8E8233-CE4D-462B-A0E5-F58B5E0197AF}" destId="{C55B7A50-1791-4114-9A81-ADFDB3ECCF19}" srcOrd="0" destOrd="0" presId="urn:microsoft.com/office/officeart/2005/8/layout/hierarchy6"/>
    <dgm:cxn modelId="{C58AA63C-9DC5-4D56-84A6-9AB9A9AEEA92}" type="presParOf" srcId="{BE8E8233-CE4D-462B-A0E5-F58B5E0197AF}" destId="{142B9E42-4342-453E-B546-6EA300539723}" srcOrd="1" destOrd="0" presId="urn:microsoft.com/office/officeart/2005/8/layout/hierarchy6"/>
    <dgm:cxn modelId="{11C8DA0E-5983-4672-A96B-C93638C6FF05}" type="presParOf" srcId="{553098F7-64F7-4915-B354-BD37B53F18D5}" destId="{333E93CC-BA62-4C1A-923C-8484DF13EB1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1071C3-39EB-4798-85CA-4BB9F53E9D1C}"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ED284A7F-BDFD-4876-8E5D-B964F16A6BC5}">
      <dgm:prSet phldrT="[Text]"/>
      <dgm:spPr/>
      <dgm:t>
        <a:bodyPr/>
        <a:lstStyle/>
        <a:p>
          <a:r>
            <a:rPr lang="en-US" dirty="0"/>
            <a:t>DEQ Director Michael </a:t>
          </a:r>
          <a:r>
            <a:rPr lang="en-US" dirty="0" err="1"/>
            <a:t>Rolband</a:t>
          </a:r>
          <a:endParaRPr lang="en-US" dirty="0"/>
        </a:p>
      </dgm:t>
    </dgm:pt>
    <dgm:pt modelId="{DFD1500A-CCC1-4ABB-A687-25A0177C8C0E}" type="parTrans" cxnId="{2460717A-4240-40F1-935D-35A363BFDC3D}">
      <dgm:prSet/>
      <dgm:spPr/>
      <dgm:t>
        <a:bodyPr/>
        <a:lstStyle/>
        <a:p>
          <a:endParaRPr lang="en-US"/>
        </a:p>
      </dgm:t>
    </dgm:pt>
    <dgm:pt modelId="{8B2D6A99-97F2-4142-A0BD-B8ECA651B4EB}" type="sibTrans" cxnId="{2460717A-4240-40F1-935D-35A363BFDC3D}">
      <dgm:prSet/>
      <dgm:spPr/>
      <dgm:t>
        <a:bodyPr/>
        <a:lstStyle/>
        <a:p>
          <a:endParaRPr lang="en-US"/>
        </a:p>
      </dgm:t>
    </dgm:pt>
    <dgm:pt modelId="{C8B671E8-EB42-44A5-8490-8B018C2692FE}">
      <dgm:prSet phldrT="[Text]"/>
      <dgm:spPr/>
      <dgm:t>
        <a:bodyPr/>
        <a:lstStyle/>
        <a:p>
          <a:r>
            <a:rPr lang="en-US" dirty="0"/>
            <a:t>Chief Stormwater Policy Assistant</a:t>
          </a:r>
        </a:p>
      </dgm:t>
    </dgm:pt>
    <dgm:pt modelId="{D9466B9B-849F-455F-8618-8F0C964CF5CC}" type="parTrans" cxnId="{8DE5F810-1118-43B6-9078-7015E828B912}">
      <dgm:prSet/>
      <dgm:spPr/>
      <dgm:t>
        <a:bodyPr/>
        <a:lstStyle/>
        <a:p>
          <a:endParaRPr lang="en-US"/>
        </a:p>
      </dgm:t>
    </dgm:pt>
    <dgm:pt modelId="{66915A57-0CFA-48BF-A763-1E0407009172}" type="sibTrans" cxnId="{8DE5F810-1118-43B6-9078-7015E828B912}">
      <dgm:prSet/>
      <dgm:spPr/>
      <dgm:t>
        <a:bodyPr/>
        <a:lstStyle/>
        <a:p>
          <a:endParaRPr lang="en-US"/>
        </a:p>
      </dgm:t>
    </dgm:pt>
    <dgm:pt modelId="{BBF08103-0993-4A47-B5B5-F2C749D3AAB5}">
      <dgm:prSet phldrT="[Text]"/>
      <dgm:spPr/>
      <dgm:t>
        <a:bodyPr/>
        <a:lstStyle/>
        <a:p>
          <a:r>
            <a:rPr lang="en-US" dirty="0"/>
            <a:t>Chief Deputy</a:t>
          </a:r>
        </a:p>
      </dgm:t>
    </dgm:pt>
    <dgm:pt modelId="{D39A6A46-AEB3-4C66-9F01-4D334EC649B2}" type="parTrans" cxnId="{A853E8AC-1FA2-46CC-8EC1-5FEB4CFED75A}">
      <dgm:prSet/>
      <dgm:spPr/>
      <dgm:t>
        <a:bodyPr/>
        <a:lstStyle/>
        <a:p>
          <a:endParaRPr lang="en-US"/>
        </a:p>
      </dgm:t>
    </dgm:pt>
    <dgm:pt modelId="{7F53DAE4-9AB9-472E-83DC-AB747FFCBB69}" type="sibTrans" cxnId="{A853E8AC-1FA2-46CC-8EC1-5FEB4CFED75A}">
      <dgm:prSet/>
      <dgm:spPr/>
      <dgm:t>
        <a:bodyPr/>
        <a:lstStyle/>
        <a:p>
          <a:endParaRPr lang="en-US"/>
        </a:p>
      </dgm:t>
    </dgm:pt>
    <dgm:pt modelId="{B548F1E1-F7B4-4443-8F24-223E48B3C75F}">
      <dgm:prSet phldrT="[Text]"/>
      <dgm:spPr/>
      <dgm:t>
        <a:bodyPr/>
        <a:lstStyle/>
        <a:p>
          <a:r>
            <a:rPr lang="en-US" dirty="0"/>
            <a:t>Division of Administration</a:t>
          </a:r>
        </a:p>
      </dgm:t>
    </dgm:pt>
    <dgm:pt modelId="{8789FEA2-49B3-4F0F-BA01-31FA7EEA90CC}" type="parTrans" cxnId="{BF5C500F-B188-4C4A-868D-B7740FF93210}">
      <dgm:prSet/>
      <dgm:spPr/>
      <dgm:t>
        <a:bodyPr/>
        <a:lstStyle/>
        <a:p>
          <a:endParaRPr lang="en-US"/>
        </a:p>
      </dgm:t>
    </dgm:pt>
    <dgm:pt modelId="{9CAB6B2A-70D2-42E8-9C3F-D24A7CCAE0EF}" type="sibTrans" cxnId="{BF5C500F-B188-4C4A-868D-B7740FF93210}">
      <dgm:prSet/>
      <dgm:spPr/>
      <dgm:t>
        <a:bodyPr/>
        <a:lstStyle/>
        <a:p>
          <a:endParaRPr lang="en-US"/>
        </a:p>
      </dgm:t>
    </dgm:pt>
    <dgm:pt modelId="{8782280B-D380-4719-B30C-4DA03FDEDAFB}">
      <dgm:prSet phldrT="[Text]"/>
      <dgm:spPr/>
      <dgm:t>
        <a:bodyPr/>
        <a:lstStyle/>
        <a:p>
          <a:r>
            <a:rPr lang="en-US" dirty="0"/>
            <a:t>Operations</a:t>
          </a:r>
        </a:p>
      </dgm:t>
    </dgm:pt>
    <dgm:pt modelId="{D8635B0E-010A-407E-AF90-5AD84C4CF960}" type="parTrans" cxnId="{29207E60-842B-45A9-9A99-AC5F48A152B7}">
      <dgm:prSet/>
      <dgm:spPr/>
      <dgm:t>
        <a:bodyPr/>
        <a:lstStyle/>
        <a:p>
          <a:endParaRPr lang="en-US"/>
        </a:p>
      </dgm:t>
    </dgm:pt>
    <dgm:pt modelId="{FA41FDDA-59A8-4BFD-B844-489B42DBAA24}" type="sibTrans" cxnId="{29207E60-842B-45A9-9A99-AC5F48A152B7}">
      <dgm:prSet/>
      <dgm:spPr/>
      <dgm:t>
        <a:bodyPr/>
        <a:lstStyle/>
        <a:p>
          <a:endParaRPr lang="en-US"/>
        </a:p>
      </dgm:t>
    </dgm:pt>
    <dgm:pt modelId="{FB80B19B-37DA-4C58-AEFB-88A2AB9DA8F4}">
      <dgm:prSet phldrT="[Text]"/>
      <dgm:spPr/>
      <dgm:t>
        <a:bodyPr/>
        <a:lstStyle/>
        <a:p>
          <a:r>
            <a:rPr lang="en-US" dirty="0"/>
            <a:t>Regulatory Affairs &amp; Outreach Division</a:t>
          </a:r>
        </a:p>
      </dgm:t>
    </dgm:pt>
    <dgm:pt modelId="{6F4983BA-F8F9-4569-95F3-43D3FF573F25}" type="parTrans" cxnId="{A0F72898-8710-4FD1-BA77-4D2C36046DFC}">
      <dgm:prSet/>
      <dgm:spPr/>
      <dgm:t>
        <a:bodyPr/>
        <a:lstStyle/>
        <a:p>
          <a:endParaRPr lang="en-US"/>
        </a:p>
      </dgm:t>
    </dgm:pt>
    <dgm:pt modelId="{C11ABE20-D86F-4E4F-8D19-3DE1263F41D1}" type="sibTrans" cxnId="{A0F72898-8710-4FD1-BA77-4D2C36046DFC}">
      <dgm:prSet/>
      <dgm:spPr/>
      <dgm:t>
        <a:bodyPr/>
        <a:lstStyle/>
        <a:p>
          <a:endParaRPr lang="en-US"/>
        </a:p>
      </dgm:t>
    </dgm:pt>
    <dgm:pt modelId="{1EFC6488-4418-4C73-8396-86E9D3B2D637}">
      <dgm:prSet phldrT="[Text]"/>
      <dgm:spPr/>
      <dgm:t>
        <a:bodyPr/>
        <a:lstStyle/>
        <a:p>
          <a:r>
            <a:rPr lang="en-US" dirty="0"/>
            <a:t>Division of Policy</a:t>
          </a:r>
        </a:p>
      </dgm:t>
    </dgm:pt>
    <dgm:pt modelId="{A4EE671C-A7C4-4D32-A723-92D9828A7E19}" type="parTrans" cxnId="{F972FBD7-2744-4960-A5E9-56011F4DA330}">
      <dgm:prSet/>
      <dgm:spPr/>
      <dgm:t>
        <a:bodyPr/>
        <a:lstStyle/>
        <a:p>
          <a:endParaRPr lang="en-US"/>
        </a:p>
      </dgm:t>
    </dgm:pt>
    <dgm:pt modelId="{795804CF-7788-44BE-AD47-ED48A9AA892D}" type="sibTrans" cxnId="{F972FBD7-2744-4960-A5E9-56011F4DA330}">
      <dgm:prSet/>
      <dgm:spPr/>
      <dgm:t>
        <a:bodyPr/>
        <a:lstStyle/>
        <a:p>
          <a:endParaRPr lang="en-US"/>
        </a:p>
      </dgm:t>
    </dgm:pt>
    <dgm:pt modelId="{94B49E8F-F9DF-4C68-B93E-8FB231A81204}">
      <dgm:prSet phldrT="[Text]"/>
      <dgm:spPr/>
      <dgm:t>
        <a:bodyPr/>
        <a:lstStyle/>
        <a:p>
          <a:r>
            <a:rPr lang="en-US" dirty="0"/>
            <a:t>Security</a:t>
          </a:r>
        </a:p>
      </dgm:t>
    </dgm:pt>
    <dgm:pt modelId="{DA1B72B6-76B7-4880-AF86-C25DF74EE156}" type="parTrans" cxnId="{05424C37-7122-411A-BABB-9F5411CF3BEB}">
      <dgm:prSet/>
      <dgm:spPr/>
      <dgm:t>
        <a:bodyPr/>
        <a:lstStyle/>
        <a:p>
          <a:endParaRPr lang="en-US"/>
        </a:p>
      </dgm:t>
    </dgm:pt>
    <dgm:pt modelId="{181168A3-960C-49E5-A4E2-064FB9F3BDF5}" type="sibTrans" cxnId="{05424C37-7122-411A-BABB-9F5411CF3BEB}">
      <dgm:prSet/>
      <dgm:spPr/>
      <dgm:t>
        <a:bodyPr/>
        <a:lstStyle/>
        <a:p>
          <a:endParaRPr lang="en-US"/>
        </a:p>
      </dgm:t>
    </dgm:pt>
    <dgm:pt modelId="{1FFF3E68-5C1A-420B-AB2F-2CAC193A82D5}">
      <dgm:prSet phldrT="[Text]"/>
      <dgm:spPr/>
      <dgm:t>
        <a:bodyPr/>
        <a:lstStyle/>
        <a:p>
          <a:r>
            <a:rPr lang="en-US" dirty="0"/>
            <a:t>Communications, PREP &amp; Permitting Assistance</a:t>
          </a:r>
        </a:p>
      </dgm:t>
    </dgm:pt>
    <dgm:pt modelId="{4D254B7C-5B0D-470E-9762-C890C12452BD}" type="parTrans" cxnId="{0FA6A0F6-9A49-42CA-B62A-5FE1ECCB833E}">
      <dgm:prSet/>
      <dgm:spPr/>
      <dgm:t>
        <a:bodyPr/>
        <a:lstStyle/>
        <a:p>
          <a:endParaRPr lang="en-US"/>
        </a:p>
      </dgm:t>
    </dgm:pt>
    <dgm:pt modelId="{DE605E0F-DDE4-44C5-BE2C-8B1BD763D977}" type="sibTrans" cxnId="{0FA6A0F6-9A49-42CA-B62A-5FE1ECCB833E}">
      <dgm:prSet/>
      <dgm:spPr/>
      <dgm:t>
        <a:bodyPr/>
        <a:lstStyle/>
        <a:p>
          <a:endParaRPr lang="en-US"/>
        </a:p>
      </dgm:t>
    </dgm:pt>
    <dgm:pt modelId="{A283E6BB-D80A-4AAE-BD0A-058202DF9F9A}">
      <dgm:prSet phldrT="[Text]"/>
      <dgm:spPr/>
      <dgm:t>
        <a:bodyPr/>
        <a:lstStyle/>
        <a:p>
          <a:r>
            <a:rPr lang="en-US" dirty="0"/>
            <a:t>Environmental Justice</a:t>
          </a:r>
        </a:p>
      </dgm:t>
    </dgm:pt>
    <dgm:pt modelId="{37FF0514-E33E-4C54-A95D-D5952F9089EE}" type="parTrans" cxnId="{4BF99C6A-E767-459F-8867-AD0FFE06D5D6}">
      <dgm:prSet/>
      <dgm:spPr/>
      <dgm:t>
        <a:bodyPr/>
        <a:lstStyle/>
        <a:p>
          <a:endParaRPr lang="en-US"/>
        </a:p>
      </dgm:t>
    </dgm:pt>
    <dgm:pt modelId="{A0922BEC-7319-4CC2-AE4E-F8EE84A956C3}" type="sibTrans" cxnId="{4BF99C6A-E767-459F-8867-AD0FFE06D5D6}">
      <dgm:prSet/>
      <dgm:spPr/>
      <dgm:t>
        <a:bodyPr/>
        <a:lstStyle/>
        <a:p>
          <a:endParaRPr lang="en-US"/>
        </a:p>
      </dgm:t>
    </dgm:pt>
    <dgm:pt modelId="{FF1E2626-1641-4AA0-BB6D-5EC2CEC326DC}">
      <dgm:prSet phldrT="[Text]"/>
      <dgm:spPr/>
      <dgm:t>
        <a:bodyPr/>
        <a:lstStyle/>
        <a:p>
          <a:r>
            <a:rPr lang="en-US" dirty="0"/>
            <a:t>Enforcement</a:t>
          </a:r>
        </a:p>
      </dgm:t>
    </dgm:pt>
    <dgm:pt modelId="{3073255B-1E0E-4900-98EF-93887864F754}" type="parTrans" cxnId="{67DB5DFB-3B9E-4AC6-B5FD-EA8CB5291B2A}">
      <dgm:prSet/>
      <dgm:spPr/>
      <dgm:t>
        <a:bodyPr/>
        <a:lstStyle/>
        <a:p>
          <a:endParaRPr lang="en-US"/>
        </a:p>
      </dgm:t>
    </dgm:pt>
    <dgm:pt modelId="{FFB56A47-6B67-4418-BFA8-F82A414812EB}" type="sibTrans" cxnId="{67DB5DFB-3B9E-4AC6-B5FD-EA8CB5291B2A}">
      <dgm:prSet/>
      <dgm:spPr/>
      <dgm:t>
        <a:bodyPr/>
        <a:lstStyle/>
        <a:p>
          <a:endParaRPr lang="en-US"/>
        </a:p>
      </dgm:t>
    </dgm:pt>
    <dgm:pt modelId="{85BB2BC9-562A-48E0-9D3B-D87CF3B6B371}">
      <dgm:prSet phldrT="[Text]"/>
      <dgm:spPr/>
      <dgm:t>
        <a:bodyPr/>
        <a:lstStyle/>
        <a:p>
          <a:r>
            <a:rPr lang="en-US" dirty="0"/>
            <a:t>Environmental Enhancement</a:t>
          </a:r>
        </a:p>
      </dgm:t>
    </dgm:pt>
    <dgm:pt modelId="{B24A941C-9FE0-447D-A7F2-A8887C33E3CF}" type="parTrans" cxnId="{1A4917EE-4F28-4C22-9CAC-39073CF12AC3}">
      <dgm:prSet/>
      <dgm:spPr/>
      <dgm:t>
        <a:bodyPr/>
        <a:lstStyle/>
        <a:p>
          <a:endParaRPr lang="en-US"/>
        </a:p>
      </dgm:t>
    </dgm:pt>
    <dgm:pt modelId="{8BAE9893-B214-4D4E-AC62-B701150699ED}" type="sibTrans" cxnId="{1A4917EE-4F28-4C22-9CAC-39073CF12AC3}">
      <dgm:prSet/>
      <dgm:spPr/>
      <dgm:t>
        <a:bodyPr/>
        <a:lstStyle/>
        <a:p>
          <a:endParaRPr lang="en-US"/>
        </a:p>
      </dgm:t>
    </dgm:pt>
    <dgm:pt modelId="{553098F7-64F7-4915-B354-BD37B53F18D5}" type="pres">
      <dgm:prSet presAssocID="{511071C3-39EB-4798-85CA-4BB9F53E9D1C}" presName="mainComposite" presStyleCnt="0">
        <dgm:presLayoutVars>
          <dgm:chPref val="1"/>
          <dgm:dir/>
          <dgm:animOne val="branch"/>
          <dgm:animLvl val="lvl"/>
          <dgm:resizeHandles val="exact"/>
        </dgm:presLayoutVars>
      </dgm:prSet>
      <dgm:spPr/>
    </dgm:pt>
    <dgm:pt modelId="{6C7C2E9C-8511-445C-829C-0EFC689EB12F}" type="pres">
      <dgm:prSet presAssocID="{511071C3-39EB-4798-85CA-4BB9F53E9D1C}" presName="hierFlow" presStyleCnt="0"/>
      <dgm:spPr/>
    </dgm:pt>
    <dgm:pt modelId="{F0F3553B-536F-4A67-9E02-AAF1C0AF8800}" type="pres">
      <dgm:prSet presAssocID="{511071C3-39EB-4798-85CA-4BB9F53E9D1C}" presName="hierChild1" presStyleCnt="0">
        <dgm:presLayoutVars>
          <dgm:chPref val="1"/>
          <dgm:animOne val="branch"/>
          <dgm:animLvl val="lvl"/>
        </dgm:presLayoutVars>
      </dgm:prSet>
      <dgm:spPr/>
    </dgm:pt>
    <dgm:pt modelId="{3E049528-626B-46CA-A449-37FC4929D17B}" type="pres">
      <dgm:prSet presAssocID="{ED284A7F-BDFD-4876-8E5D-B964F16A6BC5}" presName="Name14" presStyleCnt="0"/>
      <dgm:spPr/>
    </dgm:pt>
    <dgm:pt modelId="{5D2FCFB8-8564-477F-8D68-E02BA3F258D9}" type="pres">
      <dgm:prSet presAssocID="{ED284A7F-BDFD-4876-8E5D-B964F16A6BC5}" presName="level1Shape" presStyleLbl="node0" presStyleIdx="0" presStyleCnt="1">
        <dgm:presLayoutVars>
          <dgm:chPref val="3"/>
        </dgm:presLayoutVars>
      </dgm:prSet>
      <dgm:spPr/>
    </dgm:pt>
    <dgm:pt modelId="{4ED57A61-FFAF-4CBA-92EF-1296B7D02AC6}" type="pres">
      <dgm:prSet presAssocID="{ED284A7F-BDFD-4876-8E5D-B964F16A6BC5}" presName="hierChild2" presStyleCnt="0"/>
      <dgm:spPr/>
    </dgm:pt>
    <dgm:pt modelId="{68B30C4E-CBDD-4E6C-A8B5-0D989F7C1E59}" type="pres">
      <dgm:prSet presAssocID="{D9466B9B-849F-455F-8618-8F0C964CF5CC}" presName="Name19" presStyleLbl="parChTrans1D2" presStyleIdx="0" presStyleCnt="7"/>
      <dgm:spPr/>
    </dgm:pt>
    <dgm:pt modelId="{EF8009D3-B363-45B7-8BD2-C774F716173F}" type="pres">
      <dgm:prSet presAssocID="{C8B671E8-EB42-44A5-8490-8B018C2692FE}" presName="Name21" presStyleCnt="0"/>
      <dgm:spPr/>
    </dgm:pt>
    <dgm:pt modelId="{33DD64DD-CD51-4DD9-9611-130BE38155AC}" type="pres">
      <dgm:prSet presAssocID="{C8B671E8-EB42-44A5-8490-8B018C2692FE}" presName="level2Shape" presStyleLbl="node2" presStyleIdx="0" presStyleCnt="7"/>
      <dgm:spPr/>
    </dgm:pt>
    <dgm:pt modelId="{30F229E3-569F-427E-B813-D3DAA5368268}" type="pres">
      <dgm:prSet presAssocID="{C8B671E8-EB42-44A5-8490-8B018C2692FE}" presName="hierChild3" presStyleCnt="0"/>
      <dgm:spPr/>
    </dgm:pt>
    <dgm:pt modelId="{E614943A-F91D-4BEB-A14E-91A73373F62A}" type="pres">
      <dgm:prSet presAssocID="{D39A6A46-AEB3-4C66-9F01-4D334EC649B2}" presName="Name19" presStyleLbl="parChTrans1D2" presStyleIdx="1" presStyleCnt="7"/>
      <dgm:spPr/>
    </dgm:pt>
    <dgm:pt modelId="{9C614E62-0173-4355-8D73-5AAF766ECF7E}" type="pres">
      <dgm:prSet presAssocID="{BBF08103-0993-4A47-B5B5-F2C749D3AAB5}" presName="Name21" presStyleCnt="0"/>
      <dgm:spPr/>
    </dgm:pt>
    <dgm:pt modelId="{B1A3278C-CAB2-441E-948A-646E5A99D2FA}" type="pres">
      <dgm:prSet presAssocID="{BBF08103-0993-4A47-B5B5-F2C749D3AAB5}" presName="level2Shape" presStyleLbl="node2" presStyleIdx="1" presStyleCnt="7"/>
      <dgm:spPr/>
    </dgm:pt>
    <dgm:pt modelId="{AA3196CF-04E8-4D4C-8EF8-6D80CE30B599}" type="pres">
      <dgm:prSet presAssocID="{BBF08103-0993-4A47-B5B5-F2C749D3AAB5}" presName="hierChild3" presStyleCnt="0"/>
      <dgm:spPr/>
    </dgm:pt>
    <dgm:pt modelId="{D56B38F4-4299-4CF0-85E4-882499E63768}" type="pres">
      <dgm:prSet presAssocID="{8789FEA2-49B3-4F0F-BA01-31FA7EEA90CC}" presName="Name19" presStyleLbl="parChTrans1D2" presStyleIdx="2" presStyleCnt="7"/>
      <dgm:spPr/>
    </dgm:pt>
    <dgm:pt modelId="{EA55555F-857D-4C74-A007-78D212886672}" type="pres">
      <dgm:prSet presAssocID="{B548F1E1-F7B4-4443-8F24-223E48B3C75F}" presName="Name21" presStyleCnt="0"/>
      <dgm:spPr/>
    </dgm:pt>
    <dgm:pt modelId="{7F6873F2-B6BD-4AE8-B94D-E2E73A8D9339}" type="pres">
      <dgm:prSet presAssocID="{B548F1E1-F7B4-4443-8F24-223E48B3C75F}" presName="level2Shape" presStyleLbl="node2" presStyleIdx="2" presStyleCnt="7"/>
      <dgm:spPr/>
    </dgm:pt>
    <dgm:pt modelId="{3F4A19DF-FF7B-4027-9A04-E86C09E8A979}" type="pres">
      <dgm:prSet presAssocID="{B548F1E1-F7B4-4443-8F24-223E48B3C75F}" presName="hierChild3" presStyleCnt="0"/>
      <dgm:spPr/>
    </dgm:pt>
    <dgm:pt modelId="{E2A0522B-44C1-4F2F-8E46-EE6C592FCFCB}" type="pres">
      <dgm:prSet presAssocID="{A4EE671C-A7C4-4D32-A723-92D9828A7E19}" presName="Name19" presStyleLbl="parChTrans1D2" presStyleIdx="3" presStyleCnt="7"/>
      <dgm:spPr/>
    </dgm:pt>
    <dgm:pt modelId="{D1AC87EF-846C-495A-80CA-DEB511C4CEFE}" type="pres">
      <dgm:prSet presAssocID="{1EFC6488-4418-4C73-8396-86E9D3B2D637}" presName="Name21" presStyleCnt="0"/>
      <dgm:spPr/>
    </dgm:pt>
    <dgm:pt modelId="{74BEE1D4-C597-4646-AACF-94FA8E233DE6}" type="pres">
      <dgm:prSet presAssocID="{1EFC6488-4418-4C73-8396-86E9D3B2D637}" presName="level2Shape" presStyleLbl="node2" presStyleIdx="3" presStyleCnt="7"/>
      <dgm:spPr/>
    </dgm:pt>
    <dgm:pt modelId="{091A61D3-03BC-4013-8CE6-6960765EB897}" type="pres">
      <dgm:prSet presAssocID="{1EFC6488-4418-4C73-8396-86E9D3B2D637}" presName="hierChild3" presStyleCnt="0"/>
      <dgm:spPr/>
    </dgm:pt>
    <dgm:pt modelId="{60FF0175-F0F0-4BB5-A957-C57D8D700724}" type="pres">
      <dgm:prSet presAssocID="{D8635B0E-010A-407E-AF90-5AD84C4CF960}" presName="Name19" presStyleLbl="parChTrans1D2" presStyleIdx="4" presStyleCnt="7"/>
      <dgm:spPr/>
    </dgm:pt>
    <dgm:pt modelId="{01C381CD-8DA6-49E4-BA2A-EA485053726C}" type="pres">
      <dgm:prSet presAssocID="{8782280B-D380-4719-B30C-4DA03FDEDAFB}" presName="Name21" presStyleCnt="0"/>
      <dgm:spPr/>
    </dgm:pt>
    <dgm:pt modelId="{E1409138-6AE5-4844-B655-6B09580BED58}" type="pres">
      <dgm:prSet presAssocID="{8782280B-D380-4719-B30C-4DA03FDEDAFB}" presName="level2Shape" presStyleLbl="node2" presStyleIdx="4" presStyleCnt="7"/>
      <dgm:spPr/>
    </dgm:pt>
    <dgm:pt modelId="{57D66D13-8EE2-465F-A772-D0E525B22AF9}" type="pres">
      <dgm:prSet presAssocID="{8782280B-D380-4719-B30C-4DA03FDEDAFB}" presName="hierChild3" presStyleCnt="0"/>
      <dgm:spPr/>
    </dgm:pt>
    <dgm:pt modelId="{7D501162-C89E-4D9A-85BB-5A72AA54B20A}" type="pres">
      <dgm:prSet presAssocID="{6F4983BA-F8F9-4569-95F3-43D3FF573F25}" presName="Name19" presStyleLbl="parChTrans1D2" presStyleIdx="5" presStyleCnt="7"/>
      <dgm:spPr/>
    </dgm:pt>
    <dgm:pt modelId="{7015F6F4-475D-4A83-BB98-84890CF5E3AE}" type="pres">
      <dgm:prSet presAssocID="{FB80B19B-37DA-4C58-AEFB-88A2AB9DA8F4}" presName="Name21" presStyleCnt="0"/>
      <dgm:spPr/>
    </dgm:pt>
    <dgm:pt modelId="{D5C41284-1CBA-49D8-974E-D71B373E388B}" type="pres">
      <dgm:prSet presAssocID="{FB80B19B-37DA-4C58-AEFB-88A2AB9DA8F4}" presName="level2Shape" presStyleLbl="node2" presStyleIdx="5" presStyleCnt="7"/>
      <dgm:spPr/>
    </dgm:pt>
    <dgm:pt modelId="{D8EAD473-5694-4157-8098-9046AF91AE56}" type="pres">
      <dgm:prSet presAssocID="{FB80B19B-37DA-4C58-AEFB-88A2AB9DA8F4}" presName="hierChild3" presStyleCnt="0"/>
      <dgm:spPr/>
    </dgm:pt>
    <dgm:pt modelId="{C59A0213-581B-492B-9436-ECB71AC5F5BF}" type="pres">
      <dgm:prSet presAssocID="{4D254B7C-5B0D-470E-9762-C890C12452BD}" presName="Name19" presStyleLbl="parChTrans1D3" presStyleIdx="0" presStyleCnt="4"/>
      <dgm:spPr/>
    </dgm:pt>
    <dgm:pt modelId="{D1C9D43D-31FF-4D5D-86FA-23413D7955DC}" type="pres">
      <dgm:prSet presAssocID="{1FFF3E68-5C1A-420B-AB2F-2CAC193A82D5}" presName="Name21" presStyleCnt="0"/>
      <dgm:spPr/>
    </dgm:pt>
    <dgm:pt modelId="{8977B089-C1D5-470B-8485-589DF8890F7A}" type="pres">
      <dgm:prSet presAssocID="{1FFF3E68-5C1A-420B-AB2F-2CAC193A82D5}" presName="level2Shape" presStyleLbl="node3" presStyleIdx="0" presStyleCnt="4"/>
      <dgm:spPr/>
    </dgm:pt>
    <dgm:pt modelId="{D383EE19-E5FF-40C3-806F-DD527AE7FBF2}" type="pres">
      <dgm:prSet presAssocID="{1FFF3E68-5C1A-420B-AB2F-2CAC193A82D5}" presName="hierChild3" presStyleCnt="0"/>
      <dgm:spPr/>
    </dgm:pt>
    <dgm:pt modelId="{236B938B-511F-4E74-9E10-E84E9969D493}" type="pres">
      <dgm:prSet presAssocID="{37FF0514-E33E-4C54-A95D-D5952F9089EE}" presName="Name19" presStyleLbl="parChTrans1D3" presStyleIdx="1" presStyleCnt="4"/>
      <dgm:spPr/>
    </dgm:pt>
    <dgm:pt modelId="{C39C1D63-A14C-414D-8EA5-CF970E97156F}" type="pres">
      <dgm:prSet presAssocID="{A283E6BB-D80A-4AAE-BD0A-058202DF9F9A}" presName="Name21" presStyleCnt="0"/>
      <dgm:spPr/>
    </dgm:pt>
    <dgm:pt modelId="{62FFC568-82E2-4CC4-9F55-74AFA1AF638D}" type="pres">
      <dgm:prSet presAssocID="{A283E6BB-D80A-4AAE-BD0A-058202DF9F9A}" presName="level2Shape" presStyleLbl="node3" presStyleIdx="1" presStyleCnt="4"/>
      <dgm:spPr/>
    </dgm:pt>
    <dgm:pt modelId="{7F49D386-6ADE-4371-9F10-023B604A9333}" type="pres">
      <dgm:prSet presAssocID="{A283E6BB-D80A-4AAE-BD0A-058202DF9F9A}" presName="hierChild3" presStyleCnt="0"/>
      <dgm:spPr/>
    </dgm:pt>
    <dgm:pt modelId="{976007EB-7C4E-44EA-9446-606EE953C6F1}" type="pres">
      <dgm:prSet presAssocID="{3073255B-1E0E-4900-98EF-93887864F754}" presName="Name19" presStyleLbl="parChTrans1D3" presStyleIdx="2" presStyleCnt="4"/>
      <dgm:spPr/>
    </dgm:pt>
    <dgm:pt modelId="{653B2D8F-2D4B-49C1-A793-56CB4C08617C}" type="pres">
      <dgm:prSet presAssocID="{FF1E2626-1641-4AA0-BB6D-5EC2CEC326DC}" presName="Name21" presStyleCnt="0"/>
      <dgm:spPr/>
    </dgm:pt>
    <dgm:pt modelId="{DBE0EACE-2D7A-4E9C-A4B5-994C4AE31438}" type="pres">
      <dgm:prSet presAssocID="{FF1E2626-1641-4AA0-BB6D-5EC2CEC326DC}" presName="level2Shape" presStyleLbl="node3" presStyleIdx="2" presStyleCnt="4"/>
      <dgm:spPr/>
    </dgm:pt>
    <dgm:pt modelId="{93EFCC85-EA4A-4061-A274-82EAC4A3A4E8}" type="pres">
      <dgm:prSet presAssocID="{FF1E2626-1641-4AA0-BB6D-5EC2CEC326DC}" presName="hierChild3" presStyleCnt="0"/>
      <dgm:spPr/>
    </dgm:pt>
    <dgm:pt modelId="{ECA6597F-B7FB-433B-BA5A-2CB1A6DC79A8}" type="pres">
      <dgm:prSet presAssocID="{B24A941C-9FE0-447D-A7F2-A8887C33E3CF}" presName="Name19" presStyleLbl="parChTrans1D3" presStyleIdx="3" presStyleCnt="4"/>
      <dgm:spPr/>
    </dgm:pt>
    <dgm:pt modelId="{D6B78692-9D39-4F11-825A-C6A45929AD42}" type="pres">
      <dgm:prSet presAssocID="{85BB2BC9-562A-48E0-9D3B-D87CF3B6B371}" presName="Name21" presStyleCnt="0"/>
      <dgm:spPr/>
    </dgm:pt>
    <dgm:pt modelId="{01FC96D1-AB1F-4C6A-91E5-6FA66DC080C0}" type="pres">
      <dgm:prSet presAssocID="{85BB2BC9-562A-48E0-9D3B-D87CF3B6B371}" presName="level2Shape" presStyleLbl="node3" presStyleIdx="3" presStyleCnt="4"/>
      <dgm:spPr/>
    </dgm:pt>
    <dgm:pt modelId="{3DC79F23-B930-4ED8-A2D6-41EDD69CF1A0}" type="pres">
      <dgm:prSet presAssocID="{85BB2BC9-562A-48E0-9D3B-D87CF3B6B371}" presName="hierChild3" presStyleCnt="0"/>
      <dgm:spPr/>
    </dgm:pt>
    <dgm:pt modelId="{DD23B635-7203-44A2-9635-4ECA1C650626}" type="pres">
      <dgm:prSet presAssocID="{DA1B72B6-76B7-4880-AF86-C25DF74EE156}" presName="Name19" presStyleLbl="parChTrans1D2" presStyleIdx="6" presStyleCnt="7"/>
      <dgm:spPr/>
    </dgm:pt>
    <dgm:pt modelId="{BE8E8233-CE4D-462B-A0E5-F58B5E0197AF}" type="pres">
      <dgm:prSet presAssocID="{94B49E8F-F9DF-4C68-B93E-8FB231A81204}" presName="Name21" presStyleCnt="0"/>
      <dgm:spPr/>
    </dgm:pt>
    <dgm:pt modelId="{C55B7A50-1791-4114-9A81-ADFDB3ECCF19}" type="pres">
      <dgm:prSet presAssocID="{94B49E8F-F9DF-4C68-B93E-8FB231A81204}" presName="level2Shape" presStyleLbl="node2" presStyleIdx="6" presStyleCnt="7"/>
      <dgm:spPr/>
    </dgm:pt>
    <dgm:pt modelId="{142B9E42-4342-453E-B546-6EA300539723}" type="pres">
      <dgm:prSet presAssocID="{94B49E8F-F9DF-4C68-B93E-8FB231A81204}" presName="hierChild3" presStyleCnt="0"/>
      <dgm:spPr/>
    </dgm:pt>
    <dgm:pt modelId="{333E93CC-BA62-4C1A-923C-8484DF13EB10}" type="pres">
      <dgm:prSet presAssocID="{511071C3-39EB-4798-85CA-4BB9F53E9D1C}" presName="bgShapesFlow" presStyleCnt="0"/>
      <dgm:spPr/>
    </dgm:pt>
  </dgm:ptLst>
  <dgm:cxnLst>
    <dgm:cxn modelId="{CEAFF309-95C2-466C-ACB3-B4FC8250DBF9}" type="presOf" srcId="{6F4983BA-F8F9-4569-95F3-43D3FF573F25}" destId="{7D501162-C89E-4D9A-85BB-5A72AA54B20A}" srcOrd="0" destOrd="0" presId="urn:microsoft.com/office/officeart/2005/8/layout/hierarchy6"/>
    <dgm:cxn modelId="{BF5C500F-B188-4C4A-868D-B7740FF93210}" srcId="{ED284A7F-BDFD-4876-8E5D-B964F16A6BC5}" destId="{B548F1E1-F7B4-4443-8F24-223E48B3C75F}" srcOrd="2" destOrd="0" parTransId="{8789FEA2-49B3-4F0F-BA01-31FA7EEA90CC}" sibTransId="{9CAB6B2A-70D2-42E8-9C3F-D24A7CCAE0EF}"/>
    <dgm:cxn modelId="{8DE5F810-1118-43B6-9078-7015E828B912}" srcId="{ED284A7F-BDFD-4876-8E5D-B964F16A6BC5}" destId="{C8B671E8-EB42-44A5-8490-8B018C2692FE}" srcOrd="0" destOrd="0" parTransId="{D9466B9B-849F-455F-8618-8F0C964CF5CC}" sibTransId="{66915A57-0CFA-48BF-A763-1E0407009172}"/>
    <dgm:cxn modelId="{EF711213-D1F4-4E89-967C-984D977BDDB8}" type="presOf" srcId="{C8B671E8-EB42-44A5-8490-8B018C2692FE}" destId="{33DD64DD-CD51-4DD9-9611-130BE38155AC}" srcOrd="0" destOrd="0" presId="urn:microsoft.com/office/officeart/2005/8/layout/hierarchy6"/>
    <dgm:cxn modelId="{C0373F1E-15AB-40E4-B80F-DA1E791F79E6}" type="presOf" srcId="{FB80B19B-37DA-4C58-AEFB-88A2AB9DA8F4}" destId="{D5C41284-1CBA-49D8-974E-D71B373E388B}" srcOrd="0" destOrd="0" presId="urn:microsoft.com/office/officeart/2005/8/layout/hierarchy6"/>
    <dgm:cxn modelId="{AD2F2D24-CECE-4669-A4DD-262B341F8526}" type="presOf" srcId="{D39A6A46-AEB3-4C66-9F01-4D334EC649B2}" destId="{E614943A-F91D-4BEB-A14E-91A73373F62A}" srcOrd="0" destOrd="0" presId="urn:microsoft.com/office/officeart/2005/8/layout/hierarchy6"/>
    <dgm:cxn modelId="{FE8E2D28-3575-42B4-8F00-C2FADB49DD8D}" type="presOf" srcId="{37FF0514-E33E-4C54-A95D-D5952F9089EE}" destId="{236B938B-511F-4E74-9E10-E84E9969D493}" srcOrd="0" destOrd="0" presId="urn:microsoft.com/office/officeart/2005/8/layout/hierarchy6"/>
    <dgm:cxn modelId="{CDB57A2D-C628-41CE-9F3B-DB67185D26DA}" type="presOf" srcId="{1FFF3E68-5C1A-420B-AB2F-2CAC193A82D5}" destId="{8977B089-C1D5-470B-8485-589DF8890F7A}" srcOrd="0" destOrd="0" presId="urn:microsoft.com/office/officeart/2005/8/layout/hierarchy6"/>
    <dgm:cxn modelId="{05424C37-7122-411A-BABB-9F5411CF3BEB}" srcId="{ED284A7F-BDFD-4876-8E5D-B964F16A6BC5}" destId="{94B49E8F-F9DF-4C68-B93E-8FB231A81204}" srcOrd="6" destOrd="0" parTransId="{DA1B72B6-76B7-4880-AF86-C25DF74EE156}" sibTransId="{181168A3-960C-49E5-A4E2-064FB9F3BDF5}"/>
    <dgm:cxn modelId="{29207E60-842B-45A9-9A99-AC5F48A152B7}" srcId="{ED284A7F-BDFD-4876-8E5D-B964F16A6BC5}" destId="{8782280B-D380-4719-B30C-4DA03FDEDAFB}" srcOrd="4" destOrd="0" parTransId="{D8635B0E-010A-407E-AF90-5AD84C4CF960}" sibTransId="{FA41FDDA-59A8-4BFD-B844-489B42DBAA24}"/>
    <dgm:cxn modelId="{4BF99C6A-E767-459F-8867-AD0FFE06D5D6}" srcId="{FB80B19B-37DA-4C58-AEFB-88A2AB9DA8F4}" destId="{A283E6BB-D80A-4AAE-BD0A-058202DF9F9A}" srcOrd="1" destOrd="0" parTransId="{37FF0514-E33E-4C54-A95D-D5952F9089EE}" sibTransId="{A0922BEC-7319-4CC2-AE4E-F8EE84A956C3}"/>
    <dgm:cxn modelId="{9A292A4D-2B6C-4183-A34E-03427AE45BEC}" type="presOf" srcId="{8789FEA2-49B3-4F0F-BA01-31FA7EEA90CC}" destId="{D56B38F4-4299-4CF0-85E4-882499E63768}" srcOrd="0" destOrd="0" presId="urn:microsoft.com/office/officeart/2005/8/layout/hierarchy6"/>
    <dgm:cxn modelId="{47761E50-134A-4B1B-B0CD-6F9EA5FC5D9B}" type="presOf" srcId="{ED284A7F-BDFD-4876-8E5D-B964F16A6BC5}" destId="{5D2FCFB8-8564-477F-8D68-E02BA3F258D9}" srcOrd="0" destOrd="0" presId="urn:microsoft.com/office/officeart/2005/8/layout/hierarchy6"/>
    <dgm:cxn modelId="{2460717A-4240-40F1-935D-35A363BFDC3D}" srcId="{511071C3-39EB-4798-85CA-4BB9F53E9D1C}" destId="{ED284A7F-BDFD-4876-8E5D-B964F16A6BC5}" srcOrd="0" destOrd="0" parTransId="{DFD1500A-CCC1-4ABB-A687-25A0177C8C0E}" sibTransId="{8B2D6A99-97F2-4142-A0BD-B8ECA651B4EB}"/>
    <dgm:cxn modelId="{C76D3882-2DF8-456E-A50C-F3A1ACE40A97}" type="presOf" srcId="{B548F1E1-F7B4-4443-8F24-223E48B3C75F}" destId="{7F6873F2-B6BD-4AE8-B94D-E2E73A8D9339}" srcOrd="0" destOrd="0" presId="urn:microsoft.com/office/officeart/2005/8/layout/hierarchy6"/>
    <dgm:cxn modelId="{8A121287-E364-45BF-BEC8-C79F6F7427CD}" type="presOf" srcId="{511071C3-39EB-4798-85CA-4BB9F53E9D1C}" destId="{553098F7-64F7-4915-B354-BD37B53F18D5}" srcOrd="0" destOrd="0" presId="urn:microsoft.com/office/officeart/2005/8/layout/hierarchy6"/>
    <dgm:cxn modelId="{C04D3088-C27D-4670-902F-A338FB7F8787}" type="presOf" srcId="{D9466B9B-849F-455F-8618-8F0C964CF5CC}" destId="{68B30C4E-CBDD-4E6C-A8B5-0D989F7C1E59}" srcOrd="0" destOrd="0" presId="urn:microsoft.com/office/officeart/2005/8/layout/hierarchy6"/>
    <dgm:cxn modelId="{A0F72898-8710-4FD1-BA77-4D2C36046DFC}" srcId="{ED284A7F-BDFD-4876-8E5D-B964F16A6BC5}" destId="{FB80B19B-37DA-4C58-AEFB-88A2AB9DA8F4}" srcOrd="5" destOrd="0" parTransId="{6F4983BA-F8F9-4569-95F3-43D3FF573F25}" sibTransId="{C11ABE20-D86F-4E4F-8D19-3DE1263F41D1}"/>
    <dgm:cxn modelId="{A853E8AC-1FA2-46CC-8EC1-5FEB4CFED75A}" srcId="{ED284A7F-BDFD-4876-8E5D-B964F16A6BC5}" destId="{BBF08103-0993-4A47-B5B5-F2C749D3AAB5}" srcOrd="1" destOrd="0" parTransId="{D39A6A46-AEB3-4C66-9F01-4D334EC649B2}" sibTransId="{7F53DAE4-9AB9-472E-83DC-AB747FFCBB69}"/>
    <dgm:cxn modelId="{94E399AE-D0AE-42D5-ADC3-1EF28DBE6A59}" type="presOf" srcId="{B24A941C-9FE0-447D-A7F2-A8887C33E3CF}" destId="{ECA6597F-B7FB-433B-BA5A-2CB1A6DC79A8}" srcOrd="0" destOrd="0" presId="urn:microsoft.com/office/officeart/2005/8/layout/hierarchy6"/>
    <dgm:cxn modelId="{E06308B1-694B-4B6F-BFC7-AF3868D73DB3}" type="presOf" srcId="{FF1E2626-1641-4AA0-BB6D-5EC2CEC326DC}" destId="{DBE0EACE-2D7A-4E9C-A4B5-994C4AE31438}" srcOrd="0" destOrd="0" presId="urn:microsoft.com/office/officeart/2005/8/layout/hierarchy6"/>
    <dgm:cxn modelId="{76BF38C5-1830-4785-8E58-D2815B3F5406}" type="presOf" srcId="{4D254B7C-5B0D-470E-9762-C890C12452BD}" destId="{C59A0213-581B-492B-9436-ECB71AC5F5BF}" srcOrd="0" destOrd="0" presId="urn:microsoft.com/office/officeart/2005/8/layout/hierarchy6"/>
    <dgm:cxn modelId="{9F4F46CD-A5FA-45FE-A2BB-B9394AE230AA}" type="presOf" srcId="{3073255B-1E0E-4900-98EF-93887864F754}" destId="{976007EB-7C4E-44EA-9446-606EE953C6F1}" srcOrd="0" destOrd="0" presId="urn:microsoft.com/office/officeart/2005/8/layout/hierarchy6"/>
    <dgm:cxn modelId="{F8A5CAD0-68DC-43F6-BDD9-B9FFBD9BCFB7}" type="presOf" srcId="{A283E6BB-D80A-4AAE-BD0A-058202DF9F9A}" destId="{62FFC568-82E2-4CC4-9F55-74AFA1AF638D}" srcOrd="0" destOrd="0" presId="urn:microsoft.com/office/officeart/2005/8/layout/hierarchy6"/>
    <dgm:cxn modelId="{45561ED5-4147-4B89-881B-1DA226247CB4}" type="presOf" srcId="{BBF08103-0993-4A47-B5B5-F2C749D3AAB5}" destId="{B1A3278C-CAB2-441E-948A-646E5A99D2FA}" srcOrd="0" destOrd="0" presId="urn:microsoft.com/office/officeart/2005/8/layout/hierarchy6"/>
    <dgm:cxn modelId="{F972FBD7-2744-4960-A5E9-56011F4DA330}" srcId="{ED284A7F-BDFD-4876-8E5D-B964F16A6BC5}" destId="{1EFC6488-4418-4C73-8396-86E9D3B2D637}" srcOrd="3" destOrd="0" parTransId="{A4EE671C-A7C4-4D32-A723-92D9828A7E19}" sibTransId="{795804CF-7788-44BE-AD47-ED48A9AA892D}"/>
    <dgm:cxn modelId="{122522DE-9551-4F02-82DD-ACD8FD520BD2}" type="presOf" srcId="{D8635B0E-010A-407E-AF90-5AD84C4CF960}" destId="{60FF0175-F0F0-4BB5-A957-C57D8D700724}" srcOrd="0" destOrd="0" presId="urn:microsoft.com/office/officeart/2005/8/layout/hierarchy6"/>
    <dgm:cxn modelId="{D65985E2-FA54-4EC7-81E6-284489D2414F}" type="presOf" srcId="{DA1B72B6-76B7-4880-AF86-C25DF74EE156}" destId="{DD23B635-7203-44A2-9635-4ECA1C650626}" srcOrd="0" destOrd="0" presId="urn:microsoft.com/office/officeart/2005/8/layout/hierarchy6"/>
    <dgm:cxn modelId="{B8A367E4-142E-4A21-8273-CD6E0CF7A022}" type="presOf" srcId="{85BB2BC9-562A-48E0-9D3B-D87CF3B6B371}" destId="{01FC96D1-AB1F-4C6A-91E5-6FA66DC080C0}" srcOrd="0" destOrd="0" presId="urn:microsoft.com/office/officeart/2005/8/layout/hierarchy6"/>
    <dgm:cxn modelId="{C3E54CEA-5A89-412C-A615-068AE517C261}" type="presOf" srcId="{94B49E8F-F9DF-4C68-B93E-8FB231A81204}" destId="{C55B7A50-1791-4114-9A81-ADFDB3ECCF19}" srcOrd="0" destOrd="0" presId="urn:microsoft.com/office/officeart/2005/8/layout/hierarchy6"/>
    <dgm:cxn modelId="{1A4917EE-4F28-4C22-9CAC-39073CF12AC3}" srcId="{FB80B19B-37DA-4C58-AEFB-88A2AB9DA8F4}" destId="{85BB2BC9-562A-48E0-9D3B-D87CF3B6B371}" srcOrd="3" destOrd="0" parTransId="{B24A941C-9FE0-447D-A7F2-A8887C33E3CF}" sibTransId="{8BAE9893-B214-4D4E-AC62-B701150699ED}"/>
    <dgm:cxn modelId="{8BE9D8EE-6D92-43FD-8DDB-56E093DDD40E}" type="presOf" srcId="{A4EE671C-A7C4-4D32-A723-92D9828A7E19}" destId="{E2A0522B-44C1-4F2F-8E46-EE6C592FCFCB}" srcOrd="0" destOrd="0" presId="urn:microsoft.com/office/officeart/2005/8/layout/hierarchy6"/>
    <dgm:cxn modelId="{0FA6A0F6-9A49-42CA-B62A-5FE1ECCB833E}" srcId="{FB80B19B-37DA-4C58-AEFB-88A2AB9DA8F4}" destId="{1FFF3E68-5C1A-420B-AB2F-2CAC193A82D5}" srcOrd="0" destOrd="0" parTransId="{4D254B7C-5B0D-470E-9762-C890C12452BD}" sibTransId="{DE605E0F-DDE4-44C5-BE2C-8B1BD763D977}"/>
    <dgm:cxn modelId="{4D8BC5F6-49CD-46DD-9346-00CFEED24380}" type="presOf" srcId="{8782280B-D380-4719-B30C-4DA03FDEDAFB}" destId="{E1409138-6AE5-4844-B655-6B09580BED58}" srcOrd="0" destOrd="0" presId="urn:microsoft.com/office/officeart/2005/8/layout/hierarchy6"/>
    <dgm:cxn modelId="{67DB5DFB-3B9E-4AC6-B5FD-EA8CB5291B2A}" srcId="{FB80B19B-37DA-4C58-AEFB-88A2AB9DA8F4}" destId="{FF1E2626-1641-4AA0-BB6D-5EC2CEC326DC}" srcOrd="2" destOrd="0" parTransId="{3073255B-1E0E-4900-98EF-93887864F754}" sibTransId="{FFB56A47-6B67-4418-BFA8-F82A414812EB}"/>
    <dgm:cxn modelId="{7A3CE7FC-AF0F-46A6-B12D-5DA5A4CD32D8}" type="presOf" srcId="{1EFC6488-4418-4C73-8396-86E9D3B2D637}" destId="{74BEE1D4-C597-4646-AACF-94FA8E233DE6}" srcOrd="0" destOrd="0" presId="urn:microsoft.com/office/officeart/2005/8/layout/hierarchy6"/>
    <dgm:cxn modelId="{24044BD0-5570-42FB-976A-047C6C41FC80}" type="presParOf" srcId="{553098F7-64F7-4915-B354-BD37B53F18D5}" destId="{6C7C2E9C-8511-445C-829C-0EFC689EB12F}" srcOrd="0" destOrd="0" presId="urn:microsoft.com/office/officeart/2005/8/layout/hierarchy6"/>
    <dgm:cxn modelId="{C39ABF3A-BCC1-4F9C-977E-D95C891222AE}" type="presParOf" srcId="{6C7C2E9C-8511-445C-829C-0EFC689EB12F}" destId="{F0F3553B-536F-4A67-9E02-AAF1C0AF8800}" srcOrd="0" destOrd="0" presId="urn:microsoft.com/office/officeart/2005/8/layout/hierarchy6"/>
    <dgm:cxn modelId="{B2B6419A-3E91-48F7-A572-EAD7010F7A27}" type="presParOf" srcId="{F0F3553B-536F-4A67-9E02-AAF1C0AF8800}" destId="{3E049528-626B-46CA-A449-37FC4929D17B}" srcOrd="0" destOrd="0" presId="urn:microsoft.com/office/officeart/2005/8/layout/hierarchy6"/>
    <dgm:cxn modelId="{CE1E26B2-8BC5-4FF0-96AB-2ED501403ECB}" type="presParOf" srcId="{3E049528-626B-46CA-A449-37FC4929D17B}" destId="{5D2FCFB8-8564-477F-8D68-E02BA3F258D9}" srcOrd="0" destOrd="0" presId="urn:microsoft.com/office/officeart/2005/8/layout/hierarchy6"/>
    <dgm:cxn modelId="{9EB72431-57DD-4636-A1EE-9007DB457E6B}" type="presParOf" srcId="{3E049528-626B-46CA-A449-37FC4929D17B}" destId="{4ED57A61-FFAF-4CBA-92EF-1296B7D02AC6}" srcOrd="1" destOrd="0" presId="urn:microsoft.com/office/officeart/2005/8/layout/hierarchy6"/>
    <dgm:cxn modelId="{8985A29A-F897-4507-BA49-18B24584C5CB}" type="presParOf" srcId="{4ED57A61-FFAF-4CBA-92EF-1296B7D02AC6}" destId="{68B30C4E-CBDD-4E6C-A8B5-0D989F7C1E59}" srcOrd="0" destOrd="0" presId="urn:microsoft.com/office/officeart/2005/8/layout/hierarchy6"/>
    <dgm:cxn modelId="{34E3CE5C-2BF2-48B6-98CA-CCC10B1574D7}" type="presParOf" srcId="{4ED57A61-FFAF-4CBA-92EF-1296B7D02AC6}" destId="{EF8009D3-B363-45B7-8BD2-C774F716173F}" srcOrd="1" destOrd="0" presId="urn:microsoft.com/office/officeart/2005/8/layout/hierarchy6"/>
    <dgm:cxn modelId="{0EDE2146-925E-417B-A1D8-D5B6BDF154A6}" type="presParOf" srcId="{EF8009D3-B363-45B7-8BD2-C774F716173F}" destId="{33DD64DD-CD51-4DD9-9611-130BE38155AC}" srcOrd="0" destOrd="0" presId="urn:microsoft.com/office/officeart/2005/8/layout/hierarchy6"/>
    <dgm:cxn modelId="{BE21373E-FCCE-4F01-B184-681D500AA183}" type="presParOf" srcId="{EF8009D3-B363-45B7-8BD2-C774F716173F}" destId="{30F229E3-569F-427E-B813-D3DAA5368268}" srcOrd="1" destOrd="0" presId="urn:microsoft.com/office/officeart/2005/8/layout/hierarchy6"/>
    <dgm:cxn modelId="{6487E4A5-EAC6-4877-9BBF-A8AAE1713373}" type="presParOf" srcId="{4ED57A61-FFAF-4CBA-92EF-1296B7D02AC6}" destId="{E614943A-F91D-4BEB-A14E-91A73373F62A}" srcOrd="2" destOrd="0" presId="urn:microsoft.com/office/officeart/2005/8/layout/hierarchy6"/>
    <dgm:cxn modelId="{A1FF662E-7ACB-4CBF-A0A6-7FC6E8967BE8}" type="presParOf" srcId="{4ED57A61-FFAF-4CBA-92EF-1296B7D02AC6}" destId="{9C614E62-0173-4355-8D73-5AAF766ECF7E}" srcOrd="3" destOrd="0" presId="urn:microsoft.com/office/officeart/2005/8/layout/hierarchy6"/>
    <dgm:cxn modelId="{88C4CCFD-1D5C-4F3F-9216-5F4ABEC0F34D}" type="presParOf" srcId="{9C614E62-0173-4355-8D73-5AAF766ECF7E}" destId="{B1A3278C-CAB2-441E-948A-646E5A99D2FA}" srcOrd="0" destOrd="0" presId="urn:microsoft.com/office/officeart/2005/8/layout/hierarchy6"/>
    <dgm:cxn modelId="{1CFFF651-BDD3-4B67-B480-72F9BD0B73EB}" type="presParOf" srcId="{9C614E62-0173-4355-8D73-5AAF766ECF7E}" destId="{AA3196CF-04E8-4D4C-8EF8-6D80CE30B599}" srcOrd="1" destOrd="0" presId="urn:microsoft.com/office/officeart/2005/8/layout/hierarchy6"/>
    <dgm:cxn modelId="{0EC06F1C-F0EE-4C11-A1D7-335BFF55486C}" type="presParOf" srcId="{4ED57A61-FFAF-4CBA-92EF-1296B7D02AC6}" destId="{D56B38F4-4299-4CF0-85E4-882499E63768}" srcOrd="4" destOrd="0" presId="urn:microsoft.com/office/officeart/2005/8/layout/hierarchy6"/>
    <dgm:cxn modelId="{C87E8F3E-806F-4A76-877D-992147ABA152}" type="presParOf" srcId="{4ED57A61-FFAF-4CBA-92EF-1296B7D02AC6}" destId="{EA55555F-857D-4C74-A007-78D212886672}" srcOrd="5" destOrd="0" presId="urn:microsoft.com/office/officeart/2005/8/layout/hierarchy6"/>
    <dgm:cxn modelId="{74B21960-B3EB-4859-B5CD-64FA2BA1322F}" type="presParOf" srcId="{EA55555F-857D-4C74-A007-78D212886672}" destId="{7F6873F2-B6BD-4AE8-B94D-E2E73A8D9339}" srcOrd="0" destOrd="0" presId="urn:microsoft.com/office/officeart/2005/8/layout/hierarchy6"/>
    <dgm:cxn modelId="{61A7744D-178F-4AC2-8073-17FB6EBEDEA7}" type="presParOf" srcId="{EA55555F-857D-4C74-A007-78D212886672}" destId="{3F4A19DF-FF7B-4027-9A04-E86C09E8A979}" srcOrd="1" destOrd="0" presId="urn:microsoft.com/office/officeart/2005/8/layout/hierarchy6"/>
    <dgm:cxn modelId="{CDD8D956-A7CC-4112-B0C7-B9692EDCCB03}" type="presParOf" srcId="{4ED57A61-FFAF-4CBA-92EF-1296B7D02AC6}" destId="{E2A0522B-44C1-4F2F-8E46-EE6C592FCFCB}" srcOrd="6" destOrd="0" presId="urn:microsoft.com/office/officeart/2005/8/layout/hierarchy6"/>
    <dgm:cxn modelId="{6C44D55C-1867-4B32-8454-D9DA3921C564}" type="presParOf" srcId="{4ED57A61-FFAF-4CBA-92EF-1296B7D02AC6}" destId="{D1AC87EF-846C-495A-80CA-DEB511C4CEFE}" srcOrd="7" destOrd="0" presId="urn:microsoft.com/office/officeart/2005/8/layout/hierarchy6"/>
    <dgm:cxn modelId="{0340A2D1-3EFC-4634-878F-9DCC68B8B0E6}" type="presParOf" srcId="{D1AC87EF-846C-495A-80CA-DEB511C4CEFE}" destId="{74BEE1D4-C597-4646-AACF-94FA8E233DE6}" srcOrd="0" destOrd="0" presId="urn:microsoft.com/office/officeart/2005/8/layout/hierarchy6"/>
    <dgm:cxn modelId="{7EC04005-1BE9-488A-92F3-7E61F3EEF4EC}" type="presParOf" srcId="{D1AC87EF-846C-495A-80CA-DEB511C4CEFE}" destId="{091A61D3-03BC-4013-8CE6-6960765EB897}" srcOrd="1" destOrd="0" presId="urn:microsoft.com/office/officeart/2005/8/layout/hierarchy6"/>
    <dgm:cxn modelId="{78751413-6E29-464E-89BC-038E09712D3A}" type="presParOf" srcId="{4ED57A61-FFAF-4CBA-92EF-1296B7D02AC6}" destId="{60FF0175-F0F0-4BB5-A957-C57D8D700724}" srcOrd="8" destOrd="0" presId="urn:microsoft.com/office/officeart/2005/8/layout/hierarchy6"/>
    <dgm:cxn modelId="{A7B2BEAD-CF23-48A6-83D9-120D824293D8}" type="presParOf" srcId="{4ED57A61-FFAF-4CBA-92EF-1296B7D02AC6}" destId="{01C381CD-8DA6-49E4-BA2A-EA485053726C}" srcOrd="9" destOrd="0" presId="urn:microsoft.com/office/officeart/2005/8/layout/hierarchy6"/>
    <dgm:cxn modelId="{7292C661-0991-49A3-A01B-451C0528971B}" type="presParOf" srcId="{01C381CD-8DA6-49E4-BA2A-EA485053726C}" destId="{E1409138-6AE5-4844-B655-6B09580BED58}" srcOrd="0" destOrd="0" presId="urn:microsoft.com/office/officeart/2005/8/layout/hierarchy6"/>
    <dgm:cxn modelId="{520B2F92-4034-4417-A3C0-76F7BD5890F7}" type="presParOf" srcId="{01C381CD-8DA6-49E4-BA2A-EA485053726C}" destId="{57D66D13-8EE2-465F-A772-D0E525B22AF9}" srcOrd="1" destOrd="0" presId="urn:microsoft.com/office/officeart/2005/8/layout/hierarchy6"/>
    <dgm:cxn modelId="{31D76782-97CD-4989-B1FF-98EC78261397}" type="presParOf" srcId="{4ED57A61-FFAF-4CBA-92EF-1296B7D02AC6}" destId="{7D501162-C89E-4D9A-85BB-5A72AA54B20A}" srcOrd="10" destOrd="0" presId="urn:microsoft.com/office/officeart/2005/8/layout/hierarchy6"/>
    <dgm:cxn modelId="{304DEC7A-7EE7-4016-9EA8-FDC645F7BB4B}" type="presParOf" srcId="{4ED57A61-FFAF-4CBA-92EF-1296B7D02AC6}" destId="{7015F6F4-475D-4A83-BB98-84890CF5E3AE}" srcOrd="11" destOrd="0" presId="urn:microsoft.com/office/officeart/2005/8/layout/hierarchy6"/>
    <dgm:cxn modelId="{4322DDC9-40E1-4A89-9F57-A219EF30D9BB}" type="presParOf" srcId="{7015F6F4-475D-4A83-BB98-84890CF5E3AE}" destId="{D5C41284-1CBA-49D8-974E-D71B373E388B}" srcOrd="0" destOrd="0" presId="urn:microsoft.com/office/officeart/2005/8/layout/hierarchy6"/>
    <dgm:cxn modelId="{17EF6EAD-1E6B-4DE8-BECC-0657D541FFAE}" type="presParOf" srcId="{7015F6F4-475D-4A83-BB98-84890CF5E3AE}" destId="{D8EAD473-5694-4157-8098-9046AF91AE56}" srcOrd="1" destOrd="0" presId="urn:microsoft.com/office/officeart/2005/8/layout/hierarchy6"/>
    <dgm:cxn modelId="{38EA163C-3E7F-464D-B716-84DAF6E765B3}" type="presParOf" srcId="{D8EAD473-5694-4157-8098-9046AF91AE56}" destId="{C59A0213-581B-492B-9436-ECB71AC5F5BF}" srcOrd="0" destOrd="0" presId="urn:microsoft.com/office/officeart/2005/8/layout/hierarchy6"/>
    <dgm:cxn modelId="{6D4AD130-AF35-4413-91BD-6F358F59EF95}" type="presParOf" srcId="{D8EAD473-5694-4157-8098-9046AF91AE56}" destId="{D1C9D43D-31FF-4D5D-86FA-23413D7955DC}" srcOrd="1" destOrd="0" presId="urn:microsoft.com/office/officeart/2005/8/layout/hierarchy6"/>
    <dgm:cxn modelId="{253B708C-2E1A-466E-A30E-91453059529F}" type="presParOf" srcId="{D1C9D43D-31FF-4D5D-86FA-23413D7955DC}" destId="{8977B089-C1D5-470B-8485-589DF8890F7A}" srcOrd="0" destOrd="0" presId="urn:microsoft.com/office/officeart/2005/8/layout/hierarchy6"/>
    <dgm:cxn modelId="{29B2B603-2B1D-4FC8-B690-CDCC64F5E757}" type="presParOf" srcId="{D1C9D43D-31FF-4D5D-86FA-23413D7955DC}" destId="{D383EE19-E5FF-40C3-806F-DD527AE7FBF2}" srcOrd="1" destOrd="0" presId="urn:microsoft.com/office/officeart/2005/8/layout/hierarchy6"/>
    <dgm:cxn modelId="{FA36C8F3-FDA0-4CCF-908C-3AE4836D0339}" type="presParOf" srcId="{D8EAD473-5694-4157-8098-9046AF91AE56}" destId="{236B938B-511F-4E74-9E10-E84E9969D493}" srcOrd="2" destOrd="0" presId="urn:microsoft.com/office/officeart/2005/8/layout/hierarchy6"/>
    <dgm:cxn modelId="{E6D7D5FC-622D-46AE-BB2F-DA8E4C5C318B}" type="presParOf" srcId="{D8EAD473-5694-4157-8098-9046AF91AE56}" destId="{C39C1D63-A14C-414D-8EA5-CF970E97156F}" srcOrd="3" destOrd="0" presId="urn:microsoft.com/office/officeart/2005/8/layout/hierarchy6"/>
    <dgm:cxn modelId="{3B2C31D4-CF50-4FD9-9DE1-38C4843F9B18}" type="presParOf" srcId="{C39C1D63-A14C-414D-8EA5-CF970E97156F}" destId="{62FFC568-82E2-4CC4-9F55-74AFA1AF638D}" srcOrd="0" destOrd="0" presId="urn:microsoft.com/office/officeart/2005/8/layout/hierarchy6"/>
    <dgm:cxn modelId="{48D6635D-F910-458B-A64E-C514AB2B7A35}" type="presParOf" srcId="{C39C1D63-A14C-414D-8EA5-CF970E97156F}" destId="{7F49D386-6ADE-4371-9F10-023B604A9333}" srcOrd="1" destOrd="0" presId="urn:microsoft.com/office/officeart/2005/8/layout/hierarchy6"/>
    <dgm:cxn modelId="{D73C133D-85DB-4202-BF02-0AF67C5C29B5}" type="presParOf" srcId="{D8EAD473-5694-4157-8098-9046AF91AE56}" destId="{976007EB-7C4E-44EA-9446-606EE953C6F1}" srcOrd="4" destOrd="0" presId="urn:microsoft.com/office/officeart/2005/8/layout/hierarchy6"/>
    <dgm:cxn modelId="{C8914139-860F-40AA-803A-DDC7C3D251DA}" type="presParOf" srcId="{D8EAD473-5694-4157-8098-9046AF91AE56}" destId="{653B2D8F-2D4B-49C1-A793-56CB4C08617C}" srcOrd="5" destOrd="0" presId="urn:microsoft.com/office/officeart/2005/8/layout/hierarchy6"/>
    <dgm:cxn modelId="{3D131FBB-5FAE-4A2D-8727-735C0A91429F}" type="presParOf" srcId="{653B2D8F-2D4B-49C1-A793-56CB4C08617C}" destId="{DBE0EACE-2D7A-4E9C-A4B5-994C4AE31438}" srcOrd="0" destOrd="0" presId="urn:microsoft.com/office/officeart/2005/8/layout/hierarchy6"/>
    <dgm:cxn modelId="{CC530572-75D8-46A8-97B6-95689C6F393E}" type="presParOf" srcId="{653B2D8F-2D4B-49C1-A793-56CB4C08617C}" destId="{93EFCC85-EA4A-4061-A274-82EAC4A3A4E8}" srcOrd="1" destOrd="0" presId="urn:microsoft.com/office/officeart/2005/8/layout/hierarchy6"/>
    <dgm:cxn modelId="{C5EA0902-655E-43C4-BE37-838DF7C1B50E}" type="presParOf" srcId="{D8EAD473-5694-4157-8098-9046AF91AE56}" destId="{ECA6597F-B7FB-433B-BA5A-2CB1A6DC79A8}" srcOrd="6" destOrd="0" presId="urn:microsoft.com/office/officeart/2005/8/layout/hierarchy6"/>
    <dgm:cxn modelId="{E0B098AF-2F4F-462B-A43E-A5B55FAFEA73}" type="presParOf" srcId="{D8EAD473-5694-4157-8098-9046AF91AE56}" destId="{D6B78692-9D39-4F11-825A-C6A45929AD42}" srcOrd="7" destOrd="0" presId="urn:microsoft.com/office/officeart/2005/8/layout/hierarchy6"/>
    <dgm:cxn modelId="{27BC40DF-55EC-44DB-9EAE-E6EEE4AE24F0}" type="presParOf" srcId="{D6B78692-9D39-4F11-825A-C6A45929AD42}" destId="{01FC96D1-AB1F-4C6A-91E5-6FA66DC080C0}" srcOrd="0" destOrd="0" presId="urn:microsoft.com/office/officeart/2005/8/layout/hierarchy6"/>
    <dgm:cxn modelId="{C93A39CB-44F3-4556-9E84-328250756F40}" type="presParOf" srcId="{D6B78692-9D39-4F11-825A-C6A45929AD42}" destId="{3DC79F23-B930-4ED8-A2D6-41EDD69CF1A0}" srcOrd="1" destOrd="0" presId="urn:microsoft.com/office/officeart/2005/8/layout/hierarchy6"/>
    <dgm:cxn modelId="{5FF22F14-5E82-4C60-B5F3-E749ACAF8282}" type="presParOf" srcId="{4ED57A61-FFAF-4CBA-92EF-1296B7D02AC6}" destId="{DD23B635-7203-44A2-9635-4ECA1C650626}" srcOrd="12" destOrd="0" presId="urn:microsoft.com/office/officeart/2005/8/layout/hierarchy6"/>
    <dgm:cxn modelId="{67D4F548-9C39-412B-95E9-31134399F92D}" type="presParOf" srcId="{4ED57A61-FFAF-4CBA-92EF-1296B7D02AC6}" destId="{BE8E8233-CE4D-462B-A0E5-F58B5E0197AF}" srcOrd="13" destOrd="0" presId="urn:microsoft.com/office/officeart/2005/8/layout/hierarchy6"/>
    <dgm:cxn modelId="{55D12A09-08AC-4E6B-8A63-D7483292C9E0}" type="presParOf" srcId="{BE8E8233-CE4D-462B-A0E5-F58B5E0197AF}" destId="{C55B7A50-1791-4114-9A81-ADFDB3ECCF19}" srcOrd="0" destOrd="0" presId="urn:microsoft.com/office/officeart/2005/8/layout/hierarchy6"/>
    <dgm:cxn modelId="{C58AA63C-9DC5-4D56-84A6-9AB9A9AEEA92}" type="presParOf" srcId="{BE8E8233-CE4D-462B-A0E5-F58B5E0197AF}" destId="{142B9E42-4342-453E-B546-6EA300539723}" srcOrd="1" destOrd="0" presId="urn:microsoft.com/office/officeart/2005/8/layout/hierarchy6"/>
    <dgm:cxn modelId="{11C8DA0E-5983-4672-A96B-C93638C6FF05}" type="presParOf" srcId="{553098F7-64F7-4915-B354-BD37B53F18D5}" destId="{333E93CC-BA62-4C1A-923C-8484DF13EB1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1071C3-39EB-4798-85CA-4BB9F53E9D1C}"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ED284A7F-BDFD-4876-8E5D-B964F16A6BC5}">
      <dgm:prSet phldrT="[Text]"/>
      <dgm:spPr/>
      <dgm:t>
        <a:bodyPr/>
        <a:lstStyle/>
        <a:p>
          <a:r>
            <a:rPr lang="en-US" dirty="0"/>
            <a:t>DEQ Director Michael </a:t>
          </a:r>
          <a:r>
            <a:rPr lang="en-US" dirty="0" err="1"/>
            <a:t>Rolband</a:t>
          </a:r>
          <a:endParaRPr lang="en-US" dirty="0"/>
        </a:p>
      </dgm:t>
    </dgm:pt>
    <dgm:pt modelId="{DFD1500A-CCC1-4ABB-A687-25A0177C8C0E}" type="parTrans" cxnId="{2460717A-4240-40F1-935D-35A363BFDC3D}">
      <dgm:prSet/>
      <dgm:spPr/>
      <dgm:t>
        <a:bodyPr/>
        <a:lstStyle/>
        <a:p>
          <a:endParaRPr lang="en-US"/>
        </a:p>
      </dgm:t>
    </dgm:pt>
    <dgm:pt modelId="{8B2D6A99-97F2-4142-A0BD-B8ECA651B4EB}" type="sibTrans" cxnId="{2460717A-4240-40F1-935D-35A363BFDC3D}">
      <dgm:prSet/>
      <dgm:spPr/>
      <dgm:t>
        <a:bodyPr/>
        <a:lstStyle/>
        <a:p>
          <a:endParaRPr lang="en-US"/>
        </a:p>
      </dgm:t>
    </dgm:pt>
    <dgm:pt modelId="{C8B671E8-EB42-44A5-8490-8B018C2692FE}">
      <dgm:prSet phldrT="[Text]"/>
      <dgm:spPr/>
      <dgm:t>
        <a:bodyPr/>
        <a:lstStyle/>
        <a:p>
          <a:r>
            <a:rPr lang="en-US" dirty="0"/>
            <a:t>Chief Stormwater Policy Assistant</a:t>
          </a:r>
        </a:p>
      </dgm:t>
    </dgm:pt>
    <dgm:pt modelId="{D9466B9B-849F-455F-8618-8F0C964CF5CC}" type="parTrans" cxnId="{8DE5F810-1118-43B6-9078-7015E828B912}">
      <dgm:prSet/>
      <dgm:spPr/>
      <dgm:t>
        <a:bodyPr/>
        <a:lstStyle/>
        <a:p>
          <a:endParaRPr lang="en-US"/>
        </a:p>
      </dgm:t>
    </dgm:pt>
    <dgm:pt modelId="{66915A57-0CFA-48BF-A763-1E0407009172}" type="sibTrans" cxnId="{8DE5F810-1118-43B6-9078-7015E828B912}">
      <dgm:prSet/>
      <dgm:spPr/>
      <dgm:t>
        <a:bodyPr/>
        <a:lstStyle/>
        <a:p>
          <a:endParaRPr lang="en-US"/>
        </a:p>
      </dgm:t>
    </dgm:pt>
    <dgm:pt modelId="{BBF08103-0993-4A47-B5B5-F2C749D3AAB5}">
      <dgm:prSet phldrT="[Text]"/>
      <dgm:spPr/>
      <dgm:t>
        <a:bodyPr/>
        <a:lstStyle/>
        <a:p>
          <a:r>
            <a:rPr lang="en-US" dirty="0"/>
            <a:t>Chief Deputy</a:t>
          </a:r>
        </a:p>
      </dgm:t>
    </dgm:pt>
    <dgm:pt modelId="{D39A6A46-AEB3-4C66-9F01-4D334EC649B2}" type="parTrans" cxnId="{A853E8AC-1FA2-46CC-8EC1-5FEB4CFED75A}">
      <dgm:prSet/>
      <dgm:spPr/>
      <dgm:t>
        <a:bodyPr/>
        <a:lstStyle/>
        <a:p>
          <a:endParaRPr lang="en-US"/>
        </a:p>
      </dgm:t>
    </dgm:pt>
    <dgm:pt modelId="{7F53DAE4-9AB9-472E-83DC-AB747FFCBB69}" type="sibTrans" cxnId="{A853E8AC-1FA2-46CC-8EC1-5FEB4CFED75A}">
      <dgm:prSet/>
      <dgm:spPr/>
      <dgm:t>
        <a:bodyPr/>
        <a:lstStyle/>
        <a:p>
          <a:endParaRPr lang="en-US"/>
        </a:p>
      </dgm:t>
    </dgm:pt>
    <dgm:pt modelId="{B548F1E1-F7B4-4443-8F24-223E48B3C75F}">
      <dgm:prSet phldrT="[Text]"/>
      <dgm:spPr/>
      <dgm:t>
        <a:bodyPr/>
        <a:lstStyle/>
        <a:p>
          <a:r>
            <a:rPr lang="en-US" dirty="0"/>
            <a:t>Division of Administration</a:t>
          </a:r>
        </a:p>
      </dgm:t>
    </dgm:pt>
    <dgm:pt modelId="{8789FEA2-49B3-4F0F-BA01-31FA7EEA90CC}" type="parTrans" cxnId="{BF5C500F-B188-4C4A-868D-B7740FF93210}">
      <dgm:prSet/>
      <dgm:spPr/>
      <dgm:t>
        <a:bodyPr/>
        <a:lstStyle/>
        <a:p>
          <a:endParaRPr lang="en-US"/>
        </a:p>
      </dgm:t>
    </dgm:pt>
    <dgm:pt modelId="{9CAB6B2A-70D2-42E8-9C3F-D24A7CCAE0EF}" type="sibTrans" cxnId="{BF5C500F-B188-4C4A-868D-B7740FF93210}">
      <dgm:prSet/>
      <dgm:spPr/>
      <dgm:t>
        <a:bodyPr/>
        <a:lstStyle/>
        <a:p>
          <a:endParaRPr lang="en-US"/>
        </a:p>
      </dgm:t>
    </dgm:pt>
    <dgm:pt modelId="{8782280B-D380-4719-B30C-4DA03FDEDAFB}">
      <dgm:prSet phldrT="[Text]"/>
      <dgm:spPr/>
      <dgm:t>
        <a:bodyPr/>
        <a:lstStyle/>
        <a:p>
          <a:r>
            <a:rPr lang="en-US" dirty="0"/>
            <a:t>Operations</a:t>
          </a:r>
        </a:p>
      </dgm:t>
    </dgm:pt>
    <dgm:pt modelId="{D8635B0E-010A-407E-AF90-5AD84C4CF960}" type="parTrans" cxnId="{29207E60-842B-45A9-9A99-AC5F48A152B7}">
      <dgm:prSet/>
      <dgm:spPr/>
      <dgm:t>
        <a:bodyPr/>
        <a:lstStyle/>
        <a:p>
          <a:endParaRPr lang="en-US"/>
        </a:p>
      </dgm:t>
    </dgm:pt>
    <dgm:pt modelId="{FA41FDDA-59A8-4BFD-B844-489B42DBAA24}" type="sibTrans" cxnId="{29207E60-842B-45A9-9A99-AC5F48A152B7}">
      <dgm:prSet/>
      <dgm:spPr/>
      <dgm:t>
        <a:bodyPr/>
        <a:lstStyle/>
        <a:p>
          <a:endParaRPr lang="en-US"/>
        </a:p>
      </dgm:t>
    </dgm:pt>
    <dgm:pt modelId="{FB80B19B-37DA-4C58-AEFB-88A2AB9DA8F4}">
      <dgm:prSet phldrT="[Text]"/>
      <dgm:spPr/>
      <dgm:t>
        <a:bodyPr/>
        <a:lstStyle/>
        <a:p>
          <a:r>
            <a:rPr lang="en-US" dirty="0"/>
            <a:t>Regulatory Affairs &amp; Outreach Division</a:t>
          </a:r>
        </a:p>
      </dgm:t>
    </dgm:pt>
    <dgm:pt modelId="{6F4983BA-F8F9-4569-95F3-43D3FF573F25}" type="parTrans" cxnId="{A0F72898-8710-4FD1-BA77-4D2C36046DFC}">
      <dgm:prSet/>
      <dgm:spPr/>
      <dgm:t>
        <a:bodyPr/>
        <a:lstStyle/>
        <a:p>
          <a:endParaRPr lang="en-US"/>
        </a:p>
      </dgm:t>
    </dgm:pt>
    <dgm:pt modelId="{C11ABE20-D86F-4E4F-8D19-3DE1263F41D1}" type="sibTrans" cxnId="{A0F72898-8710-4FD1-BA77-4D2C36046DFC}">
      <dgm:prSet/>
      <dgm:spPr/>
      <dgm:t>
        <a:bodyPr/>
        <a:lstStyle/>
        <a:p>
          <a:endParaRPr lang="en-US"/>
        </a:p>
      </dgm:t>
    </dgm:pt>
    <dgm:pt modelId="{1EFC6488-4418-4C73-8396-86E9D3B2D637}">
      <dgm:prSet phldrT="[Text]"/>
      <dgm:spPr/>
      <dgm:t>
        <a:bodyPr/>
        <a:lstStyle/>
        <a:p>
          <a:r>
            <a:rPr lang="en-US" dirty="0"/>
            <a:t>Division of Policy</a:t>
          </a:r>
        </a:p>
      </dgm:t>
    </dgm:pt>
    <dgm:pt modelId="{A4EE671C-A7C4-4D32-A723-92D9828A7E19}" type="parTrans" cxnId="{F972FBD7-2744-4960-A5E9-56011F4DA330}">
      <dgm:prSet/>
      <dgm:spPr/>
      <dgm:t>
        <a:bodyPr/>
        <a:lstStyle/>
        <a:p>
          <a:endParaRPr lang="en-US"/>
        </a:p>
      </dgm:t>
    </dgm:pt>
    <dgm:pt modelId="{795804CF-7788-44BE-AD47-ED48A9AA892D}" type="sibTrans" cxnId="{F972FBD7-2744-4960-A5E9-56011F4DA330}">
      <dgm:prSet/>
      <dgm:spPr/>
      <dgm:t>
        <a:bodyPr/>
        <a:lstStyle/>
        <a:p>
          <a:endParaRPr lang="en-US"/>
        </a:p>
      </dgm:t>
    </dgm:pt>
    <dgm:pt modelId="{94B49E8F-F9DF-4C68-B93E-8FB231A81204}">
      <dgm:prSet phldrT="[Text]"/>
      <dgm:spPr/>
      <dgm:t>
        <a:bodyPr/>
        <a:lstStyle/>
        <a:p>
          <a:r>
            <a:rPr lang="en-US" dirty="0"/>
            <a:t>Security</a:t>
          </a:r>
        </a:p>
      </dgm:t>
    </dgm:pt>
    <dgm:pt modelId="{DA1B72B6-76B7-4880-AF86-C25DF74EE156}" type="parTrans" cxnId="{05424C37-7122-411A-BABB-9F5411CF3BEB}">
      <dgm:prSet/>
      <dgm:spPr/>
      <dgm:t>
        <a:bodyPr/>
        <a:lstStyle/>
        <a:p>
          <a:endParaRPr lang="en-US"/>
        </a:p>
      </dgm:t>
    </dgm:pt>
    <dgm:pt modelId="{181168A3-960C-49E5-A4E2-064FB9F3BDF5}" type="sibTrans" cxnId="{05424C37-7122-411A-BABB-9F5411CF3BEB}">
      <dgm:prSet/>
      <dgm:spPr/>
      <dgm:t>
        <a:bodyPr/>
        <a:lstStyle/>
        <a:p>
          <a:endParaRPr lang="en-US"/>
        </a:p>
      </dgm:t>
    </dgm:pt>
    <dgm:pt modelId="{1FFF3E68-5C1A-420B-AB2F-2CAC193A82D5}">
      <dgm:prSet phldrT="[Text]"/>
      <dgm:spPr/>
      <dgm:t>
        <a:bodyPr/>
        <a:lstStyle/>
        <a:p>
          <a:r>
            <a:rPr lang="en-US" dirty="0"/>
            <a:t>Communications, PREP &amp; Permitting Assistance</a:t>
          </a:r>
        </a:p>
      </dgm:t>
    </dgm:pt>
    <dgm:pt modelId="{4D254B7C-5B0D-470E-9762-C890C12452BD}" type="parTrans" cxnId="{0FA6A0F6-9A49-42CA-B62A-5FE1ECCB833E}">
      <dgm:prSet/>
      <dgm:spPr/>
      <dgm:t>
        <a:bodyPr/>
        <a:lstStyle/>
        <a:p>
          <a:endParaRPr lang="en-US"/>
        </a:p>
      </dgm:t>
    </dgm:pt>
    <dgm:pt modelId="{DE605E0F-DDE4-44C5-BE2C-8B1BD763D977}" type="sibTrans" cxnId="{0FA6A0F6-9A49-42CA-B62A-5FE1ECCB833E}">
      <dgm:prSet/>
      <dgm:spPr/>
      <dgm:t>
        <a:bodyPr/>
        <a:lstStyle/>
        <a:p>
          <a:endParaRPr lang="en-US"/>
        </a:p>
      </dgm:t>
    </dgm:pt>
    <dgm:pt modelId="{A283E6BB-D80A-4AAE-BD0A-058202DF9F9A}">
      <dgm:prSet phldrT="[Text]"/>
      <dgm:spPr/>
      <dgm:t>
        <a:bodyPr/>
        <a:lstStyle/>
        <a:p>
          <a:r>
            <a:rPr lang="en-US" dirty="0"/>
            <a:t>Environmental Justice</a:t>
          </a:r>
        </a:p>
      </dgm:t>
    </dgm:pt>
    <dgm:pt modelId="{37FF0514-E33E-4C54-A95D-D5952F9089EE}" type="parTrans" cxnId="{4BF99C6A-E767-459F-8867-AD0FFE06D5D6}">
      <dgm:prSet/>
      <dgm:spPr/>
      <dgm:t>
        <a:bodyPr/>
        <a:lstStyle/>
        <a:p>
          <a:endParaRPr lang="en-US"/>
        </a:p>
      </dgm:t>
    </dgm:pt>
    <dgm:pt modelId="{A0922BEC-7319-4CC2-AE4E-F8EE84A956C3}" type="sibTrans" cxnId="{4BF99C6A-E767-459F-8867-AD0FFE06D5D6}">
      <dgm:prSet/>
      <dgm:spPr/>
      <dgm:t>
        <a:bodyPr/>
        <a:lstStyle/>
        <a:p>
          <a:endParaRPr lang="en-US"/>
        </a:p>
      </dgm:t>
    </dgm:pt>
    <dgm:pt modelId="{FF1E2626-1641-4AA0-BB6D-5EC2CEC326DC}">
      <dgm:prSet phldrT="[Text]"/>
      <dgm:spPr/>
      <dgm:t>
        <a:bodyPr/>
        <a:lstStyle/>
        <a:p>
          <a:r>
            <a:rPr lang="en-US" dirty="0"/>
            <a:t>Enforcement</a:t>
          </a:r>
        </a:p>
      </dgm:t>
    </dgm:pt>
    <dgm:pt modelId="{3073255B-1E0E-4900-98EF-93887864F754}" type="parTrans" cxnId="{67DB5DFB-3B9E-4AC6-B5FD-EA8CB5291B2A}">
      <dgm:prSet/>
      <dgm:spPr/>
      <dgm:t>
        <a:bodyPr/>
        <a:lstStyle/>
        <a:p>
          <a:endParaRPr lang="en-US"/>
        </a:p>
      </dgm:t>
    </dgm:pt>
    <dgm:pt modelId="{FFB56A47-6B67-4418-BFA8-F82A414812EB}" type="sibTrans" cxnId="{67DB5DFB-3B9E-4AC6-B5FD-EA8CB5291B2A}">
      <dgm:prSet/>
      <dgm:spPr/>
      <dgm:t>
        <a:bodyPr/>
        <a:lstStyle/>
        <a:p>
          <a:endParaRPr lang="en-US"/>
        </a:p>
      </dgm:t>
    </dgm:pt>
    <dgm:pt modelId="{85BB2BC9-562A-48E0-9D3B-D87CF3B6B371}">
      <dgm:prSet phldrT="[Text]"/>
      <dgm:spPr/>
      <dgm:t>
        <a:bodyPr/>
        <a:lstStyle/>
        <a:p>
          <a:r>
            <a:rPr lang="en-US" dirty="0"/>
            <a:t>Environmental Enhancement</a:t>
          </a:r>
        </a:p>
      </dgm:t>
    </dgm:pt>
    <dgm:pt modelId="{B24A941C-9FE0-447D-A7F2-A8887C33E3CF}" type="parTrans" cxnId="{1A4917EE-4F28-4C22-9CAC-39073CF12AC3}">
      <dgm:prSet/>
      <dgm:spPr/>
      <dgm:t>
        <a:bodyPr/>
        <a:lstStyle/>
        <a:p>
          <a:endParaRPr lang="en-US"/>
        </a:p>
      </dgm:t>
    </dgm:pt>
    <dgm:pt modelId="{8BAE9893-B214-4D4E-AC62-B701150699ED}" type="sibTrans" cxnId="{1A4917EE-4F28-4C22-9CAC-39073CF12AC3}">
      <dgm:prSet/>
      <dgm:spPr/>
      <dgm:t>
        <a:bodyPr/>
        <a:lstStyle/>
        <a:p>
          <a:endParaRPr lang="en-US"/>
        </a:p>
      </dgm:t>
    </dgm:pt>
    <dgm:pt modelId="{553098F7-64F7-4915-B354-BD37B53F18D5}" type="pres">
      <dgm:prSet presAssocID="{511071C3-39EB-4798-85CA-4BB9F53E9D1C}" presName="mainComposite" presStyleCnt="0">
        <dgm:presLayoutVars>
          <dgm:chPref val="1"/>
          <dgm:dir/>
          <dgm:animOne val="branch"/>
          <dgm:animLvl val="lvl"/>
          <dgm:resizeHandles val="exact"/>
        </dgm:presLayoutVars>
      </dgm:prSet>
      <dgm:spPr/>
    </dgm:pt>
    <dgm:pt modelId="{6C7C2E9C-8511-445C-829C-0EFC689EB12F}" type="pres">
      <dgm:prSet presAssocID="{511071C3-39EB-4798-85CA-4BB9F53E9D1C}" presName="hierFlow" presStyleCnt="0"/>
      <dgm:spPr/>
    </dgm:pt>
    <dgm:pt modelId="{F0F3553B-536F-4A67-9E02-AAF1C0AF8800}" type="pres">
      <dgm:prSet presAssocID="{511071C3-39EB-4798-85CA-4BB9F53E9D1C}" presName="hierChild1" presStyleCnt="0">
        <dgm:presLayoutVars>
          <dgm:chPref val="1"/>
          <dgm:animOne val="branch"/>
          <dgm:animLvl val="lvl"/>
        </dgm:presLayoutVars>
      </dgm:prSet>
      <dgm:spPr/>
    </dgm:pt>
    <dgm:pt modelId="{3E049528-626B-46CA-A449-37FC4929D17B}" type="pres">
      <dgm:prSet presAssocID="{ED284A7F-BDFD-4876-8E5D-B964F16A6BC5}" presName="Name14" presStyleCnt="0"/>
      <dgm:spPr/>
    </dgm:pt>
    <dgm:pt modelId="{5D2FCFB8-8564-477F-8D68-E02BA3F258D9}" type="pres">
      <dgm:prSet presAssocID="{ED284A7F-BDFD-4876-8E5D-B964F16A6BC5}" presName="level1Shape" presStyleLbl="node0" presStyleIdx="0" presStyleCnt="1">
        <dgm:presLayoutVars>
          <dgm:chPref val="3"/>
        </dgm:presLayoutVars>
      </dgm:prSet>
      <dgm:spPr/>
    </dgm:pt>
    <dgm:pt modelId="{4ED57A61-FFAF-4CBA-92EF-1296B7D02AC6}" type="pres">
      <dgm:prSet presAssocID="{ED284A7F-BDFD-4876-8E5D-B964F16A6BC5}" presName="hierChild2" presStyleCnt="0"/>
      <dgm:spPr/>
    </dgm:pt>
    <dgm:pt modelId="{68B30C4E-CBDD-4E6C-A8B5-0D989F7C1E59}" type="pres">
      <dgm:prSet presAssocID="{D9466B9B-849F-455F-8618-8F0C964CF5CC}" presName="Name19" presStyleLbl="parChTrans1D2" presStyleIdx="0" presStyleCnt="7"/>
      <dgm:spPr/>
    </dgm:pt>
    <dgm:pt modelId="{EF8009D3-B363-45B7-8BD2-C774F716173F}" type="pres">
      <dgm:prSet presAssocID="{C8B671E8-EB42-44A5-8490-8B018C2692FE}" presName="Name21" presStyleCnt="0"/>
      <dgm:spPr/>
    </dgm:pt>
    <dgm:pt modelId="{33DD64DD-CD51-4DD9-9611-130BE38155AC}" type="pres">
      <dgm:prSet presAssocID="{C8B671E8-EB42-44A5-8490-8B018C2692FE}" presName="level2Shape" presStyleLbl="node2" presStyleIdx="0" presStyleCnt="7"/>
      <dgm:spPr/>
    </dgm:pt>
    <dgm:pt modelId="{30F229E3-569F-427E-B813-D3DAA5368268}" type="pres">
      <dgm:prSet presAssocID="{C8B671E8-EB42-44A5-8490-8B018C2692FE}" presName="hierChild3" presStyleCnt="0"/>
      <dgm:spPr/>
    </dgm:pt>
    <dgm:pt modelId="{E614943A-F91D-4BEB-A14E-91A73373F62A}" type="pres">
      <dgm:prSet presAssocID="{D39A6A46-AEB3-4C66-9F01-4D334EC649B2}" presName="Name19" presStyleLbl="parChTrans1D2" presStyleIdx="1" presStyleCnt="7"/>
      <dgm:spPr/>
    </dgm:pt>
    <dgm:pt modelId="{9C614E62-0173-4355-8D73-5AAF766ECF7E}" type="pres">
      <dgm:prSet presAssocID="{BBF08103-0993-4A47-B5B5-F2C749D3AAB5}" presName="Name21" presStyleCnt="0"/>
      <dgm:spPr/>
    </dgm:pt>
    <dgm:pt modelId="{B1A3278C-CAB2-441E-948A-646E5A99D2FA}" type="pres">
      <dgm:prSet presAssocID="{BBF08103-0993-4A47-B5B5-F2C749D3AAB5}" presName="level2Shape" presStyleLbl="node2" presStyleIdx="1" presStyleCnt="7"/>
      <dgm:spPr/>
    </dgm:pt>
    <dgm:pt modelId="{AA3196CF-04E8-4D4C-8EF8-6D80CE30B599}" type="pres">
      <dgm:prSet presAssocID="{BBF08103-0993-4A47-B5B5-F2C749D3AAB5}" presName="hierChild3" presStyleCnt="0"/>
      <dgm:spPr/>
    </dgm:pt>
    <dgm:pt modelId="{D56B38F4-4299-4CF0-85E4-882499E63768}" type="pres">
      <dgm:prSet presAssocID="{8789FEA2-49B3-4F0F-BA01-31FA7EEA90CC}" presName="Name19" presStyleLbl="parChTrans1D2" presStyleIdx="2" presStyleCnt="7"/>
      <dgm:spPr/>
    </dgm:pt>
    <dgm:pt modelId="{EA55555F-857D-4C74-A007-78D212886672}" type="pres">
      <dgm:prSet presAssocID="{B548F1E1-F7B4-4443-8F24-223E48B3C75F}" presName="Name21" presStyleCnt="0"/>
      <dgm:spPr/>
    </dgm:pt>
    <dgm:pt modelId="{7F6873F2-B6BD-4AE8-B94D-E2E73A8D9339}" type="pres">
      <dgm:prSet presAssocID="{B548F1E1-F7B4-4443-8F24-223E48B3C75F}" presName="level2Shape" presStyleLbl="node2" presStyleIdx="2" presStyleCnt="7"/>
      <dgm:spPr/>
    </dgm:pt>
    <dgm:pt modelId="{3F4A19DF-FF7B-4027-9A04-E86C09E8A979}" type="pres">
      <dgm:prSet presAssocID="{B548F1E1-F7B4-4443-8F24-223E48B3C75F}" presName="hierChild3" presStyleCnt="0"/>
      <dgm:spPr/>
    </dgm:pt>
    <dgm:pt modelId="{E2A0522B-44C1-4F2F-8E46-EE6C592FCFCB}" type="pres">
      <dgm:prSet presAssocID="{A4EE671C-A7C4-4D32-A723-92D9828A7E19}" presName="Name19" presStyleLbl="parChTrans1D2" presStyleIdx="3" presStyleCnt="7"/>
      <dgm:spPr/>
    </dgm:pt>
    <dgm:pt modelId="{D1AC87EF-846C-495A-80CA-DEB511C4CEFE}" type="pres">
      <dgm:prSet presAssocID="{1EFC6488-4418-4C73-8396-86E9D3B2D637}" presName="Name21" presStyleCnt="0"/>
      <dgm:spPr/>
    </dgm:pt>
    <dgm:pt modelId="{74BEE1D4-C597-4646-AACF-94FA8E233DE6}" type="pres">
      <dgm:prSet presAssocID="{1EFC6488-4418-4C73-8396-86E9D3B2D637}" presName="level2Shape" presStyleLbl="node2" presStyleIdx="3" presStyleCnt="7"/>
      <dgm:spPr/>
    </dgm:pt>
    <dgm:pt modelId="{091A61D3-03BC-4013-8CE6-6960765EB897}" type="pres">
      <dgm:prSet presAssocID="{1EFC6488-4418-4C73-8396-86E9D3B2D637}" presName="hierChild3" presStyleCnt="0"/>
      <dgm:spPr/>
    </dgm:pt>
    <dgm:pt modelId="{60FF0175-F0F0-4BB5-A957-C57D8D700724}" type="pres">
      <dgm:prSet presAssocID="{D8635B0E-010A-407E-AF90-5AD84C4CF960}" presName="Name19" presStyleLbl="parChTrans1D2" presStyleIdx="4" presStyleCnt="7"/>
      <dgm:spPr/>
    </dgm:pt>
    <dgm:pt modelId="{01C381CD-8DA6-49E4-BA2A-EA485053726C}" type="pres">
      <dgm:prSet presAssocID="{8782280B-D380-4719-B30C-4DA03FDEDAFB}" presName="Name21" presStyleCnt="0"/>
      <dgm:spPr/>
    </dgm:pt>
    <dgm:pt modelId="{E1409138-6AE5-4844-B655-6B09580BED58}" type="pres">
      <dgm:prSet presAssocID="{8782280B-D380-4719-B30C-4DA03FDEDAFB}" presName="level2Shape" presStyleLbl="node2" presStyleIdx="4" presStyleCnt="7"/>
      <dgm:spPr/>
    </dgm:pt>
    <dgm:pt modelId="{57D66D13-8EE2-465F-A772-D0E525B22AF9}" type="pres">
      <dgm:prSet presAssocID="{8782280B-D380-4719-B30C-4DA03FDEDAFB}" presName="hierChild3" presStyleCnt="0"/>
      <dgm:spPr/>
    </dgm:pt>
    <dgm:pt modelId="{7D501162-C89E-4D9A-85BB-5A72AA54B20A}" type="pres">
      <dgm:prSet presAssocID="{6F4983BA-F8F9-4569-95F3-43D3FF573F25}" presName="Name19" presStyleLbl="parChTrans1D2" presStyleIdx="5" presStyleCnt="7"/>
      <dgm:spPr/>
    </dgm:pt>
    <dgm:pt modelId="{7015F6F4-475D-4A83-BB98-84890CF5E3AE}" type="pres">
      <dgm:prSet presAssocID="{FB80B19B-37DA-4C58-AEFB-88A2AB9DA8F4}" presName="Name21" presStyleCnt="0"/>
      <dgm:spPr/>
    </dgm:pt>
    <dgm:pt modelId="{D5C41284-1CBA-49D8-974E-D71B373E388B}" type="pres">
      <dgm:prSet presAssocID="{FB80B19B-37DA-4C58-AEFB-88A2AB9DA8F4}" presName="level2Shape" presStyleLbl="node2" presStyleIdx="5" presStyleCnt="7"/>
      <dgm:spPr/>
    </dgm:pt>
    <dgm:pt modelId="{D8EAD473-5694-4157-8098-9046AF91AE56}" type="pres">
      <dgm:prSet presAssocID="{FB80B19B-37DA-4C58-AEFB-88A2AB9DA8F4}" presName="hierChild3" presStyleCnt="0"/>
      <dgm:spPr/>
    </dgm:pt>
    <dgm:pt modelId="{C59A0213-581B-492B-9436-ECB71AC5F5BF}" type="pres">
      <dgm:prSet presAssocID="{4D254B7C-5B0D-470E-9762-C890C12452BD}" presName="Name19" presStyleLbl="parChTrans1D3" presStyleIdx="0" presStyleCnt="4"/>
      <dgm:spPr/>
    </dgm:pt>
    <dgm:pt modelId="{D1C9D43D-31FF-4D5D-86FA-23413D7955DC}" type="pres">
      <dgm:prSet presAssocID="{1FFF3E68-5C1A-420B-AB2F-2CAC193A82D5}" presName="Name21" presStyleCnt="0"/>
      <dgm:spPr/>
    </dgm:pt>
    <dgm:pt modelId="{8977B089-C1D5-470B-8485-589DF8890F7A}" type="pres">
      <dgm:prSet presAssocID="{1FFF3E68-5C1A-420B-AB2F-2CAC193A82D5}" presName="level2Shape" presStyleLbl="node3" presStyleIdx="0" presStyleCnt="4"/>
      <dgm:spPr/>
    </dgm:pt>
    <dgm:pt modelId="{D383EE19-E5FF-40C3-806F-DD527AE7FBF2}" type="pres">
      <dgm:prSet presAssocID="{1FFF3E68-5C1A-420B-AB2F-2CAC193A82D5}" presName="hierChild3" presStyleCnt="0"/>
      <dgm:spPr/>
    </dgm:pt>
    <dgm:pt modelId="{236B938B-511F-4E74-9E10-E84E9969D493}" type="pres">
      <dgm:prSet presAssocID="{37FF0514-E33E-4C54-A95D-D5952F9089EE}" presName="Name19" presStyleLbl="parChTrans1D3" presStyleIdx="1" presStyleCnt="4"/>
      <dgm:spPr/>
    </dgm:pt>
    <dgm:pt modelId="{C39C1D63-A14C-414D-8EA5-CF970E97156F}" type="pres">
      <dgm:prSet presAssocID="{A283E6BB-D80A-4AAE-BD0A-058202DF9F9A}" presName="Name21" presStyleCnt="0"/>
      <dgm:spPr/>
    </dgm:pt>
    <dgm:pt modelId="{62FFC568-82E2-4CC4-9F55-74AFA1AF638D}" type="pres">
      <dgm:prSet presAssocID="{A283E6BB-D80A-4AAE-BD0A-058202DF9F9A}" presName="level2Shape" presStyleLbl="node3" presStyleIdx="1" presStyleCnt="4"/>
      <dgm:spPr/>
    </dgm:pt>
    <dgm:pt modelId="{7F49D386-6ADE-4371-9F10-023B604A9333}" type="pres">
      <dgm:prSet presAssocID="{A283E6BB-D80A-4AAE-BD0A-058202DF9F9A}" presName="hierChild3" presStyleCnt="0"/>
      <dgm:spPr/>
    </dgm:pt>
    <dgm:pt modelId="{976007EB-7C4E-44EA-9446-606EE953C6F1}" type="pres">
      <dgm:prSet presAssocID="{3073255B-1E0E-4900-98EF-93887864F754}" presName="Name19" presStyleLbl="parChTrans1D3" presStyleIdx="2" presStyleCnt="4"/>
      <dgm:spPr/>
    </dgm:pt>
    <dgm:pt modelId="{653B2D8F-2D4B-49C1-A793-56CB4C08617C}" type="pres">
      <dgm:prSet presAssocID="{FF1E2626-1641-4AA0-BB6D-5EC2CEC326DC}" presName="Name21" presStyleCnt="0"/>
      <dgm:spPr/>
    </dgm:pt>
    <dgm:pt modelId="{DBE0EACE-2D7A-4E9C-A4B5-994C4AE31438}" type="pres">
      <dgm:prSet presAssocID="{FF1E2626-1641-4AA0-BB6D-5EC2CEC326DC}" presName="level2Shape" presStyleLbl="node3" presStyleIdx="2" presStyleCnt="4"/>
      <dgm:spPr/>
    </dgm:pt>
    <dgm:pt modelId="{93EFCC85-EA4A-4061-A274-82EAC4A3A4E8}" type="pres">
      <dgm:prSet presAssocID="{FF1E2626-1641-4AA0-BB6D-5EC2CEC326DC}" presName="hierChild3" presStyleCnt="0"/>
      <dgm:spPr/>
    </dgm:pt>
    <dgm:pt modelId="{ECA6597F-B7FB-433B-BA5A-2CB1A6DC79A8}" type="pres">
      <dgm:prSet presAssocID="{B24A941C-9FE0-447D-A7F2-A8887C33E3CF}" presName="Name19" presStyleLbl="parChTrans1D3" presStyleIdx="3" presStyleCnt="4"/>
      <dgm:spPr/>
    </dgm:pt>
    <dgm:pt modelId="{D6B78692-9D39-4F11-825A-C6A45929AD42}" type="pres">
      <dgm:prSet presAssocID="{85BB2BC9-562A-48E0-9D3B-D87CF3B6B371}" presName="Name21" presStyleCnt="0"/>
      <dgm:spPr/>
    </dgm:pt>
    <dgm:pt modelId="{01FC96D1-AB1F-4C6A-91E5-6FA66DC080C0}" type="pres">
      <dgm:prSet presAssocID="{85BB2BC9-562A-48E0-9D3B-D87CF3B6B371}" presName="level2Shape" presStyleLbl="node3" presStyleIdx="3" presStyleCnt="4"/>
      <dgm:spPr/>
    </dgm:pt>
    <dgm:pt modelId="{3DC79F23-B930-4ED8-A2D6-41EDD69CF1A0}" type="pres">
      <dgm:prSet presAssocID="{85BB2BC9-562A-48E0-9D3B-D87CF3B6B371}" presName="hierChild3" presStyleCnt="0"/>
      <dgm:spPr/>
    </dgm:pt>
    <dgm:pt modelId="{DD23B635-7203-44A2-9635-4ECA1C650626}" type="pres">
      <dgm:prSet presAssocID="{DA1B72B6-76B7-4880-AF86-C25DF74EE156}" presName="Name19" presStyleLbl="parChTrans1D2" presStyleIdx="6" presStyleCnt="7"/>
      <dgm:spPr/>
    </dgm:pt>
    <dgm:pt modelId="{BE8E8233-CE4D-462B-A0E5-F58B5E0197AF}" type="pres">
      <dgm:prSet presAssocID="{94B49E8F-F9DF-4C68-B93E-8FB231A81204}" presName="Name21" presStyleCnt="0"/>
      <dgm:spPr/>
    </dgm:pt>
    <dgm:pt modelId="{C55B7A50-1791-4114-9A81-ADFDB3ECCF19}" type="pres">
      <dgm:prSet presAssocID="{94B49E8F-F9DF-4C68-B93E-8FB231A81204}" presName="level2Shape" presStyleLbl="node2" presStyleIdx="6" presStyleCnt="7"/>
      <dgm:spPr/>
    </dgm:pt>
    <dgm:pt modelId="{142B9E42-4342-453E-B546-6EA300539723}" type="pres">
      <dgm:prSet presAssocID="{94B49E8F-F9DF-4C68-B93E-8FB231A81204}" presName="hierChild3" presStyleCnt="0"/>
      <dgm:spPr/>
    </dgm:pt>
    <dgm:pt modelId="{333E93CC-BA62-4C1A-923C-8484DF13EB10}" type="pres">
      <dgm:prSet presAssocID="{511071C3-39EB-4798-85CA-4BB9F53E9D1C}" presName="bgShapesFlow" presStyleCnt="0"/>
      <dgm:spPr/>
    </dgm:pt>
  </dgm:ptLst>
  <dgm:cxnLst>
    <dgm:cxn modelId="{CEAFF309-95C2-466C-ACB3-B4FC8250DBF9}" type="presOf" srcId="{6F4983BA-F8F9-4569-95F3-43D3FF573F25}" destId="{7D501162-C89E-4D9A-85BB-5A72AA54B20A}" srcOrd="0" destOrd="0" presId="urn:microsoft.com/office/officeart/2005/8/layout/hierarchy6"/>
    <dgm:cxn modelId="{BF5C500F-B188-4C4A-868D-B7740FF93210}" srcId="{ED284A7F-BDFD-4876-8E5D-B964F16A6BC5}" destId="{B548F1E1-F7B4-4443-8F24-223E48B3C75F}" srcOrd="2" destOrd="0" parTransId="{8789FEA2-49B3-4F0F-BA01-31FA7EEA90CC}" sibTransId="{9CAB6B2A-70D2-42E8-9C3F-D24A7CCAE0EF}"/>
    <dgm:cxn modelId="{8DE5F810-1118-43B6-9078-7015E828B912}" srcId="{ED284A7F-BDFD-4876-8E5D-B964F16A6BC5}" destId="{C8B671E8-EB42-44A5-8490-8B018C2692FE}" srcOrd="0" destOrd="0" parTransId="{D9466B9B-849F-455F-8618-8F0C964CF5CC}" sibTransId="{66915A57-0CFA-48BF-A763-1E0407009172}"/>
    <dgm:cxn modelId="{EF711213-D1F4-4E89-967C-984D977BDDB8}" type="presOf" srcId="{C8B671E8-EB42-44A5-8490-8B018C2692FE}" destId="{33DD64DD-CD51-4DD9-9611-130BE38155AC}" srcOrd="0" destOrd="0" presId="urn:microsoft.com/office/officeart/2005/8/layout/hierarchy6"/>
    <dgm:cxn modelId="{C0373F1E-15AB-40E4-B80F-DA1E791F79E6}" type="presOf" srcId="{FB80B19B-37DA-4C58-AEFB-88A2AB9DA8F4}" destId="{D5C41284-1CBA-49D8-974E-D71B373E388B}" srcOrd="0" destOrd="0" presId="urn:microsoft.com/office/officeart/2005/8/layout/hierarchy6"/>
    <dgm:cxn modelId="{AD2F2D24-CECE-4669-A4DD-262B341F8526}" type="presOf" srcId="{D39A6A46-AEB3-4C66-9F01-4D334EC649B2}" destId="{E614943A-F91D-4BEB-A14E-91A73373F62A}" srcOrd="0" destOrd="0" presId="urn:microsoft.com/office/officeart/2005/8/layout/hierarchy6"/>
    <dgm:cxn modelId="{FE8E2D28-3575-42B4-8F00-C2FADB49DD8D}" type="presOf" srcId="{37FF0514-E33E-4C54-A95D-D5952F9089EE}" destId="{236B938B-511F-4E74-9E10-E84E9969D493}" srcOrd="0" destOrd="0" presId="urn:microsoft.com/office/officeart/2005/8/layout/hierarchy6"/>
    <dgm:cxn modelId="{CDB57A2D-C628-41CE-9F3B-DB67185D26DA}" type="presOf" srcId="{1FFF3E68-5C1A-420B-AB2F-2CAC193A82D5}" destId="{8977B089-C1D5-470B-8485-589DF8890F7A}" srcOrd="0" destOrd="0" presId="urn:microsoft.com/office/officeart/2005/8/layout/hierarchy6"/>
    <dgm:cxn modelId="{05424C37-7122-411A-BABB-9F5411CF3BEB}" srcId="{ED284A7F-BDFD-4876-8E5D-B964F16A6BC5}" destId="{94B49E8F-F9DF-4C68-B93E-8FB231A81204}" srcOrd="6" destOrd="0" parTransId="{DA1B72B6-76B7-4880-AF86-C25DF74EE156}" sibTransId="{181168A3-960C-49E5-A4E2-064FB9F3BDF5}"/>
    <dgm:cxn modelId="{29207E60-842B-45A9-9A99-AC5F48A152B7}" srcId="{ED284A7F-BDFD-4876-8E5D-B964F16A6BC5}" destId="{8782280B-D380-4719-B30C-4DA03FDEDAFB}" srcOrd="4" destOrd="0" parTransId="{D8635B0E-010A-407E-AF90-5AD84C4CF960}" sibTransId="{FA41FDDA-59A8-4BFD-B844-489B42DBAA24}"/>
    <dgm:cxn modelId="{4BF99C6A-E767-459F-8867-AD0FFE06D5D6}" srcId="{FB80B19B-37DA-4C58-AEFB-88A2AB9DA8F4}" destId="{A283E6BB-D80A-4AAE-BD0A-058202DF9F9A}" srcOrd="1" destOrd="0" parTransId="{37FF0514-E33E-4C54-A95D-D5952F9089EE}" sibTransId="{A0922BEC-7319-4CC2-AE4E-F8EE84A956C3}"/>
    <dgm:cxn modelId="{9A292A4D-2B6C-4183-A34E-03427AE45BEC}" type="presOf" srcId="{8789FEA2-49B3-4F0F-BA01-31FA7EEA90CC}" destId="{D56B38F4-4299-4CF0-85E4-882499E63768}" srcOrd="0" destOrd="0" presId="urn:microsoft.com/office/officeart/2005/8/layout/hierarchy6"/>
    <dgm:cxn modelId="{47761E50-134A-4B1B-B0CD-6F9EA5FC5D9B}" type="presOf" srcId="{ED284A7F-BDFD-4876-8E5D-B964F16A6BC5}" destId="{5D2FCFB8-8564-477F-8D68-E02BA3F258D9}" srcOrd="0" destOrd="0" presId="urn:microsoft.com/office/officeart/2005/8/layout/hierarchy6"/>
    <dgm:cxn modelId="{2460717A-4240-40F1-935D-35A363BFDC3D}" srcId="{511071C3-39EB-4798-85CA-4BB9F53E9D1C}" destId="{ED284A7F-BDFD-4876-8E5D-B964F16A6BC5}" srcOrd="0" destOrd="0" parTransId="{DFD1500A-CCC1-4ABB-A687-25A0177C8C0E}" sibTransId="{8B2D6A99-97F2-4142-A0BD-B8ECA651B4EB}"/>
    <dgm:cxn modelId="{C76D3882-2DF8-456E-A50C-F3A1ACE40A97}" type="presOf" srcId="{B548F1E1-F7B4-4443-8F24-223E48B3C75F}" destId="{7F6873F2-B6BD-4AE8-B94D-E2E73A8D9339}" srcOrd="0" destOrd="0" presId="urn:microsoft.com/office/officeart/2005/8/layout/hierarchy6"/>
    <dgm:cxn modelId="{8A121287-E364-45BF-BEC8-C79F6F7427CD}" type="presOf" srcId="{511071C3-39EB-4798-85CA-4BB9F53E9D1C}" destId="{553098F7-64F7-4915-B354-BD37B53F18D5}" srcOrd="0" destOrd="0" presId="urn:microsoft.com/office/officeart/2005/8/layout/hierarchy6"/>
    <dgm:cxn modelId="{C04D3088-C27D-4670-902F-A338FB7F8787}" type="presOf" srcId="{D9466B9B-849F-455F-8618-8F0C964CF5CC}" destId="{68B30C4E-CBDD-4E6C-A8B5-0D989F7C1E59}" srcOrd="0" destOrd="0" presId="urn:microsoft.com/office/officeart/2005/8/layout/hierarchy6"/>
    <dgm:cxn modelId="{A0F72898-8710-4FD1-BA77-4D2C36046DFC}" srcId="{ED284A7F-BDFD-4876-8E5D-B964F16A6BC5}" destId="{FB80B19B-37DA-4C58-AEFB-88A2AB9DA8F4}" srcOrd="5" destOrd="0" parTransId="{6F4983BA-F8F9-4569-95F3-43D3FF573F25}" sibTransId="{C11ABE20-D86F-4E4F-8D19-3DE1263F41D1}"/>
    <dgm:cxn modelId="{A853E8AC-1FA2-46CC-8EC1-5FEB4CFED75A}" srcId="{ED284A7F-BDFD-4876-8E5D-B964F16A6BC5}" destId="{BBF08103-0993-4A47-B5B5-F2C749D3AAB5}" srcOrd="1" destOrd="0" parTransId="{D39A6A46-AEB3-4C66-9F01-4D334EC649B2}" sibTransId="{7F53DAE4-9AB9-472E-83DC-AB747FFCBB69}"/>
    <dgm:cxn modelId="{94E399AE-D0AE-42D5-ADC3-1EF28DBE6A59}" type="presOf" srcId="{B24A941C-9FE0-447D-A7F2-A8887C33E3CF}" destId="{ECA6597F-B7FB-433B-BA5A-2CB1A6DC79A8}" srcOrd="0" destOrd="0" presId="urn:microsoft.com/office/officeart/2005/8/layout/hierarchy6"/>
    <dgm:cxn modelId="{E06308B1-694B-4B6F-BFC7-AF3868D73DB3}" type="presOf" srcId="{FF1E2626-1641-4AA0-BB6D-5EC2CEC326DC}" destId="{DBE0EACE-2D7A-4E9C-A4B5-994C4AE31438}" srcOrd="0" destOrd="0" presId="urn:microsoft.com/office/officeart/2005/8/layout/hierarchy6"/>
    <dgm:cxn modelId="{76BF38C5-1830-4785-8E58-D2815B3F5406}" type="presOf" srcId="{4D254B7C-5B0D-470E-9762-C890C12452BD}" destId="{C59A0213-581B-492B-9436-ECB71AC5F5BF}" srcOrd="0" destOrd="0" presId="urn:microsoft.com/office/officeart/2005/8/layout/hierarchy6"/>
    <dgm:cxn modelId="{9F4F46CD-A5FA-45FE-A2BB-B9394AE230AA}" type="presOf" srcId="{3073255B-1E0E-4900-98EF-93887864F754}" destId="{976007EB-7C4E-44EA-9446-606EE953C6F1}" srcOrd="0" destOrd="0" presId="urn:microsoft.com/office/officeart/2005/8/layout/hierarchy6"/>
    <dgm:cxn modelId="{F8A5CAD0-68DC-43F6-BDD9-B9FFBD9BCFB7}" type="presOf" srcId="{A283E6BB-D80A-4AAE-BD0A-058202DF9F9A}" destId="{62FFC568-82E2-4CC4-9F55-74AFA1AF638D}" srcOrd="0" destOrd="0" presId="urn:microsoft.com/office/officeart/2005/8/layout/hierarchy6"/>
    <dgm:cxn modelId="{45561ED5-4147-4B89-881B-1DA226247CB4}" type="presOf" srcId="{BBF08103-0993-4A47-B5B5-F2C749D3AAB5}" destId="{B1A3278C-CAB2-441E-948A-646E5A99D2FA}" srcOrd="0" destOrd="0" presId="urn:microsoft.com/office/officeart/2005/8/layout/hierarchy6"/>
    <dgm:cxn modelId="{F972FBD7-2744-4960-A5E9-56011F4DA330}" srcId="{ED284A7F-BDFD-4876-8E5D-B964F16A6BC5}" destId="{1EFC6488-4418-4C73-8396-86E9D3B2D637}" srcOrd="3" destOrd="0" parTransId="{A4EE671C-A7C4-4D32-A723-92D9828A7E19}" sibTransId="{795804CF-7788-44BE-AD47-ED48A9AA892D}"/>
    <dgm:cxn modelId="{122522DE-9551-4F02-82DD-ACD8FD520BD2}" type="presOf" srcId="{D8635B0E-010A-407E-AF90-5AD84C4CF960}" destId="{60FF0175-F0F0-4BB5-A957-C57D8D700724}" srcOrd="0" destOrd="0" presId="urn:microsoft.com/office/officeart/2005/8/layout/hierarchy6"/>
    <dgm:cxn modelId="{D65985E2-FA54-4EC7-81E6-284489D2414F}" type="presOf" srcId="{DA1B72B6-76B7-4880-AF86-C25DF74EE156}" destId="{DD23B635-7203-44A2-9635-4ECA1C650626}" srcOrd="0" destOrd="0" presId="urn:microsoft.com/office/officeart/2005/8/layout/hierarchy6"/>
    <dgm:cxn modelId="{B8A367E4-142E-4A21-8273-CD6E0CF7A022}" type="presOf" srcId="{85BB2BC9-562A-48E0-9D3B-D87CF3B6B371}" destId="{01FC96D1-AB1F-4C6A-91E5-6FA66DC080C0}" srcOrd="0" destOrd="0" presId="urn:microsoft.com/office/officeart/2005/8/layout/hierarchy6"/>
    <dgm:cxn modelId="{C3E54CEA-5A89-412C-A615-068AE517C261}" type="presOf" srcId="{94B49E8F-F9DF-4C68-B93E-8FB231A81204}" destId="{C55B7A50-1791-4114-9A81-ADFDB3ECCF19}" srcOrd="0" destOrd="0" presId="urn:microsoft.com/office/officeart/2005/8/layout/hierarchy6"/>
    <dgm:cxn modelId="{1A4917EE-4F28-4C22-9CAC-39073CF12AC3}" srcId="{FB80B19B-37DA-4C58-AEFB-88A2AB9DA8F4}" destId="{85BB2BC9-562A-48E0-9D3B-D87CF3B6B371}" srcOrd="3" destOrd="0" parTransId="{B24A941C-9FE0-447D-A7F2-A8887C33E3CF}" sibTransId="{8BAE9893-B214-4D4E-AC62-B701150699ED}"/>
    <dgm:cxn modelId="{8BE9D8EE-6D92-43FD-8DDB-56E093DDD40E}" type="presOf" srcId="{A4EE671C-A7C4-4D32-A723-92D9828A7E19}" destId="{E2A0522B-44C1-4F2F-8E46-EE6C592FCFCB}" srcOrd="0" destOrd="0" presId="urn:microsoft.com/office/officeart/2005/8/layout/hierarchy6"/>
    <dgm:cxn modelId="{0FA6A0F6-9A49-42CA-B62A-5FE1ECCB833E}" srcId="{FB80B19B-37DA-4C58-AEFB-88A2AB9DA8F4}" destId="{1FFF3E68-5C1A-420B-AB2F-2CAC193A82D5}" srcOrd="0" destOrd="0" parTransId="{4D254B7C-5B0D-470E-9762-C890C12452BD}" sibTransId="{DE605E0F-DDE4-44C5-BE2C-8B1BD763D977}"/>
    <dgm:cxn modelId="{4D8BC5F6-49CD-46DD-9346-00CFEED24380}" type="presOf" srcId="{8782280B-D380-4719-B30C-4DA03FDEDAFB}" destId="{E1409138-6AE5-4844-B655-6B09580BED58}" srcOrd="0" destOrd="0" presId="urn:microsoft.com/office/officeart/2005/8/layout/hierarchy6"/>
    <dgm:cxn modelId="{67DB5DFB-3B9E-4AC6-B5FD-EA8CB5291B2A}" srcId="{FB80B19B-37DA-4C58-AEFB-88A2AB9DA8F4}" destId="{FF1E2626-1641-4AA0-BB6D-5EC2CEC326DC}" srcOrd="2" destOrd="0" parTransId="{3073255B-1E0E-4900-98EF-93887864F754}" sibTransId="{FFB56A47-6B67-4418-BFA8-F82A414812EB}"/>
    <dgm:cxn modelId="{7A3CE7FC-AF0F-46A6-B12D-5DA5A4CD32D8}" type="presOf" srcId="{1EFC6488-4418-4C73-8396-86E9D3B2D637}" destId="{74BEE1D4-C597-4646-AACF-94FA8E233DE6}" srcOrd="0" destOrd="0" presId="urn:microsoft.com/office/officeart/2005/8/layout/hierarchy6"/>
    <dgm:cxn modelId="{24044BD0-5570-42FB-976A-047C6C41FC80}" type="presParOf" srcId="{553098F7-64F7-4915-B354-BD37B53F18D5}" destId="{6C7C2E9C-8511-445C-829C-0EFC689EB12F}" srcOrd="0" destOrd="0" presId="urn:microsoft.com/office/officeart/2005/8/layout/hierarchy6"/>
    <dgm:cxn modelId="{C39ABF3A-BCC1-4F9C-977E-D95C891222AE}" type="presParOf" srcId="{6C7C2E9C-8511-445C-829C-0EFC689EB12F}" destId="{F0F3553B-536F-4A67-9E02-AAF1C0AF8800}" srcOrd="0" destOrd="0" presId="urn:microsoft.com/office/officeart/2005/8/layout/hierarchy6"/>
    <dgm:cxn modelId="{B2B6419A-3E91-48F7-A572-EAD7010F7A27}" type="presParOf" srcId="{F0F3553B-536F-4A67-9E02-AAF1C0AF8800}" destId="{3E049528-626B-46CA-A449-37FC4929D17B}" srcOrd="0" destOrd="0" presId="urn:microsoft.com/office/officeart/2005/8/layout/hierarchy6"/>
    <dgm:cxn modelId="{CE1E26B2-8BC5-4FF0-96AB-2ED501403ECB}" type="presParOf" srcId="{3E049528-626B-46CA-A449-37FC4929D17B}" destId="{5D2FCFB8-8564-477F-8D68-E02BA3F258D9}" srcOrd="0" destOrd="0" presId="urn:microsoft.com/office/officeart/2005/8/layout/hierarchy6"/>
    <dgm:cxn modelId="{9EB72431-57DD-4636-A1EE-9007DB457E6B}" type="presParOf" srcId="{3E049528-626B-46CA-A449-37FC4929D17B}" destId="{4ED57A61-FFAF-4CBA-92EF-1296B7D02AC6}" srcOrd="1" destOrd="0" presId="urn:microsoft.com/office/officeart/2005/8/layout/hierarchy6"/>
    <dgm:cxn modelId="{8985A29A-F897-4507-BA49-18B24584C5CB}" type="presParOf" srcId="{4ED57A61-FFAF-4CBA-92EF-1296B7D02AC6}" destId="{68B30C4E-CBDD-4E6C-A8B5-0D989F7C1E59}" srcOrd="0" destOrd="0" presId="urn:microsoft.com/office/officeart/2005/8/layout/hierarchy6"/>
    <dgm:cxn modelId="{34E3CE5C-2BF2-48B6-98CA-CCC10B1574D7}" type="presParOf" srcId="{4ED57A61-FFAF-4CBA-92EF-1296B7D02AC6}" destId="{EF8009D3-B363-45B7-8BD2-C774F716173F}" srcOrd="1" destOrd="0" presId="urn:microsoft.com/office/officeart/2005/8/layout/hierarchy6"/>
    <dgm:cxn modelId="{0EDE2146-925E-417B-A1D8-D5B6BDF154A6}" type="presParOf" srcId="{EF8009D3-B363-45B7-8BD2-C774F716173F}" destId="{33DD64DD-CD51-4DD9-9611-130BE38155AC}" srcOrd="0" destOrd="0" presId="urn:microsoft.com/office/officeart/2005/8/layout/hierarchy6"/>
    <dgm:cxn modelId="{BE21373E-FCCE-4F01-B184-681D500AA183}" type="presParOf" srcId="{EF8009D3-B363-45B7-8BD2-C774F716173F}" destId="{30F229E3-569F-427E-B813-D3DAA5368268}" srcOrd="1" destOrd="0" presId="urn:microsoft.com/office/officeart/2005/8/layout/hierarchy6"/>
    <dgm:cxn modelId="{6487E4A5-EAC6-4877-9BBF-A8AAE1713373}" type="presParOf" srcId="{4ED57A61-FFAF-4CBA-92EF-1296B7D02AC6}" destId="{E614943A-F91D-4BEB-A14E-91A73373F62A}" srcOrd="2" destOrd="0" presId="urn:microsoft.com/office/officeart/2005/8/layout/hierarchy6"/>
    <dgm:cxn modelId="{A1FF662E-7ACB-4CBF-A0A6-7FC6E8967BE8}" type="presParOf" srcId="{4ED57A61-FFAF-4CBA-92EF-1296B7D02AC6}" destId="{9C614E62-0173-4355-8D73-5AAF766ECF7E}" srcOrd="3" destOrd="0" presId="urn:microsoft.com/office/officeart/2005/8/layout/hierarchy6"/>
    <dgm:cxn modelId="{88C4CCFD-1D5C-4F3F-9216-5F4ABEC0F34D}" type="presParOf" srcId="{9C614E62-0173-4355-8D73-5AAF766ECF7E}" destId="{B1A3278C-CAB2-441E-948A-646E5A99D2FA}" srcOrd="0" destOrd="0" presId="urn:microsoft.com/office/officeart/2005/8/layout/hierarchy6"/>
    <dgm:cxn modelId="{1CFFF651-BDD3-4B67-B480-72F9BD0B73EB}" type="presParOf" srcId="{9C614E62-0173-4355-8D73-5AAF766ECF7E}" destId="{AA3196CF-04E8-4D4C-8EF8-6D80CE30B599}" srcOrd="1" destOrd="0" presId="urn:microsoft.com/office/officeart/2005/8/layout/hierarchy6"/>
    <dgm:cxn modelId="{0EC06F1C-F0EE-4C11-A1D7-335BFF55486C}" type="presParOf" srcId="{4ED57A61-FFAF-4CBA-92EF-1296B7D02AC6}" destId="{D56B38F4-4299-4CF0-85E4-882499E63768}" srcOrd="4" destOrd="0" presId="urn:microsoft.com/office/officeart/2005/8/layout/hierarchy6"/>
    <dgm:cxn modelId="{C87E8F3E-806F-4A76-877D-992147ABA152}" type="presParOf" srcId="{4ED57A61-FFAF-4CBA-92EF-1296B7D02AC6}" destId="{EA55555F-857D-4C74-A007-78D212886672}" srcOrd="5" destOrd="0" presId="urn:microsoft.com/office/officeart/2005/8/layout/hierarchy6"/>
    <dgm:cxn modelId="{74B21960-B3EB-4859-B5CD-64FA2BA1322F}" type="presParOf" srcId="{EA55555F-857D-4C74-A007-78D212886672}" destId="{7F6873F2-B6BD-4AE8-B94D-E2E73A8D9339}" srcOrd="0" destOrd="0" presId="urn:microsoft.com/office/officeart/2005/8/layout/hierarchy6"/>
    <dgm:cxn modelId="{61A7744D-178F-4AC2-8073-17FB6EBEDEA7}" type="presParOf" srcId="{EA55555F-857D-4C74-A007-78D212886672}" destId="{3F4A19DF-FF7B-4027-9A04-E86C09E8A979}" srcOrd="1" destOrd="0" presId="urn:microsoft.com/office/officeart/2005/8/layout/hierarchy6"/>
    <dgm:cxn modelId="{CDD8D956-A7CC-4112-B0C7-B9692EDCCB03}" type="presParOf" srcId="{4ED57A61-FFAF-4CBA-92EF-1296B7D02AC6}" destId="{E2A0522B-44C1-4F2F-8E46-EE6C592FCFCB}" srcOrd="6" destOrd="0" presId="urn:microsoft.com/office/officeart/2005/8/layout/hierarchy6"/>
    <dgm:cxn modelId="{6C44D55C-1867-4B32-8454-D9DA3921C564}" type="presParOf" srcId="{4ED57A61-FFAF-4CBA-92EF-1296B7D02AC6}" destId="{D1AC87EF-846C-495A-80CA-DEB511C4CEFE}" srcOrd="7" destOrd="0" presId="urn:microsoft.com/office/officeart/2005/8/layout/hierarchy6"/>
    <dgm:cxn modelId="{0340A2D1-3EFC-4634-878F-9DCC68B8B0E6}" type="presParOf" srcId="{D1AC87EF-846C-495A-80CA-DEB511C4CEFE}" destId="{74BEE1D4-C597-4646-AACF-94FA8E233DE6}" srcOrd="0" destOrd="0" presId="urn:microsoft.com/office/officeart/2005/8/layout/hierarchy6"/>
    <dgm:cxn modelId="{7EC04005-1BE9-488A-92F3-7E61F3EEF4EC}" type="presParOf" srcId="{D1AC87EF-846C-495A-80CA-DEB511C4CEFE}" destId="{091A61D3-03BC-4013-8CE6-6960765EB897}" srcOrd="1" destOrd="0" presId="urn:microsoft.com/office/officeart/2005/8/layout/hierarchy6"/>
    <dgm:cxn modelId="{78751413-6E29-464E-89BC-038E09712D3A}" type="presParOf" srcId="{4ED57A61-FFAF-4CBA-92EF-1296B7D02AC6}" destId="{60FF0175-F0F0-4BB5-A957-C57D8D700724}" srcOrd="8" destOrd="0" presId="urn:microsoft.com/office/officeart/2005/8/layout/hierarchy6"/>
    <dgm:cxn modelId="{A7B2BEAD-CF23-48A6-83D9-120D824293D8}" type="presParOf" srcId="{4ED57A61-FFAF-4CBA-92EF-1296B7D02AC6}" destId="{01C381CD-8DA6-49E4-BA2A-EA485053726C}" srcOrd="9" destOrd="0" presId="urn:microsoft.com/office/officeart/2005/8/layout/hierarchy6"/>
    <dgm:cxn modelId="{7292C661-0991-49A3-A01B-451C0528971B}" type="presParOf" srcId="{01C381CD-8DA6-49E4-BA2A-EA485053726C}" destId="{E1409138-6AE5-4844-B655-6B09580BED58}" srcOrd="0" destOrd="0" presId="urn:microsoft.com/office/officeart/2005/8/layout/hierarchy6"/>
    <dgm:cxn modelId="{520B2F92-4034-4417-A3C0-76F7BD5890F7}" type="presParOf" srcId="{01C381CD-8DA6-49E4-BA2A-EA485053726C}" destId="{57D66D13-8EE2-465F-A772-D0E525B22AF9}" srcOrd="1" destOrd="0" presId="urn:microsoft.com/office/officeart/2005/8/layout/hierarchy6"/>
    <dgm:cxn modelId="{31D76782-97CD-4989-B1FF-98EC78261397}" type="presParOf" srcId="{4ED57A61-FFAF-4CBA-92EF-1296B7D02AC6}" destId="{7D501162-C89E-4D9A-85BB-5A72AA54B20A}" srcOrd="10" destOrd="0" presId="urn:microsoft.com/office/officeart/2005/8/layout/hierarchy6"/>
    <dgm:cxn modelId="{304DEC7A-7EE7-4016-9EA8-FDC645F7BB4B}" type="presParOf" srcId="{4ED57A61-FFAF-4CBA-92EF-1296B7D02AC6}" destId="{7015F6F4-475D-4A83-BB98-84890CF5E3AE}" srcOrd="11" destOrd="0" presId="urn:microsoft.com/office/officeart/2005/8/layout/hierarchy6"/>
    <dgm:cxn modelId="{4322DDC9-40E1-4A89-9F57-A219EF30D9BB}" type="presParOf" srcId="{7015F6F4-475D-4A83-BB98-84890CF5E3AE}" destId="{D5C41284-1CBA-49D8-974E-D71B373E388B}" srcOrd="0" destOrd="0" presId="urn:microsoft.com/office/officeart/2005/8/layout/hierarchy6"/>
    <dgm:cxn modelId="{17EF6EAD-1E6B-4DE8-BECC-0657D541FFAE}" type="presParOf" srcId="{7015F6F4-475D-4A83-BB98-84890CF5E3AE}" destId="{D8EAD473-5694-4157-8098-9046AF91AE56}" srcOrd="1" destOrd="0" presId="urn:microsoft.com/office/officeart/2005/8/layout/hierarchy6"/>
    <dgm:cxn modelId="{38EA163C-3E7F-464D-B716-84DAF6E765B3}" type="presParOf" srcId="{D8EAD473-5694-4157-8098-9046AF91AE56}" destId="{C59A0213-581B-492B-9436-ECB71AC5F5BF}" srcOrd="0" destOrd="0" presId="urn:microsoft.com/office/officeart/2005/8/layout/hierarchy6"/>
    <dgm:cxn modelId="{6D4AD130-AF35-4413-91BD-6F358F59EF95}" type="presParOf" srcId="{D8EAD473-5694-4157-8098-9046AF91AE56}" destId="{D1C9D43D-31FF-4D5D-86FA-23413D7955DC}" srcOrd="1" destOrd="0" presId="urn:microsoft.com/office/officeart/2005/8/layout/hierarchy6"/>
    <dgm:cxn modelId="{253B708C-2E1A-466E-A30E-91453059529F}" type="presParOf" srcId="{D1C9D43D-31FF-4D5D-86FA-23413D7955DC}" destId="{8977B089-C1D5-470B-8485-589DF8890F7A}" srcOrd="0" destOrd="0" presId="urn:microsoft.com/office/officeart/2005/8/layout/hierarchy6"/>
    <dgm:cxn modelId="{29B2B603-2B1D-4FC8-B690-CDCC64F5E757}" type="presParOf" srcId="{D1C9D43D-31FF-4D5D-86FA-23413D7955DC}" destId="{D383EE19-E5FF-40C3-806F-DD527AE7FBF2}" srcOrd="1" destOrd="0" presId="urn:microsoft.com/office/officeart/2005/8/layout/hierarchy6"/>
    <dgm:cxn modelId="{FA36C8F3-FDA0-4CCF-908C-3AE4836D0339}" type="presParOf" srcId="{D8EAD473-5694-4157-8098-9046AF91AE56}" destId="{236B938B-511F-4E74-9E10-E84E9969D493}" srcOrd="2" destOrd="0" presId="urn:microsoft.com/office/officeart/2005/8/layout/hierarchy6"/>
    <dgm:cxn modelId="{E6D7D5FC-622D-46AE-BB2F-DA8E4C5C318B}" type="presParOf" srcId="{D8EAD473-5694-4157-8098-9046AF91AE56}" destId="{C39C1D63-A14C-414D-8EA5-CF970E97156F}" srcOrd="3" destOrd="0" presId="urn:microsoft.com/office/officeart/2005/8/layout/hierarchy6"/>
    <dgm:cxn modelId="{3B2C31D4-CF50-4FD9-9DE1-38C4843F9B18}" type="presParOf" srcId="{C39C1D63-A14C-414D-8EA5-CF970E97156F}" destId="{62FFC568-82E2-4CC4-9F55-74AFA1AF638D}" srcOrd="0" destOrd="0" presId="urn:microsoft.com/office/officeart/2005/8/layout/hierarchy6"/>
    <dgm:cxn modelId="{48D6635D-F910-458B-A64E-C514AB2B7A35}" type="presParOf" srcId="{C39C1D63-A14C-414D-8EA5-CF970E97156F}" destId="{7F49D386-6ADE-4371-9F10-023B604A9333}" srcOrd="1" destOrd="0" presId="urn:microsoft.com/office/officeart/2005/8/layout/hierarchy6"/>
    <dgm:cxn modelId="{D73C133D-85DB-4202-BF02-0AF67C5C29B5}" type="presParOf" srcId="{D8EAD473-5694-4157-8098-9046AF91AE56}" destId="{976007EB-7C4E-44EA-9446-606EE953C6F1}" srcOrd="4" destOrd="0" presId="urn:microsoft.com/office/officeart/2005/8/layout/hierarchy6"/>
    <dgm:cxn modelId="{C8914139-860F-40AA-803A-DDC7C3D251DA}" type="presParOf" srcId="{D8EAD473-5694-4157-8098-9046AF91AE56}" destId="{653B2D8F-2D4B-49C1-A793-56CB4C08617C}" srcOrd="5" destOrd="0" presId="urn:microsoft.com/office/officeart/2005/8/layout/hierarchy6"/>
    <dgm:cxn modelId="{3D131FBB-5FAE-4A2D-8727-735C0A91429F}" type="presParOf" srcId="{653B2D8F-2D4B-49C1-A793-56CB4C08617C}" destId="{DBE0EACE-2D7A-4E9C-A4B5-994C4AE31438}" srcOrd="0" destOrd="0" presId="urn:microsoft.com/office/officeart/2005/8/layout/hierarchy6"/>
    <dgm:cxn modelId="{CC530572-75D8-46A8-97B6-95689C6F393E}" type="presParOf" srcId="{653B2D8F-2D4B-49C1-A793-56CB4C08617C}" destId="{93EFCC85-EA4A-4061-A274-82EAC4A3A4E8}" srcOrd="1" destOrd="0" presId="urn:microsoft.com/office/officeart/2005/8/layout/hierarchy6"/>
    <dgm:cxn modelId="{C5EA0902-655E-43C4-BE37-838DF7C1B50E}" type="presParOf" srcId="{D8EAD473-5694-4157-8098-9046AF91AE56}" destId="{ECA6597F-B7FB-433B-BA5A-2CB1A6DC79A8}" srcOrd="6" destOrd="0" presId="urn:microsoft.com/office/officeart/2005/8/layout/hierarchy6"/>
    <dgm:cxn modelId="{E0B098AF-2F4F-462B-A43E-A5B55FAFEA73}" type="presParOf" srcId="{D8EAD473-5694-4157-8098-9046AF91AE56}" destId="{D6B78692-9D39-4F11-825A-C6A45929AD42}" srcOrd="7" destOrd="0" presId="urn:microsoft.com/office/officeart/2005/8/layout/hierarchy6"/>
    <dgm:cxn modelId="{27BC40DF-55EC-44DB-9EAE-E6EEE4AE24F0}" type="presParOf" srcId="{D6B78692-9D39-4F11-825A-C6A45929AD42}" destId="{01FC96D1-AB1F-4C6A-91E5-6FA66DC080C0}" srcOrd="0" destOrd="0" presId="urn:microsoft.com/office/officeart/2005/8/layout/hierarchy6"/>
    <dgm:cxn modelId="{C93A39CB-44F3-4556-9E84-328250756F40}" type="presParOf" srcId="{D6B78692-9D39-4F11-825A-C6A45929AD42}" destId="{3DC79F23-B930-4ED8-A2D6-41EDD69CF1A0}" srcOrd="1" destOrd="0" presId="urn:microsoft.com/office/officeart/2005/8/layout/hierarchy6"/>
    <dgm:cxn modelId="{5FF22F14-5E82-4C60-B5F3-E749ACAF8282}" type="presParOf" srcId="{4ED57A61-FFAF-4CBA-92EF-1296B7D02AC6}" destId="{DD23B635-7203-44A2-9635-4ECA1C650626}" srcOrd="12" destOrd="0" presId="urn:microsoft.com/office/officeart/2005/8/layout/hierarchy6"/>
    <dgm:cxn modelId="{67D4F548-9C39-412B-95E9-31134399F92D}" type="presParOf" srcId="{4ED57A61-FFAF-4CBA-92EF-1296B7D02AC6}" destId="{BE8E8233-CE4D-462B-A0E5-F58B5E0197AF}" srcOrd="13" destOrd="0" presId="urn:microsoft.com/office/officeart/2005/8/layout/hierarchy6"/>
    <dgm:cxn modelId="{55D12A09-08AC-4E6B-8A63-D7483292C9E0}" type="presParOf" srcId="{BE8E8233-CE4D-462B-A0E5-F58B5E0197AF}" destId="{C55B7A50-1791-4114-9A81-ADFDB3ECCF19}" srcOrd="0" destOrd="0" presId="urn:microsoft.com/office/officeart/2005/8/layout/hierarchy6"/>
    <dgm:cxn modelId="{C58AA63C-9DC5-4D56-84A6-9AB9A9AEEA92}" type="presParOf" srcId="{BE8E8233-CE4D-462B-A0E5-F58B5E0197AF}" destId="{142B9E42-4342-453E-B546-6EA300539723}" srcOrd="1" destOrd="0" presId="urn:microsoft.com/office/officeart/2005/8/layout/hierarchy6"/>
    <dgm:cxn modelId="{11C8DA0E-5983-4672-A96B-C93638C6FF05}" type="presParOf" srcId="{553098F7-64F7-4915-B354-BD37B53F18D5}" destId="{333E93CC-BA62-4C1A-923C-8484DF13EB1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C891D3-04DF-457D-AD05-09B8ED5EFC91}" type="doc">
      <dgm:prSet loTypeId="urn:microsoft.com/office/officeart/2005/8/layout/hList3" loCatId="list" qsTypeId="urn:microsoft.com/office/officeart/2005/8/quickstyle/3d1" qsCatId="3D" csTypeId="urn:microsoft.com/office/officeart/2005/8/colors/colorful4" csCatId="colorful" phldr="1"/>
      <dgm:spPr/>
      <dgm:t>
        <a:bodyPr/>
        <a:lstStyle/>
        <a:p>
          <a:endParaRPr lang="en-US"/>
        </a:p>
      </dgm:t>
    </dgm:pt>
    <dgm:pt modelId="{02EB921A-36B2-4129-917A-AE8AEEF69E64}">
      <dgm:prSet phldrT="[Text]"/>
      <dgm:spPr/>
      <dgm:t>
        <a:bodyPr/>
        <a:lstStyle/>
        <a:p>
          <a:r>
            <a:rPr lang="en-US" b="1"/>
            <a:t>Grant Period: </a:t>
          </a:r>
        </a:p>
        <a:p>
          <a:r>
            <a:rPr lang="en-US" b="0" i="0" u="none"/>
            <a:t>Oct. 1, 2023, to Sept. 30, 2026</a:t>
          </a:r>
          <a:r>
            <a:rPr lang="en-US" b="0" i="0"/>
            <a:t>​</a:t>
          </a:r>
          <a:endParaRPr lang="en-US"/>
        </a:p>
      </dgm:t>
    </dgm:pt>
    <dgm:pt modelId="{75C83210-3449-4B07-A830-EFE859DEE662}" type="parTrans" cxnId="{0B442152-4A56-4DDA-A42D-A71315F2D6D6}">
      <dgm:prSet/>
      <dgm:spPr/>
      <dgm:t>
        <a:bodyPr/>
        <a:lstStyle/>
        <a:p>
          <a:endParaRPr lang="en-US"/>
        </a:p>
      </dgm:t>
    </dgm:pt>
    <dgm:pt modelId="{E88CB4BE-7C9C-4A1A-B089-5F3628A3EB42}" type="sibTrans" cxnId="{0B442152-4A56-4DDA-A42D-A71315F2D6D6}">
      <dgm:prSet/>
      <dgm:spPr/>
      <dgm:t>
        <a:bodyPr/>
        <a:lstStyle/>
        <a:p>
          <a:endParaRPr lang="en-US"/>
        </a:p>
      </dgm:t>
    </dgm:pt>
    <dgm:pt modelId="{95114521-959B-4E9D-B616-F083D065F742}">
      <dgm:prSet phldrT="[Text]"/>
      <dgm:spPr/>
      <dgm:t>
        <a:bodyPr/>
        <a:lstStyle/>
        <a:p>
          <a:r>
            <a:rPr lang="en-US"/>
            <a:t>Data Collection &amp; Measurement</a:t>
          </a:r>
        </a:p>
      </dgm:t>
    </dgm:pt>
    <dgm:pt modelId="{5928012A-F816-495A-BA19-B9F791998B39}" type="parTrans" cxnId="{81283C52-69F8-4729-A47B-FB38F3FAC26E}">
      <dgm:prSet/>
      <dgm:spPr/>
      <dgm:t>
        <a:bodyPr/>
        <a:lstStyle/>
        <a:p>
          <a:endParaRPr lang="en-US"/>
        </a:p>
      </dgm:t>
    </dgm:pt>
    <dgm:pt modelId="{CCD5F904-030D-4362-A0E1-545212408D65}" type="sibTrans" cxnId="{81283C52-69F8-4729-A47B-FB38F3FAC26E}">
      <dgm:prSet/>
      <dgm:spPr/>
      <dgm:t>
        <a:bodyPr/>
        <a:lstStyle/>
        <a:p>
          <a:endParaRPr lang="en-US"/>
        </a:p>
      </dgm:t>
    </dgm:pt>
    <dgm:pt modelId="{1AE5DBF8-12A3-4CD0-A096-6E39FF9B603A}">
      <dgm:prSet phldrT="[Text]"/>
      <dgm:spPr/>
      <dgm:t>
        <a:bodyPr/>
        <a:lstStyle/>
        <a:p>
          <a:r>
            <a:rPr lang="en-US"/>
            <a:t>State-led Plan Implementation</a:t>
          </a:r>
        </a:p>
      </dgm:t>
    </dgm:pt>
    <dgm:pt modelId="{614490BF-668F-4B0F-9BE8-01BB95BDD230}" type="parTrans" cxnId="{A62E42E5-7FFA-4B84-AE99-A99373DB2DA1}">
      <dgm:prSet/>
      <dgm:spPr/>
      <dgm:t>
        <a:bodyPr/>
        <a:lstStyle/>
        <a:p>
          <a:endParaRPr lang="en-US"/>
        </a:p>
      </dgm:t>
    </dgm:pt>
    <dgm:pt modelId="{9D87002F-C4E8-4F5B-BB41-99A9DA3FEDC7}" type="sibTrans" cxnId="{A62E42E5-7FFA-4B84-AE99-A99373DB2DA1}">
      <dgm:prSet/>
      <dgm:spPr/>
      <dgm:t>
        <a:bodyPr/>
        <a:lstStyle/>
        <a:p>
          <a:endParaRPr lang="en-US"/>
        </a:p>
      </dgm:t>
    </dgm:pt>
    <dgm:pt modelId="{482EF360-1AD9-4CF9-BACE-4E21364FC039}">
      <dgm:prSet phldrT="[Text]"/>
      <dgm:spPr/>
      <dgm:t>
        <a:bodyPr/>
        <a:lstStyle/>
        <a:p>
          <a:r>
            <a:rPr lang="en-US" b="0"/>
            <a:t>Solid Waste Management Planning</a:t>
          </a:r>
        </a:p>
      </dgm:t>
    </dgm:pt>
    <dgm:pt modelId="{2FE90302-298F-4A69-84E2-6F1827ABC59E}" type="parTrans" cxnId="{347EC375-D602-4333-BC2A-32F853748340}">
      <dgm:prSet/>
      <dgm:spPr/>
      <dgm:t>
        <a:bodyPr/>
        <a:lstStyle/>
        <a:p>
          <a:endParaRPr lang="en-US"/>
        </a:p>
      </dgm:t>
    </dgm:pt>
    <dgm:pt modelId="{74E883A2-65E4-440F-A40D-E57252CE8136}" type="sibTrans" cxnId="{347EC375-D602-4333-BC2A-32F853748340}">
      <dgm:prSet/>
      <dgm:spPr/>
      <dgm:t>
        <a:bodyPr/>
        <a:lstStyle/>
        <a:p>
          <a:endParaRPr lang="en-US"/>
        </a:p>
      </dgm:t>
    </dgm:pt>
    <dgm:pt modelId="{6FF80489-F936-4397-9179-EBD5EEDD411A}" type="pres">
      <dgm:prSet presAssocID="{84C891D3-04DF-457D-AD05-09B8ED5EFC91}" presName="composite" presStyleCnt="0">
        <dgm:presLayoutVars>
          <dgm:chMax val="1"/>
          <dgm:dir/>
          <dgm:resizeHandles val="exact"/>
        </dgm:presLayoutVars>
      </dgm:prSet>
      <dgm:spPr/>
    </dgm:pt>
    <dgm:pt modelId="{06F89FFD-0C3E-42DB-89A0-EA0B5E0C85BD}" type="pres">
      <dgm:prSet presAssocID="{02EB921A-36B2-4129-917A-AE8AEEF69E64}" presName="roof" presStyleLbl="dkBgShp" presStyleIdx="0" presStyleCnt="2" custLinFactNeighborY="-973"/>
      <dgm:spPr/>
    </dgm:pt>
    <dgm:pt modelId="{86104252-B6B0-4522-B28C-8F70DE01ED46}" type="pres">
      <dgm:prSet presAssocID="{02EB921A-36B2-4129-917A-AE8AEEF69E64}" presName="pillars" presStyleCnt="0"/>
      <dgm:spPr/>
    </dgm:pt>
    <dgm:pt modelId="{2949596D-2BD0-49F7-84E9-DD03A7EB353E}" type="pres">
      <dgm:prSet presAssocID="{02EB921A-36B2-4129-917A-AE8AEEF69E64}" presName="pillar1" presStyleLbl="node1" presStyleIdx="0" presStyleCnt="3">
        <dgm:presLayoutVars>
          <dgm:bulletEnabled val="1"/>
        </dgm:presLayoutVars>
      </dgm:prSet>
      <dgm:spPr/>
    </dgm:pt>
    <dgm:pt modelId="{4902A2E3-BEBA-45B7-8143-2AC7F7611AA8}" type="pres">
      <dgm:prSet presAssocID="{95114521-959B-4E9D-B616-F083D065F742}" presName="pillarX" presStyleLbl="node1" presStyleIdx="1" presStyleCnt="3">
        <dgm:presLayoutVars>
          <dgm:bulletEnabled val="1"/>
        </dgm:presLayoutVars>
      </dgm:prSet>
      <dgm:spPr/>
    </dgm:pt>
    <dgm:pt modelId="{34A353B2-2C8B-46FF-B1AC-0AD28495B81D}" type="pres">
      <dgm:prSet presAssocID="{1AE5DBF8-12A3-4CD0-A096-6E39FF9B603A}" presName="pillarX" presStyleLbl="node1" presStyleIdx="2" presStyleCnt="3">
        <dgm:presLayoutVars>
          <dgm:bulletEnabled val="1"/>
        </dgm:presLayoutVars>
      </dgm:prSet>
      <dgm:spPr/>
    </dgm:pt>
    <dgm:pt modelId="{0923ABFF-8A03-4F25-B7E0-D9AB84B672E5}" type="pres">
      <dgm:prSet presAssocID="{02EB921A-36B2-4129-917A-AE8AEEF69E64}" presName="base" presStyleLbl="dkBgShp" presStyleIdx="1" presStyleCnt="2"/>
      <dgm:spPr/>
    </dgm:pt>
  </dgm:ptLst>
  <dgm:cxnLst>
    <dgm:cxn modelId="{400E0D33-10CA-4229-BE9A-2AF4558CA476}" type="presOf" srcId="{482EF360-1AD9-4CF9-BACE-4E21364FC039}" destId="{2949596D-2BD0-49F7-84E9-DD03A7EB353E}" srcOrd="0" destOrd="0" presId="urn:microsoft.com/office/officeart/2005/8/layout/hList3"/>
    <dgm:cxn modelId="{5F28365F-F5B5-4715-A7B3-666895BCB982}" type="presOf" srcId="{84C891D3-04DF-457D-AD05-09B8ED5EFC91}" destId="{6FF80489-F936-4397-9179-EBD5EEDD411A}" srcOrd="0" destOrd="0" presId="urn:microsoft.com/office/officeart/2005/8/layout/hList3"/>
    <dgm:cxn modelId="{0B442152-4A56-4DDA-A42D-A71315F2D6D6}" srcId="{84C891D3-04DF-457D-AD05-09B8ED5EFC91}" destId="{02EB921A-36B2-4129-917A-AE8AEEF69E64}" srcOrd="0" destOrd="0" parTransId="{75C83210-3449-4B07-A830-EFE859DEE662}" sibTransId="{E88CB4BE-7C9C-4A1A-B089-5F3628A3EB42}"/>
    <dgm:cxn modelId="{81283C52-69F8-4729-A47B-FB38F3FAC26E}" srcId="{02EB921A-36B2-4129-917A-AE8AEEF69E64}" destId="{95114521-959B-4E9D-B616-F083D065F742}" srcOrd="1" destOrd="0" parTransId="{5928012A-F816-495A-BA19-B9F791998B39}" sibTransId="{CCD5F904-030D-4362-A0E1-545212408D65}"/>
    <dgm:cxn modelId="{347EC375-D602-4333-BC2A-32F853748340}" srcId="{02EB921A-36B2-4129-917A-AE8AEEF69E64}" destId="{482EF360-1AD9-4CF9-BACE-4E21364FC039}" srcOrd="0" destOrd="0" parTransId="{2FE90302-298F-4A69-84E2-6F1827ABC59E}" sibTransId="{74E883A2-65E4-440F-A40D-E57252CE8136}"/>
    <dgm:cxn modelId="{82892090-E625-41DC-A4CE-CFC7118E4FBA}" type="presOf" srcId="{1AE5DBF8-12A3-4CD0-A096-6E39FF9B603A}" destId="{34A353B2-2C8B-46FF-B1AC-0AD28495B81D}" srcOrd="0" destOrd="0" presId="urn:microsoft.com/office/officeart/2005/8/layout/hList3"/>
    <dgm:cxn modelId="{C92D67BC-AC58-4E81-ACEE-953903DA2541}" type="presOf" srcId="{02EB921A-36B2-4129-917A-AE8AEEF69E64}" destId="{06F89FFD-0C3E-42DB-89A0-EA0B5E0C85BD}" srcOrd="0" destOrd="0" presId="urn:microsoft.com/office/officeart/2005/8/layout/hList3"/>
    <dgm:cxn modelId="{A62E42E5-7FFA-4B84-AE99-A99373DB2DA1}" srcId="{02EB921A-36B2-4129-917A-AE8AEEF69E64}" destId="{1AE5DBF8-12A3-4CD0-A096-6E39FF9B603A}" srcOrd="2" destOrd="0" parTransId="{614490BF-668F-4B0F-9BE8-01BB95BDD230}" sibTransId="{9D87002F-C4E8-4F5B-BB41-99A9DA3FEDC7}"/>
    <dgm:cxn modelId="{8CF893EC-A703-43FB-90BC-2DA247193B90}" type="presOf" srcId="{95114521-959B-4E9D-B616-F083D065F742}" destId="{4902A2E3-BEBA-45B7-8143-2AC7F7611AA8}" srcOrd="0" destOrd="0" presId="urn:microsoft.com/office/officeart/2005/8/layout/hList3"/>
    <dgm:cxn modelId="{ED4DD0DA-80F9-4184-816B-647F469D7EF3}" type="presParOf" srcId="{6FF80489-F936-4397-9179-EBD5EEDD411A}" destId="{06F89FFD-0C3E-42DB-89A0-EA0B5E0C85BD}" srcOrd="0" destOrd="0" presId="urn:microsoft.com/office/officeart/2005/8/layout/hList3"/>
    <dgm:cxn modelId="{B4A7F2FB-D887-46EB-991A-C61DB322E9AE}" type="presParOf" srcId="{6FF80489-F936-4397-9179-EBD5EEDD411A}" destId="{86104252-B6B0-4522-B28C-8F70DE01ED46}" srcOrd="1" destOrd="0" presId="urn:microsoft.com/office/officeart/2005/8/layout/hList3"/>
    <dgm:cxn modelId="{75DE6383-8777-437B-A55F-830B413F0F52}" type="presParOf" srcId="{86104252-B6B0-4522-B28C-8F70DE01ED46}" destId="{2949596D-2BD0-49F7-84E9-DD03A7EB353E}" srcOrd="0" destOrd="0" presId="urn:microsoft.com/office/officeart/2005/8/layout/hList3"/>
    <dgm:cxn modelId="{5BF1AD8D-62CA-48D1-A5DC-29676E344C91}" type="presParOf" srcId="{86104252-B6B0-4522-B28C-8F70DE01ED46}" destId="{4902A2E3-BEBA-45B7-8143-2AC7F7611AA8}" srcOrd="1" destOrd="0" presId="urn:microsoft.com/office/officeart/2005/8/layout/hList3"/>
    <dgm:cxn modelId="{8DE42324-28AD-4ED7-905F-76A12F253EC9}" type="presParOf" srcId="{86104252-B6B0-4522-B28C-8F70DE01ED46}" destId="{34A353B2-2C8B-46FF-B1AC-0AD28495B81D}" srcOrd="2" destOrd="0" presId="urn:microsoft.com/office/officeart/2005/8/layout/hList3"/>
    <dgm:cxn modelId="{DD1030AF-4C3E-4913-8091-1F9ABCA478C8}" type="presParOf" srcId="{6FF80489-F936-4397-9179-EBD5EEDD411A}" destId="{0923ABFF-8A03-4F25-B7E0-D9AB84B672E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FCFB8-8564-477F-8D68-E02BA3F258D9}">
      <dsp:nvSpPr>
        <dsp:cNvPr id="0" name=""/>
        <dsp:cNvSpPr/>
      </dsp:nvSpPr>
      <dsp:spPr>
        <a:xfrm>
          <a:off x="4660906" y="663538"/>
          <a:ext cx="1193787" cy="7958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DEQ Director Michael </a:t>
          </a:r>
          <a:r>
            <a:rPr lang="en-US" sz="1100" kern="1200" dirty="0" err="1"/>
            <a:t>Rolband</a:t>
          </a:r>
          <a:endParaRPr lang="en-US" sz="1100" kern="1200" dirty="0"/>
        </a:p>
      </dsp:txBody>
      <dsp:txXfrm>
        <a:off x="4684216" y="686848"/>
        <a:ext cx="1147167" cy="749238"/>
      </dsp:txXfrm>
    </dsp:sp>
    <dsp:sp modelId="{68B30C4E-CBDD-4E6C-A8B5-0D989F7C1E59}">
      <dsp:nvSpPr>
        <dsp:cNvPr id="0" name=""/>
        <dsp:cNvSpPr/>
      </dsp:nvSpPr>
      <dsp:spPr>
        <a:xfrm>
          <a:off x="602028" y="1459396"/>
          <a:ext cx="4655771" cy="318343"/>
        </a:xfrm>
        <a:custGeom>
          <a:avLst/>
          <a:gdLst/>
          <a:ahLst/>
          <a:cxnLst/>
          <a:rect l="0" t="0" r="0" b="0"/>
          <a:pathLst>
            <a:path>
              <a:moveTo>
                <a:pt x="4655771" y="0"/>
              </a:moveTo>
              <a:lnTo>
                <a:pt x="4655771" y="159171"/>
              </a:lnTo>
              <a:lnTo>
                <a:pt x="0" y="159171"/>
              </a:lnTo>
              <a:lnTo>
                <a:pt x="0" y="3183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DD64DD-CD51-4DD9-9611-130BE38155AC}">
      <dsp:nvSpPr>
        <dsp:cNvPr id="0" name=""/>
        <dsp:cNvSpPr/>
      </dsp:nvSpPr>
      <dsp:spPr>
        <a:xfrm>
          <a:off x="5134" y="1777739"/>
          <a:ext cx="1193787" cy="7958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Chief Stormwater Policy Assistant</a:t>
          </a:r>
        </a:p>
      </dsp:txBody>
      <dsp:txXfrm>
        <a:off x="28444" y="1801049"/>
        <a:ext cx="1147167" cy="749238"/>
      </dsp:txXfrm>
    </dsp:sp>
    <dsp:sp modelId="{E614943A-F91D-4BEB-A14E-91A73373F62A}">
      <dsp:nvSpPr>
        <dsp:cNvPr id="0" name=""/>
        <dsp:cNvSpPr/>
      </dsp:nvSpPr>
      <dsp:spPr>
        <a:xfrm>
          <a:off x="2153952" y="1459396"/>
          <a:ext cx="3103847" cy="318343"/>
        </a:xfrm>
        <a:custGeom>
          <a:avLst/>
          <a:gdLst/>
          <a:ahLst/>
          <a:cxnLst/>
          <a:rect l="0" t="0" r="0" b="0"/>
          <a:pathLst>
            <a:path>
              <a:moveTo>
                <a:pt x="3103847" y="0"/>
              </a:moveTo>
              <a:lnTo>
                <a:pt x="3103847" y="159171"/>
              </a:lnTo>
              <a:lnTo>
                <a:pt x="0" y="159171"/>
              </a:lnTo>
              <a:lnTo>
                <a:pt x="0" y="3183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A3278C-CAB2-441E-948A-646E5A99D2FA}">
      <dsp:nvSpPr>
        <dsp:cNvPr id="0" name=""/>
        <dsp:cNvSpPr/>
      </dsp:nvSpPr>
      <dsp:spPr>
        <a:xfrm>
          <a:off x="1557058" y="1777739"/>
          <a:ext cx="1193787" cy="7958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Chief Deputy</a:t>
          </a:r>
        </a:p>
      </dsp:txBody>
      <dsp:txXfrm>
        <a:off x="1580368" y="1801049"/>
        <a:ext cx="1147167" cy="749238"/>
      </dsp:txXfrm>
    </dsp:sp>
    <dsp:sp modelId="{D56B38F4-4299-4CF0-85E4-882499E63768}">
      <dsp:nvSpPr>
        <dsp:cNvPr id="0" name=""/>
        <dsp:cNvSpPr/>
      </dsp:nvSpPr>
      <dsp:spPr>
        <a:xfrm>
          <a:off x="3705876" y="1459396"/>
          <a:ext cx="1551923" cy="318343"/>
        </a:xfrm>
        <a:custGeom>
          <a:avLst/>
          <a:gdLst/>
          <a:ahLst/>
          <a:cxnLst/>
          <a:rect l="0" t="0" r="0" b="0"/>
          <a:pathLst>
            <a:path>
              <a:moveTo>
                <a:pt x="1551923" y="0"/>
              </a:moveTo>
              <a:lnTo>
                <a:pt x="1551923" y="159171"/>
              </a:lnTo>
              <a:lnTo>
                <a:pt x="0" y="159171"/>
              </a:lnTo>
              <a:lnTo>
                <a:pt x="0" y="3183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6873F2-B6BD-4AE8-B94D-E2E73A8D9339}">
      <dsp:nvSpPr>
        <dsp:cNvPr id="0" name=""/>
        <dsp:cNvSpPr/>
      </dsp:nvSpPr>
      <dsp:spPr>
        <a:xfrm>
          <a:off x="3108982" y="1777739"/>
          <a:ext cx="1193787" cy="7958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Division of Administration</a:t>
          </a:r>
        </a:p>
      </dsp:txBody>
      <dsp:txXfrm>
        <a:off x="3132292" y="1801049"/>
        <a:ext cx="1147167" cy="749238"/>
      </dsp:txXfrm>
    </dsp:sp>
    <dsp:sp modelId="{E2A0522B-44C1-4F2F-8E46-EE6C592FCFCB}">
      <dsp:nvSpPr>
        <dsp:cNvPr id="0" name=""/>
        <dsp:cNvSpPr/>
      </dsp:nvSpPr>
      <dsp:spPr>
        <a:xfrm>
          <a:off x="5212080" y="1459396"/>
          <a:ext cx="91440" cy="318343"/>
        </a:xfrm>
        <a:custGeom>
          <a:avLst/>
          <a:gdLst/>
          <a:ahLst/>
          <a:cxnLst/>
          <a:rect l="0" t="0" r="0" b="0"/>
          <a:pathLst>
            <a:path>
              <a:moveTo>
                <a:pt x="45720" y="0"/>
              </a:moveTo>
              <a:lnTo>
                <a:pt x="45720" y="3183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BEE1D4-C597-4646-AACF-94FA8E233DE6}">
      <dsp:nvSpPr>
        <dsp:cNvPr id="0" name=""/>
        <dsp:cNvSpPr/>
      </dsp:nvSpPr>
      <dsp:spPr>
        <a:xfrm>
          <a:off x="4660906" y="1777739"/>
          <a:ext cx="1193787" cy="7958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Division of Policy</a:t>
          </a:r>
        </a:p>
      </dsp:txBody>
      <dsp:txXfrm>
        <a:off x="4684216" y="1801049"/>
        <a:ext cx="1147167" cy="749238"/>
      </dsp:txXfrm>
    </dsp:sp>
    <dsp:sp modelId="{60FF0175-F0F0-4BB5-A957-C57D8D700724}">
      <dsp:nvSpPr>
        <dsp:cNvPr id="0" name=""/>
        <dsp:cNvSpPr/>
      </dsp:nvSpPr>
      <dsp:spPr>
        <a:xfrm>
          <a:off x="5257800" y="1459396"/>
          <a:ext cx="1551923" cy="318343"/>
        </a:xfrm>
        <a:custGeom>
          <a:avLst/>
          <a:gdLst/>
          <a:ahLst/>
          <a:cxnLst/>
          <a:rect l="0" t="0" r="0" b="0"/>
          <a:pathLst>
            <a:path>
              <a:moveTo>
                <a:pt x="0" y="0"/>
              </a:moveTo>
              <a:lnTo>
                <a:pt x="0" y="159171"/>
              </a:lnTo>
              <a:lnTo>
                <a:pt x="1551923" y="159171"/>
              </a:lnTo>
              <a:lnTo>
                <a:pt x="1551923" y="3183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409138-6AE5-4844-B655-6B09580BED58}">
      <dsp:nvSpPr>
        <dsp:cNvPr id="0" name=""/>
        <dsp:cNvSpPr/>
      </dsp:nvSpPr>
      <dsp:spPr>
        <a:xfrm>
          <a:off x="6212830" y="1777739"/>
          <a:ext cx="1193787" cy="7958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Operations</a:t>
          </a:r>
        </a:p>
      </dsp:txBody>
      <dsp:txXfrm>
        <a:off x="6236140" y="1801049"/>
        <a:ext cx="1147167" cy="749238"/>
      </dsp:txXfrm>
    </dsp:sp>
    <dsp:sp modelId="{BA107B59-D2A2-4AA9-B755-44956716854A}">
      <dsp:nvSpPr>
        <dsp:cNvPr id="0" name=""/>
        <dsp:cNvSpPr/>
      </dsp:nvSpPr>
      <dsp:spPr>
        <a:xfrm>
          <a:off x="5257800" y="2573598"/>
          <a:ext cx="1551923" cy="644326"/>
        </a:xfrm>
        <a:custGeom>
          <a:avLst/>
          <a:gdLst/>
          <a:ahLst/>
          <a:cxnLst/>
          <a:rect l="0" t="0" r="0" b="0"/>
          <a:pathLst>
            <a:path>
              <a:moveTo>
                <a:pt x="1551923" y="0"/>
              </a:moveTo>
              <a:lnTo>
                <a:pt x="1551923" y="322163"/>
              </a:lnTo>
              <a:lnTo>
                <a:pt x="0" y="322163"/>
              </a:lnTo>
              <a:lnTo>
                <a:pt x="0" y="64432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6432B8-580B-4C19-AFD1-E228A3356115}">
      <dsp:nvSpPr>
        <dsp:cNvPr id="0" name=""/>
        <dsp:cNvSpPr/>
      </dsp:nvSpPr>
      <dsp:spPr>
        <a:xfrm>
          <a:off x="4660906" y="3217925"/>
          <a:ext cx="1193787" cy="7958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Central Operation</a:t>
          </a:r>
        </a:p>
      </dsp:txBody>
      <dsp:txXfrm>
        <a:off x="4684216" y="3241235"/>
        <a:ext cx="1147167" cy="749238"/>
      </dsp:txXfrm>
    </dsp:sp>
    <dsp:sp modelId="{7FE0C277-22D9-4464-BDB1-6F70D129BD86}">
      <dsp:nvSpPr>
        <dsp:cNvPr id="0" name=""/>
        <dsp:cNvSpPr/>
      </dsp:nvSpPr>
      <dsp:spPr>
        <a:xfrm>
          <a:off x="6764003" y="2573598"/>
          <a:ext cx="91440" cy="644326"/>
        </a:xfrm>
        <a:custGeom>
          <a:avLst/>
          <a:gdLst/>
          <a:ahLst/>
          <a:cxnLst/>
          <a:rect l="0" t="0" r="0" b="0"/>
          <a:pathLst>
            <a:path>
              <a:moveTo>
                <a:pt x="45720" y="0"/>
              </a:moveTo>
              <a:lnTo>
                <a:pt x="45720" y="322163"/>
              </a:lnTo>
              <a:lnTo>
                <a:pt x="57311" y="322163"/>
              </a:lnTo>
              <a:lnTo>
                <a:pt x="57311" y="64432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2843E5-0C35-4B13-9A2A-758BD0D2D9C8}">
      <dsp:nvSpPr>
        <dsp:cNvPr id="0" name=""/>
        <dsp:cNvSpPr/>
      </dsp:nvSpPr>
      <dsp:spPr>
        <a:xfrm>
          <a:off x="6224421" y="3217925"/>
          <a:ext cx="1193787" cy="7958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OneDEQ</a:t>
          </a:r>
          <a:r>
            <a:rPr lang="en-US" sz="1100" kern="1200" dirty="0"/>
            <a:t> Coordination &amp; Process Improvement</a:t>
          </a:r>
        </a:p>
      </dsp:txBody>
      <dsp:txXfrm>
        <a:off x="6247731" y="3241235"/>
        <a:ext cx="1147167" cy="749238"/>
      </dsp:txXfrm>
    </dsp:sp>
    <dsp:sp modelId="{EC7036E4-5239-4167-B9F7-1D2047D45152}">
      <dsp:nvSpPr>
        <dsp:cNvPr id="0" name=""/>
        <dsp:cNvSpPr/>
      </dsp:nvSpPr>
      <dsp:spPr>
        <a:xfrm>
          <a:off x="6809723" y="2573598"/>
          <a:ext cx="1570308" cy="637705"/>
        </a:xfrm>
        <a:custGeom>
          <a:avLst/>
          <a:gdLst/>
          <a:ahLst/>
          <a:cxnLst/>
          <a:rect l="0" t="0" r="0" b="0"/>
          <a:pathLst>
            <a:path>
              <a:moveTo>
                <a:pt x="0" y="0"/>
              </a:moveTo>
              <a:lnTo>
                <a:pt x="0" y="318852"/>
              </a:lnTo>
              <a:lnTo>
                <a:pt x="1570308" y="318852"/>
              </a:lnTo>
              <a:lnTo>
                <a:pt x="1570308" y="63770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74413C-88CF-4018-B87F-7C85DFF5A887}">
      <dsp:nvSpPr>
        <dsp:cNvPr id="0" name=""/>
        <dsp:cNvSpPr/>
      </dsp:nvSpPr>
      <dsp:spPr>
        <a:xfrm>
          <a:off x="7783138" y="3211303"/>
          <a:ext cx="1193787" cy="7958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Regional Operations</a:t>
          </a:r>
        </a:p>
      </dsp:txBody>
      <dsp:txXfrm>
        <a:off x="7806448" y="3234613"/>
        <a:ext cx="1147167" cy="749238"/>
      </dsp:txXfrm>
    </dsp:sp>
    <dsp:sp modelId="{7D501162-C89E-4D9A-85BB-5A72AA54B20A}">
      <dsp:nvSpPr>
        <dsp:cNvPr id="0" name=""/>
        <dsp:cNvSpPr/>
      </dsp:nvSpPr>
      <dsp:spPr>
        <a:xfrm>
          <a:off x="5257800" y="1459396"/>
          <a:ext cx="3103847" cy="318343"/>
        </a:xfrm>
        <a:custGeom>
          <a:avLst/>
          <a:gdLst/>
          <a:ahLst/>
          <a:cxnLst/>
          <a:rect l="0" t="0" r="0" b="0"/>
          <a:pathLst>
            <a:path>
              <a:moveTo>
                <a:pt x="0" y="0"/>
              </a:moveTo>
              <a:lnTo>
                <a:pt x="0" y="159171"/>
              </a:lnTo>
              <a:lnTo>
                <a:pt x="3103847" y="159171"/>
              </a:lnTo>
              <a:lnTo>
                <a:pt x="3103847" y="3183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C41284-1CBA-49D8-974E-D71B373E388B}">
      <dsp:nvSpPr>
        <dsp:cNvPr id="0" name=""/>
        <dsp:cNvSpPr/>
      </dsp:nvSpPr>
      <dsp:spPr>
        <a:xfrm>
          <a:off x="7764753" y="1777739"/>
          <a:ext cx="1193787" cy="7958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Regulatory Affairs &amp; Outreach Division</a:t>
          </a:r>
        </a:p>
      </dsp:txBody>
      <dsp:txXfrm>
        <a:off x="7788063" y="1801049"/>
        <a:ext cx="1147167" cy="749238"/>
      </dsp:txXfrm>
    </dsp:sp>
    <dsp:sp modelId="{DD23B635-7203-44A2-9635-4ECA1C650626}">
      <dsp:nvSpPr>
        <dsp:cNvPr id="0" name=""/>
        <dsp:cNvSpPr/>
      </dsp:nvSpPr>
      <dsp:spPr>
        <a:xfrm>
          <a:off x="5257800" y="1459396"/>
          <a:ext cx="4655771" cy="318343"/>
        </a:xfrm>
        <a:custGeom>
          <a:avLst/>
          <a:gdLst/>
          <a:ahLst/>
          <a:cxnLst/>
          <a:rect l="0" t="0" r="0" b="0"/>
          <a:pathLst>
            <a:path>
              <a:moveTo>
                <a:pt x="0" y="0"/>
              </a:moveTo>
              <a:lnTo>
                <a:pt x="0" y="159171"/>
              </a:lnTo>
              <a:lnTo>
                <a:pt x="4655771" y="159171"/>
              </a:lnTo>
              <a:lnTo>
                <a:pt x="4655771" y="3183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B7A50-1791-4114-9A81-ADFDB3ECCF19}">
      <dsp:nvSpPr>
        <dsp:cNvPr id="0" name=""/>
        <dsp:cNvSpPr/>
      </dsp:nvSpPr>
      <dsp:spPr>
        <a:xfrm>
          <a:off x="9316677" y="1777739"/>
          <a:ext cx="1193787" cy="7958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Security</a:t>
          </a:r>
        </a:p>
      </dsp:txBody>
      <dsp:txXfrm>
        <a:off x="9339987" y="1801049"/>
        <a:ext cx="1147167" cy="749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FCFB8-8564-477F-8D68-E02BA3F258D9}">
      <dsp:nvSpPr>
        <dsp:cNvPr id="0" name=""/>
        <dsp:cNvSpPr/>
      </dsp:nvSpPr>
      <dsp:spPr>
        <a:xfrm>
          <a:off x="4340701" y="1121214"/>
          <a:ext cx="1111634" cy="741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DEQ Director Michael </a:t>
          </a:r>
          <a:r>
            <a:rPr lang="en-US" sz="1000" kern="1200" dirty="0" err="1"/>
            <a:t>Rolband</a:t>
          </a:r>
          <a:endParaRPr lang="en-US" sz="1000" kern="1200" dirty="0"/>
        </a:p>
      </dsp:txBody>
      <dsp:txXfrm>
        <a:off x="4362407" y="1142920"/>
        <a:ext cx="1068222" cy="697677"/>
      </dsp:txXfrm>
    </dsp:sp>
    <dsp:sp modelId="{68B30C4E-CBDD-4E6C-A8B5-0D989F7C1E59}">
      <dsp:nvSpPr>
        <dsp:cNvPr id="0" name=""/>
        <dsp:cNvSpPr/>
      </dsp:nvSpPr>
      <dsp:spPr>
        <a:xfrm>
          <a:off x="561144" y="1862303"/>
          <a:ext cx="4335374" cy="296435"/>
        </a:xfrm>
        <a:custGeom>
          <a:avLst/>
          <a:gdLst/>
          <a:ahLst/>
          <a:cxnLst/>
          <a:rect l="0" t="0" r="0" b="0"/>
          <a:pathLst>
            <a:path>
              <a:moveTo>
                <a:pt x="4335374" y="0"/>
              </a:moveTo>
              <a:lnTo>
                <a:pt x="4335374" y="148217"/>
              </a:lnTo>
              <a:lnTo>
                <a:pt x="0" y="148217"/>
              </a:lnTo>
              <a:lnTo>
                <a:pt x="0"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DD64DD-CD51-4DD9-9611-130BE38155AC}">
      <dsp:nvSpPr>
        <dsp:cNvPr id="0" name=""/>
        <dsp:cNvSpPr/>
      </dsp:nvSpPr>
      <dsp:spPr>
        <a:xfrm>
          <a:off x="5327"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Chief Stormwater Policy Assistant</a:t>
          </a:r>
        </a:p>
      </dsp:txBody>
      <dsp:txXfrm>
        <a:off x="27033" y="2180445"/>
        <a:ext cx="1068222" cy="697677"/>
      </dsp:txXfrm>
    </dsp:sp>
    <dsp:sp modelId="{E614943A-F91D-4BEB-A14E-91A73373F62A}">
      <dsp:nvSpPr>
        <dsp:cNvPr id="0" name=""/>
        <dsp:cNvSpPr/>
      </dsp:nvSpPr>
      <dsp:spPr>
        <a:xfrm>
          <a:off x="2006269" y="1862303"/>
          <a:ext cx="2890249" cy="296435"/>
        </a:xfrm>
        <a:custGeom>
          <a:avLst/>
          <a:gdLst/>
          <a:ahLst/>
          <a:cxnLst/>
          <a:rect l="0" t="0" r="0" b="0"/>
          <a:pathLst>
            <a:path>
              <a:moveTo>
                <a:pt x="2890249" y="0"/>
              </a:moveTo>
              <a:lnTo>
                <a:pt x="2890249" y="148217"/>
              </a:lnTo>
              <a:lnTo>
                <a:pt x="0" y="148217"/>
              </a:lnTo>
              <a:lnTo>
                <a:pt x="0"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A3278C-CAB2-441E-948A-646E5A99D2FA}">
      <dsp:nvSpPr>
        <dsp:cNvPr id="0" name=""/>
        <dsp:cNvSpPr/>
      </dsp:nvSpPr>
      <dsp:spPr>
        <a:xfrm>
          <a:off x="1450451"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Chief Deputy</a:t>
          </a:r>
        </a:p>
      </dsp:txBody>
      <dsp:txXfrm>
        <a:off x="1472157" y="2180445"/>
        <a:ext cx="1068222" cy="697677"/>
      </dsp:txXfrm>
    </dsp:sp>
    <dsp:sp modelId="{D56B38F4-4299-4CF0-85E4-882499E63768}">
      <dsp:nvSpPr>
        <dsp:cNvPr id="0" name=""/>
        <dsp:cNvSpPr/>
      </dsp:nvSpPr>
      <dsp:spPr>
        <a:xfrm>
          <a:off x="3451393" y="1862303"/>
          <a:ext cx="1445124" cy="296435"/>
        </a:xfrm>
        <a:custGeom>
          <a:avLst/>
          <a:gdLst/>
          <a:ahLst/>
          <a:cxnLst/>
          <a:rect l="0" t="0" r="0" b="0"/>
          <a:pathLst>
            <a:path>
              <a:moveTo>
                <a:pt x="1445124" y="0"/>
              </a:moveTo>
              <a:lnTo>
                <a:pt x="1445124" y="148217"/>
              </a:lnTo>
              <a:lnTo>
                <a:pt x="0" y="148217"/>
              </a:lnTo>
              <a:lnTo>
                <a:pt x="0"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6873F2-B6BD-4AE8-B94D-E2E73A8D9339}">
      <dsp:nvSpPr>
        <dsp:cNvPr id="0" name=""/>
        <dsp:cNvSpPr/>
      </dsp:nvSpPr>
      <dsp:spPr>
        <a:xfrm>
          <a:off x="2895576"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Administration</a:t>
          </a:r>
        </a:p>
      </dsp:txBody>
      <dsp:txXfrm>
        <a:off x="2917282" y="2180445"/>
        <a:ext cx="1068222" cy="697677"/>
      </dsp:txXfrm>
    </dsp:sp>
    <dsp:sp modelId="{E2A0522B-44C1-4F2F-8E46-EE6C592FCFCB}">
      <dsp:nvSpPr>
        <dsp:cNvPr id="0" name=""/>
        <dsp:cNvSpPr/>
      </dsp:nvSpPr>
      <dsp:spPr>
        <a:xfrm>
          <a:off x="4850798" y="1862303"/>
          <a:ext cx="91440" cy="296435"/>
        </a:xfrm>
        <a:custGeom>
          <a:avLst/>
          <a:gdLst/>
          <a:ahLst/>
          <a:cxnLst/>
          <a:rect l="0" t="0" r="0" b="0"/>
          <a:pathLst>
            <a:path>
              <a:moveTo>
                <a:pt x="45720" y="0"/>
              </a:moveTo>
              <a:lnTo>
                <a:pt x="45720"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BEE1D4-C597-4646-AACF-94FA8E233DE6}">
      <dsp:nvSpPr>
        <dsp:cNvPr id="0" name=""/>
        <dsp:cNvSpPr/>
      </dsp:nvSpPr>
      <dsp:spPr>
        <a:xfrm>
          <a:off x="4340701"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Policy</a:t>
          </a:r>
        </a:p>
      </dsp:txBody>
      <dsp:txXfrm>
        <a:off x="4362407" y="2180445"/>
        <a:ext cx="1068222" cy="697677"/>
      </dsp:txXfrm>
    </dsp:sp>
    <dsp:sp modelId="{60FF0175-F0F0-4BB5-A957-C57D8D700724}">
      <dsp:nvSpPr>
        <dsp:cNvPr id="0" name=""/>
        <dsp:cNvSpPr/>
      </dsp:nvSpPr>
      <dsp:spPr>
        <a:xfrm>
          <a:off x="4896518" y="1862303"/>
          <a:ext cx="1445124" cy="296435"/>
        </a:xfrm>
        <a:custGeom>
          <a:avLst/>
          <a:gdLst/>
          <a:ahLst/>
          <a:cxnLst/>
          <a:rect l="0" t="0" r="0" b="0"/>
          <a:pathLst>
            <a:path>
              <a:moveTo>
                <a:pt x="0" y="0"/>
              </a:moveTo>
              <a:lnTo>
                <a:pt x="0" y="148217"/>
              </a:lnTo>
              <a:lnTo>
                <a:pt x="1445124" y="148217"/>
              </a:lnTo>
              <a:lnTo>
                <a:pt x="1445124"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409138-6AE5-4844-B655-6B09580BED58}">
      <dsp:nvSpPr>
        <dsp:cNvPr id="0" name=""/>
        <dsp:cNvSpPr/>
      </dsp:nvSpPr>
      <dsp:spPr>
        <a:xfrm>
          <a:off x="5785826"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Operations</a:t>
          </a:r>
        </a:p>
      </dsp:txBody>
      <dsp:txXfrm>
        <a:off x="5807532" y="2180445"/>
        <a:ext cx="1068222" cy="697677"/>
      </dsp:txXfrm>
    </dsp:sp>
    <dsp:sp modelId="{7D501162-C89E-4D9A-85BB-5A72AA54B20A}">
      <dsp:nvSpPr>
        <dsp:cNvPr id="0" name=""/>
        <dsp:cNvSpPr/>
      </dsp:nvSpPr>
      <dsp:spPr>
        <a:xfrm>
          <a:off x="4896518" y="1862303"/>
          <a:ext cx="2890249" cy="296435"/>
        </a:xfrm>
        <a:custGeom>
          <a:avLst/>
          <a:gdLst/>
          <a:ahLst/>
          <a:cxnLst/>
          <a:rect l="0" t="0" r="0" b="0"/>
          <a:pathLst>
            <a:path>
              <a:moveTo>
                <a:pt x="0" y="0"/>
              </a:moveTo>
              <a:lnTo>
                <a:pt x="0" y="148217"/>
              </a:lnTo>
              <a:lnTo>
                <a:pt x="2890249" y="148217"/>
              </a:lnTo>
              <a:lnTo>
                <a:pt x="2890249"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C41284-1CBA-49D8-974E-D71B373E388B}">
      <dsp:nvSpPr>
        <dsp:cNvPr id="0" name=""/>
        <dsp:cNvSpPr/>
      </dsp:nvSpPr>
      <dsp:spPr>
        <a:xfrm>
          <a:off x="7230951"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Regulatory Affairs &amp; Outreach Division</a:t>
          </a:r>
        </a:p>
      </dsp:txBody>
      <dsp:txXfrm>
        <a:off x="7252657" y="2180445"/>
        <a:ext cx="1068222" cy="697677"/>
      </dsp:txXfrm>
    </dsp:sp>
    <dsp:sp modelId="{C59A0213-581B-492B-9436-ECB71AC5F5BF}">
      <dsp:nvSpPr>
        <dsp:cNvPr id="0" name=""/>
        <dsp:cNvSpPr/>
      </dsp:nvSpPr>
      <dsp:spPr>
        <a:xfrm>
          <a:off x="5619081" y="2899829"/>
          <a:ext cx="2167687" cy="296435"/>
        </a:xfrm>
        <a:custGeom>
          <a:avLst/>
          <a:gdLst/>
          <a:ahLst/>
          <a:cxnLst/>
          <a:rect l="0" t="0" r="0" b="0"/>
          <a:pathLst>
            <a:path>
              <a:moveTo>
                <a:pt x="2167687" y="0"/>
              </a:moveTo>
              <a:lnTo>
                <a:pt x="2167687" y="148217"/>
              </a:lnTo>
              <a:lnTo>
                <a:pt x="0" y="148217"/>
              </a:lnTo>
              <a:lnTo>
                <a:pt x="0" y="2964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7B089-C1D5-470B-8485-589DF8890F7A}">
      <dsp:nvSpPr>
        <dsp:cNvPr id="0" name=""/>
        <dsp:cNvSpPr/>
      </dsp:nvSpPr>
      <dsp:spPr>
        <a:xfrm>
          <a:off x="5063263" y="3196265"/>
          <a:ext cx="1111634" cy="741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Communications, PREP &amp; Permitting Assistance</a:t>
          </a:r>
        </a:p>
      </dsp:txBody>
      <dsp:txXfrm>
        <a:off x="5084969" y="3217971"/>
        <a:ext cx="1068222" cy="697677"/>
      </dsp:txXfrm>
    </dsp:sp>
    <dsp:sp modelId="{236B938B-511F-4E74-9E10-E84E9969D493}">
      <dsp:nvSpPr>
        <dsp:cNvPr id="0" name=""/>
        <dsp:cNvSpPr/>
      </dsp:nvSpPr>
      <dsp:spPr>
        <a:xfrm>
          <a:off x="7064206" y="2899829"/>
          <a:ext cx="722562" cy="296435"/>
        </a:xfrm>
        <a:custGeom>
          <a:avLst/>
          <a:gdLst/>
          <a:ahLst/>
          <a:cxnLst/>
          <a:rect l="0" t="0" r="0" b="0"/>
          <a:pathLst>
            <a:path>
              <a:moveTo>
                <a:pt x="722562" y="0"/>
              </a:moveTo>
              <a:lnTo>
                <a:pt x="722562" y="148217"/>
              </a:lnTo>
              <a:lnTo>
                <a:pt x="0" y="148217"/>
              </a:lnTo>
              <a:lnTo>
                <a:pt x="0" y="2964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FFC568-82E2-4CC4-9F55-74AFA1AF638D}">
      <dsp:nvSpPr>
        <dsp:cNvPr id="0" name=""/>
        <dsp:cNvSpPr/>
      </dsp:nvSpPr>
      <dsp:spPr>
        <a:xfrm>
          <a:off x="6508388" y="3196265"/>
          <a:ext cx="1111634" cy="741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Environmental Justice</a:t>
          </a:r>
        </a:p>
      </dsp:txBody>
      <dsp:txXfrm>
        <a:off x="6530094" y="3217971"/>
        <a:ext cx="1068222" cy="697677"/>
      </dsp:txXfrm>
    </dsp:sp>
    <dsp:sp modelId="{976007EB-7C4E-44EA-9446-606EE953C6F1}">
      <dsp:nvSpPr>
        <dsp:cNvPr id="0" name=""/>
        <dsp:cNvSpPr/>
      </dsp:nvSpPr>
      <dsp:spPr>
        <a:xfrm>
          <a:off x="7786768" y="2899829"/>
          <a:ext cx="722562" cy="296435"/>
        </a:xfrm>
        <a:custGeom>
          <a:avLst/>
          <a:gdLst/>
          <a:ahLst/>
          <a:cxnLst/>
          <a:rect l="0" t="0" r="0" b="0"/>
          <a:pathLst>
            <a:path>
              <a:moveTo>
                <a:pt x="0" y="0"/>
              </a:moveTo>
              <a:lnTo>
                <a:pt x="0" y="148217"/>
              </a:lnTo>
              <a:lnTo>
                <a:pt x="722562" y="148217"/>
              </a:lnTo>
              <a:lnTo>
                <a:pt x="722562" y="2964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E0EACE-2D7A-4E9C-A4B5-994C4AE31438}">
      <dsp:nvSpPr>
        <dsp:cNvPr id="0" name=""/>
        <dsp:cNvSpPr/>
      </dsp:nvSpPr>
      <dsp:spPr>
        <a:xfrm>
          <a:off x="7953513" y="3196265"/>
          <a:ext cx="1111634" cy="741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Enforcement</a:t>
          </a:r>
        </a:p>
      </dsp:txBody>
      <dsp:txXfrm>
        <a:off x="7975219" y="3217971"/>
        <a:ext cx="1068222" cy="697677"/>
      </dsp:txXfrm>
    </dsp:sp>
    <dsp:sp modelId="{ECA6597F-B7FB-433B-BA5A-2CB1A6DC79A8}">
      <dsp:nvSpPr>
        <dsp:cNvPr id="0" name=""/>
        <dsp:cNvSpPr/>
      </dsp:nvSpPr>
      <dsp:spPr>
        <a:xfrm>
          <a:off x="7786768" y="2899829"/>
          <a:ext cx="2167687" cy="296435"/>
        </a:xfrm>
        <a:custGeom>
          <a:avLst/>
          <a:gdLst/>
          <a:ahLst/>
          <a:cxnLst/>
          <a:rect l="0" t="0" r="0" b="0"/>
          <a:pathLst>
            <a:path>
              <a:moveTo>
                <a:pt x="0" y="0"/>
              </a:moveTo>
              <a:lnTo>
                <a:pt x="0" y="148217"/>
              </a:lnTo>
              <a:lnTo>
                <a:pt x="2167687" y="148217"/>
              </a:lnTo>
              <a:lnTo>
                <a:pt x="2167687" y="2964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C96D1-AB1F-4C6A-91E5-6FA66DC080C0}">
      <dsp:nvSpPr>
        <dsp:cNvPr id="0" name=""/>
        <dsp:cNvSpPr/>
      </dsp:nvSpPr>
      <dsp:spPr>
        <a:xfrm>
          <a:off x="9398638" y="3196265"/>
          <a:ext cx="1111634" cy="741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Environmental Enhancement</a:t>
          </a:r>
        </a:p>
      </dsp:txBody>
      <dsp:txXfrm>
        <a:off x="9420344" y="3217971"/>
        <a:ext cx="1068222" cy="697677"/>
      </dsp:txXfrm>
    </dsp:sp>
    <dsp:sp modelId="{DD23B635-7203-44A2-9635-4ECA1C650626}">
      <dsp:nvSpPr>
        <dsp:cNvPr id="0" name=""/>
        <dsp:cNvSpPr/>
      </dsp:nvSpPr>
      <dsp:spPr>
        <a:xfrm>
          <a:off x="4896518" y="1862303"/>
          <a:ext cx="4335374" cy="296435"/>
        </a:xfrm>
        <a:custGeom>
          <a:avLst/>
          <a:gdLst/>
          <a:ahLst/>
          <a:cxnLst/>
          <a:rect l="0" t="0" r="0" b="0"/>
          <a:pathLst>
            <a:path>
              <a:moveTo>
                <a:pt x="0" y="0"/>
              </a:moveTo>
              <a:lnTo>
                <a:pt x="0" y="148217"/>
              </a:lnTo>
              <a:lnTo>
                <a:pt x="4335374" y="148217"/>
              </a:lnTo>
              <a:lnTo>
                <a:pt x="4335374"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B7A50-1791-4114-9A81-ADFDB3ECCF19}">
      <dsp:nvSpPr>
        <dsp:cNvPr id="0" name=""/>
        <dsp:cNvSpPr/>
      </dsp:nvSpPr>
      <dsp:spPr>
        <a:xfrm>
          <a:off x="8676076"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Security</a:t>
          </a:r>
        </a:p>
      </dsp:txBody>
      <dsp:txXfrm>
        <a:off x="8697782" y="2180445"/>
        <a:ext cx="1068222" cy="697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FCFB8-8564-477F-8D68-E02BA3F258D9}">
      <dsp:nvSpPr>
        <dsp:cNvPr id="0" name=""/>
        <dsp:cNvSpPr/>
      </dsp:nvSpPr>
      <dsp:spPr>
        <a:xfrm>
          <a:off x="4340701" y="1121214"/>
          <a:ext cx="1111634" cy="741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DEQ Director Michael </a:t>
          </a:r>
          <a:r>
            <a:rPr lang="en-US" sz="1000" kern="1200" dirty="0" err="1"/>
            <a:t>Rolband</a:t>
          </a:r>
          <a:endParaRPr lang="en-US" sz="1000" kern="1200" dirty="0"/>
        </a:p>
      </dsp:txBody>
      <dsp:txXfrm>
        <a:off x="4362407" y="1142920"/>
        <a:ext cx="1068222" cy="697677"/>
      </dsp:txXfrm>
    </dsp:sp>
    <dsp:sp modelId="{68B30C4E-CBDD-4E6C-A8B5-0D989F7C1E59}">
      <dsp:nvSpPr>
        <dsp:cNvPr id="0" name=""/>
        <dsp:cNvSpPr/>
      </dsp:nvSpPr>
      <dsp:spPr>
        <a:xfrm>
          <a:off x="561144" y="1862303"/>
          <a:ext cx="4335374" cy="296435"/>
        </a:xfrm>
        <a:custGeom>
          <a:avLst/>
          <a:gdLst/>
          <a:ahLst/>
          <a:cxnLst/>
          <a:rect l="0" t="0" r="0" b="0"/>
          <a:pathLst>
            <a:path>
              <a:moveTo>
                <a:pt x="4335374" y="0"/>
              </a:moveTo>
              <a:lnTo>
                <a:pt x="4335374" y="148217"/>
              </a:lnTo>
              <a:lnTo>
                <a:pt x="0" y="148217"/>
              </a:lnTo>
              <a:lnTo>
                <a:pt x="0"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DD64DD-CD51-4DD9-9611-130BE38155AC}">
      <dsp:nvSpPr>
        <dsp:cNvPr id="0" name=""/>
        <dsp:cNvSpPr/>
      </dsp:nvSpPr>
      <dsp:spPr>
        <a:xfrm>
          <a:off x="5327"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Chief Stormwater Policy Assistant</a:t>
          </a:r>
        </a:p>
      </dsp:txBody>
      <dsp:txXfrm>
        <a:off x="27033" y="2180445"/>
        <a:ext cx="1068222" cy="697677"/>
      </dsp:txXfrm>
    </dsp:sp>
    <dsp:sp modelId="{E614943A-F91D-4BEB-A14E-91A73373F62A}">
      <dsp:nvSpPr>
        <dsp:cNvPr id="0" name=""/>
        <dsp:cNvSpPr/>
      </dsp:nvSpPr>
      <dsp:spPr>
        <a:xfrm>
          <a:off x="2006269" y="1862303"/>
          <a:ext cx="2890249" cy="296435"/>
        </a:xfrm>
        <a:custGeom>
          <a:avLst/>
          <a:gdLst/>
          <a:ahLst/>
          <a:cxnLst/>
          <a:rect l="0" t="0" r="0" b="0"/>
          <a:pathLst>
            <a:path>
              <a:moveTo>
                <a:pt x="2890249" y="0"/>
              </a:moveTo>
              <a:lnTo>
                <a:pt x="2890249" y="148217"/>
              </a:lnTo>
              <a:lnTo>
                <a:pt x="0" y="148217"/>
              </a:lnTo>
              <a:lnTo>
                <a:pt x="0"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A3278C-CAB2-441E-948A-646E5A99D2FA}">
      <dsp:nvSpPr>
        <dsp:cNvPr id="0" name=""/>
        <dsp:cNvSpPr/>
      </dsp:nvSpPr>
      <dsp:spPr>
        <a:xfrm>
          <a:off x="1450451"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Chief Deputy</a:t>
          </a:r>
        </a:p>
      </dsp:txBody>
      <dsp:txXfrm>
        <a:off x="1472157" y="2180445"/>
        <a:ext cx="1068222" cy="697677"/>
      </dsp:txXfrm>
    </dsp:sp>
    <dsp:sp modelId="{D56B38F4-4299-4CF0-85E4-882499E63768}">
      <dsp:nvSpPr>
        <dsp:cNvPr id="0" name=""/>
        <dsp:cNvSpPr/>
      </dsp:nvSpPr>
      <dsp:spPr>
        <a:xfrm>
          <a:off x="3451393" y="1862303"/>
          <a:ext cx="1445124" cy="296435"/>
        </a:xfrm>
        <a:custGeom>
          <a:avLst/>
          <a:gdLst/>
          <a:ahLst/>
          <a:cxnLst/>
          <a:rect l="0" t="0" r="0" b="0"/>
          <a:pathLst>
            <a:path>
              <a:moveTo>
                <a:pt x="1445124" y="0"/>
              </a:moveTo>
              <a:lnTo>
                <a:pt x="1445124" y="148217"/>
              </a:lnTo>
              <a:lnTo>
                <a:pt x="0" y="148217"/>
              </a:lnTo>
              <a:lnTo>
                <a:pt x="0"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6873F2-B6BD-4AE8-B94D-E2E73A8D9339}">
      <dsp:nvSpPr>
        <dsp:cNvPr id="0" name=""/>
        <dsp:cNvSpPr/>
      </dsp:nvSpPr>
      <dsp:spPr>
        <a:xfrm>
          <a:off x="2895576"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Administration</a:t>
          </a:r>
        </a:p>
      </dsp:txBody>
      <dsp:txXfrm>
        <a:off x="2917282" y="2180445"/>
        <a:ext cx="1068222" cy="697677"/>
      </dsp:txXfrm>
    </dsp:sp>
    <dsp:sp modelId="{E2A0522B-44C1-4F2F-8E46-EE6C592FCFCB}">
      <dsp:nvSpPr>
        <dsp:cNvPr id="0" name=""/>
        <dsp:cNvSpPr/>
      </dsp:nvSpPr>
      <dsp:spPr>
        <a:xfrm>
          <a:off x="4850798" y="1862303"/>
          <a:ext cx="91440" cy="296435"/>
        </a:xfrm>
        <a:custGeom>
          <a:avLst/>
          <a:gdLst/>
          <a:ahLst/>
          <a:cxnLst/>
          <a:rect l="0" t="0" r="0" b="0"/>
          <a:pathLst>
            <a:path>
              <a:moveTo>
                <a:pt x="45720" y="0"/>
              </a:moveTo>
              <a:lnTo>
                <a:pt x="45720"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BEE1D4-C597-4646-AACF-94FA8E233DE6}">
      <dsp:nvSpPr>
        <dsp:cNvPr id="0" name=""/>
        <dsp:cNvSpPr/>
      </dsp:nvSpPr>
      <dsp:spPr>
        <a:xfrm>
          <a:off x="4340701"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Policy</a:t>
          </a:r>
        </a:p>
      </dsp:txBody>
      <dsp:txXfrm>
        <a:off x="4362407" y="2180445"/>
        <a:ext cx="1068222" cy="697677"/>
      </dsp:txXfrm>
    </dsp:sp>
    <dsp:sp modelId="{60FF0175-F0F0-4BB5-A957-C57D8D700724}">
      <dsp:nvSpPr>
        <dsp:cNvPr id="0" name=""/>
        <dsp:cNvSpPr/>
      </dsp:nvSpPr>
      <dsp:spPr>
        <a:xfrm>
          <a:off x="4896518" y="1862303"/>
          <a:ext cx="1445124" cy="296435"/>
        </a:xfrm>
        <a:custGeom>
          <a:avLst/>
          <a:gdLst/>
          <a:ahLst/>
          <a:cxnLst/>
          <a:rect l="0" t="0" r="0" b="0"/>
          <a:pathLst>
            <a:path>
              <a:moveTo>
                <a:pt x="0" y="0"/>
              </a:moveTo>
              <a:lnTo>
                <a:pt x="0" y="148217"/>
              </a:lnTo>
              <a:lnTo>
                <a:pt x="1445124" y="148217"/>
              </a:lnTo>
              <a:lnTo>
                <a:pt x="1445124"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409138-6AE5-4844-B655-6B09580BED58}">
      <dsp:nvSpPr>
        <dsp:cNvPr id="0" name=""/>
        <dsp:cNvSpPr/>
      </dsp:nvSpPr>
      <dsp:spPr>
        <a:xfrm>
          <a:off x="5785826"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Operations</a:t>
          </a:r>
        </a:p>
      </dsp:txBody>
      <dsp:txXfrm>
        <a:off x="5807532" y="2180445"/>
        <a:ext cx="1068222" cy="697677"/>
      </dsp:txXfrm>
    </dsp:sp>
    <dsp:sp modelId="{7D501162-C89E-4D9A-85BB-5A72AA54B20A}">
      <dsp:nvSpPr>
        <dsp:cNvPr id="0" name=""/>
        <dsp:cNvSpPr/>
      </dsp:nvSpPr>
      <dsp:spPr>
        <a:xfrm>
          <a:off x="4896518" y="1862303"/>
          <a:ext cx="2890249" cy="296435"/>
        </a:xfrm>
        <a:custGeom>
          <a:avLst/>
          <a:gdLst/>
          <a:ahLst/>
          <a:cxnLst/>
          <a:rect l="0" t="0" r="0" b="0"/>
          <a:pathLst>
            <a:path>
              <a:moveTo>
                <a:pt x="0" y="0"/>
              </a:moveTo>
              <a:lnTo>
                <a:pt x="0" y="148217"/>
              </a:lnTo>
              <a:lnTo>
                <a:pt x="2890249" y="148217"/>
              </a:lnTo>
              <a:lnTo>
                <a:pt x="2890249"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C41284-1CBA-49D8-974E-D71B373E388B}">
      <dsp:nvSpPr>
        <dsp:cNvPr id="0" name=""/>
        <dsp:cNvSpPr/>
      </dsp:nvSpPr>
      <dsp:spPr>
        <a:xfrm>
          <a:off x="7230951"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Regulatory Affairs &amp; Outreach Division</a:t>
          </a:r>
        </a:p>
      </dsp:txBody>
      <dsp:txXfrm>
        <a:off x="7252657" y="2180445"/>
        <a:ext cx="1068222" cy="697677"/>
      </dsp:txXfrm>
    </dsp:sp>
    <dsp:sp modelId="{C59A0213-581B-492B-9436-ECB71AC5F5BF}">
      <dsp:nvSpPr>
        <dsp:cNvPr id="0" name=""/>
        <dsp:cNvSpPr/>
      </dsp:nvSpPr>
      <dsp:spPr>
        <a:xfrm>
          <a:off x="5619081" y="2899829"/>
          <a:ext cx="2167687" cy="296435"/>
        </a:xfrm>
        <a:custGeom>
          <a:avLst/>
          <a:gdLst/>
          <a:ahLst/>
          <a:cxnLst/>
          <a:rect l="0" t="0" r="0" b="0"/>
          <a:pathLst>
            <a:path>
              <a:moveTo>
                <a:pt x="2167687" y="0"/>
              </a:moveTo>
              <a:lnTo>
                <a:pt x="2167687" y="148217"/>
              </a:lnTo>
              <a:lnTo>
                <a:pt x="0" y="148217"/>
              </a:lnTo>
              <a:lnTo>
                <a:pt x="0" y="2964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7B089-C1D5-470B-8485-589DF8890F7A}">
      <dsp:nvSpPr>
        <dsp:cNvPr id="0" name=""/>
        <dsp:cNvSpPr/>
      </dsp:nvSpPr>
      <dsp:spPr>
        <a:xfrm>
          <a:off x="5063263" y="3196265"/>
          <a:ext cx="1111634" cy="741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Communications, PREP &amp; Permitting Assistance</a:t>
          </a:r>
        </a:p>
      </dsp:txBody>
      <dsp:txXfrm>
        <a:off x="5084969" y="3217971"/>
        <a:ext cx="1068222" cy="697677"/>
      </dsp:txXfrm>
    </dsp:sp>
    <dsp:sp modelId="{236B938B-511F-4E74-9E10-E84E9969D493}">
      <dsp:nvSpPr>
        <dsp:cNvPr id="0" name=""/>
        <dsp:cNvSpPr/>
      </dsp:nvSpPr>
      <dsp:spPr>
        <a:xfrm>
          <a:off x="7064206" y="2899829"/>
          <a:ext cx="722562" cy="296435"/>
        </a:xfrm>
        <a:custGeom>
          <a:avLst/>
          <a:gdLst/>
          <a:ahLst/>
          <a:cxnLst/>
          <a:rect l="0" t="0" r="0" b="0"/>
          <a:pathLst>
            <a:path>
              <a:moveTo>
                <a:pt x="722562" y="0"/>
              </a:moveTo>
              <a:lnTo>
                <a:pt x="722562" y="148217"/>
              </a:lnTo>
              <a:lnTo>
                <a:pt x="0" y="148217"/>
              </a:lnTo>
              <a:lnTo>
                <a:pt x="0" y="2964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FFC568-82E2-4CC4-9F55-74AFA1AF638D}">
      <dsp:nvSpPr>
        <dsp:cNvPr id="0" name=""/>
        <dsp:cNvSpPr/>
      </dsp:nvSpPr>
      <dsp:spPr>
        <a:xfrm>
          <a:off x="6508388" y="3196265"/>
          <a:ext cx="1111634" cy="741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Environmental Justice</a:t>
          </a:r>
        </a:p>
      </dsp:txBody>
      <dsp:txXfrm>
        <a:off x="6530094" y="3217971"/>
        <a:ext cx="1068222" cy="697677"/>
      </dsp:txXfrm>
    </dsp:sp>
    <dsp:sp modelId="{976007EB-7C4E-44EA-9446-606EE953C6F1}">
      <dsp:nvSpPr>
        <dsp:cNvPr id="0" name=""/>
        <dsp:cNvSpPr/>
      </dsp:nvSpPr>
      <dsp:spPr>
        <a:xfrm>
          <a:off x="7786768" y="2899829"/>
          <a:ext cx="722562" cy="296435"/>
        </a:xfrm>
        <a:custGeom>
          <a:avLst/>
          <a:gdLst/>
          <a:ahLst/>
          <a:cxnLst/>
          <a:rect l="0" t="0" r="0" b="0"/>
          <a:pathLst>
            <a:path>
              <a:moveTo>
                <a:pt x="0" y="0"/>
              </a:moveTo>
              <a:lnTo>
                <a:pt x="0" y="148217"/>
              </a:lnTo>
              <a:lnTo>
                <a:pt x="722562" y="148217"/>
              </a:lnTo>
              <a:lnTo>
                <a:pt x="722562" y="2964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E0EACE-2D7A-4E9C-A4B5-994C4AE31438}">
      <dsp:nvSpPr>
        <dsp:cNvPr id="0" name=""/>
        <dsp:cNvSpPr/>
      </dsp:nvSpPr>
      <dsp:spPr>
        <a:xfrm>
          <a:off x="7953513" y="3196265"/>
          <a:ext cx="1111634" cy="741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Enforcement</a:t>
          </a:r>
        </a:p>
      </dsp:txBody>
      <dsp:txXfrm>
        <a:off x="7975219" y="3217971"/>
        <a:ext cx="1068222" cy="697677"/>
      </dsp:txXfrm>
    </dsp:sp>
    <dsp:sp modelId="{ECA6597F-B7FB-433B-BA5A-2CB1A6DC79A8}">
      <dsp:nvSpPr>
        <dsp:cNvPr id="0" name=""/>
        <dsp:cNvSpPr/>
      </dsp:nvSpPr>
      <dsp:spPr>
        <a:xfrm>
          <a:off x="7786768" y="2899829"/>
          <a:ext cx="2167687" cy="296435"/>
        </a:xfrm>
        <a:custGeom>
          <a:avLst/>
          <a:gdLst/>
          <a:ahLst/>
          <a:cxnLst/>
          <a:rect l="0" t="0" r="0" b="0"/>
          <a:pathLst>
            <a:path>
              <a:moveTo>
                <a:pt x="0" y="0"/>
              </a:moveTo>
              <a:lnTo>
                <a:pt x="0" y="148217"/>
              </a:lnTo>
              <a:lnTo>
                <a:pt x="2167687" y="148217"/>
              </a:lnTo>
              <a:lnTo>
                <a:pt x="2167687" y="29643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C96D1-AB1F-4C6A-91E5-6FA66DC080C0}">
      <dsp:nvSpPr>
        <dsp:cNvPr id="0" name=""/>
        <dsp:cNvSpPr/>
      </dsp:nvSpPr>
      <dsp:spPr>
        <a:xfrm>
          <a:off x="9398638" y="3196265"/>
          <a:ext cx="1111634" cy="7410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Environmental Enhancement</a:t>
          </a:r>
        </a:p>
      </dsp:txBody>
      <dsp:txXfrm>
        <a:off x="9420344" y="3217971"/>
        <a:ext cx="1068222" cy="697677"/>
      </dsp:txXfrm>
    </dsp:sp>
    <dsp:sp modelId="{DD23B635-7203-44A2-9635-4ECA1C650626}">
      <dsp:nvSpPr>
        <dsp:cNvPr id="0" name=""/>
        <dsp:cNvSpPr/>
      </dsp:nvSpPr>
      <dsp:spPr>
        <a:xfrm>
          <a:off x="4896518" y="1862303"/>
          <a:ext cx="4335374" cy="296435"/>
        </a:xfrm>
        <a:custGeom>
          <a:avLst/>
          <a:gdLst/>
          <a:ahLst/>
          <a:cxnLst/>
          <a:rect l="0" t="0" r="0" b="0"/>
          <a:pathLst>
            <a:path>
              <a:moveTo>
                <a:pt x="0" y="0"/>
              </a:moveTo>
              <a:lnTo>
                <a:pt x="0" y="148217"/>
              </a:lnTo>
              <a:lnTo>
                <a:pt x="4335374" y="148217"/>
              </a:lnTo>
              <a:lnTo>
                <a:pt x="4335374" y="2964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B7A50-1791-4114-9A81-ADFDB3ECCF19}">
      <dsp:nvSpPr>
        <dsp:cNvPr id="0" name=""/>
        <dsp:cNvSpPr/>
      </dsp:nvSpPr>
      <dsp:spPr>
        <a:xfrm>
          <a:off x="8676076" y="2158739"/>
          <a:ext cx="1111634" cy="741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Security</a:t>
          </a:r>
        </a:p>
      </dsp:txBody>
      <dsp:txXfrm>
        <a:off x="8697782" y="2180445"/>
        <a:ext cx="1068222" cy="697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89FFD-0C3E-42DB-89A0-EA0B5E0C85BD}">
      <dsp:nvSpPr>
        <dsp:cNvPr id="0" name=""/>
        <dsp:cNvSpPr/>
      </dsp:nvSpPr>
      <dsp:spPr>
        <a:xfrm>
          <a:off x="0" y="0"/>
          <a:ext cx="10515600" cy="1305401"/>
        </a:xfrm>
        <a:prstGeom prst="rect">
          <a:avLst/>
        </a:prstGeom>
        <a:gradFill rotWithShape="0">
          <a:gsLst>
            <a:gs pos="0">
              <a:schemeClr val="accent4">
                <a:shade val="90000"/>
                <a:hueOff val="0"/>
                <a:satOff val="0"/>
                <a:lumOff val="0"/>
                <a:alphaOff val="0"/>
                <a:lumMod val="110000"/>
                <a:satMod val="105000"/>
                <a:tint val="67000"/>
              </a:schemeClr>
            </a:gs>
            <a:gs pos="50000">
              <a:schemeClr val="accent4">
                <a:shade val="90000"/>
                <a:hueOff val="0"/>
                <a:satOff val="0"/>
                <a:lumOff val="0"/>
                <a:alphaOff val="0"/>
                <a:lumMod val="105000"/>
                <a:satMod val="103000"/>
                <a:tint val="73000"/>
              </a:schemeClr>
            </a:gs>
            <a:gs pos="100000">
              <a:schemeClr val="accent4">
                <a:shade val="9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a:t>Grant Period: </a:t>
          </a:r>
        </a:p>
        <a:p>
          <a:pPr marL="0" lvl="0" indent="0" algn="ctr" defTabSz="1377950">
            <a:lnSpc>
              <a:spcPct val="90000"/>
            </a:lnSpc>
            <a:spcBef>
              <a:spcPct val="0"/>
            </a:spcBef>
            <a:spcAft>
              <a:spcPct val="35000"/>
            </a:spcAft>
            <a:buNone/>
          </a:pPr>
          <a:r>
            <a:rPr lang="en-US" sz="3100" b="0" i="0" u="none" kern="1200"/>
            <a:t>Oct. 1, 2023, to Sept. 30, 2026</a:t>
          </a:r>
          <a:r>
            <a:rPr lang="en-US" sz="3100" b="0" i="0" kern="1200"/>
            <a:t>​</a:t>
          </a:r>
          <a:endParaRPr lang="en-US" sz="3100" kern="1200"/>
        </a:p>
      </dsp:txBody>
      <dsp:txXfrm>
        <a:off x="0" y="0"/>
        <a:ext cx="10515600" cy="1305401"/>
      </dsp:txXfrm>
    </dsp:sp>
    <dsp:sp modelId="{2949596D-2BD0-49F7-84E9-DD03A7EB353E}">
      <dsp:nvSpPr>
        <dsp:cNvPr id="0" name=""/>
        <dsp:cNvSpPr/>
      </dsp:nvSpPr>
      <dsp:spPr>
        <a:xfrm>
          <a:off x="5134" y="1305401"/>
          <a:ext cx="3501776" cy="274134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0" kern="1200"/>
            <a:t>Solid Waste Management Planning</a:t>
          </a:r>
        </a:p>
      </dsp:txBody>
      <dsp:txXfrm>
        <a:off x="5134" y="1305401"/>
        <a:ext cx="3501776" cy="2741342"/>
      </dsp:txXfrm>
    </dsp:sp>
    <dsp:sp modelId="{4902A2E3-BEBA-45B7-8143-2AC7F7611AA8}">
      <dsp:nvSpPr>
        <dsp:cNvPr id="0" name=""/>
        <dsp:cNvSpPr/>
      </dsp:nvSpPr>
      <dsp:spPr>
        <a:xfrm>
          <a:off x="3506911" y="1305401"/>
          <a:ext cx="3501776" cy="2741342"/>
        </a:xfrm>
        <a:prstGeom prst="rect">
          <a:avLst/>
        </a:prstGeom>
        <a:gradFill rotWithShape="0">
          <a:gsLst>
            <a:gs pos="0">
              <a:schemeClr val="accent4">
                <a:hueOff val="-5598875"/>
                <a:satOff val="2630"/>
                <a:lumOff val="980"/>
                <a:alphaOff val="0"/>
                <a:satMod val="103000"/>
                <a:lumMod val="102000"/>
                <a:tint val="94000"/>
              </a:schemeClr>
            </a:gs>
            <a:gs pos="50000">
              <a:schemeClr val="accent4">
                <a:hueOff val="-5598875"/>
                <a:satOff val="2630"/>
                <a:lumOff val="980"/>
                <a:alphaOff val="0"/>
                <a:satMod val="110000"/>
                <a:lumMod val="100000"/>
                <a:shade val="100000"/>
              </a:schemeClr>
            </a:gs>
            <a:gs pos="100000">
              <a:schemeClr val="accent4">
                <a:hueOff val="-5598875"/>
                <a:satOff val="2630"/>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Data Collection &amp; Measurement</a:t>
          </a:r>
        </a:p>
      </dsp:txBody>
      <dsp:txXfrm>
        <a:off x="3506911" y="1305401"/>
        <a:ext cx="3501776" cy="2741342"/>
      </dsp:txXfrm>
    </dsp:sp>
    <dsp:sp modelId="{34A353B2-2C8B-46FF-B1AC-0AD28495B81D}">
      <dsp:nvSpPr>
        <dsp:cNvPr id="0" name=""/>
        <dsp:cNvSpPr/>
      </dsp:nvSpPr>
      <dsp:spPr>
        <a:xfrm>
          <a:off x="7008688" y="1305401"/>
          <a:ext cx="3501776" cy="2741342"/>
        </a:xfrm>
        <a:prstGeom prst="rect">
          <a:avLst/>
        </a:prstGeom>
        <a:gradFill rotWithShape="0">
          <a:gsLst>
            <a:gs pos="0">
              <a:schemeClr val="accent4">
                <a:hueOff val="-11197749"/>
                <a:satOff val="5260"/>
                <a:lumOff val="1959"/>
                <a:alphaOff val="0"/>
                <a:satMod val="103000"/>
                <a:lumMod val="102000"/>
                <a:tint val="94000"/>
              </a:schemeClr>
            </a:gs>
            <a:gs pos="50000">
              <a:schemeClr val="accent4">
                <a:hueOff val="-11197749"/>
                <a:satOff val="5260"/>
                <a:lumOff val="1959"/>
                <a:alphaOff val="0"/>
                <a:satMod val="110000"/>
                <a:lumMod val="100000"/>
                <a:shade val="100000"/>
              </a:schemeClr>
            </a:gs>
            <a:gs pos="100000">
              <a:schemeClr val="accent4">
                <a:hueOff val="-11197749"/>
                <a:satOff val="5260"/>
                <a:lumOff val="19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State-led Plan Implementation</a:t>
          </a:r>
        </a:p>
      </dsp:txBody>
      <dsp:txXfrm>
        <a:off x="7008688" y="1305401"/>
        <a:ext cx="3501776" cy="2741342"/>
      </dsp:txXfrm>
    </dsp:sp>
    <dsp:sp modelId="{0923ABFF-8A03-4F25-B7E0-D9AB84B672E5}">
      <dsp:nvSpPr>
        <dsp:cNvPr id="0" name=""/>
        <dsp:cNvSpPr/>
      </dsp:nvSpPr>
      <dsp:spPr>
        <a:xfrm>
          <a:off x="0" y="4046744"/>
          <a:ext cx="10515600" cy="304593"/>
        </a:xfrm>
        <a:prstGeom prst="rect">
          <a:avLst/>
        </a:prstGeom>
        <a:gradFill rotWithShape="0">
          <a:gsLst>
            <a:gs pos="0">
              <a:schemeClr val="accent4">
                <a:shade val="90000"/>
                <a:hueOff val="0"/>
                <a:satOff val="0"/>
                <a:lumOff val="0"/>
                <a:alphaOff val="0"/>
                <a:lumMod val="110000"/>
                <a:satMod val="105000"/>
                <a:tint val="67000"/>
              </a:schemeClr>
            </a:gs>
            <a:gs pos="50000">
              <a:schemeClr val="accent4">
                <a:shade val="90000"/>
                <a:hueOff val="0"/>
                <a:satOff val="0"/>
                <a:lumOff val="0"/>
                <a:alphaOff val="0"/>
                <a:lumMod val="105000"/>
                <a:satMod val="103000"/>
                <a:tint val="73000"/>
              </a:schemeClr>
            </a:gs>
            <a:gs pos="100000">
              <a:schemeClr val="accent4">
                <a:shade val="90000"/>
                <a:hueOff val="0"/>
                <a:satOff val="0"/>
                <a:lumOff val="0"/>
                <a:alphaOff val="0"/>
                <a:lumMod val="105000"/>
                <a:satMod val="109000"/>
                <a:tint val="81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99307BE-3DE0-4D5D-B071-E18072BDBCD1}" type="datetimeFigureOut">
              <a:rPr lang="en-US" smtClean="0"/>
              <a:t>10/26/2023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67EB6C3-5ECD-4C33-8186-F52195931771}" type="slidenum">
              <a:rPr lang="en-US" smtClean="0"/>
              <a:t>‹#›</a:t>
            </a:fld>
            <a:endParaRPr lang="en-US"/>
          </a:p>
        </p:txBody>
      </p:sp>
    </p:spTree>
    <p:extLst>
      <p:ext uri="{BB962C8B-B14F-4D97-AF65-F5344CB8AC3E}">
        <p14:creationId xmlns:p14="http://schemas.microsoft.com/office/powerpoint/2010/main" val="118808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827AE0D-E4E7-41F3-8FEB-69AA94FE00AD}" type="datetimeFigureOut">
              <a:rPr lang="en-US" smtClean="0"/>
              <a:t>10/26/2023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39C4A1B-E3F4-440A-A1E4-007EA359E364}" type="slidenum">
              <a:rPr lang="en-US" smtClean="0"/>
              <a:t>‹#›</a:t>
            </a:fld>
            <a:endParaRPr lang="en-US"/>
          </a:p>
        </p:txBody>
      </p:sp>
    </p:spTree>
    <p:extLst>
      <p:ext uri="{BB962C8B-B14F-4D97-AF65-F5344CB8AC3E}">
        <p14:creationId xmlns:p14="http://schemas.microsoft.com/office/powerpoint/2010/main" val="41170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ongress.gov/bill/116th-congress/senate-bill/1982/tex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1</a:t>
            </a:fld>
            <a:endParaRPr lang="en-US"/>
          </a:p>
        </p:txBody>
      </p:sp>
    </p:spTree>
    <p:extLst>
      <p:ext uri="{BB962C8B-B14F-4D97-AF65-F5344CB8AC3E}">
        <p14:creationId xmlns:p14="http://schemas.microsoft.com/office/powerpoint/2010/main" val="129138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spcAft>
                <a:spcPts val="800"/>
              </a:spcAft>
            </a:pPr>
            <a:r>
              <a:rPr lang="en-US" dirty="0"/>
              <a:t>Critical steps of interest to the public and applicants </a:t>
            </a:r>
          </a:p>
          <a:p>
            <a:pPr lvl="1">
              <a:spcBef>
                <a:spcPts val="800"/>
              </a:spcBef>
              <a:spcAft>
                <a:spcPts val="800"/>
              </a:spcAft>
            </a:pPr>
            <a:r>
              <a:rPr lang="en-US" dirty="0"/>
              <a:t>DEQ review</a:t>
            </a:r>
          </a:p>
          <a:p>
            <a:pPr lvl="1">
              <a:spcBef>
                <a:spcPts val="800"/>
              </a:spcBef>
              <a:spcAft>
                <a:spcPts val="800"/>
              </a:spcAft>
            </a:pPr>
            <a:r>
              <a:rPr lang="en-US" dirty="0"/>
              <a:t>Coordination </a:t>
            </a:r>
          </a:p>
          <a:p>
            <a:pPr lvl="1">
              <a:spcBef>
                <a:spcPts val="800"/>
              </a:spcBef>
              <a:spcAft>
                <a:spcPts val="800"/>
              </a:spcAft>
            </a:pPr>
            <a:r>
              <a:rPr lang="en-US" dirty="0"/>
              <a:t>Agency decision </a:t>
            </a:r>
          </a:p>
          <a:p>
            <a:pPr>
              <a:spcBef>
                <a:spcPts val="800"/>
              </a:spcBef>
              <a:spcAft>
                <a:spcPts val="800"/>
              </a:spcAft>
            </a:pPr>
            <a:r>
              <a:rPr lang="en-US" dirty="0"/>
              <a:t>Displays target and actual timeframes for each step</a:t>
            </a:r>
          </a:p>
          <a:p>
            <a:pPr>
              <a:spcBef>
                <a:spcPts val="800"/>
              </a:spcBef>
              <a:spcAft>
                <a:spcPts val="800"/>
              </a:spcAft>
            </a:pPr>
            <a:r>
              <a:rPr lang="en-US" dirty="0"/>
              <a:t>Identifies Responsible Party </a:t>
            </a:r>
          </a:p>
          <a:p>
            <a:pPr>
              <a:spcBef>
                <a:spcPts val="800"/>
              </a:spcBef>
              <a:spcAft>
                <a:spcPts val="800"/>
              </a:spcAft>
            </a:pPr>
            <a:r>
              <a:rPr lang="en-US" dirty="0"/>
              <a:t>Sends notifications </a:t>
            </a:r>
          </a:p>
          <a:p>
            <a:pPr>
              <a:spcBef>
                <a:spcPts val="800"/>
              </a:spcBef>
              <a:spcAft>
                <a:spcPts val="800"/>
              </a:spcAft>
            </a:pPr>
            <a:r>
              <a:rPr lang="en-US" dirty="0"/>
              <a:t>Visible to everyone</a:t>
            </a:r>
          </a:p>
          <a:p>
            <a:pPr>
              <a:spcBef>
                <a:spcPts val="800"/>
              </a:spcBef>
              <a:spcAft>
                <a:spcPts val="800"/>
              </a:spcAft>
            </a:pPr>
            <a:r>
              <a:rPr lang="en-US" dirty="0"/>
              <a:t>Workload management tool</a:t>
            </a:r>
          </a:p>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10</a:t>
            </a:fld>
            <a:endParaRPr lang="en-US" dirty="0"/>
          </a:p>
        </p:txBody>
      </p:sp>
    </p:spTree>
    <p:extLst>
      <p:ext uri="{BB962C8B-B14F-4D97-AF65-F5344CB8AC3E}">
        <p14:creationId xmlns:p14="http://schemas.microsoft.com/office/powerpoint/2010/main" val="351445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11</a:t>
            </a:fld>
            <a:endParaRPr lang="en-US" dirty="0"/>
          </a:p>
        </p:txBody>
      </p:sp>
    </p:spTree>
    <p:extLst>
      <p:ext uri="{BB962C8B-B14F-4D97-AF65-F5344CB8AC3E}">
        <p14:creationId xmlns:p14="http://schemas.microsoft.com/office/powerpoint/2010/main" val="280341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12</a:t>
            </a:fld>
            <a:endParaRPr lang="en-US"/>
          </a:p>
        </p:txBody>
      </p:sp>
    </p:spTree>
    <p:extLst>
      <p:ext uri="{BB962C8B-B14F-4D97-AF65-F5344CB8AC3E}">
        <p14:creationId xmlns:p14="http://schemas.microsoft.com/office/powerpoint/2010/main" val="156654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13</a:t>
            </a:fld>
            <a:endParaRPr lang="en-US"/>
          </a:p>
        </p:txBody>
      </p:sp>
    </p:spTree>
    <p:extLst>
      <p:ext uri="{BB962C8B-B14F-4D97-AF65-F5344CB8AC3E}">
        <p14:creationId xmlns:p14="http://schemas.microsoft.com/office/powerpoint/2010/main" val="308873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DEQ’s goal begins with this image.</a:t>
            </a:r>
          </a:p>
          <a:p>
            <a:endParaRPr lang="en-US" dirty="0"/>
          </a:p>
          <a:p>
            <a:r>
              <a:rPr lang="en-US" dirty="0"/>
              <a:t>Nearly two feet of stacked statutes, regulations, handbooks, manuals, guidance documents, technical bulletins, information bulletins, and design specifications apply to land-disturbing activities in Virginia. </a:t>
            </a:r>
          </a:p>
          <a:p>
            <a:endParaRPr lang="en-US" dirty="0"/>
          </a:p>
          <a:p>
            <a:pPr defTabSz="931774">
              <a:defRPr/>
            </a:pPr>
            <a:r>
              <a:rPr lang="en-US" dirty="0"/>
              <a:t>This content applies to both construction-phase erosion and sediment control and post-development water quality and quantity compliance. </a:t>
            </a:r>
          </a:p>
          <a:p>
            <a:pPr defTabSz="931774">
              <a:defRPr/>
            </a:pPr>
            <a:endParaRPr lang="en-US" dirty="0"/>
          </a:p>
          <a:p>
            <a:pPr defTabSz="931774">
              <a:defRPr/>
            </a:pPr>
            <a:r>
              <a:rPr lang="en-US" dirty="0"/>
              <a:t>Recently, for the first time, DEQ made all of these materials available on its website in one location.</a:t>
            </a:r>
          </a:p>
          <a:p>
            <a:pPr defTabSz="931774">
              <a:defRPr/>
            </a:pPr>
            <a:endParaRPr lang="en-US" dirty="0"/>
          </a:p>
          <a:p>
            <a:pPr defTabSz="931774">
              <a:defRPr/>
            </a:pPr>
            <a:r>
              <a:rPr lang="en-US" dirty="0"/>
              <a:t>DEQ’s goal is to update and consolidate stormwater reference information into one handbook. </a:t>
            </a:r>
          </a:p>
          <a:p>
            <a:pPr defTabSz="931774">
              <a:defRPr/>
            </a:pPr>
            <a:endParaRPr lang="en-US" dirty="0"/>
          </a:p>
          <a:p>
            <a:pPr defTabSz="931774">
              <a:defRPr/>
            </a:pPr>
            <a:r>
              <a:rPr lang="en-US" dirty="0"/>
              <a:t>Some of the benefits of a new </a:t>
            </a:r>
            <a:r>
              <a:rPr lang="en-US" dirty="0" err="1"/>
              <a:t>stormwater</a:t>
            </a:r>
            <a:r>
              <a:rPr lang="en-US" dirty="0"/>
              <a:t> handbook will include easier and faster access to key information for design professionals and DEQ staff. In addition, updated best management specifications will reduce the need to prepare and approve annual standards and specifications documents including variances.</a:t>
            </a:r>
          </a:p>
          <a:p>
            <a:pPr defTabSz="931774">
              <a:defRPr/>
            </a:pPr>
            <a:endParaRPr lang="en-US" dirty="0"/>
          </a:p>
          <a:p>
            <a:pPr defTabSz="931774">
              <a:defRPr/>
            </a:pPr>
            <a:r>
              <a:rPr lang="en-US" dirty="0"/>
              <a:t>The contractor will play a critical role in realizing DEQ’s goal. Our expectations for a contractor include</a:t>
            </a:r>
          </a:p>
          <a:p>
            <a:pPr defTabSz="931774">
              <a:defRPr/>
            </a:pPr>
            <a:endParaRPr lang="en-US" dirty="0"/>
          </a:p>
          <a:p>
            <a:pPr defTabSz="931774">
              <a:defRPr/>
            </a:pPr>
            <a:r>
              <a:rPr lang="en-US" dirty="0"/>
              <a:t>By performing these activities, our goal is to produce the “best in class” stormwater handbook.</a:t>
            </a:r>
          </a:p>
        </p:txBody>
      </p:sp>
      <p:sp>
        <p:nvSpPr>
          <p:cNvPr id="4" name="Slide Number Placeholder 3"/>
          <p:cNvSpPr>
            <a:spLocks noGrp="1"/>
          </p:cNvSpPr>
          <p:nvPr>
            <p:ph type="sldNum" sz="quarter" idx="10"/>
          </p:nvPr>
        </p:nvSpPr>
        <p:spPr/>
        <p:txBody>
          <a:bodyPr/>
          <a:lstStyle/>
          <a:p>
            <a:fld id="{939C4A1B-E3F4-440A-A1E4-007EA359E364}" type="slidenum">
              <a:rPr lang="en-US" smtClean="0"/>
              <a:t>14</a:t>
            </a:fld>
            <a:endParaRPr lang="en-US"/>
          </a:p>
        </p:txBody>
      </p:sp>
    </p:spTree>
    <p:extLst>
      <p:ext uri="{BB962C8B-B14F-4D97-AF65-F5344CB8AC3E}">
        <p14:creationId xmlns:p14="http://schemas.microsoft.com/office/powerpoint/2010/main" val="423875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15</a:t>
            </a:fld>
            <a:endParaRPr lang="en-US" dirty="0"/>
          </a:p>
        </p:txBody>
      </p:sp>
    </p:spTree>
    <p:extLst>
      <p:ext uri="{BB962C8B-B14F-4D97-AF65-F5344CB8AC3E}">
        <p14:creationId xmlns:p14="http://schemas.microsoft.com/office/powerpoint/2010/main" val="366152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16</a:t>
            </a:fld>
            <a:endParaRPr lang="en-US"/>
          </a:p>
        </p:txBody>
      </p:sp>
    </p:spTree>
    <p:extLst>
      <p:ext uri="{BB962C8B-B14F-4D97-AF65-F5344CB8AC3E}">
        <p14:creationId xmlns:p14="http://schemas.microsoft.com/office/powerpoint/2010/main" val="1726364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17</a:t>
            </a:fld>
            <a:endParaRPr lang="en-US"/>
          </a:p>
        </p:txBody>
      </p:sp>
    </p:spTree>
    <p:extLst>
      <p:ext uri="{BB962C8B-B14F-4D97-AF65-F5344CB8AC3E}">
        <p14:creationId xmlns:p14="http://schemas.microsoft.com/office/powerpoint/2010/main" val="1680581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CZM: </a:t>
            </a:r>
          </a:p>
          <a:p>
            <a:pPr>
              <a:buFont typeface="Arial" pitchFamily="34" charset="0"/>
              <a:buChar char="•"/>
            </a:pPr>
            <a:r>
              <a:rPr lang="en-US" dirty="0"/>
              <a:t>Network of Virginia state agencies and local governments (coastal</a:t>
            </a:r>
            <a:r>
              <a:rPr lang="en-US" baseline="0" dirty="0"/>
              <a:t> zone is basically east of 95)</a:t>
            </a:r>
          </a:p>
          <a:p>
            <a:pPr>
              <a:buFont typeface="Arial" pitchFamily="34" charset="0"/>
              <a:buChar char="•"/>
            </a:pPr>
            <a:r>
              <a:rPr lang="en-US" baseline="0" dirty="0"/>
              <a:t>DEQ is the lead agency</a:t>
            </a:r>
          </a:p>
          <a:p>
            <a:pPr>
              <a:buFont typeface="Arial" pitchFamily="34" charset="0"/>
              <a:buChar char="•"/>
            </a:pPr>
            <a:r>
              <a:rPr lang="en-US" baseline="0" dirty="0"/>
              <a:t>Receives funding from NOAA, much of which is given out to other agencies to implement projects</a:t>
            </a:r>
          </a:p>
          <a:p>
            <a:endParaRPr lang="en-US" dirty="0"/>
          </a:p>
          <a:p>
            <a:endParaRPr lang="en-US" dirty="0"/>
          </a:p>
          <a:p>
            <a:r>
              <a:rPr lang="en-US" dirty="0"/>
              <a:t>EIR:</a:t>
            </a:r>
          </a:p>
          <a:p>
            <a:pPr lvl="1"/>
            <a:r>
              <a:rPr lang="en-US" dirty="0"/>
              <a:t>State lead for NEPA environmental impact reviews (federal projects or programs)</a:t>
            </a:r>
          </a:p>
          <a:p>
            <a:pPr lvl="1"/>
            <a:r>
              <a:rPr lang="en-US" dirty="0"/>
              <a:t>Coordinates reviews of major state projects as well as airport, power, drilling and mineral extraction projects</a:t>
            </a:r>
          </a:p>
          <a:p>
            <a:pPr lvl="1"/>
            <a:r>
              <a:rPr lang="en-US" dirty="0"/>
              <a:t>Federal consistency reviews</a:t>
            </a:r>
          </a:p>
          <a:p>
            <a:pPr lvl="1"/>
            <a:r>
              <a:rPr lang="en-US" dirty="0"/>
              <a:t>High profile projects include pipeline reviews, airport expansions, transmission lines</a:t>
            </a:r>
          </a:p>
          <a:p>
            <a:pPr lvl="1"/>
            <a:endParaRPr lang="en-US" dirty="0"/>
          </a:p>
          <a:p>
            <a:pPr marL="483306" lvl="1"/>
            <a:endParaRPr lang="en-US" dirty="0"/>
          </a:p>
          <a:p>
            <a:r>
              <a:rPr lang="en-US" dirty="0"/>
              <a:t>Long Range Priorities:</a:t>
            </a:r>
          </a:p>
          <a:p>
            <a:pPr lvl="1"/>
            <a:r>
              <a:rPr lang="en-US" dirty="0"/>
              <a:t>Address issues that pose long-term risk for the Commonwealth (e.g., water Supply, coastal resiliency, urban stormwater)</a:t>
            </a:r>
          </a:p>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18</a:t>
            </a:fld>
            <a:endParaRPr lang="en-US"/>
          </a:p>
        </p:txBody>
      </p:sp>
    </p:spTree>
    <p:extLst>
      <p:ext uri="{BB962C8B-B14F-4D97-AF65-F5344CB8AC3E}">
        <p14:creationId xmlns:p14="http://schemas.microsoft.com/office/powerpoint/2010/main" val="4131629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19</a:t>
            </a:fld>
            <a:endParaRPr lang="en-US"/>
          </a:p>
        </p:txBody>
      </p:sp>
    </p:spTree>
    <p:extLst>
      <p:ext uri="{BB962C8B-B14F-4D97-AF65-F5344CB8AC3E}">
        <p14:creationId xmlns:p14="http://schemas.microsoft.com/office/powerpoint/2010/main" val="91518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of Virginia that creates DEQ, list 13 purposes of the agency</a:t>
            </a:r>
          </a:p>
        </p:txBody>
      </p:sp>
      <p:sp>
        <p:nvSpPr>
          <p:cNvPr id="4" name="Slide Number Placeholder 3"/>
          <p:cNvSpPr>
            <a:spLocks noGrp="1"/>
          </p:cNvSpPr>
          <p:nvPr>
            <p:ph type="sldNum" sz="quarter" idx="5"/>
          </p:nvPr>
        </p:nvSpPr>
        <p:spPr/>
        <p:txBody>
          <a:bodyPr/>
          <a:lstStyle/>
          <a:p>
            <a:fld id="{939C4A1B-E3F4-440A-A1E4-007EA359E364}" type="slidenum">
              <a:rPr lang="en-US" smtClean="0"/>
              <a:t>2</a:t>
            </a:fld>
            <a:endParaRPr lang="en-US"/>
          </a:p>
        </p:txBody>
      </p:sp>
    </p:spTree>
    <p:extLst>
      <p:ext uri="{BB962C8B-B14F-4D97-AF65-F5344CB8AC3E}">
        <p14:creationId xmlns:p14="http://schemas.microsoft.com/office/powerpoint/2010/main" val="3662507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20</a:t>
            </a:fld>
            <a:endParaRPr lang="en-US"/>
          </a:p>
        </p:txBody>
      </p:sp>
    </p:spTree>
    <p:extLst>
      <p:ext uri="{BB962C8B-B14F-4D97-AF65-F5344CB8AC3E}">
        <p14:creationId xmlns:p14="http://schemas.microsoft.com/office/powerpoint/2010/main" val="353689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21</a:t>
            </a:fld>
            <a:endParaRPr lang="en-US"/>
          </a:p>
        </p:txBody>
      </p:sp>
    </p:spTree>
    <p:extLst>
      <p:ext uri="{BB962C8B-B14F-4D97-AF65-F5344CB8AC3E}">
        <p14:creationId xmlns:p14="http://schemas.microsoft.com/office/powerpoint/2010/main" val="2029176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22</a:t>
            </a:fld>
            <a:endParaRPr lang="en-US"/>
          </a:p>
        </p:txBody>
      </p:sp>
    </p:spTree>
    <p:extLst>
      <p:ext uri="{BB962C8B-B14F-4D97-AF65-F5344CB8AC3E}">
        <p14:creationId xmlns:p14="http://schemas.microsoft.com/office/powerpoint/2010/main" val="2685751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23</a:t>
            </a:fld>
            <a:endParaRPr lang="en-US"/>
          </a:p>
        </p:txBody>
      </p:sp>
    </p:spTree>
    <p:extLst>
      <p:ext uri="{BB962C8B-B14F-4D97-AF65-F5344CB8AC3E}">
        <p14:creationId xmlns:p14="http://schemas.microsoft.com/office/powerpoint/2010/main" val="1291310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A list of financial incentives and programs available in Virginia is maintained. This includes loans, rebates, tax incentives, etc.</a:t>
            </a:r>
          </a:p>
          <a:p>
            <a:endParaRPr lang="en-US" sz="1700" dirty="0"/>
          </a:p>
          <a:p>
            <a:r>
              <a:rPr lang="en-US" sz="1700" dirty="0"/>
              <a:t>Renewable energy also known as green power options are explained.  Links to purchase certified green power and certified carbon offsets are available.</a:t>
            </a:r>
          </a:p>
          <a:p>
            <a:endParaRPr lang="en-US" sz="1700" dirty="0"/>
          </a:p>
          <a:p>
            <a:r>
              <a:rPr lang="en-US" sz="1700" dirty="0"/>
              <a:t>Energy and the environment discusses the air, waste and water impacts of using fossil fuel</a:t>
            </a:r>
          </a:p>
        </p:txBody>
      </p:sp>
      <p:sp>
        <p:nvSpPr>
          <p:cNvPr id="4" name="Slide Number Placeholder 3"/>
          <p:cNvSpPr>
            <a:spLocks noGrp="1"/>
          </p:cNvSpPr>
          <p:nvPr>
            <p:ph type="sldNum" sz="quarter" idx="10"/>
          </p:nvPr>
        </p:nvSpPr>
        <p:spPr/>
        <p:txBody>
          <a:bodyPr/>
          <a:lstStyle/>
          <a:p>
            <a:fld id="{939C4A1B-E3F4-440A-A1E4-007EA359E364}" type="slidenum">
              <a:rPr lang="en-US" smtClean="0"/>
              <a:t>24</a:t>
            </a:fld>
            <a:endParaRPr lang="en-US"/>
          </a:p>
        </p:txBody>
      </p:sp>
    </p:spTree>
    <p:extLst>
      <p:ext uri="{BB962C8B-B14F-4D97-AF65-F5344CB8AC3E}">
        <p14:creationId xmlns:p14="http://schemas.microsoft.com/office/powerpoint/2010/main" val="3655923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Virginia Green consists of a network of tourism-related organizations that are committed to protecting the environment while promoting responsible tourism. The statewide program works to reduce the environmental impacts of the Commonwealth's tourism industry and raises awareness about green tourism.</a:t>
            </a:r>
          </a:p>
          <a:p>
            <a:endParaRPr lang="en-US" dirty="0"/>
          </a:p>
          <a:p>
            <a:r>
              <a:rPr lang="en-US" sz="1300" dirty="0"/>
              <a:t>Virginia Green’s in person annual conference and award returned in 2022.</a:t>
            </a:r>
          </a:p>
          <a:p>
            <a:endParaRPr lang="en-US" sz="1300" dirty="0"/>
          </a:p>
          <a:p>
            <a:r>
              <a:rPr lang="en-US" sz="1300" dirty="0"/>
              <a:t>Frequenting Virginia Green certified facilities supports environmental efforts in the hospitality industry.</a:t>
            </a:r>
          </a:p>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25</a:t>
            </a:fld>
            <a:endParaRPr lang="en-US"/>
          </a:p>
        </p:txBody>
      </p:sp>
    </p:spTree>
    <p:extLst>
      <p:ext uri="{BB962C8B-B14F-4D97-AF65-F5344CB8AC3E}">
        <p14:creationId xmlns:p14="http://schemas.microsoft.com/office/powerpoint/2010/main" val="2807283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EO 17 Increase efforts for state agency recycling, raising awareness, improved signage, etc.</a:t>
            </a:r>
          </a:p>
          <a:p>
            <a:endParaRPr lang="en-US" sz="1700" dirty="0"/>
          </a:p>
          <a:p>
            <a:r>
              <a:rPr lang="en-US" sz="1700" dirty="0"/>
              <a:t>Reducing food waste - work in partnership with large-scale suppliers of food such as food manufacturers, grocery retailers, sports arenas, schools, hotels and banquet facilities to identify appropriate strategies to reduce food waste in their respective sectors by encouraging donations to needy individuals, food for animals or for composting purposes. </a:t>
            </a:r>
          </a:p>
        </p:txBody>
      </p:sp>
      <p:sp>
        <p:nvSpPr>
          <p:cNvPr id="4" name="Slide Number Placeholder 3"/>
          <p:cNvSpPr>
            <a:spLocks noGrp="1"/>
          </p:cNvSpPr>
          <p:nvPr>
            <p:ph type="sldNum" sz="quarter" idx="10"/>
          </p:nvPr>
        </p:nvSpPr>
        <p:spPr/>
        <p:txBody>
          <a:bodyPr/>
          <a:lstStyle/>
          <a:p>
            <a:fld id="{939C4A1B-E3F4-440A-A1E4-007EA359E364}" type="slidenum">
              <a:rPr lang="en-US" smtClean="0"/>
              <a:t>26</a:t>
            </a:fld>
            <a:endParaRPr lang="en-US"/>
          </a:p>
        </p:txBody>
      </p:sp>
    </p:spTree>
    <p:extLst>
      <p:ext uri="{BB962C8B-B14F-4D97-AF65-F5344CB8AC3E}">
        <p14:creationId xmlns:p14="http://schemas.microsoft.com/office/powerpoint/2010/main" val="2767371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41653" algn="l"/>
              </a:tabLst>
            </a:pPr>
            <a:r>
              <a:rPr lang="en-US" sz="1500" dirty="0">
                <a:ea typeface="Times New Roman" panose="02020603050405020304" pitchFamily="18" charset="0"/>
                <a:cs typeface="Times New Roman" panose="02020603050405020304" pitchFamily="18" charset="0"/>
              </a:rPr>
              <a:t>VEEP is DEQ’s voluntary recognition and incentive program. Facilities in the program have committed not only to be in compliance with environmental regulations but also to strive for continuous environmental improvement, which requires innovative thinking, leadership and </a:t>
            </a:r>
            <a:r>
              <a:rPr lang="en-US" sz="1500" b="1" dirty="0">
                <a:ea typeface="Times New Roman" panose="02020603050405020304" pitchFamily="18" charset="0"/>
                <a:cs typeface="Times New Roman" panose="02020603050405020304" pitchFamily="18" charset="0"/>
              </a:rPr>
              <a:t>partnerships.</a:t>
            </a:r>
          </a:p>
        </p:txBody>
      </p:sp>
      <p:sp>
        <p:nvSpPr>
          <p:cNvPr id="4" name="Slide Number Placeholder 3"/>
          <p:cNvSpPr>
            <a:spLocks noGrp="1"/>
          </p:cNvSpPr>
          <p:nvPr>
            <p:ph type="sldNum" sz="quarter" idx="5"/>
          </p:nvPr>
        </p:nvSpPr>
        <p:spPr/>
        <p:txBody>
          <a:bodyPr/>
          <a:lstStyle/>
          <a:p>
            <a:fld id="{939C4A1B-E3F4-440A-A1E4-007EA359E364}" type="slidenum">
              <a:rPr lang="en-US" smtClean="0"/>
              <a:t>27</a:t>
            </a:fld>
            <a:endParaRPr lang="en-US"/>
          </a:p>
        </p:txBody>
      </p:sp>
    </p:spTree>
    <p:extLst>
      <p:ext uri="{BB962C8B-B14F-4D97-AF65-F5344CB8AC3E}">
        <p14:creationId xmlns:p14="http://schemas.microsoft.com/office/powerpoint/2010/main" val="3987180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tabLst>
                <a:tab pos="241653" algn="l"/>
              </a:tabLst>
            </a:pPr>
            <a:r>
              <a:rPr lang="en-US" sz="1500" dirty="0">
                <a:ea typeface="Times New Roman" panose="02020603050405020304" pitchFamily="18" charset="0"/>
                <a:cs typeface="Times New Roman" panose="02020603050405020304" pitchFamily="18" charset="0"/>
              </a:rPr>
              <a:t>VEEP in and of itself is an example of a successful partnership.  </a:t>
            </a:r>
          </a:p>
          <a:p>
            <a:pPr marL="302066" indent="-302066" defTabSz="966612">
              <a:buFont typeface="Arial" panose="020B0604020202020204" pitchFamily="34" charset="0"/>
              <a:buChar char="•"/>
              <a:tabLst>
                <a:tab pos="241653" algn="l"/>
              </a:tabLst>
            </a:pPr>
            <a:r>
              <a:rPr lang="en-US" sz="1500" dirty="0">
                <a:ea typeface="Times New Roman" panose="02020603050405020304" pitchFamily="18" charset="0"/>
                <a:cs typeface="Times New Roman" panose="02020603050405020304" pitchFamily="18" charset="0"/>
              </a:rPr>
              <a:t>Part of DEQ’s mission is to improve environmental results through a better engaged community. </a:t>
            </a:r>
          </a:p>
          <a:p>
            <a:pPr marL="302066" indent="-302066" defTabSz="966612">
              <a:buFont typeface="Arial" panose="020B0604020202020204" pitchFamily="34" charset="0"/>
              <a:buChar char="•"/>
              <a:tabLst>
                <a:tab pos="241653" algn="l"/>
              </a:tabLst>
            </a:pPr>
            <a:r>
              <a:rPr lang="en-US" sz="1500" dirty="0">
                <a:ea typeface="Times New Roman" panose="02020603050405020304" pitchFamily="18" charset="0"/>
                <a:cs typeface="Times New Roman" panose="02020603050405020304" pitchFamily="18" charset="0"/>
              </a:rPr>
              <a:t>We want to help your facility be recognized by the local community and Virginia industry as an environmental leader. </a:t>
            </a:r>
          </a:p>
          <a:p>
            <a:pPr marL="302066" indent="-302066" defTabSz="966612">
              <a:buFont typeface="Arial" panose="020B0604020202020204" pitchFamily="34" charset="0"/>
              <a:buChar char="•"/>
              <a:tabLst>
                <a:tab pos="241653" algn="l"/>
              </a:tabLst>
            </a:pPr>
            <a:r>
              <a:rPr lang="en-US" sz="1500" dirty="0">
                <a:ea typeface="Times New Roman" panose="02020603050405020304" pitchFamily="18" charset="0"/>
                <a:cs typeface="Times New Roman" panose="02020603050405020304" pitchFamily="18" charset="0"/>
              </a:rPr>
              <a:t>Your facility is now a resource for DEQ and an environmental asset to the local community. </a:t>
            </a:r>
            <a:endParaRPr lang="en-US" sz="1500"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39C4A1B-E3F4-440A-A1E4-007EA359E364}" type="slidenum">
              <a:rPr lang="en-US" smtClean="0"/>
              <a:t>28</a:t>
            </a:fld>
            <a:endParaRPr lang="en-US"/>
          </a:p>
        </p:txBody>
      </p:sp>
    </p:spTree>
    <p:extLst>
      <p:ext uri="{BB962C8B-B14F-4D97-AF65-F5344CB8AC3E}">
        <p14:creationId xmlns:p14="http://schemas.microsoft.com/office/powerpoint/2010/main" val="3130159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29</a:t>
            </a:fld>
            <a:endParaRPr lang="en-US"/>
          </a:p>
        </p:txBody>
      </p:sp>
    </p:spTree>
    <p:extLst>
      <p:ext uri="{BB962C8B-B14F-4D97-AF65-F5344CB8AC3E}">
        <p14:creationId xmlns:p14="http://schemas.microsoft.com/office/powerpoint/2010/main" val="30696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3</a:t>
            </a:fld>
            <a:endParaRPr lang="en-US"/>
          </a:p>
        </p:txBody>
      </p:sp>
    </p:spTree>
    <p:extLst>
      <p:ext uri="{BB962C8B-B14F-4D97-AF65-F5344CB8AC3E}">
        <p14:creationId xmlns:p14="http://schemas.microsoft.com/office/powerpoint/2010/main" val="3770228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sz="1500" dirty="0">
                <a:cs typeface="Times New Roman" panose="02020603050405020304" pitchFamily="18" charset="0"/>
              </a:rPr>
              <a:t>VEEP has been around for over 20 years.</a:t>
            </a:r>
          </a:p>
          <a:p>
            <a:pPr defTabSz="966612">
              <a:defRPr/>
            </a:pPr>
            <a:r>
              <a:rPr lang="en-US" altLang="en-US" sz="1500" dirty="0">
                <a:cs typeface="Times New Roman" panose="02020603050405020304" pitchFamily="18" charset="0"/>
              </a:rPr>
              <a:t>	Started July, 2000; codified July, 2005</a:t>
            </a:r>
          </a:p>
          <a:p>
            <a:pPr defTabSz="966612">
              <a:defRPr/>
            </a:pPr>
            <a:r>
              <a:rPr lang="en-US" altLang="en-US" sz="1500" dirty="0">
                <a:cs typeface="Times New Roman" panose="02020603050405020304" pitchFamily="18" charset="0"/>
              </a:rPr>
              <a:t>There are over 250,000 employees that work for VEEP members</a:t>
            </a:r>
          </a:p>
          <a:p>
            <a:pPr defTabSz="966612">
              <a:defRPr/>
            </a:pPr>
            <a:endParaRPr lang="en-US" altLang="en-US" sz="1500" dirty="0">
              <a:cs typeface="Times New Roman" panose="02020603050405020304" pitchFamily="18" charset="0"/>
            </a:endParaRPr>
          </a:p>
          <a:p>
            <a:pPr defTabSz="966612">
              <a:defRPr/>
            </a:pPr>
            <a:r>
              <a:rPr lang="en-US" altLang="en-US" sz="1500" dirty="0">
                <a:cs typeface="Times New Roman" panose="02020603050405020304" pitchFamily="18" charset="0"/>
              </a:rPr>
              <a:t>Membership ranges from government to private industry, from dentist offices to NASA, from facilities that handle nuclear material to universities</a:t>
            </a:r>
          </a:p>
          <a:p>
            <a:pPr defTabSz="966612">
              <a:defRPr/>
            </a:pPr>
            <a:endParaRPr lang="en-US" altLang="en-US" sz="1500" dirty="0">
              <a:cs typeface="Times New Roman" panose="02020603050405020304" pitchFamily="18" charset="0"/>
            </a:endParaRPr>
          </a:p>
          <a:p>
            <a:pPr defTabSz="966612">
              <a:defRPr/>
            </a:pPr>
            <a:r>
              <a:rPr lang="en-US" sz="1500" dirty="0">
                <a:cs typeface="Times New Roman" panose="02020603050405020304" pitchFamily="18" charset="0"/>
              </a:rPr>
              <a:t>More E3 than E2</a:t>
            </a:r>
          </a:p>
          <a:p>
            <a:pPr defTabSz="966612">
              <a:defRPr/>
            </a:pPr>
            <a:endParaRPr lang="en-US" altLang="en-US" sz="1500" dirty="0">
              <a:cs typeface="Times New Roman" panose="02020603050405020304" pitchFamily="18" charset="0"/>
            </a:endParaRPr>
          </a:p>
          <a:p>
            <a:pPr defTabSz="966612">
              <a:defRPr/>
            </a:pPr>
            <a:r>
              <a:rPr lang="en-US" altLang="en-US" sz="1500" dirty="0">
                <a:cs typeface="Times New Roman" panose="02020603050405020304" pitchFamily="18" charset="0"/>
              </a:rPr>
              <a:t>Only 20% of VEEP members participate at our highest level – E4 – It’s a select group of an already select group.</a:t>
            </a:r>
          </a:p>
          <a:p>
            <a:pPr defTabSz="966612">
              <a:defRPr/>
            </a:pPr>
            <a:endParaRPr lang="en-US" altLang="en-US" sz="1500"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30</a:t>
            </a:fld>
            <a:endParaRPr lang="en-US"/>
          </a:p>
        </p:txBody>
      </p:sp>
    </p:spTree>
    <p:extLst>
      <p:ext uri="{BB962C8B-B14F-4D97-AF65-F5344CB8AC3E}">
        <p14:creationId xmlns:p14="http://schemas.microsoft.com/office/powerpoint/2010/main" val="348518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dirty="0">
                <a:solidFill>
                  <a:srgbClr val="242424"/>
                </a:solidFill>
                <a:effectLst/>
                <a:latin typeface="Calibri" panose="020F0502020204030204" pitchFamily="34" charset="0"/>
              </a:rPr>
              <a:t>DEQ has submitted its notice of intent to participate and EPA indicated DEQ will be receiving $531K.  DEQ is drafting our workplan for the funding areas. </a:t>
            </a:r>
          </a:p>
          <a:p>
            <a:pPr marL="342900" marR="0" indent="-342900" algn="l">
              <a:spcBef>
                <a:spcPts val="0"/>
              </a:spcBef>
              <a:spcAft>
                <a:spcPts val="0"/>
              </a:spcAft>
              <a:buAutoNum type="arabicPeriod"/>
            </a:pPr>
            <a:r>
              <a:rPr lang="en-US" sz="1800" b="0" i="0" dirty="0">
                <a:solidFill>
                  <a:srgbClr val="242424"/>
                </a:solidFill>
                <a:effectLst/>
                <a:latin typeface="Calibri" panose="020F0502020204030204" pitchFamily="34" charset="0"/>
              </a:rPr>
              <a:t>Develop or update plans to advance post-consumer materials management</a:t>
            </a:r>
          </a:p>
          <a:p>
            <a:pPr marL="342900" marR="0" indent="-342900" algn="l">
              <a:spcBef>
                <a:spcPts val="0"/>
              </a:spcBef>
              <a:spcAft>
                <a:spcPts val="0"/>
              </a:spcAft>
              <a:buAutoNum type="arabicPeriod"/>
            </a:pPr>
            <a:r>
              <a:rPr lang="en-US" sz="1800" b="0" i="0" dirty="0">
                <a:solidFill>
                  <a:srgbClr val="242424"/>
                </a:solidFill>
                <a:effectLst/>
                <a:latin typeface="Calibri" panose="020F0502020204030204" pitchFamily="34" charset="0"/>
              </a:rPr>
              <a:t>Develop, strengthen, and/or implement comprehensive data collection efforts that demonstrate progress towards the National Recycling Goal &amp; Food Loss &amp; Waste Reduction Goals</a:t>
            </a:r>
          </a:p>
          <a:p>
            <a:pPr marL="342900" marR="0" indent="-342900" algn="l">
              <a:spcBef>
                <a:spcPts val="0"/>
              </a:spcBef>
              <a:spcAft>
                <a:spcPts val="0"/>
              </a:spcAft>
              <a:buAutoNum type="arabicPeriod"/>
            </a:pPr>
            <a:r>
              <a:rPr lang="en-US" sz="1800" b="0" i="0" dirty="0">
                <a:solidFill>
                  <a:srgbClr val="242424"/>
                </a:solidFill>
                <a:effectLst/>
                <a:latin typeface="Calibri" panose="020F0502020204030204" pitchFamily="34" charset="0"/>
              </a:rPr>
              <a:t>Support state-led implementation of plans (Not considering this area)</a:t>
            </a:r>
          </a:p>
          <a:p>
            <a:pPr marL="0" marR="0" algn="l">
              <a:spcBef>
                <a:spcPts val="0"/>
              </a:spcBef>
              <a:spcAft>
                <a:spcPts val="0"/>
              </a:spcAft>
            </a:pPr>
            <a:endParaRPr lang="en-US" sz="1800" b="0" i="0" dirty="0">
              <a:solidFill>
                <a:srgbClr val="242424"/>
              </a:solidFill>
              <a:effectLst/>
              <a:latin typeface="Calibri" panose="020F0502020204030204" pitchFamily="34" charset="0"/>
            </a:endParaRPr>
          </a:p>
          <a:p>
            <a:pPr marL="0" marR="0" algn="l">
              <a:spcBef>
                <a:spcPts val="0"/>
              </a:spcBef>
              <a:spcAft>
                <a:spcPts val="0"/>
              </a:spcAft>
            </a:pPr>
            <a:r>
              <a:rPr lang="en-US" sz="1800" b="0" i="0" dirty="0">
                <a:solidFill>
                  <a:srgbClr val="242424"/>
                </a:solidFill>
                <a:effectLst/>
                <a:latin typeface="Calibri" panose="020F0502020204030204" pitchFamily="34" charset="0"/>
              </a:rPr>
              <a:t>Final workplans due by end of this month.</a:t>
            </a:r>
          </a:p>
        </p:txBody>
      </p:sp>
      <p:sp>
        <p:nvSpPr>
          <p:cNvPr id="4" name="Slide Number Placeholder 3"/>
          <p:cNvSpPr>
            <a:spLocks noGrp="1"/>
          </p:cNvSpPr>
          <p:nvPr>
            <p:ph type="sldNum" sz="quarter" idx="5"/>
          </p:nvPr>
        </p:nvSpPr>
        <p:spPr/>
        <p:txBody>
          <a:bodyPr/>
          <a:lstStyle/>
          <a:p>
            <a:fld id="{939C4A1B-E3F4-440A-A1E4-007EA359E364}" type="slidenum">
              <a:rPr lang="en-US" smtClean="0"/>
              <a:t>31</a:t>
            </a:fld>
            <a:endParaRPr lang="en-US" dirty="0"/>
          </a:p>
        </p:txBody>
      </p:sp>
    </p:spTree>
    <p:extLst>
      <p:ext uri="{BB962C8B-B14F-4D97-AF65-F5344CB8AC3E}">
        <p14:creationId xmlns:p14="http://schemas.microsoft.com/office/powerpoint/2010/main" val="2067781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a:solidFill>
                  <a:srgbClr val="1B1B1B"/>
                </a:solidFill>
                <a:effectLst/>
                <a:latin typeface="Source Sans Pro Web"/>
              </a:rPr>
              <a:t>NEW Solid Waste Infrastructure for Recycling (or SWIFR) grant program authorized by the </a:t>
            </a:r>
            <a:r>
              <a:rPr lang="en-US" b="0" i="0">
                <a:solidFill>
                  <a:srgbClr val="005EA2"/>
                </a:solidFill>
                <a:effectLst/>
                <a:latin typeface="Source Sans Pro Web"/>
                <a:hlinkClick r:id="rId3"/>
              </a:rPr>
              <a:t>Save Our Seas 2.0 Act</a:t>
            </a:r>
            <a:r>
              <a:rPr lang="en-US" b="0" i="0">
                <a:solidFill>
                  <a:srgbClr val="1B1B1B"/>
                </a:solidFill>
                <a:effectLst/>
                <a:latin typeface="Source Sans Pro Web"/>
              </a:rPr>
              <a:t> and funded through the Bipartisan Infrastructure Legislation (BIL). </a:t>
            </a:r>
            <a:endParaRPr lang="en-US" b="1" i="0">
              <a:solidFill>
                <a:srgbClr val="1B1B1B"/>
              </a:solidFill>
              <a:effectLst/>
              <a:latin typeface="Source Sans Pro Web"/>
            </a:endParaRPr>
          </a:p>
          <a:p>
            <a:pPr algn="l">
              <a:buFont typeface="+mj-lt"/>
              <a:buAutoNum type="arabicPeriod"/>
            </a:pPr>
            <a:endParaRPr lang="en-US" b="1" i="0">
              <a:solidFill>
                <a:srgbClr val="1B1B1B"/>
              </a:solidFill>
              <a:effectLst/>
              <a:latin typeface="Source Sans Pro Web"/>
            </a:endParaRPr>
          </a:p>
          <a:p>
            <a:pPr algn="l">
              <a:buFont typeface="+mj-lt"/>
              <a:buAutoNum type="arabicPeriod"/>
            </a:pPr>
            <a:r>
              <a:rPr lang="en-US" b="1" i="0">
                <a:solidFill>
                  <a:srgbClr val="1B1B1B"/>
                </a:solidFill>
                <a:effectLst/>
                <a:latin typeface="Source Sans Pro Web"/>
              </a:rPr>
              <a:t>Develop or update plans to advance post-consumer materials management. </a:t>
            </a:r>
            <a:r>
              <a:rPr lang="en-US" b="0" i="0">
                <a:solidFill>
                  <a:srgbClr val="1B1B1B"/>
                </a:solidFill>
                <a:effectLst/>
                <a:latin typeface="Source Sans Pro Web"/>
              </a:rPr>
              <a:t>Plans can be for Title 40 of the Code of Federal Regulations Part 256 solid waste management plans or other planning documents (e.g., circular economy plans).</a:t>
            </a:r>
          </a:p>
          <a:p>
            <a:pPr algn="l">
              <a:buFont typeface="+mj-lt"/>
              <a:buAutoNum type="arabicPeriod"/>
            </a:pPr>
            <a:r>
              <a:rPr lang="en-US" b="1" i="0">
                <a:solidFill>
                  <a:srgbClr val="1B1B1B"/>
                </a:solidFill>
                <a:effectLst/>
                <a:latin typeface="Source Sans Pro Web"/>
              </a:rPr>
              <a:t>Develop, strengthen, and/or implement comprehensive data collection efforts that demonstrate progress toward the National Recycling Goal and Food Loss and Waste Reduction Goal. </a:t>
            </a:r>
            <a:r>
              <a:rPr lang="en-US" b="0" i="0">
                <a:solidFill>
                  <a:srgbClr val="1B1B1B"/>
                </a:solidFill>
                <a:effectLst/>
                <a:latin typeface="Source Sans Pro Web"/>
              </a:rPr>
              <a:t>Data collection and measurement efforts should be designed to improve the state’s ability to track progress towards national and state recycling and/or circular economy goals. Data collection efforts could include state-wide or other targeted waste characterization studies. EPA’s goal is 50% reduction in food waste &amp; 50% recycling rate by 2030.</a:t>
            </a:r>
          </a:p>
          <a:p>
            <a:pPr algn="l">
              <a:buFont typeface="+mj-lt"/>
              <a:buAutoNum type="arabicPeriod"/>
            </a:pPr>
            <a:r>
              <a:rPr lang="en-US" b="1" i="0">
                <a:solidFill>
                  <a:srgbClr val="1B1B1B"/>
                </a:solidFill>
                <a:effectLst/>
                <a:latin typeface="Source Sans Pro Web"/>
              </a:rPr>
              <a:t>Support the state-led implementation of plans</a:t>
            </a:r>
            <a:r>
              <a:rPr lang="en-US" b="0" i="0">
                <a:solidFill>
                  <a:srgbClr val="1B1B1B"/>
                </a:solidFill>
                <a:effectLst/>
                <a:latin typeface="Source Sans Pro Web"/>
              </a:rPr>
              <a:t> to advance post-consumer materials management.</a:t>
            </a:r>
          </a:p>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32</a:t>
            </a:fld>
            <a:endParaRPr lang="en-US"/>
          </a:p>
        </p:txBody>
      </p:sp>
    </p:spTree>
    <p:extLst>
      <p:ext uri="{BB962C8B-B14F-4D97-AF65-F5344CB8AC3E}">
        <p14:creationId xmlns:p14="http://schemas.microsoft.com/office/powerpoint/2010/main" val="451931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34038"/>
          </a:xfrm>
        </p:spPr>
        <p:txBody>
          <a:bodyPr/>
          <a:lstStyle/>
          <a:p>
            <a:endParaRPr lang="en-US" sz="2400" b="1"/>
          </a:p>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33</a:t>
            </a:fld>
            <a:endParaRPr lang="en-US"/>
          </a:p>
        </p:txBody>
      </p:sp>
    </p:spTree>
    <p:extLst>
      <p:ext uri="{BB962C8B-B14F-4D97-AF65-F5344CB8AC3E}">
        <p14:creationId xmlns:p14="http://schemas.microsoft.com/office/powerpoint/2010/main" val="575816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544291"/>
            <a:ext cx="5683250" cy="3223491"/>
          </a:xfrm>
        </p:spPr>
        <p:txBody>
          <a:bodyPr/>
          <a:lstStyle/>
          <a:p>
            <a:endParaRPr lang="en-US" sz="1400" b="1"/>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34</a:t>
            </a:fld>
            <a:endParaRPr lang="en-US"/>
          </a:p>
        </p:txBody>
      </p:sp>
    </p:spTree>
    <p:extLst>
      <p:ext uri="{BB962C8B-B14F-4D97-AF65-F5344CB8AC3E}">
        <p14:creationId xmlns:p14="http://schemas.microsoft.com/office/powerpoint/2010/main" val="2422596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AAF = Activity Authorization Form</a:t>
            </a:r>
          </a:p>
          <a:p>
            <a:endParaRPr lang="en-US" dirty="0"/>
          </a:p>
          <a:p>
            <a:r>
              <a:rPr lang="en-US" b="0" i="0" dirty="0">
                <a:solidFill>
                  <a:srgbClr val="4B4B4B"/>
                </a:solidFill>
                <a:effectLst/>
                <a:latin typeface="Open Sans" panose="020B0606030504020204" pitchFamily="34" charset="0"/>
              </a:rPr>
              <a:t>"Musts for USTs" summarizes federal UST requirements for installation, reporting, spill and overfill prevention, corrosion protection, release detection, walkthrough inspections, compatibility, operator training, repairs, financial responsibility, release response, and closure, an in-depth summary of the regulatory requirements for Underground Storage Tanks.</a:t>
            </a:r>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35</a:t>
            </a:fld>
            <a:endParaRPr lang="en-US"/>
          </a:p>
        </p:txBody>
      </p:sp>
    </p:spTree>
    <p:extLst>
      <p:ext uri="{BB962C8B-B14F-4D97-AF65-F5344CB8AC3E}">
        <p14:creationId xmlns:p14="http://schemas.microsoft.com/office/powerpoint/2010/main" val="2585115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a:p>
        </p:txBody>
      </p:sp>
      <p:sp>
        <p:nvSpPr>
          <p:cNvPr id="4" name="Slide Number Placeholder 3"/>
          <p:cNvSpPr>
            <a:spLocks noGrp="1"/>
          </p:cNvSpPr>
          <p:nvPr>
            <p:ph type="sldNum" sz="quarter" idx="5"/>
          </p:nvPr>
        </p:nvSpPr>
        <p:spPr/>
        <p:txBody>
          <a:bodyPr/>
          <a:lstStyle/>
          <a:p>
            <a:fld id="{939C4A1B-E3F4-440A-A1E4-007EA359E364}" type="slidenum">
              <a:rPr lang="en-US" smtClean="0"/>
              <a:t>36</a:t>
            </a:fld>
            <a:endParaRPr lang="en-US"/>
          </a:p>
        </p:txBody>
      </p:sp>
    </p:spTree>
    <p:extLst>
      <p:ext uri="{BB962C8B-B14F-4D97-AF65-F5344CB8AC3E}">
        <p14:creationId xmlns:p14="http://schemas.microsoft.com/office/powerpoint/2010/main" val="758793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37</a:t>
            </a:fld>
            <a:endParaRPr lang="en-US"/>
          </a:p>
        </p:txBody>
      </p:sp>
    </p:spTree>
    <p:extLst>
      <p:ext uri="{BB962C8B-B14F-4D97-AF65-F5344CB8AC3E}">
        <p14:creationId xmlns:p14="http://schemas.microsoft.com/office/powerpoint/2010/main" val="211644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4</a:t>
            </a:fld>
            <a:endParaRPr lang="en-US"/>
          </a:p>
        </p:txBody>
      </p:sp>
    </p:spTree>
    <p:extLst>
      <p:ext uri="{BB962C8B-B14F-4D97-AF65-F5344CB8AC3E}">
        <p14:creationId xmlns:p14="http://schemas.microsoft.com/office/powerpoint/2010/main" val="322699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5</a:t>
            </a:fld>
            <a:endParaRPr lang="en-US"/>
          </a:p>
        </p:txBody>
      </p:sp>
    </p:spTree>
    <p:extLst>
      <p:ext uri="{BB962C8B-B14F-4D97-AF65-F5344CB8AC3E}">
        <p14:creationId xmlns:p14="http://schemas.microsoft.com/office/powerpoint/2010/main" val="286911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6</a:t>
            </a:fld>
            <a:endParaRPr lang="en-US"/>
          </a:p>
        </p:txBody>
      </p:sp>
    </p:spTree>
    <p:extLst>
      <p:ext uri="{BB962C8B-B14F-4D97-AF65-F5344CB8AC3E}">
        <p14:creationId xmlns:p14="http://schemas.microsoft.com/office/powerpoint/2010/main" val="162059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Director Mike </a:t>
            </a:r>
            <a:r>
              <a:rPr lang="en-US" sz="1300" dirty="0" err="1"/>
              <a:t>Rolband</a:t>
            </a:r>
            <a:r>
              <a:rPr lang="en-US" sz="1300" dirty="0"/>
              <a:t> joined DEQ in January 2022.</a:t>
            </a:r>
            <a:br>
              <a:rPr lang="en-US" dirty="0"/>
            </a:br>
            <a:br>
              <a:rPr lang="en-US" dirty="0"/>
            </a:br>
            <a:r>
              <a:rPr lang="en-US" sz="1300" dirty="0"/>
              <a:t>He founded Wetland Studies and Solutions Inc. (WSSI) in 1991, and grew his company into a multidisciplinary natural and cultural resources consulting firm with a staff of more than 200. His firm constructed the first LEED Gold facility in Virginia and utilized multiple Low Impact Development practices for </a:t>
            </a:r>
            <a:r>
              <a:rPr lang="en-US" sz="1300" dirty="0" err="1"/>
              <a:t>stormwater</a:t>
            </a:r>
            <a:r>
              <a:rPr lang="en-US" sz="1300" dirty="0"/>
              <a:t> management in 2005.</a:t>
            </a:r>
            <a:br>
              <a:rPr lang="en-US" dirty="0"/>
            </a:b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7</a:t>
            </a:fld>
            <a:endParaRPr lang="en-US"/>
          </a:p>
        </p:txBody>
      </p:sp>
    </p:spTree>
    <p:extLst>
      <p:ext uri="{BB962C8B-B14F-4D97-AF65-F5344CB8AC3E}">
        <p14:creationId xmlns:p14="http://schemas.microsoft.com/office/powerpoint/2010/main" val="211700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8</a:t>
            </a:fld>
            <a:endParaRPr lang="en-US"/>
          </a:p>
        </p:txBody>
      </p:sp>
    </p:spTree>
    <p:extLst>
      <p:ext uri="{BB962C8B-B14F-4D97-AF65-F5344CB8AC3E}">
        <p14:creationId xmlns:p14="http://schemas.microsoft.com/office/powerpoint/2010/main" val="83040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9</a:t>
            </a:fld>
            <a:endParaRPr lang="en-US"/>
          </a:p>
        </p:txBody>
      </p:sp>
    </p:spTree>
    <p:extLst>
      <p:ext uri="{BB962C8B-B14F-4D97-AF65-F5344CB8AC3E}">
        <p14:creationId xmlns:p14="http://schemas.microsoft.com/office/powerpoint/2010/main" val="3000990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2196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dirty="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Tree>
    <p:extLst>
      <p:ext uri="{BB962C8B-B14F-4D97-AF65-F5344CB8AC3E}">
        <p14:creationId xmlns:p14="http://schemas.microsoft.com/office/powerpoint/2010/main" val="31732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600">
                <a:solidFill>
                  <a:srgbClr val="256EAB"/>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400">
                <a:ln>
                  <a:noFill/>
                </a:ln>
                <a:solidFill>
                  <a:srgbClr val="256EAB"/>
                </a:solidFill>
                <a:latin typeface="Arial" panose="020B0604020202020204" pitchFamily="34" charset="0"/>
                <a:cs typeface="Arial" panose="020B0604020202020204" pitchFamily="34" charset="0"/>
              </a:defRPr>
            </a:lvl3pPr>
            <a:lvl4pPr>
              <a:defRPr sz="2000">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11900"/>
            <a:ext cx="10515600" cy="409575"/>
          </a:xfrm>
        </p:spPr>
        <p:txBody>
          <a:bodyPr/>
          <a:lstStyle/>
          <a:p>
            <a:pPr algn="l"/>
            <a:fld id="{61C9B584-852F-4056-BF30-ABA66A23FD41}" type="slidenum">
              <a:rPr lang="en-US" smtClean="0"/>
              <a:t>‹#›</a:t>
            </a:fld>
            <a:r>
              <a:rPr lang="en-US" dirty="0"/>
              <a:t>					</a:t>
            </a:r>
            <a:endParaRPr lang="en-US" dirty="0">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9483928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10515600" cy="365125"/>
          </a:xfrm>
        </p:spPr>
        <p:txBody>
          <a:bodyPr/>
          <a:lstStyle/>
          <a:p>
            <a:fld id="{F28DF1F0-458F-421F-8C1E-7C825BFF0FBB}"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18199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DC258-644D-4519-A74C-F316E01CE074}"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DBFF1-62B6-40D4-94F1-046EECCE6BCD}" type="slidenum">
              <a:rPr lang="en-US" smtClean="0"/>
              <a:t>‹#›</a:t>
            </a:fld>
            <a:endParaRPr lang="en-US"/>
          </a:p>
        </p:txBody>
      </p:sp>
    </p:spTree>
    <p:extLst>
      <p:ext uri="{BB962C8B-B14F-4D97-AF65-F5344CB8AC3E}">
        <p14:creationId xmlns:p14="http://schemas.microsoft.com/office/powerpoint/2010/main" val="3732513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03D6-DA4D-4660-AAE0-EB23950B7902}" type="datetime1">
              <a:rPr lang="en-US" smtClean="0"/>
              <a:t>10/26/2023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a:p>
        </p:txBody>
      </p:sp>
    </p:spTree>
    <p:extLst>
      <p:ext uri="{BB962C8B-B14F-4D97-AF65-F5344CB8AC3E}">
        <p14:creationId xmlns:p14="http://schemas.microsoft.com/office/powerpoint/2010/main" val="404962167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4" r:id="rId4"/>
    <p:sldLayoutId id="2147483673" r:id="rId5"/>
  </p:sldLayoutIdLst>
  <p:hf sldNum="0" hd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6.gif"/><Relationship Id="rId3" Type="http://schemas.openxmlformats.org/officeDocument/2006/relationships/hyperlink" Target="http://www.deq.virginia.gov/p2/virginiagreen/homepage.html" TargetMode="External"/><Relationship Id="rId7" Type="http://schemas.openxmlformats.org/officeDocument/2006/relationships/image" Target="../media/image21.png"/><Relationship Id="rId12" Type="http://schemas.openxmlformats.org/officeDocument/2006/relationships/hyperlink" Target="http://www.deq.virginia.gov/Programs/PollutionPrevention/MercuryReduction.aspx"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jpe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jpeg"/><Relationship Id="rId14" Type="http://schemas.openxmlformats.org/officeDocument/2006/relationships/hyperlink" Target="http://www.deq.virginia.gov/p2/vise/homepag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deq.virginia.gov/p2/vise/homepage.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3.png"/><Relationship Id="rId7"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www.epa.gov/system/files/documents/2023-03/Hindi_musts_FEB2023.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epa.gov/system/files/documents/2022-12/musts-usts-spanish-final-12-21-22.pdf" TargetMode="External"/><Relationship Id="rId5" Type="http://schemas.openxmlformats.org/officeDocument/2006/relationships/hyperlink" Target="https://www.epa.gov/sites/default/files/2015-12/documents/musts_for_usts.pdf" TargetMode="External"/><Relationship Id="rId4" Type="http://schemas.openxmlformats.org/officeDocument/2006/relationships/image" Target="../media/image52.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Office of Pollution Prevention</a:t>
            </a:r>
          </a:p>
        </p:txBody>
      </p:sp>
      <p:sp>
        <p:nvSpPr>
          <p:cNvPr id="3" name="Subtitle 2"/>
          <p:cNvSpPr>
            <a:spLocks noGrp="1"/>
          </p:cNvSpPr>
          <p:nvPr>
            <p:ph type="subTitle" idx="1"/>
          </p:nvPr>
        </p:nvSpPr>
        <p:spPr/>
        <p:txBody>
          <a:bodyPr>
            <a:normAutofit lnSpcReduction="10000"/>
          </a:bodyPr>
          <a:lstStyle/>
          <a:p>
            <a:r>
              <a:rPr lang="en-US" dirty="0"/>
              <a:t>Promoting P2 in the Commonwealth</a:t>
            </a:r>
          </a:p>
        </p:txBody>
      </p:sp>
      <p:sp>
        <p:nvSpPr>
          <p:cNvPr id="4" name="Text Placeholder 3"/>
          <p:cNvSpPr>
            <a:spLocks noGrp="1"/>
          </p:cNvSpPr>
          <p:nvPr>
            <p:ph type="body" sz="quarter" idx="10"/>
          </p:nvPr>
        </p:nvSpPr>
        <p:spPr/>
        <p:txBody>
          <a:bodyPr/>
          <a:lstStyle/>
          <a:p>
            <a:r>
              <a:rPr lang="en-US" dirty="0"/>
              <a:t>Meghann Quinn</a:t>
            </a:r>
          </a:p>
        </p:txBody>
      </p:sp>
      <p:sp>
        <p:nvSpPr>
          <p:cNvPr id="5" name="Text Placeholder 4"/>
          <p:cNvSpPr>
            <a:spLocks noGrp="1"/>
          </p:cNvSpPr>
          <p:nvPr>
            <p:ph type="body" sz="quarter" idx="11"/>
          </p:nvPr>
        </p:nvSpPr>
        <p:spPr/>
        <p:txBody>
          <a:bodyPr/>
          <a:lstStyle/>
          <a:p>
            <a:r>
              <a:rPr lang="en-US" dirty="0"/>
              <a:t>Manager, Office of Pollution Prevention</a:t>
            </a:r>
          </a:p>
        </p:txBody>
      </p:sp>
      <p:sp>
        <p:nvSpPr>
          <p:cNvPr id="6" name="Text Placeholder 5"/>
          <p:cNvSpPr>
            <a:spLocks noGrp="1"/>
          </p:cNvSpPr>
          <p:nvPr>
            <p:ph type="body" sz="quarter" idx="12"/>
          </p:nvPr>
        </p:nvSpPr>
        <p:spPr/>
        <p:txBody>
          <a:bodyPr/>
          <a:lstStyle/>
          <a:p>
            <a:endParaRPr lang="en-US" dirty="0"/>
          </a:p>
        </p:txBody>
      </p:sp>
      <p:sp>
        <p:nvSpPr>
          <p:cNvPr id="7" name="Footer Placeholder 6"/>
          <p:cNvSpPr>
            <a:spLocks noGrp="1"/>
          </p:cNvSpPr>
          <p:nvPr>
            <p:ph type="ftr" sz="quarter" idx="13"/>
          </p:nvPr>
        </p:nvSpPr>
        <p:spPr/>
        <p:txBody>
          <a:bodyPr/>
          <a:lstStyle/>
          <a:p>
            <a:pPr algn="l"/>
            <a:r>
              <a:rPr lang="en-US" dirty="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pic>
        <p:nvPicPr>
          <p:cNvPr id="8" name="Picture 12" descr="VEEP logo">
            <a:extLst>
              <a:ext uri="{FF2B5EF4-FFF2-40B4-BE49-F238E27FC236}">
                <a16:creationId xmlns:a16="http://schemas.microsoft.com/office/drawing/2014/main" id="{51D82BD8-90F0-B540-40E4-5176A4251D71}"/>
              </a:ext>
            </a:extLst>
          </p:cNvPr>
          <p:cNvPicPr>
            <a:picLocks noChangeAspect="1"/>
          </p:cNvPicPr>
          <p:nvPr/>
        </p:nvPicPr>
        <p:blipFill>
          <a:blip r:embed="rId3" cstate="print"/>
          <a:srcRect/>
          <a:stretch>
            <a:fillRect/>
          </a:stretch>
        </p:blipFill>
        <p:spPr bwMode="auto">
          <a:xfrm>
            <a:off x="7146735" y="4554710"/>
            <a:ext cx="4539139" cy="1947453"/>
          </a:xfrm>
          <a:prstGeom prst="rect">
            <a:avLst/>
          </a:prstGeom>
          <a:noFill/>
          <a:ln w="9525">
            <a:noFill/>
            <a:miter lim="800000"/>
            <a:headEnd/>
            <a:tailEnd/>
          </a:ln>
        </p:spPr>
      </p:pic>
    </p:spTree>
    <p:extLst>
      <p:ext uri="{BB962C8B-B14F-4D97-AF65-F5344CB8AC3E}">
        <p14:creationId xmlns:p14="http://schemas.microsoft.com/office/powerpoint/2010/main" val="373901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228"/>
            <a:ext cx="10515600" cy="1034143"/>
          </a:xfrm>
        </p:spPr>
        <p:txBody>
          <a:bodyPr/>
          <a:lstStyle/>
          <a:p>
            <a:r>
              <a:rPr lang="en-US" dirty="0"/>
              <a:t>Permitting Enhancement &amp; Evaluation Platform (PEEP)</a:t>
            </a:r>
          </a:p>
        </p:txBody>
      </p:sp>
      <p:sp>
        <p:nvSpPr>
          <p:cNvPr id="3" name="Content Placeholder 2"/>
          <p:cNvSpPr>
            <a:spLocks noGrp="1"/>
          </p:cNvSpPr>
          <p:nvPr>
            <p:ph idx="1"/>
          </p:nvPr>
        </p:nvSpPr>
        <p:spPr>
          <a:xfrm>
            <a:off x="838200" y="1393371"/>
            <a:ext cx="10515599" cy="5105401"/>
          </a:xfrm>
        </p:spPr>
        <p:txBody>
          <a:bodyPr>
            <a:normAutofit/>
          </a:bodyPr>
          <a:lstStyle/>
          <a:p>
            <a:pPr>
              <a:spcAft>
                <a:spcPts val="600"/>
              </a:spcAft>
            </a:pPr>
            <a:r>
              <a:rPr lang="en-US" sz="2600" dirty="0"/>
              <a:t>Public schedule to track permit review process</a:t>
            </a:r>
          </a:p>
          <a:p>
            <a:pPr>
              <a:spcAft>
                <a:spcPts val="600"/>
              </a:spcAft>
            </a:pPr>
            <a:r>
              <a:rPr lang="en-US" sz="2600" dirty="0"/>
              <a:t>Transparency</a:t>
            </a:r>
          </a:p>
          <a:p>
            <a:pPr>
              <a:spcAft>
                <a:spcPts val="600"/>
              </a:spcAft>
            </a:pPr>
            <a:r>
              <a:rPr lang="en-US" sz="2600" dirty="0"/>
              <a:t>Project management tool</a:t>
            </a:r>
          </a:p>
        </p:txBody>
      </p:sp>
      <p:sp>
        <p:nvSpPr>
          <p:cNvPr id="4" name="Footer Placeholder 3">
            <a:extLst>
              <a:ext uri="{FF2B5EF4-FFF2-40B4-BE49-F238E27FC236}">
                <a16:creationId xmlns:a16="http://schemas.microsoft.com/office/drawing/2014/main" id="{5FF969EE-4044-B730-5E20-C08C81A3BEC2}"/>
              </a:ext>
            </a:extLst>
          </p:cNvPr>
          <p:cNvSpPr txBox="1">
            <a:spLocks/>
          </p:cNvSpPr>
          <p:nvPr/>
        </p:nvSpPr>
        <p:spPr>
          <a:xfrm>
            <a:off x="838200" y="6278880"/>
            <a:ext cx="10515600" cy="4095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C9B584-852F-4056-BF30-ABA66A23FD41}" type="slidenum">
              <a:rPr lang="en-US" sz="1200">
                <a:solidFill>
                  <a:schemeClr val="tx1">
                    <a:tint val="75000"/>
                  </a:schemeClr>
                </a:solidFill>
                <a:latin typeface="Arial" panose="020B0604020202020204" pitchFamily="34" charset="0"/>
                <a:cs typeface="Arial" panose="020B0604020202020204" pitchFamily="34" charset="0"/>
              </a:rPr>
              <a:pPr/>
              <a:t>10</a:t>
            </a:fld>
            <a:r>
              <a:rPr lang="en-US" dirty="0"/>
              <a:t>					</a:t>
            </a:r>
            <a:endParaRPr lang="en-US" dirty="0">
              <a:solidFill>
                <a:srgbClr val="256EAB"/>
              </a:solidFill>
            </a:endParaRPr>
          </a:p>
        </p:txBody>
      </p:sp>
      <p:pic>
        <p:nvPicPr>
          <p:cNvPr id="5" name="Picture 4" descr="Image of PEEP module. ">
            <a:extLst>
              <a:ext uri="{FF2B5EF4-FFF2-40B4-BE49-F238E27FC236}">
                <a16:creationId xmlns:a16="http://schemas.microsoft.com/office/drawing/2014/main" id="{16CCB9DB-EEA0-75BA-A5E2-70C38946495B}"/>
              </a:ext>
            </a:extLst>
          </p:cNvPr>
          <p:cNvPicPr>
            <a:picLocks noChangeAspect="1"/>
          </p:cNvPicPr>
          <p:nvPr/>
        </p:nvPicPr>
        <p:blipFill rotWithShape="1">
          <a:blip r:embed="rId3"/>
          <a:srcRect l="1517" r="1851" b="47213"/>
          <a:stretch/>
        </p:blipFill>
        <p:spPr>
          <a:xfrm>
            <a:off x="1883546" y="3336870"/>
            <a:ext cx="8424905" cy="3146797"/>
          </a:xfrm>
          <a:prstGeom prst="rect">
            <a:avLst/>
          </a:prstGeom>
        </p:spPr>
      </p:pic>
    </p:spTree>
    <p:extLst>
      <p:ext uri="{BB962C8B-B14F-4D97-AF65-F5344CB8AC3E}">
        <p14:creationId xmlns:p14="http://schemas.microsoft.com/office/powerpoint/2010/main" val="339464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228"/>
            <a:ext cx="10515600" cy="1034143"/>
          </a:xfrm>
        </p:spPr>
        <p:txBody>
          <a:bodyPr/>
          <a:lstStyle/>
          <a:p>
            <a:r>
              <a:rPr lang="en-US" dirty="0"/>
              <a:t>Permitting Enhancement &amp; Evaluation Platform (PEEP)</a:t>
            </a:r>
          </a:p>
        </p:txBody>
      </p:sp>
      <p:sp>
        <p:nvSpPr>
          <p:cNvPr id="3" name="Content Placeholder 2"/>
          <p:cNvSpPr>
            <a:spLocks noGrp="1"/>
          </p:cNvSpPr>
          <p:nvPr>
            <p:ph idx="1"/>
          </p:nvPr>
        </p:nvSpPr>
        <p:spPr>
          <a:xfrm>
            <a:off x="838200" y="1393371"/>
            <a:ext cx="10515599" cy="5105401"/>
          </a:xfrm>
        </p:spPr>
        <p:txBody>
          <a:bodyPr>
            <a:normAutofit fontScale="92500" lnSpcReduction="10000"/>
          </a:bodyPr>
          <a:lstStyle/>
          <a:p>
            <a:pPr marL="0" indent="0" algn="l">
              <a:buNone/>
            </a:pPr>
            <a:r>
              <a:rPr lang="en-US" sz="2400" dirty="0"/>
              <a:t>The PEEP release schedule for the 11 DEQ Programs is as follows: </a:t>
            </a:r>
          </a:p>
          <a:p>
            <a:pPr algn="l">
              <a:buFont typeface="Arial" panose="020B0604020202020204" pitchFamily="34" charset="0"/>
              <a:buChar char="•"/>
            </a:pPr>
            <a:r>
              <a:rPr lang="en-US" sz="2400" dirty="0"/>
              <a:t>Virginia Water Protection Permit (VWPP) Program – December 1, 2022 </a:t>
            </a:r>
          </a:p>
          <a:p>
            <a:pPr algn="l">
              <a:buFont typeface="Arial" panose="020B0604020202020204" pitchFamily="34" charset="0"/>
              <a:buChar char="•"/>
            </a:pPr>
            <a:r>
              <a:rPr lang="en-US" sz="2400" dirty="0"/>
              <a:t>Wetland and Stream Channel Mitigation Banking – March 13, 2023 </a:t>
            </a:r>
          </a:p>
          <a:p>
            <a:pPr algn="l">
              <a:buFont typeface="Arial" panose="020B0604020202020204" pitchFamily="34" charset="0"/>
              <a:buChar char="•"/>
            </a:pPr>
            <a:r>
              <a:rPr lang="en-US" sz="2400" dirty="0"/>
              <a:t>Air Permitting – June 2, 2023 </a:t>
            </a:r>
          </a:p>
          <a:p>
            <a:pPr algn="l">
              <a:buFont typeface="Arial" panose="020B0604020202020204" pitchFamily="34" charset="0"/>
              <a:buChar char="•"/>
            </a:pPr>
            <a:r>
              <a:rPr lang="en-US" sz="2400" dirty="0"/>
              <a:t>Surface Water Withdrawal - June 12, 2023</a:t>
            </a:r>
          </a:p>
          <a:p>
            <a:pPr algn="l">
              <a:buFont typeface="Arial" panose="020B0604020202020204" pitchFamily="34" charset="0"/>
              <a:buChar char="•"/>
            </a:pPr>
            <a:r>
              <a:rPr lang="en-US" sz="2400" dirty="0"/>
              <a:t>Nutrient Banking – June 23, 2023 </a:t>
            </a:r>
          </a:p>
          <a:p>
            <a:pPr algn="l">
              <a:buFont typeface="Arial" panose="020B0604020202020204" pitchFamily="34" charset="0"/>
              <a:buChar char="•"/>
            </a:pPr>
            <a:r>
              <a:rPr lang="en-US" sz="2400" dirty="0"/>
              <a:t>Municipal Separate Storm Sewer System (MS4) Permitting – July 3, 2023 </a:t>
            </a:r>
          </a:p>
          <a:p>
            <a:pPr algn="l">
              <a:buFont typeface="Arial" panose="020B0604020202020204" pitchFamily="34" charset="0"/>
              <a:buChar char="•"/>
            </a:pPr>
            <a:r>
              <a:rPr lang="en-US" sz="2400" dirty="0"/>
              <a:t>Stormwater and Erosion and Sediment Control Plan Review – July 3, 2023 </a:t>
            </a:r>
          </a:p>
          <a:p>
            <a:pPr algn="l">
              <a:buFont typeface="Arial" panose="020B0604020202020204" pitchFamily="34" charset="0"/>
              <a:buChar char="•"/>
            </a:pPr>
            <a:r>
              <a:rPr lang="en-US" sz="2400" dirty="0"/>
              <a:t>Virginia Pollution Abatement (VPA) Permitting - July 3, 2023 </a:t>
            </a:r>
          </a:p>
          <a:p>
            <a:pPr algn="l">
              <a:buFont typeface="Arial" panose="020B0604020202020204" pitchFamily="34" charset="0"/>
              <a:buChar char="•"/>
            </a:pPr>
            <a:r>
              <a:rPr lang="en-US" sz="2400" dirty="0"/>
              <a:t>Virginia Pollutant Discharge Elimination System (VPDES) - July 3, 2023</a:t>
            </a:r>
          </a:p>
          <a:p>
            <a:pPr algn="l">
              <a:buFont typeface="Arial" panose="020B0604020202020204" pitchFamily="34" charset="0"/>
              <a:buChar char="•"/>
            </a:pPr>
            <a:r>
              <a:rPr lang="en-US" sz="2400" dirty="0"/>
              <a:t>Renewable Energy Permitting – July 21, 2023 </a:t>
            </a:r>
          </a:p>
          <a:p>
            <a:pPr algn="l">
              <a:buFont typeface="Arial" panose="020B0604020202020204" pitchFamily="34" charset="0"/>
              <a:buChar char="•"/>
            </a:pPr>
            <a:r>
              <a:rPr lang="en-US" sz="2400" dirty="0"/>
              <a:t>Land Protection / Waste Permitting – September 11, 2023 </a:t>
            </a:r>
          </a:p>
          <a:p>
            <a:pPr algn="l">
              <a:buFont typeface="Arial" panose="020B0604020202020204" pitchFamily="34" charset="0"/>
              <a:buChar char="•"/>
            </a:pPr>
            <a:r>
              <a:rPr lang="en-US" sz="2400" dirty="0"/>
              <a:t>Groundwater Withdrawal Permitting – April 1, 2024 </a:t>
            </a:r>
          </a:p>
        </p:txBody>
      </p:sp>
      <p:sp>
        <p:nvSpPr>
          <p:cNvPr id="4" name="Footer Placeholder 3">
            <a:extLst>
              <a:ext uri="{FF2B5EF4-FFF2-40B4-BE49-F238E27FC236}">
                <a16:creationId xmlns:a16="http://schemas.microsoft.com/office/drawing/2014/main" id="{5FF969EE-4044-B730-5E20-C08C81A3BEC2}"/>
              </a:ext>
            </a:extLst>
          </p:cNvPr>
          <p:cNvSpPr txBox="1">
            <a:spLocks/>
          </p:cNvSpPr>
          <p:nvPr/>
        </p:nvSpPr>
        <p:spPr>
          <a:xfrm>
            <a:off x="838200" y="6278880"/>
            <a:ext cx="10515600" cy="4095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C9B584-852F-4056-BF30-ABA66A23FD41}" type="slidenum">
              <a:rPr lang="en-US" sz="1200">
                <a:solidFill>
                  <a:schemeClr val="tx1">
                    <a:tint val="75000"/>
                  </a:schemeClr>
                </a:solidFill>
                <a:latin typeface="Arial" panose="020B0604020202020204" pitchFamily="34" charset="0"/>
                <a:cs typeface="Arial" panose="020B0604020202020204" pitchFamily="34" charset="0"/>
              </a:rPr>
              <a:pPr/>
              <a:t>11</a:t>
            </a:fld>
            <a:r>
              <a:rPr lang="en-US" dirty="0"/>
              <a:t>					</a:t>
            </a:r>
            <a:endParaRPr lang="en-US" dirty="0">
              <a:solidFill>
                <a:srgbClr val="256EAB"/>
              </a:solidFill>
            </a:endParaRPr>
          </a:p>
        </p:txBody>
      </p:sp>
    </p:spTree>
    <p:extLst>
      <p:ext uri="{BB962C8B-B14F-4D97-AF65-F5344CB8AC3E}">
        <p14:creationId xmlns:p14="http://schemas.microsoft.com/office/powerpoint/2010/main" val="31970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DBB0-74F3-F07C-3274-2F8D27195B31}"/>
              </a:ext>
            </a:extLst>
          </p:cNvPr>
          <p:cNvSpPr>
            <a:spLocks noGrp="1"/>
          </p:cNvSpPr>
          <p:nvPr>
            <p:ph type="title"/>
          </p:nvPr>
        </p:nvSpPr>
        <p:spPr>
          <a:xfrm>
            <a:off x="838200" y="365125"/>
            <a:ext cx="10515600" cy="833755"/>
          </a:xfrm>
        </p:spPr>
        <p:txBody>
          <a:bodyPr/>
          <a:lstStyle/>
          <a:p>
            <a:r>
              <a:rPr lang="en-US" dirty="0"/>
              <a:t>Enforcement Transparency</a:t>
            </a:r>
          </a:p>
        </p:txBody>
      </p:sp>
      <p:pic>
        <p:nvPicPr>
          <p:cNvPr id="6" name="Content Placeholder 5" descr="Graphical user interface, text, application&#10;&#10;Description automatically generated">
            <a:extLst>
              <a:ext uri="{FF2B5EF4-FFF2-40B4-BE49-F238E27FC236}">
                <a16:creationId xmlns:a16="http://schemas.microsoft.com/office/drawing/2014/main" id="{0C776844-4CD6-D84F-AD79-9D77B62359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60067"/>
            <a:ext cx="12192000" cy="4892788"/>
          </a:xfrm>
          <a:ln>
            <a:solidFill>
              <a:srgbClr val="2D2B30"/>
            </a:solidFill>
          </a:ln>
        </p:spPr>
      </p:pic>
      <p:sp>
        <p:nvSpPr>
          <p:cNvPr id="4" name="Footer Placeholder 3">
            <a:extLst>
              <a:ext uri="{FF2B5EF4-FFF2-40B4-BE49-F238E27FC236}">
                <a16:creationId xmlns:a16="http://schemas.microsoft.com/office/drawing/2014/main" id="{9D60E5D5-C33E-3C89-6AC9-7CE708824141}"/>
              </a:ext>
            </a:extLst>
          </p:cNvPr>
          <p:cNvSpPr>
            <a:spLocks noGrp="1"/>
          </p:cNvSpPr>
          <p:nvPr>
            <p:ph type="ftr" sz="quarter" idx="11"/>
          </p:nvPr>
        </p:nvSpPr>
        <p:spPr/>
        <p:txBody>
          <a:bodyPr/>
          <a:lstStyle/>
          <a:p>
            <a:pPr algn="l"/>
            <a:fld id="{61C9B584-852F-4056-BF30-ABA66A23FD41}" type="slidenum">
              <a:rPr lang="en-US" smtClean="0"/>
              <a:t>12</a:t>
            </a:fld>
            <a:r>
              <a:rPr lang="en-US"/>
              <a:t>					</a:t>
            </a:r>
            <a:endParaRPr lang="en-US" dirty="0">
              <a:solidFill>
                <a:srgbClr val="256EAB"/>
              </a:solidFill>
            </a:endParaRPr>
          </a:p>
        </p:txBody>
      </p:sp>
      <p:sp>
        <p:nvSpPr>
          <p:cNvPr id="7" name="Rectangle 6">
            <a:extLst>
              <a:ext uri="{FF2B5EF4-FFF2-40B4-BE49-F238E27FC236}">
                <a16:creationId xmlns:a16="http://schemas.microsoft.com/office/drawing/2014/main" id="{0BD0576C-C5E5-8FA7-65FB-9D3E6E92159F}"/>
              </a:ext>
              <a:ext uri="{C183D7F6-B498-43B3-948B-1728B52AA6E4}">
                <adec:decorative xmlns:adec="http://schemas.microsoft.com/office/drawing/2017/decorative" val="1"/>
              </a:ext>
            </a:extLst>
          </p:cNvPr>
          <p:cNvSpPr/>
          <p:nvPr/>
        </p:nvSpPr>
        <p:spPr>
          <a:xfrm>
            <a:off x="9235440" y="5069613"/>
            <a:ext cx="1971040" cy="416787"/>
          </a:xfrm>
          <a:prstGeom prst="rect">
            <a:avLst/>
          </a:prstGeom>
          <a:solidFill>
            <a:srgbClr val="FFFF00">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14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 email&#10;&#10;Description automatically generated">
            <a:extLst>
              <a:ext uri="{FF2B5EF4-FFF2-40B4-BE49-F238E27FC236}">
                <a16:creationId xmlns:a16="http://schemas.microsoft.com/office/drawing/2014/main" id="{3FAFB9B9-928F-7124-9292-6AE47181CE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241" t="10413" r="1154" b="1626"/>
          <a:stretch/>
        </p:blipFill>
        <p:spPr>
          <a:xfrm>
            <a:off x="1264920" y="251"/>
            <a:ext cx="9662160" cy="6857749"/>
          </a:xfrm>
          <a:ln>
            <a:solidFill>
              <a:srgbClr val="2D2B30"/>
            </a:solidFill>
          </a:ln>
        </p:spPr>
      </p:pic>
      <p:sp>
        <p:nvSpPr>
          <p:cNvPr id="4" name="Footer Placeholder 3">
            <a:extLst>
              <a:ext uri="{FF2B5EF4-FFF2-40B4-BE49-F238E27FC236}">
                <a16:creationId xmlns:a16="http://schemas.microsoft.com/office/drawing/2014/main" id="{FA24D737-C48D-2D2B-7E8F-13DF3AA1B9C9}"/>
              </a:ext>
            </a:extLst>
          </p:cNvPr>
          <p:cNvSpPr>
            <a:spLocks noGrp="1"/>
          </p:cNvSpPr>
          <p:nvPr>
            <p:ph type="ftr" sz="quarter" idx="11"/>
          </p:nvPr>
        </p:nvSpPr>
        <p:spPr/>
        <p:txBody>
          <a:bodyPr/>
          <a:lstStyle/>
          <a:p>
            <a:pPr algn="l"/>
            <a:fld id="{61C9B584-852F-4056-BF30-ABA66A23FD41}" type="slidenum">
              <a:rPr lang="en-US" smtClean="0"/>
              <a:t>13</a:t>
            </a:fld>
            <a:r>
              <a:rPr lang="en-US"/>
              <a:t>					</a:t>
            </a:r>
            <a:endParaRPr lang="en-US" dirty="0">
              <a:solidFill>
                <a:srgbClr val="256EAB"/>
              </a:solidFill>
            </a:endParaRPr>
          </a:p>
        </p:txBody>
      </p:sp>
    </p:spTree>
    <p:extLst>
      <p:ext uri="{BB962C8B-B14F-4D97-AF65-F5344CB8AC3E}">
        <p14:creationId xmlns:p14="http://schemas.microsoft.com/office/powerpoint/2010/main" val="1667187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665"/>
            <a:ext cx="10515600" cy="841539"/>
          </a:xfrm>
        </p:spPr>
        <p:txBody>
          <a:bodyPr/>
          <a:lstStyle/>
          <a:p>
            <a:r>
              <a:rPr lang="en-US" dirty="0"/>
              <a:t>One Stormwater Handbook</a:t>
            </a:r>
            <a:endParaRPr lang="en-US" sz="1800" b="0" i="1" dirty="0">
              <a:solidFill>
                <a:srgbClr val="256EAB"/>
              </a:solidFill>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latin typeface="Arial" panose="020B0604020202020204" pitchFamily="34" charset="0"/>
                <a:cs typeface="Arial" panose="020B0604020202020204" pitchFamily="34" charset="0"/>
              </a:rPr>
              <a:t>14</a:t>
            </a:fld>
            <a:r>
              <a:rPr lang="en-US" dirty="0">
                <a:latin typeface="Arial" panose="020B0604020202020204" pitchFamily="34" charset="0"/>
                <a:cs typeface="Arial" panose="020B0604020202020204" pitchFamily="34" charset="0"/>
              </a:rPr>
              <a:t>					</a:t>
            </a:r>
            <a:endParaRPr lang="en-US" dirty="0">
              <a:solidFill>
                <a:srgbClr val="256EAB"/>
              </a:solidFill>
              <a:latin typeface="Arial" panose="020B0604020202020204" pitchFamily="34" charset="0"/>
              <a:cs typeface="Arial" panose="020B0604020202020204" pitchFamily="34" charset="0"/>
            </a:endParaRPr>
          </a:p>
        </p:txBody>
      </p:sp>
      <p:pic>
        <p:nvPicPr>
          <p:cNvPr id="9" name="Picture 8" descr="Stack of guidance, regulations and handbooks. "/>
          <p:cNvPicPr>
            <a:picLocks noChangeAspect="1"/>
          </p:cNvPicPr>
          <p:nvPr/>
        </p:nvPicPr>
        <p:blipFill rotWithShape="1">
          <a:blip r:embed="rId3">
            <a:extLst>
              <a:ext uri="{BEBA8EAE-BF5A-486C-A8C5-ECC9F3942E4B}">
                <a14:imgProps xmlns:a14="http://schemas.microsoft.com/office/drawing/2010/main">
                  <a14:imgLayer r:embed="rId4">
                    <a14:imgEffect>
                      <a14:backgroundRemoval t="3646" b="89974" l="9896" r="90625">
                        <a14:foregroundMark x1="58333" y1="3906" x2="59245" y2="8073"/>
                        <a14:foregroundMark x1="53385" y1="26432" x2="53646" y2="23047"/>
                        <a14:foregroundMark x1="53385" y1="15625" x2="53385" y2="19141"/>
                        <a14:foregroundMark x1="53516" y1="38411" x2="53646" y2="37370"/>
                        <a14:foregroundMark x1="53906" y1="32422" x2="54036" y2="32943"/>
                        <a14:foregroundMark x1="90365" y1="33073" x2="90234" y2="29427"/>
                        <a14:foregroundMark x1="90625" y1="36719" x2="90625" y2="35156"/>
                        <a14:backgroundMark x1="58594" y1="86849" x2="76302" y2="86198"/>
                        <a14:backgroundMark x1="20703" y1="57813" x2="44010" y2="54818"/>
                        <a14:backgroundMark x1="49349" y1="35026" x2="49740" y2="40625"/>
                        <a14:backgroundMark x1="50651" y1="16797" x2="49740" y2="27734"/>
                      </a14:backgroundRemoval>
                    </a14:imgEffect>
                    <a14:imgEffect>
                      <a14:colorTemperature colorTemp="4700"/>
                    </a14:imgEffect>
                  </a14:imgLayer>
                </a14:imgProps>
              </a:ext>
              <a:ext uri="{28A0092B-C50C-407E-A947-70E740481C1C}">
                <a14:useLocalDpi xmlns:a14="http://schemas.microsoft.com/office/drawing/2010/main" val="0"/>
              </a:ext>
            </a:extLst>
          </a:blip>
          <a:srcRect l="50000" t="1212" r="8081" b="12930"/>
          <a:stretch/>
        </p:blipFill>
        <p:spPr>
          <a:xfrm>
            <a:off x="618410" y="1326129"/>
            <a:ext cx="2175204" cy="4455240"/>
          </a:xfrm>
          <a:prstGeom prst="rect">
            <a:avLst/>
          </a:prstGeom>
        </p:spPr>
      </p:pic>
      <p:pic>
        <p:nvPicPr>
          <p:cNvPr id="1030" name="Picture 6" descr="Book Icons - Free SVG &amp; PNG Book Images - Noun Project"/>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305" y="2641086"/>
            <a:ext cx="2248932" cy="2248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44685" y="3406603"/>
            <a:ext cx="738293" cy="769441"/>
          </a:xfrm>
          <a:prstGeom prst="rect">
            <a:avLst/>
          </a:prstGeom>
          <a:noFill/>
        </p:spPr>
        <p:txBody>
          <a:bodyPr wrap="square" rtlCol="0">
            <a:spAutoFit/>
          </a:bodyPr>
          <a:lstStyle/>
          <a:p>
            <a:pPr algn="ctr"/>
            <a:r>
              <a:rPr lang="en-US" sz="4400" i="1" dirty="0">
                <a:solidFill>
                  <a:srgbClr val="256EAB"/>
                </a:solidFill>
                <a:latin typeface="Arial" panose="020B0604020202020204" pitchFamily="34" charset="0"/>
                <a:cs typeface="Arial" panose="020B0604020202020204" pitchFamily="34" charset="0"/>
              </a:rPr>
              <a:t>to</a:t>
            </a:r>
          </a:p>
        </p:txBody>
      </p:sp>
      <p:sp>
        <p:nvSpPr>
          <p:cNvPr id="10" name="TextBox 9"/>
          <p:cNvSpPr txBox="1"/>
          <p:nvPr/>
        </p:nvSpPr>
        <p:spPr>
          <a:xfrm rot="21107558">
            <a:off x="4228658" y="2914359"/>
            <a:ext cx="1355092" cy="1200329"/>
          </a:xfrm>
          <a:prstGeom prst="rect">
            <a:avLst/>
          </a:prstGeom>
          <a:noFill/>
          <a:scene3d>
            <a:camera prst="isometricBottomDown"/>
            <a:lightRig rig="threePt" dir="t"/>
          </a:scene3d>
        </p:spPr>
        <p:txBody>
          <a:bodyPr wrap="square" rtlCol="0">
            <a:spAutoFit/>
          </a:bodyPr>
          <a:lstStyle/>
          <a:p>
            <a:pPr algn="ctr"/>
            <a:r>
              <a:rPr lang="en-US" b="1" dirty="0">
                <a:solidFill>
                  <a:srgbClr val="256EAB"/>
                </a:solidFill>
              </a:rPr>
              <a:t>2024 </a:t>
            </a:r>
          </a:p>
          <a:p>
            <a:pPr algn="ctr"/>
            <a:r>
              <a:rPr lang="en-US" b="1" dirty="0">
                <a:solidFill>
                  <a:srgbClr val="256EAB"/>
                </a:solidFill>
              </a:rPr>
              <a:t>Virginia Stormwater Handbook</a:t>
            </a:r>
          </a:p>
        </p:txBody>
      </p:sp>
      <p:sp>
        <p:nvSpPr>
          <p:cNvPr id="13" name="Content Placeholder 2"/>
          <p:cNvSpPr>
            <a:spLocks noGrp="1"/>
          </p:cNvSpPr>
          <p:nvPr>
            <p:ph idx="1"/>
          </p:nvPr>
        </p:nvSpPr>
        <p:spPr>
          <a:xfrm>
            <a:off x="5978564" y="1326128"/>
            <a:ext cx="6121071" cy="4985771"/>
          </a:xfrm>
        </p:spPr>
        <p:txBody>
          <a:bodyPr anchor="t">
            <a:noAutofit/>
          </a:bodyPr>
          <a:lstStyle/>
          <a:p>
            <a:pPr marL="115888" indent="-115888">
              <a:lnSpc>
                <a:spcPct val="100000"/>
              </a:lnSpc>
              <a:spcBef>
                <a:spcPts val="0"/>
              </a:spcBef>
              <a:spcAft>
                <a:spcPts val="2400"/>
              </a:spcAft>
            </a:pPr>
            <a:r>
              <a:rPr lang="en-US" sz="2400" dirty="0"/>
              <a:t>Produce Best In Class Stormwater Handbook</a:t>
            </a:r>
          </a:p>
          <a:p>
            <a:pPr marL="115888" indent="-115888">
              <a:lnSpc>
                <a:spcPct val="100000"/>
              </a:lnSpc>
              <a:spcBef>
                <a:spcPts val="0"/>
              </a:spcBef>
              <a:spcAft>
                <a:spcPts val="2400"/>
              </a:spcAft>
            </a:pPr>
            <a:r>
              <a:rPr lang="en-US" sz="2400" dirty="0"/>
              <a:t>Update &amp; Consolidate Stormwater Information</a:t>
            </a:r>
          </a:p>
          <a:p>
            <a:pPr marL="115888" indent="-115888">
              <a:lnSpc>
                <a:spcPct val="100000"/>
              </a:lnSpc>
              <a:spcBef>
                <a:spcPts val="0"/>
              </a:spcBef>
              <a:spcAft>
                <a:spcPts val="2400"/>
              </a:spcAft>
            </a:pPr>
            <a:r>
              <a:rPr lang="en-US" sz="2400" dirty="0"/>
              <a:t>VRRM Update</a:t>
            </a:r>
          </a:p>
          <a:p>
            <a:pPr marL="115888" indent="-115888">
              <a:lnSpc>
                <a:spcPct val="100000"/>
              </a:lnSpc>
              <a:spcBef>
                <a:spcPts val="0"/>
              </a:spcBef>
              <a:spcAft>
                <a:spcPts val="2400"/>
              </a:spcAft>
            </a:pPr>
            <a:r>
              <a:rPr lang="en-US" sz="2400" dirty="0"/>
              <a:t>ESC/SWM Regulation Consolidation</a:t>
            </a:r>
          </a:p>
          <a:p>
            <a:pPr marL="115888" indent="-115888">
              <a:lnSpc>
                <a:spcPct val="100000"/>
              </a:lnSpc>
              <a:spcBef>
                <a:spcPts val="0"/>
              </a:spcBef>
              <a:spcAft>
                <a:spcPts val="2400"/>
              </a:spcAft>
            </a:pPr>
            <a:r>
              <a:rPr lang="en-US" sz="2400" dirty="0"/>
              <a:t>2024 Construction General Permit (CGP) Reissuance</a:t>
            </a:r>
          </a:p>
        </p:txBody>
      </p:sp>
      <p:sp>
        <p:nvSpPr>
          <p:cNvPr id="3" name="TextBox 2"/>
          <p:cNvSpPr txBox="1"/>
          <p:nvPr/>
        </p:nvSpPr>
        <p:spPr>
          <a:xfrm>
            <a:off x="1861930" y="6340166"/>
            <a:ext cx="8468139" cy="369332"/>
          </a:xfrm>
          <a:prstGeom prst="rect">
            <a:avLst/>
          </a:prstGeom>
          <a:noFill/>
        </p:spPr>
        <p:txBody>
          <a:bodyPr wrap="square" rtlCol="0">
            <a:spAutoFit/>
          </a:bodyPr>
          <a:lstStyle/>
          <a:p>
            <a:pPr algn="ctr"/>
            <a:r>
              <a:rPr lang="en-US" i="1" dirty="0">
                <a:solidFill>
                  <a:srgbClr val="0A5386"/>
                </a:solidFill>
              </a:rPr>
              <a:t>deq.virginia.gov/permits-regulations/permits/water/</a:t>
            </a:r>
            <a:r>
              <a:rPr lang="en-US" i="1" dirty="0" err="1">
                <a:solidFill>
                  <a:srgbClr val="0A5386"/>
                </a:solidFill>
              </a:rPr>
              <a:t>stormwater</a:t>
            </a:r>
            <a:r>
              <a:rPr lang="en-US" i="1" dirty="0">
                <a:solidFill>
                  <a:srgbClr val="0A5386"/>
                </a:solidFill>
              </a:rPr>
              <a:t>-construction</a:t>
            </a:r>
          </a:p>
        </p:txBody>
      </p:sp>
    </p:spTree>
    <p:extLst>
      <p:ext uri="{BB962C8B-B14F-4D97-AF65-F5344CB8AC3E}">
        <p14:creationId xmlns:p14="http://schemas.microsoft.com/office/powerpoint/2010/main" val="285673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Commodity Trading Platform</a:t>
            </a:r>
          </a:p>
        </p:txBody>
      </p:sp>
      <p:sp>
        <p:nvSpPr>
          <p:cNvPr id="3" name="Content Placeholder 2"/>
          <p:cNvSpPr>
            <a:spLocks noGrp="1"/>
          </p:cNvSpPr>
          <p:nvPr>
            <p:ph idx="1"/>
          </p:nvPr>
        </p:nvSpPr>
        <p:spPr>
          <a:xfrm>
            <a:off x="838200" y="1650903"/>
            <a:ext cx="5590880" cy="4322862"/>
          </a:xfrm>
        </p:spPr>
        <p:txBody>
          <a:bodyPr/>
          <a:lstStyle/>
          <a:p>
            <a:pPr>
              <a:spcAft>
                <a:spcPts val="1200"/>
              </a:spcAft>
            </a:pPr>
            <a:r>
              <a:rPr lang="en-US" dirty="0"/>
              <a:t>Develop trading platform for water-related commodities to provide transparency for permittees with regard to prices and supply and demand</a:t>
            </a:r>
          </a:p>
          <a:p>
            <a:pPr>
              <a:spcAft>
                <a:spcPts val="1200"/>
              </a:spcAft>
            </a:pPr>
            <a:r>
              <a:rPr lang="en-US" dirty="0"/>
              <a:t>Assist market in meeting demands of a strong economy</a:t>
            </a:r>
          </a:p>
          <a:p>
            <a:pPr>
              <a:spcAft>
                <a:spcPts val="1200"/>
              </a:spcAft>
            </a:pPr>
            <a:r>
              <a:rPr lang="en-US" b="1" u="sng" dirty="0"/>
              <a:t>Coming in 2024!</a:t>
            </a:r>
          </a:p>
        </p:txBody>
      </p:sp>
      <p:sp>
        <p:nvSpPr>
          <p:cNvPr id="4" name="Footer Placeholder 3"/>
          <p:cNvSpPr>
            <a:spLocks noGrp="1"/>
          </p:cNvSpPr>
          <p:nvPr>
            <p:ph type="ftr" sz="quarter" idx="11"/>
          </p:nvPr>
        </p:nvSpPr>
        <p:spPr/>
        <p:txBody>
          <a:bodyPr/>
          <a:lstStyle/>
          <a:p>
            <a:pPr algn="l"/>
            <a:fld id="{61C9B584-852F-4056-BF30-ABA66A23FD41}" type="slidenum">
              <a:rPr lang="en-US" smtClean="0"/>
              <a:t>15</a:t>
            </a:fld>
            <a:r>
              <a:rPr lang="en-US" dirty="0"/>
              <a:t>					</a:t>
            </a:r>
            <a:endParaRPr lang="en-US" dirty="0">
              <a:solidFill>
                <a:srgbClr val="256EAB"/>
              </a:solidFill>
            </a:endParaRPr>
          </a:p>
        </p:txBody>
      </p:sp>
      <p:pic>
        <p:nvPicPr>
          <p:cNvPr id="6" name="Picture 5" descr="Stock tradi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620" y="1650903"/>
            <a:ext cx="5811897" cy="4060486"/>
          </a:xfrm>
          <a:prstGeom prst="rect">
            <a:avLst/>
          </a:prstGeom>
        </p:spPr>
      </p:pic>
    </p:spTree>
    <p:extLst>
      <p:ext uri="{BB962C8B-B14F-4D97-AF65-F5344CB8AC3E}">
        <p14:creationId xmlns:p14="http://schemas.microsoft.com/office/powerpoint/2010/main" val="77004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C183D7F6-B498-43B3-948B-1728B52AA6E4}">
                <adec:decorative xmlns:adec="http://schemas.microsoft.com/office/drawing/2017/decorative" val="1"/>
              </a:ext>
            </a:extLst>
          </p:cNvPr>
          <p:cNvSpPr/>
          <p:nvPr/>
        </p:nvSpPr>
        <p:spPr>
          <a:xfrm>
            <a:off x="7853729" y="3243454"/>
            <a:ext cx="1776469" cy="107831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6" name="Content Placeholder 5" descr="Outline of DEQ org chart."/>
          <p:cNvGraphicFramePr>
            <a:graphicFrameLocks noGrp="1"/>
          </p:cNvGraphicFramePr>
          <p:nvPr>
            <p:ph idx="1"/>
            <p:extLst>
              <p:ext uri="{D42A27DB-BD31-4B8C-83A1-F6EECF244321}">
                <p14:modId xmlns:p14="http://schemas.microsoft.com/office/powerpoint/2010/main" val="2670291843"/>
              </p:ext>
            </p:extLst>
          </p:nvPr>
        </p:nvGraphicFramePr>
        <p:xfrm>
          <a:off x="974268" y="1253330"/>
          <a:ext cx="10515600" cy="505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Virginia </a:t>
            </a:r>
            <a:r>
              <a:rPr lang="en-US" dirty="0">
                <a:ea typeface="Verdana" panose="020B0604030504040204" pitchFamily="34" charset="0"/>
                <a:cs typeface="Verdana" panose="020B0604030504040204" pitchFamily="34" charset="0"/>
              </a:rPr>
              <a:t>DEQ Structure</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16</a:t>
            </a:fld>
            <a:r>
              <a:rPr lang="en-US"/>
              <a:t>					</a:t>
            </a:r>
            <a:endParaRPr lang="en-US" dirty="0">
              <a:solidFill>
                <a:srgbClr val="256EAB"/>
              </a:solidFill>
            </a:endParaRPr>
          </a:p>
        </p:txBody>
      </p:sp>
      <p:pic>
        <p:nvPicPr>
          <p:cNvPr id="9" name="Picture 8" descr="DEQ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1964" y="662759"/>
            <a:ext cx="2883971" cy="1257341"/>
          </a:xfrm>
          <a:prstGeom prst="rect">
            <a:avLst/>
          </a:prstGeom>
        </p:spPr>
      </p:pic>
    </p:spTree>
    <p:extLst>
      <p:ext uri="{BB962C8B-B14F-4D97-AF65-F5344CB8AC3E}">
        <p14:creationId xmlns:p14="http://schemas.microsoft.com/office/powerpoint/2010/main" val="258136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4DC78AB-807A-0B26-B31C-3F8FE1659FC7}"/>
              </a:ext>
              <a:ext uri="{C183D7F6-B498-43B3-948B-1728B52AA6E4}">
                <adec:decorative xmlns:adec="http://schemas.microsoft.com/office/drawing/2017/decorative" val="1"/>
              </a:ext>
            </a:extLst>
          </p:cNvPr>
          <p:cNvSpPr/>
          <p:nvPr/>
        </p:nvSpPr>
        <p:spPr>
          <a:xfrm>
            <a:off x="10079889" y="4311032"/>
            <a:ext cx="1644952" cy="1132070"/>
          </a:xfrm>
          <a:prstGeom prst="ellipse">
            <a:avLst/>
          </a:prstGeom>
          <a:solidFill>
            <a:schemeClr val="accent3">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C183D7F6-B498-43B3-948B-1728B52AA6E4}">
                <adec:decorative xmlns:adec="http://schemas.microsoft.com/office/drawing/2017/decorative" val="1"/>
              </a:ext>
            </a:extLst>
          </p:cNvPr>
          <p:cNvSpPr/>
          <p:nvPr/>
        </p:nvSpPr>
        <p:spPr>
          <a:xfrm>
            <a:off x="7853729" y="3243454"/>
            <a:ext cx="1776469" cy="107831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6" name="Content Placeholder 5" descr="Outline of DEQ org chart."/>
          <p:cNvGraphicFramePr>
            <a:graphicFrameLocks noGrp="1"/>
          </p:cNvGraphicFramePr>
          <p:nvPr>
            <p:ph idx="1"/>
            <p:extLst>
              <p:ext uri="{D42A27DB-BD31-4B8C-83A1-F6EECF244321}">
                <p14:modId xmlns:p14="http://schemas.microsoft.com/office/powerpoint/2010/main" val="1538845395"/>
              </p:ext>
            </p:extLst>
          </p:nvPr>
        </p:nvGraphicFramePr>
        <p:xfrm>
          <a:off x="974268" y="1253330"/>
          <a:ext cx="10515600" cy="5058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Virginia </a:t>
            </a:r>
            <a:r>
              <a:rPr lang="en-US" dirty="0">
                <a:ea typeface="Verdana" panose="020B0604030504040204" pitchFamily="34" charset="0"/>
                <a:cs typeface="Verdana" panose="020B0604030504040204" pitchFamily="34" charset="0"/>
              </a:rPr>
              <a:t>DEQ Structure</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17</a:t>
            </a:fld>
            <a:r>
              <a:rPr lang="en-US"/>
              <a:t>					</a:t>
            </a:r>
            <a:endParaRPr lang="en-US" dirty="0">
              <a:solidFill>
                <a:srgbClr val="256EAB"/>
              </a:solidFill>
            </a:endParaRPr>
          </a:p>
        </p:txBody>
      </p:sp>
      <p:pic>
        <p:nvPicPr>
          <p:cNvPr id="9" name="Picture 8" descr="DEQ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1964" y="662759"/>
            <a:ext cx="2883971" cy="1257341"/>
          </a:xfrm>
          <a:prstGeom prst="rect">
            <a:avLst/>
          </a:prstGeom>
        </p:spPr>
      </p:pic>
    </p:spTree>
    <p:extLst>
      <p:ext uri="{BB962C8B-B14F-4D97-AF65-F5344CB8AC3E}">
        <p14:creationId xmlns:p14="http://schemas.microsoft.com/office/powerpoint/2010/main" val="299232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of Environmental Enhancement</a:t>
            </a:r>
          </a:p>
        </p:txBody>
      </p:sp>
      <p:sp>
        <p:nvSpPr>
          <p:cNvPr id="3" name="Content Placeholder 2"/>
          <p:cNvSpPr>
            <a:spLocks noGrp="1"/>
          </p:cNvSpPr>
          <p:nvPr>
            <p:ph idx="1"/>
          </p:nvPr>
        </p:nvSpPr>
        <p:spPr/>
        <p:txBody>
          <a:bodyPr/>
          <a:lstStyle/>
          <a:p>
            <a:r>
              <a:rPr lang="en-US" dirty="0"/>
              <a:t>Coastal Zone Management Program</a:t>
            </a:r>
          </a:p>
          <a:p>
            <a:r>
              <a:rPr lang="en-US" dirty="0"/>
              <a:t>Office of Environmental Impact Review &amp; Long Range Planning</a:t>
            </a:r>
          </a:p>
          <a:p>
            <a:r>
              <a:rPr lang="en-US" dirty="0"/>
              <a:t>Office of Pollution Prevention</a:t>
            </a:r>
          </a:p>
          <a:p>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18</a:t>
            </a:fld>
            <a:r>
              <a:rPr lang="en-US"/>
              <a:t>					</a:t>
            </a:r>
            <a:endParaRPr lang="en-US" dirty="0">
              <a:solidFill>
                <a:srgbClr val="256EAB"/>
              </a:solidFill>
            </a:endParaRPr>
          </a:p>
        </p:txBody>
      </p:sp>
      <p:pic>
        <p:nvPicPr>
          <p:cNvPr id="5" name="Picture 10" descr="Dragon Run aerial"/>
          <p:cNvPicPr>
            <a:picLocks noChangeAspect="1" noChangeArrowheads="1"/>
          </p:cNvPicPr>
          <p:nvPr/>
        </p:nvPicPr>
        <p:blipFill rotWithShape="1">
          <a:blip r:embed="rId3" cstate="print"/>
          <a:srcRect l="3260"/>
          <a:stretch/>
        </p:blipFill>
        <p:spPr bwMode="auto">
          <a:xfrm>
            <a:off x="618458" y="4559402"/>
            <a:ext cx="2209171" cy="1540535"/>
          </a:xfrm>
          <a:prstGeom prst="rect">
            <a:avLst/>
          </a:prstGeom>
          <a:noFill/>
        </p:spPr>
      </p:pic>
      <p:pic>
        <p:nvPicPr>
          <p:cNvPr id="6" name="Picture 12" descr="Village of Oyster during Hurricane"/>
          <p:cNvPicPr>
            <a:picLocks noChangeAspect="1" noChangeArrowheads="1"/>
          </p:cNvPicPr>
          <p:nvPr/>
        </p:nvPicPr>
        <p:blipFill>
          <a:blip r:embed="rId4" cstate="print"/>
          <a:srcRect/>
          <a:stretch>
            <a:fillRect/>
          </a:stretch>
        </p:blipFill>
        <p:spPr bwMode="auto">
          <a:xfrm>
            <a:off x="2934557" y="4559402"/>
            <a:ext cx="2156748" cy="1617561"/>
          </a:xfrm>
          <a:prstGeom prst="rect">
            <a:avLst/>
          </a:prstGeom>
          <a:noFill/>
        </p:spPr>
      </p:pic>
      <p:pic>
        <p:nvPicPr>
          <p:cNvPr id="7" name="Picture 14" descr="Mather Gorge"/>
          <p:cNvPicPr>
            <a:picLocks noChangeAspect="1" noChangeArrowheads="1"/>
          </p:cNvPicPr>
          <p:nvPr/>
        </p:nvPicPr>
        <p:blipFill rotWithShape="1">
          <a:blip r:embed="rId5" cstate="print"/>
          <a:srcRect l="10971"/>
          <a:stretch/>
        </p:blipFill>
        <p:spPr bwMode="auto">
          <a:xfrm>
            <a:off x="5211714" y="4559402"/>
            <a:ext cx="2073734" cy="1617561"/>
          </a:xfrm>
          <a:prstGeom prst="rect">
            <a:avLst/>
          </a:prstGeom>
          <a:noFill/>
        </p:spPr>
      </p:pic>
      <p:pic>
        <p:nvPicPr>
          <p:cNvPr id="8" name="Picture 16" descr="marine debris - plastic bag"/>
          <p:cNvPicPr>
            <a:picLocks noChangeAspect="1" noChangeArrowheads="1"/>
          </p:cNvPicPr>
          <p:nvPr/>
        </p:nvPicPr>
        <p:blipFill rotWithShape="1">
          <a:blip r:embed="rId6" cstate="print"/>
          <a:srcRect l="6047" b="5654"/>
          <a:stretch/>
        </p:blipFill>
        <p:spPr bwMode="auto">
          <a:xfrm>
            <a:off x="7391409" y="4559402"/>
            <a:ext cx="2147761" cy="1617561"/>
          </a:xfrm>
          <a:prstGeom prst="rect">
            <a:avLst/>
          </a:prstGeom>
          <a:noFill/>
        </p:spPr>
      </p:pic>
    </p:spTree>
    <p:extLst>
      <p:ext uri="{BB962C8B-B14F-4D97-AF65-F5344CB8AC3E}">
        <p14:creationId xmlns:p14="http://schemas.microsoft.com/office/powerpoint/2010/main" val="186853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of Pollution Prevention</a:t>
            </a:r>
          </a:p>
        </p:txBody>
      </p:sp>
      <p:sp>
        <p:nvSpPr>
          <p:cNvPr id="3" name="Content Placeholder 2"/>
          <p:cNvSpPr>
            <a:spLocks noGrp="1"/>
          </p:cNvSpPr>
          <p:nvPr>
            <p:ph idx="1"/>
          </p:nvPr>
        </p:nvSpPr>
        <p:spPr/>
        <p:txBody>
          <a:bodyPr>
            <a:normAutofit/>
          </a:bodyPr>
          <a:lstStyle/>
          <a:p>
            <a:r>
              <a:rPr lang="en-US" dirty="0"/>
              <a:t>Motivate Virginians to minimize their environmental footprint through actions that exceed what is required while enhancing their bottom line.</a:t>
            </a:r>
          </a:p>
          <a:p>
            <a:endParaRPr lang="en-US" sz="2000" dirty="0"/>
          </a:p>
          <a:p>
            <a:r>
              <a:rPr lang="en-US" sz="2400" dirty="0"/>
              <a:t>Non-regulatory programs</a:t>
            </a:r>
          </a:p>
          <a:p>
            <a:pPr lvl="1"/>
            <a:r>
              <a:rPr lang="en-US" sz="2400" dirty="0"/>
              <a:t>Public recognition</a:t>
            </a:r>
          </a:p>
          <a:p>
            <a:r>
              <a:rPr lang="en-US" sz="2400" dirty="0"/>
              <a:t>Technical assistance</a:t>
            </a:r>
          </a:p>
          <a:p>
            <a:pPr lvl="1"/>
            <a:r>
              <a:rPr lang="en-US" sz="2400" dirty="0"/>
              <a:t>Web-based information</a:t>
            </a:r>
            <a:br>
              <a:rPr lang="en-US" sz="2400" dirty="0"/>
            </a:br>
            <a:r>
              <a:rPr lang="en-US" sz="2400" dirty="0"/>
              <a:t>resources</a:t>
            </a:r>
          </a:p>
          <a:p>
            <a:pPr lvl="1"/>
            <a:r>
              <a:rPr lang="en-US" sz="2400" dirty="0"/>
              <a:t>Training &amp; workshops</a:t>
            </a:r>
          </a:p>
        </p:txBody>
      </p:sp>
      <p:sp>
        <p:nvSpPr>
          <p:cNvPr id="4" name="Footer Placeholder 3"/>
          <p:cNvSpPr>
            <a:spLocks noGrp="1"/>
          </p:cNvSpPr>
          <p:nvPr>
            <p:ph type="ftr" sz="quarter" idx="11"/>
          </p:nvPr>
        </p:nvSpPr>
        <p:spPr/>
        <p:txBody>
          <a:bodyPr/>
          <a:lstStyle/>
          <a:p>
            <a:pPr algn="l"/>
            <a:fld id="{61C9B584-852F-4056-BF30-ABA66A23FD41}" type="slidenum">
              <a:rPr lang="en-US" smtClean="0"/>
              <a:t>19</a:t>
            </a:fld>
            <a:r>
              <a:rPr lang="en-US"/>
              <a:t>					</a:t>
            </a:r>
            <a:endParaRPr lang="en-US" dirty="0">
              <a:solidFill>
                <a:srgbClr val="256EAB"/>
              </a:solidFill>
            </a:endParaRPr>
          </a:p>
        </p:txBody>
      </p:sp>
      <p:sp>
        <p:nvSpPr>
          <p:cNvPr id="5" name="Right Brace 4">
            <a:extLst>
              <a:ext uri="{C183D7F6-B498-43B3-948B-1728B52AA6E4}">
                <adec:decorative xmlns:adec="http://schemas.microsoft.com/office/drawing/2017/decorative" val="1"/>
              </a:ext>
            </a:extLst>
          </p:cNvPr>
          <p:cNvSpPr/>
          <p:nvPr/>
        </p:nvSpPr>
        <p:spPr>
          <a:xfrm>
            <a:off x="2395470" y="846142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2130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42E-21BE-BE85-95AF-A22FBF34E908}"/>
              </a:ext>
            </a:extLst>
          </p:cNvPr>
          <p:cNvSpPr>
            <a:spLocks noGrp="1"/>
          </p:cNvSpPr>
          <p:nvPr>
            <p:ph type="title"/>
          </p:nvPr>
        </p:nvSpPr>
        <p:spPr/>
        <p:txBody>
          <a:bodyPr>
            <a:normAutofit/>
          </a:bodyPr>
          <a:lstStyle/>
          <a:p>
            <a:r>
              <a:rPr lang="en-US" dirty="0"/>
              <a:t>§ 10.1-1183. Creation of Department of Environmental Quality; statement of policy.</a:t>
            </a:r>
          </a:p>
        </p:txBody>
      </p:sp>
      <p:sp>
        <p:nvSpPr>
          <p:cNvPr id="3" name="Content Placeholder 2">
            <a:extLst>
              <a:ext uri="{FF2B5EF4-FFF2-40B4-BE49-F238E27FC236}">
                <a16:creationId xmlns:a16="http://schemas.microsoft.com/office/drawing/2014/main" id="{69B5B863-150D-F9D2-194C-FCAFF9464475}"/>
              </a:ext>
            </a:extLst>
          </p:cNvPr>
          <p:cNvSpPr>
            <a:spLocks noGrp="1"/>
          </p:cNvSpPr>
          <p:nvPr>
            <p:ph idx="1"/>
          </p:nvPr>
        </p:nvSpPr>
        <p:spPr/>
        <p:txBody>
          <a:bodyPr>
            <a:normAutofit/>
          </a:bodyPr>
          <a:lstStyle/>
          <a:p>
            <a:pPr marL="0" indent="0" algn="l" fontAlgn="base">
              <a:buNone/>
            </a:pPr>
            <a:r>
              <a:rPr lang="en-US" b="0" i="0" dirty="0">
                <a:solidFill>
                  <a:srgbClr val="444444"/>
                </a:solidFill>
                <a:effectLst/>
                <a:latin typeface="PT Serif" panose="020A0603040505020204" pitchFamily="18" charset="0"/>
              </a:rPr>
              <a:t>It is the policy of the Department of Environmental Quality to </a:t>
            </a:r>
            <a:r>
              <a:rPr lang="en-US" b="1" i="0" dirty="0">
                <a:solidFill>
                  <a:srgbClr val="444444"/>
                </a:solidFill>
                <a:effectLst/>
                <a:latin typeface="PT Serif" panose="020A0603040505020204" pitchFamily="18" charset="0"/>
              </a:rPr>
              <a:t>protect and enhance the environment </a:t>
            </a:r>
            <a:r>
              <a:rPr lang="en-US" b="0" i="0" dirty="0">
                <a:solidFill>
                  <a:srgbClr val="444444"/>
                </a:solidFill>
                <a:effectLst/>
                <a:latin typeface="PT Serif" panose="020A0603040505020204" pitchFamily="18" charset="0"/>
              </a:rPr>
              <a:t>of Virginia in order to promote the health and well-being of the Commonwealth's citizens, residents, and visitors in accordance with applicable laws and regulations.</a:t>
            </a:r>
          </a:p>
          <a:p>
            <a:pPr marL="0" indent="0" algn="l" fontAlgn="base">
              <a:buNone/>
            </a:pPr>
            <a:endParaRPr lang="en-US" dirty="0">
              <a:solidFill>
                <a:srgbClr val="444444"/>
              </a:solidFill>
              <a:latin typeface="PT Serif" panose="020A0603040505020204" pitchFamily="18" charset="0"/>
            </a:endParaRPr>
          </a:p>
          <a:p>
            <a:pPr marL="0" indent="0" fontAlgn="base">
              <a:buNone/>
            </a:pPr>
            <a:r>
              <a:rPr lang="en-US" b="0" i="0" dirty="0">
                <a:solidFill>
                  <a:srgbClr val="444444"/>
                </a:solidFill>
                <a:effectLst/>
                <a:latin typeface="PT Serif" panose="020A0603040505020204" pitchFamily="18" charset="0"/>
              </a:rPr>
              <a:t>The purposes of the Department are:</a:t>
            </a:r>
          </a:p>
          <a:p>
            <a:pPr marL="0" indent="0" algn="l" fontAlgn="base">
              <a:buNone/>
            </a:pPr>
            <a:r>
              <a:rPr lang="en-US" b="0" i="0" dirty="0">
                <a:solidFill>
                  <a:srgbClr val="444444"/>
                </a:solidFill>
                <a:effectLst/>
                <a:latin typeface="PT Serif" panose="020A0603040505020204" pitchFamily="18" charset="0"/>
              </a:rPr>
              <a:t> </a:t>
            </a:r>
          </a:p>
        </p:txBody>
      </p:sp>
      <p:sp>
        <p:nvSpPr>
          <p:cNvPr id="4" name="Footer Placeholder 3">
            <a:extLst>
              <a:ext uri="{FF2B5EF4-FFF2-40B4-BE49-F238E27FC236}">
                <a16:creationId xmlns:a16="http://schemas.microsoft.com/office/drawing/2014/main" id="{4FFA5CF7-1F10-CB2C-CD67-D28855E98E05}"/>
              </a:ext>
            </a:extLst>
          </p:cNvPr>
          <p:cNvSpPr>
            <a:spLocks noGrp="1"/>
          </p:cNvSpPr>
          <p:nvPr>
            <p:ph type="ftr" sz="quarter" idx="11"/>
          </p:nvPr>
        </p:nvSpPr>
        <p:spPr/>
        <p:txBody>
          <a:bodyPr/>
          <a:lstStyle/>
          <a:p>
            <a:pPr algn="l"/>
            <a:fld id="{61C9B584-852F-4056-BF30-ABA66A23FD41}" type="slidenum">
              <a:rPr lang="en-US" smtClean="0"/>
              <a:t>2</a:t>
            </a:fld>
            <a:r>
              <a:rPr lang="en-US"/>
              <a:t>					</a:t>
            </a:r>
            <a:endParaRPr lang="en-US" dirty="0">
              <a:solidFill>
                <a:srgbClr val="256EAB"/>
              </a:solidFill>
            </a:endParaRPr>
          </a:p>
        </p:txBody>
      </p:sp>
    </p:spTree>
    <p:extLst>
      <p:ext uri="{BB962C8B-B14F-4D97-AF65-F5344CB8AC3E}">
        <p14:creationId xmlns:p14="http://schemas.microsoft.com/office/powerpoint/2010/main" val="342655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P2?</a:t>
            </a:r>
          </a:p>
        </p:txBody>
      </p:sp>
      <p:sp>
        <p:nvSpPr>
          <p:cNvPr id="3" name="Content Placeholder 2"/>
          <p:cNvSpPr>
            <a:spLocks noGrp="1"/>
          </p:cNvSpPr>
          <p:nvPr>
            <p:ph sz="half" idx="1"/>
          </p:nvPr>
        </p:nvSpPr>
        <p:spPr>
          <a:xfrm>
            <a:off x="773804" y="1409700"/>
            <a:ext cx="10379301" cy="1085000"/>
          </a:xfrm>
        </p:spPr>
        <p:txBody>
          <a:bodyPr/>
          <a:lstStyle/>
          <a:p>
            <a:r>
              <a:rPr lang="en-US" b="1" dirty="0"/>
              <a:t>Pollution Prevention </a:t>
            </a:r>
            <a:r>
              <a:rPr lang="en-US" dirty="0"/>
              <a:t>means eliminating or reducing the use, generation or release at the source of environmental waste.</a:t>
            </a:r>
          </a:p>
        </p:txBody>
      </p:sp>
      <p:pic>
        <p:nvPicPr>
          <p:cNvPr id="5" name="Picture 7" descr="Virginia Green Lodging">
            <a:hlinkClick r:id="rId3"/>
          </p:cNvPr>
          <p:cNvPicPr>
            <a:picLocks noChangeAspect="1" noChangeArrowheads="1"/>
          </p:cNvPicPr>
          <p:nvPr/>
        </p:nvPicPr>
        <p:blipFill>
          <a:blip r:embed="rId4" cstate="print"/>
          <a:srcRect/>
          <a:stretch>
            <a:fillRect/>
          </a:stretch>
        </p:blipFill>
        <p:spPr bwMode="auto">
          <a:xfrm>
            <a:off x="6405603" y="2615492"/>
            <a:ext cx="1674569" cy="1172198"/>
          </a:xfrm>
          <a:prstGeom prst="rect">
            <a:avLst/>
          </a:prstGeom>
          <a:noFill/>
          <a:ln w="9525">
            <a:noFill/>
            <a:miter lim="800000"/>
            <a:headEnd/>
            <a:tailEnd/>
          </a:ln>
        </p:spPr>
      </p:pic>
      <p:pic>
        <p:nvPicPr>
          <p:cNvPr id="6" name="Picture 5" descr="Governor's Environmental Excellence Awards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4609" y="2476761"/>
            <a:ext cx="2179237" cy="1245705"/>
          </a:xfrm>
          <a:prstGeom prst="rect">
            <a:avLst/>
          </a:prstGeom>
        </p:spPr>
      </p:pic>
      <p:pic>
        <p:nvPicPr>
          <p:cNvPr id="7" name="Picture 12" descr="VEEP logo"/>
          <p:cNvPicPr>
            <a:picLocks noChangeAspect="1"/>
          </p:cNvPicPr>
          <p:nvPr/>
        </p:nvPicPr>
        <p:blipFill>
          <a:blip r:embed="rId6" cstate="print"/>
          <a:srcRect/>
          <a:stretch>
            <a:fillRect/>
          </a:stretch>
        </p:blipFill>
        <p:spPr bwMode="auto">
          <a:xfrm>
            <a:off x="8926288" y="2523356"/>
            <a:ext cx="2664261" cy="1096002"/>
          </a:xfrm>
          <a:prstGeom prst="rect">
            <a:avLst/>
          </a:prstGeom>
          <a:noFill/>
          <a:ln w="9525">
            <a:noFill/>
            <a:miter lim="800000"/>
            <a:headEnd/>
            <a:tailEnd/>
          </a:ln>
        </p:spPr>
      </p:pic>
      <p:pic>
        <p:nvPicPr>
          <p:cNvPr id="8" name="Picture 1" descr="Businesses for the bay logo"/>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152140" y="5587385"/>
            <a:ext cx="1325562" cy="826527"/>
          </a:xfrm>
          <a:prstGeom prst="rect">
            <a:avLst/>
          </a:prstGeom>
          <a:noFill/>
          <a:ln w="9525">
            <a:noFill/>
            <a:miter lim="800000"/>
            <a:headEnd/>
            <a:tailEnd/>
          </a:ln>
          <a:effectLst/>
        </p:spPr>
      </p:pic>
      <p:pic>
        <p:nvPicPr>
          <p:cNvPr id="9" name="Picture 2" descr="National Waste Minimization Partnership Program logo"/>
          <p:cNvPicPr>
            <a:picLocks noChangeAspect="1" noChangeArrowheads="1"/>
          </p:cNvPicPr>
          <p:nvPr/>
        </p:nvPicPr>
        <p:blipFill>
          <a:blip r:embed="rId8" cstate="print"/>
          <a:srcRect/>
          <a:stretch>
            <a:fillRect/>
          </a:stretch>
        </p:blipFill>
        <p:spPr bwMode="auto">
          <a:xfrm>
            <a:off x="7387631" y="4912304"/>
            <a:ext cx="1219200" cy="838200"/>
          </a:xfrm>
          <a:prstGeom prst="rect">
            <a:avLst/>
          </a:prstGeom>
          <a:noFill/>
          <a:ln w="12700" cap="sq">
            <a:noFill/>
            <a:miter lim="800000"/>
            <a:headEnd type="none" w="sm" len="sm"/>
            <a:tailEnd type="none" w="sm" len="sm"/>
          </a:ln>
          <a:effectLst/>
        </p:spPr>
      </p:pic>
      <p:pic>
        <p:nvPicPr>
          <p:cNvPr id="10" name="Picture 3" descr="vh2e"/>
          <p:cNvPicPr>
            <a:picLocks noChangeAspect="1" noChangeArrowheads="1"/>
          </p:cNvPicPr>
          <p:nvPr/>
        </p:nvPicPr>
        <p:blipFill>
          <a:blip r:embed="rId9" cstate="print"/>
          <a:srcRect/>
          <a:stretch>
            <a:fillRect/>
          </a:stretch>
        </p:blipFill>
        <p:spPr bwMode="auto">
          <a:xfrm>
            <a:off x="5634956" y="5834857"/>
            <a:ext cx="1374775" cy="641350"/>
          </a:xfrm>
          <a:prstGeom prst="rect">
            <a:avLst/>
          </a:prstGeom>
          <a:noFill/>
          <a:ln w="9525">
            <a:noFill/>
            <a:miter lim="800000"/>
            <a:headEnd/>
            <a:tailEnd/>
          </a:ln>
        </p:spPr>
      </p:pic>
      <p:pic>
        <p:nvPicPr>
          <p:cNvPr id="11" name="Picture 6" descr="Va Clean Marina Program logo"/>
          <p:cNvPicPr>
            <a:picLocks noChangeAspect="1" noChangeArrowheads="1"/>
          </p:cNvPicPr>
          <p:nvPr/>
        </p:nvPicPr>
        <p:blipFill>
          <a:blip r:embed="rId10" cstate="print"/>
          <a:srcRect/>
          <a:stretch>
            <a:fillRect/>
          </a:stretch>
        </p:blipFill>
        <p:spPr bwMode="auto">
          <a:xfrm>
            <a:off x="3974729" y="5015128"/>
            <a:ext cx="1417638" cy="471487"/>
          </a:xfrm>
          <a:prstGeom prst="rect">
            <a:avLst/>
          </a:prstGeom>
          <a:noFill/>
          <a:ln w="9525">
            <a:noFill/>
            <a:miter lim="800000"/>
            <a:headEnd/>
            <a:tailEnd/>
          </a:ln>
        </p:spPr>
      </p:pic>
      <p:pic>
        <p:nvPicPr>
          <p:cNvPr id="12" name="Picture 7" descr="Va Green Electronic Program logo"/>
          <p:cNvPicPr>
            <a:picLocks noChangeAspect="1" noChangeArrowheads="1"/>
          </p:cNvPicPr>
          <p:nvPr/>
        </p:nvPicPr>
        <p:blipFill>
          <a:blip r:embed="rId11" cstate="print"/>
          <a:srcRect/>
          <a:stretch>
            <a:fillRect/>
          </a:stretch>
        </p:blipFill>
        <p:spPr bwMode="auto">
          <a:xfrm>
            <a:off x="2088544" y="6000649"/>
            <a:ext cx="2057400" cy="411163"/>
          </a:xfrm>
          <a:prstGeom prst="rect">
            <a:avLst/>
          </a:prstGeom>
          <a:noFill/>
          <a:ln w="9525">
            <a:noFill/>
            <a:miter lim="800000"/>
            <a:headEnd/>
            <a:tailEnd/>
          </a:ln>
        </p:spPr>
      </p:pic>
      <p:pic>
        <p:nvPicPr>
          <p:cNvPr id="14" name="Picture 2" descr="Mercury Reduction">
            <a:hlinkClick r:id="rId12"/>
          </p:cNvPr>
          <p:cNvPicPr>
            <a:picLocks noChangeAspect="1" noChangeArrowheads="1"/>
          </p:cNvPicPr>
          <p:nvPr/>
        </p:nvPicPr>
        <p:blipFill>
          <a:blip r:embed="rId13" cstate="print"/>
          <a:srcRect/>
          <a:stretch>
            <a:fillRect/>
          </a:stretch>
        </p:blipFill>
        <p:spPr bwMode="auto">
          <a:xfrm>
            <a:off x="911808" y="4939672"/>
            <a:ext cx="1294912" cy="776948"/>
          </a:xfrm>
          <a:prstGeom prst="rect">
            <a:avLst/>
          </a:prstGeom>
          <a:noFill/>
        </p:spPr>
      </p:pic>
      <p:cxnSp>
        <p:nvCxnSpPr>
          <p:cNvPr id="16" name="Straight Connector 15">
            <a:extLst>
              <a:ext uri="{C183D7F6-B498-43B3-948B-1728B52AA6E4}">
                <adec:decorative xmlns:adec="http://schemas.microsoft.com/office/drawing/2017/decorative" val="1"/>
              </a:ext>
            </a:extLst>
          </p:cNvPr>
          <p:cNvCxnSpPr/>
          <p:nvPr/>
        </p:nvCxnSpPr>
        <p:spPr>
          <a:xfrm>
            <a:off x="656823" y="4224272"/>
            <a:ext cx="10933726" cy="12879"/>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9" descr="Virginia InformationSource for Energy">
            <a:hlinkClick r:id="rId14"/>
          </p:cNvPr>
          <p:cNvPicPr>
            <a:picLocks noChangeAspect="1" noChangeArrowheads="1"/>
          </p:cNvPicPr>
          <p:nvPr/>
        </p:nvPicPr>
        <p:blipFill>
          <a:blip r:embed="rId15" cstate="print"/>
          <a:srcRect/>
          <a:stretch>
            <a:fillRect/>
          </a:stretch>
        </p:blipFill>
        <p:spPr bwMode="auto">
          <a:xfrm>
            <a:off x="3996080" y="2664309"/>
            <a:ext cx="1611026" cy="894448"/>
          </a:xfrm>
          <a:prstGeom prst="rect">
            <a:avLst/>
          </a:prstGeom>
          <a:noFill/>
          <a:ln w="9525">
            <a:noFill/>
            <a:miter lim="800000"/>
            <a:headEnd/>
            <a:tailEnd/>
          </a:ln>
        </p:spPr>
      </p:pic>
    </p:spTree>
    <p:extLst>
      <p:ext uri="{BB962C8B-B14F-4D97-AF65-F5344CB8AC3E}">
        <p14:creationId xmlns:p14="http://schemas.microsoft.com/office/powerpoint/2010/main" val="4256735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E6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and blue text on a black background&#10;&#10;Description automatically generated with medium confidence">
            <a:extLst>
              <a:ext uri="{FF2B5EF4-FFF2-40B4-BE49-F238E27FC236}">
                <a16:creationId xmlns:a16="http://schemas.microsoft.com/office/drawing/2014/main" id="{F2D44A4E-76DF-BB24-A94E-397B58415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467" y="661842"/>
            <a:ext cx="10905066" cy="5534316"/>
          </a:xfrm>
          <a:prstGeom prst="rect">
            <a:avLst/>
          </a:prstGeom>
        </p:spPr>
      </p:pic>
      <p:sp>
        <p:nvSpPr>
          <p:cNvPr id="2" name="Footer Placeholder 1">
            <a:extLst>
              <a:ext uri="{FF2B5EF4-FFF2-40B4-BE49-F238E27FC236}">
                <a16:creationId xmlns:a16="http://schemas.microsoft.com/office/drawing/2014/main" id="{CB80EBFC-6DAB-DC58-82F7-FB33F34163FB}"/>
              </a:ext>
            </a:extLst>
          </p:cNvPr>
          <p:cNvSpPr>
            <a:spLocks noGrp="1"/>
          </p:cNvSpPr>
          <p:nvPr>
            <p:ph type="ftr" sz="quarter" idx="11"/>
          </p:nvPr>
        </p:nvSpPr>
        <p:spPr>
          <a:xfrm>
            <a:off x="4038600" y="6356350"/>
            <a:ext cx="4114800" cy="365125"/>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79635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Governor’s Environmental </a:t>
            </a:r>
            <a:br>
              <a:rPr lang="en-US" dirty="0"/>
            </a:br>
            <a:r>
              <a:rPr lang="en-US" dirty="0"/>
              <a:t>Excellence Awards</a:t>
            </a:r>
          </a:p>
        </p:txBody>
      </p:sp>
      <p:sp>
        <p:nvSpPr>
          <p:cNvPr id="3" name="Content Placeholder 2"/>
          <p:cNvSpPr>
            <a:spLocks noGrp="1"/>
          </p:cNvSpPr>
          <p:nvPr>
            <p:ph idx="1"/>
          </p:nvPr>
        </p:nvSpPr>
        <p:spPr/>
        <p:txBody>
          <a:bodyPr>
            <a:normAutofit lnSpcReduction="10000"/>
          </a:bodyPr>
          <a:lstStyle/>
          <a:p>
            <a:r>
              <a:rPr lang="en-US" dirty="0"/>
              <a:t>Award categories</a:t>
            </a:r>
          </a:p>
          <a:p>
            <a:pPr lvl="1"/>
            <a:r>
              <a:rPr lang="en-US" dirty="0"/>
              <a:t>Environmental &amp; Sustainability </a:t>
            </a:r>
            <a:r>
              <a:rPr lang="en-US" b="1" dirty="0"/>
              <a:t>Program</a:t>
            </a:r>
          </a:p>
          <a:p>
            <a:pPr lvl="1"/>
            <a:r>
              <a:rPr lang="en-US" dirty="0"/>
              <a:t>Environmental &amp; Sustainability </a:t>
            </a:r>
            <a:r>
              <a:rPr lang="en-US" b="1" dirty="0"/>
              <a:t>Project</a:t>
            </a:r>
          </a:p>
          <a:p>
            <a:pPr lvl="1"/>
            <a:r>
              <a:rPr lang="en-US" dirty="0"/>
              <a:t>Land Conservation Program</a:t>
            </a:r>
          </a:p>
          <a:p>
            <a:pPr lvl="1"/>
            <a:r>
              <a:rPr lang="en-US" dirty="0"/>
              <a:t>Virginia Outdoors Plan</a:t>
            </a:r>
          </a:p>
          <a:p>
            <a:pPr lvl="1"/>
            <a:r>
              <a:rPr lang="en-US" dirty="0"/>
              <a:t>Commonwealth Green Government</a:t>
            </a:r>
          </a:p>
          <a:p>
            <a:r>
              <a:rPr lang="en-US" dirty="0"/>
              <a:t>Winners selected by a panel of </a:t>
            </a:r>
            <a:br>
              <a:rPr lang="en-US" dirty="0"/>
            </a:br>
            <a:r>
              <a:rPr lang="en-US" dirty="0"/>
              <a:t>independent judges</a:t>
            </a:r>
          </a:p>
          <a:p>
            <a:r>
              <a:rPr lang="en-US" dirty="0"/>
              <a:t>Applications received from non-profits, </a:t>
            </a:r>
            <a:br>
              <a:rPr lang="en-US" dirty="0"/>
            </a:br>
            <a:r>
              <a:rPr lang="en-US" dirty="0"/>
              <a:t>manufacturers, small businesses and </a:t>
            </a:r>
            <a:br>
              <a:rPr lang="en-US" dirty="0"/>
            </a:br>
            <a:r>
              <a:rPr lang="en-US" dirty="0"/>
              <a:t>government</a:t>
            </a:r>
          </a:p>
        </p:txBody>
      </p:sp>
      <p:sp>
        <p:nvSpPr>
          <p:cNvPr id="4" name="Footer Placeholder 3"/>
          <p:cNvSpPr>
            <a:spLocks noGrp="1"/>
          </p:cNvSpPr>
          <p:nvPr>
            <p:ph type="ftr" sz="quarter" idx="11"/>
          </p:nvPr>
        </p:nvSpPr>
        <p:spPr/>
        <p:txBody>
          <a:bodyPr/>
          <a:lstStyle/>
          <a:p>
            <a:pPr algn="l"/>
            <a:fld id="{61C9B584-852F-4056-BF30-ABA66A23FD41}" type="slidenum">
              <a:rPr lang="en-US" smtClean="0"/>
              <a:t>22</a:t>
            </a:fld>
            <a:r>
              <a:rPr lang="en-US" dirty="0"/>
              <a:t>					</a:t>
            </a:r>
            <a:endParaRPr lang="en-US" dirty="0">
              <a:solidFill>
                <a:srgbClr val="256EAB"/>
              </a:solidFill>
            </a:endParaRPr>
          </a:p>
        </p:txBody>
      </p:sp>
      <p:pic>
        <p:nvPicPr>
          <p:cNvPr id="2052" name="Picture 4" descr="Gov. awards ceremony"/>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36279" y="2708834"/>
            <a:ext cx="4164173" cy="312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Gov. award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227" y="459165"/>
            <a:ext cx="3935573" cy="2249669"/>
          </a:xfrm>
          <a:prstGeom prst="rect">
            <a:avLst/>
          </a:prstGeom>
        </p:spPr>
      </p:pic>
    </p:spTree>
    <p:extLst>
      <p:ext uri="{BB962C8B-B14F-4D97-AF65-F5344CB8AC3E}">
        <p14:creationId xmlns:p14="http://schemas.microsoft.com/office/powerpoint/2010/main" val="331078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 award graphic and logo">
            <a:extLst>
              <a:ext uri="{FF2B5EF4-FFF2-40B4-BE49-F238E27FC236}">
                <a16:creationId xmlns:a16="http://schemas.microsoft.com/office/drawing/2014/main" id="{E7FC3A1D-15BE-4EFD-E223-8117AD1DF589}"/>
              </a:ext>
            </a:extLst>
          </p:cNvPr>
          <p:cNvPicPr>
            <a:picLocks noChangeAspect="1"/>
          </p:cNvPicPr>
          <p:nvPr/>
        </p:nvPicPr>
        <p:blipFill rotWithShape="1">
          <a:blip r:embed="rId3"/>
          <a:srcRect l="4871" r="1" b="1"/>
          <a:stretch/>
        </p:blipFill>
        <p:spPr>
          <a:xfrm>
            <a:off x="20" y="-10886"/>
            <a:ext cx="12191980" cy="6856718"/>
          </a:xfrm>
          <a:prstGeom prst="rect">
            <a:avLst/>
          </a:prstGeom>
        </p:spPr>
      </p:pic>
      <p:sp>
        <p:nvSpPr>
          <p:cNvPr id="2" name="TextBox 1">
            <a:extLst>
              <a:ext uri="{FF2B5EF4-FFF2-40B4-BE49-F238E27FC236}">
                <a16:creationId xmlns:a16="http://schemas.microsoft.com/office/drawing/2014/main" id="{93BA592D-1868-1320-004F-C2D862B945FE}"/>
              </a:ext>
            </a:extLst>
          </p:cNvPr>
          <p:cNvSpPr txBox="1"/>
          <p:nvPr/>
        </p:nvSpPr>
        <p:spPr>
          <a:xfrm>
            <a:off x="494386" y="4684078"/>
            <a:ext cx="6050280" cy="1754326"/>
          </a:xfrm>
          <a:prstGeom prst="rect">
            <a:avLst/>
          </a:prstGeom>
          <a:noFill/>
        </p:spPr>
        <p:txBody>
          <a:bodyPr wrap="square" rtlCol="0">
            <a:spAutoFit/>
          </a:bodyPr>
          <a:lstStyle/>
          <a:p>
            <a:pPr algn="ctr"/>
            <a:br>
              <a:rPr lang="en-US" sz="3600" b="1" dirty="0">
                <a:solidFill>
                  <a:srgbClr val="004584"/>
                </a:solidFill>
                <a:latin typeface="Calibri" panose="020F0502020204030204" pitchFamily="34" charset="0"/>
                <a:cs typeface="Times New Roman" panose="02020603050405020304" pitchFamily="18" charset="0"/>
              </a:rPr>
            </a:br>
            <a:r>
              <a:rPr lang="en-US" sz="3600" b="1" dirty="0">
                <a:solidFill>
                  <a:srgbClr val="004584"/>
                </a:solidFill>
                <a:latin typeface="Calibri" panose="020F0502020204030204" pitchFamily="34" charset="0"/>
                <a:cs typeface="Times New Roman" panose="02020603050405020304" pitchFamily="18" charset="0"/>
              </a:rPr>
              <a:t>Applications are now available!</a:t>
            </a:r>
            <a:endParaRPr lang="en-US" dirty="0"/>
          </a:p>
        </p:txBody>
      </p:sp>
      <p:pic>
        <p:nvPicPr>
          <p:cNvPr id="4" name="Picture 3" descr="Gov. Awards logo">
            <a:extLst>
              <a:ext uri="{FF2B5EF4-FFF2-40B4-BE49-F238E27FC236}">
                <a16:creationId xmlns:a16="http://schemas.microsoft.com/office/drawing/2014/main" id="{85B81B65-3FB5-13DB-EF91-D02825224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133" y="2333749"/>
            <a:ext cx="5396787" cy="3084934"/>
          </a:xfrm>
          <a:prstGeom prst="rect">
            <a:avLst/>
          </a:prstGeom>
        </p:spPr>
      </p:pic>
    </p:spTree>
    <p:extLst>
      <p:ext uri="{BB962C8B-B14F-4D97-AF65-F5344CB8AC3E}">
        <p14:creationId xmlns:p14="http://schemas.microsoft.com/office/powerpoint/2010/main" val="2094809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Information Source for Energy</a:t>
            </a:r>
          </a:p>
        </p:txBody>
      </p:sp>
      <p:sp>
        <p:nvSpPr>
          <p:cNvPr id="3" name="Content Placeholder 2"/>
          <p:cNvSpPr>
            <a:spLocks noGrp="1"/>
          </p:cNvSpPr>
          <p:nvPr>
            <p:ph idx="1"/>
          </p:nvPr>
        </p:nvSpPr>
        <p:spPr/>
        <p:txBody>
          <a:bodyPr>
            <a:normAutofit/>
          </a:bodyPr>
          <a:lstStyle/>
          <a:p>
            <a:r>
              <a:rPr lang="en-US" sz="3200" dirty="0"/>
              <a:t>Energy conservation and renewable energy technologies are important to Virginia's environmental and economic health as well as to the health of Virginians.</a:t>
            </a:r>
          </a:p>
          <a:p>
            <a:endParaRPr lang="en-US" sz="3200" dirty="0"/>
          </a:p>
          <a:p>
            <a:pPr lvl="1"/>
            <a:r>
              <a:rPr lang="en-US" sz="3200" dirty="0"/>
              <a:t>Financial Incentives</a:t>
            </a:r>
          </a:p>
          <a:p>
            <a:pPr lvl="1"/>
            <a:r>
              <a:rPr lang="en-US" sz="3200" dirty="0"/>
              <a:t>Renewable Energy</a:t>
            </a:r>
          </a:p>
          <a:p>
            <a:pPr lvl="1"/>
            <a:r>
              <a:rPr lang="en-US" sz="3200" dirty="0"/>
              <a:t>Energy and the Environment</a:t>
            </a:r>
          </a:p>
        </p:txBody>
      </p:sp>
      <p:sp>
        <p:nvSpPr>
          <p:cNvPr id="4" name="Footer Placeholder 3"/>
          <p:cNvSpPr>
            <a:spLocks noGrp="1"/>
          </p:cNvSpPr>
          <p:nvPr>
            <p:ph type="ftr" sz="quarter" idx="11"/>
          </p:nvPr>
        </p:nvSpPr>
        <p:spPr/>
        <p:txBody>
          <a:bodyPr/>
          <a:lstStyle/>
          <a:p>
            <a:pPr algn="l"/>
            <a:fld id="{61C9B584-852F-4056-BF30-ABA66A23FD41}" type="slidenum">
              <a:rPr lang="en-US" smtClean="0"/>
              <a:t>24</a:t>
            </a:fld>
            <a:r>
              <a:rPr lang="en-US"/>
              <a:t>					</a:t>
            </a:r>
            <a:endParaRPr lang="en-US" dirty="0">
              <a:solidFill>
                <a:srgbClr val="256EAB"/>
              </a:solidFill>
            </a:endParaRPr>
          </a:p>
        </p:txBody>
      </p:sp>
      <p:pic>
        <p:nvPicPr>
          <p:cNvPr id="5" name="Picture 9" descr="Virginia InformationSource for Energy">
            <a:hlinkClick r:id="rId3"/>
          </p:cNvPr>
          <p:cNvPicPr>
            <a:picLocks noChangeAspect="1" noChangeArrowheads="1"/>
          </p:cNvPicPr>
          <p:nvPr/>
        </p:nvPicPr>
        <p:blipFill>
          <a:blip r:embed="rId4" cstate="print"/>
          <a:srcRect/>
          <a:stretch>
            <a:fillRect/>
          </a:stretch>
        </p:blipFill>
        <p:spPr bwMode="auto">
          <a:xfrm>
            <a:off x="8599610" y="312173"/>
            <a:ext cx="2604417" cy="1445983"/>
          </a:xfrm>
          <a:prstGeom prst="rect">
            <a:avLst/>
          </a:prstGeom>
          <a:noFill/>
          <a:ln w="9525">
            <a:noFill/>
            <a:miter lim="800000"/>
            <a:headEnd/>
            <a:tailEnd/>
          </a:ln>
        </p:spPr>
      </p:pic>
    </p:spTree>
    <p:extLst>
      <p:ext uri="{BB962C8B-B14F-4D97-AF65-F5344CB8AC3E}">
        <p14:creationId xmlns:p14="http://schemas.microsoft.com/office/powerpoint/2010/main" val="3204488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Green Travel</a:t>
            </a:r>
          </a:p>
        </p:txBody>
      </p:sp>
      <p:sp>
        <p:nvSpPr>
          <p:cNvPr id="3" name="Content Placeholder 2"/>
          <p:cNvSpPr>
            <a:spLocks noGrp="1"/>
          </p:cNvSpPr>
          <p:nvPr>
            <p:ph sz="half" idx="1"/>
          </p:nvPr>
        </p:nvSpPr>
        <p:spPr>
          <a:xfrm>
            <a:off x="838199" y="1825625"/>
            <a:ext cx="10623997" cy="3068347"/>
          </a:xfrm>
        </p:spPr>
        <p:txBody>
          <a:bodyPr/>
          <a:lstStyle/>
          <a:p>
            <a:r>
              <a:rPr lang="en-US" dirty="0"/>
              <a:t>Green certification for the tourism industry</a:t>
            </a:r>
          </a:p>
          <a:p>
            <a:r>
              <a:rPr lang="en-US" dirty="0"/>
              <a:t>All sectors of tourism</a:t>
            </a:r>
          </a:p>
          <a:p>
            <a:r>
              <a:rPr lang="en-US" dirty="0"/>
              <a:t>Environmental benefits and cost savings</a:t>
            </a:r>
          </a:p>
          <a:p>
            <a:r>
              <a:rPr lang="en-US" dirty="0"/>
              <a:t>Ask Virginia Green</a:t>
            </a:r>
          </a:p>
          <a:p>
            <a:r>
              <a:rPr lang="en-US" dirty="0"/>
              <a:t>Find members at Virginia.org/green</a:t>
            </a:r>
          </a:p>
          <a:p>
            <a:r>
              <a:rPr lang="en-US" dirty="0"/>
              <a:t>Partnership</a:t>
            </a:r>
          </a:p>
          <a:p>
            <a:endParaRPr lang="en-US" b="1" dirty="0"/>
          </a:p>
        </p:txBody>
      </p:sp>
      <p:sp>
        <p:nvSpPr>
          <p:cNvPr id="4" name="Footer Placeholder 3"/>
          <p:cNvSpPr>
            <a:spLocks noGrp="1"/>
          </p:cNvSpPr>
          <p:nvPr>
            <p:ph type="ftr" sz="quarter" idx="4294967295"/>
          </p:nvPr>
        </p:nvSpPr>
        <p:spPr>
          <a:xfrm>
            <a:off x="0" y="6311900"/>
            <a:ext cx="10515600" cy="409575"/>
          </a:xfrm>
        </p:spPr>
        <p:txBody>
          <a:bodyPr/>
          <a:lstStyle/>
          <a:p>
            <a:pPr algn="l"/>
            <a:fld id="{61C9B584-852F-4056-BF30-ABA66A23FD41}" type="slidenum">
              <a:rPr lang="en-US" smtClean="0"/>
              <a:t>25</a:t>
            </a:fld>
            <a:r>
              <a:rPr lang="en-US"/>
              <a:t>					</a:t>
            </a:r>
            <a:endParaRPr lang="en-US" dirty="0">
              <a:solidFill>
                <a:srgbClr val="256EAB"/>
              </a:solidFill>
            </a:endParaRPr>
          </a:p>
        </p:txBody>
      </p:sp>
      <p:pic>
        <p:nvPicPr>
          <p:cNvPr id="9" name="Picture 8" descr="Virginia Gree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230" y="1864756"/>
            <a:ext cx="2268061" cy="2268061"/>
          </a:xfrm>
          <a:prstGeom prst="rect">
            <a:avLst/>
          </a:prstGeom>
        </p:spPr>
      </p:pic>
      <p:pic>
        <p:nvPicPr>
          <p:cNvPr id="1026" name="Picture 2" descr="https://images.squarespace-cdn.com/content/v1/587d3f842e69cf391aaaa354/1634225143610-Y7NBQ1W6FGSE7XWUL8LQ/partner+logo+with+VSP.png?format=300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710" y="479646"/>
            <a:ext cx="5684355" cy="1061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rginia Green award winners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742" y="4951665"/>
            <a:ext cx="10870058" cy="178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87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Greening of Government</a:t>
            </a:r>
          </a:p>
        </p:txBody>
      </p:sp>
      <p:sp>
        <p:nvSpPr>
          <p:cNvPr id="3" name="Content Placeholder 2"/>
          <p:cNvSpPr>
            <a:spLocks noGrp="1"/>
          </p:cNvSpPr>
          <p:nvPr>
            <p:ph idx="1"/>
          </p:nvPr>
        </p:nvSpPr>
        <p:spPr>
          <a:xfrm>
            <a:off x="838200" y="1825625"/>
            <a:ext cx="6560778" cy="4351338"/>
          </a:xfrm>
        </p:spPr>
        <p:txBody>
          <a:bodyPr/>
          <a:lstStyle/>
          <a:p>
            <a:r>
              <a:rPr lang="en-US" dirty="0"/>
              <a:t>Waste Reduction</a:t>
            </a:r>
          </a:p>
          <a:p>
            <a:r>
              <a:rPr lang="en-US" dirty="0"/>
              <a:t>Environmentally Preferable Purchasing</a:t>
            </a:r>
          </a:p>
          <a:p>
            <a:r>
              <a:rPr lang="en-US" dirty="0"/>
              <a:t>Energy Conservation</a:t>
            </a:r>
          </a:p>
          <a:p>
            <a:r>
              <a:rPr lang="en-US" dirty="0"/>
              <a:t>Executive Order 17- Recognizing the Value of Recycling and Waste Reduction</a:t>
            </a:r>
          </a:p>
          <a:p>
            <a:pPr lvl="1"/>
            <a:r>
              <a:rPr lang="en-US" dirty="0"/>
              <a:t> State Agency Recycling</a:t>
            </a:r>
          </a:p>
          <a:p>
            <a:pPr lvl="1"/>
            <a:r>
              <a:rPr lang="en-US" dirty="0"/>
              <a:t> Stopping Food Waste</a:t>
            </a:r>
          </a:p>
        </p:txBody>
      </p:sp>
      <p:sp>
        <p:nvSpPr>
          <p:cNvPr id="4" name="Footer Placeholder 3"/>
          <p:cNvSpPr>
            <a:spLocks noGrp="1"/>
          </p:cNvSpPr>
          <p:nvPr>
            <p:ph type="ftr" sz="quarter" idx="11"/>
          </p:nvPr>
        </p:nvSpPr>
        <p:spPr/>
        <p:txBody>
          <a:bodyPr/>
          <a:lstStyle/>
          <a:p>
            <a:pPr algn="l"/>
            <a:fld id="{61C9B584-852F-4056-BF30-ABA66A23FD41}" type="slidenum">
              <a:rPr lang="en-US" smtClean="0"/>
              <a:t>26</a:t>
            </a:fld>
            <a:r>
              <a:rPr lang="en-US"/>
              <a:t>					</a:t>
            </a:r>
            <a:endParaRPr lang="en-US" dirty="0">
              <a:solidFill>
                <a:srgbClr val="256EAB"/>
              </a:solidFill>
            </a:endParaRPr>
          </a:p>
        </p:txBody>
      </p:sp>
      <p:pic>
        <p:nvPicPr>
          <p:cNvPr id="5" name="Picture 4" descr="Poster with info on the Value of Recycling">
            <a:extLst>
              <a:ext uri="{FF2B5EF4-FFF2-40B4-BE49-F238E27FC236}">
                <a16:creationId xmlns:a16="http://schemas.microsoft.com/office/drawing/2014/main" id="{C2D0BD5A-1178-A2CE-E46A-998AC9837F13}"/>
              </a:ext>
            </a:extLst>
          </p:cNvPr>
          <p:cNvPicPr>
            <a:picLocks noChangeAspect="1"/>
          </p:cNvPicPr>
          <p:nvPr/>
        </p:nvPicPr>
        <p:blipFill>
          <a:blip r:embed="rId3"/>
          <a:stretch>
            <a:fillRect/>
          </a:stretch>
        </p:blipFill>
        <p:spPr>
          <a:xfrm>
            <a:off x="7398978" y="0"/>
            <a:ext cx="4793022" cy="6858000"/>
          </a:xfrm>
          <a:prstGeom prst="rect">
            <a:avLst/>
          </a:prstGeom>
        </p:spPr>
      </p:pic>
    </p:spTree>
    <p:extLst>
      <p:ext uri="{BB962C8B-B14F-4D97-AF65-F5344CB8AC3E}">
        <p14:creationId xmlns:p14="http://schemas.microsoft.com/office/powerpoint/2010/main" val="2471464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972"/>
          </a:xfrm>
        </p:spPr>
        <p:txBody>
          <a:bodyPr/>
          <a:lstStyle/>
          <a:p>
            <a:r>
              <a:rPr lang="en-US" dirty="0"/>
              <a:t>VEEP is…</a:t>
            </a:r>
          </a:p>
        </p:txBody>
      </p:sp>
      <p:sp>
        <p:nvSpPr>
          <p:cNvPr id="4" name="Footer Placeholder 3"/>
          <p:cNvSpPr>
            <a:spLocks noGrp="1"/>
          </p:cNvSpPr>
          <p:nvPr>
            <p:ph type="ftr" sz="quarter" idx="11"/>
          </p:nvPr>
        </p:nvSpPr>
        <p:spPr/>
        <p:txBody>
          <a:bodyPr/>
          <a:lstStyle/>
          <a:p>
            <a:pPr algn="l"/>
            <a:fld id="{61C9B584-852F-4056-BF30-ABA66A23FD41}" type="slidenum">
              <a:rPr lang="en-US" smtClean="0"/>
              <a:t>27</a:t>
            </a:fld>
            <a:r>
              <a:rPr lang="en-US"/>
              <a:t>					</a:t>
            </a:r>
            <a:endParaRPr lang="en-US" dirty="0">
              <a:solidFill>
                <a:srgbClr val="256EAB"/>
              </a:solidFill>
            </a:endParaRPr>
          </a:p>
        </p:txBody>
      </p:sp>
      <p:sp>
        <p:nvSpPr>
          <p:cNvPr id="5" name="Content Placeholder 4">
            <a:extLst>
              <a:ext uri="{FF2B5EF4-FFF2-40B4-BE49-F238E27FC236}">
                <a16:creationId xmlns:a16="http://schemas.microsoft.com/office/drawing/2014/main" id="{473140B7-CF29-4FF7-A7F9-14DDE6D6B413}"/>
              </a:ext>
            </a:extLst>
          </p:cNvPr>
          <p:cNvSpPr>
            <a:spLocks noGrp="1"/>
          </p:cNvSpPr>
          <p:nvPr>
            <p:ph idx="1"/>
          </p:nvPr>
        </p:nvSpPr>
        <p:spPr>
          <a:xfrm>
            <a:off x="838200" y="1465701"/>
            <a:ext cx="10515600" cy="4351338"/>
          </a:xfrm>
        </p:spPr>
        <p:txBody>
          <a:bodyPr/>
          <a:lstStyle/>
          <a:p>
            <a:pPr>
              <a:lnSpc>
                <a:spcPct val="100000"/>
              </a:lnSpc>
            </a:pPr>
            <a:r>
              <a:rPr lang="en-US" dirty="0"/>
              <a:t>DEQ’s voluntary recognition and incentive program</a:t>
            </a:r>
          </a:p>
          <a:p>
            <a:pPr>
              <a:lnSpc>
                <a:spcPct val="100000"/>
              </a:lnSpc>
            </a:pPr>
            <a:r>
              <a:rPr lang="en-US" dirty="0"/>
              <a:t>Facilities in the program have committed to:</a:t>
            </a:r>
          </a:p>
          <a:p>
            <a:pPr lvl="1">
              <a:lnSpc>
                <a:spcPct val="100000"/>
              </a:lnSpc>
            </a:pPr>
            <a:r>
              <a:rPr lang="en-US" dirty="0"/>
              <a:t>Complying with environmental regulations </a:t>
            </a:r>
          </a:p>
          <a:p>
            <a:pPr lvl="1">
              <a:lnSpc>
                <a:spcPct val="100000"/>
              </a:lnSpc>
            </a:pPr>
            <a:r>
              <a:rPr lang="en-US" dirty="0"/>
              <a:t>Striving for continuous environmental improvement</a:t>
            </a:r>
          </a:p>
        </p:txBody>
      </p:sp>
      <p:pic>
        <p:nvPicPr>
          <p:cNvPr id="8" name="Picture 7" descr="Waste Icon - Trash Can" title="Waste Icon - Trash Can">
            <a:extLst>
              <a:ext uri="{FF2B5EF4-FFF2-40B4-BE49-F238E27FC236}">
                <a16:creationId xmlns:a16="http://schemas.microsoft.com/office/drawing/2014/main" id="{D4B00841-89ED-4938-9A78-D9E23D9A9A59}"/>
              </a:ext>
            </a:extLst>
          </p:cNvPr>
          <p:cNvPicPr/>
          <p:nvPr/>
        </p:nvPicPr>
        <p:blipFill>
          <a:blip r:embed="rId3" cstate="screen">
            <a:extLst>
              <a:ext uri="{28A0092B-C50C-407E-A947-70E740481C1C}">
                <a14:useLocalDpi xmlns:a14="http://schemas.microsoft.com/office/drawing/2010/main"/>
              </a:ext>
            </a:extLst>
          </a:blip>
          <a:stretch>
            <a:fillRect/>
          </a:stretch>
        </p:blipFill>
        <p:spPr>
          <a:xfrm>
            <a:off x="1846605" y="4251181"/>
            <a:ext cx="1908272" cy="1914921"/>
          </a:xfrm>
          <a:prstGeom prst="rect">
            <a:avLst/>
          </a:prstGeom>
        </p:spPr>
      </p:pic>
      <p:pic>
        <p:nvPicPr>
          <p:cNvPr id="9" name="Picture 8" descr="Water Icon - Water Drop" title="Water Icon - Water Drop">
            <a:extLst>
              <a:ext uri="{FF2B5EF4-FFF2-40B4-BE49-F238E27FC236}">
                <a16:creationId xmlns:a16="http://schemas.microsoft.com/office/drawing/2014/main" id="{EF72C0BA-1727-4C87-9C65-2F52D73AF418}"/>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86391" y="4251181"/>
            <a:ext cx="1914921" cy="1914921"/>
          </a:xfrm>
          <a:prstGeom prst="rect">
            <a:avLst/>
          </a:prstGeom>
        </p:spPr>
      </p:pic>
      <p:pic>
        <p:nvPicPr>
          <p:cNvPr id="10" name="Picture 9" descr="GHG Icon - CO2 in clouds" title="GHG Icon - CO2 in clouds">
            <a:extLst>
              <a:ext uri="{FF2B5EF4-FFF2-40B4-BE49-F238E27FC236}">
                <a16:creationId xmlns:a16="http://schemas.microsoft.com/office/drawing/2014/main" id="{610B23E4-22DB-4093-80F1-1AF6E23F71A0}"/>
              </a:ext>
            </a:extLst>
          </p:cNvPr>
          <p:cNvPicPr/>
          <p:nvPr/>
        </p:nvPicPr>
        <p:blipFill>
          <a:blip r:embed="rId5" cstate="screen">
            <a:extLst>
              <a:ext uri="{28A0092B-C50C-407E-A947-70E740481C1C}">
                <a14:useLocalDpi xmlns:a14="http://schemas.microsoft.com/office/drawing/2010/main"/>
              </a:ext>
            </a:extLst>
          </a:blip>
          <a:stretch>
            <a:fillRect/>
          </a:stretch>
        </p:blipFill>
        <p:spPr>
          <a:xfrm>
            <a:off x="8213074" y="4248402"/>
            <a:ext cx="1920240" cy="1920240"/>
          </a:xfrm>
          <a:prstGeom prst="rect">
            <a:avLst/>
          </a:prstGeom>
        </p:spPr>
      </p:pic>
      <p:pic>
        <p:nvPicPr>
          <p:cNvPr id="3" name="Picture 12" descr="VEEP logo">
            <a:extLst>
              <a:ext uri="{FF2B5EF4-FFF2-40B4-BE49-F238E27FC236}">
                <a16:creationId xmlns:a16="http://schemas.microsoft.com/office/drawing/2014/main" id="{60F84BC6-40C7-5039-F72A-1B1E8A58DC08}"/>
              </a:ext>
            </a:extLst>
          </p:cNvPr>
          <p:cNvPicPr>
            <a:picLocks noChangeAspect="1"/>
          </p:cNvPicPr>
          <p:nvPr/>
        </p:nvPicPr>
        <p:blipFill>
          <a:blip r:embed="rId6" cstate="print"/>
          <a:srcRect/>
          <a:stretch>
            <a:fillRect/>
          </a:stretch>
        </p:blipFill>
        <p:spPr bwMode="auto">
          <a:xfrm>
            <a:off x="9042034" y="296800"/>
            <a:ext cx="2664261" cy="1096002"/>
          </a:xfrm>
          <a:prstGeom prst="rect">
            <a:avLst/>
          </a:prstGeom>
          <a:noFill/>
          <a:ln w="9525">
            <a:noFill/>
            <a:miter lim="800000"/>
            <a:headEnd/>
            <a:tailEnd/>
          </a:ln>
        </p:spPr>
      </p:pic>
    </p:spTree>
    <p:extLst>
      <p:ext uri="{BB962C8B-B14F-4D97-AF65-F5344CB8AC3E}">
        <p14:creationId xmlns:p14="http://schemas.microsoft.com/office/powerpoint/2010/main" val="256837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AA54-CFB4-4828-A2C1-CF1E10E44292}"/>
              </a:ext>
            </a:extLst>
          </p:cNvPr>
          <p:cNvSpPr>
            <a:spLocks noGrp="1"/>
          </p:cNvSpPr>
          <p:nvPr>
            <p:ph type="title"/>
          </p:nvPr>
        </p:nvSpPr>
        <p:spPr/>
        <p:txBody>
          <a:bodyPr/>
          <a:lstStyle/>
          <a:p>
            <a:r>
              <a:rPr lang="en-US" dirty="0"/>
              <a:t>Partnerships </a:t>
            </a:r>
          </a:p>
        </p:txBody>
      </p:sp>
      <p:sp>
        <p:nvSpPr>
          <p:cNvPr id="3" name="Content Placeholder 2">
            <a:extLst>
              <a:ext uri="{FF2B5EF4-FFF2-40B4-BE49-F238E27FC236}">
                <a16:creationId xmlns:a16="http://schemas.microsoft.com/office/drawing/2014/main" id="{E06EB34F-4AD5-466E-A8F7-5FE8C4859A0D}"/>
              </a:ext>
            </a:extLst>
          </p:cNvPr>
          <p:cNvSpPr>
            <a:spLocks noGrp="1"/>
          </p:cNvSpPr>
          <p:nvPr>
            <p:ph idx="1"/>
          </p:nvPr>
        </p:nvSpPr>
        <p:spPr/>
        <p:txBody>
          <a:bodyPr>
            <a:normAutofit/>
          </a:bodyPr>
          <a:lstStyle/>
          <a:p>
            <a:r>
              <a:rPr lang="en-US" dirty="0"/>
              <a:t>VEEP in and of itself is an example of a successful partnership.  </a:t>
            </a:r>
          </a:p>
        </p:txBody>
      </p:sp>
      <p:sp>
        <p:nvSpPr>
          <p:cNvPr id="4" name="Footer Placeholder 3">
            <a:extLst>
              <a:ext uri="{FF2B5EF4-FFF2-40B4-BE49-F238E27FC236}">
                <a16:creationId xmlns:a16="http://schemas.microsoft.com/office/drawing/2014/main" id="{0136E22F-FA77-437F-80E6-5912D7EA02BF}"/>
              </a:ext>
            </a:extLst>
          </p:cNvPr>
          <p:cNvSpPr>
            <a:spLocks noGrp="1"/>
          </p:cNvSpPr>
          <p:nvPr>
            <p:ph type="ftr" sz="quarter" idx="11"/>
          </p:nvPr>
        </p:nvSpPr>
        <p:spPr/>
        <p:txBody>
          <a:bodyPr/>
          <a:lstStyle/>
          <a:p>
            <a:pPr algn="l"/>
            <a:fld id="{61C9B584-852F-4056-BF30-ABA66A23FD41}" type="slidenum">
              <a:rPr lang="en-US" smtClean="0"/>
              <a:t>28</a:t>
            </a:fld>
            <a:r>
              <a:rPr lang="en-US"/>
              <a:t>					</a:t>
            </a:r>
            <a:endParaRPr lang="en-US" dirty="0">
              <a:solidFill>
                <a:srgbClr val="256EAB"/>
              </a:solidFill>
            </a:endParaRPr>
          </a:p>
        </p:txBody>
      </p:sp>
      <p:pic>
        <p:nvPicPr>
          <p:cNvPr id="8" name="Graphic 7" descr="Handshake outline">
            <a:extLst>
              <a:ext uri="{FF2B5EF4-FFF2-40B4-BE49-F238E27FC236}">
                <a16:creationId xmlns:a16="http://schemas.microsoft.com/office/drawing/2014/main" id="{B8BABD36-53D4-4B2F-BAE7-2C2FA8A240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0936" y="3034304"/>
            <a:ext cx="3210128" cy="3210128"/>
          </a:xfrm>
          <a:prstGeom prst="rect">
            <a:avLst/>
          </a:prstGeom>
        </p:spPr>
      </p:pic>
    </p:spTree>
    <p:extLst>
      <p:ext uri="{BB962C8B-B14F-4D97-AF65-F5344CB8AC3E}">
        <p14:creationId xmlns:p14="http://schemas.microsoft.com/office/powerpoint/2010/main" val="1274659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Virginia Environmental Excellence Program (VEEP)</a:t>
            </a:r>
          </a:p>
        </p:txBody>
      </p:sp>
      <p:sp>
        <p:nvSpPr>
          <p:cNvPr id="3" name="Content Placeholder 2"/>
          <p:cNvSpPr>
            <a:spLocks noGrp="1"/>
          </p:cNvSpPr>
          <p:nvPr>
            <p:ph idx="1"/>
          </p:nvPr>
        </p:nvSpPr>
        <p:spPr>
          <a:xfrm>
            <a:off x="838200" y="1375450"/>
            <a:ext cx="10515600" cy="4837060"/>
          </a:xfrm>
        </p:spPr>
        <p:txBody>
          <a:bodyPr>
            <a:normAutofit fontScale="92500" lnSpcReduction="10000"/>
          </a:bodyPr>
          <a:lstStyle/>
          <a:p>
            <a:r>
              <a:rPr lang="en-US" b="1" dirty="0"/>
              <a:t>Sustainability Partners Track</a:t>
            </a:r>
          </a:p>
          <a:p>
            <a:pPr lvl="1"/>
            <a:r>
              <a:rPr lang="en-US" dirty="0"/>
              <a:t>Annual renewal with numerical reporting</a:t>
            </a:r>
          </a:p>
          <a:p>
            <a:pPr lvl="1"/>
            <a:r>
              <a:rPr lang="en-US" dirty="0"/>
              <a:t>Compliance requirements</a:t>
            </a:r>
          </a:p>
          <a:p>
            <a:pPr lvl="1"/>
            <a:r>
              <a:rPr lang="en-US" dirty="0"/>
              <a:t>Identified sustainability projects</a:t>
            </a:r>
          </a:p>
          <a:p>
            <a:pPr lvl="1"/>
            <a:r>
              <a:rPr lang="en-US" dirty="0"/>
              <a:t>Public recognition</a:t>
            </a:r>
          </a:p>
          <a:p>
            <a:pPr marL="0" indent="0">
              <a:buNone/>
            </a:pPr>
            <a:endParaRPr lang="en-US" b="1" dirty="0"/>
          </a:p>
          <a:p>
            <a:r>
              <a:rPr lang="en-US" b="1" dirty="0"/>
              <a:t>Environmental Management System Track</a:t>
            </a:r>
          </a:p>
          <a:p>
            <a:pPr lvl="1"/>
            <a:r>
              <a:rPr lang="en-US" dirty="0"/>
              <a:t>Three year renewal with annual reporting</a:t>
            </a:r>
          </a:p>
          <a:p>
            <a:pPr lvl="1"/>
            <a:r>
              <a:rPr lang="en-US" dirty="0"/>
              <a:t>Compliance requirements</a:t>
            </a:r>
          </a:p>
          <a:p>
            <a:pPr lvl="1"/>
            <a:r>
              <a:rPr lang="en-US" dirty="0"/>
              <a:t>Requires an environmental management system</a:t>
            </a:r>
          </a:p>
          <a:p>
            <a:pPr lvl="1"/>
            <a:r>
              <a:rPr lang="en-US" dirty="0"/>
              <a:t>Public recognition</a:t>
            </a:r>
          </a:p>
          <a:p>
            <a:pPr lvl="1"/>
            <a:r>
              <a:rPr lang="en-US" dirty="0"/>
              <a:t>Permit fee discounts</a:t>
            </a:r>
          </a:p>
          <a:p>
            <a:pPr lvl="1"/>
            <a:endParaRPr lang="en-US" dirty="0"/>
          </a:p>
          <a:p>
            <a:pPr marL="0" indent="0">
              <a:buNone/>
            </a:pPr>
            <a:endParaRPr lang="en-US" b="1" dirty="0"/>
          </a:p>
          <a:p>
            <a:pPr marL="0" indent="0">
              <a:buNone/>
            </a:pPr>
            <a:endParaRPr lang="en-US" dirty="0"/>
          </a:p>
          <a:p>
            <a:pPr marL="0" indent="0">
              <a:buNone/>
            </a:pPr>
            <a:endParaRPr lang="en-US" b="1" dirty="0"/>
          </a:p>
          <a:p>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29</a:t>
            </a:fld>
            <a:r>
              <a:rPr lang="en-US"/>
              <a:t>					</a:t>
            </a:r>
            <a:endParaRPr lang="en-US" dirty="0">
              <a:solidFill>
                <a:srgbClr val="256EAB"/>
              </a:solidFill>
            </a:endParaRPr>
          </a:p>
        </p:txBody>
      </p:sp>
      <p:pic>
        <p:nvPicPr>
          <p:cNvPr id="5" name="Picture 4" descr="E2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186" y="5120640"/>
            <a:ext cx="1753489" cy="1737360"/>
          </a:xfrm>
          <a:prstGeom prst="rect">
            <a:avLst/>
          </a:prstGeom>
        </p:spPr>
      </p:pic>
      <p:pic>
        <p:nvPicPr>
          <p:cNvPr id="6" name="Picture 5" descr="E3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2948" y="5106048"/>
            <a:ext cx="1768217" cy="1751952"/>
          </a:xfrm>
          <a:prstGeom prst="rect">
            <a:avLst/>
          </a:prstGeom>
        </p:spPr>
      </p:pic>
      <p:pic>
        <p:nvPicPr>
          <p:cNvPr id="7" name="Picture 6" descr="E4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2551" y="5120640"/>
            <a:ext cx="1768217" cy="1751952"/>
          </a:xfrm>
          <a:prstGeom prst="rect">
            <a:avLst/>
          </a:prstGeom>
        </p:spPr>
      </p:pic>
      <p:pic>
        <p:nvPicPr>
          <p:cNvPr id="8" name="Picture 7" descr="SP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219" y="1474840"/>
            <a:ext cx="1768377" cy="1750693"/>
          </a:xfrm>
          <a:prstGeom prst="rect">
            <a:avLst/>
          </a:prstGeom>
        </p:spPr>
      </p:pic>
    </p:spTree>
    <p:extLst>
      <p:ext uri="{BB962C8B-B14F-4D97-AF65-F5344CB8AC3E}">
        <p14:creationId xmlns:p14="http://schemas.microsoft.com/office/powerpoint/2010/main" val="552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42E-21BE-BE85-95AF-A22FBF34E908}"/>
              </a:ext>
            </a:extLst>
          </p:cNvPr>
          <p:cNvSpPr>
            <a:spLocks noGrp="1"/>
          </p:cNvSpPr>
          <p:nvPr>
            <p:ph type="title"/>
          </p:nvPr>
        </p:nvSpPr>
        <p:spPr/>
        <p:txBody>
          <a:bodyPr>
            <a:normAutofit/>
          </a:bodyPr>
          <a:lstStyle/>
          <a:p>
            <a:r>
              <a:rPr lang="en-US" dirty="0"/>
              <a:t>§ 10.1-1183. Creation of Department of Environmental Quality; statement of policy.</a:t>
            </a:r>
          </a:p>
        </p:txBody>
      </p:sp>
      <p:sp>
        <p:nvSpPr>
          <p:cNvPr id="3" name="Content Placeholder 2">
            <a:extLst>
              <a:ext uri="{FF2B5EF4-FFF2-40B4-BE49-F238E27FC236}">
                <a16:creationId xmlns:a16="http://schemas.microsoft.com/office/drawing/2014/main" id="{69B5B863-150D-F9D2-194C-FCAFF9464475}"/>
              </a:ext>
            </a:extLst>
          </p:cNvPr>
          <p:cNvSpPr>
            <a:spLocks noGrp="1"/>
          </p:cNvSpPr>
          <p:nvPr>
            <p:ph idx="1"/>
          </p:nvPr>
        </p:nvSpPr>
        <p:spPr/>
        <p:txBody>
          <a:bodyPr>
            <a:normAutofit fontScale="32500" lnSpcReduction="20000"/>
          </a:bodyPr>
          <a:lstStyle/>
          <a:p>
            <a:pPr marL="0" indent="0" algn="l" fontAlgn="base">
              <a:buNone/>
            </a:pPr>
            <a:r>
              <a:rPr lang="en-US" b="0" i="0" dirty="0">
                <a:solidFill>
                  <a:srgbClr val="444444"/>
                </a:solidFill>
                <a:effectLst/>
                <a:latin typeface="PT Serif" panose="020A0603040505020204" pitchFamily="18" charset="0"/>
              </a:rPr>
              <a:t>It is the policy of the Department of Environmental Quality to protect and enhance the environment of Virginia in order to promote the health and well-being of the Commonwealth's citizens, residents, and visitors in accordance with applicable laws and regulations. The purposes of the Department are:</a:t>
            </a:r>
          </a:p>
          <a:p>
            <a:pPr marL="0" indent="0" algn="l" fontAlgn="base">
              <a:buNone/>
            </a:pPr>
            <a:r>
              <a:rPr lang="en-US" b="0" i="0" dirty="0">
                <a:solidFill>
                  <a:srgbClr val="444444"/>
                </a:solidFill>
                <a:effectLst/>
                <a:latin typeface="PT Serif" panose="020A0603040505020204" pitchFamily="18" charset="0"/>
              </a:rPr>
              <a:t>1. To assist in the effective implementation of the Constitution of Virginia by carrying out state policies aimed at conserving the Commonwealth's natural resources and protecting its atmosphere, land, and waters from pollution.</a:t>
            </a:r>
          </a:p>
          <a:p>
            <a:pPr marL="0" indent="0" algn="l" fontAlgn="base">
              <a:buNone/>
            </a:pPr>
            <a:r>
              <a:rPr lang="en-US" b="0" i="0" dirty="0">
                <a:solidFill>
                  <a:srgbClr val="444444"/>
                </a:solidFill>
                <a:effectLst/>
                <a:latin typeface="PT Serif" panose="020A0603040505020204" pitchFamily="18" charset="0"/>
              </a:rPr>
              <a:t>2. To address climate change by developing and implementing policy and regulatory approaches to reducing climate pollution and promoting climate resilience in the Commonwealth and by ensuring that climate impacts and climate resilience are taken into account across all programs and permitting processes.</a:t>
            </a:r>
          </a:p>
          <a:p>
            <a:pPr marL="0" indent="0" algn="l" fontAlgn="base">
              <a:buNone/>
            </a:pPr>
            <a:r>
              <a:rPr lang="en-US" b="0" i="0" dirty="0">
                <a:solidFill>
                  <a:srgbClr val="444444"/>
                </a:solidFill>
                <a:effectLst/>
                <a:latin typeface="PT Serif" panose="020A0603040505020204" pitchFamily="18" charset="0"/>
              </a:rPr>
              <a:t>3. To coordinate permit review and issuance procedures to protect all aspects of Virginia's environment.</a:t>
            </a:r>
          </a:p>
          <a:p>
            <a:pPr marL="0" indent="0" algn="l" fontAlgn="base">
              <a:buNone/>
            </a:pPr>
            <a:r>
              <a:rPr lang="en-US" b="0" i="0" dirty="0">
                <a:solidFill>
                  <a:srgbClr val="444444"/>
                </a:solidFill>
                <a:effectLst/>
                <a:latin typeface="PT Serif" panose="020A0603040505020204" pitchFamily="18" charset="0"/>
              </a:rPr>
              <a:t>4. To further environmental justice and enhance public participation in the regulatory and permitting processes.</a:t>
            </a:r>
          </a:p>
          <a:p>
            <a:pPr marL="0" indent="0" algn="l" fontAlgn="base">
              <a:buNone/>
            </a:pPr>
            <a:r>
              <a:rPr lang="en-US" b="0" i="0" dirty="0">
                <a:solidFill>
                  <a:srgbClr val="444444"/>
                </a:solidFill>
                <a:effectLst/>
                <a:latin typeface="PT Serif" panose="020A0603040505020204" pitchFamily="18" charset="0"/>
              </a:rPr>
              <a:t>5. To establish and effectively implement a pollution prevention program to reduce the impact of pollutants on Virginia's natural resources.</a:t>
            </a:r>
          </a:p>
          <a:p>
            <a:pPr marL="0" indent="0" algn="l" fontAlgn="base">
              <a:buNone/>
            </a:pPr>
            <a:r>
              <a:rPr lang="en-US" b="0" i="0" dirty="0">
                <a:solidFill>
                  <a:srgbClr val="444444"/>
                </a:solidFill>
                <a:effectLst/>
                <a:latin typeface="PT Serif" panose="020A0603040505020204" pitchFamily="18" charset="0"/>
              </a:rPr>
              <a:t>6. To establish procedures for, and undertake, long-range environmental program planning and policy analysis, including assessments of emerging environmental challenges.</a:t>
            </a:r>
          </a:p>
          <a:p>
            <a:pPr marL="0" indent="0" algn="l" fontAlgn="base">
              <a:buNone/>
            </a:pPr>
            <a:r>
              <a:rPr lang="en-US" b="0" i="0" dirty="0">
                <a:solidFill>
                  <a:srgbClr val="444444"/>
                </a:solidFill>
                <a:effectLst/>
                <a:latin typeface="PT Serif" panose="020A0603040505020204" pitchFamily="18" charset="0"/>
              </a:rPr>
              <a:t>7. To conduct comprehensive evaluations of the Commonwealth's environmental protection programs.</a:t>
            </a:r>
          </a:p>
          <a:p>
            <a:pPr marL="0" indent="0" algn="l" fontAlgn="base">
              <a:buNone/>
            </a:pPr>
            <a:r>
              <a:rPr lang="en-US" b="0" i="0" dirty="0">
                <a:solidFill>
                  <a:srgbClr val="444444"/>
                </a:solidFill>
                <a:effectLst/>
                <a:latin typeface="PT Serif" panose="020A0603040505020204" pitchFamily="18" charset="0"/>
              </a:rPr>
              <a:t>8. To develop uniform administrative systems to ensure coherent environmental policies.</a:t>
            </a:r>
          </a:p>
          <a:p>
            <a:pPr marL="0" indent="0" algn="l" fontAlgn="base">
              <a:buNone/>
            </a:pPr>
            <a:r>
              <a:rPr lang="en-US" b="0" i="0" dirty="0">
                <a:solidFill>
                  <a:srgbClr val="444444"/>
                </a:solidFill>
                <a:effectLst/>
                <a:latin typeface="PT Serif" panose="020A0603040505020204" pitchFamily="18" charset="0"/>
              </a:rPr>
              <a:t>9. To coordinate state reviews with federal agencies on environmental issues, such as environmental impact statements.</a:t>
            </a:r>
          </a:p>
          <a:p>
            <a:pPr marL="0" indent="0" algn="l" fontAlgn="base">
              <a:buNone/>
            </a:pPr>
            <a:r>
              <a:rPr lang="en-US" b="0" i="0" dirty="0">
                <a:solidFill>
                  <a:srgbClr val="444444"/>
                </a:solidFill>
                <a:effectLst/>
                <a:latin typeface="PT Serif" panose="020A0603040505020204" pitchFamily="18" charset="0"/>
              </a:rPr>
              <a:t>10. To promote environmental quality through public hearings and expeditious and comprehensive permitting, inspection, monitoring, and enforcement programs, and provide effective service delivery to the regulated community.</a:t>
            </a:r>
          </a:p>
          <a:p>
            <a:pPr marL="0" indent="0" algn="l" fontAlgn="base">
              <a:buNone/>
            </a:pPr>
            <a:r>
              <a:rPr lang="en-US" b="0" i="0" dirty="0">
                <a:solidFill>
                  <a:srgbClr val="444444"/>
                </a:solidFill>
                <a:effectLst/>
                <a:latin typeface="PT Serif" panose="020A0603040505020204" pitchFamily="18" charset="0"/>
              </a:rPr>
              <a:t>11. To advise the Governor and General Assembly, and, on request, assist other officers, employees, and public bodies of the Commonwealth, on matters relating to environmental quality and the effectiveness of actions and programs designed to enhance that quality.</a:t>
            </a:r>
          </a:p>
          <a:p>
            <a:pPr marL="0" indent="0" algn="l" fontAlgn="base">
              <a:buNone/>
            </a:pPr>
            <a:r>
              <a:rPr lang="en-US" b="0" i="0" dirty="0">
                <a:solidFill>
                  <a:srgbClr val="444444"/>
                </a:solidFill>
                <a:effectLst/>
                <a:latin typeface="PT Serif" panose="020A0603040505020204" pitchFamily="18" charset="0"/>
              </a:rPr>
              <a:t>12. To ensure that there is consistency in the enforcement of the laws, regulations, and policies as they apply to holders of permits or certificates issued by the Department, whether the owners or operators of such regulated facilities are public sector or private sector entities, including the development of electronic recordkeeping and document transmittal systems that encourage the use of electronic methods in performing the Department's business as a means of furthering both resource conservation and transaction efficiency.</a:t>
            </a:r>
          </a:p>
          <a:p>
            <a:pPr marL="0" indent="0" algn="l" fontAlgn="base">
              <a:buNone/>
            </a:pPr>
            <a:r>
              <a:rPr lang="en-US" b="0" i="0" dirty="0">
                <a:solidFill>
                  <a:srgbClr val="444444"/>
                </a:solidFill>
                <a:effectLst/>
                <a:latin typeface="PT Serif" panose="020A0603040505020204" pitchFamily="18" charset="0"/>
              </a:rPr>
              <a:t>13. To ensure the fair treatment and meaningful involvement of all people regardless of race, color, national origin, faith, disability, or income with respect to the administration of environmental laws, regulations, and policies.</a:t>
            </a:r>
          </a:p>
        </p:txBody>
      </p:sp>
      <p:sp>
        <p:nvSpPr>
          <p:cNvPr id="4" name="Footer Placeholder 3">
            <a:extLst>
              <a:ext uri="{FF2B5EF4-FFF2-40B4-BE49-F238E27FC236}">
                <a16:creationId xmlns:a16="http://schemas.microsoft.com/office/drawing/2014/main" id="{4FFA5CF7-1F10-CB2C-CD67-D28855E98E05}"/>
              </a:ext>
            </a:extLst>
          </p:cNvPr>
          <p:cNvSpPr>
            <a:spLocks noGrp="1"/>
          </p:cNvSpPr>
          <p:nvPr>
            <p:ph type="ftr" sz="quarter" idx="11"/>
          </p:nvPr>
        </p:nvSpPr>
        <p:spPr/>
        <p:txBody>
          <a:bodyPr/>
          <a:lstStyle/>
          <a:p>
            <a:pPr algn="l"/>
            <a:fld id="{61C9B584-852F-4056-BF30-ABA66A23FD41}" type="slidenum">
              <a:rPr lang="en-US" smtClean="0"/>
              <a:t>3</a:t>
            </a:fld>
            <a:r>
              <a:rPr lang="en-US"/>
              <a:t>					</a:t>
            </a:r>
            <a:endParaRPr lang="en-US" dirty="0">
              <a:solidFill>
                <a:srgbClr val="256EAB"/>
              </a:solidFill>
            </a:endParaRPr>
          </a:p>
        </p:txBody>
      </p:sp>
    </p:spTree>
    <p:extLst>
      <p:ext uri="{BB962C8B-B14F-4D97-AF65-F5344CB8AC3E}">
        <p14:creationId xmlns:p14="http://schemas.microsoft.com/office/powerpoint/2010/main" val="2070061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VEEP by the Numbers</a:t>
            </a:r>
          </a:p>
        </p:txBody>
      </p:sp>
      <p:sp>
        <p:nvSpPr>
          <p:cNvPr id="4" name="Footer Placeholder 3"/>
          <p:cNvSpPr>
            <a:spLocks noGrp="1"/>
          </p:cNvSpPr>
          <p:nvPr>
            <p:ph type="ftr" sz="quarter" idx="11"/>
          </p:nvPr>
        </p:nvSpPr>
        <p:spPr/>
        <p:txBody>
          <a:bodyPr/>
          <a:lstStyle/>
          <a:p>
            <a:pPr algn="l"/>
            <a:fld id="{61C9B584-852F-4056-BF30-ABA66A23FD41}" type="slidenum">
              <a:rPr lang="en-US" smtClean="0"/>
              <a:t>30</a:t>
            </a:fld>
            <a:r>
              <a:rPr lang="en-US" dirty="0"/>
              <a:t>					</a:t>
            </a:r>
            <a:endParaRPr lang="en-US" dirty="0">
              <a:solidFill>
                <a:srgbClr val="256EAB"/>
              </a:solidFill>
            </a:endParaRPr>
          </a:p>
        </p:txBody>
      </p:sp>
      <p:pic>
        <p:nvPicPr>
          <p:cNvPr id="9" name="Graphic 8" descr="History with solid fill">
            <a:extLst>
              <a:ext uri="{FF2B5EF4-FFF2-40B4-BE49-F238E27FC236}">
                <a16:creationId xmlns:a16="http://schemas.microsoft.com/office/drawing/2014/main" id="{78C52F58-128F-4FD1-8EBA-D6A426F238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224" y="1853392"/>
            <a:ext cx="914400" cy="914400"/>
          </a:xfrm>
          <a:prstGeom prst="rect">
            <a:avLst/>
          </a:prstGeom>
        </p:spPr>
      </p:pic>
      <p:sp>
        <p:nvSpPr>
          <p:cNvPr id="12" name="TextBox 11">
            <a:extLst>
              <a:ext uri="{FF2B5EF4-FFF2-40B4-BE49-F238E27FC236}">
                <a16:creationId xmlns:a16="http://schemas.microsoft.com/office/drawing/2014/main" id="{CBBEABBF-3CE6-4255-80E3-1C3886D793AA}"/>
              </a:ext>
            </a:extLst>
          </p:cNvPr>
          <p:cNvSpPr txBox="1"/>
          <p:nvPr/>
        </p:nvSpPr>
        <p:spPr>
          <a:xfrm>
            <a:off x="793051" y="2675693"/>
            <a:ext cx="1781482" cy="584775"/>
          </a:xfrm>
          <a:prstGeom prst="rect">
            <a:avLst/>
          </a:prstGeom>
          <a:noFill/>
        </p:spPr>
        <p:txBody>
          <a:bodyPr wrap="square" rtlCol="0">
            <a:spAutoFit/>
          </a:bodyPr>
          <a:lstStyle/>
          <a:p>
            <a:r>
              <a:rPr lang="en-US" sz="3200" dirty="0">
                <a:solidFill>
                  <a:srgbClr val="256EAB"/>
                </a:solidFill>
              </a:rPr>
              <a:t>20+ years</a:t>
            </a:r>
          </a:p>
        </p:txBody>
      </p:sp>
      <p:sp>
        <p:nvSpPr>
          <p:cNvPr id="14" name="TextBox 13">
            <a:extLst>
              <a:ext uri="{FF2B5EF4-FFF2-40B4-BE49-F238E27FC236}">
                <a16:creationId xmlns:a16="http://schemas.microsoft.com/office/drawing/2014/main" id="{5C1B6708-BB6D-4B19-B998-497B5FF37E28}"/>
              </a:ext>
            </a:extLst>
          </p:cNvPr>
          <p:cNvSpPr txBox="1"/>
          <p:nvPr/>
        </p:nvSpPr>
        <p:spPr>
          <a:xfrm>
            <a:off x="7699939" y="1853392"/>
            <a:ext cx="3996339" cy="1015663"/>
          </a:xfrm>
          <a:prstGeom prst="rect">
            <a:avLst/>
          </a:prstGeom>
          <a:noFill/>
        </p:spPr>
        <p:txBody>
          <a:bodyPr wrap="square" rtlCol="0">
            <a:spAutoFit/>
          </a:bodyPr>
          <a:lstStyle/>
          <a:p>
            <a:r>
              <a:rPr lang="en-US" sz="6000" dirty="0">
                <a:solidFill>
                  <a:srgbClr val="256EAB"/>
                </a:solidFill>
              </a:rPr>
              <a:t>350+ </a:t>
            </a:r>
            <a:r>
              <a:rPr lang="en-US" sz="3200" dirty="0">
                <a:solidFill>
                  <a:srgbClr val="256EAB"/>
                </a:solidFill>
              </a:rPr>
              <a:t>Participants</a:t>
            </a:r>
          </a:p>
        </p:txBody>
      </p:sp>
      <p:pic>
        <p:nvPicPr>
          <p:cNvPr id="19" name="Graphic 18" descr="Group with solid fill">
            <a:extLst>
              <a:ext uri="{FF2B5EF4-FFF2-40B4-BE49-F238E27FC236}">
                <a16:creationId xmlns:a16="http://schemas.microsoft.com/office/drawing/2014/main" id="{8289A622-410C-4489-9725-35B112F488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542" y="3540080"/>
            <a:ext cx="914400" cy="914400"/>
          </a:xfrm>
          <a:prstGeom prst="rect">
            <a:avLst/>
          </a:prstGeom>
        </p:spPr>
      </p:pic>
      <p:sp>
        <p:nvSpPr>
          <p:cNvPr id="22" name="TextBox 21">
            <a:extLst>
              <a:ext uri="{FF2B5EF4-FFF2-40B4-BE49-F238E27FC236}">
                <a16:creationId xmlns:a16="http://schemas.microsoft.com/office/drawing/2014/main" id="{BC8B4C17-228B-4B69-8AAD-8A217F06EF44}"/>
              </a:ext>
            </a:extLst>
          </p:cNvPr>
          <p:cNvSpPr txBox="1"/>
          <p:nvPr/>
        </p:nvSpPr>
        <p:spPr>
          <a:xfrm>
            <a:off x="750369" y="4248948"/>
            <a:ext cx="2605674" cy="1569660"/>
          </a:xfrm>
          <a:prstGeom prst="rect">
            <a:avLst/>
          </a:prstGeom>
          <a:noFill/>
        </p:spPr>
        <p:txBody>
          <a:bodyPr wrap="square" rtlCol="0">
            <a:spAutoFit/>
          </a:bodyPr>
          <a:lstStyle/>
          <a:p>
            <a:r>
              <a:rPr lang="en-US" sz="2400" dirty="0">
                <a:solidFill>
                  <a:srgbClr val="198569"/>
                </a:solidFill>
              </a:rPr>
              <a:t>250,000+ employees under the umbrella of VEEP</a:t>
            </a:r>
          </a:p>
        </p:txBody>
      </p:sp>
      <p:graphicFrame>
        <p:nvGraphicFramePr>
          <p:cNvPr id="25" name="Chart 24" descr="pie chart of VEEP member levels">
            <a:extLst>
              <a:ext uri="{FF2B5EF4-FFF2-40B4-BE49-F238E27FC236}">
                <a16:creationId xmlns:a16="http://schemas.microsoft.com/office/drawing/2014/main" id="{74541FE8-4CA0-4BE7-8ACF-5B7DC4E94117}"/>
              </a:ext>
            </a:extLst>
          </p:cNvPr>
          <p:cNvGraphicFramePr/>
          <p:nvPr>
            <p:extLst>
              <p:ext uri="{D42A27DB-BD31-4B8C-83A1-F6EECF244321}">
                <p14:modId xmlns:p14="http://schemas.microsoft.com/office/powerpoint/2010/main" val="4270996792"/>
              </p:ext>
            </p:extLst>
          </p:nvPr>
        </p:nvGraphicFramePr>
        <p:xfrm>
          <a:off x="7338003" y="2860664"/>
          <a:ext cx="4358275" cy="31697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Content Placeholder 29" descr="Bar graph of VEEP membership type">
            <a:extLst>
              <a:ext uri="{FF2B5EF4-FFF2-40B4-BE49-F238E27FC236}">
                <a16:creationId xmlns:a16="http://schemas.microsoft.com/office/drawing/2014/main" id="{0B0B6175-E27C-4CF8-BD83-5005EE0A1A5A}"/>
              </a:ext>
            </a:extLst>
          </p:cNvPr>
          <p:cNvGraphicFramePr>
            <a:graphicFrameLocks noGrp="1"/>
          </p:cNvGraphicFramePr>
          <p:nvPr>
            <p:ph idx="1"/>
            <p:extLst>
              <p:ext uri="{D42A27DB-BD31-4B8C-83A1-F6EECF244321}">
                <p14:modId xmlns:p14="http://schemas.microsoft.com/office/powerpoint/2010/main" val="2082293238"/>
              </p:ext>
            </p:extLst>
          </p:nvPr>
        </p:nvGraphicFramePr>
        <p:xfrm>
          <a:off x="3685882" y="1960562"/>
          <a:ext cx="3471153" cy="4351338"/>
        </p:xfrm>
        <a:graphic>
          <a:graphicData uri="http://schemas.openxmlformats.org/drawingml/2006/chart">
            <c:chart xmlns:c="http://schemas.openxmlformats.org/drawingml/2006/chart" xmlns:r="http://schemas.openxmlformats.org/officeDocument/2006/relationships" r:id="rId8"/>
          </a:graphicData>
        </a:graphic>
      </p:graphicFrame>
      <p:cxnSp>
        <p:nvCxnSpPr>
          <p:cNvPr id="33" name="Straight Connector 32">
            <a:extLst>
              <a:ext uri="{FF2B5EF4-FFF2-40B4-BE49-F238E27FC236}">
                <a16:creationId xmlns:a16="http://schemas.microsoft.com/office/drawing/2014/main" id="{B87BD526-4D62-44B5-AC14-1B3DF9EA9131}"/>
              </a:ext>
              <a:ext uri="{C183D7F6-B498-43B3-948B-1728B52AA6E4}">
                <adec:decorative xmlns:adec="http://schemas.microsoft.com/office/drawing/2017/decorative" val="1"/>
              </a:ext>
            </a:extLst>
          </p:cNvPr>
          <p:cNvCxnSpPr>
            <a:cxnSpLocks/>
          </p:cNvCxnSpPr>
          <p:nvPr/>
        </p:nvCxnSpPr>
        <p:spPr>
          <a:xfrm>
            <a:off x="7391250" y="1748378"/>
            <a:ext cx="21227" cy="44481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CD5C248-D2EF-4A4C-972E-CCED0CE1E845}"/>
              </a:ext>
              <a:ext uri="{C183D7F6-B498-43B3-948B-1728B52AA6E4}">
                <adec:decorative xmlns:adec="http://schemas.microsoft.com/office/drawing/2017/decorative" val="1"/>
              </a:ext>
            </a:extLst>
          </p:cNvPr>
          <p:cNvCxnSpPr>
            <a:cxnSpLocks/>
          </p:cNvCxnSpPr>
          <p:nvPr/>
        </p:nvCxnSpPr>
        <p:spPr>
          <a:xfrm>
            <a:off x="3462537" y="1748378"/>
            <a:ext cx="13827" cy="4501817"/>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374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9D6C-1694-49CF-8934-C09AA007F98B}"/>
              </a:ext>
            </a:extLst>
          </p:cNvPr>
          <p:cNvSpPr>
            <a:spLocks noGrp="1"/>
          </p:cNvSpPr>
          <p:nvPr>
            <p:ph type="title"/>
          </p:nvPr>
        </p:nvSpPr>
        <p:spPr/>
        <p:txBody>
          <a:bodyPr/>
          <a:lstStyle/>
          <a:p>
            <a:r>
              <a:rPr lang="en-US" dirty="0"/>
              <a:t>Solid Waste Infrastructure for Recycling Grant</a:t>
            </a:r>
          </a:p>
        </p:txBody>
      </p:sp>
      <p:sp>
        <p:nvSpPr>
          <p:cNvPr id="3" name="Content Placeholder 2">
            <a:extLst>
              <a:ext uri="{FF2B5EF4-FFF2-40B4-BE49-F238E27FC236}">
                <a16:creationId xmlns:a16="http://schemas.microsoft.com/office/drawing/2014/main" id="{8776D2CC-C29A-4769-8291-48A49AA6FEDF}"/>
              </a:ext>
            </a:extLst>
          </p:cNvPr>
          <p:cNvSpPr>
            <a:spLocks noGrp="1"/>
          </p:cNvSpPr>
          <p:nvPr>
            <p:ph idx="1"/>
          </p:nvPr>
        </p:nvSpPr>
        <p:spPr>
          <a:xfrm>
            <a:off x="838200" y="1825625"/>
            <a:ext cx="5711266" cy="4351338"/>
          </a:xfrm>
        </p:spPr>
        <p:txBody>
          <a:bodyPr>
            <a:normAutofit/>
          </a:bodyPr>
          <a:lstStyle/>
          <a:p>
            <a:pPr>
              <a:spcAft>
                <a:spcPts val="1200"/>
              </a:spcAft>
            </a:pPr>
            <a:r>
              <a:rPr lang="en-US" dirty="0"/>
              <a:t>EPA funding for states to improve post-consumer materials management programs</a:t>
            </a:r>
          </a:p>
          <a:p>
            <a:pPr>
              <a:spcAft>
                <a:spcPts val="1200"/>
              </a:spcAft>
            </a:pPr>
            <a:r>
              <a:rPr lang="en-US" dirty="0"/>
              <a:t>Funding possibilities for DEQ:</a:t>
            </a:r>
          </a:p>
          <a:p>
            <a:pPr marL="457200" lvl="1">
              <a:spcAft>
                <a:spcPts val="600"/>
              </a:spcAft>
            </a:pPr>
            <a:r>
              <a:rPr lang="en-US" dirty="0"/>
              <a:t>Update statewide solid waste management plan</a:t>
            </a:r>
          </a:p>
          <a:p>
            <a:pPr marL="457200" lvl="1">
              <a:spcAft>
                <a:spcPts val="600"/>
              </a:spcAft>
            </a:pPr>
            <a:r>
              <a:rPr lang="en-US" dirty="0"/>
              <a:t>Improve data collection</a:t>
            </a:r>
          </a:p>
          <a:p>
            <a:pPr marL="457200" lvl="1">
              <a:spcAft>
                <a:spcPts val="600"/>
              </a:spcAft>
            </a:pPr>
            <a:r>
              <a:rPr lang="en-US" dirty="0"/>
              <a:t>Implement plans to advance post-consumer materials management</a:t>
            </a:r>
          </a:p>
        </p:txBody>
      </p:sp>
      <p:sp>
        <p:nvSpPr>
          <p:cNvPr id="4" name="Footer Placeholder 3">
            <a:extLst>
              <a:ext uri="{FF2B5EF4-FFF2-40B4-BE49-F238E27FC236}">
                <a16:creationId xmlns:a16="http://schemas.microsoft.com/office/drawing/2014/main" id="{98C1F3E4-DC26-4005-A23B-39D96FFE780B}"/>
              </a:ext>
            </a:extLst>
          </p:cNvPr>
          <p:cNvSpPr>
            <a:spLocks noGrp="1"/>
          </p:cNvSpPr>
          <p:nvPr>
            <p:ph type="ftr" sz="quarter" idx="11"/>
          </p:nvPr>
        </p:nvSpPr>
        <p:spPr/>
        <p:txBody>
          <a:bodyPr/>
          <a:lstStyle/>
          <a:p>
            <a:pPr algn="l"/>
            <a:fld id="{61C9B584-852F-4056-BF30-ABA66A23FD41}" type="slidenum">
              <a:rPr lang="en-US" smtClean="0"/>
              <a:t>31</a:t>
            </a:fld>
            <a:r>
              <a:rPr lang="en-US" dirty="0"/>
              <a:t>					</a:t>
            </a:r>
            <a:endParaRPr lang="en-US" dirty="0">
              <a:solidFill>
                <a:srgbClr val="256EAB"/>
              </a:solidFill>
            </a:endParaRPr>
          </a:p>
        </p:txBody>
      </p:sp>
      <p:pic>
        <p:nvPicPr>
          <p:cNvPr id="6" name="Picture 5" descr="recyclable material and compostable material">
            <a:extLst>
              <a:ext uri="{FF2B5EF4-FFF2-40B4-BE49-F238E27FC236}">
                <a16:creationId xmlns:a16="http://schemas.microsoft.com/office/drawing/2014/main" id="{5FE37CCD-4538-4EE4-96A0-CD45554EB61C}"/>
              </a:ext>
            </a:extLst>
          </p:cNvPr>
          <p:cNvPicPr>
            <a:picLocks noChangeAspect="1"/>
          </p:cNvPicPr>
          <p:nvPr/>
        </p:nvPicPr>
        <p:blipFill>
          <a:blip r:embed="rId3"/>
          <a:stretch>
            <a:fillRect/>
          </a:stretch>
        </p:blipFill>
        <p:spPr>
          <a:xfrm>
            <a:off x="6742969" y="1503459"/>
            <a:ext cx="4934639" cy="2467319"/>
          </a:xfrm>
          <a:prstGeom prst="rect">
            <a:avLst/>
          </a:prstGeom>
        </p:spPr>
      </p:pic>
      <p:pic>
        <p:nvPicPr>
          <p:cNvPr id="8" name="Picture 7" descr="baled cardboard">
            <a:extLst>
              <a:ext uri="{FF2B5EF4-FFF2-40B4-BE49-F238E27FC236}">
                <a16:creationId xmlns:a16="http://schemas.microsoft.com/office/drawing/2014/main" id="{7CB286ED-F698-4A22-B736-4F275E4C7867}"/>
              </a:ext>
            </a:extLst>
          </p:cNvPr>
          <p:cNvPicPr>
            <a:picLocks noChangeAspect="1"/>
          </p:cNvPicPr>
          <p:nvPr/>
        </p:nvPicPr>
        <p:blipFill rotWithShape="1">
          <a:blip r:embed="rId4"/>
          <a:srcRect l="31747" t="23730" r="29676"/>
          <a:stretch/>
        </p:blipFill>
        <p:spPr>
          <a:xfrm>
            <a:off x="6481569" y="4105715"/>
            <a:ext cx="2753772" cy="2164866"/>
          </a:xfrm>
          <a:prstGeom prst="rect">
            <a:avLst/>
          </a:prstGeom>
          <a:ln>
            <a:noFill/>
          </a:ln>
          <a:effectLst>
            <a:outerShdw blurRad="292100" dist="139700" dir="2700000" algn="tl" rotWithShape="0">
              <a:srgbClr val="333333">
                <a:alpha val="65000"/>
              </a:srgbClr>
            </a:outerShdw>
          </a:effectLst>
        </p:spPr>
      </p:pic>
      <p:pic>
        <p:nvPicPr>
          <p:cNvPr id="1026" name="Picture 2" descr="Graphic that says 50 percent recycling rate by 2030">
            <a:extLst>
              <a:ext uri="{FF2B5EF4-FFF2-40B4-BE49-F238E27FC236}">
                <a16:creationId xmlns:a16="http://schemas.microsoft.com/office/drawing/2014/main" id="{40D1ADF6-44A0-89A7-9497-C4BC390C9A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463" y="4105716"/>
            <a:ext cx="2637593" cy="226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73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948D-22CB-4BC5-A4F5-B49B93137BA6}"/>
              </a:ext>
            </a:extLst>
          </p:cNvPr>
          <p:cNvSpPr>
            <a:spLocks noGrp="1"/>
          </p:cNvSpPr>
          <p:nvPr>
            <p:ph type="title"/>
          </p:nvPr>
        </p:nvSpPr>
        <p:spPr/>
        <p:txBody>
          <a:bodyPr>
            <a:normAutofit/>
          </a:bodyPr>
          <a:lstStyle/>
          <a:p>
            <a:r>
              <a:rPr lang="en-US" sz="3000" b="1"/>
              <a:t>Solid Waste Infrastructure for Recycling (SWIFR) Grant</a:t>
            </a:r>
          </a:p>
        </p:txBody>
      </p:sp>
      <p:graphicFrame>
        <p:nvGraphicFramePr>
          <p:cNvPr id="11" name="Content Placeholder 10" descr="grant period description">
            <a:extLst>
              <a:ext uri="{FF2B5EF4-FFF2-40B4-BE49-F238E27FC236}">
                <a16:creationId xmlns:a16="http://schemas.microsoft.com/office/drawing/2014/main" id="{FD005543-851D-3971-920B-73D37287CF09}"/>
              </a:ext>
            </a:extLst>
          </p:cNvPr>
          <p:cNvGraphicFramePr>
            <a:graphicFrameLocks noGrp="1"/>
          </p:cNvGraphicFramePr>
          <p:nvPr>
            <p:ph idx="1"/>
            <p:extLst>
              <p:ext uri="{D42A27DB-BD31-4B8C-83A1-F6EECF244321}">
                <p14:modId xmlns:p14="http://schemas.microsoft.com/office/powerpoint/2010/main" val="1371316428"/>
              </p:ext>
            </p:extLst>
          </p:nvPr>
        </p:nvGraphicFramePr>
        <p:xfrm>
          <a:off x="838200" y="15970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3">
            <a:extLst>
              <a:ext uri="{FF2B5EF4-FFF2-40B4-BE49-F238E27FC236}">
                <a16:creationId xmlns:a16="http://schemas.microsoft.com/office/drawing/2014/main" id="{41F82094-F5E1-51C4-3B6C-FD508309DF29}"/>
              </a:ext>
            </a:extLst>
          </p:cNvPr>
          <p:cNvSpPr txBox="1">
            <a:spLocks/>
          </p:cNvSpPr>
          <p:nvPr/>
        </p:nvSpPr>
        <p:spPr>
          <a:xfrm>
            <a:off x="838200" y="6311900"/>
            <a:ext cx="10515600" cy="40957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C9B584-852F-4056-BF30-ABA66A23FD41}" type="slidenum">
              <a:rPr lang="en-US" sz="1400" smtClean="0">
                <a:solidFill>
                  <a:schemeClr val="tx1">
                    <a:lumMod val="65000"/>
                    <a:lumOff val="35000"/>
                  </a:schemeClr>
                </a:solidFill>
              </a:rPr>
              <a:pPr/>
              <a:t>32</a:t>
            </a:fld>
            <a:r>
              <a:rPr lang="en-US" sz="1400">
                <a:solidFill>
                  <a:schemeClr val="tx1">
                    <a:lumMod val="65000"/>
                    <a:lumOff val="35000"/>
                  </a:schemeClr>
                </a:solidFill>
              </a:rPr>
              <a:t>					</a:t>
            </a:r>
          </a:p>
        </p:txBody>
      </p:sp>
    </p:spTree>
    <p:extLst>
      <p:ext uri="{BB962C8B-B14F-4D97-AF65-F5344CB8AC3E}">
        <p14:creationId xmlns:p14="http://schemas.microsoft.com/office/powerpoint/2010/main" val="2426857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EAB9-DAF2-9668-A37F-5F3FCD8A149C}"/>
              </a:ext>
            </a:extLst>
          </p:cNvPr>
          <p:cNvSpPr>
            <a:spLocks noGrp="1"/>
          </p:cNvSpPr>
          <p:nvPr>
            <p:ph type="title"/>
          </p:nvPr>
        </p:nvSpPr>
        <p:spPr/>
        <p:txBody>
          <a:bodyPr>
            <a:normAutofit/>
          </a:bodyPr>
          <a:lstStyle/>
          <a:p>
            <a:r>
              <a:rPr lang="en-US" sz="3600" b="1"/>
              <a:t>Climate Pollution Reduction Grant (CPRG)</a:t>
            </a:r>
          </a:p>
        </p:txBody>
      </p:sp>
      <p:sp>
        <p:nvSpPr>
          <p:cNvPr id="3" name="Content Placeholder 2">
            <a:extLst>
              <a:ext uri="{FF2B5EF4-FFF2-40B4-BE49-F238E27FC236}">
                <a16:creationId xmlns:a16="http://schemas.microsoft.com/office/drawing/2014/main" id="{C15C4831-FBB9-E3B4-A263-17AF3914E73D}"/>
              </a:ext>
            </a:extLst>
          </p:cNvPr>
          <p:cNvSpPr>
            <a:spLocks noGrp="1"/>
          </p:cNvSpPr>
          <p:nvPr>
            <p:ph sz="half" idx="1"/>
          </p:nvPr>
        </p:nvSpPr>
        <p:spPr>
          <a:xfrm>
            <a:off x="838200" y="1825625"/>
            <a:ext cx="5181600" cy="4535846"/>
          </a:xfrm>
        </p:spPr>
        <p:txBody>
          <a:bodyPr>
            <a:normAutofit fontScale="92500" lnSpcReduction="10000"/>
          </a:bodyPr>
          <a:lstStyle/>
          <a:p>
            <a:r>
              <a:rPr lang="en-US" sz="3200"/>
              <a:t>CPRG grant program administered by the EPA Air Office</a:t>
            </a:r>
          </a:p>
          <a:p>
            <a:r>
              <a:rPr lang="en-US" sz="3200"/>
              <a:t>CPRG has two elements</a:t>
            </a:r>
          </a:p>
          <a:p>
            <a:pPr lvl="1"/>
            <a:r>
              <a:rPr lang="en-US" sz="3200"/>
              <a:t>Climate Action Planning ($250 million)</a:t>
            </a:r>
          </a:p>
          <a:p>
            <a:pPr lvl="1"/>
            <a:r>
              <a:rPr lang="en-US" sz="3200"/>
              <a:t>CPRG Project Implementation ($4.6 billion)</a:t>
            </a:r>
          </a:p>
          <a:p>
            <a:r>
              <a:rPr lang="en-US" sz="3200"/>
              <a:t>DEQ (Air Division) designated agency lead</a:t>
            </a:r>
          </a:p>
          <a:p>
            <a:endParaRPr lang="en-US"/>
          </a:p>
        </p:txBody>
      </p:sp>
      <p:pic>
        <p:nvPicPr>
          <p:cNvPr id="4098" name="Picture 2" descr="DeepBloo connect your energy | The Energy Revolution Of 2018 ...">
            <a:extLst>
              <a:ext uri="{FF2B5EF4-FFF2-40B4-BE49-F238E27FC236}">
                <a16:creationId xmlns:a16="http://schemas.microsoft.com/office/drawing/2014/main" id="{2CBA6177-56E4-0A71-F805-883A5EE0B2C2}"/>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351639" y="2743199"/>
            <a:ext cx="5348747" cy="323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03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CRPG’s Two Elements</a:t>
            </a:r>
          </a:p>
        </p:txBody>
      </p:sp>
      <p:sp>
        <p:nvSpPr>
          <p:cNvPr id="3" name="Content Placeholder 2"/>
          <p:cNvSpPr>
            <a:spLocks noGrp="1"/>
          </p:cNvSpPr>
          <p:nvPr>
            <p:ph idx="1"/>
          </p:nvPr>
        </p:nvSpPr>
        <p:spPr>
          <a:xfrm>
            <a:off x="838200" y="1838131"/>
            <a:ext cx="10515600" cy="4338832"/>
          </a:xfrm>
        </p:spPr>
        <p:txBody>
          <a:bodyPr>
            <a:normAutofit fontScale="92500" lnSpcReduction="10000"/>
          </a:bodyPr>
          <a:lstStyle/>
          <a:p>
            <a:r>
              <a:rPr lang="en-US"/>
              <a:t>Climate Action Planning</a:t>
            </a:r>
          </a:p>
          <a:p>
            <a:pPr lvl="1"/>
            <a:r>
              <a:rPr lang="en-US"/>
              <a:t>$3 million non-competitive award to each state that submitted Climate Action Workplan by March 1 deadline</a:t>
            </a:r>
          </a:p>
          <a:p>
            <a:pPr lvl="2"/>
            <a:r>
              <a:rPr lang="en-US"/>
              <a:t>Large MSAs also eligible for $1 million climate planning grants</a:t>
            </a:r>
          </a:p>
          <a:p>
            <a:pPr lvl="1"/>
            <a:r>
              <a:rPr lang="en-US"/>
              <a:t>Funding to be used to develop and implement a Comprehensive Climate Action Plan (CCAP) by late summer 2025</a:t>
            </a:r>
          </a:p>
          <a:p>
            <a:pPr lvl="2"/>
            <a:r>
              <a:rPr lang="en-US"/>
              <a:t>A Preliminary Climate Action Plan (PCAP) due by March 1, 2024 </a:t>
            </a:r>
          </a:p>
          <a:p>
            <a:r>
              <a:rPr lang="en-US"/>
              <a:t>CPRG Project Implementation Grants totaling $4.6 billion will be awarded by EPA on a competitive basis</a:t>
            </a:r>
          </a:p>
          <a:p>
            <a:pPr lvl="1"/>
            <a:r>
              <a:rPr lang="en-US"/>
              <a:t>EPA guidance this September</a:t>
            </a:r>
          </a:p>
          <a:p>
            <a:pPr lvl="1"/>
            <a:r>
              <a:rPr lang="en-US"/>
              <a:t>Eligible projects must be included in state or SMA PCAP</a:t>
            </a:r>
          </a:p>
          <a:p>
            <a:pPr lvl="1"/>
            <a:r>
              <a:rPr lang="en-US"/>
              <a:t> Application due on or about April 1, 2024 </a:t>
            </a:r>
          </a:p>
          <a:p>
            <a:pPr lvl="1"/>
            <a:endParaRPr lang="en-US"/>
          </a:p>
        </p:txBody>
      </p:sp>
    </p:spTree>
    <p:extLst>
      <p:ext uri="{BB962C8B-B14F-4D97-AF65-F5344CB8AC3E}">
        <p14:creationId xmlns:p14="http://schemas.microsoft.com/office/powerpoint/2010/main" val="389296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descr="brown bag image">
            <a:extLst>
              <a:ext uri="{FF2B5EF4-FFF2-40B4-BE49-F238E27FC236}">
                <a16:creationId xmlns:a16="http://schemas.microsoft.com/office/drawing/2014/main" id="{22B32261-CD25-D315-97E8-19EF2E6B550B}"/>
              </a:ext>
            </a:extLst>
          </p:cNvPr>
          <p:cNvSpPr/>
          <p:nvPr/>
        </p:nvSpPr>
        <p:spPr>
          <a:xfrm>
            <a:off x="486136" y="1823753"/>
            <a:ext cx="3198363" cy="3185138"/>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784C4-151B-6F7E-0845-937658644E66}"/>
              </a:ext>
            </a:extLst>
          </p:cNvPr>
          <p:cNvSpPr>
            <a:spLocks noGrp="1"/>
          </p:cNvSpPr>
          <p:nvPr>
            <p:ph type="title"/>
          </p:nvPr>
        </p:nvSpPr>
        <p:spPr/>
        <p:txBody>
          <a:bodyPr/>
          <a:lstStyle/>
          <a:p>
            <a:r>
              <a:rPr lang="en-US" dirty="0"/>
              <a:t>Upcoming Tanks Program Brown Bag Webinars</a:t>
            </a:r>
          </a:p>
        </p:txBody>
      </p:sp>
      <p:graphicFrame>
        <p:nvGraphicFramePr>
          <p:cNvPr id="6" name="Table 6">
            <a:extLst>
              <a:ext uri="{FF2B5EF4-FFF2-40B4-BE49-F238E27FC236}">
                <a16:creationId xmlns:a16="http://schemas.microsoft.com/office/drawing/2014/main" id="{58D0CD73-B873-51AC-99CC-FD529A8C76AC}"/>
              </a:ext>
            </a:extLst>
          </p:cNvPr>
          <p:cNvGraphicFramePr>
            <a:graphicFrameLocks noGrp="1"/>
          </p:cNvGraphicFramePr>
          <p:nvPr>
            <p:ph idx="1"/>
          </p:nvPr>
        </p:nvGraphicFramePr>
        <p:xfrm>
          <a:off x="1990164" y="1825625"/>
          <a:ext cx="9363635" cy="3200400"/>
        </p:xfrm>
        <a:graphic>
          <a:graphicData uri="http://schemas.openxmlformats.org/drawingml/2006/table">
            <a:tbl>
              <a:tblPr firstRow="1" bandRow="1">
                <a:tableStyleId>{5C22544A-7EE6-4342-B048-85BDC9FD1C3A}</a:tableStyleId>
              </a:tblPr>
              <a:tblGrid>
                <a:gridCol w="7826977">
                  <a:extLst>
                    <a:ext uri="{9D8B030D-6E8A-4147-A177-3AD203B41FA5}">
                      <a16:colId xmlns:a16="http://schemas.microsoft.com/office/drawing/2014/main" val="1196187320"/>
                    </a:ext>
                  </a:extLst>
                </a:gridCol>
                <a:gridCol w="1536658">
                  <a:extLst>
                    <a:ext uri="{9D8B030D-6E8A-4147-A177-3AD203B41FA5}">
                      <a16:colId xmlns:a16="http://schemas.microsoft.com/office/drawing/2014/main" val="3980355893"/>
                    </a:ext>
                  </a:extLst>
                </a:gridCol>
              </a:tblGrid>
              <a:tr h="370840">
                <a:tc>
                  <a:txBody>
                    <a:bodyPr/>
                    <a:lstStyle/>
                    <a:p>
                      <a:r>
                        <a:rPr lang="en-US" sz="2400"/>
                        <a:t>Webinar Topic</a:t>
                      </a:r>
                    </a:p>
                  </a:txBody>
                  <a:tcPr/>
                </a:tc>
                <a:tc>
                  <a:txBody>
                    <a:bodyPr/>
                    <a:lstStyle/>
                    <a:p>
                      <a:r>
                        <a:rPr lang="en-US" sz="2400"/>
                        <a:t>Date</a:t>
                      </a:r>
                    </a:p>
                  </a:txBody>
                  <a:tcPr/>
                </a:tc>
                <a:extLst>
                  <a:ext uri="{0D108BD9-81ED-4DB2-BD59-A6C34878D82A}">
                    <a16:rowId xmlns:a16="http://schemas.microsoft.com/office/drawing/2014/main" val="2705023742"/>
                  </a:ext>
                </a:extLst>
              </a:tr>
              <a:tr h="370840">
                <a:tc>
                  <a:txBody>
                    <a:bodyPr/>
                    <a:lstStyle/>
                    <a:p>
                      <a:r>
                        <a:rPr lang="en-US" sz="2400"/>
                        <a:t>Tank Owner Online Registration Tools</a:t>
                      </a:r>
                    </a:p>
                  </a:txBody>
                  <a:tcPr/>
                </a:tc>
                <a:tc>
                  <a:txBody>
                    <a:bodyPr/>
                    <a:lstStyle/>
                    <a:p>
                      <a:r>
                        <a:rPr lang="en-US" sz="2400"/>
                        <a:t>Sept 27</a:t>
                      </a:r>
                      <a:r>
                        <a:rPr lang="en-US" sz="2400" baseline="30000"/>
                        <a:t>th</a:t>
                      </a:r>
                      <a:endParaRPr lang="en-US" sz="2400"/>
                    </a:p>
                  </a:txBody>
                  <a:tcPr/>
                </a:tc>
                <a:extLst>
                  <a:ext uri="{0D108BD9-81ED-4DB2-BD59-A6C34878D82A}">
                    <a16:rowId xmlns:a16="http://schemas.microsoft.com/office/drawing/2014/main" val="2673734613"/>
                  </a:ext>
                </a:extLst>
              </a:tr>
              <a:tr h="370840">
                <a:tc>
                  <a:txBody>
                    <a:bodyPr/>
                    <a:lstStyle/>
                    <a:p>
                      <a:r>
                        <a:rPr lang="en-US" sz="2400"/>
                        <a:t>Geophysical Site Characterization Tools</a:t>
                      </a:r>
                    </a:p>
                  </a:txBody>
                  <a:tcPr/>
                </a:tc>
                <a:tc>
                  <a:txBody>
                    <a:bodyPr/>
                    <a:lstStyle/>
                    <a:p>
                      <a:r>
                        <a:rPr lang="en-US" sz="2400" dirty="0"/>
                        <a:t>Oct 19</a:t>
                      </a:r>
                      <a:r>
                        <a:rPr lang="en-US" sz="2400" baseline="30000" dirty="0"/>
                        <a:t>th</a:t>
                      </a:r>
                      <a:endParaRPr lang="en-US" sz="2400" dirty="0"/>
                    </a:p>
                  </a:txBody>
                  <a:tcPr/>
                </a:tc>
                <a:extLst>
                  <a:ext uri="{0D108BD9-81ED-4DB2-BD59-A6C34878D82A}">
                    <a16:rowId xmlns:a16="http://schemas.microsoft.com/office/drawing/2014/main" val="1371586387"/>
                  </a:ext>
                </a:extLst>
              </a:tr>
              <a:tr h="370840">
                <a:tc>
                  <a:txBody>
                    <a:bodyPr/>
                    <a:lstStyle/>
                    <a:p>
                      <a:r>
                        <a:rPr lang="en-US" sz="2400"/>
                        <a:t>Most Common Errors on AAFs and Claims</a:t>
                      </a:r>
                    </a:p>
                  </a:txBody>
                  <a:tcPr/>
                </a:tc>
                <a:tc>
                  <a:txBody>
                    <a:bodyPr/>
                    <a:lstStyle/>
                    <a:p>
                      <a:r>
                        <a:rPr lang="en-US" sz="2400"/>
                        <a:t>Nov 15</a:t>
                      </a:r>
                      <a:r>
                        <a:rPr lang="en-US" sz="2400" baseline="30000"/>
                        <a:t>th</a:t>
                      </a:r>
                      <a:endParaRPr lang="en-US" sz="2400"/>
                    </a:p>
                  </a:txBody>
                  <a:tcPr/>
                </a:tc>
                <a:extLst>
                  <a:ext uri="{0D108BD9-81ED-4DB2-BD59-A6C34878D82A}">
                    <a16:rowId xmlns:a16="http://schemas.microsoft.com/office/drawing/2014/main" val="3515903563"/>
                  </a:ext>
                </a:extLst>
              </a:tr>
              <a:tr h="370840">
                <a:tc>
                  <a:txBody>
                    <a:bodyPr/>
                    <a:lstStyle/>
                    <a:p>
                      <a:r>
                        <a:rPr lang="en-US" sz="2400" dirty="0"/>
                        <a:t>The ABCs of Overfill Prevention Testing</a:t>
                      </a:r>
                    </a:p>
                  </a:txBody>
                  <a:tcPr/>
                </a:tc>
                <a:tc>
                  <a:txBody>
                    <a:bodyPr/>
                    <a:lstStyle/>
                    <a:p>
                      <a:r>
                        <a:rPr lang="en-US" sz="2400"/>
                        <a:t>Dec 13</a:t>
                      </a:r>
                      <a:r>
                        <a:rPr lang="en-US" sz="2400" baseline="30000"/>
                        <a:t>th</a:t>
                      </a:r>
                      <a:endParaRPr lang="en-US" sz="2400"/>
                    </a:p>
                  </a:txBody>
                  <a:tcPr/>
                </a:tc>
                <a:extLst>
                  <a:ext uri="{0D108BD9-81ED-4DB2-BD59-A6C34878D82A}">
                    <a16:rowId xmlns:a16="http://schemas.microsoft.com/office/drawing/2014/main" val="306663944"/>
                  </a:ext>
                </a:extLst>
              </a:tr>
              <a:tr h="370840">
                <a:tc>
                  <a:txBody>
                    <a:bodyPr/>
                    <a:lstStyle/>
                    <a:p>
                      <a:r>
                        <a:rPr lang="en-US" sz="2400"/>
                        <a:t>Carbon Filtration on Petroleum Contaminated Sites</a:t>
                      </a:r>
                    </a:p>
                  </a:txBody>
                  <a:tcPr/>
                </a:tc>
                <a:tc>
                  <a:txBody>
                    <a:bodyPr/>
                    <a:lstStyle/>
                    <a:p>
                      <a:r>
                        <a:rPr lang="en-US" sz="2400"/>
                        <a:t>Jan 17</a:t>
                      </a:r>
                      <a:r>
                        <a:rPr lang="en-US" sz="2400" baseline="30000"/>
                        <a:t>th</a:t>
                      </a:r>
                      <a:r>
                        <a:rPr lang="en-US" sz="2400"/>
                        <a:t> </a:t>
                      </a:r>
                    </a:p>
                  </a:txBody>
                  <a:tcPr/>
                </a:tc>
                <a:extLst>
                  <a:ext uri="{0D108BD9-81ED-4DB2-BD59-A6C34878D82A}">
                    <a16:rowId xmlns:a16="http://schemas.microsoft.com/office/drawing/2014/main" val="4288389282"/>
                  </a:ext>
                </a:extLst>
              </a:tr>
              <a:tr h="370840">
                <a:tc>
                  <a:txBody>
                    <a:bodyPr/>
                    <a:lstStyle/>
                    <a:p>
                      <a:r>
                        <a:rPr lang="en-US" sz="2400"/>
                        <a:t>Private Insurance and the VPSTF</a:t>
                      </a:r>
                    </a:p>
                  </a:txBody>
                  <a:tcPr/>
                </a:tc>
                <a:tc>
                  <a:txBody>
                    <a:bodyPr/>
                    <a:lstStyle/>
                    <a:p>
                      <a:r>
                        <a:rPr lang="en-US" sz="2400" dirty="0"/>
                        <a:t>Mar 20</a:t>
                      </a:r>
                      <a:r>
                        <a:rPr lang="en-US" sz="2400" baseline="30000" dirty="0"/>
                        <a:t>th</a:t>
                      </a:r>
                      <a:r>
                        <a:rPr lang="en-US" sz="2400" dirty="0"/>
                        <a:t> </a:t>
                      </a:r>
                    </a:p>
                  </a:txBody>
                  <a:tcPr/>
                </a:tc>
                <a:extLst>
                  <a:ext uri="{0D108BD9-81ED-4DB2-BD59-A6C34878D82A}">
                    <a16:rowId xmlns:a16="http://schemas.microsoft.com/office/drawing/2014/main" val="1475950614"/>
                  </a:ext>
                </a:extLst>
              </a:tr>
            </a:tbl>
          </a:graphicData>
        </a:graphic>
      </p:graphicFrame>
      <p:sp>
        <p:nvSpPr>
          <p:cNvPr id="5" name="Footer Placeholder 3">
            <a:extLst>
              <a:ext uri="{FF2B5EF4-FFF2-40B4-BE49-F238E27FC236}">
                <a16:creationId xmlns:a16="http://schemas.microsoft.com/office/drawing/2014/main" id="{39F69EBB-7FB7-3765-5934-FC11D8D85F9E}"/>
              </a:ext>
            </a:extLst>
          </p:cNvPr>
          <p:cNvSpPr>
            <a:spLocks noGrp="1"/>
          </p:cNvSpPr>
          <p:nvPr/>
        </p:nvSpPr>
        <p:spPr>
          <a:xfrm>
            <a:off x="838200" y="6311900"/>
            <a:ext cx="10515600" cy="40957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1C9B584-852F-4056-BF30-ABA66A23FD41}" type="slidenum">
              <a:rPr lang="en-US" sz="1400" smtClean="0">
                <a:solidFill>
                  <a:schemeClr val="tx1">
                    <a:lumMod val="65000"/>
                    <a:lumOff val="35000"/>
                  </a:schemeClr>
                </a:solidFill>
              </a:rPr>
              <a:pPr algn="l"/>
              <a:t>35</a:t>
            </a:fld>
            <a:r>
              <a:rPr lang="en-US" sz="1400">
                <a:solidFill>
                  <a:schemeClr val="tx1">
                    <a:lumMod val="65000"/>
                    <a:lumOff val="35000"/>
                  </a:schemeClr>
                </a:solidFill>
              </a:rPr>
              <a:t>					</a:t>
            </a:r>
          </a:p>
        </p:txBody>
      </p:sp>
      <p:pic>
        <p:nvPicPr>
          <p:cNvPr id="8" name="Graphic 7" descr="Lunch Box with solid fill">
            <a:extLst>
              <a:ext uri="{FF2B5EF4-FFF2-40B4-BE49-F238E27FC236}">
                <a16:creationId xmlns:a16="http://schemas.microsoft.com/office/drawing/2014/main" id="{77970FDD-C615-723A-28A0-795333EEAF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968625"/>
            <a:ext cx="914400" cy="914400"/>
          </a:xfrm>
          <a:prstGeom prst="rect">
            <a:avLst/>
          </a:prstGeom>
        </p:spPr>
      </p:pic>
      <p:sp>
        <p:nvSpPr>
          <p:cNvPr id="11" name="TextBox 10">
            <a:extLst>
              <a:ext uri="{FF2B5EF4-FFF2-40B4-BE49-F238E27FC236}">
                <a16:creationId xmlns:a16="http://schemas.microsoft.com/office/drawing/2014/main" id="{F0E7BC7E-4400-38AE-9ED8-EFC8DF036BC5}"/>
              </a:ext>
            </a:extLst>
          </p:cNvPr>
          <p:cNvSpPr txBox="1"/>
          <p:nvPr/>
        </p:nvSpPr>
        <p:spPr>
          <a:xfrm>
            <a:off x="838200" y="5152564"/>
            <a:ext cx="10515599" cy="1015663"/>
          </a:xfrm>
          <a:prstGeom prst="rect">
            <a:avLst/>
          </a:prstGeom>
          <a:noFill/>
        </p:spPr>
        <p:txBody>
          <a:bodyPr wrap="square">
            <a:spAutoFit/>
          </a:bodyPr>
          <a:lstStyle/>
          <a:p>
            <a:pPr algn="ctr"/>
            <a:r>
              <a:rPr lang="en-US" sz="2000" b="0" i="0" u="sng">
                <a:solidFill>
                  <a:srgbClr val="29689E"/>
                </a:solidFill>
                <a:effectLst/>
                <a:latin typeface="Open Sans" panose="020B0606030504020204" pitchFamily="34" charset="0"/>
                <a:hlinkClick r:id="rId5" tooltip="Musts for USTs"/>
              </a:rPr>
              <a:t>Musts for USTs</a:t>
            </a:r>
            <a:r>
              <a:rPr lang="en-US" sz="2000" b="0" i="0">
                <a:effectLst/>
                <a:latin typeface="Open Sans" panose="020B0606030504020204" pitchFamily="34" charset="0"/>
              </a:rPr>
              <a:t> (translated by EPA)</a:t>
            </a:r>
            <a:endParaRPr lang="en-US" sz="2000">
              <a:latin typeface="Open Sans" panose="020B0606030504020204" pitchFamily="34" charset="0"/>
            </a:endParaRPr>
          </a:p>
          <a:p>
            <a:pPr algn="ctr"/>
            <a:r>
              <a:rPr lang="en-US" sz="2000" b="0" i="0" u="sng">
                <a:solidFill>
                  <a:srgbClr val="29689E"/>
                </a:solidFill>
                <a:effectLst/>
                <a:latin typeface="Open Sans" panose="020B0606030504020204" pitchFamily="34" charset="0"/>
                <a:hlinkClick r:id="rId6"/>
              </a:rPr>
              <a:t>Procedimientos de </a:t>
            </a:r>
            <a:r>
              <a:rPr lang="en-US" sz="2000" b="0" i="0" u="sng" err="1">
                <a:solidFill>
                  <a:srgbClr val="29689E"/>
                </a:solidFill>
                <a:effectLst/>
                <a:latin typeface="Open Sans" panose="020B0606030504020204" pitchFamily="34" charset="0"/>
                <a:hlinkClick r:id="rId6"/>
              </a:rPr>
              <a:t>Cumplimiento</a:t>
            </a:r>
            <a:r>
              <a:rPr lang="en-US" sz="2000" b="0" i="0" u="sng">
                <a:solidFill>
                  <a:srgbClr val="29689E"/>
                </a:solidFill>
                <a:effectLst/>
                <a:latin typeface="Open Sans" panose="020B0606030504020204" pitchFamily="34" charset="0"/>
                <a:hlinkClick r:id="rId6"/>
              </a:rPr>
              <a:t> de </a:t>
            </a:r>
            <a:r>
              <a:rPr lang="en-US" sz="2000" b="0" i="0" u="sng" err="1">
                <a:solidFill>
                  <a:srgbClr val="29689E"/>
                </a:solidFill>
                <a:effectLst/>
                <a:latin typeface="Open Sans" panose="020B0606030504020204" pitchFamily="34" charset="0"/>
                <a:hlinkClick r:id="rId6"/>
              </a:rPr>
              <a:t>los</a:t>
            </a:r>
            <a:r>
              <a:rPr lang="en-US" sz="2000" b="0" i="0" u="sng">
                <a:solidFill>
                  <a:srgbClr val="29689E"/>
                </a:solidFill>
                <a:effectLst/>
                <a:latin typeface="Open Sans" panose="020B0606030504020204" pitchFamily="34" charset="0"/>
                <a:hlinkClick r:id="rId6"/>
              </a:rPr>
              <a:t> Tanques </a:t>
            </a:r>
            <a:r>
              <a:rPr lang="en-US" sz="2000" b="0" i="0" u="sng" err="1">
                <a:solidFill>
                  <a:srgbClr val="29689E"/>
                </a:solidFill>
                <a:effectLst/>
                <a:latin typeface="Open Sans" panose="020B0606030504020204" pitchFamily="34" charset="0"/>
                <a:hlinkClick r:id="rId6"/>
              </a:rPr>
              <a:t>Subterráneos</a:t>
            </a:r>
            <a:r>
              <a:rPr lang="en-US" sz="2000" b="0" i="0" u="sng">
                <a:solidFill>
                  <a:srgbClr val="29689E"/>
                </a:solidFill>
                <a:effectLst/>
                <a:latin typeface="Open Sans" panose="020B0606030504020204" pitchFamily="34" charset="0"/>
                <a:hlinkClick r:id="rId6"/>
              </a:rPr>
              <a:t> de </a:t>
            </a:r>
            <a:r>
              <a:rPr lang="en-US" sz="2000" b="0" i="0" u="sng" err="1">
                <a:solidFill>
                  <a:srgbClr val="29689E"/>
                </a:solidFill>
                <a:effectLst/>
                <a:latin typeface="Open Sans" panose="020B0606030504020204" pitchFamily="34" charset="0"/>
                <a:hlinkClick r:id="rId6"/>
              </a:rPr>
              <a:t>Almacenaje</a:t>
            </a:r>
            <a:endParaRPr lang="en-US" sz="2000" u="sng">
              <a:solidFill>
                <a:srgbClr val="29689E"/>
              </a:solidFill>
              <a:latin typeface="Open Sans" panose="020B0606030504020204" pitchFamily="34" charset="0"/>
            </a:endParaRPr>
          </a:p>
          <a:p>
            <a:pPr algn="ctr"/>
            <a:r>
              <a:rPr lang="en-US" sz="2000" b="0" i="0" u="sng">
                <a:solidFill>
                  <a:srgbClr val="29689E"/>
                </a:solidFill>
                <a:effectLst/>
                <a:latin typeface="Open Sans" panose="020B0606030504020204" pitchFamily="34" charset="0"/>
                <a:hlinkClick r:id="rId7" tooltip="UST के लिए अनिवार्य"/>
              </a:rPr>
              <a:t>UST </a:t>
            </a:r>
            <a:r>
              <a:rPr lang="hi-IN" sz="2000" b="0" i="0" u="sng">
                <a:solidFill>
                  <a:srgbClr val="29689E"/>
                </a:solidFill>
                <a:effectLst/>
                <a:latin typeface="Open Sans" panose="020B0606030504020204" pitchFamily="34" charset="0"/>
                <a:hlinkClick r:id="rId7" tooltip="UST के लिए अनिवार्य"/>
              </a:rPr>
              <a:t>के लिए अनिवार्य</a:t>
            </a:r>
            <a:endParaRPr lang="hi-IN" sz="2000" b="0" i="0">
              <a:solidFill>
                <a:srgbClr val="4B4B4B"/>
              </a:solidFill>
              <a:effectLst/>
              <a:latin typeface="Open Sans" panose="020B0606030504020204" pitchFamily="34" charset="0"/>
            </a:endParaRPr>
          </a:p>
        </p:txBody>
      </p:sp>
    </p:spTree>
    <p:extLst>
      <p:ext uri="{BB962C8B-B14F-4D97-AF65-F5344CB8AC3E}">
        <p14:creationId xmlns:p14="http://schemas.microsoft.com/office/powerpoint/2010/main" val="1083237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69EC-DDF8-67CA-79CB-B2CA27990334}"/>
              </a:ext>
            </a:extLst>
          </p:cNvPr>
          <p:cNvSpPr>
            <a:spLocks noGrp="1"/>
          </p:cNvSpPr>
          <p:nvPr>
            <p:ph type="title"/>
          </p:nvPr>
        </p:nvSpPr>
        <p:spPr>
          <a:xfrm>
            <a:off x="838200" y="365125"/>
            <a:ext cx="10515600" cy="1605915"/>
          </a:xfrm>
        </p:spPr>
        <p:txBody>
          <a:bodyPr>
            <a:normAutofit/>
          </a:bodyPr>
          <a:lstStyle/>
          <a:p>
            <a:pPr algn="ctr"/>
            <a:r>
              <a:rPr lang="en-US" sz="4400" i="1"/>
              <a:t>Want to Lean More </a:t>
            </a:r>
            <a:br>
              <a:rPr lang="en-US" sz="4400" i="1"/>
            </a:br>
            <a:r>
              <a:rPr lang="en-US" sz="4400" i="1"/>
              <a:t>About Clean Air Regulation?</a:t>
            </a:r>
          </a:p>
        </p:txBody>
      </p:sp>
      <p:sp>
        <p:nvSpPr>
          <p:cNvPr id="3" name="Content Placeholder 2">
            <a:extLst>
              <a:ext uri="{FF2B5EF4-FFF2-40B4-BE49-F238E27FC236}">
                <a16:creationId xmlns:a16="http://schemas.microsoft.com/office/drawing/2014/main" id="{616C88B2-CFAC-7B8C-3C53-AEDDAFD5165D}"/>
              </a:ext>
            </a:extLst>
          </p:cNvPr>
          <p:cNvSpPr>
            <a:spLocks noGrp="1"/>
          </p:cNvSpPr>
          <p:nvPr>
            <p:ph idx="1"/>
          </p:nvPr>
        </p:nvSpPr>
        <p:spPr>
          <a:xfrm>
            <a:off x="213360" y="2316479"/>
            <a:ext cx="11653520" cy="4176395"/>
          </a:xfrm>
        </p:spPr>
        <p:txBody>
          <a:bodyPr>
            <a:normAutofit/>
          </a:bodyPr>
          <a:lstStyle/>
          <a:p>
            <a:pPr marL="0" indent="0" algn="ctr" rtl="0" fontAlgn="base">
              <a:buNone/>
            </a:pPr>
            <a:r>
              <a:rPr lang="en-US" sz="4000" b="1" dirty="0">
                <a:effectLst/>
              </a:rPr>
              <a:t>Announcing Air Permitting Workshop &amp; More!</a:t>
            </a:r>
          </a:p>
          <a:p>
            <a:pPr algn="ctr" rtl="0" fontAlgn="base"/>
            <a:r>
              <a:rPr lang="en-US" sz="4000" b="1" dirty="0">
                <a:effectLst/>
              </a:rPr>
              <a:t>Co-Sponsored by DEQ and VMA</a:t>
            </a:r>
          </a:p>
          <a:p>
            <a:pPr algn="ctr" rtl="0" fontAlgn="base"/>
            <a:r>
              <a:rPr lang="en-US" sz="4000" b="1" dirty="0">
                <a:effectLst/>
              </a:rPr>
              <a:t>Coming in 2024, Stay Tuned!</a:t>
            </a:r>
          </a:p>
          <a:p>
            <a:pPr marL="0" indent="0" algn="ctr" rtl="0" fontAlgn="base">
              <a:buNone/>
            </a:pPr>
            <a:endParaRPr lang="en-US" sz="4000" b="1" dirty="0">
              <a:effectLst/>
            </a:endParaRPr>
          </a:p>
          <a:p>
            <a:pPr marL="0" indent="0" algn="ctr" rtl="0" fontAlgn="base">
              <a:buNone/>
            </a:pPr>
            <a:r>
              <a:rPr lang="en-US" sz="4000" b="1" dirty="0">
                <a:effectLst/>
              </a:rPr>
              <a:t>Topical input is welcome via email: ewilliamson@williamsmullen.com</a:t>
            </a:r>
          </a:p>
          <a:p>
            <a:pPr marL="0" indent="0">
              <a:buNone/>
            </a:pPr>
            <a:endParaRPr lang="en-US" dirty="0"/>
          </a:p>
        </p:txBody>
      </p:sp>
    </p:spTree>
    <p:extLst>
      <p:ext uri="{BB962C8B-B14F-4D97-AF65-F5344CB8AC3E}">
        <p14:creationId xmlns:p14="http://schemas.microsoft.com/office/powerpoint/2010/main" val="840340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Questions?</a:t>
            </a:r>
          </a:p>
        </p:txBody>
      </p:sp>
      <p:sp>
        <p:nvSpPr>
          <p:cNvPr id="3" name="Subtitle 2"/>
          <p:cNvSpPr>
            <a:spLocks noGrp="1"/>
          </p:cNvSpPr>
          <p:nvPr>
            <p:ph type="subTitle" idx="1"/>
          </p:nvPr>
        </p:nvSpPr>
        <p:spPr>
          <a:xfrm>
            <a:off x="1524000" y="3153681"/>
            <a:ext cx="9144000" cy="993316"/>
          </a:xfrm>
        </p:spPr>
        <p:txBody>
          <a:bodyPr>
            <a:normAutofit fontScale="70000" lnSpcReduction="20000"/>
          </a:bodyPr>
          <a:lstStyle/>
          <a:p>
            <a:r>
              <a:rPr lang="en-US" dirty="0"/>
              <a:t>Meghann Quinn</a:t>
            </a:r>
          </a:p>
          <a:p>
            <a:r>
              <a:rPr lang="en-US" dirty="0"/>
              <a:t>Meghann.Quinn@deq.virginia.gov</a:t>
            </a:r>
          </a:p>
          <a:p>
            <a:r>
              <a:rPr lang="en-US" dirty="0"/>
              <a:t>804-698-4021</a:t>
            </a:r>
          </a:p>
        </p:txBody>
      </p:sp>
      <p:sp>
        <p:nvSpPr>
          <p:cNvPr id="5" name="Text Placeholder 4"/>
          <p:cNvSpPr>
            <a:spLocks noGrp="1"/>
          </p:cNvSpPr>
          <p:nvPr>
            <p:ph type="body" sz="quarter" idx="11"/>
          </p:nvPr>
        </p:nvSpPr>
        <p:spPr/>
        <p:txBody>
          <a:bodyPr/>
          <a:lstStyle/>
          <a:p>
            <a:r>
              <a:rPr lang="en-US" dirty="0"/>
              <a:t>Manager, Office of Pollution Prevention</a:t>
            </a:r>
          </a:p>
        </p:txBody>
      </p:sp>
      <p:sp>
        <p:nvSpPr>
          <p:cNvPr id="7" name="Footer Placeholder 6"/>
          <p:cNvSpPr>
            <a:spLocks noGrp="1"/>
          </p:cNvSpPr>
          <p:nvPr>
            <p:ph type="ftr" sz="quarter" idx="13"/>
          </p:nvPr>
        </p:nvSpPr>
        <p:spPr/>
        <p:txBody>
          <a:bodyPr/>
          <a:lstStyle/>
          <a:p>
            <a:pPr algn="l"/>
            <a:r>
              <a:rPr lang="en-US" dirty="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5025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42E-21BE-BE85-95AF-A22FBF34E908}"/>
              </a:ext>
            </a:extLst>
          </p:cNvPr>
          <p:cNvSpPr>
            <a:spLocks noGrp="1"/>
          </p:cNvSpPr>
          <p:nvPr>
            <p:ph type="title"/>
          </p:nvPr>
        </p:nvSpPr>
        <p:spPr/>
        <p:txBody>
          <a:bodyPr>
            <a:normAutofit/>
          </a:bodyPr>
          <a:lstStyle/>
          <a:p>
            <a:r>
              <a:rPr lang="en-US" dirty="0"/>
              <a:t>§ 10.1-1183. Creation of Department of Environmental Quality; statement of policy.</a:t>
            </a:r>
          </a:p>
        </p:txBody>
      </p:sp>
      <p:sp>
        <p:nvSpPr>
          <p:cNvPr id="3" name="Content Placeholder 2">
            <a:extLst>
              <a:ext uri="{FF2B5EF4-FFF2-40B4-BE49-F238E27FC236}">
                <a16:creationId xmlns:a16="http://schemas.microsoft.com/office/drawing/2014/main" id="{69B5B863-150D-F9D2-194C-FCAFF9464475}"/>
              </a:ext>
            </a:extLst>
          </p:cNvPr>
          <p:cNvSpPr>
            <a:spLocks noGrp="1"/>
          </p:cNvSpPr>
          <p:nvPr>
            <p:ph idx="1"/>
          </p:nvPr>
        </p:nvSpPr>
        <p:spPr/>
        <p:txBody>
          <a:bodyPr>
            <a:normAutofit fontScale="32500" lnSpcReduction="20000"/>
          </a:bodyPr>
          <a:lstStyle/>
          <a:p>
            <a:pPr marL="0" indent="0" algn="l" fontAlgn="base">
              <a:buNone/>
            </a:pPr>
            <a:r>
              <a:rPr lang="en-US" b="0" i="0" dirty="0">
                <a:solidFill>
                  <a:srgbClr val="444444"/>
                </a:solidFill>
                <a:effectLst/>
                <a:latin typeface="PT Serif" panose="020A0603040505020204" pitchFamily="18" charset="0"/>
              </a:rPr>
              <a:t>It is the policy of the Department of Environmental Quality to protect and enhance the environment of Virginia in order to promote the health and well-being of the Commonwealth's citizens, residents, and visitors in accordance with applicable laws and regulations. The purposes of the Department are:</a:t>
            </a:r>
          </a:p>
          <a:p>
            <a:pPr marL="0" indent="0" algn="l" fontAlgn="base">
              <a:buNone/>
            </a:pPr>
            <a:r>
              <a:rPr lang="en-US" b="0" i="0" dirty="0">
                <a:solidFill>
                  <a:srgbClr val="444444"/>
                </a:solidFill>
                <a:effectLst/>
                <a:latin typeface="PT Serif" panose="020A0603040505020204" pitchFamily="18" charset="0"/>
              </a:rPr>
              <a:t>1. To assist in the effective implementation of the Constitution of Virginia by carrying out state policies aimed at conserving the Commonwealth's natural resources and protecting its atmosphere, land, and waters from pollution.</a:t>
            </a:r>
          </a:p>
          <a:p>
            <a:pPr marL="0" indent="0" algn="l" fontAlgn="base">
              <a:buNone/>
            </a:pPr>
            <a:r>
              <a:rPr lang="en-US" b="0" i="0" dirty="0">
                <a:solidFill>
                  <a:srgbClr val="444444"/>
                </a:solidFill>
                <a:effectLst/>
                <a:latin typeface="PT Serif" panose="020A0603040505020204" pitchFamily="18" charset="0"/>
              </a:rPr>
              <a:t>2. To address climate change by developing and implementing policy and regulatory approaches to reducing climate pollution and promoting climate resilience in the Commonwealth and by ensuring that climate impacts and climate resilience are taken into account across all programs and permitting processes.</a:t>
            </a:r>
          </a:p>
          <a:p>
            <a:pPr marL="0" indent="0" algn="l" fontAlgn="base">
              <a:buNone/>
            </a:pPr>
            <a:r>
              <a:rPr lang="en-US" b="0" i="0" dirty="0">
                <a:solidFill>
                  <a:srgbClr val="444444"/>
                </a:solidFill>
                <a:effectLst/>
                <a:latin typeface="PT Serif" panose="020A0603040505020204" pitchFamily="18" charset="0"/>
              </a:rPr>
              <a:t>3. To coordinate permit review and issuance procedures to protect all aspects of Virginia's environment.</a:t>
            </a:r>
          </a:p>
          <a:p>
            <a:pPr marL="0" indent="0" algn="l" fontAlgn="base">
              <a:buNone/>
            </a:pPr>
            <a:r>
              <a:rPr lang="en-US" b="0" i="0" dirty="0">
                <a:solidFill>
                  <a:srgbClr val="444444"/>
                </a:solidFill>
                <a:effectLst/>
                <a:latin typeface="PT Serif" panose="020A0603040505020204" pitchFamily="18" charset="0"/>
              </a:rPr>
              <a:t>4. To further environmental justice and enhance public participation in the regulatory and permitting processes.</a:t>
            </a:r>
          </a:p>
          <a:p>
            <a:pPr marL="0" indent="0" algn="l" fontAlgn="base">
              <a:buNone/>
            </a:pPr>
            <a:r>
              <a:rPr lang="en-US" b="0" i="0" dirty="0">
                <a:solidFill>
                  <a:srgbClr val="444444"/>
                </a:solidFill>
                <a:effectLst/>
                <a:highlight>
                  <a:srgbClr val="FFFF00"/>
                </a:highlight>
                <a:latin typeface="PT Serif" panose="020A0603040505020204" pitchFamily="18" charset="0"/>
              </a:rPr>
              <a:t>5. To establish and effectively implement a pollution prevention program to reduce the impact of pollutants on Virginia's natural resources.</a:t>
            </a:r>
          </a:p>
          <a:p>
            <a:pPr marL="0" indent="0" algn="l" fontAlgn="base">
              <a:buNone/>
            </a:pPr>
            <a:r>
              <a:rPr lang="en-US" b="0" i="0" dirty="0">
                <a:solidFill>
                  <a:srgbClr val="444444"/>
                </a:solidFill>
                <a:effectLst/>
                <a:latin typeface="PT Serif" panose="020A0603040505020204" pitchFamily="18" charset="0"/>
              </a:rPr>
              <a:t>6. To establish procedures for, and undertake, long-range environmental program planning and policy analysis, including assessments of emerging environmental challenges.</a:t>
            </a:r>
          </a:p>
          <a:p>
            <a:pPr marL="0" indent="0" algn="l" fontAlgn="base">
              <a:buNone/>
            </a:pPr>
            <a:r>
              <a:rPr lang="en-US" b="0" i="0" dirty="0">
                <a:solidFill>
                  <a:srgbClr val="444444"/>
                </a:solidFill>
                <a:effectLst/>
                <a:latin typeface="PT Serif" panose="020A0603040505020204" pitchFamily="18" charset="0"/>
              </a:rPr>
              <a:t>7. To conduct comprehensive evaluations of the Commonwealth's environmental protection programs.</a:t>
            </a:r>
          </a:p>
          <a:p>
            <a:pPr marL="0" indent="0" algn="l" fontAlgn="base">
              <a:buNone/>
            </a:pPr>
            <a:r>
              <a:rPr lang="en-US" b="0" i="0" dirty="0">
                <a:solidFill>
                  <a:srgbClr val="444444"/>
                </a:solidFill>
                <a:effectLst/>
                <a:latin typeface="PT Serif" panose="020A0603040505020204" pitchFamily="18" charset="0"/>
              </a:rPr>
              <a:t>8. To develop uniform administrative systems to ensure coherent environmental policies.</a:t>
            </a:r>
          </a:p>
          <a:p>
            <a:pPr marL="0" indent="0" algn="l" fontAlgn="base">
              <a:buNone/>
            </a:pPr>
            <a:r>
              <a:rPr lang="en-US" b="0" i="0" dirty="0">
                <a:solidFill>
                  <a:srgbClr val="444444"/>
                </a:solidFill>
                <a:effectLst/>
                <a:latin typeface="PT Serif" panose="020A0603040505020204" pitchFamily="18" charset="0"/>
              </a:rPr>
              <a:t>9. To coordinate state reviews with federal agencies on environmental issues, such as environmental impact statements.</a:t>
            </a:r>
          </a:p>
          <a:p>
            <a:pPr marL="0" indent="0" algn="l" fontAlgn="base">
              <a:buNone/>
            </a:pPr>
            <a:r>
              <a:rPr lang="en-US" b="0" i="0" dirty="0">
                <a:solidFill>
                  <a:srgbClr val="444444"/>
                </a:solidFill>
                <a:effectLst/>
                <a:latin typeface="PT Serif" panose="020A0603040505020204" pitchFamily="18" charset="0"/>
              </a:rPr>
              <a:t>10. To promote environmental quality through public hearings and expeditious and comprehensive permitting, inspection, monitoring, and enforcement programs, and provide effective service delivery to the regulated community.</a:t>
            </a:r>
          </a:p>
          <a:p>
            <a:pPr marL="0" indent="0" algn="l" fontAlgn="base">
              <a:buNone/>
            </a:pPr>
            <a:r>
              <a:rPr lang="en-US" b="0" i="0" dirty="0">
                <a:solidFill>
                  <a:srgbClr val="444444"/>
                </a:solidFill>
                <a:effectLst/>
                <a:latin typeface="PT Serif" panose="020A0603040505020204" pitchFamily="18" charset="0"/>
              </a:rPr>
              <a:t>11. To advise the Governor and General Assembly, and, on request, assist other officers, employees, and public bodies of the Commonwealth, on matters relating to environmental quality and the effectiveness of actions and programs designed to enhance that quality.</a:t>
            </a:r>
          </a:p>
          <a:p>
            <a:pPr marL="0" indent="0" algn="l" fontAlgn="base">
              <a:buNone/>
            </a:pPr>
            <a:r>
              <a:rPr lang="en-US" b="0" i="0" dirty="0">
                <a:solidFill>
                  <a:srgbClr val="444444"/>
                </a:solidFill>
                <a:effectLst/>
                <a:latin typeface="PT Serif" panose="020A0603040505020204" pitchFamily="18" charset="0"/>
              </a:rPr>
              <a:t>12. To ensure that there is consistency in the enforcement of the laws, regulations, and policies as they apply to holders of permits or certificates issued by the Department, whether the owners or operators of such regulated facilities are public sector or private sector entities, including the development of electronic recordkeeping and document transmittal systems that encourage the use of electronic methods in performing the Department's business as a means of furthering both resource conservation and transaction efficiency.</a:t>
            </a:r>
          </a:p>
          <a:p>
            <a:pPr marL="0" indent="0" algn="l" fontAlgn="base">
              <a:buNone/>
            </a:pPr>
            <a:r>
              <a:rPr lang="en-US" b="0" i="0" dirty="0">
                <a:solidFill>
                  <a:srgbClr val="444444"/>
                </a:solidFill>
                <a:effectLst/>
                <a:latin typeface="PT Serif" panose="020A0603040505020204" pitchFamily="18" charset="0"/>
              </a:rPr>
              <a:t>13. To ensure the fair treatment and meaningful involvement of all people regardless of race, color, national origin, faith, disability, or income with respect to the administration of environmental laws, regulations, and policies.</a:t>
            </a:r>
          </a:p>
        </p:txBody>
      </p:sp>
      <p:sp>
        <p:nvSpPr>
          <p:cNvPr id="4" name="Footer Placeholder 3">
            <a:extLst>
              <a:ext uri="{FF2B5EF4-FFF2-40B4-BE49-F238E27FC236}">
                <a16:creationId xmlns:a16="http://schemas.microsoft.com/office/drawing/2014/main" id="{4FFA5CF7-1F10-CB2C-CD67-D28855E98E05}"/>
              </a:ext>
            </a:extLst>
          </p:cNvPr>
          <p:cNvSpPr>
            <a:spLocks noGrp="1"/>
          </p:cNvSpPr>
          <p:nvPr>
            <p:ph type="ftr" sz="quarter" idx="11"/>
          </p:nvPr>
        </p:nvSpPr>
        <p:spPr/>
        <p:txBody>
          <a:bodyPr/>
          <a:lstStyle/>
          <a:p>
            <a:pPr algn="l"/>
            <a:fld id="{61C9B584-852F-4056-BF30-ABA66A23FD41}" type="slidenum">
              <a:rPr lang="en-US" smtClean="0"/>
              <a:t>4</a:t>
            </a:fld>
            <a:r>
              <a:rPr lang="en-US"/>
              <a:t>					</a:t>
            </a:r>
            <a:endParaRPr lang="en-US" dirty="0">
              <a:solidFill>
                <a:srgbClr val="256EAB"/>
              </a:solidFill>
            </a:endParaRPr>
          </a:p>
        </p:txBody>
      </p:sp>
      <p:sp>
        <p:nvSpPr>
          <p:cNvPr id="5" name="TextBox 4">
            <a:extLst>
              <a:ext uri="{FF2B5EF4-FFF2-40B4-BE49-F238E27FC236}">
                <a16:creationId xmlns:a16="http://schemas.microsoft.com/office/drawing/2014/main" id="{32226603-4E50-BA46-7525-AE8A0968EC8D}"/>
              </a:ext>
            </a:extLst>
          </p:cNvPr>
          <p:cNvSpPr txBox="1"/>
          <p:nvPr/>
        </p:nvSpPr>
        <p:spPr>
          <a:xfrm>
            <a:off x="838200" y="2967335"/>
            <a:ext cx="10190480" cy="923330"/>
          </a:xfrm>
          <a:prstGeom prst="rect">
            <a:avLst/>
          </a:prstGeom>
          <a:solidFill>
            <a:srgbClr val="198569"/>
          </a:solidFill>
        </p:spPr>
        <p:txBody>
          <a:bodyPr wrap="square" rtlCol="0">
            <a:spAutoFit/>
          </a:bodyPr>
          <a:lstStyle/>
          <a:p>
            <a:pPr algn="ctr"/>
            <a:r>
              <a:rPr lang="en-US" b="1" i="0" dirty="0">
                <a:solidFill>
                  <a:schemeClr val="bg1"/>
                </a:solidFill>
                <a:effectLst/>
                <a:latin typeface="PT Serif" panose="020A0603040505020204" pitchFamily="18" charset="0"/>
              </a:rPr>
              <a:t>5. To establish and effectively implement a </a:t>
            </a:r>
            <a:r>
              <a:rPr lang="en-US" b="1" i="0" u="sng" dirty="0">
                <a:solidFill>
                  <a:schemeClr val="bg1"/>
                </a:solidFill>
                <a:effectLst/>
                <a:latin typeface="PT Serif" panose="020A0603040505020204" pitchFamily="18" charset="0"/>
              </a:rPr>
              <a:t>pollution prevention program </a:t>
            </a:r>
            <a:r>
              <a:rPr lang="en-US" b="1" i="0" dirty="0">
                <a:solidFill>
                  <a:schemeClr val="bg1"/>
                </a:solidFill>
                <a:effectLst/>
                <a:latin typeface="PT Serif" panose="020A0603040505020204" pitchFamily="18" charset="0"/>
              </a:rPr>
              <a:t>to reduce the impact of pollutants on Virginia's natural resources.</a:t>
            </a:r>
          </a:p>
          <a:p>
            <a:pPr algn="ctr"/>
            <a:endParaRPr lang="en-US" b="1" dirty="0">
              <a:solidFill>
                <a:schemeClr val="bg1"/>
              </a:solidFill>
            </a:endParaRPr>
          </a:p>
        </p:txBody>
      </p:sp>
    </p:spTree>
    <p:extLst>
      <p:ext uri="{BB962C8B-B14F-4D97-AF65-F5344CB8AC3E}">
        <p14:creationId xmlns:p14="http://schemas.microsoft.com/office/powerpoint/2010/main" val="408688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42E-21BE-BE85-95AF-A22FBF34E908}"/>
              </a:ext>
            </a:extLst>
          </p:cNvPr>
          <p:cNvSpPr>
            <a:spLocks noGrp="1"/>
          </p:cNvSpPr>
          <p:nvPr>
            <p:ph type="title"/>
          </p:nvPr>
        </p:nvSpPr>
        <p:spPr/>
        <p:txBody>
          <a:bodyPr>
            <a:normAutofit/>
          </a:bodyPr>
          <a:lstStyle/>
          <a:p>
            <a:r>
              <a:rPr lang="en-US" dirty="0"/>
              <a:t>§ 10.1-1183. Creation of Department of Environmental Quality; statement of policy.</a:t>
            </a:r>
          </a:p>
        </p:txBody>
      </p:sp>
      <p:sp>
        <p:nvSpPr>
          <p:cNvPr id="3" name="Content Placeholder 2">
            <a:extLst>
              <a:ext uri="{FF2B5EF4-FFF2-40B4-BE49-F238E27FC236}">
                <a16:creationId xmlns:a16="http://schemas.microsoft.com/office/drawing/2014/main" id="{69B5B863-150D-F9D2-194C-FCAFF9464475}"/>
              </a:ext>
            </a:extLst>
          </p:cNvPr>
          <p:cNvSpPr>
            <a:spLocks noGrp="1"/>
          </p:cNvSpPr>
          <p:nvPr>
            <p:ph idx="1"/>
          </p:nvPr>
        </p:nvSpPr>
        <p:spPr/>
        <p:txBody>
          <a:bodyPr>
            <a:normAutofit fontScale="32500" lnSpcReduction="20000"/>
          </a:bodyPr>
          <a:lstStyle/>
          <a:p>
            <a:pPr marL="0" indent="0" algn="l" fontAlgn="base">
              <a:buNone/>
            </a:pPr>
            <a:r>
              <a:rPr lang="en-US" b="0" i="0" dirty="0">
                <a:solidFill>
                  <a:srgbClr val="444444"/>
                </a:solidFill>
                <a:effectLst/>
                <a:latin typeface="PT Serif" panose="020A0603040505020204" pitchFamily="18" charset="0"/>
              </a:rPr>
              <a:t>It is the policy of the Department of Environmental Quality to protect and enhance the environment of Virginia in order to promote the health and well-being of the Commonwealth's citizens, residents, and visitors in accordance with applicable laws and regulations. The purposes of the Department are:</a:t>
            </a:r>
          </a:p>
          <a:p>
            <a:pPr marL="0" indent="0" algn="l" fontAlgn="base">
              <a:buNone/>
            </a:pPr>
            <a:r>
              <a:rPr lang="en-US" b="0" i="0" dirty="0">
                <a:solidFill>
                  <a:srgbClr val="444444"/>
                </a:solidFill>
                <a:effectLst/>
                <a:latin typeface="PT Serif" panose="020A0603040505020204" pitchFamily="18" charset="0"/>
              </a:rPr>
              <a:t>1. To assist in the effective implementation of the Constitution of Virginia by carrying out state policies aimed at conserving the Commonwealth's natural resources and protecting its atmosphere, land, and waters from pollution.</a:t>
            </a:r>
          </a:p>
          <a:p>
            <a:pPr marL="0" indent="0" algn="l" fontAlgn="base">
              <a:buNone/>
            </a:pPr>
            <a:r>
              <a:rPr lang="en-US" b="0" i="0" dirty="0">
                <a:solidFill>
                  <a:srgbClr val="444444"/>
                </a:solidFill>
                <a:effectLst/>
                <a:latin typeface="PT Serif" panose="020A0603040505020204" pitchFamily="18" charset="0"/>
              </a:rPr>
              <a:t>2. To address climate change by developing and implementing policy and regulatory approaches to reducing climate pollution and promoting climate resilience in the Commonwealth and by ensuring that climate impacts and climate resilience are taken into account across all programs and permitting processes.</a:t>
            </a:r>
          </a:p>
          <a:p>
            <a:pPr marL="0" indent="0" algn="l" fontAlgn="base">
              <a:buNone/>
            </a:pPr>
            <a:r>
              <a:rPr lang="en-US" b="0" i="0" dirty="0">
                <a:solidFill>
                  <a:srgbClr val="444444"/>
                </a:solidFill>
                <a:effectLst/>
                <a:latin typeface="PT Serif" panose="020A0603040505020204" pitchFamily="18" charset="0"/>
              </a:rPr>
              <a:t>3. To coordinate permit review and issuance procedures to protect all aspects of Virginia's environment.</a:t>
            </a:r>
          </a:p>
          <a:p>
            <a:pPr marL="0" indent="0" algn="l" fontAlgn="base">
              <a:buNone/>
            </a:pPr>
            <a:r>
              <a:rPr lang="en-US" b="0" i="0" dirty="0">
                <a:solidFill>
                  <a:srgbClr val="444444"/>
                </a:solidFill>
                <a:effectLst/>
                <a:latin typeface="PT Serif" panose="020A0603040505020204" pitchFamily="18" charset="0"/>
              </a:rPr>
              <a:t>4. To further environmental justice and enhance public participation in the regulatory and permitting processes.</a:t>
            </a:r>
          </a:p>
          <a:p>
            <a:pPr marL="0" indent="0" algn="l" fontAlgn="base">
              <a:buNone/>
            </a:pPr>
            <a:r>
              <a:rPr lang="en-US" b="0" i="0" dirty="0">
                <a:solidFill>
                  <a:srgbClr val="444444"/>
                </a:solidFill>
                <a:effectLst/>
                <a:highlight>
                  <a:srgbClr val="FFFF00"/>
                </a:highlight>
                <a:latin typeface="PT Serif" panose="020A0603040505020204" pitchFamily="18" charset="0"/>
              </a:rPr>
              <a:t>5. To establish and effectively implement a pollution prevention program to reduce the impact of pollutants on Virginia's natural resources.</a:t>
            </a:r>
          </a:p>
          <a:p>
            <a:pPr marL="0" indent="0" algn="l" fontAlgn="base">
              <a:buNone/>
            </a:pPr>
            <a:r>
              <a:rPr lang="en-US" b="0" i="0" dirty="0">
                <a:solidFill>
                  <a:srgbClr val="444444"/>
                </a:solidFill>
                <a:effectLst/>
                <a:latin typeface="PT Serif" panose="020A0603040505020204" pitchFamily="18" charset="0"/>
              </a:rPr>
              <a:t>6. To establish procedures for, and undertake, long-range environmental program planning and policy analysis, including assessments of emerging environmental challenges.</a:t>
            </a:r>
          </a:p>
          <a:p>
            <a:pPr marL="0" indent="0" algn="l" fontAlgn="base">
              <a:buNone/>
            </a:pPr>
            <a:r>
              <a:rPr lang="en-US" b="0" i="0" dirty="0">
                <a:solidFill>
                  <a:srgbClr val="444444"/>
                </a:solidFill>
                <a:effectLst/>
                <a:latin typeface="PT Serif" panose="020A0603040505020204" pitchFamily="18" charset="0"/>
              </a:rPr>
              <a:t>7. To conduct comprehensive evaluations of the Commonwealth's environmental protection programs.</a:t>
            </a:r>
          </a:p>
          <a:p>
            <a:pPr marL="0" indent="0" algn="l" fontAlgn="base">
              <a:buNone/>
            </a:pPr>
            <a:r>
              <a:rPr lang="en-US" b="0" i="0" dirty="0">
                <a:solidFill>
                  <a:srgbClr val="444444"/>
                </a:solidFill>
                <a:effectLst/>
                <a:latin typeface="PT Serif" panose="020A0603040505020204" pitchFamily="18" charset="0"/>
              </a:rPr>
              <a:t>8. To develop uniform administrative systems to ensure coherent environmental policies.</a:t>
            </a:r>
          </a:p>
          <a:p>
            <a:pPr marL="0" indent="0" algn="l" fontAlgn="base">
              <a:buNone/>
            </a:pPr>
            <a:r>
              <a:rPr lang="en-US" b="0" i="0" dirty="0">
                <a:solidFill>
                  <a:srgbClr val="444444"/>
                </a:solidFill>
                <a:effectLst/>
                <a:latin typeface="PT Serif" panose="020A0603040505020204" pitchFamily="18" charset="0"/>
              </a:rPr>
              <a:t>9. To coordinate state reviews with federal agencies on environmental issues, such as environmental impact statements.</a:t>
            </a:r>
          </a:p>
          <a:p>
            <a:pPr marL="0" indent="0" algn="l" fontAlgn="base">
              <a:buNone/>
            </a:pPr>
            <a:r>
              <a:rPr lang="en-US" b="0" i="0" dirty="0">
                <a:solidFill>
                  <a:srgbClr val="444444"/>
                </a:solidFill>
                <a:effectLst/>
                <a:latin typeface="PT Serif" panose="020A0603040505020204" pitchFamily="18" charset="0"/>
              </a:rPr>
              <a:t>10. To promote environmental quality through public hearings and expeditious and comprehensive permitting, inspection, monitoring, and enforcement programs, and provide effective service delivery to the regulated community.</a:t>
            </a:r>
          </a:p>
          <a:p>
            <a:pPr marL="0" indent="0" algn="l" fontAlgn="base">
              <a:buNone/>
            </a:pPr>
            <a:r>
              <a:rPr lang="en-US" b="0" i="0" dirty="0">
                <a:solidFill>
                  <a:srgbClr val="444444"/>
                </a:solidFill>
                <a:effectLst/>
                <a:latin typeface="PT Serif" panose="020A0603040505020204" pitchFamily="18" charset="0"/>
              </a:rPr>
              <a:t>11. To advise the Governor and General Assembly, and, on request, assist other officers, employees, and public bodies of the Commonwealth, on matters relating to environmental quality and the effectiveness of actions and programs designed to enhance that quality.</a:t>
            </a:r>
          </a:p>
          <a:p>
            <a:pPr marL="0" indent="0" algn="l" fontAlgn="base">
              <a:buNone/>
            </a:pPr>
            <a:r>
              <a:rPr lang="en-US" b="0" i="0" dirty="0">
                <a:solidFill>
                  <a:srgbClr val="444444"/>
                </a:solidFill>
                <a:effectLst/>
                <a:latin typeface="PT Serif" panose="020A0603040505020204" pitchFamily="18" charset="0"/>
              </a:rPr>
              <a:t>12. To ensure that there is consistency in the enforcement of the laws, regulations, and policies as they apply to holders of permits or certificates issued by the Department, whether the owners or operators of such regulated facilities are public sector or private sector entities, including the development of electronic recordkeeping and document transmittal systems that encourage the use of electronic methods in performing the Department's business as a means of furthering both resource conservation and transaction efficiency.</a:t>
            </a:r>
          </a:p>
          <a:p>
            <a:pPr marL="0" indent="0" algn="l" fontAlgn="base">
              <a:buNone/>
            </a:pPr>
            <a:r>
              <a:rPr lang="en-US" b="0" i="0" dirty="0">
                <a:solidFill>
                  <a:srgbClr val="444444"/>
                </a:solidFill>
                <a:effectLst/>
                <a:latin typeface="PT Serif" panose="020A0603040505020204" pitchFamily="18" charset="0"/>
              </a:rPr>
              <a:t>13. To ensure the fair treatment and meaningful involvement of all people regardless of race, color, national origin, faith, disability, or income with respect to the administration of environmental laws, regulations, and policies.</a:t>
            </a:r>
          </a:p>
        </p:txBody>
      </p:sp>
      <p:sp>
        <p:nvSpPr>
          <p:cNvPr id="4" name="Footer Placeholder 3">
            <a:extLst>
              <a:ext uri="{FF2B5EF4-FFF2-40B4-BE49-F238E27FC236}">
                <a16:creationId xmlns:a16="http://schemas.microsoft.com/office/drawing/2014/main" id="{4FFA5CF7-1F10-CB2C-CD67-D28855E98E05}"/>
              </a:ext>
            </a:extLst>
          </p:cNvPr>
          <p:cNvSpPr>
            <a:spLocks noGrp="1"/>
          </p:cNvSpPr>
          <p:nvPr>
            <p:ph type="ftr" sz="quarter" idx="11"/>
          </p:nvPr>
        </p:nvSpPr>
        <p:spPr/>
        <p:txBody>
          <a:bodyPr/>
          <a:lstStyle/>
          <a:p>
            <a:pPr algn="l"/>
            <a:fld id="{61C9B584-852F-4056-BF30-ABA66A23FD41}" type="slidenum">
              <a:rPr lang="en-US" smtClean="0"/>
              <a:t>5</a:t>
            </a:fld>
            <a:r>
              <a:rPr lang="en-US"/>
              <a:t>					</a:t>
            </a:r>
            <a:endParaRPr lang="en-US" dirty="0">
              <a:solidFill>
                <a:srgbClr val="256EAB"/>
              </a:solidFill>
            </a:endParaRPr>
          </a:p>
        </p:txBody>
      </p:sp>
      <p:sp>
        <p:nvSpPr>
          <p:cNvPr id="5" name="TextBox 4">
            <a:extLst>
              <a:ext uri="{FF2B5EF4-FFF2-40B4-BE49-F238E27FC236}">
                <a16:creationId xmlns:a16="http://schemas.microsoft.com/office/drawing/2014/main" id="{32226603-4E50-BA46-7525-AE8A0968EC8D}"/>
              </a:ext>
            </a:extLst>
          </p:cNvPr>
          <p:cNvSpPr txBox="1"/>
          <p:nvPr/>
        </p:nvSpPr>
        <p:spPr>
          <a:xfrm>
            <a:off x="838200" y="2967335"/>
            <a:ext cx="10190480" cy="1477328"/>
          </a:xfrm>
          <a:prstGeom prst="rect">
            <a:avLst/>
          </a:prstGeom>
          <a:solidFill>
            <a:srgbClr val="198569"/>
          </a:solidFill>
        </p:spPr>
        <p:txBody>
          <a:bodyPr wrap="square" rtlCol="0">
            <a:spAutoFit/>
          </a:bodyPr>
          <a:lstStyle/>
          <a:p>
            <a:pPr algn="ctr"/>
            <a:r>
              <a:rPr lang="en-US" b="1" i="0" dirty="0">
                <a:solidFill>
                  <a:schemeClr val="bg1"/>
                </a:solidFill>
                <a:effectLst/>
                <a:latin typeface="PT Serif" panose="020A0603040505020204" pitchFamily="18" charset="0"/>
              </a:rPr>
              <a:t>2. </a:t>
            </a:r>
            <a:r>
              <a:rPr lang="en-US" b="0" i="0" dirty="0">
                <a:solidFill>
                  <a:schemeClr val="bg1"/>
                </a:solidFill>
                <a:effectLst/>
                <a:latin typeface="PT Serif" panose="020A0603040505020204" pitchFamily="18" charset="0"/>
              </a:rPr>
              <a:t>To address </a:t>
            </a:r>
            <a:r>
              <a:rPr lang="en-US" b="1" i="0" dirty="0">
                <a:solidFill>
                  <a:schemeClr val="bg1"/>
                </a:solidFill>
                <a:effectLst/>
                <a:latin typeface="PT Serif" panose="020A0603040505020204" pitchFamily="18" charset="0"/>
              </a:rPr>
              <a:t>climate change </a:t>
            </a:r>
            <a:r>
              <a:rPr lang="en-US" b="0" i="0" dirty="0">
                <a:solidFill>
                  <a:schemeClr val="bg1"/>
                </a:solidFill>
                <a:effectLst/>
                <a:latin typeface="PT Serif" panose="020A0603040505020204" pitchFamily="18" charset="0"/>
              </a:rPr>
              <a:t>by developing and implementing policy and regulatory approaches to reducing climate pollution and promoting climate resilience in the Commonwealth and by ensuring that climate impacts and climate resilience are taken into account across all programs and permitting processes.</a:t>
            </a:r>
            <a:endParaRPr lang="en-US" b="1" i="0" dirty="0">
              <a:solidFill>
                <a:schemeClr val="bg1"/>
              </a:solidFill>
              <a:effectLst/>
              <a:latin typeface="PT Serif" panose="020A0603040505020204" pitchFamily="18" charset="0"/>
            </a:endParaRPr>
          </a:p>
          <a:p>
            <a:pPr algn="ctr"/>
            <a:endParaRPr lang="en-US" b="1" dirty="0">
              <a:solidFill>
                <a:schemeClr val="bg1"/>
              </a:solidFill>
            </a:endParaRPr>
          </a:p>
        </p:txBody>
      </p:sp>
    </p:spTree>
    <p:extLst>
      <p:ext uri="{BB962C8B-B14F-4D97-AF65-F5344CB8AC3E}">
        <p14:creationId xmlns:p14="http://schemas.microsoft.com/office/powerpoint/2010/main" val="84069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42E-21BE-BE85-95AF-A22FBF34E908}"/>
              </a:ext>
            </a:extLst>
          </p:cNvPr>
          <p:cNvSpPr>
            <a:spLocks noGrp="1"/>
          </p:cNvSpPr>
          <p:nvPr>
            <p:ph type="title"/>
          </p:nvPr>
        </p:nvSpPr>
        <p:spPr/>
        <p:txBody>
          <a:bodyPr>
            <a:normAutofit/>
          </a:bodyPr>
          <a:lstStyle/>
          <a:p>
            <a:r>
              <a:rPr lang="en-US" dirty="0"/>
              <a:t>§ 10.1-1183. Creation of Department of Environmental Quality; statement of policy.</a:t>
            </a:r>
          </a:p>
        </p:txBody>
      </p:sp>
      <p:sp>
        <p:nvSpPr>
          <p:cNvPr id="3" name="Content Placeholder 2">
            <a:extLst>
              <a:ext uri="{FF2B5EF4-FFF2-40B4-BE49-F238E27FC236}">
                <a16:creationId xmlns:a16="http://schemas.microsoft.com/office/drawing/2014/main" id="{69B5B863-150D-F9D2-194C-FCAFF9464475}"/>
              </a:ext>
            </a:extLst>
          </p:cNvPr>
          <p:cNvSpPr>
            <a:spLocks noGrp="1"/>
          </p:cNvSpPr>
          <p:nvPr>
            <p:ph idx="1"/>
          </p:nvPr>
        </p:nvSpPr>
        <p:spPr/>
        <p:txBody>
          <a:bodyPr>
            <a:normAutofit fontScale="32500" lnSpcReduction="20000"/>
          </a:bodyPr>
          <a:lstStyle/>
          <a:p>
            <a:pPr marL="0" indent="0" algn="l" fontAlgn="base">
              <a:buNone/>
            </a:pPr>
            <a:r>
              <a:rPr lang="en-US" b="0" i="0" dirty="0">
                <a:solidFill>
                  <a:srgbClr val="444444"/>
                </a:solidFill>
                <a:effectLst/>
                <a:latin typeface="PT Serif" panose="020A0603040505020204" pitchFamily="18" charset="0"/>
              </a:rPr>
              <a:t>It is the policy of the Department of Environmental Quality to protect and enhance the environment of Virginia in order to promote the health and well-being of the Commonwealth's citizens, residents, and visitors in accordance with applicable laws and regulations. The purposes of the Department are:</a:t>
            </a:r>
          </a:p>
          <a:p>
            <a:pPr marL="0" indent="0" algn="l" fontAlgn="base">
              <a:buNone/>
            </a:pPr>
            <a:r>
              <a:rPr lang="en-US" b="0" i="0" dirty="0">
                <a:solidFill>
                  <a:srgbClr val="444444"/>
                </a:solidFill>
                <a:effectLst/>
                <a:latin typeface="PT Serif" panose="020A0603040505020204" pitchFamily="18" charset="0"/>
              </a:rPr>
              <a:t>1. To assist in the effective implementation of the Constitution of Virginia by carrying out state policies aimed at conserving the Commonwealth's natural resources and protecting its atmosphere, land, and waters from pollution.</a:t>
            </a:r>
          </a:p>
          <a:p>
            <a:pPr marL="0" indent="0" algn="l" fontAlgn="base">
              <a:buNone/>
            </a:pPr>
            <a:r>
              <a:rPr lang="en-US" b="0" i="0" dirty="0">
                <a:solidFill>
                  <a:srgbClr val="444444"/>
                </a:solidFill>
                <a:effectLst/>
                <a:latin typeface="PT Serif" panose="020A0603040505020204" pitchFamily="18" charset="0"/>
              </a:rPr>
              <a:t>2. To address climate change by developing and implementing policy and regulatory approaches to reducing climate pollution and promoting climate resilience in the Commonwealth and by ensuring that climate impacts and climate resilience are taken into account across all programs and permitting processes.</a:t>
            </a:r>
          </a:p>
          <a:p>
            <a:pPr marL="0" indent="0" algn="l" fontAlgn="base">
              <a:buNone/>
            </a:pPr>
            <a:r>
              <a:rPr lang="en-US" b="0" i="0" dirty="0">
                <a:solidFill>
                  <a:srgbClr val="444444"/>
                </a:solidFill>
                <a:effectLst/>
                <a:latin typeface="PT Serif" panose="020A0603040505020204" pitchFamily="18" charset="0"/>
              </a:rPr>
              <a:t>3. To coordinate permit review and issuance procedures to protect all aspects of Virginia's environment.</a:t>
            </a:r>
          </a:p>
          <a:p>
            <a:pPr marL="0" indent="0" algn="l" fontAlgn="base">
              <a:buNone/>
            </a:pPr>
            <a:r>
              <a:rPr lang="en-US" b="0" i="0" dirty="0">
                <a:solidFill>
                  <a:srgbClr val="444444"/>
                </a:solidFill>
                <a:effectLst/>
                <a:latin typeface="PT Serif" panose="020A0603040505020204" pitchFamily="18" charset="0"/>
              </a:rPr>
              <a:t>4. To further environmental justice and enhance public participation in the regulatory and permitting processes.</a:t>
            </a:r>
          </a:p>
          <a:p>
            <a:pPr marL="0" indent="0" algn="l" fontAlgn="base">
              <a:buNone/>
            </a:pPr>
            <a:r>
              <a:rPr lang="en-US" b="0" i="0" dirty="0">
                <a:solidFill>
                  <a:srgbClr val="444444"/>
                </a:solidFill>
                <a:effectLst/>
                <a:highlight>
                  <a:srgbClr val="FFFF00"/>
                </a:highlight>
                <a:latin typeface="PT Serif" panose="020A0603040505020204" pitchFamily="18" charset="0"/>
              </a:rPr>
              <a:t>5. To establish and effectively implement a pollution prevention program to reduce the impact of pollutants on Virginia's natural resources.</a:t>
            </a:r>
          </a:p>
          <a:p>
            <a:pPr marL="0" indent="0" algn="l" fontAlgn="base">
              <a:buNone/>
            </a:pPr>
            <a:r>
              <a:rPr lang="en-US" b="0" i="0" dirty="0">
                <a:solidFill>
                  <a:srgbClr val="444444"/>
                </a:solidFill>
                <a:effectLst/>
                <a:latin typeface="PT Serif" panose="020A0603040505020204" pitchFamily="18" charset="0"/>
              </a:rPr>
              <a:t>6. To establish procedures for, and undertake, long-range environmental program planning and policy analysis, including assessments of emerging environmental challenges.</a:t>
            </a:r>
          </a:p>
          <a:p>
            <a:pPr marL="0" indent="0" algn="l" fontAlgn="base">
              <a:buNone/>
            </a:pPr>
            <a:r>
              <a:rPr lang="en-US" b="0" i="0" dirty="0">
                <a:solidFill>
                  <a:srgbClr val="444444"/>
                </a:solidFill>
                <a:effectLst/>
                <a:latin typeface="PT Serif" panose="020A0603040505020204" pitchFamily="18" charset="0"/>
              </a:rPr>
              <a:t>7. To conduct comprehensive evaluations of the Commonwealth's environmental protection programs.</a:t>
            </a:r>
          </a:p>
          <a:p>
            <a:pPr marL="0" indent="0" algn="l" fontAlgn="base">
              <a:buNone/>
            </a:pPr>
            <a:r>
              <a:rPr lang="en-US" b="0" i="0" dirty="0">
                <a:solidFill>
                  <a:srgbClr val="444444"/>
                </a:solidFill>
                <a:effectLst/>
                <a:latin typeface="PT Serif" panose="020A0603040505020204" pitchFamily="18" charset="0"/>
              </a:rPr>
              <a:t>8. To develop uniform administrative systems to ensure coherent environmental policies.</a:t>
            </a:r>
          </a:p>
          <a:p>
            <a:pPr marL="0" indent="0" algn="l" fontAlgn="base">
              <a:buNone/>
            </a:pPr>
            <a:r>
              <a:rPr lang="en-US" b="0" i="0" dirty="0">
                <a:solidFill>
                  <a:srgbClr val="444444"/>
                </a:solidFill>
                <a:effectLst/>
                <a:latin typeface="PT Serif" panose="020A0603040505020204" pitchFamily="18" charset="0"/>
              </a:rPr>
              <a:t>9. To coordinate state reviews with federal agencies on environmental issues, such as environmental impact statements.</a:t>
            </a:r>
          </a:p>
          <a:p>
            <a:pPr marL="0" indent="0" algn="l" fontAlgn="base">
              <a:buNone/>
            </a:pPr>
            <a:r>
              <a:rPr lang="en-US" b="0" i="0" dirty="0">
                <a:solidFill>
                  <a:srgbClr val="444444"/>
                </a:solidFill>
                <a:effectLst/>
                <a:latin typeface="PT Serif" panose="020A0603040505020204" pitchFamily="18" charset="0"/>
              </a:rPr>
              <a:t>10. To promote environmental quality through public hearings and expeditious and comprehensive permitting, inspection, monitoring, and enforcement programs, and provide effective service delivery to the regulated community.</a:t>
            </a:r>
          </a:p>
          <a:p>
            <a:pPr marL="0" indent="0" algn="l" fontAlgn="base">
              <a:buNone/>
            </a:pPr>
            <a:r>
              <a:rPr lang="en-US" b="0" i="0" dirty="0">
                <a:solidFill>
                  <a:srgbClr val="444444"/>
                </a:solidFill>
                <a:effectLst/>
                <a:latin typeface="PT Serif" panose="020A0603040505020204" pitchFamily="18" charset="0"/>
              </a:rPr>
              <a:t>11. To advise the Governor and General Assembly, and, on request, assist other officers, employees, and public bodies of the Commonwealth, on matters relating to environmental quality and the effectiveness of actions and programs designed to enhance that quality.</a:t>
            </a:r>
          </a:p>
          <a:p>
            <a:pPr marL="0" indent="0" algn="l" fontAlgn="base">
              <a:buNone/>
            </a:pPr>
            <a:r>
              <a:rPr lang="en-US" b="0" i="0" dirty="0">
                <a:solidFill>
                  <a:srgbClr val="444444"/>
                </a:solidFill>
                <a:effectLst/>
                <a:latin typeface="PT Serif" panose="020A0603040505020204" pitchFamily="18" charset="0"/>
              </a:rPr>
              <a:t>12. To ensure that there is consistency in the enforcement of the laws, regulations, and policies as they apply to holders of permits or certificates issued by the Department, whether the owners or operators of such regulated facilities are public sector or private sector entities, including the development of electronic recordkeeping and document transmittal systems that encourage the use of electronic methods in performing the Department's business as a means of furthering both resource conservation and transaction efficiency.</a:t>
            </a:r>
          </a:p>
          <a:p>
            <a:pPr marL="0" indent="0" algn="l" fontAlgn="base">
              <a:buNone/>
            </a:pPr>
            <a:r>
              <a:rPr lang="en-US" b="0" i="0" dirty="0">
                <a:solidFill>
                  <a:srgbClr val="444444"/>
                </a:solidFill>
                <a:effectLst/>
                <a:latin typeface="PT Serif" panose="020A0603040505020204" pitchFamily="18" charset="0"/>
              </a:rPr>
              <a:t>13. To ensure the fair treatment and meaningful involvement of all people regardless of race, color, national origin, faith, disability, or income with respect to the administration of environmental laws, regulations, and policies.</a:t>
            </a:r>
          </a:p>
        </p:txBody>
      </p:sp>
      <p:sp>
        <p:nvSpPr>
          <p:cNvPr id="4" name="Footer Placeholder 3">
            <a:extLst>
              <a:ext uri="{FF2B5EF4-FFF2-40B4-BE49-F238E27FC236}">
                <a16:creationId xmlns:a16="http://schemas.microsoft.com/office/drawing/2014/main" id="{4FFA5CF7-1F10-CB2C-CD67-D28855E98E05}"/>
              </a:ext>
            </a:extLst>
          </p:cNvPr>
          <p:cNvSpPr>
            <a:spLocks noGrp="1"/>
          </p:cNvSpPr>
          <p:nvPr>
            <p:ph type="ftr" sz="quarter" idx="11"/>
          </p:nvPr>
        </p:nvSpPr>
        <p:spPr/>
        <p:txBody>
          <a:bodyPr/>
          <a:lstStyle/>
          <a:p>
            <a:pPr algn="l"/>
            <a:fld id="{61C9B584-852F-4056-BF30-ABA66A23FD41}" type="slidenum">
              <a:rPr lang="en-US" smtClean="0"/>
              <a:t>6</a:t>
            </a:fld>
            <a:r>
              <a:rPr lang="en-US"/>
              <a:t>					</a:t>
            </a:r>
            <a:endParaRPr lang="en-US" dirty="0">
              <a:solidFill>
                <a:srgbClr val="256EAB"/>
              </a:solidFill>
            </a:endParaRPr>
          </a:p>
        </p:txBody>
      </p:sp>
      <p:sp>
        <p:nvSpPr>
          <p:cNvPr id="5" name="TextBox 4">
            <a:extLst>
              <a:ext uri="{FF2B5EF4-FFF2-40B4-BE49-F238E27FC236}">
                <a16:creationId xmlns:a16="http://schemas.microsoft.com/office/drawing/2014/main" id="{32226603-4E50-BA46-7525-AE8A0968EC8D}"/>
              </a:ext>
            </a:extLst>
          </p:cNvPr>
          <p:cNvSpPr txBox="1"/>
          <p:nvPr/>
        </p:nvSpPr>
        <p:spPr>
          <a:xfrm>
            <a:off x="838200" y="2967335"/>
            <a:ext cx="10190480" cy="646331"/>
          </a:xfrm>
          <a:prstGeom prst="rect">
            <a:avLst/>
          </a:prstGeom>
          <a:solidFill>
            <a:srgbClr val="198569"/>
          </a:solidFill>
        </p:spPr>
        <p:txBody>
          <a:bodyPr wrap="square" rtlCol="0">
            <a:spAutoFit/>
          </a:bodyPr>
          <a:lstStyle/>
          <a:p>
            <a:pPr algn="ctr"/>
            <a:r>
              <a:rPr lang="en-US" b="0" i="0" dirty="0">
                <a:solidFill>
                  <a:schemeClr val="bg1"/>
                </a:solidFill>
                <a:effectLst/>
                <a:latin typeface="PT Serif" panose="020A0603040505020204" pitchFamily="18" charset="0"/>
              </a:rPr>
              <a:t>4. To further </a:t>
            </a:r>
            <a:r>
              <a:rPr lang="en-US" b="1" i="0" dirty="0">
                <a:solidFill>
                  <a:schemeClr val="bg1"/>
                </a:solidFill>
                <a:effectLst/>
                <a:latin typeface="PT Serif" panose="020A0603040505020204" pitchFamily="18" charset="0"/>
              </a:rPr>
              <a:t>environmental justice </a:t>
            </a:r>
            <a:r>
              <a:rPr lang="en-US" b="0" i="0" dirty="0">
                <a:solidFill>
                  <a:schemeClr val="bg1"/>
                </a:solidFill>
                <a:effectLst/>
                <a:latin typeface="PT Serif" panose="020A0603040505020204" pitchFamily="18" charset="0"/>
              </a:rPr>
              <a:t>and enhance public participation in the regulatory and permitting processes.</a:t>
            </a:r>
            <a:endParaRPr lang="en-US" b="1" dirty="0">
              <a:solidFill>
                <a:schemeClr val="bg1"/>
              </a:solidFill>
            </a:endParaRPr>
          </a:p>
        </p:txBody>
      </p:sp>
    </p:spTree>
    <p:extLst>
      <p:ext uri="{BB962C8B-B14F-4D97-AF65-F5344CB8AC3E}">
        <p14:creationId xmlns:p14="http://schemas.microsoft.com/office/powerpoint/2010/main" val="36314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C183D7F6-B498-43B3-948B-1728B52AA6E4}">
                <adec:decorative xmlns:adec="http://schemas.microsoft.com/office/drawing/2017/decorative" val="1"/>
              </a:ext>
            </a:extLst>
          </p:cNvPr>
          <p:cNvSpPr/>
          <p:nvPr/>
        </p:nvSpPr>
        <p:spPr>
          <a:xfrm>
            <a:off x="8329998" y="4115600"/>
            <a:ext cx="1776469" cy="107831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6" name="Content Placeholder 5" descr="Outlines DEQ Org Chart"/>
          <p:cNvGraphicFramePr>
            <a:graphicFrameLocks noGrp="1"/>
          </p:cNvGraphicFramePr>
          <p:nvPr>
            <p:ph idx="1"/>
            <p:extLst>
              <p:ext uri="{D42A27DB-BD31-4B8C-83A1-F6EECF244321}">
                <p14:modId xmlns:p14="http://schemas.microsoft.com/office/powerpoint/2010/main" val="3974434703"/>
              </p:ext>
            </p:extLst>
          </p:nvPr>
        </p:nvGraphicFramePr>
        <p:xfrm>
          <a:off x="838200" y="247909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Virginia </a:t>
            </a:r>
            <a:r>
              <a:rPr lang="en-US" dirty="0">
                <a:ea typeface="Verdana" panose="020B0604030504040204" pitchFamily="34" charset="0"/>
                <a:cs typeface="Verdana" panose="020B0604030504040204" pitchFamily="34" charset="0"/>
              </a:rPr>
              <a:t>DEQ Structure</a:t>
            </a:r>
            <a:endParaRPr lang="en-US" dirty="0"/>
          </a:p>
        </p:txBody>
      </p:sp>
      <p:sp>
        <p:nvSpPr>
          <p:cNvPr id="4" name="Footer Placeholder 3"/>
          <p:cNvSpPr>
            <a:spLocks noGrp="1"/>
          </p:cNvSpPr>
          <p:nvPr>
            <p:ph type="ftr" sz="quarter" idx="11"/>
          </p:nvPr>
        </p:nvSpPr>
        <p:spPr/>
        <p:txBody>
          <a:bodyPr/>
          <a:lstStyle/>
          <a:p>
            <a:pPr algn="l"/>
            <a:fld id="{61C9B584-852F-4056-BF30-ABA66A23FD41}" type="slidenum">
              <a:rPr lang="en-US" smtClean="0"/>
              <a:t>7</a:t>
            </a:fld>
            <a:r>
              <a:rPr lang="en-US"/>
              <a:t>					</a:t>
            </a:r>
            <a:endParaRPr lang="en-US" dirty="0">
              <a:solidFill>
                <a:srgbClr val="256EAB"/>
              </a:solidFill>
            </a:endParaRPr>
          </a:p>
        </p:txBody>
      </p:sp>
      <p:sp>
        <p:nvSpPr>
          <p:cNvPr id="7" name="Rectangle 6"/>
          <p:cNvSpPr/>
          <p:nvPr/>
        </p:nvSpPr>
        <p:spPr>
          <a:xfrm>
            <a:off x="2002440" y="1784667"/>
            <a:ext cx="2478121" cy="87172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000" dirty="0"/>
              <a:t>Boards &amp; Citizen Advisory Groups</a:t>
            </a:r>
          </a:p>
        </p:txBody>
      </p:sp>
      <p:pic>
        <p:nvPicPr>
          <p:cNvPr id="9" name="Picture 8" descr="DEQ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3364" y="1603441"/>
            <a:ext cx="2883971" cy="1257341"/>
          </a:xfrm>
          <a:prstGeom prst="rect">
            <a:avLst/>
          </a:prstGeom>
        </p:spPr>
      </p:pic>
      <p:cxnSp>
        <p:nvCxnSpPr>
          <p:cNvPr id="5" name="Connector: Elbow 4" descr="Arrow showing connection between DEQ and Boards &amp; Citizen Advisory Groups">
            <a:extLst>
              <a:ext uri="{FF2B5EF4-FFF2-40B4-BE49-F238E27FC236}">
                <a16:creationId xmlns:a16="http://schemas.microsoft.com/office/drawing/2014/main" id="{367C9AF5-D1D1-506F-F71F-3E70DA5B4589}"/>
              </a:ext>
            </a:extLst>
          </p:cNvPr>
          <p:cNvCxnSpPr/>
          <p:nvPr/>
        </p:nvCxnSpPr>
        <p:spPr>
          <a:xfrm flipV="1">
            <a:off x="4699322" y="2095018"/>
            <a:ext cx="1169043" cy="137093"/>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olbandHeadsot">
            <a:extLst>
              <a:ext uri="{FF2B5EF4-FFF2-40B4-BE49-F238E27FC236}">
                <a16:creationId xmlns:a16="http://schemas.microsoft.com/office/drawing/2014/main" id="{3221ECDC-2231-A37B-9BCB-B5F28CD47A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1300" y="439846"/>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5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CD91D83-D37E-4460-B548-B242F48751B0}"/>
              </a:ext>
            </a:extLst>
          </p:cNvPr>
          <p:cNvGraphicFramePr>
            <a:graphicFrameLocks noGrp="1"/>
          </p:cNvGraphicFramePr>
          <p:nvPr>
            <p:ph idx="1"/>
            <p:extLst>
              <p:ext uri="{D42A27DB-BD31-4B8C-83A1-F6EECF244321}">
                <p14:modId xmlns:p14="http://schemas.microsoft.com/office/powerpoint/2010/main" val="1117476837"/>
              </p:ext>
            </p:extLst>
          </p:nvPr>
        </p:nvGraphicFramePr>
        <p:xfrm>
          <a:off x="838200" y="156810"/>
          <a:ext cx="10515600" cy="646779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86058543"/>
                    </a:ext>
                  </a:extLst>
                </a:gridCol>
                <a:gridCol w="5257800">
                  <a:extLst>
                    <a:ext uri="{9D8B030D-6E8A-4147-A177-3AD203B41FA5}">
                      <a16:colId xmlns:a16="http://schemas.microsoft.com/office/drawing/2014/main" val="2504915795"/>
                    </a:ext>
                  </a:extLst>
                </a:gridCol>
              </a:tblGrid>
              <a:tr h="1099290">
                <a:tc>
                  <a:txBody>
                    <a:bodyPr/>
                    <a:lstStyle/>
                    <a:p>
                      <a:pPr algn="ctr"/>
                      <a:r>
                        <a:rPr lang="en-US" sz="3600" dirty="0"/>
                        <a:t>BIG             Initiatives</a:t>
                      </a:r>
                    </a:p>
                  </a:txBody>
                  <a:tcPr anchor="ctr"/>
                </a:tc>
                <a:tc>
                  <a:txBody>
                    <a:bodyPr/>
                    <a:lstStyle/>
                    <a:p>
                      <a:pPr algn="ctr"/>
                      <a:r>
                        <a:rPr lang="en-US" sz="3600" dirty="0"/>
                        <a:t>Progress</a:t>
                      </a:r>
                    </a:p>
                  </a:txBody>
                  <a:tcPr anchor="ctr"/>
                </a:tc>
                <a:extLst>
                  <a:ext uri="{0D108BD9-81ED-4DB2-BD59-A6C34878D82A}">
                    <a16:rowId xmlns:a16="http://schemas.microsoft.com/office/drawing/2014/main" val="930721453"/>
                  </a:ext>
                </a:extLst>
              </a:tr>
              <a:tr h="1099290">
                <a:tc>
                  <a:txBody>
                    <a:bodyPr/>
                    <a:lstStyle/>
                    <a:p>
                      <a:pPr marL="514350" indent="-514350" algn="l">
                        <a:buFont typeface="+mj-lt"/>
                        <a:buAutoNum type="arabicPeriod"/>
                      </a:pPr>
                      <a:r>
                        <a:rPr lang="en-US" sz="2800" dirty="0" err="1"/>
                        <a:t>OneDEQ</a:t>
                      </a:r>
                      <a:r>
                        <a:rPr lang="en-US" sz="2800" dirty="0"/>
                        <a:t> (cultural and procedural)</a:t>
                      </a:r>
                    </a:p>
                  </a:txBody>
                  <a:tcPr anchor="ctr"/>
                </a:tc>
                <a:tc>
                  <a:txBody>
                    <a:bodyPr/>
                    <a:lstStyle/>
                    <a:p>
                      <a:pPr algn="l"/>
                      <a:r>
                        <a:rPr lang="en-US" sz="2800" dirty="0"/>
                        <a:t>In Place</a:t>
                      </a:r>
                    </a:p>
                  </a:txBody>
                  <a:tcPr anchor="ctr"/>
                </a:tc>
                <a:extLst>
                  <a:ext uri="{0D108BD9-81ED-4DB2-BD59-A6C34878D82A}">
                    <a16:rowId xmlns:a16="http://schemas.microsoft.com/office/drawing/2014/main" val="3066185406"/>
                  </a:ext>
                </a:extLst>
              </a:tr>
              <a:tr h="1099290">
                <a:tc>
                  <a:txBody>
                    <a:bodyPr/>
                    <a:lstStyle/>
                    <a:p>
                      <a:pPr marL="0" indent="-457200" algn="l">
                        <a:buFont typeface="+mj-lt"/>
                        <a:buNone/>
                      </a:pPr>
                      <a:r>
                        <a:rPr lang="en-US" sz="2800" dirty="0"/>
                        <a:t>2. Permitting Enhancement &amp; Evaluation Platform (PEEP)</a:t>
                      </a:r>
                    </a:p>
                  </a:txBody>
                  <a:tcPr anchor="ctr"/>
                </a:tc>
                <a:tc>
                  <a:txBody>
                    <a:bodyPr/>
                    <a:lstStyle/>
                    <a:p>
                      <a:pPr algn="l"/>
                      <a:r>
                        <a:rPr lang="en-US" sz="2800" dirty="0"/>
                        <a:t>In Progress</a:t>
                      </a:r>
                    </a:p>
                  </a:txBody>
                  <a:tcPr anchor="ctr"/>
                </a:tc>
                <a:extLst>
                  <a:ext uri="{0D108BD9-81ED-4DB2-BD59-A6C34878D82A}">
                    <a16:rowId xmlns:a16="http://schemas.microsoft.com/office/drawing/2014/main" val="663605524"/>
                  </a:ext>
                </a:extLst>
              </a:tr>
              <a:tr h="1099290">
                <a:tc>
                  <a:txBody>
                    <a:bodyPr/>
                    <a:lstStyle/>
                    <a:p>
                      <a:pPr marL="0" indent="0" algn="l">
                        <a:buFont typeface="+mj-lt"/>
                        <a:buNone/>
                      </a:pPr>
                      <a:r>
                        <a:rPr lang="en-US" sz="2800" dirty="0"/>
                        <a:t>3. One Stormwater</a:t>
                      </a:r>
                      <a:r>
                        <a:rPr lang="en-US" sz="2800" baseline="0" dirty="0"/>
                        <a:t> Management (SWM)</a:t>
                      </a:r>
                      <a:r>
                        <a:rPr lang="en-US" sz="2800" dirty="0"/>
                        <a:t>, Best</a:t>
                      </a:r>
                      <a:r>
                        <a:rPr lang="en-US" sz="2800" baseline="0" dirty="0"/>
                        <a:t> Management Practice (BMP),</a:t>
                      </a:r>
                      <a:r>
                        <a:rPr lang="en-US" sz="2800" dirty="0"/>
                        <a:t> and Erosion &amp; Sediment Control (ESC) Handbook</a:t>
                      </a:r>
                    </a:p>
                  </a:txBody>
                  <a:tcPr anchor="ctr"/>
                </a:tc>
                <a:tc>
                  <a:txBody>
                    <a:bodyPr/>
                    <a:lstStyle/>
                    <a:p>
                      <a:pPr algn="l"/>
                      <a:r>
                        <a:rPr lang="en-US" sz="2800" dirty="0"/>
                        <a:t>In Progress</a:t>
                      </a:r>
                    </a:p>
                  </a:txBody>
                  <a:tcPr anchor="ctr"/>
                </a:tc>
                <a:extLst>
                  <a:ext uri="{0D108BD9-81ED-4DB2-BD59-A6C34878D82A}">
                    <a16:rowId xmlns:a16="http://schemas.microsoft.com/office/drawing/2014/main" val="535061080"/>
                  </a:ext>
                </a:extLst>
              </a:tr>
              <a:tr h="1099290">
                <a:tc>
                  <a:txBody>
                    <a:bodyPr/>
                    <a:lstStyle/>
                    <a:p>
                      <a:pPr marL="0" indent="-457200" algn="l">
                        <a:buFont typeface="+mj-lt"/>
                        <a:buNone/>
                      </a:pPr>
                      <a:r>
                        <a:rPr lang="en-US" sz="2800" dirty="0"/>
                        <a:t>4. Commodity Trading Platform for Mitigation (water-related commodities)</a:t>
                      </a:r>
                    </a:p>
                  </a:txBody>
                  <a:tcPr anchor="ctr"/>
                </a:tc>
                <a:tc>
                  <a:txBody>
                    <a:bodyPr/>
                    <a:lstStyle/>
                    <a:p>
                      <a:pPr algn="l"/>
                      <a:r>
                        <a:rPr lang="en-US" sz="2800" dirty="0"/>
                        <a:t>CY 2024 Start</a:t>
                      </a:r>
                    </a:p>
                  </a:txBody>
                  <a:tcPr anchor="ctr"/>
                </a:tc>
                <a:extLst>
                  <a:ext uri="{0D108BD9-81ED-4DB2-BD59-A6C34878D82A}">
                    <a16:rowId xmlns:a16="http://schemas.microsoft.com/office/drawing/2014/main" val="2576110044"/>
                  </a:ext>
                </a:extLst>
              </a:tr>
            </a:tbl>
          </a:graphicData>
        </a:graphic>
      </p:graphicFrame>
      <p:sp>
        <p:nvSpPr>
          <p:cNvPr id="4" name="Footer Placeholder 3">
            <a:extLst>
              <a:ext uri="{FF2B5EF4-FFF2-40B4-BE49-F238E27FC236}">
                <a16:creationId xmlns:a16="http://schemas.microsoft.com/office/drawing/2014/main" id="{F3B1836B-CA17-4EBC-87C8-74B681C31356}"/>
              </a:ext>
            </a:extLst>
          </p:cNvPr>
          <p:cNvSpPr>
            <a:spLocks noGrp="1"/>
          </p:cNvSpPr>
          <p:nvPr>
            <p:ph type="ftr" sz="quarter" idx="11"/>
          </p:nvPr>
        </p:nvSpPr>
        <p:spPr/>
        <p:txBody>
          <a:bodyPr/>
          <a:lstStyle/>
          <a:p>
            <a:pPr algn="l"/>
            <a:fld id="{61C9B584-852F-4056-BF30-ABA66A23FD41}" type="slidenum">
              <a:rPr lang="en-US" smtClean="0"/>
              <a:t>8</a:t>
            </a:fld>
            <a:r>
              <a:rPr lang="en-US"/>
              <a:t>					</a:t>
            </a:r>
            <a:endParaRPr lang="en-US" dirty="0">
              <a:solidFill>
                <a:srgbClr val="256EAB"/>
              </a:solidFill>
            </a:endParaRPr>
          </a:p>
        </p:txBody>
      </p:sp>
      <p:pic>
        <p:nvPicPr>
          <p:cNvPr id="7" name="Picture 6" descr="A picture containing art&#10;&#10;Description automatically generated with low confidence">
            <a:extLst>
              <a:ext uri="{FF2B5EF4-FFF2-40B4-BE49-F238E27FC236}">
                <a16:creationId xmlns:a16="http://schemas.microsoft.com/office/drawing/2014/main" id="{DAFCC56E-6228-03B2-BCD6-2127EA0C9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337" y="-77174"/>
            <a:ext cx="2838427" cy="1596615"/>
          </a:xfrm>
          <a:prstGeom prst="rect">
            <a:avLst/>
          </a:prstGeom>
        </p:spPr>
      </p:pic>
    </p:spTree>
    <p:extLst>
      <p:ext uri="{BB962C8B-B14F-4D97-AF65-F5344CB8AC3E}">
        <p14:creationId xmlns:p14="http://schemas.microsoft.com/office/powerpoint/2010/main" val="315644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Virginia"/>
          <p:cNvPicPr>
            <a:picLocks noChangeAspect="1"/>
          </p:cNvPicPr>
          <p:nvPr/>
        </p:nvPicPr>
        <p:blipFill>
          <a:blip r:embed="rId3" cstate="print">
            <a:alphaModFix amt="25000"/>
            <a:extLst>
              <a:ext uri="{28A0092B-C50C-407E-A947-70E740481C1C}">
                <a14:useLocalDpi xmlns:a14="http://schemas.microsoft.com/office/drawing/2010/main" val="0"/>
              </a:ext>
            </a:extLst>
          </a:blip>
          <a:stretch>
            <a:fillRect/>
          </a:stretch>
        </p:blipFill>
        <p:spPr>
          <a:xfrm>
            <a:off x="838199" y="317500"/>
            <a:ext cx="10948517" cy="5944677"/>
          </a:xfrm>
          <a:prstGeom prst="rect">
            <a:avLst/>
          </a:prstGeom>
        </p:spPr>
      </p:pic>
      <p:sp>
        <p:nvSpPr>
          <p:cNvPr id="2" name="Title 1"/>
          <p:cNvSpPr>
            <a:spLocks noGrp="1"/>
          </p:cNvSpPr>
          <p:nvPr>
            <p:ph type="title"/>
          </p:nvPr>
        </p:nvSpPr>
        <p:spPr>
          <a:xfrm>
            <a:off x="838200" y="317500"/>
            <a:ext cx="10515600" cy="907992"/>
          </a:xfrm>
        </p:spPr>
        <p:txBody>
          <a:bodyPr/>
          <a:lstStyle/>
          <a:p>
            <a:r>
              <a:rPr lang="en-US" dirty="0"/>
              <a:t>One DEQ – In Place – Cultural Change</a:t>
            </a:r>
          </a:p>
        </p:txBody>
      </p:sp>
      <p:sp>
        <p:nvSpPr>
          <p:cNvPr id="4" name="Footer Placeholder 3"/>
          <p:cNvSpPr>
            <a:spLocks noGrp="1"/>
          </p:cNvSpPr>
          <p:nvPr>
            <p:ph type="ftr" sz="quarter" idx="11"/>
          </p:nvPr>
        </p:nvSpPr>
        <p:spPr/>
        <p:txBody>
          <a:bodyPr/>
          <a:lstStyle/>
          <a:p>
            <a:pPr algn="l"/>
            <a:fld id="{61C9B584-852F-4056-BF30-ABA66A23FD41}" type="slidenum">
              <a:rPr lang="en-US" smtClean="0"/>
              <a:t>9</a:t>
            </a:fld>
            <a:r>
              <a:rPr lang="en-US" dirty="0"/>
              <a:t>					</a:t>
            </a:r>
            <a:endParaRPr lang="en-US" dirty="0">
              <a:solidFill>
                <a:srgbClr val="256EAB"/>
              </a:solidFill>
            </a:endParaRPr>
          </a:p>
        </p:txBody>
      </p:sp>
      <p:sp>
        <p:nvSpPr>
          <p:cNvPr id="9" name="Rectangle 8">
            <a:extLst>
              <a:ext uri="{FF2B5EF4-FFF2-40B4-BE49-F238E27FC236}">
                <a16:creationId xmlns:a16="http://schemas.microsoft.com/office/drawing/2014/main" id="{66F9D2C0-6166-4D14-80F4-2230BF3AC389}"/>
              </a:ext>
              <a:ext uri="{C183D7F6-B498-43B3-948B-1728B52AA6E4}">
                <adec:decorative xmlns:adec="http://schemas.microsoft.com/office/drawing/2017/decorative" val="1"/>
              </a:ext>
            </a:extLst>
          </p:cNvPr>
          <p:cNvSpPr/>
          <p:nvPr/>
        </p:nvSpPr>
        <p:spPr>
          <a:xfrm>
            <a:off x="9576079" y="136525"/>
            <a:ext cx="2291024" cy="3058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F939849-B2EE-44CE-BA24-91717C1B7600}"/>
              </a:ext>
            </a:extLst>
          </p:cNvPr>
          <p:cNvSpPr>
            <a:spLocks noGrp="1"/>
          </p:cNvSpPr>
          <p:nvPr>
            <p:ph idx="1"/>
          </p:nvPr>
        </p:nvSpPr>
        <p:spPr>
          <a:xfrm>
            <a:off x="838199" y="1225492"/>
            <a:ext cx="11028903" cy="4951469"/>
          </a:xfrm>
        </p:spPr>
        <p:txBody>
          <a:bodyPr>
            <a:normAutofit/>
          </a:bodyPr>
          <a:lstStyle/>
          <a:p>
            <a:pPr>
              <a:spcAft>
                <a:spcPts val="1200"/>
              </a:spcAft>
            </a:pPr>
            <a:r>
              <a:rPr lang="en-US" sz="2400" dirty="0"/>
              <a:t>DEQ employees are working collaboratively to ensure responsive customer service and timely actions for all DEQ customers</a:t>
            </a:r>
          </a:p>
          <a:p>
            <a:pPr lvl="1">
              <a:spcAft>
                <a:spcPts val="800"/>
              </a:spcAft>
              <a:buFont typeface="Wingdings" panose="05000000000000000000" pitchFamily="2" charset="2"/>
              <a:buChar char="ü"/>
            </a:pPr>
            <a:r>
              <a:rPr lang="en-US" sz="2200" dirty="0"/>
              <a:t>Emerging Leaders Program project – Strengthen “</a:t>
            </a:r>
            <a:r>
              <a:rPr lang="en-US" sz="2200" dirty="0" err="1"/>
              <a:t>OneDEQ</a:t>
            </a:r>
            <a:r>
              <a:rPr lang="en-US" sz="2200" dirty="0"/>
              <a:t>” Collaboration Culture</a:t>
            </a:r>
          </a:p>
          <a:p>
            <a:pPr lvl="1">
              <a:spcAft>
                <a:spcPts val="800"/>
              </a:spcAft>
              <a:buFont typeface="Wingdings" panose="05000000000000000000" pitchFamily="2" charset="2"/>
              <a:buChar char="ü"/>
            </a:pPr>
            <a:r>
              <a:rPr lang="en-US" sz="2200" dirty="0"/>
              <a:t>Ombudsman Positions</a:t>
            </a:r>
          </a:p>
          <a:p>
            <a:pPr>
              <a:spcAft>
                <a:spcPts val="1200"/>
              </a:spcAft>
            </a:pPr>
            <a:r>
              <a:rPr lang="en-US" sz="2400" dirty="0"/>
              <a:t>Workload Evaluation &amp; Distribution (WED) process manages distribution of workload on real-time basis and establishes uniform performance expectations to maximize staff resources</a:t>
            </a:r>
          </a:p>
          <a:p>
            <a:pPr lvl="1">
              <a:spcAft>
                <a:spcPts val="800"/>
              </a:spcAft>
              <a:buFont typeface="Wingdings" panose="05000000000000000000" pitchFamily="2" charset="2"/>
              <a:buChar char="ü"/>
            </a:pPr>
            <a:r>
              <a:rPr lang="en-US" sz="2200" dirty="0"/>
              <a:t>Coordinated with PEEP roll-out for permitting programs</a:t>
            </a:r>
          </a:p>
          <a:p>
            <a:pPr lvl="1">
              <a:spcAft>
                <a:spcPts val="800"/>
              </a:spcAft>
              <a:buFont typeface="Wingdings" panose="05000000000000000000" pitchFamily="2" charset="2"/>
              <a:buChar char="ü"/>
            </a:pPr>
            <a:r>
              <a:rPr lang="en-US" sz="2200" dirty="0"/>
              <a:t>Implemented in Virginia Water Protection Permitting, Stormwater Plan Review, and Enforcement programs to date</a:t>
            </a:r>
          </a:p>
        </p:txBody>
      </p:sp>
    </p:spTree>
    <p:extLst>
      <p:ext uri="{BB962C8B-B14F-4D97-AF65-F5344CB8AC3E}">
        <p14:creationId xmlns:p14="http://schemas.microsoft.com/office/powerpoint/2010/main" val="1596214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on - VEEP Ceremony.potx" id="{DC20B627-A57D-4878-815B-7ED4D0547988}" vid="{BB079378-2A0E-45B7-B6E0-53C1208BE8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6e3fbe-d978-4f48-931a-61d7935b8221">
      <Terms xmlns="http://schemas.microsoft.com/office/infopath/2007/PartnerControls"/>
    </lcf76f155ced4ddcb4097134ff3c332f>
    <TaxCatchAll xmlns="465a23b2-135f-454d-be52-f07bbef8c8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835BDD00D75044A4172866564795B9" ma:contentTypeVersion="15" ma:contentTypeDescription="Create a new document." ma:contentTypeScope="" ma:versionID="c9d41ab144ab9e31becd5488c1e450c9">
  <xsd:schema xmlns:xsd="http://www.w3.org/2001/XMLSchema" xmlns:xs="http://www.w3.org/2001/XMLSchema" xmlns:p="http://schemas.microsoft.com/office/2006/metadata/properties" xmlns:ns2="aa6e3fbe-d978-4f48-931a-61d7935b8221" xmlns:ns3="465a23b2-135f-454d-be52-f07bbef8c8fe" targetNamespace="http://schemas.microsoft.com/office/2006/metadata/properties" ma:root="true" ma:fieldsID="c6cec6ac30237ee9d2abd11a68558e72" ns2:_="" ns3:_="">
    <xsd:import namespace="aa6e3fbe-d978-4f48-931a-61d7935b8221"/>
    <xsd:import namespace="465a23b2-135f-454d-be52-f07bbef8c8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e3fbe-d978-4f48-931a-61d7935b8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a23b2-135f-454d-be52-f07bbef8c8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b1ab391-bfa7-4953-9f10-91a3d97333fd}" ma:internalName="TaxCatchAll" ma:showField="CatchAllData" ma:web="465a23b2-135f-454d-be52-f07bbef8c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7F3CEA-92CE-4B7D-A4DA-3E8833E4F38A}">
  <ds:schemaRefs>
    <ds:schemaRef ds:uri="http://schemas.microsoft.com/sharepoint/v3/contenttype/forms"/>
  </ds:schemaRefs>
</ds:datastoreItem>
</file>

<file path=customXml/itemProps2.xml><?xml version="1.0" encoding="utf-8"?>
<ds:datastoreItem xmlns:ds="http://schemas.openxmlformats.org/officeDocument/2006/customXml" ds:itemID="{2018CDAB-690D-4F7E-BD52-DCDAD86E9AD0}">
  <ds:schemaRef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http://www.w3.org/XML/1998/namespace"/>
    <ds:schemaRef ds:uri="http://schemas.microsoft.com/office/2006/metadata/properties"/>
    <ds:schemaRef ds:uri="465a23b2-135f-454d-be52-f07bbef8c8fe"/>
    <ds:schemaRef ds:uri="aa6e3fbe-d978-4f48-931a-61d7935b8221"/>
    <ds:schemaRef ds:uri="http://purl.org/dc/terms/"/>
  </ds:schemaRefs>
</ds:datastoreItem>
</file>

<file path=customXml/itemProps3.xml><?xml version="1.0" encoding="utf-8"?>
<ds:datastoreItem xmlns:ds="http://schemas.openxmlformats.org/officeDocument/2006/customXml" ds:itemID="{DE2812F8-B43E-412A-BA57-5811D7280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e3fbe-d978-4f48-931a-61d7935b8221"/>
    <ds:schemaRef ds:uri="465a23b2-135f-454d-be52-f07bbef8c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Canon - VEEP Ceremony</Template>
  <TotalTime>4309</TotalTime>
  <Words>4623</Words>
  <Application>Microsoft Office PowerPoint</Application>
  <PresentationFormat>Widescreen</PresentationFormat>
  <Paragraphs>446</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Courier New</vt:lpstr>
      <vt:lpstr>Open Sans</vt:lpstr>
      <vt:lpstr>PT Serif</vt:lpstr>
      <vt:lpstr>Source Sans Pro Web</vt:lpstr>
      <vt:lpstr>Wingdings</vt:lpstr>
      <vt:lpstr>Office Theme</vt:lpstr>
      <vt:lpstr>Office of Pollution Prevention</vt:lpstr>
      <vt:lpstr>§ 10.1-1183. Creation of Department of Environmental Quality; statement of policy.</vt:lpstr>
      <vt:lpstr>§ 10.1-1183. Creation of Department of Environmental Quality; statement of policy.</vt:lpstr>
      <vt:lpstr>§ 10.1-1183. Creation of Department of Environmental Quality; statement of policy.</vt:lpstr>
      <vt:lpstr>§ 10.1-1183. Creation of Department of Environmental Quality; statement of policy.</vt:lpstr>
      <vt:lpstr>§ 10.1-1183. Creation of Department of Environmental Quality; statement of policy.</vt:lpstr>
      <vt:lpstr>Virginia DEQ Structure</vt:lpstr>
      <vt:lpstr>PowerPoint Presentation</vt:lpstr>
      <vt:lpstr>One DEQ – In Place – Cultural Change</vt:lpstr>
      <vt:lpstr>Permitting Enhancement &amp; Evaluation Platform (PEEP)</vt:lpstr>
      <vt:lpstr>Permitting Enhancement &amp; Evaluation Platform (PEEP)</vt:lpstr>
      <vt:lpstr>Enforcement Transparency</vt:lpstr>
      <vt:lpstr>PowerPoint Presentation</vt:lpstr>
      <vt:lpstr>One Stormwater Handbook</vt:lpstr>
      <vt:lpstr>Commodity Trading Platform</vt:lpstr>
      <vt:lpstr>Virginia DEQ Structure</vt:lpstr>
      <vt:lpstr>Virginia DEQ Structure</vt:lpstr>
      <vt:lpstr>Division of Environmental Enhancement</vt:lpstr>
      <vt:lpstr>Office of Pollution Prevention</vt:lpstr>
      <vt:lpstr>What is P2?</vt:lpstr>
      <vt:lpstr>PowerPoint Presentation</vt:lpstr>
      <vt:lpstr>Governor’s Environmental  Excellence Awards</vt:lpstr>
      <vt:lpstr>PowerPoint Presentation</vt:lpstr>
      <vt:lpstr>Virginia Information Source for Energy</vt:lpstr>
      <vt:lpstr>Virginia Green Travel</vt:lpstr>
      <vt:lpstr>Greening of Government</vt:lpstr>
      <vt:lpstr>VEEP is…</vt:lpstr>
      <vt:lpstr>Partnerships </vt:lpstr>
      <vt:lpstr>Virginia Environmental Excellence Program (VEEP)</vt:lpstr>
      <vt:lpstr>VEEP by the Numbers</vt:lpstr>
      <vt:lpstr>Solid Waste Infrastructure for Recycling Grant</vt:lpstr>
      <vt:lpstr>Solid Waste Infrastructure for Recycling (SWIFR) Grant</vt:lpstr>
      <vt:lpstr>Climate Pollution Reduction Grant (CPRG)</vt:lpstr>
      <vt:lpstr>CRPG’s Two Elements</vt:lpstr>
      <vt:lpstr>Upcoming Tanks Program Brown Bag Webinars</vt:lpstr>
      <vt:lpstr>Want to Lean More  About Clean Air Regulation?</vt:lpstr>
      <vt:lpstr>Questions?</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Meghann (DEQ)</dc:creator>
  <cp:lastModifiedBy>Quinn, Meghann (DEQ)</cp:lastModifiedBy>
  <cp:revision>15</cp:revision>
  <cp:lastPrinted>2023-10-24T00:13:49Z</cp:lastPrinted>
  <dcterms:created xsi:type="dcterms:W3CDTF">2023-05-22T17:02:10Z</dcterms:created>
  <dcterms:modified xsi:type="dcterms:W3CDTF">2023-10-27T11:57:27Z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0x010100F9835BDD00D75044A4172866564795B9</vt:lpwstr>
  </property>
  <property fmtid="{D5CDD505-2E9C-101B-9397-08002B2CF9AE}" pid="3" name="MediaServiceImageTags">
    <vt:lpwstr/>
  </property>
</Properties>
</file>