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8"/>
  </p:notesMasterIdLst>
  <p:handoutMasterIdLst>
    <p:handoutMasterId r:id="rId19"/>
  </p:handoutMasterIdLst>
  <p:sldIdLst>
    <p:sldId id="257" r:id="rId3"/>
    <p:sldId id="262" r:id="rId4"/>
    <p:sldId id="342" r:id="rId5"/>
    <p:sldId id="343" r:id="rId6"/>
    <p:sldId id="344" r:id="rId7"/>
    <p:sldId id="345" r:id="rId8"/>
    <p:sldId id="323" r:id="rId9"/>
    <p:sldId id="324" r:id="rId10"/>
    <p:sldId id="325" r:id="rId11"/>
    <p:sldId id="326" r:id="rId12"/>
    <p:sldId id="327" r:id="rId13"/>
    <p:sldId id="328" r:id="rId14"/>
    <p:sldId id="341" r:id="rId15"/>
    <p:sldId id="346" r:id="rId16"/>
    <p:sldId id="267" r:id="rId17"/>
  </p:sldIdLst>
  <p:sldSz cx="12192000" cy="6858000"/>
  <p:notesSz cx="6854825"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P" lastIdx="1"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7EA9"/>
    <a:srgbClr val="5983A0"/>
    <a:srgbClr val="7EBFC6"/>
    <a:srgbClr val="CAC8D5"/>
    <a:srgbClr val="87C884"/>
    <a:srgbClr val="256EAB"/>
    <a:srgbClr val="1985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60169" autoAdjust="0"/>
  </p:normalViewPr>
  <p:slideViewPr>
    <p:cSldViewPr snapToGrid="0">
      <p:cViewPr varScale="1">
        <p:scale>
          <a:sx n="66" d="100"/>
          <a:sy n="66" d="100"/>
        </p:scale>
        <p:origin x="2208" y="72"/>
      </p:cViewPr>
      <p:guideLst/>
    </p:cSldViewPr>
  </p:slideViewPr>
  <p:notesTextViewPr>
    <p:cViewPr>
      <p:scale>
        <a:sx n="3" d="2"/>
        <a:sy n="3" d="2"/>
      </p:scale>
      <p:origin x="0" y="0"/>
    </p:cViewPr>
  </p:notesTextViewPr>
  <p:sorterViewPr>
    <p:cViewPr>
      <p:scale>
        <a:sx n="150" d="100"/>
        <a:sy n="150" d="100"/>
      </p:scale>
      <p:origin x="0" y="-17490"/>
    </p:cViewPr>
  </p:sorterViewPr>
  <p:notesViewPr>
    <p:cSldViewPr snapToGrid="0">
      <p:cViewPr varScale="1">
        <p:scale>
          <a:sx n="83" d="100"/>
          <a:sy n="83" d="100"/>
        </p:scale>
        <p:origin x="393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0424" cy="463646"/>
          </a:xfrm>
          <a:prstGeom prst="rect">
            <a:avLst/>
          </a:prstGeom>
        </p:spPr>
        <p:txBody>
          <a:bodyPr vert="horz" lIns="91966" tIns="45983" rIns="91966" bIns="45983" rtlCol="0"/>
          <a:lstStyle>
            <a:lvl1pPr algn="l">
              <a:defRPr sz="1200"/>
            </a:lvl1pPr>
          </a:lstStyle>
          <a:p>
            <a:endParaRPr lang="en-US"/>
          </a:p>
        </p:txBody>
      </p:sp>
      <p:sp>
        <p:nvSpPr>
          <p:cNvPr id="3" name="Date Placeholder 2"/>
          <p:cNvSpPr>
            <a:spLocks noGrp="1"/>
          </p:cNvSpPr>
          <p:nvPr>
            <p:ph type="dt" sz="quarter" idx="1"/>
          </p:nvPr>
        </p:nvSpPr>
        <p:spPr>
          <a:xfrm>
            <a:off x="3882815" y="3"/>
            <a:ext cx="2970424" cy="463646"/>
          </a:xfrm>
          <a:prstGeom prst="rect">
            <a:avLst/>
          </a:prstGeom>
        </p:spPr>
        <p:txBody>
          <a:bodyPr vert="horz" lIns="91966" tIns="45983" rIns="91966" bIns="45983" rtlCol="0"/>
          <a:lstStyle>
            <a:lvl1pPr algn="r">
              <a:defRPr sz="1200"/>
            </a:lvl1pPr>
          </a:lstStyle>
          <a:p>
            <a:fld id="{699307BE-3DE0-4D5D-B071-E18072BDBCD1}" type="datetimeFigureOut">
              <a:rPr lang="en-US" smtClean="0"/>
              <a:t>10/20/2023</a:t>
            </a:fld>
            <a:endParaRPr lang="en-US"/>
          </a:p>
        </p:txBody>
      </p:sp>
      <p:sp>
        <p:nvSpPr>
          <p:cNvPr id="4" name="Footer Placeholder 3"/>
          <p:cNvSpPr>
            <a:spLocks noGrp="1"/>
          </p:cNvSpPr>
          <p:nvPr>
            <p:ph type="ftr" sz="quarter" idx="2"/>
          </p:nvPr>
        </p:nvSpPr>
        <p:spPr>
          <a:xfrm>
            <a:off x="0" y="8777193"/>
            <a:ext cx="2970424" cy="463645"/>
          </a:xfrm>
          <a:prstGeom prst="rect">
            <a:avLst/>
          </a:prstGeom>
        </p:spPr>
        <p:txBody>
          <a:bodyPr vert="horz" lIns="91966" tIns="45983" rIns="91966" bIns="45983" rtlCol="0" anchor="b"/>
          <a:lstStyle>
            <a:lvl1pPr algn="l">
              <a:defRPr sz="1200"/>
            </a:lvl1pPr>
          </a:lstStyle>
          <a:p>
            <a:endParaRPr lang="en-US"/>
          </a:p>
        </p:txBody>
      </p:sp>
      <p:sp>
        <p:nvSpPr>
          <p:cNvPr id="5" name="Slide Number Placeholder 4"/>
          <p:cNvSpPr>
            <a:spLocks noGrp="1"/>
          </p:cNvSpPr>
          <p:nvPr>
            <p:ph type="sldNum" sz="quarter" idx="3"/>
          </p:nvPr>
        </p:nvSpPr>
        <p:spPr>
          <a:xfrm>
            <a:off x="3882815" y="8777193"/>
            <a:ext cx="2970424" cy="463645"/>
          </a:xfrm>
          <a:prstGeom prst="rect">
            <a:avLst/>
          </a:prstGeom>
        </p:spPr>
        <p:txBody>
          <a:bodyPr vert="horz" lIns="91966" tIns="45983" rIns="91966" bIns="45983" rtlCol="0" anchor="b"/>
          <a:lstStyle>
            <a:lvl1pPr algn="r">
              <a:defRPr sz="1200"/>
            </a:lvl1pPr>
          </a:lstStyle>
          <a:p>
            <a:fld id="{C67EB6C3-5ECD-4C33-8186-F52195931771}" type="slidenum">
              <a:rPr lang="en-US" smtClean="0"/>
              <a:t>‹#›</a:t>
            </a:fld>
            <a:endParaRPr lang="en-US"/>
          </a:p>
        </p:txBody>
      </p:sp>
    </p:spTree>
    <p:extLst>
      <p:ext uri="{BB962C8B-B14F-4D97-AF65-F5344CB8AC3E}">
        <p14:creationId xmlns:p14="http://schemas.microsoft.com/office/powerpoint/2010/main" val="1188086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38263" y="344488"/>
            <a:ext cx="4178300" cy="2351087"/>
          </a:xfrm>
          <a:prstGeom prst="rect">
            <a:avLst/>
          </a:prstGeom>
          <a:noFill/>
          <a:ln w="12700">
            <a:solidFill>
              <a:prstClr val="black"/>
            </a:solidFill>
          </a:ln>
        </p:spPr>
        <p:txBody>
          <a:bodyPr vert="horz" lIns="91966" tIns="45983" rIns="91966" bIns="45983" rtlCol="0" anchor="ctr"/>
          <a:lstStyle/>
          <a:p>
            <a:endParaRPr lang="en-US"/>
          </a:p>
        </p:txBody>
      </p:sp>
      <p:sp>
        <p:nvSpPr>
          <p:cNvPr id="5" name="Notes Placeholder 4"/>
          <p:cNvSpPr>
            <a:spLocks noGrp="1"/>
          </p:cNvSpPr>
          <p:nvPr>
            <p:ph type="body" sz="quarter" idx="3"/>
          </p:nvPr>
        </p:nvSpPr>
        <p:spPr>
          <a:xfrm>
            <a:off x="330640" y="2695889"/>
            <a:ext cx="6257114" cy="5784881"/>
          </a:xfrm>
          <a:prstGeom prst="rect">
            <a:avLst/>
          </a:prstGeom>
        </p:spPr>
        <p:txBody>
          <a:bodyPr vert="horz" lIns="91966" tIns="45983" rIns="91966" bIns="4598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2970424" cy="463645"/>
          </a:xfrm>
          <a:prstGeom prst="rect">
            <a:avLst/>
          </a:prstGeom>
        </p:spPr>
        <p:txBody>
          <a:bodyPr vert="horz" lIns="91966" tIns="45983" rIns="91966" bIns="45983" rtlCol="0" anchor="b"/>
          <a:lstStyle>
            <a:lvl1pPr algn="l">
              <a:defRPr sz="1200"/>
            </a:lvl1pPr>
          </a:lstStyle>
          <a:p>
            <a:endParaRPr lang="en-US"/>
          </a:p>
        </p:txBody>
      </p:sp>
      <p:sp>
        <p:nvSpPr>
          <p:cNvPr id="7" name="Slide Number Placeholder 6"/>
          <p:cNvSpPr>
            <a:spLocks noGrp="1"/>
          </p:cNvSpPr>
          <p:nvPr>
            <p:ph type="sldNum" sz="quarter" idx="5"/>
          </p:nvPr>
        </p:nvSpPr>
        <p:spPr>
          <a:xfrm>
            <a:off x="3882815" y="8777193"/>
            <a:ext cx="2970424" cy="463645"/>
          </a:xfrm>
          <a:prstGeom prst="rect">
            <a:avLst/>
          </a:prstGeom>
        </p:spPr>
        <p:txBody>
          <a:bodyPr vert="horz" lIns="91966" tIns="45983" rIns="91966" bIns="45983" rtlCol="0" anchor="b"/>
          <a:lstStyle>
            <a:lvl1pPr algn="r">
              <a:defRPr sz="1200"/>
            </a:lvl1pPr>
          </a:lstStyle>
          <a:p>
            <a:fld id="{939C4A1B-E3F4-440A-A1E4-007EA359E364}" type="slidenum">
              <a:rPr lang="en-US" smtClean="0"/>
              <a:t>‹#›</a:t>
            </a:fld>
            <a:endParaRPr lang="en-US"/>
          </a:p>
        </p:txBody>
      </p:sp>
    </p:spTree>
    <p:extLst>
      <p:ext uri="{BB962C8B-B14F-4D97-AF65-F5344CB8AC3E}">
        <p14:creationId xmlns:p14="http://schemas.microsoft.com/office/powerpoint/2010/main" val="41170091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deq.virginia.gov/RiskBasedAssessmen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9C4A1B-E3F4-440A-A1E4-007EA359E364}" type="slidenum">
              <a:rPr lang="en-US" smtClean="0"/>
              <a:t>1</a:t>
            </a:fld>
            <a:endParaRPr lang="en-US"/>
          </a:p>
        </p:txBody>
      </p:sp>
    </p:spTree>
    <p:extLst>
      <p:ext uri="{BB962C8B-B14F-4D97-AF65-F5344CB8AC3E}">
        <p14:creationId xmlns:p14="http://schemas.microsoft.com/office/powerpoint/2010/main" val="3215873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is the threshold for Communities of Color to be considered EJ Communities.</a:t>
            </a:r>
          </a:p>
        </p:txBody>
      </p:sp>
      <p:sp>
        <p:nvSpPr>
          <p:cNvPr id="4" name="Slide Number Placeholder 3"/>
          <p:cNvSpPr>
            <a:spLocks noGrp="1"/>
          </p:cNvSpPr>
          <p:nvPr>
            <p:ph type="sldNum" sz="quarter" idx="5"/>
          </p:nvPr>
        </p:nvSpPr>
        <p:spPr/>
        <p:txBody>
          <a:bodyPr/>
          <a:lstStyle/>
          <a:p>
            <a:fld id="{939C4A1B-E3F4-440A-A1E4-007EA359E364}" type="slidenum">
              <a:rPr lang="en-US" smtClean="0"/>
              <a:t>11</a:t>
            </a:fld>
            <a:endParaRPr lang="en-US"/>
          </a:p>
        </p:txBody>
      </p:sp>
    </p:spTree>
    <p:extLst>
      <p:ext uri="{BB962C8B-B14F-4D97-AF65-F5344CB8AC3E}">
        <p14:creationId xmlns:p14="http://schemas.microsoft.com/office/powerpoint/2010/main" val="2883740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where we pick up on “permits of concern,” which is the next step in the Permit Evaluation Process flow chart.</a:t>
            </a:r>
          </a:p>
          <a:p>
            <a:endParaRPr lang="en-US" dirty="0"/>
          </a:p>
          <a:p>
            <a:r>
              <a:rPr lang="en-US" dirty="0"/>
              <a:t>If a permit is proposed in an EJ Community, then: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Times New Roman" panose="02020603050405020304" pitchFamily="18" charset="0"/>
                <a:ea typeface="Times New Roman" panose="02020603050405020304" pitchFamily="18" charset="0"/>
              </a:rPr>
              <a:t>Step 2:</a:t>
            </a:r>
            <a:r>
              <a:rPr lang="en-US" sz="1200" dirty="0">
                <a:solidFill>
                  <a:srgbClr val="000000"/>
                </a:solidFill>
                <a:latin typeface="Times New Roman" panose="02020603050405020304" pitchFamily="18" charset="0"/>
                <a:ea typeface="Times New Roman" panose="02020603050405020304" pitchFamily="18" charset="0"/>
              </a:rPr>
              <a:t> Evaluate whether or not permit is a “permit of concern”</a:t>
            </a:r>
          </a:p>
          <a:p>
            <a:endParaRPr lang="en-US" dirty="0"/>
          </a:p>
          <a:p>
            <a:r>
              <a:rPr lang="en-US" dirty="0"/>
              <a:t>This table summarized DEQ’s parameters for “permits of concern,” and is based on agency experience working with applicants, Citizen Boards and stakeholders.</a:t>
            </a:r>
          </a:p>
          <a:p>
            <a:endParaRPr lang="en-US" dirty="0"/>
          </a:p>
          <a:p>
            <a:r>
              <a:rPr lang="en-US" dirty="0"/>
              <a:t>It should be noted that none of the procedures in this guidance supersede or change existing law or regulatory requirements regarding issuance or denial of permits.</a:t>
            </a:r>
          </a:p>
        </p:txBody>
      </p:sp>
      <p:sp>
        <p:nvSpPr>
          <p:cNvPr id="4" name="Slide Number Placeholder 3"/>
          <p:cNvSpPr>
            <a:spLocks noGrp="1"/>
          </p:cNvSpPr>
          <p:nvPr>
            <p:ph type="sldNum" sz="quarter" idx="5"/>
          </p:nvPr>
        </p:nvSpPr>
        <p:spPr/>
        <p:txBody>
          <a:bodyPr/>
          <a:lstStyle/>
          <a:p>
            <a:fld id="{939C4A1B-E3F4-440A-A1E4-007EA359E364}" type="slidenum">
              <a:rPr lang="en-US" smtClean="0"/>
              <a:t>12</a:t>
            </a:fld>
            <a:endParaRPr lang="en-US"/>
          </a:p>
        </p:txBody>
      </p:sp>
    </p:spTree>
    <p:extLst>
      <p:ext uri="{BB962C8B-B14F-4D97-AF65-F5344CB8AC3E}">
        <p14:creationId xmlns:p14="http://schemas.microsoft.com/office/powerpoint/2010/main" val="1333747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rgbClr val="000000"/>
                </a:solidFill>
                <a:latin typeface="Times New Roman" panose="02020603050405020304" pitchFamily="18" charset="0"/>
                <a:ea typeface="Times New Roman" panose="02020603050405020304" pitchFamily="18" charset="0"/>
              </a:rPr>
              <a:t>Back to the P</a:t>
            </a:r>
            <a:r>
              <a:rPr lang="en-US" sz="1000" dirty="0"/>
              <a:t>ermit Evaluation Process Flow Chart, </a:t>
            </a:r>
          </a:p>
          <a:p>
            <a:r>
              <a:rPr lang="en-US" sz="1000" dirty="0"/>
              <a:t>If a Permit of Concern is located in an EJ Community, then:     </a:t>
            </a:r>
            <a:endParaRPr lang="en-US" sz="1000" dirty="0">
              <a:solidFill>
                <a:srgbClr val="000000"/>
              </a:solidFill>
              <a:latin typeface="Times New Roman" panose="02020603050405020304" pitchFamily="18" charset="0"/>
              <a:ea typeface="Times New Roman" panose="02020603050405020304" pitchFamily="18" charset="0"/>
            </a:endParaRPr>
          </a:p>
          <a:p>
            <a:r>
              <a:rPr lang="en-US" sz="1000" b="1" dirty="0">
                <a:solidFill>
                  <a:srgbClr val="000000"/>
                </a:solidFill>
                <a:latin typeface="Times New Roman" panose="02020603050405020304" pitchFamily="18" charset="0"/>
                <a:ea typeface="Times New Roman" panose="02020603050405020304" pitchFamily="18" charset="0"/>
              </a:rPr>
              <a:t>Step 3:</a:t>
            </a:r>
            <a:r>
              <a:rPr lang="en-US" sz="1000" dirty="0">
                <a:solidFill>
                  <a:srgbClr val="000000"/>
                </a:solidFill>
                <a:latin typeface="Times New Roman" panose="02020603050405020304" pitchFamily="18" charset="0"/>
                <a:ea typeface="Times New Roman" panose="02020603050405020304" pitchFamily="18" charset="0"/>
              </a:rPr>
              <a:t> If permit is a “permit of concern,” the Office of Environmental Justice shall conduct additional meaningful involvement outreach such as informational meetings, tours/site visits, facilitate ongoing communication, etc. </a:t>
            </a:r>
          </a:p>
          <a:p>
            <a:endParaRPr lang="en-US" sz="1000" b="1" dirty="0">
              <a:solidFill>
                <a:srgbClr val="000000"/>
              </a:solidFill>
              <a:latin typeface="Times New Roman" panose="02020603050405020304" pitchFamily="18" charset="0"/>
              <a:ea typeface="Times New Roman" panose="02020603050405020304" pitchFamily="18" charset="0"/>
            </a:endParaRPr>
          </a:p>
          <a:p>
            <a:r>
              <a:rPr lang="en-US" sz="1000" b="1" dirty="0">
                <a:solidFill>
                  <a:srgbClr val="000000"/>
                </a:solidFill>
                <a:latin typeface="Times New Roman" panose="02020603050405020304" pitchFamily="18" charset="0"/>
                <a:ea typeface="Times New Roman" panose="02020603050405020304" pitchFamily="18" charset="0"/>
              </a:rPr>
              <a:t>Step 4: </a:t>
            </a:r>
            <a:r>
              <a:rPr lang="en-US" sz="1000" dirty="0">
                <a:solidFill>
                  <a:srgbClr val="000000"/>
                </a:solidFill>
                <a:latin typeface="Times New Roman" panose="02020603050405020304" pitchFamily="18" charset="0"/>
                <a:ea typeface="Times New Roman" panose="02020603050405020304" pitchFamily="18" charset="0"/>
              </a:rPr>
              <a:t>Evaluate disproportionate impact by media/type</a:t>
            </a:r>
          </a:p>
          <a:p>
            <a:r>
              <a:rPr lang="en-US" sz="1000" b="0" i="1" u="sng" dirty="0">
                <a:solidFill>
                  <a:srgbClr val="000000"/>
                </a:solidFill>
                <a:latin typeface="Times New Roman" panose="02020603050405020304" pitchFamily="18" charset="0"/>
                <a:ea typeface="Times New Roman" panose="02020603050405020304" pitchFamily="18" charset="0"/>
              </a:rPr>
              <a:t>Air permits of concern</a:t>
            </a:r>
            <a:r>
              <a:rPr lang="en-US" sz="1000" dirty="0">
                <a:solidFill>
                  <a:srgbClr val="000000"/>
                </a:solidFill>
                <a:latin typeface="Times New Roman" panose="02020603050405020304" pitchFamily="18" charset="0"/>
                <a:ea typeface="Times New Roman" panose="02020603050405020304" pitchFamily="18" charset="0"/>
              </a:rPr>
              <a:t>: cumulative air modeling of New Source Review pollutant is equal or exceeds 90% of the NAAQS within EJ community, maximum air quality impact resulting from the new stationary source or project is equal to or exceeds impact threshold for the pollutant, and the difference between the cumulative air modeled maximum impact in the EJ community and the cumulative air modeled maximum impact in the closest non-EJ community is equal to or exceeds impact thresholds.</a:t>
            </a:r>
          </a:p>
          <a:p>
            <a:r>
              <a:rPr lang="en-US" sz="1000" dirty="0">
                <a:solidFill>
                  <a:srgbClr val="000000"/>
                </a:solidFill>
                <a:latin typeface="Times New Roman" panose="02020603050405020304" pitchFamily="18" charset="0"/>
                <a:ea typeface="Times New Roman" panose="02020603050405020304" pitchFamily="18" charset="0"/>
              </a:rPr>
              <a:t>-Looking at thresholds for nitrogen dioxide, carbon monoxide, sulfur dioxide, PM-</a:t>
            </a:r>
            <a:r>
              <a:rPr lang="en-US" sz="800" dirty="0">
                <a:solidFill>
                  <a:srgbClr val="000000"/>
                </a:solidFill>
                <a:latin typeface="Times New Roman" panose="02020603050405020304" pitchFamily="18" charset="0"/>
                <a:ea typeface="Times New Roman" panose="02020603050405020304" pitchFamily="18" charset="0"/>
              </a:rPr>
              <a:t>2.5</a:t>
            </a:r>
            <a:r>
              <a:rPr lang="en-US" sz="1000" dirty="0">
                <a:solidFill>
                  <a:srgbClr val="000000"/>
                </a:solidFill>
                <a:latin typeface="Times New Roman" panose="02020603050405020304" pitchFamily="18" charset="0"/>
                <a:ea typeface="Times New Roman" panose="02020603050405020304" pitchFamily="18" charset="0"/>
              </a:rPr>
              <a:t>, PM-10, ozone</a:t>
            </a:r>
          </a:p>
          <a:p>
            <a:r>
              <a:rPr lang="en-US" sz="1000" dirty="0">
                <a:solidFill>
                  <a:srgbClr val="000000"/>
                </a:solidFill>
                <a:latin typeface="Times New Roman" panose="02020603050405020304" pitchFamily="18" charset="0"/>
                <a:ea typeface="Times New Roman" panose="02020603050405020304" pitchFamily="18" charset="0"/>
              </a:rPr>
              <a:t>-Thresholds for Air Pollution Control = Table 1 in the draft Guidance Memo </a:t>
            </a:r>
          </a:p>
          <a:p>
            <a:r>
              <a:rPr lang="en-US" sz="1000" i="1" u="sng" dirty="0">
                <a:solidFill>
                  <a:srgbClr val="000000"/>
                </a:solidFill>
                <a:latin typeface="Times New Roman" panose="02020603050405020304" pitchFamily="18" charset="0"/>
                <a:ea typeface="Times New Roman" panose="02020603050405020304" pitchFamily="18" charset="0"/>
              </a:rPr>
              <a:t>Water permits of concern</a:t>
            </a:r>
            <a:r>
              <a:rPr lang="en-US" sz="1000" dirty="0">
                <a:solidFill>
                  <a:srgbClr val="000000"/>
                </a:solidFill>
                <a:latin typeface="Times New Roman" panose="02020603050405020304" pitchFamily="18" charset="0"/>
                <a:ea typeface="Times New Roman" panose="02020603050405020304" pitchFamily="18" charset="0"/>
              </a:rPr>
              <a:t>: whether or not location of impact census block group intersects within a watershed with 5 or more impairments.</a:t>
            </a:r>
          </a:p>
          <a:p>
            <a:r>
              <a:rPr lang="en-US" sz="1000" i="1" u="sng" dirty="0">
                <a:solidFill>
                  <a:srgbClr val="000000"/>
                </a:solidFill>
                <a:latin typeface="Times New Roman" panose="02020603050405020304" pitchFamily="18" charset="0"/>
                <a:ea typeface="Times New Roman" panose="02020603050405020304" pitchFamily="18" charset="0"/>
              </a:rPr>
              <a:t>Land permits of concern</a:t>
            </a:r>
            <a:r>
              <a:rPr lang="en-US" sz="1000" dirty="0">
                <a:solidFill>
                  <a:srgbClr val="000000"/>
                </a:solidFill>
                <a:latin typeface="Times New Roman" panose="02020603050405020304" pitchFamily="18" charset="0"/>
                <a:ea typeface="Times New Roman" panose="02020603050405020304" pitchFamily="18" charset="0"/>
              </a:rPr>
              <a:t>: whether or not the proposed land permit action is within a 5-mile radius of an existing permitted municipal solid waste or coal combustion residuals landfill.</a:t>
            </a:r>
          </a:p>
          <a:p>
            <a:pPr marR="90251" fontAlgn="base">
              <a:lnSpc>
                <a:spcPts val="1362"/>
              </a:lnSpc>
            </a:pPr>
            <a:endParaRPr lang="en-US" sz="1000" b="1" dirty="0">
              <a:solidFill>
                <a:srgbClr val="000000"/>
              </a:solidFill>
              <a:latin typeface="Times New Roman" panose="02020603050405020304" pitchFamily="18" charset="0"/>
              <a:ea typeface="Times New Roman" panose="02020603050405020304" pitchFamily="18" charset="0"/>
            </a:endParaRPr>
          </a:p>
          <a:p>
            <a:pPr marR="90251" fontAlgn="base">
              <a:lnSpc>
                <a:spcPts val="1362"/>
              </a:lnSpc>
            </a:pPr>
            <a:r>
              <a:rPr lang="en-US" sz="1000" b="1" dirty="0">
                <a:solidFill>
                  <a:srgbClr val="000000"/>
                </a:solidFill>
                <a:latin typeface="Times New Roman" panose="02020603050405020304" pitchFamily="18" charset="0"/>
                <a:ea typeface="Times New Roman" panose="02020603050405020304" pitchFamily="18" charset="0"/>
              </a:rPr>
              <a:t>Step 5:</a:t>
            </a:r>
            <a:r>
              <a:rPr lang="en-US" sz="1000" dirty="0">
                <a:solidFill>
                  <a:srgbClr val="000000"/>
                </a:solidFill>
                <a:latin typeface="Times New Roman" panose="02020603050405020304" pitchFamily="18" charset="0"/>
                <a:ea typeface="Times New Roman" panose="02020603050405020304" pitchFamily="18" charset="0"/>
              </a:rPr>
              <a:t> If the permit is determined to have a disproportionate impact, DEQ will actively engage permit applicants to voluntarily take additional measures to minimize or mitigate any potential disproportionate share of impacts from the proposed permit action to the fullest extent possible such as engaging the permit applicant to:</a:t>
            </a:r>
          </a:p>
          <a:p>
            <a:pPr marL="338442" marR="90251" indent="-338442" fontAlgn="base">
              <a:buClr>
                <a:srgbClr val="000000"/>
              </a:buClr>
              <a:buSzPts val="1200"/>
              <a:buFont typeface="+mj-lt"/>
              <a:buAutoNum type="arabicPeriod"/>
              <a:tabLst>
                <a:tab pos="225628" algn="l"/>
              </a:tabLst>
            </a:pP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evaluate additional treatment and operational actions to reduce pollutants or impacts beyond regulatory requirements.</a:t>
            </a:r>
          </a:p>
          <a:p>
            <a:pPr marL="338442" marR="90251" indent="-338442" fontAlgn="base">
              <a:buClr>
                <a:srgbClr val="000000"/>
              </a:buClr>
              <a:buSzPts val="1200"/>
              <a:buFont typeface="+mj-lt"/>
              <a:buAutoNum type="arabicPeriod"/>
              <a:tabLst>
                <a:tab pos="225628" algn="l"/>
              </a:tabLst>
            </a:pP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consider engaging the community to identify potential community projects or initiatives for reduction of any negative environmental consequences that could result from the proposed permit action, or other community projects.</a:t>
            </a:r>
          </a:p>
          <a:p>
            <a:pPr marR="361005" fontAlgn="base">
              <a:spcBef>
                <a:spcPts val="20"/>
              </a:spcBef>
              <a:tabLst>
                <a:tab pos="496382" algn="l"/>
              </a:tabLst>
            </a:pPr>
            <a:r>
              <a:rPr lang="en-US" sz="1000" dirty="0">
                <a:solidFill>
                  <a:srgbClr val="000000"/>
                </a:solidFill>
                <a:latin typeface="Times New Roman" panose="02020603050405020304" pitchFamily="18" charset="0"/>
                <a:ea typeface="Times New Roman" panose="02020603050405020304" pitchFamily="18" charset="0"/>
              </a:rPr>
              <a:t>DEQ will evaluate:</a:t>
            </a:r>
          </a:p>
          <a:p>
            <a:pPr marL="338442" marR="361005" indent="-338442" fontAlgn="base">
              <a:spcBef>
                <a:spcPts val="20"/>
              </a:spcBef>
              <a:buClr>
                <a:srgbClr val="000000"/>
              </a:buClr>
              <a:buSzPts val="1200"/>
              <a:buFont typeface="+mj-lt"/>
              <a:buAutoNum type="arabicPeriod"/>
              <a:tabLst>
                <a:tab pos="225628" algn="l"/>
              </a:tabLst>
            </a:pP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need for any additional ambient air, receiving stream or other, environmental monitoring to further evaluate potential impacts.</a:t>
            </a:r>
          </a:p>
          <a:p>
            <a:pPr marL="338442" marR="361005" indent="-338442" fontAlgn="base">
              <a:spcBef>
                <a:spcPts val="20"/>
              </a:spcBef>
              <a:buClr>
                <a:srgbClr val="000000"/>
              </a:buClr>
              <a:buSzPts val="1200"/>
              <a:buFont typeface="+mj-lt"/>
              <a:buAutoNum type="arabicPeriod"/>
              <a:tabLst>
                <a:tab pos="225628" algn="l"/>
              </a:tabLst>
            </a:pP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appropriateness of enhanced compliance scrutiny under the Risk Based Inspection Strategy</a:t>
            </a:r>
            <a:r>
              <a:rPr lang="en-US" sz="1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3"/>
              </a:rPr>
              <a:t>(http://www.deq.virginia.gov/RiskBasedAssessment)</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for the proposed facility and surrounding permitted facilities as appropriate.</a:t>
            </a:r>
          </a:p>
        </p:txBody>
      </p:sp>
      <p:sp>
        <p:nvSpPr>
          <p:cNvPr id="4" name="Slide Number Placeholder 3"/>
          <p:cNvSpPr>
            <a:spLocks noGrp="1"/>
          </p:cNvSpPr>
          <p:nvPr>
            <p:ph type="sldNum" sz="quarter" idx="5"/>
          </p:nvPr>
        </p:nvSpPr>
        <p:spPr/>
        <p:txBody>
          <a:bodyPr/>
          <a:lstStyle/>
          <a:p>
            <a:fld id="{939C4A1B-E3F4-440A-A1E4-007EA359E364}" type="slidenum">
              <a:rPr lang="en-US" smtClean="0"/>
              <a:t>13</a:t>
            </a:fld>
            <a:endParaRPr lang="en-US"/>
          </a:p>
        </p:txBody>
      </p:sp>
    </p:spTree>
    <p:extLst>
      <p:ext uri="{BB962C8B-B14F-4D97-AF65-F5344CB8AC3E}">
        <p14:creationId xmlns:p14="http://schemas.microsoft.com/office/powerpoint/2010/main" val="3437980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March 1, we held a stakeholder engagement call to share </a:t>
            </a:r>
            <a:r>
              <a:rPr lang="en-US" b="0" i="0" dirty="0">
                <a:solidFill>
                  <a:srgbClr val="000000"/>
                </a:solidFill>
                <a:effectLst/>
                <a:latin typeface="Times New Roman" panose="02020603050405020304" pitchFamily="18" charset="0"/>
              </a:rPr>
              <a:t>available funding opportunities at DEQ, EPA’s environmental justice funding opportunities, and an overview of how to apply for federal funding. More than 130 stakeholders were in attendance from across the state, ranging from grassroots community leaders, local and federal government officials, and industry representatives.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In late March/early April, we shared information with EJ Communities, Tribal leaders and community leaders about the opportunity to nominate a water body for water quality monitoring by DEQ agency staff.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Upcoming:  Citizen Water Quality Monitoring Grant Program – looking to engage more EJ communities on that opportunity in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Regarding Air quality monitoring, we have a project called the Tidewater Air Monitoring Evaluation (TAME) project which is a federally funded project that will utilize air quality monitors and sensors to measure and analyze toxic metals and particulates in the air in two study areas: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-Lambert's Point area in Norfolk,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-the Southeast area in Newport News.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Information collected will be used to conduct area health risk assessments. Community members have also volunteered to host purple air sensors in their home to measure PM2.5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39C4A1B-E3F4-440A-A1E4-007EA359E364}" type="slidenum">
              <a:rPr lang="en-US" smtClean="0"/>
              <a:t>14</a:t>
            </a:fld>
            <a:endParaRPr lang="en-US"/>
          </a:p>
        </p:txBody>
      </p:sp>
    </p:spTree>
    <p:extLst>
      <p:ext uri="{BB962C8B-B14F-4D97-AF65-F5344CB8AC3E}">
        <p14:creationId xmlns:p14="http://schemas.microsoft.com/office/powerpoint/2010/main" val="3971014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55700"/>
            <a:ext cx="4175125" cy="2349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9C4A1B-E3F4-440A-A1E4-007EA359E364}" type="slidenum">
              <a:rPr lang="en-US" smtClean="0"/>
              <a:t>15</a:t>
            </a:fld>
            <a:endParaRPr lang="en-US"/>
          </a:p>
        </p:txBody>
      </p:sp>
    </p:spTree>
    <p:extLst>
      <p:ext uri="{BB962C8B-B14F-4D97-AF65-F5344CB8AC3E}">
        <p14:creationId xmlns:p14="http://schemas.microsoft.com/office/powerpoint/2010/main" val="312083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 for the intro.</a:t>
            </a:r>
            <a:r>
              <a:rPr lang="en-US" baseline="0" dirty="0"/>
              <a:t> </a:t>
            </a:r>
          </a:p>
          <a:p>
            <a:r>
              <a:rPr lang="en-US" baseline="0" dirty="0"/>
              <a:t>My name is KD, I’m DEQ’s EJ Coordinator for the Valley, Southwest &amp; Blue Ridge regions. </a:t>
            </a:r>
          </a:p>
          <a:p>
            <a:r>
              <a:rPr lang="en-US" baseline="0" dirty="0"/>
              <a:t>Want to thank you all for letting the OEJ have a few minutes this morning to go over DEQ’s EJ program.</a:t>
            </a:r>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2</a:t>
            </a:fld>
            <a:endParaRPr lang="en-US"/>
          </a:p>
        </p:txBody>
      </p:sp>
    </p:spTree>
    <p:extLst>
      <p:ext uri="{BB962C8B-B14F-4D97-AF65-F5344CB8AC3E}">
        <p14:creationId xmlns:p14="http://schemas.microsoft.com/office/powerpoint/2010/main" val="1600225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9C4A1B-E3F4-440A-A1E4-007EA359E364}" type="slidenum">
              <a:rPr lang="en-US" smtClean="0"/>
              <a:t>3</a:t>
            </a:fld>
            <a:endParaRPr lang="en-US"/>
          </a:p>
        </p:txBody>
      </p:sp>
    </p:spTree>
    <p:extLst>
      <p:ext uri="{BB962C8B-B14F-4D97-AF65-F5344CB8AC3E}">
        <p14:creationId xmlns:p14="http://schemas.microsoft.com/office/powerpoint/2010/main" val="1181007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image of the Virginia </a:t>
            </a:r>
            <a:r>
              <a:rPr lang="en-US" dirty="0" err="1"/>
              <a:t>EJScreen</a:t>
            </a:r>
            <a:r>
              <a:rPr lang="en-US" dirty="0"/>
              <a:t>+ Tool developed by DEQ, with the purpose of:</a:t>
            </a:r>
          </a:p>
          <a:p>
            <a:r>
              <a:rPr lang="en-US" dirty="0"/>
              <a:t>	increasing access to and enhancing awareness of </a:t>
            </a:r>
          </a:p>
          <a:p>
            <a:r>
              <a:rPr lang="en-US" dirty="0"/>
              <a:t>	EJ-related data and info throughout the Commonwealth.</a:t>
            </a:r>
          </a:p>
          <a:p>
            <a:r>
              <a:rPr lang="en-US" dirty="0"/>
              <a:t>-mapped census blocks</a:t>
            </a:r>
          </a:p>
          <a:p>
            <a:r>
              <a:rPr lang="en-US" dirty="0"/>
              <a:t>-different layers</a:t>
            </a:r>
          </a:p>
          <a:p>
            <a:r>
              <a:rPr lang="en-US" dirty="0"/>
              <a:t>-data</a:t>
            </a:r>
          </a:p>
          <a:p>
            <a:endParaRPr lang="en-US" dirty="0"/>
          </a:p>
          <a:p>
            <a:r>
              <a:rPr lang="en-US" dirty="0"/>
              <a:t>At this point I do want to emphasize that DEQ’s Virginia </a:t>
            </a:r>
            <a:r>
              <a:rPr lang="en-US" dirty="0" err="1"/>
              <a:t>EJScreen</a:t>
            </a:r>
            <a:r>
              <a:rPr lang="en-US" dirty="0"/>
              <a:t>+ Tool is just that – it is only a screening tool designed to help identify Environmental Justice Communities in the Commonwealth.  </a:t>
            </a:r>
          </a:p>
          <a:p>
            <a:r>
              <a:rPr lang="en-US" dirty="0"/>
              <a:t>It is not an absolute.   </a:t>
            </a:r>
          </a:p>
          <a:p>
            <a:endParaRPr lang="en-US" dirty="0"/>
          </a:p>
          <a:p>
            <a:r>
              <a:rPr lang="en-US" dirty="0"/>
              <a:t>The Virginia </a:t>
            </a:r>
            <a:r>
              <a:rPr lang="en-US" dirty="0" err="1"/>
              <a:t>EJScreen</a:t>
            </a:r>
            <a:r>
              <a:rPr lang="en-US" dirty="0"/>
              <a:t> Tool focus on two major indicators, which will go over in the next few slides…</a:t>
            </a:r>
          </a:p>
        </p:txBody>
      </p:sp>
      <p:sp>
        <p:nvSpPr>
          <p:cNvPr id="4" name="Slide Number Placeholder 3"/>
          <p:cNvSpPr>
            <a:spLocks noGrp="1"/>
          </p:cNvSpPr>
          <p:nvPr>
            <p:ph type="sldNum" sz="quarter" idx="5"/>
          </p:nvPr>
        </p:nvSpPr>
        <p:spPr/>
        <p:txBody>
          <a:bodyPr/>
          <a:lstStyle/>
          <a:p>
            <a:fld id="{939C4A1B-E3F4-440A-A1E4-007EA359E364}" type="slidenum">
              <a:rPr lang="en-US" smtClean="0"/>
              <a:t>4</a:t>
            </a:fld>
            <a:endParaRPr lang="en-US"/>
          </a:p>
        </p:txBody>
      </p:sp>
    </p:spTree>
    <p:extLst>
      <p:ext uri="{BB962C8B-B14F-4D97-AF65-F5344CB8AC3E}">
        <p14:creationId xmlns:p14="http://schemas.microsoft.com/office/powerpoint/2010/main" val="446999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HUD </a:t>
            </a:r>
            <a:r>
              <a:rPr lang="en-US" dirty="0">
                <a:sym typeface="Wingdings" panose="05000000000000000000" pitchFamily="2" charset="2"/>
              </a:rPr>
              <a:t> U.S. Dept. of Housing &amp; Urban Development</a:t>
            </a:r>
          </a:p>
          <a:p>
            <a:endParaRPr lang="en-US" dirty="0">
              <a:sym typeface="Wingdings" panose="05000000000000000000" pitchFamily="2" charset="2"/>
            </a:endParaRPr>
          </a:p>
          <a:p>
            <a:r>
              <a:rPr lang="en-US" dirty="0">
                <a:sym typeface="Wingdings" panose="05000000000000000000" pitchFamily="2" charset="2"/>
              </a:rPr>
              <a:t>AMI  Area Median Income </a:t>
            </a:r>
            <a:endParaRPr lang="en-US" dirty="0"/>
          </a:p>
        </p:txBody>
      </p:sp>
      <p:sp>
        <p:nvSpPr>
          <p:cNvPr id="4" name="Slide Number Placeholder 3"/>
          <p:cNvSpPr>
            <a:spLocks noGrp="1"/>
          </p:cNvSpPr>
          <p:nvPr>
            <p:ph type="sldNum" sz="quarter" idx="5"/>
          </p:nvPr>
        </p:nvSpPr>
        <p:spPr/>
        <p:txBody>
          <a:bodyPr/>
          <a:lstStyle/>
          <a:p>
            <a:fld id="{939C4A1B-E3F4-440A-A1E4-007EA359E364}" type="slidenum">
              <a:rPr lang="en-US" smtClean="0"/>
              <a:t>5</a:t>
            </a:fld>
            <a:endParaRPr lang="en-US"/>
          </a:p>
        </p:txBody>
      </p:sp>
    </p:spTree>
    <p:extLst>
      <p:ext uri="{BB962C8B-B14F-4D97-AF65-F5344CB8AC3E}">
        <p14:creationId xmlns:p14="http://schemas.microsoft.com/office/powerpoint/2010/main" val="458387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draft guidance creates procedures to ensure fair treatment and meaningful involvement throughout DEQ’s permitting processes. </a:t>
            </a:r>
          </a:p>
          <a:p>
            <a:endParaRPr lang="en-US" i="0" dirty="0"/>
          </a:p>
          <a:p>
            <a:r>
              <a:rPr lang="en-US" i="0" dirty="0"/>
              <a:t>It outlines a permit evaluation process for permitting actions at DEQ, as well as establishes processes for further evaluation of permits of particular concern to EJ Communities.</a:t>
            </a:r>
          </a:p>
          <a:p>
            <a:r>
              <a:rPr lang="en-US" i="0" dirty="0"/>
              <a:t> </a:t>
            </a:r>
          </a:p>
          <a:p>
            <a:r>
              <a:rPr lang="en-US" i="0" dirty="0"/>
              <a:t>The informal public comment period for this draft Environmental Justice Permitting Guidance was open from mid-March until May 1</a:t>
            </a:r>
            <a:r>
              <a:rPr lang="en-US" i="0" baseline="30000" dirty="0"/>
              <a:t>st</a:t>
            </a:r>
            <a:r>
              <a:rPr lang="en-US" i="0" dirty="0"/>
              <a:t>, 2023. </a:t>
            </a:r>
          </a:p>
          <a:p>
            <a:r>
              <a:rPr lang="en-US" i="0" dirty="0"/>
              <a:t>DEQ has reviewed and all comments and submitted a revised guidance document to the Governor’s Office.  </a:t>
            </a:r>
          </a:p>
          <a:p>
            <a:r>
              <a:rPr lang="en-US" i="0" dirty="0"/>
              <a:t>Once the Governor’s Office approves the revisions, DEQ will make the revised guidance document available to the public and open a formal Public Comment period.</a:t>
            </a:r>
          </a:p>
        </p:txBody>
      </p:sp>
      <p:sp>
        <p:nvSpPr>
          <p:cNvPr id="4" name="Slide Number Placeholder 3"/>
          <p:cNvSpPr>
            <a:spLocks noGrp="1"/>
          </p:cNvSpPr>
          <p:nvPr>
            <p:ph type="sldNum" sz="quarter" idx="5"/>
          </p:nvPr>
        </p:nvSpPr>
        <p:spPr/>
        <p:txBody>
          <a:bodyPr/>
          <a:lstStyle/>
          <a:p>
            <a:fld id="{939C4A1B-E3F4-440A-A1E4-007EA359E364}" type="slidenum">
              <a:rPr lang="en-US" smtClean="0"/>
              <a:t>7</a:t>
            </a:fld>
            <a:endParaRPr lang="en-US"/>
          </a:p>
        </p:txBody>
      </p:sp>
    </p:spTree>
    <p:extLst>
      <p:ext uri="{BB962C8B-B14F-4D97-AF65-F5344CB8AC3E}">
        <p14:creationId xmlns:p14="http://schemas.microsoft.com/office/powerpoint/2010/main" val="1214812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rgbClr val="000000"/>
                </a:solidFill>
                <a:latin typeface="Times New Roman" panose="02020603050405020304" pitchFamily="18" charset="0"/>
                <a:ea typeface="Times New Roman" panose="02020603050405020304" pitchFamily="18" charset="0"/>
              </a:rPr>
              <a:t>The guidance outlines the following procedures to ensure permits located within EJ Communities: </a:t>
            </a:r>
          </a:p>
          <a:p>
            <a:pPr marL="228600" indent="-228600">
              <a:buAutoNum type="arabicParenR"/>
            </a:pPr>
            <a:r>
              <a:rPr lang="en-US" sz="1000" dirty="0">
                <a:solidFill>
                  <a:srgbClr val="000000"/>
                </a:solidFill>
                <a:latin typeface="Times New Roman" panose="02020603050405020304" pitchFamily="18" charset="0"/>
                <a:ea typeface="Times New Roman" panose="02020603050405020304" pitchFamily="18" charset="0"/>
              </a:rPr>
              <a:t>Do not cause a disproportionate share of any negative environmental consequences. </a:t>
            </a:r>
          </a:p>
          <a:p>
            <a:pPr marL="228600" indent="-228600">
              <a:buAutoNum type="arabicParenR"/>
            </a:pPr>
            <a:r>
              <a:rPr lang="en-US" sz="1000" dirty="0">
                <a:solidFill>
                  <a:srgbClr val="000000"/>
                </a:solidFill>
                <a:latin typeface="Times New Roman" panose="02020603050405020304" pitchFamily="18" charset="0"/>
                <a:ea typeface="Times New Roman" panose="02020603050405020304" pitchFamily="18" charset="0"/>
              </a:rPr>
              <a:t>Provide affected community residents with access and opportunities to participate in the full cycle of the decision-making process for a proposed permit that will affect their environment or health. </a:t>
            </a:r>
          </a:p>
          <a:p>
            <a:pPr marL="228600" indent="-228600">
              <a:buAutoNum type="arabicParenR"/>
            </a:pPr>
            <a:r>
              <a:rPr lang="en-US" sz="1000" dirty="0">
                <a:solidFill>
                  <a:srgbClr val="000000"/>
                </a:solidFill>
                <a:latin typeface="Times New Roman" panose="02020603050405020304" pitchFamily="18" charset="0"/>
                <a:ea typeface="Times New Roman" panose="02020603050405020304" pitchFamily="18" charset="0"/>
              </a:rPr>
              <a:t>Inform decision makers on seeking out and pursuing public participation, allowing the views and perspectives of community residents to shape and influence the decision. </a:t>
            </a:r>
          </a:p>
          <a:p>
            <a:pPr marL="0" indent="0">
              <a:buNone/>
            </a:pPr>
            <a:endParaRPr lang="en-US" sz="1000" dirty="0">
              <a:solidFill>
                <a:srgbClr val="000000"/>
              </a:solidFill>
              <a:latin typeface="Times New Roman" panose="02020603050405020304" pitchFamily="18" charset="0"/>
              <a:ea typeface="Times New Roman" panose="02020603050405020304" pitchFamily="18" charset="0"/>
            </a:endParaRPr>
          </a:p>
          <a:p>
            <a:pPr marL="0" indent="0">
              <a:buNone/>
            </a:pPr>
            <a:r>
              <a:rPr lang="en-US" sz="1000" dirty="0">
                <a:solidFill>
                  <a:srgbClr val="000000"/>
                </a:solidFill>
                <a:latin typeface="Times New Roman" panose="02020603050405020304" pitchFamily="18" charset="0"/>
                <a:ea typeface="Times New Roman" panose="02020603050405020304" pitchFamily="18" charset="0"/>
              </a:rPr>
              <a:t>The flowchart on this slide provides a visualization of how that process is outlined.  We’ll walk through these steps over the next few slide. </a:t>
            </a:r>
          </a:p>
          <a:p>
            <a:r>
              <a:rPr lang="en-US" sz="1000" dirty="0">
                <a:solidFill>
                  <a:srgbClr val="000000"/>
                </a:solidFill>
                <a:latin typeface="Times New Roman" panose="02020603050405020304" pitchFamily="18" charset="0"/>
                <a:ea typeface="Times New Roman" panose="02020603050405020304" pitchFamily="18" charset="0"/>
              </a:rPr>
              <a:t> </a:t>
            </a:r>
          </a:p>
          <a:p>
            <a:r>
              <a:rPr lang="en-US" sz="1000" b="1" dirty="0">
                <a:solidFill>
                  <a:srgbClr val="000000"/>
                </a:solidFill>
                <a:latin typeface="Times New Roman" panose="02020603050405020304" pitchFamily="18" charset="0"/>
                <a:ea typeface="Times New Roman" panose="02020603050405020304" pitchFamily="18" charset="0"/>
              </a:rPr>
              <a:t>Step 1:</a:t>
            </a:r>
            <a:r>
              <a:rPr lang="en-US" sz="1000" dirty="0">
                <a:solidFill>
                  <a:srgbClr val="000000"/>
                </a:solidFill>
                <a:latin typeface="Times New Roman" panose="02020603050405020304" pitchFamily="18" charset="0"/>
                <a:ea typeface="Times New Roman" panose="02020603050405020304" pitchFamily="18" charset="0"/>
              </a:rPr>
              <a:t> Once a permit application is received, VA </a:t>
            </a:r>
            <a:r>
              <a:rPr lang="en-US" sz="1000" dirty="0" err="1">
                <a:solidFill>
                  <a:srgbClr val="000000"/>
                </a:solidFill>
                <a:latin typeface="Times New Roman" panose="02020603050405020304" pitchFamily="18" charset="0"/>
                <a:ea typeface="Times New Roman" panose="02020603050405020304" pitchFamily="18" charset="0"/>
              </a:rPr>
              <a:t>EJScreen</a:t>
            </a:r>
            <a:r>
              <a:rPr lang="en-US" sz="1000" dirty="0">
                <a:solidFill>
                  <a:srgbClr val="000000"/>
                </a:solidFill>
                <a:latin typeface="Times New Roman" panose="02020603050405020304" pitchFamily="18" charset="0"/>
                <a:ea typeface="Times New Roman" panose="02020603050405020304" pitchFamily="18" charset="0"/>
              </a:rPr>
              <a:t>+ EJ layers will be used to evaluate whether or not permits are located within an environmental justice community. If yes, this is entered into DEQ’s database.</a:t>
            </a:r>
          </a:p>
          <a:p>
            <a:r>
              <a:rPr lang="en-US" sz="1000" b="1" dirty="0">
                <a:solidFill>
                  <a:srgbClr val="000000"/>
                </a:solidFill>
                <a:latin typeface="Times New Roman" panose="02020603050405020304" pitchFamily="18" charset="0"/>
                <a:ea typeface="Times New Roman" panose="02020603050405020304" pitchFamily="18" charset="0"/>
              </a:rPr>
              <a:t>Step 2:</a:t>
            </a:r>
            <a:r>
              <a:rPr lang="en-US" sz="1000" dirty="0">
                <a:solidFill>
                  <a:srgbClr val="000000"/>
                </a:solidFill>
                <a:latin typeface="Times New Roman" panose="02020603050405020304" pitchFamily="18" charset="0"/>
                <a:ea typeface="Times New Roman" panose="02020603050405020304" pitchFamily="18" charset="0"/>
              </a:rPr>
              <a:t> Evaluate whether or not permit is a “permit of concern” </a:t>
            </a:r>
            <a:r>
              <a:rPr lang="en-US" sz="1000"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 we’ll take a look at what qualifies as a “permit of concern” later in the presentation.</a:t>
            </a:r>
            <a:endParaRPr lang="en-US" sz="1000" dirty="0">
              <a:solidFill>
                <a:srgbClr val="000000"/>
              </a:solidFill>
              <a:latin typeface="Times New Roman" panose="02020603050405020304" pitchFamily="18" charset="0"/>
              <a:ea typeface="Times New Roman" panose="02020603050405020304" pitchFamily="18" charset="0"/>
            </a:endParaRPr>
          </a:p>
          <a:p>
            <a:r>
              <a:rPr lang="en-US" sz="1000" b="1" dirty="0">
                <a:solidFill>
                  <a:srgbClr val="000000"/>
                </a:solidFill>
                <a:latin typeface="Times New Roman" panose="02020603050405020304" pitchFamily="18" charset="0"/>
                <a:ea typeface="Times New Roman" panose="02020603050405020304" pitchFamily="18" charset="0"/>
              </a:rPr>
              <a:t>Step 3:</a:t>
            </a:r>
            <a:r>
              <a:rPr lang="en-US" sz="1000" dirty="0">
                <a:solidFill>
                  <a:srgbClr val="000000"/>
                </a:solidFill>
                <a:latin typeface="Times New Roman" panose="02020603050405020304" pitchFamily="18" charset="0"/>
                <a:ea typeface="Times New Roman" panose="02020603050405020304" pitchFamily="18" charset="0"/>
              </a:rPr>
              <a:t> If permit is considered a “permit of concern,” the Office of Environmental Justice shall conduct additional meaningful involvement outreach such as informational meetings, tours/site visits, facilitate ongoing communication, etc. </a:t>
            </a:r>
          </a:p>
          <a:p>
            <a:r>
              <a:rPr lang="en-US" sz="1000" b="1" dirty="0">
                <a:solidFill>
                  <a:srgbClr val="000000"/>
                </a:solidFill>
                <a:latin typeface="Times New Roman" panose="02020603050405020304" pitchFamily="18" charset="0"/>
                <a:ea typeface="Times New Roman" panose="02020603050405020304" pitchFamily="18" charset="0"/>
              </a:rPr>
              <a:t>Step 4: </a:t>
            </a:r>
            <a:r>
              <a:rPr lang="en-US" sz="1000" dirty="0">
                <a:solidFill>
                  <a:srgbClr val="000000"/>
                </a:solidFill>
                <a:latin typeface="Times New Roman" panose="02020603050405020304" pitchFamily="18" charset="0"/>
                <a:ea typeface="Times New Roman" panose="02020603050405020304" pitchFamily="18" charset="0"/>
              </a:rPr>
              <a:t>Evaluate disproportionate impact by media/type (air, water, land).</a:t>
            </a:r>
          </a:p>
          <a:p>
            <a:pPr marR="90251" fontAlgn="base">
              <a:lnSpc>
                <a:spcPts val="1362"/>
              </a:lnSpc>
            </a:pPr>
            <a:r>
              <a:rPr lang="en-US" sz="1000" b="1" dirty="0">
                <a:solidFill>
                  <a:srgbClr val="000000"/>
                </a:solidFill>
                <a:latin typeface="Times New Roman" panose="02020603050405020304" pitchFamily="18" charset="0"/>
                <a:ea typeface="Times New Roman" panose="02020603050405020304" pitchFamily="18" charset="0"/>
              </a:rPr>
              <a:t>Step 5:</a:t>
            </a:r>
            <a:r>
              <a:rPr lang="en-US" sz="1000" dirty="0">
                <a:solidFill>
                  <a:srgbClr val="000000"/>
                </a:solidFill>
                <a:latin typeface="Times New Roman" panose="02020603050405020304" pitchFamily="18" charset="0"/>
                <a:ea typeface="Times New Roman" panose="02020603050405020304" pitchFamily="18" charset="0"/>
              </a:rPr>
              <a:t> If the permit is determined to have a disproportionate impact, DEQ will actively engage permit applicants to voluntarily take additional measures to minimize or mitigate any potential disproportionate share of impacts from the proposed permit action to the fullest extent possible.</a:t>
            </a:r>
            <a:endPar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39C4A1B-E3F4-440A-A1E4-007EA359E364}" type="slidenum">
              <a:rPr lang="en-US" smtClean="0"/>
              <a:t>8</a:t>
            </a:fld>
            <a:endParaRPr lang="en-US"/>
          </a:p>
        </p:txBody>
      </p:sp>
    </p:spTree>
    <p:extLst>
      <p:ext uri="{BB962C8B-B14F-4D97-AF65-F5344CB8AC3E}">
        <p14:creationId xmlns:p14="http://schemas.microsoft.com/office/powerpoint/2010/main" val="543823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Step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ea typeface="Times New Roman" panose="02020603050405020304" pitchFamily="18" charset="0"/>
              </a:rPr>
              <a:t>Once a permit application is received, VA </a:t>
            </a:r>
            <a:r>
              <a:rPr lang="en-US" sz="1200" dirty="0" err="1">
                <a:solidFill>
                  <a:srgbClr val="000000"/>
                </a:solidFill>
                <a:latin typeface="Times New Roman" panose="02020603050405020304" pitchFamily="18" charset="0"/>
                <a:ea typeface="Times New Roman" panose="02020603050405020304" pitchFamily="18" charset="0"/>
              </a:rPr>
              <a:t>EJScreen</a:t>
            </a:r>
            <a:r>
              <a:rPr lang="en-US" sz="1200" dirty="0">
                <a:solidFill>
                  <a:srgbClr val="000000"/>
                </a:solidFill>
                <a:latin typeface="Times New Roman" panose="02020603050405020304" pitchFamily="18" charset="0"/>
                <a:ea typeface="Times New Roman" panose="02020603050405020304" pitchFamily="18" charset="0"/>
              </a:rPr>
              <a:t>+ EJ layers will be used to evaluate whether or not permits are located within an environmental justice community. If yes, this is entered into DEQ’s database.</a:t>
            </a:r>
          </a:p>
          <a:p>
            <a:endParaRPr lang="en-US" dirty="0"/>
          </a:p>
          <a:p>
            <a:r>
              <a:rPr lang="en-US" dirty="0"/>
              <a:t>Here’s where DEQ’s Virginia </a:t>
            </a:r>
            <a:r>
              <a:rPr lang="en-US" dirty="0" err="1"/>
              <a:t>EJScreen</a:t>
            </a:r>
            <a:r>
              <a:rPr lang="en-US" dirty="0"/>
              <a:t>+ Tool comes into play… </a:t>
            </a:r>
          </a:p>
          <a:p>
            <a:r>
              <a:rPr lang="en-US" dirty="0"/>
              <a:t>-Permits would be evaluated on whether or not they are in an EJ community. </a:t>
            </a:r>
          </a:p>
          <a:p>
            <a:r>
              <a:rPr lang="en-US" dirty="0"/>
              <a:t>-This is a map of EJ communities in the Commonwealth as defined by the Virginia EJ Act, generated by the Virginia </a:t>
            </a:r>
            <a:r>
              <a:rPr lang="en-US" dirty="0" err="1"/>
              <a:t>EJScreen</a:t>
            </a:r>
            <a:r>
              <a:rPr lang="en-US" dirty="0"/>
              <a:t>+ Tool.  The communities are shown by census block. </a:t>
            </a:r>
          </a:p>
          <a:p>
            <a:r>
              <a:rPr lang="en-US" dirty="0"/>
              <a:t>-This map shows both Low Income Communities and Communities of Color.  While some census blocks may meet the threshold for both of these community definitions, keep in mind that a census block only needs to meet one of these two thresholds to be considered an EJ Community.</a:t>
            </a:r>
          </a:p>
          <a:p>
            <a:endParaRPr lang="en-US" dirty="0"/>
          </a:p>
          <a:p>
            <a:r>
              <a:rPr lang="en-US" sz="1200" b="1" dirty="0">
                <a:solidFill>
                  <a:srgbClr val="000000"/>
                </a:solidFill>
                <a:latin typeface="Times New Roman" panose="02020603050405020304" pitchFamily="18" charset="0"/>
                <a:ea typeface="Times New Roman" panose="02020603050405020304" pitchFamily="18" charset="0"/>
              </a:rPr>
              <a:t>Step 1:</a:t>
            </a:r>
            <a:r>
              <a:rPr lang="en-US" sz="1200" dirty="0">
                <a:solidFill>
                  <a:srgbClr val="000000"/>
                </a:solidFill>
                <a:latin typeface="Times New Roman" panose="02020603050405020304" pitchFamily="18" charset="0"/>
                <a:ea typeface="Times New Roman" panose="02020603050405020304" pitchFamily="18" charset="0"/>
              </a:rPr>
              <a:t> Once a permit application is received, VA </a:t>
            </a:r>
            <a:r>
              <a:rPr lang="en-US" sz="1200" dirty="0" err="1">
                <a:solidFill>
                  <a:srgbClr val="000000"/>
                </a:solidFill>
                <a:latin typeface="Times New Roman" panose="02020603050405020304" pitchFamily="18" charset="0"/>
                <a:ea typeface="Times New Roman" panose="02020603050405020304" pitchFamily="18" charset="0"/>
              </a:rPr>
              <a:t>EJScreen</a:t>
            </a:r>
            <a:r>
              <a:rPr lang="en-US" sz="1200" dirty="0">
                <a:solidFill>
                  <a:srgbClr val="000000"/>
                </a:solidFill>
                <a:latin typeface="Times New Roman" panose="02020603050405020304" pitchFamily="18" charset="0"/>
                <a:ea typeface="Times New Roman" panose="02020603050405020304" pitchFamily="18" charset="0"/>
              </a:rPr>
              <a:t>+ EJ layers will be used to evaluate whether or not permits are located within an environmental justice community. If yes, this is entered into DEQ’s database.</a:t>
            </a:r>
          </a:p>
          <a:p>
            <a:r>
              <a:rPr lang="en-US" sz="1200" b="1" dirty="0">
                <a:solidFill>
                  <a:srgbClr val="000000"/>
                </a:solidFill>
                <a:latin typeface="Times New Roman" panose="02020603050405020304" pitchFamily="18" charset="0"/>
                <a:ea typeface="Times New Roman" panose="02020603050405020304" pitchFamily="18" charset="0"/>
              </a:rPr>
              <a:t>Step 2:</a:t>
            </a:r>
            <a:r>
              <a:rPr lang="en-US" sz="1200" dirty="0">
                <a:solidFill>
                  <a:srgbClr val="000000"/>
                </a:solidFill>
                <a:latin typeface="Times New Roman" panose="02020603050405020304" pitchFamily="18" charset="0"/>
                <a:ea typeface="Times New Roman" panose="02020603050405020304" pitchFamily="18" charset="0"/>
              </a:rPr>
              <a:t> Evaluate whether or not permit is a “permit of concern” </a:t>
            </a:r>
            <a:r>
              <a:rPr lang="en-US" sz="1200"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 we’ll take a look at what qualifies as a “permit of concern” later in the presentation.</a:t>
            </a:r>
            <a:endParaRPr lang="en-US" sz="1200" dirty="0">
              <a:solidFill>
                <a:srgbClr val="000000"/>
              </a:solidFill>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39C4A1B-E3F4-440A-A1E4-007EA359E364}" type="slidenum">
              <a:rPr lang="en-US" smtClean="0"/>
              <a:t>9</a:t>
            </a:fld>
            <a:endParaRPr lang="en-US"/>
          </a:p>
        </p:txBody>
      </p:sp>
    </p:spTree>
    <p:extLst>
      <p:ext uri="{BB962C8B-B14F-4D97-AF65-F5344CB8AC3E}">
        <p14:creationId xmlns:p14="http://schemas.microsoft.com/office/powerpoint/2010/main" val="275497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saw this earlier – but, again, here is the threshold for Low Income Communities to quality as EJ Communities… </a:t>
            </a:r>
          </a:p>
        </p:txBody>
      </p:sp>
      <p:sp>
        <p:nvSpPr>
          <p:cNvPr id="4" name="Slide Number Placeholder 3"/>
          <p:cNvSpPr>
            <a:spLocks noGrp="1"/>
          </p:cNvSpPr>
          <p:nvPr>
            <p:ph type="sldNum" sz="quarter" idx="5"/>
          </p:nvPr>
        </p:nvSpPr>
        <p:spPr/>
        <p:txBody>
          <a:bodyPr/>
          <a:lstStyle/>
          <a:p>
            <a:fld id="{939C4A1B-E3F4-440A-A1E4-007EA359E364}" type="slidenum">
              <a:rPr lang="en-US" smtClean="0"/>
              <a:t>10</a:t>
            </a:fld>
            <a:endParaRPr lang="en-US"/>
          </a:p>
        </p:txBody>
      </p:sp>
    </p:spTree>
    <p:extLst>
      <p:ext uri="{BB962C8B-B14F-4D97-AF65-F5344CB8AC3E}">
        <p14:creationId xmlns:p14="http://schemas.microsoft.com/office/powerpoint/2010/main" val="3674936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2395738" y="1494206"/>
            <a:ext cx="7484681" cy="3544947"/>
          </a:xfrm>
          <a:prstGeom prst="rect">
            <a:avLst/>
          </a:prstGeom>
        </p:spPr>
      </p:pic>
    </p:spTree>
    <p:extLst>
      <p:ext uri="{BB962C8B-B14F-4D97-AF65-F5344CB8AC3E}">
        <p14:creationId xmlns:p14="http://schemas.microsoft.com/office/powerpoint/2010/main" val="219607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45458"/>
            <a:ext cx="9144000" cy="964883"/>
          </a:xfrm>
        </p:spPr>
        <p:txBody>
          <a:bodyPr lIns="0" anchor="b">
            <a:normAutofit/>
          </a:bodyPr>
          <a:lstStyle>
            <a:lvl1pPr algn="l">
              <a:defRPr sz="4000" b="1" i="0" baseline="0">
                <a:ln>
                  <a:noFill/>
                </a:ln>
                <a:solidFill>
                  <a:srgbClr val="198569"/>
                </a:solidFill>
                <a:latin typeface="Arial" panose="020B06040202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524000" y="3153681"/>
            <a:ext cx="9144000" cy="451802"/>
          </a:xfrm>
        </p:spPr>
        <p:txBody>
          <a:bodyPr>
            <a:normAutofit/>
          </a:bodyPr>
          <a:lstStyle>
            <a:lvl1pPr marL="0" indent="0" algn="l">
              <a:buNone/>
              <a:defRPr sz="2800" b="1" i="0" baseline="0">
                <a:ln>
                  <a:noFill/>
                </a:ln>
                <a:solidFill>
                  <a:srgbClr val="277EA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801" y="399732"/>
            <a:ext cx="1818499" cy="861291"/>
          </a:xfrm>
          <a:prstGeom prst="rect">
            <a:avLst/>
          </a:prstGeom>
        </p:spPr>
      </p:pic>
      <p:sp>
        <p:nvSpPr>
          <p:cNvPr id="11" name="Text Placeholder 10"/>
          <p:cNvSpPr>
            <a:spLocks noGrp="1"/>
          </p:cNvSpPr>
          <p:nvPr>
            <p:ph type="body" sz="quarter" idx="10" hasCustomPrompt="1"/>
          </p:nvPr>
        </p:nvSpPr>
        <p:spPr>
          <a:xfrm>
            <a:off x="1523999" y="5033296"/>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Name of Presenter</a:t>
            </a:r>
          </a:p>
          <a:p>
            <a:pPr lvl="0"/>
            <a:endParaRPr lang="en-US" dirty="0"/>
          </a:p>
        </p:txBody>
      </p:sp>
      <p:cxnSp>
        <p:nvCxnSpPr>
          <p:cNvPr id="5" name="Straight Connector 4"/>
          <p:cNvCxnSpPr/>
          <p:nvPr userDrawn="1"/>
        </p:nvCxnSpPr>
        <p:spPr>
          <a:xfrm>
            <a:off x="1524000" y="4396950"/>
            <a:ext cx="9144000"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0"/>
          <p:cNvSpPr>
            <a:spLocks noGrp="1"/>
          </p:cNvSpPr>
          <p:nvPr>
            <p:ph type="body" sz="quarter" idx="11" hasCustomPrompt="1"/>
          </p:nvPr>
        </p:nvSpPr>
        <p:spPr>
          <a:xfrm>
            <a:off x="1523999" y="5373316"/>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Title</a:t>
            </a:r>
          </a:p>
          <a:p>
            <a:pPr lvl="0"/>
            <a:endParaRPr lang="en-US" dirty="0"/>
          </a:p>
        </p:txBody>
      </p:sp>
      <p:sp>
        <p:nvSpPr>
          <p:cNvPr id="15" name="Text Placeholder 10"/>
          <p:cNvSpPr>
            <a:spLocks noGrp="1"/>
          </p:cNvSpPr>
          <p:nvPr>
            <p:ph type="body" sz="quarter" idx="12" hasCustomPrompt="1"/>
          </p:nvPr>
        </p:nvSpPr>
        <p:spPr>
          <a:xfrm>
            <a:off x="1523999" y="6009663"/>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Date</a:t>
            </a:r>
          </a:p>
          <a:p>
            <a:pPr lvl="0"/>
            <a:endParaRPr lang="en-US" dirty="0"/>
          </a:p>
        </p:txBody>
      </p:sp>
      <p:sp>
        <p:nvSpPr>
          <p:cNvPr id="9" name="Footer Placeholder 4"/>
          <p:cNvSpPr>
            <a:spLocks noGrp="1"/>
          </p:cNvSpPr>
          <p:nvPr>
            <p:ph type="ftr" sz="quarter" idx="13"/>
          </p:nvPr>
        </p:nvSpPr>
        <p:spPr>
          <a:xfrm>
            <a:off x="1523998" y="5713336"/>
            <a:ext cx="4992711" cy="266548"/>
          </a:xfrm>
        </p:spPr>
        <p:txBody>
          <a:bodyPr/>
          <a:lstStyle>
            <a:lvl1pPr>
              <a:defRPr sz="1800"/>
            </a:lvl1pPr>
          </a:lstStyle>
          <a:p>
            <a:pPr algn="l"/>
            <a:r>
              <a:rPr lang="en-US">
                <a:solidFill>
                  <a:schemeClr val="tx1">
                    <a:lumMod val="65000"/>
                    <a:lumOff val="35000"/>
                  </a:schemeClr>
                </a:solidFill>
                <a:latin typeface="Arial" panose="020B0604020202020204" pitchFamily="34" charset="0"/>
                <a:cs typeface="Arial" panose="020B0604020202020204" pitchFamily="34" charset="0"/>
              </a:rPr>
              <a:t>3     </a:t>
            </a:r>
            <a:endParaRPr lang="en-US" dirty="0">
              <a:solidFill>
                <a:srgbClr val="256EAB"/>
              </a:solidFill>
            </a:endParaRPr>
          </a:p>
        </p:txBody>
      </p:sp>
    </p:spTree>
    <p:extLst>
      <p:ext uri="{BB962C8B-B14F-4D97-AF65-F5344CB8AC3E}">
        <p14:creationId xmlns:p14="http://schemas.microsoft.com/office/powerpoint/2010/main" val="317324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ln>
                  <a:noFill/>
                </a:ln>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n>
                  <a:noFill/>
                </a:ln>
                <a:solidFill>
                  <a:srgbClr val="256EAB"/>
                </a:solidFill>
                <a:latin typeface="Arial" panose="020B0604020202020204" pitchFamily="34" charset="0"/>
                <a:cs typeface="Arial" panose="020B0604020202020204" pitchFamily="34" charset="0"/>
              </a:defRPr>
            </a:lvl1pPr>
            <a:lvl2pPr marL="685800" indent="-228600">
              <a:buFont typeface="Courier New" panose="02070309020205020404" pitchFamily="49" charset="0"/>
              <a:buChar char="o"/>
              <a:defRPr sz="2600">
                <a:solidFill>
                  <a:srgbClr val="256EAB"/>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400">
                <a:ln>
                  <a:noFill/>
                </a:ln>
                <a:solidFill>
                  <a:srgbClr val="256EAB"/>
                </a:solidFill>
                <a:latin typeface="Arial" panose="020B0604020202020204" pitchFamily="34" charset="0"/>
                <a:cs typeface="Arial" panose="020B0604020202020204" pitchFamily="34" charset="0"/>
              </a:defRPr>
            </a:lvl3pPr>
            <a:lvl4pPr>
              <a:defRPr sz="2000">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8200" y="6311900"/>
            <a:ext cx="10515600" cy="409575"/>
          </a:xfrm>
        </p:spPr>
        <p:txBody>
          <a:bodyPr/>
          <a:lstStyle/>
          <a:p>
            <a:pPr algn="l"/>
            <a:r>
              <a:rPr lang="en-US"/>
              <a:t>3     </a:t>
            </a:r>
            <a:endParaRPr lang="en-US" dirty="0">
              <a:solidFill>
                <a:srgbClr val="256EAB"/>
              </a:solidFill>
            </a:endParaRPr>
          </a:p>
        </p:txBody>
      </p:sp>
      <p:pic>
        <p:nvPicPr>
          <p:cNvPr id="11" name="Picture 10"/>
          <p:cNvPicPr>
            <a:picLocks noChangeAspect="1"/>
          </p:cNvPicPr>
          <p:nvPr userDrawn="1"/>
        </p:nvPicPr>
        <p:blipFill>
          <a:blip r:embed="rId2"/>
          <a:stretch>
            <a:fillRect/>
          </a:stretch>
        </p:blipFill>
        <p:spPr>
          <a:xfrm>
            <a:off x="11428423" y="6387922"/>
            <a:ext cx="568392" cy="307796"/>
          </a:xfrm>
          <a:prstGeom prst="rect">
            <a:avLst/>
          </a:prstGeom>
        </p:spPr>
      </p:pic>
    </p:spTree>
    <p:extLst>
      <p:ext uri="{BB962C8B-B14F-4D97-AF65-F5344CB8AC3E}">
        <p14:creationId xmlns:p14="http://schemas.microsoft.com/office/powerpoint/2010/main" val="94839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noFill/>
                </a:ln>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n>
                  <a:noFill/>
                </a:ln>
                <a:solidFill>
                  <a:srgbClr val="256EAB"/>
                </a:solidFill>
                <a:latin typeface="Arial" panose="020B0604020202020204" pitchFamily="34" charset="0"/>
                <a:cs typeface="Arial" panose="020B0604020202020204" pitchFamily="34" charset="0"/>
              </a:defRPr>
            </a:lvl1pPr>
            <a:lvl2pPr>
              <a:defRPr>
                <a:solidFill>
                  <a:srgbClr val="256EAB"/>
                </a:solidFill>
                <a:latin typeface="Arial" panose="020B0604020202020204" pitchFamily="34" charset="0"/>
                <a:cs typeface="Arial" panose="020B0604020202020204" pitchFamily="34" charset="0"/>
              </a:defRPr>
            </a:lvl2pPr>
            <a:lvl3pPr>
              <a:defRPr>
                <a:solidFill>
                  <a:srgbClr val="256EAB"/>
                </a:solidFill>
                <a:latin typeface="Arial" panose="020B0604020202020204" pitchFamily="34" charset="0"/>
                <a:cs typeface="Arial" panose="020B0604020202020204" pitchFamily="34" charset="0"/>
              </a:defRPr>
            </a:lvl3pPr>
            <a:lvl4pPr>
              <a:defRPr>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n>
                  <a:noFill/>
                </a:ln>
                <a:solidFill>
                  <a:srgbClr val="256EAB"/>
                </a:solidFill>
                <a:latin typeface="Arial" panose="020B0604020202020204" pitchFamily="34" charset="0"/>
                <a:cs typeface="Arial" panose="020B0604020202020204" pitchFamily="34" charset="0"/>
              </a:defRPr>
            </a:lvl1pPr>
            <a:lvl2pPr>
              <a:defRPr>
                <a:solidFill>
                  <a:srgbClr val="256EAB"/>
                </a:solidFill>
                <a:latin typeface="Arial" panose="020B0604020202020204" pitchFamily="34" charset="0"/>
                <a:cs typeface="Arial" panose="020B0604020202020204" pitchFamily="34" charset="0"/>
              </a:defRPr>
            </a:lvl2pPr>
            <a:lvl3pPr>
              <a:defRPr>
                <a:solidFill>
                  <a:srgbClr val="256EAB"/>
                </a:solidFill>
                <a:latin typeface="Arial" panose="020B0604020202020204" pitchFamily="34" charset="0"/>
                <a:cs typeface="Arial" panose="020B0604020202020204" pitchFamily="34" charset="0"/>
              </a:defRPr>
            </a:lvl3pPr>
            <a:lvl4pPr>
              <a:defRPr>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10515600" cy="365125"/>
          </a:xfrm>
        </p:spPr>
        <p:txBody>
          <a:bodyPr/>
          <a:lstStyle/>
          <a:p>
            <a:endParaRPr lang="en-US" dirty="0"/>
          </a:p>
        </p:txBody>
      </p:sp>
      <p:pic>
        <p:nvPicPr>
          <p:cNvPr id="10" name="Picture 9"/>
          <p:cNvPicPr>
            <a:picLocks noChangeAspect="1"/>
          </p:cNvPicPr>
          <p:nvPr userDrawn="1"/>
        </p:nvPicPr>
        <p:blipFill>
          <a:blip r:embed="rId2"/>
          <a:stretch>
            <a:fillRect/>
          </a:stretch>
        </p:blipFill>
        <p:spPr>
          <a:xfrm>
            <a:off x="11555569" y="6404180"/>
            <a:ext cx="490801" cy="265779"/>
          </a:xfrm>
          <a:prstGeom prst="rect">
            <a:avLst/>
          </a:prstGeom>
        </p:spPr>
      </p:pic>
    </p:spTree>
    <p:extLst>
      <p:ext uri="{BB962C8B-B14F-4D97-AF65-F5344CB8AC3E}">
        <p14:creationId xmlns:p14="http://schemas.microsoft.com/office/powerpoint/2010/main" val="181990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8E873A-72F9-426F-803F-EF0BAD46C718}" type="datetime1">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A885E-0285-4021-9C1C-AF9BB472C438}" type="slidenum">
              <a:rPr lang="en-US" smtClean="0"/>
              <a:t>‹#›</a:t>
            </a:fld>
            <a:endParaRPr lang="en-US"/>
          </a:p>
        </p:txBody>
      </p:sp>
    </p:spTree>
    <p:extLst>
      <p:ext uri="{BB962C8B-B14F-4D97-AF65-F5344CB8AC3E}">
        <p14:creationId xmlns:p14="http://schemas.microsoft.com/office/powerpoint/2010/main" val="16482165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3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F13A4-4E19-41E2-A7F9-9D53F87954DC}" type="slidenum">
              <a:rPr lang="en-US" smtClean="0"/>
              <a:t>‹#›</a:t>
            </a:fld>
            <a:endParaRPr lang="en-US"/>
          </a:p>
        </p:txBody>
      </p:sp>
    </p:spTree>
    <p:extLst>
      <p:ext uri="{BB962C8B-B14F-4D97-AF65-F5344CB8AC3E}">
        <p14:creationId xmlns:p14="http://schemas.microsoft.com/office/powerpoint/2010/main" val="4049621675"/>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4" r:id="rId4"/>
  </p:sldLayoutIdLst>
  <p:hf hdr="0" dt="0"/>
  <p:txStyles>
    <p:titleStyle>
      <a:lvl1pPr algn="l" defTabSz="914400" rtl="0" eaLnBrk="1" latinLnBrk="0" hangingPunct="1">
        <a:lnSpc>
          <a:spcPct val="90000"/>
        </a:lnSpc>
        <a:spcBef>
          <a:spcPct val="0"/>
        </a:spcBef>
        <a:buNone/>
        <a:defRPr sz="4400" kern="1200">
          <a:ln>
            <a:solidFill>
              <a:srgbClr val="198569"/>
            </a:solidFill>
          </a:ln>
          <a:solidFill>
            <a:srgbClr val="19856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ln>
            <a:solidFill>
              <a:srgbClr val="256EAB"/>
            </a:solidFill>
          </a:ln>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w="0">
            <a:noFill/>
          </a:ln>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40000"/>
                <a:lumOff val="60000"/>
              </a:schemeClr>
            </a:solidFill>
          </a:ln>
          <a:solidFill>
            <a:schemeClr val="tx2">
              <a:lumMod val="40000"/>
              <a:lumOff val="6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20000"/>
                <a:lumOff val="80000"/>
              </a:schemeClr>
            </a:solidFill>
          </a:ln>
          <a:solidFill>
            <a:schemeClr val="bg2">
              <a:lumMod val="9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BB377-C1EA-408B-AFC6-699E0BACB408}" type="datetime1">
              <a:rPr lang="en-US" smtClean="0"/>
              <a:t>10/20/2023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A885E-0285-4021-9C1C-AF9BB472C438}" type="slidenum">
              <a:rPr lang="en-US" smtClean="0"/>
              <a:t>‹#›</a:t>
            </a:fld>
            <a:endParaRPr lang="en-US"/>
          </a:p>
        </p:txBody>
      </p:sp>
    </p:spTree>
    <p:extLst>
      <p:ext uri="{BB962C8B-B14F-4D97-AF65-F5344CB8AC3E}">
        <p14:creationId xmlns:p14="http://schemas.microsoft.com/office/powerpoint/2010/main" val="1175792782"/>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vadeq.maps.arcgis.com/apps/webappviewer/index.html?id=bad3e23c0d6545a1b6b36c1a45e8ed43"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deq.virginia.gov/home/showpublisheddocument/17431/63814477384747000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896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r>
              <a:rPr lang="en-US" dirty="0"/>
              <a:t>10     </a:t>
            </a:r>
            <a:endParaRPr lang="en-US" dirty="0">
              <a:solidFill>
                <a:srgbClr val="256EAB"/>
              </a:solidFill>
            </a:endParaRPr>
          </a:p>
        </p:txBody>
      </p:sp>
      <p:sp>
        <p:nvSpPr>
          <p:cNvPr id="3" name="Title 2"/>
          <p:cNvSpPr>
            <a:spLocks noGrp="1"/>
          </p:cNvSpPr>
          <p:nvPr>
            <p:ph type="title"/>
          </p:nvPr>
        </p:nvSpPr>
        <p:spPr>
          <a:xfrm>
            <a:off x="838200" y="365126"/>
            <a:ext cx="10817524" cy="836823"/>
          </a:xfrm>
        </p:spPr>
        <p:txBody>
          <a:bodyPr>
            <a:normAutofit/>
          </a:bodyPr>
          <a:lstStyle/>
          <a:p>
            <a:r>
              <a:rPr lang="en-US" dirty="0">
                <a:latin typeface="Arial"/>
                <a:cs typeface="Arial"/>
              </a:rPr>
              <a:t>Environmental Justice Draft Guidance: EJ Communities</a:t>
            </a:r>
            <a:endParaRPr lang="en-US" dirty="0"/>
          </a:p>
        </p:txBody>
      </p:sp>
      <p:sp>
        <p:nvSpPr>
          <p:cNvPr id="6" name="TextBox 5">
            <a:extLst>
              <a:ext uri="{FF2B5EF4-FFF2-40B4-BE49-F238E27FC236}">
                <a16:creationId xmlns:a16="http://schemas.microsoft.com/office/drawing/2014/main" id="{D6B774BB-36A1-37F4-05D3-B810FC253091}"/>
              </a:ext>
            </a:extLst>
          </p:cNvPr>
          <p:cNvSpPr txBox="1"/>
          <p:nvPr/>
        </p:nvSpPr>
        <p:spPr>
          <a:xfrm>
            <a:off x="6246962" y="1201949"/>
            <a:ext cx="5921829" cy="6109365"/>
          </a:xfrm>
          <a:prstGeom prst="rect">
            <a:avLst/>
          </a:prstGeom>
          <a:noFill/>
        </p:spPr>
        <p:txBody>
          <a:bodyPr wrap="square" lIns="91440" tIns="45720" rIns="91440" bIns="45720" anchor="t">
            <a:spAutoFit/>
          </a:bodyPr>
          <a:lstStyle/>
          <a:p>
            <a:pPr>
              <a:tabLst>
                <a:tab pos="457200" algn="l"/>
              </a:tabLst>
            </a:pPr>
            <a:r>
              <a:rPr lang="en-US" sz="2800" b="1" u="sng" dirty="0">
                <a:solidFill>
                  <a:srgbClr val="256EAB"/>
                </a:solidFill>
                <a:latin typeface="Arial"/>
                <a:cs typeface="Arial"/>
              </a:rPr>
              <a:t>Low Income Communities</a:t>
            </a:r>
            <a:endParaRPr lang="en-US" sz="2800" b="1" u="sng" dirty="0">
              <a:solidFill>
                <a:srgbClr val="256EAB"/>
              </a:solidFill>
              <a:latin typeface="Arial" panose="020B0604020202020204" pitchFamily="34" charset="0"/>
              <a:cs typeface="Arial" panose="020B0604020202020204" pitchFamily="34" charset="0"/>
            </a:endParaRPr>
          </a:p>
          <a:p>
            <a:pPr marR="0" lvl="0">
              <a:spcBef>
                <a:spcPts val="0"/>
              </a:spcBef>
              <a:spcAft>
                <a:spcPts val="0"/>
              </a:spcAft>
              <a:tabLst>
                <a:tab pos="457200" algn="l"/>
              </a:tabLst>
            </a:pPr>
            <a:r>
              <a:rPr lang="en-US" sz="2100" dirty="0">
                <a:solidFill>
                  <a:srgbClr val="256EAB"/>
                </a:solidFill>
                <a:latin typeface="Arial" panose="020B0604020202020204" pitchFamily="34" charset="0"/>
                <a:cs typeface="Arial" panose="020B0604020202020204" pitchFamily="34" charset="0"/>
              </a:rPr>
              <a:t> </a:t>
            </a:r>
          </a:p>
          <a:p>
            <a:pPr>
              <a:tabLst>
                <a:tab pos="457200" algn="l"/>
              </a:tabLst>
            </a:pPr>
            <a:r>
              <a:rPr lang="en-US" sz="2600" dirty="0">
                <a:solidFill>
                  <a:srgbClr val="256EAB"/>
                </a:solidFill>
                <a:latin typeface="Arial"/>
                <a:cs typeface="Arial"/>
              </a:rPr>
              <a:t>Census block groups in which 30% or more of the population is composed of people having an annual household income equal to or less than the greater of: </a:t>
            </a:r>
            <a:endParaRPr lang="en-US" sz="2600" dirty="0">
              <a:solidFill>
                <a:srgbClr val="256EAB"/>
              </a:solidFill>
              <a:latin typeface="Arial" panose="020B0604020202020204" pitchFamily="34" charset="0"/>
              <a:cs typeface="Arial" panose="020B0604020202020204" pitchFamily="34" charset="0"/>
            </a:endParaRPr>
          </a:p>
          <a:p>
            <a:pPr marL="342900" indent="-342900">
              <a:buFont typeface="Arial"/>
              <a:buChar char="•"/>
              <a:tabLst>
                <a:tab pos="457200" algn="l"/>
              </a:tabLst>
            </a:pPr>
            <a:r>
              <a:rPr lang="en-US" sz="2400" dirty="0">
                <a:solidFill>
                  <a:srgbClr val="256EAB"/>
                </a:solidFill>
                <a:latin typeface="Arial"/>
                <a:cs typeface="Arial"/>
              </a:rPr>
              <a:t>An amount equal to 80% of the median income of the area in which the household is located (as reported by the U.S. Department of Housing &amp; Urban Development), and </a:t>
            </a:r>
            <a:endParaRPr lang="en-US" sz="2400" dirty="0">
              <a:solidFill>
                <a:srgbClr val="256EAB"/>
              </a:solidFill>
              <a:latin typeface="Arial" panose="020B0604020202020204" pitchFamily="34" charset="0"/>
              <a:cs typeface="Arial" panose="020B0604020202020204" pitchFamily="34" charset="0"/>
            </a:endParaRPr>
          </a:p>
          <a:p>
            <a:pPr marL="342900" indent="-342900">
              <a:buFont typeface="Arial"/>
              <a:buChar char="•"/>
              <a:tabLst>
                <a:tab pos="457200" algn="l"/>
              </a:tabLst>
            </a:pPr>
            <a:r>
              <a:rPr lang="en-US" sz="2400" dirty="0">
                <a:solidFill>
                  <a:srgbClr val="256EAB"/>
                </a:solidFill>
                <a:latin typeface="Arial"/>
                <a:cs typeface="Arial"/>
              </a:rPr>
              <a:t>200% of the Federal Poverty Level (2011-2018 ACS) </a:t>
            </a:r>
            <a:endParaRPr lang="en-US" sz="2400" dirty="0">
              <a:solidFill>
                <a:srgbClr val="256EAB"/>
              </a:solidFill>
              <a:latin typeface="Arial" panose="020B060402020202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endParaRPr lang="en-US" sz="2200" dirty="0">
              <a:solidFill>
                <a:srgbClr val="256EAB"/>
              </a:solidFill>
              <a:latin typeface="Arial" panose="020B060402020202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endParaRPr lang="en-US" sz="2200" dirty="0">
              <a:solidFill>
                <a:srgbClr val="256EAB"/>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93D3E12-AFBA-33A8-7E9D-B52AC7D88EA3}"/>
              </a:ext>
            </a:extLst>
          </p:cNvPr>
          <p:cNvPicPr>
            <a:picLocks noChangeAspect="1"/>
          </p:cNvPicPr>
          <p:nvPr/>
        </p:nvPicPr>
        <p:blipFill>
          <a:blip r:embed="rId3"/>
          <a:stretch>
            <a:fillRect/>
          </a:stretch>
        </p:blipFill>
        <p:spPr>
          <a:xfrm>
            <a:off x="328452" y="2001499"/>
            <a:ext cx="5593378" cy="4108904"/>
          </a:xfrm>
          <a:prstGeom prst="rect">
            <a:avLst/>
          </a:prstGeom>
        </p:spPr>
      </p:pic>
    </p:spTree>
    <p:extLst>
      <p:ext uri="{BB962C8B-B14F-4D97-AF65-F5344CB8AC3E}">
        <p14:creationId xmlns:p14="http://schemas.microsoft.com/office/powerpoint/2010/main" val="249261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838200" y="6339114"/>
            <a:ext cx="10515600" cy="409575"/>
          </a:xfrm>
        </p:spPr>
        <p:txBody>
          <a:bodyPr/>
          <a:lstStyle/>
          <a:p>
            <a:pPr algn="l"/>
            <a:r>
              <a:rPr lang="en-US" dirty="0"/>
              <a:t>12     </a:t>
            </a:r>
            <a:endParaRPr lang="en-US" dirty="0">
              <a:solidFill>
                <a:srgbClr val="256EAB"/>
              </a:solidFill>
            </a:endParaRPr>
          </a:p>
        </p:txBody>
      </p:sp>
      <p:sp>
        <p:nvSpPr>
          <p:cNvPr id="3" name="Title 2"/>
          <p:cNvSpPr>
            <a:spLocks noGrp="1"/>
          </p:cNvSpPr>
          <p:nvPr>
            <p:ph type="title"/>
          </p:nvPr>
        </p:nvSpPr>
        <p:spPr>
          <a:xfrm>
            <a:off x="838200" y="365126"/>
            <a:ext cx="10817524" cy="836823"/>
          </a:xfrm>
        </p:spPr>
        <p:txBody>
          <a:bodyPr>
            <a:normAutofit/>
          </a:bodyPr>
          <a:lstStyle/>
          <a:p>
            <a:r>
              <a:rPr lang="en-US" dirty="0">
                <a:latin typeface="Arial"/>
                <a:cs typeface="Arial"/>
              </a:rPr>
              <a:t>Environmental Justice Draft Guidance: EJ Communities</a:t>
            </a:r>
            <a:endParaRPr lang="en-US"/>
          </a:p>
        </p:txBody>
      </p:sp>
      <p:sp>
        <p:nvSpPr>
          <p:cNvPr id="6" name="TextBox 5">
            <a:extLst>
              <a:ext uri="{FF2B5EF4-FFF2-40B4-BE49-F238E27FC236}">
                <a16:creationId xmlns:a16="http://schemas.microsoft.com/office/drawing/2014/main" id="{D6B774BB-36A1-37F4-05D3-B810FC253091}"/>
              </a:ext>
            </a:extLst>
          </p:cNvPr>
          <p:cNvSpPr txBox="1"/>
          <p:nvPr/>
        </p:nvSpPr>
        <p:spPr>
          <a:xfrm>
            <a:off x="6502399" y="1538514"/>
            <a:ext cx="5413829" cy="5524589"/>
          </a:xfrm>
          <a:prstGeom prst="rect">
            <a:avLst/>
          </a:prstGeom>
          <a:noFill/>
        </p:spPr>
        <p:txBody>
          <a:bodyPr wrap="square" lIns="91440" tIns="45720" rIns="91440" bIns="45720" anchor="t">
            <a:spAutoFit/>
          </a:bodyPr>
          <a:lstStyle/>
          <a:p>
            <a:pPr>
              <a:tabLst>
                <a:tab pos="457200" algn="l"/>
              </a:tabLst>
            </a:pPr>
            <a:r>
              <a:rPr lang="en-US" sz="2800" b="1" u="sng" dirty="0">
                <a:solidFill>
                  <a:srgbClr val="256EAB"/>
                </a:solidFill>
                <a:latin typeface="Arial"/>
                <a:cs typeface="Arial"/>
              </a:rPr>
              <a:t>Communities of Color</a:t>
            </a:r>
            <a:endParaRPr lang="en-US" sz="2800" b="1" u="sng" dirty="0">
              <a:solidFill>
                <a:srgbClr val="256EAB"/>
              </a:solidFill>
              <a:latin typeface="Arial" panose="020B0604020202020204" pitchFamily="34" charset="0"/>
              <a:cs typeface="Arial" panose="020B0604020202020204" pitchFamily="34" charset="0"/>
            </a:endParaRPr>
          </a:p>
          <a:p>
            <a:pPr marR="0" lvl="0">
              <a:spcBef>
                <a:spcPts val="0"/>
              </a:spcBef>
              <a:spcAft>
                <a:spcPts val="0"/>
              </a:spcAft>
              <a:tabLst>
                <a:tab pos="457200" algn="l"/>
              </a:tabLst>
            </a:pPr>
            <a:r>
              <a:rPr lang="en-US" sz="2100" dirty="0">
                <a:solidFill>
                  <a:srgbClr val="256EAB"/>
                </a:solidFill>
                <a:latin typeface="Arial" panose="020B0604020202020204" pitchFamily="34" charset="0"/>
                <a:cs typeface="Arial" panose="020B0604020202020204" pitchFamily="34" charset="0"/>
              </a:rPr>
              <a:t> </a:t>
            </a:r>
          </a:p>
          <a:p>
            <a:pPr>
              <a:tabLst>
                <a:tab pos="457200" algn="l"/>
              </a:tabLst>
            </a:pPr>
            <a:r>
              <a:rPr lang="en-US" sz="2600" dirty="0">
                <a:solidFill>
                  <a:srgbClr val="256EAB"/>
                </a:solidFill>
                <a:latin typeface="Arial"/>
                <a:ea typeface="+mn-lt"/>
                <a:cs typeface="Arial"/>
              </a:rPr>
              <a:t>Any geographically distinct area where the population of color, expressed as a percentage of the total population of such area, is higher than the population of color in the Commonwealth expressed as a percentage of the total population of the Commonwealth (37.8%; 2014-2018 American Community Survey [ACS]).</a:t>
            </a:r>
            <a:endParaRPr lang="en-US" dirty="0"/>
          </a:p>
          <a:p>
            <a:pPr marL="342900" marR="0" lvl="0" indent="-342900">
              <a:spcBef>
                <a:spcPts val="0"/>
              </a:spcBef>
              <a:spcAft>
                <a:spcPts val="0"/>
              </a:spcAft>
              <a:buFont typeface="Arial" panose="020B0604020202020204" pitchFamily="34" charset="0"/>
              <a:buChar char="•"/>
              <a:tabLst>
                <a:tab pos="457200" algn="l"/>
              </a:tabLst>
            </a:pPr>
            <a:endParaRPr lang="en-US" sz="2200" dirty="0">
              <a:solidFill>
                <a:srgbClr val="256EAB"/>
              </a:solidFill>
              <a:latin typeface="Arial" panose="020B060402020202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endParaRPr lang="en-US" sz="2200" dirty="0">
              <a:solidFill>
                <a:srgbClr val="256EAB"/>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A3D9AE1-F96D-C558-CEBC-96AA71C80764}"/>
              </a:ext>
            </a:extLst>
          </p:cNvPr>
          <p:cNvPicPr>
            <a:picLocks noChangeAspect="1"/>
          </p:cNvPicPr>
          <p:nvPr/>
        </p:nvPicPr>
        <p:blipFill>
          <a:blip r:embed="rId3"/>
          <a:stretch>
            <a:fillRect/>
          </a:stretch>
        </p:blipFill>
        <p:spPr>
          <a:xfrm>
            <a:off x="457892" y="2056903"/>
            <a:ext cx="5789070" cy="4254997"/>
          </a:xfrm>
          <a:prstGeom prst="rect">
            <a:avLst/>
          </a:prstGeom>
        </p:spPr>
      </p:pic>
    </p:spTree>
    <p:extLst>
      <p:ext uri="{BB962C8B-B14F-4D97-AF65-F5344CB8AC3E}">
        <p14:creationId xmlns:p14="http://schemas.microsoft.com/office/powerpoint/2010/main" val="1134577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69B640-2E64-A9E3-CA72-720302897E30}"/>
              </a:ext>
            </a:extLst>
          </p:cNvPr>
          <p:cNvPicPr>
            <a:picLocks noChangeAspect="1"/>
          </p:cNvPicPr>
          <p:nvPr/>
        </p:nvPicPr>
        <p:blipFill rotWithShape="1">
          <a:blip r:embed="rId3"/>
          <a:srcRect l="61000" t="30355" r="12800" b="17733"/>
          <a:stretch/>
        </p:blipFill>
        <p:spPr>
          <a:xfrm>
            <a:off x="1477300" y="1280999"/>
            <a:ext cx="9395550" cy="5235688"/>
          </a:xfrm>
          <a:prstGeom prst="rect">
            <a:avLst/>
          </a:prstGeom>
        </p:spPr>
      </p:pic>
      <p:sp>
        <p:nvSpPr>
          <p:cNvPr id="4" name="Footer Placeholder 3"/>
          <p:cNvSpPr>
            <a:spLocks noGrp="1"/>
          </p:cNvSpPr>
          <p:nvPr>
            <p:ph type="ftr" sz="quarter" idx="11"/>
          </p:nvPr>
        </p:nvSpPr>
        <p:spPr/>
        <p:txBody>
          <a:bodyPr/>
          <a:lstStyle/>
          <a:p>
            <a:pPr algn="l"/>
            <a:r>
              <a:rPr lang="en-US" dirty="0"/>
              <a:t>13     </a:t>
            </a:r>
            <a:endParaRPr lang="en-US" dirty="0">
              <a:solidFill>
                <a:srgbClr val="256EAB"/>
              </a:solidFill>
            </a:endParaRPr>
          </a:p>
        </p:txBody>
      </p:sp>
      <p:sp>
        <p:nvSpPr>
          <p:cNvPr id="3" name="Title 2"/>
          <p:cNvSpPr>
            <a:spLocks noGrp="1"/>
          </p:cNvSpPr>
          <p:nvPr>
            <p:ph type="title"/>
          </p:nvPr>
        </p:nvSpPr>
        <p:spPr>
          <a:xfrm>
            <a:off x="838200" y="365126"/>
            <a:ext cx="10673750" cy="1282520"/>
          </a:xfrm>
        </p:spPr>
        <p:txBody>
          <a:bodyPr>
            <a:normAutofit fontScale="90000"/>
          </a:bodyPr>
          <a:lstStyle/>
          <a:p>
            <a:pPr algn="ctr"/>
            <a:r>
              <a:rPr lang="en-US" sz="4000" dirty="0">
                <a:latin typeface="Arial"/>
                <a:cs typeface="Arial"/>
              </a:rPr>
              <a:t>Environmental Justice Draft Guidance</a:t>
            </a:r>
            <a:br>
              <a:rPr lang="en-US" dirty="0">
                <a:latin typeface="Arial"/>
                <a:cs typeface="Arial"/>
              </a:rPr>
            </a:br>
            <a:r>
              <a:rPr lang="en-US" dirty="0">
                <a:latin typeface="Arial"/>
                <a:cs typeface="Arial"/>
              </a:rPr>
              <a:t> </a:t>
            </a:r>
            <a:br>
              <a:rPr lang="en-US" dirty="0">
                <a:latin typeface="Arial"/>
                <a:cs typeface="Arial"/>
              </a:rPr>
            </a:br>
            <a:r>
              <a:rPr lang="en-US" u="sng" dirty="0">
                <a:latin typeface="Arial"/>
                <a:cs typeface="Arial"/>
              </a:rPr>
              <a:t>Permits of Concern</a:t>
            </a:r>
          </a:p>
        </p:txBody>
      </p:sp>
    </p:spTree>
    <p:extLst>
      <p:ext uri="{BB962C8B-B14F-4D97-AF65-F5344CB8AC3E}">
        <p14:creationId xmlns:p14="http://schemas.microsoft.com/office/powerpoint/2010/main" val="1925232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r>
              <a:rPr lang="en-US" dirty="0"/>
              <a:t>14    </a:t>
            </a:r>
            <a:endParaRPr lang="en-US" dirty="0">
              <a:solidFill>
                <a:srgbClr val="256EAB"/>
              </a:solidFill>
            </a:endParaRPr>
          </a:p>
        </p:txBody>
      </p:sp>
      <p:sp>
        <p:nvSpPr>
          <p:cNvPr id="3" name="Title 2"/>
          <p:cNvSpPr>
            <a:spLocks noGrp="1"/>
          </p:cNvSpPr>
          <p:nvPr>
            <p:ph type="title"/>
          </p:nvPr>
        </p:nvSpPr>
        <p:spPr>
          <a:xfrm>
            <a:off x="838200" y="365126"/>
            <a:ext cx="10515600" cy="851200"/>
          </a:xfrm>
        </p:spPr>
        <p:txBody>
          <a:bodyPr>
            <a:normAutofit/>
          </a:bodyPr>
          <a:lstStyle/>
          <a:p>
            <a:r>
              <a:rPr lang="en-US" sz="3200" dirty="0">
                <a:latin typeface="Arial"/>
                <a:cs typeface="Arial"/>
              </a:rPr>
              <a:t>Environmental Justice Draft Guidance</a:t>
            </a:r>
          </a:p>
        </p:txBody>
      </p:sp>
      <p:sp>
        <p:nvSpPr>
          <p:cNvPr id="6" name="TextBox 5">
            <a:extLst>
              <a:ext uri="{FF2B5EF4-FFF2-40B4-BE49-F238E27FC236}">
                <a16:creationId xmlns:a16="http://schemas.microsoft.com/office/drawing/2014/main" id="{D6B774BB-36A1-37F4-05D3-B810FC253091}"/>
              </a:ext>
            </a:extLst>
          </p:cNvPr>
          <p:cNvSpPr txBox="1"/>
          <p:nvPr/>
        </p:nvSpPr>
        <p:spPr>
          <a:xfrm>
            <a:off x="838200" y="1216326"/>
            <a:ext cx="10515600" cy="523220"/>
          </a:xfrm>
          <a:prstGeom prst="rect">
            <a:avLst/>
          </a:prstGeom>
          <a:noFill/>
        </p:spPr>
        <p:txBody>
          <a:bodyPr wrap="square" lIns="91440" tIns="45720" rIns="91440" bIns="45720" anchor="t">
            <a:spAutoFit/>
          </a:bodyPr>
          <a:lstStyle/>
          <a:p>
            <a:pPr marR="0" lvl="0" algn="ctr">
              <a:spcBef>
                <a:spcPts val="0"/>
              </a:spcBef>
              <a:spcAft>
                <a:spcPts val="0"/>
              </a:spcAft>
              <a:tabLst>
                <a:tab pos="457200" algn="l"/>
              </a:tabLst>
            </a:pPr>
            <a:r>
              <a:rPr lang="en-US" sz="2800" dirty="0">
                <a:solidFill>
                  <a:srgbClr val="256EAB"/>
                </a:solidFill>
                <a:latin typeface="Arial"/>
                <a:cs typeface="Arial"/>
              </a:rPr>
              <a:t>Permit Evaluation Process – Flow chart</a:t>
            </a:r>
          </a:p>
        </p:txBody>
      </p:sp>
      <p:pic>
        <p:nvPicPr>
          <p:cNvPr id="7" name="Picture 6">
            <a:extLst>
              <a:ext uri="{FF2B5EF4-FFF2-40B4-BE49-F238E27FC236}">
                <a16:creationId xmlns:a16="http://schemas.microsoft.com/office/drawing/2014/main" id="{729FE385-F632-EECD-FDA5-102C5B235463}"/>
              </a:ext>
            </a:extLst>
          </p:cNvPr>
          <p:cNvPicPr>
            <a:picLocks noChangeAspect="1"/>
          </p:cNvPicPr>
          <p:nvPr/>
        </p:nvPicPr>
        <p:blipFill>
          <a:blip r:embed="rId3"/>
          <a:stretch>
            <a:fillRect/>
          </a:stretch>
        </p:blipFill>
        <p:spPr>
          <a:xfrm>
            <a:off x="2744882" y="1888143"/>
            <a:ext cx="6464432" cy="4833332"/>
          </a:xfrm>
          <a:prstGeom prst="rect">
            <a:avLst/>
          </a:prstGeom>
        </p:spPr>
      </p:pic>
    </p:spTree>
    <p:extLst>
      <p:ext uri="{BB962C8B-B14F-4D97-AF65-F5344CB8AC3E}">
        <p14:creationId xmlns:p14="http://schemas.microsoft.com/office/powerpoint/2010/main" val="938076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A674C-4BC5-CB7D-1240-C90C350513C5}"/>
              </a:ext>
            </a:extLst>
          </p:cNvPr>
          <p:cNvSpPr>
            <a:spLocks noGrp="1"/>
          </p:cNvSpPr>
          <p:nvPr>
            <p:ph type="title"/>
          </p:nvPr>
        </p:nvSpPr>
        <p:spPr/>
        <p:txBody>
          <a:bodyPr/>
          <a:lstStyle/>
          <a:p>
            <a:r>
              <a:rPr lang="en-US" dirty="0"/>
              <a:t>Grants, Water Quality Monitoring, Air Quality Monitoring</a:t>
            </a:r>
          </a:p>
        </p:txBody>
      </p:sp>
      <p:sp>
        <p:nvSpPr>
          <p:cNvPr id="3" name="Content Placeholder 2">
            <a:extLst>
              <a:ext uri="{FF2B5EF4-FFF2-40B4-BE49-F238E27FC236}">
                <a16:creationId xmlns:a16="http://schemas.microsoft.com/office/drawing/2014/main" id="{38BCAF27-6A44-A957-3EE0-05D1DA8ED004}"/>
              </a:ext>
            </a:extLst>
          </p:cNvPr>
          <p:cNvSpPr>
            <a:spLocks noGrp="1"/>
          </p:cNvSpPr>
          <p:nvPr>
            <p:ph idx="1"/>
          </p:nvPr>
        </p:nvSpPr>
        <p:spPr>
          <a:xfrm>
            <a:off x="838200" y="1895021"/>
            <a:ext cx="10515600" cy="4351338"/>
          </a:xfrm>
        </p:spPr>
        <p:txBody>
          <a:bodyPr/>
          <a:lstStyle/>
          <a:p>
            <a:r>
              <a:rPr lang="en-US" dirty="0"/>
              <a:t>Grant webinar – March 2023</a:t>
            </a:r>
          </a:p>
          <a:p>
            <a:endParaRPr lang="en-US" dirty="0"/>
          </a:p>
          <a:p>
            <a:r>
              <a:rPr lang="en-US" dirty="0"/>
              <a:t>Nominate water bodies for monitoring – March/April 2023</a:t>
            </a:r>
          </a:p>
          <a:p>
            <a:endParaRPr lang="en-US" dirty="0"/>
          </a:p>
          <a:p>
            <a:r>
              <a:rPr lang="en-US" dirty="0"/>
              <a:t>Citizen Water Quality Monitoring</a:t>
            </a:r>
          </a:p>
          <a:p>
            <a:endParaRPr lang="en-US" dirty="0"/>
          </a:p>
          <a:p>
            <a:r>
              <a:rPr lang="en-US" dirty="0"/>
              <a:t>Air Quality Monitoring – Tidewater Air Monitoring Evaluation Project</a:t>
            </a:r>
          </a:p>
        </p:txBody>
      </p:sp>
      <p:sp>
        <p:nvSpPr>
          <p:cNvPr id="4" name="Footer Placeholder 3">
            <a:extLst>
              <a:ext uri="{FF2B5EF4-FFF2-40B4-BE49-F238E27FC236}">
                <a16:creationId xmlns:a16="http://schemas.microsoft.com/office/drawing/2014/main" id="{C8DB17C1-10B9-717D-AD83-6675D3230732}"/>
              </a:ext>
            </a:extLst>
          </p:cNvPr>
          <p:cNvSpPr>
            <a:spLocks noGrp="1"/>
          </p:cNvSpPr>
          <p:nvPr>
            <p:ph type="ftr" sz="quarter" idx="11"/>
          </p:nvPr>
        </p:nvSpPr>
        <p:spPr/>
        <p:txBody>
          <a:bodyPr/>
          <a:lstStyle/>
          <a:p>
            <a:pPr algn="l"/>
            <a:r>
              <a:rPr lang="en-US" dirty="0"/>
              <a:t>15     </a:t>
            </a:r>
            <a:endParaRPr lang="en-US" dirty="0">
              <a:solidFill>
                <a:srgbClr val="256EAB"/>
              </a:solidFill>
            </a:endParaRPr>
          </a:p>
        </p:txBody>
      </p:sp>
    </p:spTree>
    <p:extLst>
      <p:ext uri="{BB962C8B-B14F-4D97-AF65-F5344CB8AC3E}">
        <p14:creationId xmlns:p14="http://schemas.microsoft.com/office/powerpoint/2010/main" val="2045108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0618" y="2411038"/>
            <a:ext cx="2443071" cy="1325563"/>
          </a:xfrm>
        </p:spPr>
        <p:txBody>
          <a:bodyPr/>
          <a:lstStyle/>
          <a:p>
            <a:r>
              <a:rPr lang="en-US" sz="3200" dirty="0"/>
              <a:t>Thank</a:t>
            </a:r>
            <a:r>
              <a:rPr lang="en-US" dirty="0"/>
              <a:t> you!</a:t>
            </a:r>
          </a:p>
        </p:txBody>
      </p:sp>
      <p:sp>
        <p:nvSpPr>
          <p:cNvPr id="3" name="Content Placeholder 2"/>
          <p:cNvSpPr>
            <a:spLocks noGrp="1"/>
          </p:cNvSpPr>
          <p:nvPr>
            <p:ph idx="1"/>
          </p:nvPr>
        </p:nvSpPr>
        <p:spPr>
          <a:xfrm>
            <a:off x="4634541" y="3736601"/>
            <a:ext cx="2922917" cy="529386"/>
          </a:xfrm>
        </p:spPr>
        <p:txBody>
          <a:bodyPr/>
          <a:lstStyle/>
          <a:p>
            <a:pPr marL="0" indent="0" algn="ctr">
              <a:buNone/>
            </a:pPr>
            <a:r>
              <a:rPr lang="en-US" dirty="0"/>
              <a:t>Any questions?</a:t>
            </a:r>
          </a:p>
        </p:txBody>
      </p:sp>
      <p:sp>
        <p:nvSpPr>
          <p:cNvPr id="4" name="Footer Placeholder 3"/>
          <p:cNvSpPr>
            <a:spLocks noGrp="1"/>
          </p:cNvSpPr>
          <p:nvPr>
            <p:ph type="ftr" sz="quarter" idx="11"/>
          </p:nvPr>
        </p:nvSpPr>
        <p:spPr/>
        <p:txBody>
          <a:bodyPr/>
          <a:lstStyle/>
          <a:p>
            <a:pPr algn="l"/>
            <a:r>
              <a:rPr lang="en-US"/>
              <a:t>3     </a:t>
            </a:r>
            <a:endParaRPr lang="en-US" dirty="0">
              <a:solidFill>
                <a:srgbClr val="256EAB"/>
              </a:solidFill>
            </a:endParaRPr>
          </a:p>
        </p:txBody>
      </p:sp>
    </p:spTree>
    <p:extLst>
      <p:ext uri="{BB962C8B-B14F-4D97-AF65-F5344CB8AC3E}">
        <p14:creationId xmlns:p14="http://schemas.microsoft.com/office/powerpoint/2010/main" val="318903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008392"/>
            <a:ext cx="11858172" cy="964883"/>
          </a:xfrm>
        </p:spPr>
        <p:txBody>
          <a:bodyPr>
            <a:noAutofit/>
          </a:bodyPr>
          <a:lstStyle/>
          <a:p>
            <a:r>
              <a:rPr lang="en-US" dirty="0"/>
              <a:t>Virginia Department of Environmental Quality</a:t>
            </a:r>
            <a:br>
              <a:rPr lang="en-US" dirty="0"/>
            </a:br>
            <a:r>
              <a:rPr lang="en-US" sz="1800" dirty="0"/>
              <a:t>  	</a:t>
            </a:r>
            <a:br>
              <a:rPr lang="en-US" sz="1800" dirty="0"/>
            </a:br>
            <a:r>
              <a:rPr lang="en-US" sz="1800" dirty="0"/>
              <a:t>	</a:t>
            </a:r>
            <a:r>
              <a:rPr lang="en-US" sz="3200" dirty="0"/>
              <a:t>Office of Environmental Justice</a:t>
            </a:r>
          </a:p>
        </p:txBody>
      </p:sp>
      <p:sp>
        <p:nvSpPr>
          <p:cNvPr id="3" name="Subtitle 2"/>
          <p:cNvSpPr>
            <a:spLocks noGrp="1"/>
          </p:cNvSpPr>
          <p:nvPr>
            <p:ph type="subTitle" idx="1"/>
          </p:nvPr>
        </p:nvSpPr>
        <p:spPr>
          <a:xfrm>
            <a:off x="1523998" y="3153681"/>
            <a:ext cx="9144000" cy="451802"/>
          </a:xfrm>
        </p:spPr>
        <p:txBody>
          <a:bodyPr>
            <a:noAutofit/>
          </a:bodyPr>
          <a:lstStyle/>
          <a:p>
            <a:r>
              <a:rPr lang="en-US" dirty="0"/>
              <a:t>Virginia Environmental Excellence Program (VEEP) </a:t>
            </a:r>
          </a:p>
          <a:p>
            <a:r>
              <a:rPr lang="en-US" dirty="0"/>
              <a:t>Workshop</a:t>
            </a:r>
          </a:p>
        </p:txBody>
      </p:sp>
      <p:sp>
        <p:nvSpPr>
          <p:cNvPr id="5" name="Text Placeholder 4"/>
          <p:cNvSpPr>
            <a:spLocks noGrp="1"/>
          </p:cNvSpPr>
          <p:nvPr>
            <p:ph type="body" sz="quarter" idx="11"/>
          </p:nvPr>
        </p:nvSpPr>
        <p:spPr>
          <a:xfrm>
            <a:off x="1523997" y="4570366"/>
            <a:ext cx="8766631" cy="1467578"/>
          </a:xfrm>
        </p:spPr>
        <p:txBody>
          <a:bodyPr/>
          <a:lstStyle/>
          <a:p>
            <a:r>
              <a:rPr lang="en-US" dirty="0"/>
              <a:t>Kate D. Miller</a:t>
            </a:r>
          </a:p>
          <a:p>
            <a:r>
              <a:rPr lang="en-US" dirty="0"/>
              <a:t>Regional Environmental Justice Coordinator - Valley, Southwest &amp; Blue Ridge</a:t>
            </a:r>
          </a:p>
          <a:p>
            <a:r>
              <a:rPr lang="en-US" dirty="0"/>
              <a:t>October 24, 2023 </a:t>
            </a:r>
          </a:p>
        </p:txBody>
      </p:sp>
    </p:spTree>
    <p:extLst>
      <p:ext uri="{BB962C8B-B14F-4D97-AF65-F5344CB8AC3E}">
        <p14:creationId xmlns:p14="http://schemas.microsoft.com/office/powerpoint/2010/main" val="219789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448F9-07FF-66C6-C2DB-FFAF2412AA07}"/>
              </a:ext>
            </a:extLst>
          </p:cNvPr>
          <p:cNvSpPr>
            <a:spLocks noGrp="1"/>
          </p:cNvSpPr>
          <p:nvPr>
            <p:ph type="title"/>
          </p:nvPr>
        </p:nvSpPr>
        <p:spPr/>
        <p:txBody>
          <a:bodyPr/>
          <a:lstStyle/>
          <a:p>
            <a:r>
              <a:rPr lang="en-US" u="sng" dirty="0"/>
              <a:t>Presentation Overview</a:t>
            </a:r>
            <a:r>
              <a:rPr lang="en-US" dirty="0"/>
              <a:t>:</a:t>
            </a:r>
          </a:p>
        </p:txBody>
      </p:sp>
      <p:sp>
        <p:nvSpPr>
          <p:cNvPr id="3" name="Content Placeholder 2">
            <a:extLst>
              <a:ext uri="{FF2B5EF4-FFF2-40B4-BE49-F238E27FC236}">
                <a16:creationId xmlns:a16="http://schemas.microsoft.com/office/drawing/2014/main" id="{61F886A1-2467-753F-6D7B-9F8D08118B97}"/>
              </a:ext>
            </a:extLst>
          </p:cNvPr>
          <p:cNvSpPr>
            <a:spLocks noGrp="1"/>
          </p:cNvSpPr>
          <p:nvPr>
            <p:ph idx="1"/>
          </p:nvPr>
        </p:nvSpPr>
        <p:spPr>
          <a:xfrm>
            <a:off x="827315" y="1625147"/>
            <a:ext cx="11364685" cy="4351338"/>
          </a:xfrm>
        </p:spPr>
        <p:txBody>
          <a:bodyPr/>
          <a:lstStyle/>
          <a:p>
            <a:r>
              <a:rPr lang="en-US" dirty="0"/>
              <a:t>Virginia </a:t>
            </a:r>
            <a:r>
              <a:rPr lang="en-US" dirty="0" err="1"/>
              <a:t>EJScreen</a:t>
            </a:r>
            <a:r>
              <a:rPr lang="en-US" dirty="0"/>
              <a:t>+ Tool </a:t>
            </a:r>
          </a:p>
          <a:p>
            <a:endParaRPr lang="en-US" dirty="0"/>
          </a:p>
          <a:p>
            <a:r>
              <a:rPr lang="en-US" dirty="0"/>
              <a:t>Draft EJ Permitting Guidance</a:t>
            </a:r>
          </a:p>
          <a:p>
            <a:endParaRPr lang="en-US" dirty="0"/>
          </a:p>
          <a:p>
            <a:r>
              <a:rPr lang="en-US" dirty="0"/>
              <a:t>Grants Webinar</a:t>
            </a:r>
          </a:p>
          <a:p>
            <a:endParaRPr lang="en-US" dirty="0"/>
          </a:p>
          <a:p>
            <a:r>
              <a:rPr lang="en-US" dirty="0"/>
              <a:t>Citizen Water Quality Monitoring and Air Quality Monitoring Programs</a:t>
            </a:r>
          </a:p>
        </p:txBody>
      </p:sp>
      <p:sp>
        <p:nvSpPr>
          <p:cNvPr id="4" name="Footer Placeholder 3">
            <a:extLst>
              <a:ext uri="{FF2B5EF4-FFF2-40B4-BE49-F238E27FC236}">
                <a16:creationId xmlns:a16="http://schemas.microsoft.com/office/drawing/2014/main" id="{0719F644-A0B8-35E9-F199-A243805B5939}"/>
              </a:ext>
            </a:extLst>
          </p:cNvPr>
          <p:cNvSpPr>
            <a:spLocks noGrp="1"/>
          </p:cNvSpPr>
          <p:nvPr>
            <p:ph type="ftr" sz="quarter" idx="11"/>
          </p:nvPr>
        </p:nvSpPr>
        <p:spPr/>
        <p:txBody>
          <a:bodyPr/>
          <a:lstStyle/>
          <a:p>
            <a:pPr algn="l"/>
            <a:r>
              <a:rPr lang="en-US"/>
              <a:t>3     </a:t>
            </a:r>
            <a:endParaRPr lang="en-US" dirty="0">
              <a:solidFill>
                <a:srgbClr val="256EAB"/>
              </a:solidFill>
            </a:endParaRPr>
          </a:p>
        </p:txBody>
      </p:sp>
      <p:pic>
        <p:nvPicPr>
          <p:cNvPr id="5" name="Picture 4">
            <a:extLst>
              <a:ext uri="{FF2B5EF4-FFF2-40B4-BE49-F238E27FC236}">
                <a16:creationId xmlns:a16="http://schemas.microsoft.com/office/drawing/2014/main" id="{E2D9FE8A-4461-7AAD-6E6B-50FC23F476C6}"/>
              </a:ext>
            </a:extLst>
          </p:cNvPr>
          <p:cNvPicPr>
            <a:picLocks noChangeAspect="1"/>
          </p:cNvPicPr>
          <p:nvPr/>
        </p:nvPicPr>
        <p:blipFill>
          <a:blip r:embed="rId3"/>
          <a:stretch>
            <a:fillRect/>
          </a:stretch>
        </p:blipFill>
        <p:spPr>
          <a:xfrm>
            <a:off x="3959167" y="3273538"/>
            <a:ext cx="4273666" cy="310923"/>
          </a:xfrm>
          <a:prstGeom prst="rect">
            <a:avLst/>
          </a:prstGeom>
        </p:spPr>
      </p:pic>
    </p:spTree>
    <p:extLst>
      <p:ext uri="{BB962C8B-B14F-4D97-AF65-F5344CB8AC3E}">
        <p14:creationId xmlns:p14="http://schemas.microsoft.com/office/powerpoint/2010/main" val="3460993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199087"/>
            <a:ext cx="10515600" cy="1325563"/>
          </a:xfrm>
        </p:spPr>
        <p:txBody>
          <a:bodyPr>
            <a:normAutofit/>
          </a:bodyPr>
          <a:lstStyle/>
          <a:p>
            <a:r>
              <a:rPr lang="en-US" sz="3000" b="1" u="sng" dirty="0">
                <a:solidFill>
                  <a:srgbClr val="188569"/>
                </a:solidFill>
                <a:latin typeface="Arial" panose="020B0604020202020204" pitchFamily="34" charset="0"/>
                <a:cs typeface="Arial" panose="020B0604020202020204" pitchFamily="34" charset="0"/>
              </a:rPr>
              <a:t>Virginia </a:t>
            </a:r>
            <a:r>
              <a:rPr lang="en-US" sz="3000" b="1" u="sng" dirty="0" err="1">
                <a:solidFill>
                  <a:srgbClr val="188569"/>
                </a:solidFill>
                <a:latin typeface="Arial" panose="020B0604020202020204" pitchFamily="34" charset="0"/>
                <a:cs typeface="Arial" panose="020B0604020202020204" pitchFamily="34" charset="0"/>
              </a:rPr>
              <a:t>EJScreen</a:t>
            </a:r>
            <a:r>
              <a:rPr lang="en-US" sz="3000" b="1" u="sng" dirty="0">
                <a:solidFill>
                  <a:srgbClr val="188569"/>
                </a:solidFill>
                <a:latin typeface="Arial" panose="020B0604020202020204" pitchFamily="34" charset="0"/>
                <a:cs typeface="Arial" panose="020B0604020202020204" pitchFamily="34" charset="0"/>
              </a:rPr>
              <a:t>+</a:t>
            </a:r>
            <a:endParaRPr lang="en-US" sz="3000" u="sng" dirty="0"/>
          </a:p>
        </p:txBody>
      </p:sp>
      <p:sp>
        <p:nvSpPr>
          <p:cNvPr id="7" name="Content Placeholder 6"/>
          <p:cNvSpPr>
            <a:spLocks noGrp="1"/>
          </p:cNvSpPr>
          <p:nvPr>
            <p:ph idx="1"/>
          </p:nvPr>
        </p:nvSpPr>
        <p:spPr>
          <a:xfrm>
            <a:off x="330200" y="1465406"/>
            <a:ext cx="3632200" cy="4530725"/>
          </a:xfrm>
        </p:spPr>
        <p:txBody>
          <a:bodyPr>
            <a:normAutofit fontScale="85000" lnSpcReduction="10000"/>
          </a:bodyPr>
          <a:lstStyle/>
          <a:p>
            <a:endParaRPr lang="en-US" dirty="0">
              <a:solidFill>
                <a:srgbClr val="246DAB"/>
              </a:solidFill>
            </a:endParaRPr>
          </a:p>
          <a:p>
            <a:r>
              <a:rPr lang="en-US" dirty="0">
                <a:solidFill>
                  <a:srgbClr val="246DAB"/>
                </a:solidFill>
                <a:hlinkClick r:id="rId3"/>
              </a:rPr>
              <a:t>Virginia EJScreen+ Mapping Tool</a:t>
            </a:r>
            <a:endParaRPr lang="en-US" dirty="0">
              <a:solidFill>
                <a:srgbClr val="246DAB"/>
              </a:solidFill>
            </a:endParaRPr>
          </a:p>
          <a:p>
            <a:endParaRPr lang="en-US" dirty="0">
              <a:solidFill>
                <a:srgbClr val="246DAB"/>
              </a:solidFill>
            </a:endParaRPr>
          </a:p>
          <a:p>
            <a:r>
              <a:rPr lang="en-US" dirty="0">
                <a:solidFill>
                  <a:srgbClr val="246DAB"/>
                </a:solidFill>
              </a:rPr>
              <a:t>Developed to increase access to and enhance awareness of Environmental Justice-related data and information throughout the Commonwealth.</a:t>
            </a:r>
          </a:p>
          <a:p>
            <a:endParaRPr lang="en-US" dirty="0">
              <a:solidFill>
                <a:srgbClr val="246DAB"/>
              </a:solidFill>
            </a:endParaRPr>
          </a:p>
          <a:p>
            <a:r>
              <a:rPr lang="en-US" dirty="0">
                <a:solidFill>
                  <a:srgbClr val="246DAB"/>
                </a:solidFill>
              </a:rPr>
              <a:t>Two major EJ Indicators.</a:t>
            </a:r>
          </a:p>
          <a:p>
            <a:endParaRPr lang="en-US" spc="-5" dirty="0">
              <a:solidFill>
                <a:srgbClr val="246DAB"/>
              </a:solidFill>
              <a:latin typeface="Arial"/>
              <a:cs typeface="Arial"/>
            </a:endParaRPr>
          </a:p>
        </p:txBody>
      </p:sp>
      <p:sp>
        <p:nvSpPr>
          <p:cNvPr id="5" name="Slide Number Placeholder 4"/>
          <p:cNvSpPr>
            <a:spLocks noGrp="1"/>
          </p:cNvSpPr>
          <p:nvPr>
            <p:ph type="sldNum" sz="quarter" idx="12"/>
          </p:nvPr>
        </p:nvSpPr>
        <p:spPr>
          <a:xfrm>
            <a:off x="330200" y="6293788"/>
            <a:ext cx="558800" cy="365125"/>
          </a:xfrm>
        </p:spPr>
        <p:txBody>
          <a:bodyPr/>
          <a:lstStyle/>
          <a:p>
            <a:fld id="{A51A885E-0285-4021-9C1C-AF9BB472C438}" type="slidenum">
              <a:rPr lang="en-US" smtClean="0"/>
              <a:t>4</a:t>
            </a:fld>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4837" y="1046956"/>
            <a:ext cx="7757806" cy="4450473"/>
          </a:xfrm>
          <a:prstGeom prst="rect">
            <a:avLst/>
          </a:prstGeom>
        </p:spPr>
      </p:pic>
    </p:spTree>
    <p:extLst>
      <p:ext uri="{BB962C8B-B14F-4D97-AF65-F5344CB8AC3E}">
        <p14:creationId xmlns:p14="http://schemas.microsoft.com/office/powerpoint/2010/main" val="1701928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391" y="251171"/>
            <a:ext cx="5179950" cy="1398443"/>
          </a:xfrm>
        </p:spPr>
        <p:txBody>
          <a:bodyPr>
            <a:normAutofit/>
          </a:bodyPr>
          <a:lstStyle/>
          <a:p>
            <a:r>
              <a:rPr lang="en-US" sz="3000" b="1" u="sng" dirty="0">
                <a:solidFill>
                  <a:srgbClr val="188569"/>
                </a:solidFill>
                <a:latin typeface="Arial" panose="020B0604020202020204" pitchFamily="34" charset="0"/>
                <a:cs typeface="Arial" panose="020B0604020202020204" pitchFamily="34" charset="0"/>
              </a:rPr>
              <a:t>Low Income Communities</a:t>
            </a:r>
            <a:endParaRPr lang="en-US" sz="3000" u="sng" dirty="0"/>
          </a:p>
        </p:txBody>
      </p:sp>
      <p:sp>
        <p:nvSpPr>
          <p:cNvPr id="5" name="Slide Number Placeholder 4"/>
          <p:cNvSpPr>
            <a:spLocks noGrp="1"/>
          </p:cNvSpPr>
          <p:nvPr>
            <p:ph type="sldNum" sz="quarter" idx="12"/>
          </p:nvPr>
        </p:nvSpPr>
        <p:spPr>
          <a:xfrm>
            <a:off x="-1843314" y="6241704"/>
            <a:ext cx="2743200" cy="365125"/>
          </a:xfrm>
        </p:spPr>
        <p:txBody>
          <a:bodyPr/>
          <a:lstStyle/>
          <a:p>
            <a:fld id="{A51A885E-0285-4021-9C1C-AF9BB472C438}" type="slidenum">
              <a:rPr lang="en-US" smtClean="0"/>
              <a:pPr/>
              <a:t>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098" y="1294216"/>
            <a:ext cx="7153702" cy="5062134"/>
          </a:xfrm>
          <a:prstGeom prst="rect">
            <a:avLst/>
          </a:prstGeom>
        </p:spPr>
      </p:pic>
      <p:sp>
        <p:nvSpPr>
          <p:cNvPr id="4" name="Content Placeholder 3"/>
          <p:cNvSpPr>
            <a:spLocks noGrp="1"/>
          </p:cNvSpPr>
          <p:nvPr>
            <p:ph idx="1"/>
          </p:nvPr>
        </p:nvSpPr>
        <p:spPr>
          <a:xfrm>
            <a:off x="391391" y="1649614"/>
            <a:ext cx="3738280" cy="4351338"/>
          </a:xfrm>
        </p:spPr>
        <p:txBody>
          <a:bodyPr>
            <a:normAutofit/>
          </a:bodyPr>
          <a:lstStyle/>
          <a:p>
            <a:pPr marL="0" indent="0">
              <a:buNone/>
            </a:pPr>
            <a:r>
              <a:rPr lang="en-US" dirty="0">
                <a:solidFill>
                  <a:srgbClr val="246DAB"/>
                </a:solidFill>
              </a:rPr>
              <a:t>30% or more of the population in a census block group are:</a:t>
            </a:r>
          </a:p>
          <a:p>
            <a:pPr marL="0" indent="0">
              <a:buNone/>
            </a:pPr>
            <a:endParaRPr lang="en-US" dirty="0">
              <a:solidFill>
                <a:srgbClr val="246DAB"/>
              </a:solidFill>
            </a:endParaRPr>
          </a:p>
          <a:p>
            <a:r>
              <a:rPr lang="en-US" dirty="0">
                <a:solidFill>
                  <a:srgbClr val="246DAB"/>
                </a:solidFill>
              </a:rPr>
              <a:t>under HUD 80% AMI</a:t>
            </a:r>
          </a:p>
          <a:p>
            <a:pPr marL="0" indent="0">
              <a:buNone/>
            </a:pPr>
            <a:r>
              <a:rPr lang="en-US" dirty="0">
                <a:solidFill>
                  <a:srgbClr val="246DAB"/>
                </a:solidFill>
              </a:rPr>
              <a:t>…and… </a:t>
            </a:r>
          </a:p>
          <a:p>
            <a:r>
              <a:rPr lang="en-US" dirty="0">
                <a:solidFill>
                  <a:srgbClr val="246DAB"/>
                </a:solidFill>
              </a:rPr>
              <a:t>under 2x federal poverty level</a:t>
            </a:r>
          </a:p>
          <a:p>
            <a:endParaRPr lang="en-US" dirty="0">
              <a:solidFill>
                <a:srgbClr val="246DAB"/>
              </a:solidFill>
            </a:endParaRPr>
          </a:p>
          <a:p>
            <a:endParaRPr lang="en-US" dirty="0">
              <a:solidFill>
                <a:srgbClr val="246DAB"/>
              </a:solidFill>
            </a:endParaRPr>
          </a:p>
        </p:txBody>
      </p:sp>
    </p:spTree>
    <p:extLst>
      <p:ext uri="{BB962C8B-B14F-4D97-AF65-F5344CB8AC3E}">
        <p14:creationId xmlns:p14="http://schemas.microsoft.com/office/powerpoint/2010/main" val="416605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187662"/>
            <a:ext cx="7101939" cy="1325563"/>
          </a:xfrm>
        </p:spPr>
        <p:txBody>
          <a:bodyPr>
            <a:normAutofit/>
          </a:bodyPr>
          <a:lstStyle/>
          <a:p>
            <a:r>
              <a:rPr lang="en-US" sz="3000" b="1" u="sng" dirty="0">
                <a:solidFill>
                  <a:srgbClr val="188569"/>
                </a:solidFill>
                <a:latin typeface="Arial" panose="020B0604020202020204" pitchFamily="34" charset="0"/>
                <a:cs typeface="Arial" panose="020B0604020202020204" pitchFamily="34" charset="0"/>
              </a:rPr>
              <a:t>Communities of Color</a:t>
            </a:r>
            <a:endParaRPr lang="en-US" sz="3000" u="sng" dirty="0"/>
          </a:p>
        </p:txBody>
      </p:sp>
      <p:sp>
        <p:nvSpPr>
          <p:cNvPr id="5" name="Slide Number Placeholder 4"/>
          <p:cNvSpPr>
            <a:spLocks noGrp="1"/>
          </p:cNvSpPr>
          <p:nvPr>
            <p:ph type="sldNum" sz="quarter" idx="12"/>
          </p:nvPr>
        </p:nvSpPr>
        <p:spPr>
          <a:xfrm>
            <a:off x="677717" y="6383626"/>
            <a:ext cx="443511" cy="365125"/>
          </a:xfrm>
        </p:spPr>
        <p:txBody>
          <a:bodyPr/>
          <a:lstStyle/>
          <a:p>
            <a:fld id="{A51A885E-0285-4021-9C1C-AF9BB472C438}" type="slidenum">
              <a:rPr lang="en-US" smtClean="0"/>
              <a:t>6</a:t>
            </a:fld>
            <a:endParaRPr lang="en-US" dirty="0"/>
          </a:p>
        </p:txBody>
      </p:sp>
      <p:sp>
        <p:nvSpPr>
          <p:cNvPr id="4" name="Content Placeholder 3"/>
          <p:cNvSpPr>
            <a:spLocks noGrp="1"/>
          </p:cNvSpPr>
          <p:nvPr>
            <p:ph idx="1"/>
          </p:nvPr>
        </p:nvSpPr>
        <p:spPr>
          <a:xfrm>
            <a:off x="435429" y="1357000"/>
            <a:ext cx="4282538" cy="5026625"/>
          </a:xfrm>
        </p:spPr>
        <p:txBody>
          <a:bodyPr>
            <a:noAutofit/>
          </a:bodyPr>
          <a:lstStyle/>
          <a:p>
            <a:pPr marL="0" indent="0">
              <a:buNone/>
            </a:pPr>
            <a:r>
              <a:rPr lang="en-US" dirty="0">
                <a:solidFill>
                  <a:srgbClr val="246DAB"/>
                </a:solidFill>
              </a:rPr>
              <a:t>Population made up of individuals who identify as belonging to 1+ of the following groups: </a:t>
            </a:r>
          </a:p>
          <a:p>
            <a:r>
              <a:rPr lang="en-US" dirty="0">
                <a:solidFill>
                  <a:srgbClr val="246DAB"/>
                </a:solidFill>
              </a:rPr>
              <a:t>Black, African American, Asian, Pacific Islander, Native American, other non-white race, mixed race, Hispanic, Latino; </a:t>
            </a:r>
          </a:p>
          <a:p>
            <a:r>
              <a:rPr lang="en-US" dirty="0">
                <a:solidFill>
                  <a:srgbClr val="246DAB"/>
                </a:solidFill>
              </a:rPr>
              <a:t>or linguistically isolated; </a:t>
            </a:r>
          </a:p>
          <a:p>
            <a:r>
              <a:rPr lang="en-US" dirty="0">
                <a:solidFill>
                  <a:srgbClr val="246DAB"/>
                </a:solidFill>
              </a:rPr>
              <a:t>over the statewide average of 37.8%</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7485" y="1357001"/>
            <a:ext cx="7619507" cy="5391749"/>
          </a:xfrm>
          <a:prstGeom prst="rect">
            <a:avLst/>
          </a:prstGeom>
        </p:spPr>
      </p:pic>
    </p:spTree>
    <p:extLst>
      <p:ext uri="{BB962C8B-B14F-4D97-AF65-F5344CB8AC3E}">
        <p14:creationId xmlns:p14="http://schemas.microsoft.com/office/powerpoint/2010/main" val="117881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b="1" u="sng" dirty="0">
                <a:latin typeface="Arial"/>
                <a:cs typeface="Arial"/>
              </a:rPr>
              <a:t>Environmental Justice Draft Guidance: Overview</a:t>
            </a:r>
            <a:endParaRPr lang="en-US" sz="3000" b="1" u="sng" dirty="0"/>
          </a:p>
        </p:txBody>
      </p:sp>
      <p:pic>
        <p:nvPicPr>
          <p:cNvPr id="9" name="Content Placeholder 8">
            <a:extLst>
              <a:ext uri="{FF2B5EF4-FFF2-40B4-BE49-F238E27FC236}">
                <a16:creationId xmlns:a16="http://schemas.microsoft.com/office/drawing/2014/main" id="{95FBB1B7-F88C-62D2-1D48-8B69268C6802}"/>
              </a:ext>
            </a:extLst>
          </p:cNvPr>
          <p:cNvPicPr>
            <a:picLocks noGrp="1" noChangeAspect="1"/>
          </p:cNvPicPr>
          <p:nvPr>
            <p:ph sz="half" idx="1"/>
          </p:nvPr>
        </p:nvPicPr>
        <p:blipFill rotWithShape="1">
          <a:blip r:embed="rId3"/>
          <a:srcRect l="2199" t="20150" r="5308" b="7411"/>
          <a:stretch/>
        </p:blipFill>
        <p:spPr>
          <a:xfrm>
            <a:off x="348241" y="2540000"/>
            <a:ext cx="5602617" cy="2637291"/>
          </a:xfrm>
          <a:prstGeom prst="rect">
            <a:avLst/>
          </a:prstGeom>
        </p:spPr>
      </p:pic>
      <p:sp>
        <p:nvSpPr>
          <p:cNvPr id="4" name="Footer Placeholder 3"/>
          <p:cNvSpPr>
            <a:spLocks noGrp="1"/>
          </p:cNvSpPr>
          <p:nvPr>
            <p:ph type="ftr" sz="quarter" idx="4294967295"/>
          </p:nvPr>
        </p:nvSpPr>
        <p:spPr>
          <a:xfrm>
            <a:off x="420914" y="6288087"/>
            <a:ext cx="10515600" cy="409575"/>
          </a:xfrm>
        </p:spPr>
        <p:txBody>
          <a:bodyPr/>
          <a:lstStyle/>
          <a:p>
            <a:pPr algn="l"/>
            <a:fld id="{61C9B584-852F-4056-BF30-ABA66A23FD41}" type="slidenum">
              <a:rPr lang="en-US" smtClean="0"/>
              <a:t>7</a:t>
            </a:fld>
            <a:r>
              <a:rPr lang="en-US" dirty="0"/>
              <a:t>					</a:t>
            </a:r>
            <a:endParaRPr lang="en-US" dirty="0">
              <a:solidFill>
                <a:srgbClr val="256EAB"/>
              </a:solidFill>
            </a:endParaRPr>
          </a:p>
        </p:txBody>
      </p:sp>
      <p:sp>
        <p:nvSpPr>
          <p:cNvPr id="6" name="TextBox 5">
            <a:extLst>
              <a:ext uri="{FF2B5EF4-FFF2-40B4-BE49-F238E27FC236}">
                <a16:creationId xmlns:a16="http://schemas.microsoft.com/office/drawing/2014/main" id="{D6B774BB-36A1-37F4-05D3-B810FC253091}"/>
              </a:ext>
            </a:extLst>
          </p:cNvPr>
          <p:cNvSpPr txBox="1"/>
          <p:nvPr/>
        </p:nvSpPr>
        <p:spPr>
          <a:xfrm>
            <a:off x="5950858" y="1364188"/>
            <a:ext cx="5820228" cy="5493812"/>
          </a:xfrm>
          <a:prstGeom prst="rect">
            <a:avLst/>
          </a:prstGeom>
          <a:noFill/>
        </p:spPr>
        <p:txBody>
          <a:bodyPr wrap="square" lIns="91440" tIns="45720" rIns="91440" bIns="45720" anchor="t">
            <a:spAutoFit/>
          </a:bodyPr>
          <a:lstStyle/>
          <a:p>
            <a:pPr marL="342900" indent="-342900">
              <a:buFont typeface="Arial" panose="020B0604020202020204" pitchFamily="34" charset="0"/>
              <a:buChar char="•"/>
              <a:tabLst>
                <a:tab pos="457200" algn="l"/>
              </a:tabLst>
            </a:pPr>
            <a:endParaRPr lang="en-US" sz="2100" dirty="0">
              <a:solidFill>
                <a:srgbClr val="256EAB"/>
              </a:solidFill>
              <a:latin typeface="Arial"/>
              <a:cs typeface="Arial"/>
            </a:endParaRPr>
          </a:p>
          <a:p>
            <a:pPr marL="342900" indent="-342900">
              <a:buFont typeface="Arial" panose="020B0604020202020204" pitchFamily="34" charset="0"/>
              <a:buChar char="•"/>
              <a:tabLst>
                <a:tab pos="457200" algn="l"/>
              </a:tabLst>
            </a:pPr>
            <a:r>
              <a:rPr lang="en-US" sz="2800" dirty="0">
                <a:solidFill>
                  <a:schemeClr val="accent4"/>
                </a:solidFill>
                <a:latin typeface="Arial"/>
                <a:ea typeface="+mn-lt"/>
                <a:cs typeface="+mn-lt"/>
              </a:rPr>
              <a:t>Creates procedures to ensure </a:t>
            </a:r>
            <a:r>
              <a:rPr lang="en-US" sz="2800" u="sng" dirty="0">
                <a:solidFill>
                  <a:schemeClr val="accent4"/>
                </a:solidFill>
                <a:latin typeface="Arial"/>
                <a:ea typeface="+mn-lt"/>
                <a:cs typeface="+mn-lt"/>
              </a:rPr>
              <a:t>fair treatment</a:t>
            </a:r>
            <a:r>
              <a:rPr lang="en-US" sz="2800" dirty="0">
                <a:solidFill>
                  <a:schemeClr val="accent4"/>
                </a:solidFill>
                <a:latin typeface="Arial"/>
                <a:ea typeface="+mn-lt"/>
                <a:cs typeface="+mn-lt"/>
              </a:rPr>
              <a:t> and </a:t>
            </a:r>
            <a:r>
              <a:rPr lang="en-US" sz="2800" u="sng" dirty="0">
                <a:solidFill>
                  <a:schemeClr val="accent4"/>
                </a:solidFill>
                <a:latin typeface="Arial"/>
                <a:ea typeface="+mn-lt"/>
                <a:cs typeface="+mn-lt"/>
              </a:rPr>
              <a:t>meaningful involvement</a:t>
            </a:r>
            <a:r>
              <a:rPr lang="en-US" sz="2800" dirty="0">
                <a:solidFill>
                  <a:schemeClr val="accent4"/>
                </a:solidFill>
                <a:latin typeface="Arial"/>
                <a:ea typeface="+mn-lt"/>
                <a:cs typeface="+mn-lt"/>
              </a:rPr>
              <a:t> throughout DEQ’s permitting processes</a:t>
            </a:r>
            <a:endParaRPr lang="en-US" sz="2800" dirty="0">
              <a:solidFill>
                <a:schemeClr val="accent4"/>
              </a:solidFill>
              <a:latin typeface="Arial"/>
              <a:cs typeface="Calibri"/>
            </a:endParaRPr>
          </a:p>
          <a:p>
            <a:pPr marL="342900" indent="-342900">
              <a:buFont typeface="Arial" panose="020B0604020202020204" pitchFamily="34" charset="0"/>
              <a:buChar char="•"/>
              <a:tabLst>
                <a:tab pos="457200" algn="l"/>
              </a:tabLst>
            </a:pPr>
            <a:endParaRPr lang="en-US" sz="2800" dirty="0">
              <a:solidFill>
                <a:schemeClr val="accent4"/>
              </a:solidFill>
              <a:latin typeface="Arial"/>
              <a:cs typeface="Arial"/>
            </a:endParaRPr>
          </a:p>
          <a:p>
            <a:pPr marL="342900" marR="0" lvl="0" indent="-342900">
              <a:spcBef>
                <a:spcPts val="0"/>
              </a:spcBef>
              <a:spcAft>
                <a:spcPts val="0"/>
              </a:spcAft>
              <a:buFont typeface="Arial" panose="020B0604020202020204" pitchFamily="34" charset="0"/>
              <a:buChar char="•"/>
              <a:tabLst>
                <a:tab pos="457200" algn="l"/>
              </a:tabLst>
            </a:pPr>
            <a:r>
              <a:rPr lang="en-US" sz="2800" dirty="0">
                <a:solidFill>
                  <a:schemeClr val="accent4"/>
                </a:solidFill>
                <a:latin typeface="Arial"/>
                <a:cs typeface="Arial"/>
              </a:rPr>
              <a:t>Informal public comments collected until May 1, 2023</a:t>
            </a:r>
          </a:p>
          <a:p>
            <a:pPr marL="342900" marR="0" lvl="0" indent="-342900">
              <a:spcBef>
                <a:spcPts val="0"/>
              </a:spcBef>
              <a:spcAft>
                <a:spcPts val="0"/>
              </a:spcAft>
              <a:buFont typeface="Arial" panose="020B0604020202020204" pitchFamily="34" charset="0"/>
              <a:buChar char="•"/>
              <a:tabLst>
                <a:tab pos="457200" algn="l"/>
              </a:tabLst>
            </a:pPr>
            <a:endParaRPr lang="en-US" sz="2800" dirty="0">
              <a:solidFill>
                <a:schemeClr val="accent4"/>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tabLst>
                <a:tab pos="457200" algn="l"/>
              </a:tabLst>
            </a:pPr>
            <a:r>
              <a:rPr lang="en-US" sz="2800" dirty="0">
                <a:solidFill>
                  <a:schemeClr val="accent4"/>
                </a:solidFill>
                <a:latin typeface="Arial"/>
                <a:cs typeface="Arial"/>
                <a:hlinkClick r:id="rId4">
                  <a:extLst>
                    <a:ext uri="{A12FA001-AC4F-418D-AE19-62706E023703}">
                      <ahyp:hlinkClr xmlns:ahyp="http://schemas.microsoft.com/office/drawing/2018/hyperlinkcolor" val="tx"/>
                    </a:ext>
                  </a:extLst>
                </a:hlinkClick>
              </a:rPr>
              <a:t>Environmental Justice in the Permitting Process</a:t>
            </a:r>
            <a:r>
              <a:rPr lang="en-US" sz="2800" dirty="0">
                <a:solidFill>
                  <a:schemeClr val="accent4"/>
                </a:solidFill>
                <a:latin typeface="Arial"/>
                <a:cs typeface="Arial"/>
              </a:rPr>
              <a:t> – Link to Draft Guidance </a:t>
            </a:r>
            <a:endParaRPr lang="en-US" sz="2800" dirty="0">
              <a:solidFill>
                <a:schemeClr val="accent4"/>
              </a:solidFill>
              <a:latin typeface="Arial" panose="020B060402020202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endParaRPr lang="en-US" sz="2200" dirty="0">
              <a:solidFill>
                <a:srgbClr val="256EA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4084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r>
              <a:rPr lang="en-US" dirty="0"/>
              <a:t>8     </a:t>
            </a:r>
            <a:endParaRPr lang="en-US" dirty="0">
              <a:solidFill>
                <a:srgbClr val="256EAB"/>
              </a:solidFill>
            </a:endParaRPr>
          </a:p>
        </p:txBody>
      </p:sp>
      <p:sp>
        <p:nvSpPr>
          <p:cNvPr id="3" name="Title 2"/>
          <p:cNvSpPr>
            <a:spLocks noGrp="1"/>
          </p:cNvSpPr>
          <p:nvPr>
            <p:ph type="title"/>
          </p:nvPr>
        </p:nvSpPr>
        <p:spPr>
          <a:xfrm>
            <a:off x="2217058" y="365126"/>
            <a:ext cx="8175171" cy="851200"/>
          </a:xfrm>
        </p:spPr>
        <p:txBody>
          <a:bodyPr>
            <a:normAutofit/>
          </a:bodyPr>
          <a:lstStyle/>
          <a:p>
            <a:r>
              <a:rPr lang="en-US" sz="3200" u="sng" dirty="0">
                <a:latin typeface="Arial"/>
                <a:cs typeface="Arial"/>
              </a:rPr>
              <a:t>Environmental Justice Draft Guidance</a:t>
            </a:r>
          </a:p>
        </p:txBody>
      </p:sp>
      <p:sp>
        <p:nvSpPr>
          <p:cNvPr id="6" name="TextBox 5">
            <a:extLst>
              <a:ext uri="{FF2B5EF4-FFF2-40B4-BE49-F238E27FC236}">
                <a16:creationId xmlns:a16="http://schemas.microsoft.com/office/drawing/2014/main" id="{D6B774BB-36A1-37F4-05D3-B810FC253091}"/>
              </a:ext>
            </a:extLst>
          </p:cNvPr>
          <p:cNvSpPr txBox="1"/>
          <p:nvPr/>
        </p:nvSpPr>
        <p:spPr>
          <a:xfrm>
            <a:off x="838200" y="1216326"/>
            <a:ext cx="10515600" cy="523220"/>
          </a:xfrm>
          <a:prstGeom prst="rect">
            <a:avLst/>
          </a:prstGeom>
          <a:noFill/>
        </p:spPr>
        <p:txBody>
          <a:bodyPr wrap="square" lIns="91440" tIns="45720" rIns="91440" bIns="45720" anchor="t">
            <a:spAutoFit/>
          </a:bodyPr>
          <a:lstStyle/>
          <a:p>
            <a:pPr marR="0" lvl="0" algn="ctr">
              <a:spcBef>
                <a:spcPts val="0"/>
              </a:spcBef>
              <a:spcAft>
                <a:spcPts val="0"/>
              </a:spcAft>
              <a:tabLst>
                <a:tab pos="457200" algn="l"/>
              </a:tabLst>
            </a:pPr>
            <a:r>
              <a:rPr lang="en-US" sz="2800" dirty="0">
                <a:solidFill>
                  <a:srgbClr val="256EAB"/>
                </a:solidFill>
                <a:latin typeface="Arial"/>
                <a:cs typeface="Arial"/>
              </a:rPr>
              <a:t>Permit Evaluation Process – Flow chart</a:t>
            </a:r>
          </a:p>
        </p:txBody>
      </p:sp>
      <p:pic>
        <p:nvPicPr>
          <p:cNvPr id="7" name="Picture 6">
            <a:extLst>
              <a:ext uri="{FF2B5EF4-FFF2-40B4-BE49-F238E27FC236}">
                <a16:creationId xmlns:a16="http://schemas.microsoft.com/office/drawing/2014/main" id="{729FE385-F632-EECD-FDA5-102C5B235463}"/>
              </a:ext>
            </a:extLst>
          </p:cNvPr>
          <p:cNvPicPr>
            <a:picLocks noChangeAspect="1"/>
          </p:cNvPicPr>
          <p:nvPr/>
        </p:nvPicPr>
        <p:blipFill>
          <a:blip r:embed="rId3"/>
          <a:stretch>
            <a:fillRect/>
          </a:stretch>
        </p:blipFill>
        <p:spPr>
          <a:xfrm>
            <a:off x="2744882" y="1888143"/>
            <a:ext cx="6464432" cy="4833332"/>
          </a:xfrm>
          <a:prstGeom prst="rect">
            <a:avLst/>
          </a:prstGeom>
        </p:spPr>
      </p:pic>
    </p:spTree>
    <p:extLst>
      <p:ext uri="{BB962C8B-B14F-4D97-AF65-F5344CB8AC3E}">
        <p14:creationId xmlns:p14="http://schemas.microsoft.com/office/powerpoint/2010/main" val="1733765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r>
              <a:rPr lang="en-US" dirty="0"/>
              <a:t>9     </a:t>
            </a:r>
            <a:endParaRPr lang="en-US" dirty="0">
              <a:solidFill>
                <a:srgbClr val="256EAB"/>
              </a:solidFill>
            </a:endParaRPr>
          </a:p>
        </p:txBody>
      </p:sp>
      <p:sp>
        <p:nvSpPr>
          <p:cNvPr id="3" name="Title 2"/>
          <p:cNvSpPr>
            <a:spLocks noGrp="1"/>
          </p:cNvSpPr>
          <p:nvPr>
            <p:ph type="title"/>
          </p:nvPr>
        </p:nvSpPr>
        <p:spPr>
          <a:xfrm>
            <a:off x="838200" y="365126"/>
            <a:ext cx="10515600" cy="851200"/>
          </a:xfrm>
        </p:spPr>
        <p:txBody>
          <a:bodyPr>
            <a:normAutofit/>
          </a:bodyPr>
          <a:lstStyle/>
          <a:p>
            <a:r>
              <a:rPr lang="en-US" dirty="0">
                <a:latin typeface="Arial"/>
                <a:cs typeface="Arial"/>
              </a:rPr>
              <a:t>Environmental Justice Draft Guidance: Map</a:t>
            </a:r>
            <a:endParaRPr lang="en-US" dirty="0"/>
          </a:p>
        </p:txBody>
      </p:sp>
      <p:sp>
        <p:nvSpPr>
          <p:cNvPr id="6" name="TextBox 5">
            <a:extLst>
              <a:ext uri="{FF2B5EF4-FFF2-40B4-BE49-F238E27FC236}">
                <a16:creationId xmlns:a16="http://schemas.microsoft.com/office/drawing/2014/main" id="{D6B774BB-36A1-37F4-05D3-B810FC253091}"/>
              </a:ext>
            </a:extLst>
          </p:cNvPr>
          <p:cNvSpPr txBox="1"/>
          <p:nvPr/>
        </p:nvSpPr>
        <p:spPr>
          <a:xfrm>
            <a:off x="838200" y="1216326"/>
            <a:ext cx="10515600" cy="769441"/>
          </a:xfrm>
          <a:prstGeom prst="rect">
            <a:avLst/>
          </a:prstGeom>
          <a:noFill/>
        </p:spPr>
        <p:txBody>
          <a:bodyPr wrap="square">
            <a:spAutoFit/>
          </a:bodyPr>
          <a:lstStyle/>
          <a:p>
            <a:pPr marL="342900" marR="0" lvl="0" indent="-342900">
              <a:spcBef>
                <a:spcPts val="0"/>
              </a:spcBef>
              <a:spcAft>
                <a:spcPts val="0"/>
              </a:spcAft>
              <a:buFont typeface="Arial" panose="020B0604020202020204" pitchFamily="34" charset="0"/>
              <a:buChar char="•"/>
              <a:tabLst>
                <a:tab pos="457200" algn="l"/>
              </a:tabLst>
            </a:pPr>
            <a:endParaRPr lang="en-US" sz="2200" dirty="0">
              <a:solidFill>
                <a:srgbClr val="256EAB"/>
              </a:solidFill>
              <a:latin typeface="Arial" panose="020B060402020202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endParaRPr lang="en-US" sz="2200" dirty="0">
              <a:solidFill>
                <a:srgbClr val="256EAB"/>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F00C399-8FA8-6C2C-0568-4A446E3CB316}"/>
              </a:ext>
            </a:extLst>
          </p:cNvPr>
          <p:cNvPicPr>
            <a:picLocks noChangeAspect="1"/>
          </p:cNvPicPr>
          <p:nvPr/>
        </p:nvPicPr>
        <p:blipFill>
          <a:blip r:embed="rId3"/>
          <a:stretch>
            <a:fillRect/>
          </a:stretch>
        </p:blipFill>
        <p:spPr>
          <a:xfrm>
            <a:off x="2728442" y="1216326"/>
            <a:ext cx="6735115" cy="4944165"/>
          </a:xfrm>
          <a:prstGeom prst="rect">
            <a:avLst/>
          </a:prstGeom>
        </p:spPr>
      </p:pic>
    </p:spTree>
    <p:extLst>
      <p:ext uri="{BB962C8B-B14F-4D97-AF65-F5344CB8AC3E}">
        <p14:creationId xmlns:p14="http://schemas.microsoft.com/office/powerpoint/2010/main" val="37274927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QPPTTemplate2020.potx" id="{1664F02D-C499-414F-8DEE-323EB17C958E}" vid="{356B561B-97DE-44DF-ACC5-F878F0208B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DEQPPTTemplate2020</Template>
  <TotalTime>2701</TotalTime>
  <Words>2047</Words>
  <Application>Microsoft Office PowerPoint</Application>
  <PresentationFormat>Widescreen</PresentationFormat>
  <Paragraphs>177</Paragraphs>
  <Slides>15</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Courier New</vt:lpstr>
      <vt:lpstr>Times New Roman</vt:lpstr>
      <vt:lpstr>Wingdings</vt:lpstr>
      <vt:lpstr>Office Theme</vt:lpstr>
      <vt:lpstr>Office Theme</vt:lpstr>
      <vt:lpstr>PowerPoint Presentation</vt:lpstr>
      <vt:lpstr>Virginia Department of Environmental Quality      Office of Environmental Justice</vt:lpstr>
      <vt:lpstr>Presentation Overview:</vt:lpstr>
      <vt:lpstr>Virginia EJScreen+</vt:lpstr>
      <vt:lpstr>Low Income Communities</vt:lpstr>
      <vt:lpstr>Communities of Color</vt:lpstr>
      <vt:lpstr>Environmental Justice Draft Guidance: Overview</vt:lpstr>
      <vt:lpstr>Environmental Justice Draft Guidance</vt:lpstr>
      <vt:lpstr>Environmental Justice Draft Guidance: Map</vt:lpstr>
      <vt:lpstr>Environmental Justice Draft Guidance: EJ Communities</vt:lpstr>
      <vt:lpstr>Environmental Justice Draft Guidance: EJ Communities</vt:lpstr>
      <vt:lpstr>Environmental Justice Draft Guidance   Permits of Concern</vt:lpstr>
      <vt:lpstr>Environmental Justice Draft Guidance</vt:lpstr>
      <vt:lpstr>Grants, Water Quality Monitoring, Air Quality Monitoring</vt:lpstr>
      <vt:lpstr>Thank you!</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Miller, Kathryn (DEQ)</cp:lastModifiedBy>
  <cp:revision>151</cp:revision>
  <cp:lastPrinted>2022-09-27T21:51:24Z</cp:lastPrinted>
  <dcterms:created xsi:type="dcterms:W3CDTF">2022-07-14T16:53:58Z</dcterms:created>
  <dcterms:modified xsi:type="dcterms:W3CDTF">2023-10-20T21:01:11Z</dcterms:modified>
</cp:coreProperties>
</file>