
<file path=[Content_Types].xml><?xml version="1.0" encoding="utf-8"?>
<Types xmlns="http://schemas.openxmlformats.org/package/2006/content-types">
  <Default Extension="bin" ContentType="image/png"/>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media/image5.bin" ContentType="image/x-emf"/>
  <Override PartName="/ppt/tags/tag3.xml" ContentType="application/vnd.openxmlformats-officedocument.presentationml.tags+xml"/>
  <Override PartName="/ppt/notesSlides/notesSlide3.xml" ContentType="application/vnd.openxmlformats-officedocument.presentationml.notesSlide+xml"/>
  <Override PartName="/ppt/media/image7.bin" ContentType="image/x-emf"/>
  <Override PartName="/ppt/media/image8.bin" ContentType="image/x-emf"/>
  <Override PartName="/ppt/media/image9.bin" ContentType="image/x-emf"/>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sldIdLst>
    <p:sldId id="257" r:id="rId2"/>
    <p:sldId id="263" r:id="rId3"/>
    <p:sldId id="274" r:id="rId4"/>
    <p:sldId id="260" r:id="rId5"/>
    <p:sldId id="277" r:id="rId6"/>
    <p:sldId id="278" r:id="rId7"/>
    <p:sldId id="267" r:id="rId8"/>
    <p:sldId id="280" r:id="rId9"/>
    <p:sldId id="266" r:id="rId10"/>
    <p:sldId id="268" r:id="rId11"/>
    <p:sldId id="279" r:id="rId12"/>
    <p:sldId id="282" r:id="rId13"/>
    <p:sldId id="281" r:id="rId14"/>
    <p:sldId id="270" r:id="rId15"/>
  </p:sldIdLst>
  <p:sldSz cx="12192000" cy="6858000"/>
  <p:notesSz cx="6953250" cy="923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5306" autoAdjust="0"/>
  </p:normalViewPr>
  <p:slideViewPr>
    <p:cSldViewPr snapToGrid="0">
      <p:cViewPr varScale="1">
        <p:scale>
          <a:sx n="37" d="100"/>
          <a:sy n="37" d="100"/>
        </p:scale>
        <p:origin x="700" y="4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64"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3567"/>
          </a:xfrm>
          <a:prstGeom prst="rect">
            <a:avLst/>
          </a:prstGeom>
        </p:spPr>
        <p:txBody>
          <a:bodyPr vert="horz" lIns="92528" tIns="46264" rIns="92528" bIns="46264" rtlCol="0"/>
          <a:lstStyle>
            <a:lvl1pPr algn="l">
              <a:defRPr sz="1200"/>
            </a:lvl1pPr>
          </a:lstStyle>
          <a:p>
            <a:endParaRPr lang="en-US"/>
          </a:p>
        </p:txBody>
      </p:sp>
      <p:sp>
        <p:nvSpPr>
          <p:cNvPr id="3" name="Date Placeholder 2"/>
          <p:cNvSpPr>
            <a:spLocks noGrp="1"/>
          </p:cNvSpPr>
          <p:nvPr>
            <p:ph type="dt" idx="1"/>
          </p:nvPr>
        </p:nvSpPr>
        <p:spPr>
          <a:xfrm>
            <a:off x="3938566" y="0"/>
            <a:ext cx="3013075" cy="463567"/>
          </a:xfrm>
          <a:prstGeom prst="rect">
            <a:avLst/>
          </a:prstGeom>
        </p:spPr>
        <p:txBody>
          <a:bodyPr vert="horz" lIns="92528" tIns="46264" rIns="92528" bIns="46264" rtlCol="0"/>
          <a:lstStyle>
            <a:lvl1pPr algn="r">
              <a:defRPr sz="1200"/>
            </a:lvl1pPr>
          </a:lstStyle>
          <a:p>
            <a:fld id="{D9ED1D1A-D589-4C97-A755-91FA946B8B8F}" type="datetimeFigureOut">
              <a:rPr lang="en-US" smtClean="0"/>
              <a:t>10/4/2023</a:t>
            </a:fld>
            <a:endParaRPr lang="en-US"/>
          </a:p>
        </p:txBody>
      </p:sp>
      <p:sp>
        <p:nvSpPr>
          <p:cNvPr id="4" name="Slide Image Placeholder 3"/>
          <p:cNvSpPr>
            <a:spLocks noGrp="1" noRot="1" noChangeAspect="1"/>
          </p:cNvSpPr>
          <p:nvPr>
            <p:ph type="sldImg" idx="2"/>
          </p:nvPr>
        </p:nvSpPr>
        <p:spPr>
          <a:xfrm>
            <a:off x="703263" y="1154113"/>
            <a:ext cx="5546725" cy="3119437"/>
          </a:xfrm>
          <a:prstGeom prst="rect">
            <a:avLst/>
          </a:prstGeom>
          <a:noFill/>
          <a:ln w="12700">
            <a:solidFill>
              <a:prstClr val="black"/>
            </a:solidFill>
          </a:ln>
        </p:spPr>
        <p:txBody>
          <a:bodyPr vert="horz" lIns="92528" tIns="46264" rIns="92528" bIns="46264" rtlCol="0" anchor="ctr"/>
          <a:lstStyle/>
          <a:p>
            <a:endParaRPr lang="en-US"/>
          </a:p>
        </p:txBody>
      </p:sp>
      <p:sp>
        <p:nvSpPr>
          <p:cNvPr id="5" name="Notes Placeholder 4"/>
          <p:cNvSpPr>
            <a:spLocks noGrp="1"/>
          </p:cNvSpPr>
          <p:nvPr>
            <p:ph type="body" sz="quarter" idx="3"/>
          </p:nvPr>
        </p:nvSpPr>
        <p:spPr>
          <a:xfrm>
            <a:off x="695325" y="4446389"/>
            <a:ext cx="5562600" cy="3637955"/>
          </a:xfrm>
          <a:prstGeom prst="rect">
            <a:avLst/>
          </a:prstGeom>
        </p:spPr>
        <p:txBody>
          <a:bodyPr vert="horz" lIns="92528" tIns="46264" rIns="92528" bIns="4626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5684"/>
            <a:ext cx="3013075" cy="463566"/>
          </a:xfrm>
          <a:prstGeom prst="rect">
            <a:avLst/>
          </a:prstGeom>
        </p:spPr>
        <p:txBody>
          <a:bodyPr vert="horz" lIns="92528" tIns="46264" rIns="92528" bIns="46264" rtlCol="0" anchor="b"/>
          <a:lstStyle>
            <a:lvl1pPr algn="l">
              <a:defRPr sz="1200"/>
            </a:lvl1pPr>
          </a:lstStyle>
          <a:p>
            <a:endParaRPr lang="en-US"/>
          </a:p>
        </p:txBody>
      </p:sp>
      <p:sp>
        <p:nvSpPr>
          <p:cNvPr id="7" name="Slide Number Placeholder 6"/>
          <p:cNvSpPr>
            <a:spLocks noGrp="1"/>
          </p:cNvSpPr>
          <p:nvPr>
            <p:ph type="sldNum" sz="quarter" idx="5"/>
          </p:nvPr>
        </p:nvSpPr>
        <p:spPr>
          <a:xfrm>
            <a:off x="3938566" y="8775684"/>
            <a:ext cx="3013075" cy="463566"/>
          </a:xfrm>
          <a:prstGeom prst="rect">
            <a:avLst/>
          </a:prstGeom>
        </p:spPr>
        <p:txBody>
          <a:bodyPr vert="horz" lIns="92528" tIns="46264" rIns="92528" bIns="46264" rtlCol="0" anchor="b"/>
          <a:lstStyle>
            <a:lvl1pPr algn="r">
              <a:defRPr sz="1200"/>
            </a:lvl1pPr>
          </a:lstStyle>
          <a:p>
            <a:fld id="{A98FD8F2-78F6-4272-8ACE-B65F34AF23D3}" type="slidenum">
              <a:rPr lang="en-US" smtClean="0"/>
              <a:t>‹#›</a:t>
            </a:fld>
            <a:endParaRPr lang="en-US"/>
          </a:p>
        </p:txBody>
      </p:sp>
    </p:spTree>
    <p:extLst>
      <p:ext uri="{BB962C8B-B14F-4D97-AF65-F5344CB8AC3E}">
        <p14:creationId xmlns:p14="http://schemas.microsoft.com/office/powerpoint/2010/main" val="72276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281">
              <a:defRPr/>
            </a:pPr>
            <a:r>
              <a:rPr lang="en-US" sz="2000" b="1" dirty="0">
                <a:latin typeface="Arial" panose="020B0604020202020204" pitchFamily="34" charset="0"/>
                <a:cs typeface="Arial" panose="020B0604020202020204" pitchFamily="34" charset="0"/>
              </a:rPr>
              <a:t>Sustainability Cover Slide</a:t>
            </a:r>
            <a:br>
              <a:rPr lang="en-US" sz="2000" b="1"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 specific theme focused cover page that is not in </a:t>
            </a:r>
            <a:r>
              <a:rPr lang="en-US" sz="2000" dirty="0" err="1">
                <a:latin typeface="Arial" panose="020B0604020202020204" pitchFamily="34" charset="0"/>
                <a:cs typeface="Arial" panose="020B0604020202020204" pitchFamily="34" charset="0"/>
              </a:rPr>
              <a:t>Templafy</a:t>
            </a:r>
            <a:r>
              <a:rPr lang="en-US" sz="2000" dirty="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Name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Job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Drop in Presentation Date</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resize logo</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color of rectangles</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resize background image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add any other text box elements</a:t>
            </a:r>
          </a:p>
          <a:p>
            <a:endParaRPr lang="en-US" dirty="0"/>
          </a:p>
        </p:txBody>
      </p:sp>
      <p:sp>
        <p:nvSpPr>
          <p:cNvPr id="4" name="Slide Number Placeholder 3"/>
          <p:cNvSpPr>
            <a:spLocks noGrp="1"/>
          </p:cNvSpPr>
          <p:nvPr>
            <p:ph type="sldNum" sz="quarter" idx="5"/>
          </p:nvPr>
        </p:nvSpPr>
        <p:spPr/>
        <p:txBody>
          <a:bodyPr/>
          <a:lstStyle/>
          <a:p>
            <a:fld id="{CE70911E-679B-5444-85E2-4D7467B7861E}" type="slidenum">
              <a:rPr lang="en-US"/>
              <a:t>1</a:t>
            </a:fld>
            <a:endParaRPr lang="en-US"/>
          </a:p>
        </p:txBody>
      </p:sp>
    </p:spTree>
    <p:extLst>
      <p:ext uri="{BB962C8B-B14F-4D97-AF65-F5344CB8AC3E}">
        <p14:creationId xmlns:p14="http://schemas.microsoft.com/office/powerpoint/2010/main" val="2521079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3263" y="4421675"/>
            <a:ext cx="5562600" cy="3637955"/>
          </a:xfrm>
        </p:spPr>
        <p:txBody>
          <a:bodyPr/>
          <a:lstStyle/>
          <a:p>
            <a:r>
              <a:rPr lang="en-US" sz="1400" dirty="0">
                <a:latin typeface="Arial" panose="020B0604020202020204" pitchFamily="34" charset="0"/>
                <a:cs typeface="Arial" panose="020B0604020202020204" pitchFamily="34" charset="0"/>
              </a:rPr>
              <a:t>Dray study/scope 3 – We used RSTP? funding to provide an Electric Dray Truck Study that informs future and current viability for alternatively fueled dray trucks. The study included an evaluation of what it would take scope 3 partner sites to provide the infrastructure required to operate a zero or reduced emissions fleet of dray trucks.  </a:t>
            </a:r>
          </a:p>
          <a:p>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DDB09B20-3BD4-5949-B81F-B98C699545C4}" type="slidenum">
              <a:rPr lang="en-US"/>
              <a:t>10</a:t>
            </a:fld>
            <a:endParaRPr lang="en-US"/>
          </a:p>
        </p:txBody>
      </p:sp>
    </p:spTree>
    <p:extLst>
      <p:ext uri="{BB962C8B-B14F-4D97-AF65-F5344CB8AC3E}">
        <p14:creationId xmlns:p14="http://schemas.microsoft.com/office/powerpoint/2010/main" val="123156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Presentation Slide</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in your own bullet points</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an image to the slide if you like ( Approved and quality images in the </a:t>
            </a:r>
            <a:r>
              <a:rPr lang="en-US" b="0" i="0" dirty="0" err="1">
                <a:latin typeface="Arial" panose="020B0604020202020204" pitchFamily="34" charset="0"/>
                <a:cs typeface="Arial" panose="020B0604020202020204" pitchFamily="34" charset="0"/>
              </a:rPr>
              <a:t>Frontify</a:t>
            </a:r>
            <a:r>
              <a:rPr lang="en-US" b="0" i="0" dirty="0">
                <a:latin typeface="Arial" panose="020B0604020202020204" pitchFamily="34" charset="0"/>
                <a:cs typeface="Arial" panose="020B0604020202020204" pitchFamily="34" charset="0"/>
              </a:rPr>
              <a:t> tab)</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Title text size</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overlap images or text on top of the rectangle template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endParaRPr lang="en-US" b="0" i="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11</a:t>
            </a:fld>
            <a:endParaRPr lang="en-US"/>
          </a:p>
        </p:txBody>
      </p:sp>
    </p:spTree>
    <p:extLst>
      <p:ext uri="{BB962C8B-B14F-4D97-AF65-F5344CB8AC3E}">
        <p14:creationId xmlns:p14="http://schemas.microsoft.com/office/powerpoint/2010/main" val="173378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Presentation Slide</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in your own bullet points</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an image to the slide if you like ( Approved and quality images in the </a:t>
            </a:r>
            <a:r>
              <a:rPr lang="en-US" b="0" i="0" dirty="0" err="1">
                <a:latin typeface="Arial" panose="020B0604020202020204" pitchFamily="34" charset="0"/>
                <a:cs typeface="Arial" panose="020B0604020202020204" pitchFamily="34" charset="0"/>
              </a:rPr>
              <a:t>Frontify</a:t>
            </a:r>
            <a:r>
              <a:rPr lang="en-US" b="0" i="0" dirty="0">
                <a:latin typeface="Arial" panose="020B0604020202020204" pitchFamily="34" charset="0"/>
                <a:cs typeface="Arial" panose="020B0604020202020204" pitchFamily="34" charset="0"/>
              </a:rPr>
              <a:t> tab)</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Title text size</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overlap images or text on top of the rectangle template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endParaRPr lang="en-US" b="0" i="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12</a:t>
            </a:fld>
            <a:endParaRPr lang="en-US"/>
          </a:p>
        </p:txBody>
      </p:sp>
    </p:spTree>
    <p:extLst>
      <p:ext uri="{BB962C8B-B14F-4D97-AF65-F5344CB8AC3E}">
        <p14:creationId xmlns:p14="http://schemas.microsoft.com/office/powerpoint/2010/main" val="155517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i="0" dirty="0">
                <a:latin typeface="Arial" panose="020B0604020202020204" pitchFamily="34" charset="0"/>
                <a:cs typeface="Arial" panose="020B0604020202020204" pitchFamily="34" charset="0"/>
              </a:rPr>
              <a:t>PMT The Wind Energy Hub of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Updated as of 1/06/2023</a:t>
            </a:r>
          </a:p>
          <a:p>
            <a:pPr marL="0" indent="0">
              <a:buNone/>
            </a:pPr>
            <a:r>
              <a:rPr lang="en-US" sz="2000" b="0" i="0" dirty="0">
                <a:latin typeface="Arial" panose="020B0604020202020204" pitchFamily="34" charset="0"/>
                <a:cs typeface="Arial" panose="020B0604020202020204" pitchFamily="34" charset="0"/>
              </a:rPr>
              <a:t>Please reach out to </a:t>
            </a:r>
            <a:r>
              <a:rPr lang="en-US" sz="2000" b="0" i="0" dirty="0" err="1">
                <a:latin typeface="Arial" panose="020B0604020202020204" pitchFamily="34" charset="0"/>
                <a:cs typeface="Arial" panose="020B0604020202020204" pitchFamily="34" charset="0"/>
              </a:rPr>
              <a:t>marketing@portofvirginia.com</a:t>
            </a:r>
            <a:r>
              <a:rPr lang="en-US" sz="2000" b="0" i="0" dirty="0">
                <a:latin typeface="Arial" panose="020B0604020202020204" pitchFamily="34" charset="0"/>
                <a:cs typeface="Arial" panose="020B0604020202020204" pitchFamily="34" charset="0"/>
              </a:rPr>
              <a:t> if you need anything adjusted, or a new slide to be designed/branded.</a:t>
            </a:r>
            <a:endParaRPr lang="en-US" sz="2000" b="1" i="0" dirty="0">
              <a:latin typeface="Arial" panose="020B0604020202020204" pitchFamily="34" charset="0"/>
              <a:cs typeface="Arial" panose="020B0604020202020204" pitchFamily="34" charset="0"/>
            </a:endParaRPr>
          </a:p>
          <a:p>
            <a:pPr marL="0" indent="0">
              <a:buNone/>
            </a:pP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28600" indent="-22860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85800" lvl="1" indent="-228600">
              <a:buFont typeface="+mj-lt"/>
              <a:buAutoNum type="alphaLcParenR"/>
            </a:pPr>
            <a:r>
              <a:rPr lang="en-US" b="0" i="0" dirty="0">
                <a:latin typeface="Arial" panose="020B0604020202020204" pitchFamily="34" charset="0"/>
                <a:cs typeface="Arial" panose="020B0604020202020204" pitchFamily="34" charset="0"/>
              </a:rPr>
              <a:t>Do not add an image</a:t>
            </a:r>
          </a:p>
          <a:p>
            <a:pPr marL="685800" lvl="1" indent="-228600">
              <a:buFont typeface="+mj-lt"/>
              <a:buAutoNum type="alphaLcParenR"/>
            </a:pPr>
            <a:r>
              <a:rPr lang="en-US" b="0" i="0" dirty="0">
                <a:latin typeface="Arial" panose="020B0604020202020204" pitchFamily="34" charset="0"/>
                <a:cs typeface="Arial" panose="020B0604020202020204" pitchFamily="34" charset="0"/>
              </a:rPr>
              <a:t>Do not change the color of the text</a:t>
            </a:r>
          </a:p>
          <a:p>
            <a:pPr marL="685800" lvl="1" indent="-228600">
              <a:buFont typeface="+mj-lt"/>
              <a:buAutoNum type="alphaLcParenR"/>
            </a:pPr>
            <a:r>
              <a:rPr lang="en-US" b="0" i="0" dirty="0">
                <a:latin typeface="Arial" panose="020B0604020202020204" pitchFamily="34" charset="0"/>
                <a:cs typeface="Arial" panose="020B0604020202020204" pitchFamily="34" charset="0"/>
              </a:rPr>
              <a:t>Do not adjust the title</a:t>
            </a:r>
          </a:p>
          <a:p>
            <a:endParaRPr lang="en-US" dirty="0"/>
          </a:p>
          <a:p>
            <a:endParaRPr lang="en-US" dirty="0"/>
          </a:p>
        </p:txBody>
      </p:sp>
      <p:sp>
        <p:nvSpPr>
          <p:cNvPr id="4" name="Slide Number Placeholder 3"/>
          <p:cNvSpPr>
            <a:spLocks noGrp="1"/>
          </p:cNvSpPr>
          <p:nvPr>
            <p:ph type="sldNum" sz="quarter" idx="5"/>
          </p:nvPr>
        </p:nvSpPr>
        <p:spPr/>
        <p:txBody>
          <a:bodyPr/>
          <a:lstStyle/>
          <a:p>
            <a:fld id="{AA921B63-E5B3-4D29-9ED0-9F9A73B6AFC5}" type="slidenum">
              <a:rPr lang="en-US"/>
              <a:t>13</a:t>
            </a:fld>
            <a:endParaRPr lang="en-US"/>
          </a:p>
        </p:txBody>
      </p:sp>
    </p:spTree>
    <p:extLst>
      <p:ext uri="{BB962C8B-B14F-4D97-AF65-F5344CB8AC3E}">
        <p14:creationId xmlns:p14="http://schemas.microsoft.com/office/powerpoint/2010/main" val="1829177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2166" y="4551493"/>
            <a:ext cx="5562600" cy="3637955"/>
          </a:xfrm>
        </p:spPr>
        <p:txBody>
          <a:bodyPr/>
          <a:lstStyle/>
          <a:p>
            <a:endParaRPr lang="en-US" dirty="0"/>
          </a:p>
          <a:p>
            <a:r>
              <a:rPr lang="en-US" i="1" dirty="0"/>
              <a:t>Port Committed to UN Sustainability Goals 9, 13, and 14</a:t>
            </a:r>
            <a:endParaRPr lang="en-US" dirty="0"/>
          </a:p>
        </p:txBody>
      </p:sp>
      <p:sp>
        <p:nvSpPr>
          <p:cNvPr id="4" name="Slide Number Placeholder 3"/>
          <p:cNvSpPr>
            <a:spLocks noGrp="1"/>
          </p:cNvSpPr>
          <p:nvPr>
            <p:ph type="sldNum" sz="quarter" idx="5"/>
          </p:nvPr>
        </p:nvSpPr>
        <p:spPr/>
        <p:txBody>
          <a:bodyPr/>
          <a:lstStyle/>
          <a:p>
            <a:fld id="{AA921B63-E5B3-4D29-9ED0-9F9A73B6AFC5}" type="slidenum">
              <a:rPr lang="en-US"/>
              <a:t>14</a:t>
            </a:fld>
            <a:endParaRPr lang="en-US"/>
          </a:p>
        </p:txBody>
      </p:sp>
    </p:spTree>
    <p:extLst>
      <p:ext uri="{BB962C8B-B14F-4D97-AF65-F5344CB8AC3E}">
        <p14:creationId xmlns:p14="http://schemas.microsoft.com/office/powerpoint/2010/main" val="198570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latin typeface="Arial" panose="020B0604020202020204" pitchFamily="34" charset="0"/>
                <a:cs typeface="Arial" panose="020B0604020202020204" pitchFamily="34" charset="0"/>
              </a:rPr>
              <a:t>Net Zero by 2040</a:t>
            </a:r>
          </a:p>
          <a:p>
            <a:pPr defTabSz="925281">
              <a:defRPr/>
            </a:pPr>
            <a:r>
              <a:rPr lang="en-US" sz="2000" b="1" dirty="0">
                <a:latin typeface="Arial" panose="020B0604020202020204" pitchFamily="34" charset="0"/>
                <a:cs typeface="Arial" panose="020B0604020202020204" pitchFamily="34" charset="0"/>
              </a:rPr>
              <a:t>Updated as of 06/26/2022</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marketing@portofvirginia.com</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pPr defTabSz="925281">
              <a:defRPr/>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 to better fit your message</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add any additional images</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text</a:t>
            </a:r>
            <a:endParaRPr lang="en-US" dirty="0"/>
          </a:p>
        </p:txBody>
      </p:sp>
      <p:sp>
        <p:nvSpPr>
          <p:cNvPr id="4" name="Slide Number Placeholder 3"/>
          <p:cNvSpPr>
            <a:spLocks noGrp="1"/>
          </p:cNvSpPr>
          <p:nvPr>
            <p:ph type="sldNum" sz="quarter" idx="5"/>
          </p:nvPr>
        </p:nvSpPr>
        <p:spPr/>
        <p:txBody>
          <a:bodyPr/>
          <a:lstStyle/>
          <a:p>
            <a:fld id="{AA921B63-E5B3-4D29-9ED0-9F9A73B6AFC5}" type="slidenum">
              <a:rPr lang="en-US"/>
              <a:t>2</a:t>
            </a:fld>
            <a:endParaRPr lang="en-US"/>
          </a:p>
        </p:txBody>
      </p:sp>
    </p:spTree>
    <p:extLst>
      <p:ext uri="{BB962C8B-B14F-4D97-AF65-F5344CB8AC3E}">
        <p14:creationId xmlns:p14="http://schemas.microsoft.com/office/powerpoint/2010/main" val="172973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i="0" dirty="0">
                <a:latin typeface="Arial" panose="020B0604020202020204" pitchFamily="34" charset="0"/>
                <a:cs typeface="Arial" panose="020B0604020202020204" pitchFamily="34" charset="0"/>
              </a:rPr>
              <a:t>Decarbonization Commitments – POV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dirty="0">
                <a:latin typeface="Arial" panose="020B0604020202020204" pitchFamily="34" charset="0"/>
                <a:cs typeface="Arial" panose="020B0604020202020204" pitchFamily="34" charset="0"/>
              </a:rPr>
              <a:t>Updated as of 06/26/2022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latin typeface="Arial" panose="020B0604020202020204" pitchFamily="34" charset="0"/>
                <a:cs typeface="Arial" panose="020B0604020202020204" pitchFamily="34" charset="0"/>
              </a:rPr>
              <a:t>Please reach out to </a:t>
            </a:r>
            <a:r>
              <a:rPr lang="en-US" sz="2000" b="0" i="0" dirty="0" err="1">
                <a:latin typeface="Arial" panose="020B0604020202020204" pitchFamily="34" charset="0"/>
                <a:cs typeface="Arial" panose="020B0604020202020204" pitchFamily="34" charset="0"/>
              </a:rPr>
              <a:t>marketing@portofvirginia.com</a:t>
            </a:r>
            <a:r>
              <a:rPr lang="en-US" sz="2000" b="0" i="0" dirty="0">
                <a:latin typeface="Arial" panose="020B0604020202020204" pitchFamily="34" charset="0"/>
                <a:cs typeface="Arial" panose="020B0604020202020204" pitchFamily="34" charset="0"/>
              </a:rPr>
              <a:t> if you need anything adjusted, or a new slide to be designed/branded.</a:t>
            </a:r>
            <a:endParaRPr lang="en-US" sz="2000" b="1"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latin typeface="Arial" panose="020B0604020202020204" pitchFamily="34" charset="0"/>
              <a:cs typeface="Arial" panose="020B0604020202020204" pitchFamily="34" charset="0"/>
            </a:endParaRPr>
          </a:p>
          <a:p>
            <a:pPr marL="228600" indent="-228600">
              <a:buAutoNum type="arabicPeriod"/>
            </a:pPr>
            <a:r>
              <a:rPr lang="en-US" b="0" i="0" dirty="0">
                <a:latin typeface="Arial" panose="020B0604020202020204" pitchFamily="34" charset="0"/>
                <a:cs typeface="Arial" panose="020B0604020202020204" pitchFamily="34" charset="0"/>
              </a:rPr>
              <a:t>Do’s</a:t>
            </a:r>
          </a:p>
          <a:p>
            <a:pPr marL="685800" lvl="1" indent="-228600">
              <a:buFont typeface="+mj-lt"/>
              <a:buAutoNum type="alphaLcParenR"/>
            </a:pPr>
            <a:r>
              <a:rPr lang="en-US" b="0" i="0" dirty="0">
                <a:latin typeface="Arial" panose="020B0604020202020204" pitchFamily="34" charset="0"/>
                <a:cs typeface="Arial" panose="020B0604020202020204" pitchFamily="34" charset="0"/>
              </a:rPr>
              <a:t>Change Title to better fit your message</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28600" indent="-22860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85800" lvl="1" indent="-22860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i="0" dirty="0">
                <a:latin typeface="Arial" panose="020B0604020202020204" pitchFamily="34" charset="0"/>
                <a:cs typeface="Arial" panose="020B0604020202020204" pitchFamily="34" charset="0"/>
              </a:rPr>
              <a:t>Do not change the color of the text</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i="0" dirty="0">
                <a:latin typeface="Arial" panose="020B0604020202020204" pitchFamily="34" charset="0"/>
                <a:cs typeface="Arial" panose="020B0604020202020204" pitchFamily="34" charset="0"/>
              </a:rPr>
              <a:t>Do not add any additional images</a:t>
            </a:r>
          </a:p>
          <a:p>
            <a:pPr marL="685800" marR="0" lvl="1" indent="-228600" algn="l" defTabSz="914400" rtl="0" eaLnBrk="1" fontAlgn="auto" latinLnBrk="0" hangingPunct="1">
              <a:lnSpc>
                <a:spcPct val="100000"/>
              </a:lnSpc>
              <a:spcBef>
                <a:spcPts val="0"/>
              </a:spcBef>
              <a:spcAft>
                <a:spcPts val="0"/>
              </a:spcAft>
              <a:buClrTx/>
              <a:buSzTx/>
              <a:buFont typeface="+mj-lt"/>
              <a:buAutoNum type="alphaLcParenR"/>
              <a:tabLst/>
              <a:defRPr/>
            </a:pPr>
            <a:r>
              <a:rPr lang="en-US" b="0" i="0" dirty="0">
                <a:latin typeface="Arial" panose="020B0604020202020204" pitchFamily="34" charset="0"/>
                <a:cs typeface="Arial" panose="020B0604020202020204" pitchFamily="34" charset="0"/>
              </a:rPr>
              <a:t>Do not change the text</a:t>
            </a:r>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3</a:t>
            </a:fld>
            <a:endParaRPr lang="en-US"/>
          </a:p>
        </p:txBody>
      </p:sp>
    </p:spTree>
    <p:extLst>
      <p:ext uri="{BB962C8B-B14F-4D97-AF65-F5344CB8AC3E}">
        <p14:creationId xmlns:p14="http://schemas.microsoft.com/office/powerpoint/2010/main" val="342460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Chart to Compare Info</a:t>
            </a:r>
          </a:p>
          <a:p>
            <a:pPr defTabSz="925281">
              <a:defRPr/>
            </a:pPr>
            <a:r>
              <a:rPr lang="en-US" sz="2000" b="1" dirty="0">
                <a:latin typeface="Arial" panose="020B0604020202020204" pitchFamily="34" charset="0"/>
                <a:cs typeface="Arial" panose="020B0604020202020204" pitchFamily="34" charset="0"/>
              </a:rPr>
              <a:t>Updated as of 08/23/2022</a:t>
            </a:r>
          </a:p>
          <a:p>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 to better fit your message</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the icons (icon ppt in </a:t>
            </a:r>
            <a:r>
              <a:rPr lang="en-US" b="0" i="0" dirty="0" err="1">
                <a:latin typeface="Arial" panose="020B0604020202020204" pitchFamily="34" charset="0"/>
                <a:cs typeface="Arial" panose="020B0604020202020204" pitchFamily="34" charset="0"/>
              </a:rPr>
              <a:t>Templafy</a:t>
            </a:r>
            <a:r>
              <a:rPr lang="en-US" b="0" i="0" dirty="0">
                <a:latin typeface="Arial" panose="020B0604020202020204" pitchFamily="34" charset="0"/>
                <a:cs typeface="Arial" panose="020B0604020202020204" pitchFamily="34" charset="0"/>
              </a:rPr>
              <a:t>)</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the outline color of the boxes to one of our brand colors.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the text: Header, and info here</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endParaRPr lang="en-US" dirty="0"/>
          </a:p>
        </p:txBody>
      </p:sp>
      <p:sp>
        <p:nvSpPr>
          <p:cNvPr id="4" name="Slide Number Placeholder 3"/>
          <p:cNvSpPr>
            <a:spLocks noGrp="1"/>
          </p:cNvSpPr>
          <p:nvPr>
            <p:ph type="sldNum" sz="quarter" idx="5"/>
          </p:nvPr>
        </p:nvSpPr>
        <p:spPr/>
        <p:txBody>
          <a:bodyPr/>
          <a:lstStyle/>
          <a:p>
            <a:fld id="{AA921B63-E5B3-4D29-9ED0-9F9A73B6AFC5}" type="slidenum">
              <a:rPr lang="en-US"/>
              <a:t>4</a:t>
            </a:fld>
            <a:endParaRPr lang="en-US"/>
          </a:p>
        </p:txBody>
      </p:sp>
    </p:spTree>
    <p:extLst>
      <p:ext uri="{BB962C8B-B14F-4D97-AF65-F5344CB8AC3E}">
        <p14:creationId xmlns:p14="http://schemas.microsoft.com/office/powerpoint/2010/main" val="6114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Presentation Slide</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in your own bullet points</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an image to the slide if you like ( Approved and quality images in the </a:t>
            </a:r>
            <a:r>
              <a:rPr lang="en-US" b="0" i="0" dirty="0" err="1">
                <a:latin typeface="Arial" panose="020B0604020202020204" pitchFamily="34" charset="0"/>
                <a:cs typeface="Arial" panose="020B0604020202020204" pitchFamily="34" charset="0"/>
              </a:rPr>
              <a:t>Frontify</a:t>
            </a:r>
            <a:r>
              <a:rPr lang="en-US" b="0" i="0" dirty="0">
                <a:latin typeface="Arial" panose="020B0604020202020204" pitchFamily="34" charset="0"/>
                <a:cs typeface="Arial" panose="020B0604020202020204" pitchFamily="34" charset="0"/>
              </a:rPr>
              <a:t> tab)</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Title text size</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overlap images or text on top of the rectangle template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endParaRPr lang="en-US" b="0" i="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5</a:t>
            </a:fld>
            <a:endParaRPr lang="en-US"/>
          </a:p>
        </p:txBody>
      </p:sp>
    </p:spTree>
    <p:extLst>
      <p:ext uri="{BB962C8B-B14F-4D97-AF65-F5344CB8AC3E}">
        <p14:creationId xmlns:p14="http://schemas.microsoft.com/office/powerpoint/2010/main" val="284319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Presentation Slide</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in your own bullet points</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an image to the slide if you like ( Approved and quality images in the </a:t>
            </a:r>
            <a:r>
              <a:rPr lang="en-US" b="0" i="0" dirty="0" err="1">
                <a:latin typeface="Arial" panose="020B0604020202020204" pitchFamily="34" charset="0"/>
                <a:cs typeface="Arial" panose="020B0604020202020204" pitchFamily="34" charset="0"/>
              </a:rPr>
              <a:t>Frontify</a:t>
            </a:r>
            <a:r>
              <a:rPr lang="en-US" b="0" i="0" dirty="0">
                <a:latin typeface="Arial" panose="020B0604020202020204" pitchFamily="34" charset="0"/>
                <a:cs typeface="Arial" panose="020B0604020202020204" pitchFamily="34" charset="0"/>
              </a:rPr>
              <a:t> tab)</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Title text size</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overlap images or text on top of the rectangle template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endParaRPr lang="en-US" b="0" i="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6</a:t>
            </a:fld>
            <a:endParaRPr lang="en-US"/>
          </a:p>
        </p:txBody>
      </p:sp>
    </p:spTree>
    <p:extLst>
      <p:ext uri="{BB962C8B-B14F-4D97-AF65-F5344CB8AC3E}">
        <p14:creationId xmlns:p14="http://schemas.microsoft.com/office/powerpoint/2010/main" val="319010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Presentation Slide</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in your own bullet points</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an image to the slide if you like ( Approved and quality images in the </a:t>
            </a:r>
            <a:r>
              <a:rPr lang="en-US" b="0" i="0" dirty="0" err="1">
                <a:latin typeface="Arial" panose="020B0604020202020204" pitchFamily="34" charset="0"/>
                <a:cs typeface="Arial" panose="020B0604020202020204" pitchFamily="34" charset="0"/>
              </a:rPr>
              <a:t>Frontify</a:t>
            </a:r>
            <a:r>
              <a:rPr lang="en-US" b="0" i="0" dirty="0">
                <a:latin typeface="Arial" panose="020B0604020202020204" pitchFamily="34" charset="0"/>
                <a:cs typeface="Arial" panose="020B0604020202020204" pitchFamily="34" charset="0"/>
              </a:rPr>
              <a:t> tab)</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Title text size</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overlap images or text on top of the rectangle template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endParaRPr lang="en-US" b="0" i="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7</a:t>
            </a:fld>
            <a:endParaRPr lang="en-US"/>
          </a:p>
        </p:txBody>
      </p:sp>
    </p:spTree>
    <p:extLst>
      <p:ext uri="{BB962C8B-B14F-4D97-AF65-F5344CB8AC3E}">
        <p14:creationId xmlns:p14="http://schemas.microsoft.com/office/powerpoint/2010/main" val="420831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Presentation Slide</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in your own bullet points</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an image to the slide if you like ( Approved and quality images in the </a:t>
            </a:r>
            <a:r>
              <a:rPr lang="en-US" b="0" i="0" dirty="0" err="1">
                <a:latin typeface="Arial" panose="020B0604020202020204" pitchFamily="34" charset="0"/>
                <a:cs typeface="Arial" panose="020B0604020202020204" pitchFamily="34" charset="0"/>
              </a:rPr>
              <a:t>Frontify</a:t>
            </a:r>
            <a:r>
              <a:rPr lang="en-US" b="0" i="0" dirty="0">
                <a:latin typeface="Arial" panose="020B0604020202020204" pitchFamily="34" charset="0"/>
                <a:cs typeface="Arial" panose="020B0604020202020204" pitchFamily="34" charset="0"/>
              </a:rPr>
              <a:t> tab)</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Title text size</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overlap images or text on top of the rectangle template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endParaRPr lang="en-US" b="0" i="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8</a:t>
            </a:fld>
            <a:endParaRPr lang="en-US"/>
          </a:p>
        </p:txBody>
      </p:sp>
    </p:spTree>
    <p:extLst>
      <p:ext uri="{BB962C8B-B14F-4D97-AF65-F5344CB8AC3E}">
        <p14:creationId xmlns:p14="http://schemas.microsoft.com/office/powerpoint/2010/main" val="2825778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Presentation Slide</a:t>
            </a:r>
          </a:p>
          <a:p>
            <a:pPr defTabSz="925281">
              <a:defRPr/>
            </a:pPr>
            <a:r>
              <a:rPr lang="en-US" sz="2000" dirty="0">
                <a:latin typeface="Arial" panose="020B0604020202020204" pitchFamily="34" charset="0"/>
                <a:cs typeface="Arial" panose="020B0604020202020204" pitchFamily="34" charset="0"/>
              </a:rPr>
              <a:t>Please reach out to </a:t>
            </a:r>
            <a:r>
              <a:rPr lang="en-US" sz="2000" dirty="0" err="1">
                <a:latin typeface="Arial" panose="020B0604020202020204" pitchFamily="34" charset="0"/>
                <a:cs typeface="Arial" panose="020B0604020202020204" pitchFamily="34" charset="0"/>
              </a:rPr>
              <a:t>salesenablement@vit.org</a:t>
            </a:r>
            <a:r>
              <a:rPr lang="en-US" sz="2000" dirty="0">
                <a:latin typeface="Arial" panose="020B0604020202020204" pitchFamily="34" charset="0"/>
                <a:cs typeface="Arial" panose="020B0604020202020204" pitchFamily="34" charset="0"/>
              </a:rPr>
              <a:t> if you need anything adjusted, or a new slide to be designed/branded.</a:t>
            </a:r>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pPr marL="231320" indent="-231320">
              <a:buAutoNum type="arabicPeriod"/>
            </a:pP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a:latin typeface="Arial" panose="020B0604020202020204" pitchFamily="34" charset="0"/>
                <a:cs typeface="Arial" panose="020B0604020202020204" pitchFamily="34" charset="0"/>
              </a:rPr>
              <a:t>Do’s</a:t>
            </a:r>
          </a:p>
          <a:p>
            <a:pPr marL="693961" lvl="1" indent="-231320">
              <a:buFont typeface="+mj-lt"/>
              <a:buAutoNum type="alphaLcParenR"/>
            </a:pPr>
            <a:r>
              <a:rPr lang="en-US" b="0" i="0" dirty="0">
                <a:latin typeface="Arial" panose="020B0604020202020204" pitchFamily="34" charset="0"/>
                <a:cs typeface="Arial" panose="020B0604020202020204" pitchFamily="34" charset="0"/>
              </a:rPr>
              <a:t>Change Title</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in your own bullet points</a:t>
            </a:r>
          </a:p>
          <a:p>
            <a:pPr marL="693961" lvl="1" indent="-231320">
              <a:buFont typeface="+mj-lt"/>
              <a:buAutoNum type="alphaLcParenR"/>
            </a:pPr>
            <a:r>
              <a:rPr lang="en-US" b="0" i="0" dirty="0">
                <a:latin typeface="Arial" panose="020B0604020202020204" pitchFamily="34" charset="0"/>
                <a:cs typeface="Arial" panose="020B0604020202020204" pitchFamily="34" charset="0"/>
              </a:rPr>
              <a:t>Add an image to the slide if you like ( Approved and quality images in the </a:t>
            </a:r>
            <a:r>
              <a:rPr lang="en-US" b="0" i="0" dirty="0" err="1">
                <a:latin typeface="Arial" panose="020B0604020202020204" pitchFamily="34" charset="0"/>
                <a:cs typeface="Arial" panose="020B0604020202020204" pitchFamily="34" charset="0"/>
              </a:rPr>
              <a:t>Frontify</a:t>
            </a:r>
            <a:r>
              <a:rPr lang="en-US" b="0" i="0" dirty="0">
                <a:latin typeface="Arial" panose="020B0604020202020204" pitchFamily="34" charset="0"/>
                <a:cs typeface="Arial" panose="020B0604020202020204" pitchFamily="34" charset="0"/>
              </a:rPr>
              <a:t> tab)</a:t>
            </a:r>
            <a:br>
              <a:rPr lang="en-US" b="0" i="0" dirty="0">
                <a:latin typeface="Arial" panose="020B0604020202020204" pitchFamily="34" charset="0"/>
                <a:cs typeface="Arial" panose="020B0604020202020204" pitchFamily="34" charset="0"/>
              </a:rPr>
            </a:br>
            <a:endParaRPr lang="en-US" b="0" i="0" dirty="0">
              <a:latin typeface="Arial" panose="020B0604020202020204" pitchFamily="34" charset="0"/>
              <a:cs typeface="Arial" panose="020B0604020202020204" pitchFamily="34" charset="0"/>
            </a:endParaRPr>
          </a:p>
          <a:p>
            <a:pPr marL="231320" indent="-231320">
              <a:buAutoNum type="arabicPeriod"/>
            </a:pPr>
            <a:r>
              <a:rPr lang="en-US" b="0" i="0" dirty="0" err="1">
                <a:latin typeface="Arial" panose="020B0604020202020204" pitchFamily="34" charset="0"/>
                <a:cs typeface="Arial" panose="020B0604020202020204" pitchFamily="34" charset="0"/>
              </a:rPr>
              <a:t>Don’t’s</a:t>
            </a:r>
            <a:endParaRPr lang="en-US" b="0" i="0" dirty="0">
              <a:latin typeface="Arial" panose="020B0604020202020204" pitchFamily="34" charset="0"/>
              <a:cs typeface="Arial" panose="020B0604020202020204" pitchFamily="34" charset="0"/>
            </a:endParaRP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change the Title text size</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adjust the Title position</a:t>
            </a:r>
          </a:p>
          <a:p>
            <a:pPr marL="693961" lvl="1" indent="-231320">
              <a:buFont typeface="+mj-lt"/>
              <a:buAutoNum type="alphaLcParenR"/>
            </a:pPr>
            <a:r>
              <a:rPr lang="en-US" b="0" i="0" dirty="0">
                <a:latin typeface="Arial" panose="020B0604020202020204" pitchFamily="34" charset="0"/>
                <a:cs typeface="Arial" panose="020B0604020202020204" pitchFamily="34" charset="0"/>
              </a:rPr>
              <a:t>Do not overlap images or text on top of the rectangle template</a:t>
            </a:r>
          </a:p>
          <a:p>
            <a:pPr marL="693961" lvl="1" indent="-231320" defTabSz="925281">
              <a:buFont typeface="+mj-lt"/>
              <a:buAutoNum type="alphaLcParenR"/>
              <a:defRPr/>
            </a:pPr>
            <a:r>
              <a:rPr lang="en-US" b="0" i="0" dirty="0">
                <a:latin typeface="Arial" panose="020B0604020202020204" pitchFamily="34" charset="0"/>
                <a:cs typeface="Arial" panose="020B0604020202020204" pitchFamily="34" charset="0"/>
              </a:rPr>
              <a:t>Do not change the color of the text</a:t>
            </a:r>
          </a:p>
          <a:p>
            <a:pPr marL="693961" lvl="1" indent="-231320">
              <a:buFont typeface="+mj-lt"/>
              <a:buAutoNum type="alphaLcParenR"/>
            </a:pPr>
            <a:endParaRPr lang="en-US" b="0" i="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DB09B20-3BD4-5949-B81F-B98C699545C4}" type="slidenum">
              <a:rPr lang="en-US"/>
              <a:t>9</a:t>
            </a:fld>
            <a:endParaRPr lang="en-US"/>
          </a:p>
        </p:txBody>
      </p:sp>
    </p:spTree>
    <p:extLst>
      <p:ext uri="{BB962C8B-B14F-4D97-AF65-F5344CB8AC3E}">
        <p14:creationId xmlns:p14="http://schemas.microsoft.com/office/powerpoint/2010/main" val="415083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E45BE4E-D715-4778-AD1B-30C8D6396416}"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CB49-D80D-4A28-93B3-2C800D61C36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46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5BE4E-D715-4778-AD1B-30C8D6396416}"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CB49-D80D-4A28-93B3-2C800D61C36F}" type="slidenum">
              <a:rPr lang="en-US" smtClean="0"/>
              <a:t>‹#›</a:t>
            </a:fld>
            <a:endParaRPr lang="en-US"/>
          </a:p>
        </p:txBody>
      </p:sp>
    </p:spTree>
    <p:extLst>
      <p:ext uri="{BB962C8B-B14F-4D97-AF65-F5344CB8AC3E}">
        <p14:creationId xmlns:p14="http://schemas.microsoft.com/office/powerpoint/2010/main" val="90677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5BE4E-D715-4778-AD1B-30C8D6396416}"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CB49-D80D-4A28-93B3-2C800D61C36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703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3A3A4E2A-E5E8-3E4A-B3A0-4C1710FD9C9A}"/>
              </a:ext>
            </a:extLst>
          </p:cNvPr>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itle 1">
            <a:extLst>
              <a:ext uri="{FF2B5EF4-FFF2-40B4-BE49-F238E27FC236}">
                <a16:creationId xmlns:a16="http://schemas.microsoft.com/office/drawing/2014/main" id="{9F877B15-5DB8-BC4A-A438-38B2A21969C6}"/>
              </a:ext>
            </a:extLst>
          </p:cNvPr>
          <p:cNvSpPr>
            <a:spLocks noGrp="1"/>
          </p:cNvSpPr>
          <p:nvPr>
            <p:ph type="title"/>
          </p:nvPr>
        </p:nvSpPr>
        <p:spPr>
          <a:xfrm>
            <a:off x="838200" y="365125"/>
            <a:ext cx="10515600" cy="1325563"/>
          </a:xfrm>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4165017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5BE4E-D715-4778-AD1B-30C8D6396416}"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CB49-D80D-4A28-93B3-2C800D61C36F}" type="slidenum">
              <a:rPr lang="en-US" smtClean="0"/>
              <a:t>‹#›</a:t>
            </a:fld>
            <a:endParaRPr lang="en-US"/>
          </a:p>
        </p:txBody>
      </p:sp>
    </p:spTree>
    <p:extLst>
      <p:ext uri="{BB962C8B-B14F-4D97-AF65-F5344CB8AC3E}">
        <p14:creationId xmlns:p14="http://schemas.microsoft.com/office/powerpoint/2010/main" val="252741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5BE4E-D715-4778-AD1B-30C8D6396416}"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CACB49-D80D-4A28-93B3-2C800D61C36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06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5BE4E-D715-4778-AD1B-30C8D6396416}"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ACB49-D80D-4A28-93B3-2C800D61C36F}" type="slidenum">
              <a:rPr lang="en-US" smtClean="0"/>
              <a:t>‹#›</a:t>
            </a:fld>
            <a:endParaRPr lang="en-US"/>
          </a:p>
        </p:txBody>
      </p:sp>
    </p:spTree>
    <p:extLst>
      <p:ext uri="{BB962C8B-B14F-4D97-AF65-F5344CB8AC3E}">
        <p14:creationId xmlns:p14="http://schemas.microsoft.com/office/powerpoint/2010/main" val="1978949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5BE4E-D715-4778-AD1B-30C8D6396416}"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CACB49-D80D-4A28-93B3-2C800D61C36F}" type="slidenum">
              <a:rPr lang="en-US" smtClean="0"/>
              <a:t>‹#›</a:t>
            </a:fld>
            <a:endParaRPr lang="en-US"/>
          </a:p>
        </p:txBody>
      </p:sp>
    </p:spTree>
    <p:extLst>
      <p:ext uri="{BB962C8B-B14F-4D97-AF65-F5344CB8AC3E}">
        <p14:creationId xmlns:p14="http://schemas.microsoft.com/office/powerpoint/2010/main" val="392928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5BE4E-D715-4778-AD1B-30C8D6396416}"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CACB49-D80D-4A28-93B3-2C800D61C36F}" type="slidenum">
              <a:rPr lang="en-US" smtClean="0"/>
              <a:t>‹#›</a:t>
            </a:fld>
            <a:endParaRPr lang="en-US"/>
          </a:p>
        </p:txBody>
      </p:sp>
    </p:spTree>
    <p:extLst>
      <p:ext uri="{BB962C8B-B14F-4D97-AF65-F5344CB8AC3E}">
        <p14:creationId xmlns:p14="http://schemas.microsoft.com/office/powerpoint/2010/main" val="302740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5BE4E-D715-4778-AD1B-30C8D6396416}"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CACB49-D80D-4A28-93B3-2C800D61C36F}" type="slidenum">
              <a:rPr lang="en-US" smtClean="0"/>
              <a:t>‹#›</a:t>
            </a:fld>
            <a:endParaRPr lang="en-US"/>
          </a:p>
        </p:txBody>
      </p:sp>
    </p:spTree>
    <p:extLst>
      <p:ext uri="{BB962C8B-B14F-4D97-AF65-F5344CB8AC3E}">
        <p14:creationId xmlns:p14="http://schemas.microsoft.com/office/powerpoint/2010/main" val="45893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E45BE4E-D715-4778-AD1B-30C8D6396416}"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ACB49-D80D-4A28-93B3-2C800D61C36F}" type="slidenum">
              <a:rPr lang="en-US" smtClean="0"/>
              <a:t>‹#›</a:t>
            </a:fld>
            <a:endParaRPr lang="en-US"/>
          </a:p>
        </p:txBody>
      </p:sp>
    </p:spTree>
    <p:extLst>
      <p:ext uri="{BB962C8B-B14F-4D97-AF65-F5344CB8AC3E}">
        <p14:creationId xmlns:p14="http://schemas.microsoft.com/office/powerpoint/2010/main" val="186723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45BE4E-D715-4778-AD1B-30C8D6396416}"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CACB49-D80D-4A28-93B3-2C800D61C36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34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E45BE4E-D715-4778-AD1B-30C8D6396416}" type="datetimeFigureOut">
              <a:rPr lang="en-US" smtClean="0"/>
              <a:t>10/4/2023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8CACB49-D80D-4A28-93B3-2C800D61C36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3120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7.em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bin"/><Relationship Id="rId5" Type="http://schemas.microsoft.com/office/2007/relationships/hdphoto" Target="../media/hdphoto1.wdp"/><Relationship Id="rId4" Type="http://schemas.openxmlformats.org/officeDocument/2006/relationships/image" Target="../media/image4.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bin"/><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bin"/><Relationship Id="rId5" Type="http://schemas.openxmlformats.org/officeDocument/2006/relationships/image" Target="../media/image7.bin"/><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bin"/><Relationship Id="rId5" Type="http://schemas.openxmlformats.org/officeDocument/2006/relationships/image" Target="../media/image7.bin"/><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different, same, various&#10;&#10;Description automatically generated">
            <a:extLst>
              <a:ext uri="{FF2B5EF4-FFF2-40B4-BE49-F238E27FC236}">
                <a16:creationId xmlns:a16="http://schemas.microsoft.com/office/drawing/2014/main" id="{D7E078F2-88E5-662C-A96E-31D9AED7F9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392" y="-31531"/>
            <a:ext cx="12179300" cy="6858000"/>
          </a:xfrm>
          <a:prstGeom prst="rect">
            <a:avLst/>
          </a:prstGeom>
        </p:spPr>
      </p:pic>
      <p:sp>
        <p:nvSpPr>
          <p:cNvPr id="4" name="Rectangle 3">
            <a:extLst>
              <a:ext uri="{FF2B5EF4-FFF2-40B4-BE49-F238E27FC236}">
                <a16:creationId xmlns:a16="http://schemas.microsoft.com/office/drawing/2014/main" id="{CB528B34-580C-FB18-95C3-E8F27107648A}"/>
              </a:ext>
            </a:extLst>
          </p:cNvPr>
          <p:cNvSpPr>
            <a:spLocks/>
          </p:cNvSpPr>
          <p:nvPr/>
        </p:nvSpPr>
        <p:spPr>
          <a:xfrm>
            <a:off x="0" y="0"/>
            <a:ext cx="4676776" cy="6858000"/>
          </a:xfrm>
          <a:prstGeom prst="rect">
            <a:avLst/>
          </a:prstGeom>
          <a:solidFill>
            <a:srgbClr val="003C5B">
              <a:alpha val="9262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40BBD4-EAE4-D7B1-38ED-C5347F5913B4}"/>
              </a:ext>
            </a:extLst>
          </p:cNvPr>
          <p:cNvSpPr txBox="1">
            <a:spLocks/>
          </p:cNvSpPr>
          <p:nvPr/>
        </p:nvSpPr>
        <p:spPr>
          <a:xfrm>
            <a:off x="77392" y="2382416"/>
            <a:ext cx="4012692" cy="1138773"/>
          </a:xfrm>
          <a:prstGeom prst="rect">
            <a:avLst/>
          </a:prstGeom>
          <a:noFill/>
        </p:spPr>
        <p:txBody>
          <a:bodyPr wrap="square" rtlCol="0">
            <a:spAutoFit/>
          </a:bodyPr>
          <a:lstStyle/>
          <a:p>
            <a:r>
              <a:rPr lang="en-US" sz="3400" b="1" dirty="0">
                <a:solidFill>
                  <a:schemeClr val="bg1"/>
                </a:solidFill>
                <a:latin typeface="Arial" panose="020B0604020202020204" pitchFamily="34" charset="0"/>
                <a:cs typeface="Arial" panose="020B0604020202020204" pitchFamily="34" charset="0"/>
              </a:rPr>
              <a:t>Getting the Port to  Net-Zero by 2040</a:t>
            </a:r>
          </a:p>
        </p:txBody>
      </p:sp>
      <p:pic>
        <p:nvPicPr>
          <p:cNvPr id="6" name="Picture 5" descr="A picture containing text, clipart&#10;&#10;Description automatically generated">
            <a:extLst>
              <a:ext uri="{FF2B5EF4-FFF2-40B4-BE49-F238E27FC236}">
                <a16:creationId xmlns:a16="http://schemas.microsoft.com/office/drawing/2014/main" id="{2F74D0BF-44BA-9644-2160-032E9308E42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0912" y="327907"/>
            <a:ext cx="2250283" cy="910309"/>
          </a:xfrm>
          <a:prstGeom prst="rect">
            <a:avLst/>
          </a:prstGeom>
        </p:spPr>
      </p:pic>
      <p:sp>
        <p:nvSpPr>
          <p:cNvPr id="7" name="Rectangle 6">
            <a:extLst>
              <a:ext uri="{FF2B5EF4-FFF2-40B4-BE49-F238E27FC236}">
                <a16:creationId xmlns:a16="http://schemas.microsoft.com/office/drawing/2014/main" id="{C9DC7EB3-21FF-3357-55AF-C7BA5A3509AC}"/>
              </a:ext>
            </a:extLst>
          </p:cNvPr>
          <p:cNvSpPr>
            <a:spLocks/>
          </p:cNvSpPr>
          <p:nvPr/>
        </p:nvSpPr>
        <p:spPr>
          <a:xfrm>
            <a:off x="6350" y="4726946"/>
            <a:ext cx="5393535" cy="1298166"/>
          </a:xfrm>
          <a:prstGeom prst="rect">
            <a:avLst/>
          </a:prstGeom>
          <a:solidFill>
            <a:srgbClr val="00ADBB">
              <a:alpha val="9262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0FBD16-1F7E-B36F-FDBB-84E8078310F4}"/>
              </a:ext>
            </a:extLst>
          </p:cNvPr>
          <p:cNvSpPr txBox="1">
            <a:spLocks/>
          </p:cNvSpPr>
          <p:nvPr/>
        </p:nvSpPr>
        <p:spPr>
          <a:xfrm>
            <a:off x="77392" y="4849891"/>
            <a:ext cx="5251449" cy="101566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Billy Goodson,</a:t>
            </a:r>
          </a:p>
          <a:p>
            <a:r>
              <a:rPr lang="en-US" sz="2000" dirty="0">
                <a:solidFill>
                  <a:schemeClr val="bg1"/>
                </a:solidFill>
                <a:latin typeface="Arial" panose="020B0604020202020204" pitchFamily="34" charset="0"/>
                <a:cs typeface="Arial" panose="020B0604020202020204" pitchFamily="34" charset="0"/>
              </a:rPr>
              <a:t>Environmental Manager</a:t>
            </a:r>
          </a:p>
          <a:p>
            <a:r>
              <a:rPr lang="en-US" sz="2000" dirty="0">
                <a:solidFill>
                  <a:schemeClr val="bg1"/>
                </a:solidFill>
                <a:latin typeface="Arial" panose="020B0604020202020204" pitchFamily="34" charset="0"/>
                <a:cs typeface="Arial" panose="020B0604020202020204" pitchFamily="34" charset="0"/>
              </a:rPr>
              <a:t>October 24, 2023</a:t>
            </a:r>
          </a:p>
        </p:txBody>
      </p:sp>
    </p:spTree>
    <p:custDataLst>
      <p:tags r:id="rId1"/>
    </p:custDataLst>
    <p:extLst>
      <p:ext uri="{BB962C8B-B14F-4D97-AF65-F5344CB8AC3E}">
        <p14:creationId xmlns:p14="http://schemas.microsoft.com/office/powerpoint/2010/main" val="460822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502161" y="2296941"/>
            <a:ext cx="4824248" cy="329320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Improved turn times from our truck reservation system have reduced over 160,000 truck idling hours on our terminals</a:t>
            </a:r>
          </a:p>
          <a:p>
            <a:pPr marL="457200" indent="-457200">
              <a:buFont typeface="Arial" panose="020B0604020202020204" pitchFamily="34" charset="0"/>
              <a:buChar char="•"/>
            </a:pPr>
            <a:endParaRPr lang="en-US" sz="2800" dirty="0">
              <a:solidFill>
                <a:srgbClr val="003C5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Our longstanding Green Operator Program has reduced emissions by incenting the replacement of over 400 older model diesel trucks in 2022.</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Updating the program to include new Zero-Emission engines this fall</a:t>
            </a:r>
            <a:r>
              <a:rPr lang="en-US" sz="1600" dirty="0">
                <a:latin typeface="Arial" panose="020B0604020202020204" pitchFamily="34" charset="0"/>
                <a:cs typeface="Arial" panose="020B0604020202020204" pitchFamily="34" charset="0"/>
              </a:rPr>
              <a:t>.</a:t>
            </a:r>
            <a:endParaRPr lang="en-US" sz="1600" dirty="0">
              <a:solidFill>
                <a:srgbClr val="003C5B"/>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261177" y="571212"/>
            <a:ext cx="11142547"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Truck Reservation System &amp; Green Operator Program</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6409" y="2147416"/>
            <a:ext cx="6551540" cy="3657600"/>
          </a:xfrm>
          <a:prstGeom prst="rect">
            <a:avLst/>
          </a:prstGeom>
        </p:spPr>
      </p:pic>
    </p:spTree>
    <p:custDataLst>
      <p:tags r:id="rId1"/>
    </p:custDataLst>
    <p:extLst>
      <p:ext uri="{BB962C8B-B14F-4D97-AF65-F5344CB8AC3E}">
        <p14:creationId xmlns:p14="http://schemas.microsoft.com/office/powerpoint/2010/main" val="22529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837218" y="1845023"/>
            <a:ext cx="4824248"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Since 2017, the port has increased container moves by barge by 67%.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Each barge trip saves more than 10,000 truck miles on Virginia’s highways.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Using barges results in 35% less oxides of nitrogen and 60% less CO2 emissions as compared to moving freight by truck.</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660,000 truck trips since we started this service. </a:t>
            </a:r>
          </a:p>
          <a:p>
            <a:r>
              <a:rPr lang="en-US" sz="2000" dirty="0"/>
              <a:t> </a:t>
            </a: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261178"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Barge Service to Richmond Marine Terminal</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7044" y="1949593"/>
            <a:ext cx="5803644" cy="4114800"/>
          </a:xfrm>
          <a:prstGeom prst="rect">
            <a:avLst/>
          </a:prstGeom>
        </p:spPr>
      </p:pic>
    </p:spTree>
    <p:custDataLst>
      <p:tags r:id="rId1"/>
    </p:custDataLst>
    <p:extLst>
      <p:ext uri="{BB962C8B-B14F-4D97-AF65-F5344CB8AC3E}">
        <p14:creationId xmlns:p14="http://schemas.microsoft.com/office/powerpoint/2010/main" val="2960862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10207"/>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837218" y="2729721"/>
            <a:ext cx="4824248"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Port of Virginia has completed the design of its NIT Living Shoreline Project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Construction to restore 3600 linear feet of native wetland grasses, oyster reefs, and native plantings will begin in 2023</a:t>
            </a: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345261" y="382595"/>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Living Shoreline</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52986" y="2021307"/>
            <a:ext cx="6134794" cy="3749040"/>
          </a:xfrm>
          <a:prstGeom prst="rect">
            <a:avLst/>
          </a:prstGeom>
        </p:spPr>
      </p:pic>
    </p:spTree>
    <p:custDataLst>
      <p:tags r:id="rId1"/>
    </p:custDataLst>
    <p:extLst>
      <p:ext uri="{BB962C8B-B14F-4D97-AF65-F5344CB8AC3E}">
        <p14:creationId xmlns:p14="http://schemas.microsoft.com/office/powerpoint/2010/main" val="773661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2E6A81C5-5D76-3C9E-1DE9-96DDA3CEDC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50" y="0"/>
            <a:ext cx="12179300" cy="6858000"/>
          </a:xfrm>
          <a:prstGeom prst="rect">
            <a:avLst/>
          </a:prstGeom>
        </p:spPr>
      </p:pic>
      <p:sp>
        <p:nvSpPr>
          <p:cNvPr id="4" name="TextBox 3">
            <a:extLst>
              <a:ext uri="{FF2B5EF4-FFF2-40B4-BE49-F238E27FC236}">
                <a16:creationId xmlns:a16="http://schemas.microsoft.com/office/drawing/2014/main" id="{A3360001-6CA4-9F68-85AA-07E2EBDB6F4F}"/>
              </a:ext>
            </a:extLst>
          </p:cNvPr>
          <p:cNvSpPr txBox="1">
            <a:spLocks/>
          </p:cNvSpPr>
          <p:nvPr/>
        </p:nvSpPr>
        <p:spPr>
          <a:xfrm>
            <a:off x="991368" y="4377898"/>
            <a:ext cx="7128901"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Portsmouth Marine Terminal</a:t>
            </a:r>
          </a:p>
          <a:p>
            <a:r>
              <a:rPr lang="en-US" sz="3200" b="1" dirty="0">
                <a:solidFill>
                  <a:schemeClr val="bg1"/>
                </a:solidFill>
                <a:latin typeface="Arial" panose="020B0604020202020204" pitchFamily="34" charset="0"/>
                <a:cs typeface="Arial" panose="020B0604020202020204" pitchFamily="34" charset="0"/>
              </a:rPr>
              <a:t>The Wind Energy Hub of the Future</a:t>
            </a:r>
            <a:endParaRPr lang="en-US" sz="40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8111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AFF7369-8CAC-3A5F-3D38-E8F9D03D4C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700" y="0"/>
            <a:ext cx="12179300" cy="6858000"/>
          </a:xfrm>
          <a:prstGeom prst="rect">
            <a:avLst/>
          </a:prstGeom>
        </p:spPr>
      </p:pic>
      <p:sp>
        <p:nvSpPr>
          <p:cNvPr id="32" name="TextBox 31">
            <a:extLst>
              <a:ext uri="{FF2B5EF4-FFF2-40B4-BE49-F238E27FC236}">
                <a16:creationId xmlns:a16="http://schemas.microsoft.com/office/drawing/2014/main" id="{D2A53BEF-17B7-5FF0-0726-7BD6843D05D9}"/>
              </a:ext>
            </a:extLst>
          </p:cNvPr>
          <p:cNvSpPr txBox="1">
            <a:spLocks/>
          </p:cNvSpPr>
          <p:nvPr/>
        </p:nvSpPr>
        <p:spPr>
          <a:xfrm>
            <a:off x="136603" y="54110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Alignment of Port Actions to Sustainability Goals</a:t>
            </a:r>
            <a:endParaRPr lang="en-US" sz="4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1ED4263-E6D8-6D3A-0996-862DD5BD6C53}"/>
              </a:ext>
            </a:extLst>
          </p:cNvPr>
          <p:cNvSpPr txBox="1">
            <a:spLocks/>
          </p:cNvSpPr>
          <p:nvPr/>
        </p:nvSpPr>
        <p:spPr>
          <a:xfrm>
            <a:off x="6096001" y="1501946"/>
            <a:ext cx="5737412" cy="461665"/>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Climate Action</a:t>
            </a:r>
          </a:p>
        </p:txBody>
      </p:sp>
      <p:sp>
        <p:nvSpPr>
          <p:cNvPr id="9" name="TextBox 8">
            <a:extLst>
              <a:ext uri="{FF2B5EF4-FFF2-40B4-BE49-F238E27FC236}">
                <a16:creationId xmlns:a16="http://schemas.microsoft.com/office/drawing/2014/main" id="{6C54A847-B3AD-9722-94E3-9EC93EFD6304}"/>
              </a:ext>
            </a:extLst>
          </p:cNvPr>
          <p:cNvSpPr txBox="1">
            <a:spLocks/>
          </p:cNvSpPr>
          <p:nvPr/>
        </p:nvSpPr>
        <p:spPr>
          <a:xfrm>
            <a:off x="6096000" y="1891291"/>
            <a:ext cx="5737413" cy="1200329"/>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Increase use of clean energy</a:t>
            </a:r>
          </a:p>
          <a:p>
            <a:pPr marL="342900" indent="-34290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Facilitate offshore wind hub development</a:t>
            </a:r>
          </a:p>
          <a:p>
            <a:pPr marL="342900" indent="-34290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Reduce fossil fuel consumption</a:t>
            </a:r>
          </a:p>
          <a:p>
            <a:pPr marL="342900" indent="-342900">
              <a:buFont typeface="Arial" panose="020B0604020202020204" pitchFamily="34" charset="0"/>
              <a:buChar char="•"/>
            </a:pPr>
            <a:r>
              <a:rPr lang="en-US" b="1" dirty="0">
                <a:solidFill>
                  <a:schemeClr val="accent1"/>
                </a:solidFill>
                <a:latin typeface="Arial" panose="020B0604020202020204" pitchFamily="34" charset="0"/>
                <a:cs typeface="Arial" panose="020B0604020202020204" pitchFamily="34" charset="0"/>
              </a:rPr>
              <a:t>Expand use of alternative technology</a:t>
            </a:r>
          </a:p>
        </p:txBody>
      </p:sp>
      <p:sp>
        <p:nvSpPr>
          <p:cNvPr id="22" name="TextBox 21">
            <a:extLst>
              <a:ext uri="{FF2B5EF4-FFF2-40B4-BE49-F238E27FC236}">
                <a16:creationId xmlns:a16="http://schemas.microsoft.com/office/drawing/2014/main" id="{66F8F13B-1549-7405-4564-B6172117DB9F}"/>
              </a:ext>
            </a:extLst>
          </p:cNvPr>
          <p:cNvSpPr txBox="1">
            <a:spLocks/>
          </p:cNvSpPr>
          <p:nvPr/>
        </p:nvSpPr>
        <p:spPr>
          <a:xfrm>
            <a:off x="6096001" y="3402020"/>
            <a:ext cx="2640179" cy="461665"/>
          </a:xfrm>
          <a:prstGeom prst="rect">
            <a:avLst/>
          </a:prstGeom>
          <a:noFill/>
        </p:spPr>
        <p:txBody>
          <a:bodyPr wrap="square" rtlCol="0">
            <a:spAutoFit/>
          </a:bodyPr>
          <a:lstStyle/>
          <a:p>
            <a:pPr algn="ctr"/>
            <a:r>
              <a:rPr lang="en-US" sz="2400" b="1" dirty="0">
                <a:solidFill>
                  <a:schemeClr val="accent2"/>
                </a:solidFill>
                <a:latin typeface="Arial" panose="020B0604020202020204" pitchFamily="34" charset="0"/>
                <a:cs typeface="Arial" panose="020B0604020202020204" pitchFamily="34" charset="0"/>
              </a:rPr>
              <a:t>Life Below Water</a:t>
            </a:r>
          </a:p>
        </p:txBody>
      </p:sp>
      <p:sp>
        <p:nvSpPr>
          <p:cNvPr id="23" name="TextBox 22">
            <a:extLst>
              <a:ext uri="{FF2B5EF4-FFF2-40B4-BE49-F238E27FC236}">
                <a16:creationId xmlns:a16="http://schemas.microsoft.com/office/drawing/2014/main" id="{03B96453-D5DE-3966-47B4-C3005437C119}"/>
              </a:ext>
            </a:extLst>
          </p:cNvPr>
          <p:cNvSpPr txBox="1">
            <a:spLocks/>
          </p:cNvSpPr>
          <p:nvPr/>
        </p:nvSpPr>
        <p:spPr>
          <a:xfrm>
            <a:off x="6096000" y="3847184"/>
            <a:ext cx="5869971" cy="646331"/>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chemeClr val="accent2"/>
                </a:solidFill>
                <a:latin typeface="Arial" panose="020B0604020202020204" pitchFamily="34" charset="0"/>
                <a:cs typeface="Arial" panose="020B0604020202020204" pitchFamily="34" charset="0"/>
              </a:rPr>
              <a:t>Build and monitor oyster reefs</a:t>
            </a:r>
          </a:p>
          <a:p>
            <a:pPr marL="342900" indent="-342900">
              <a:buFont typeface="Arial" panose="020B0604020202020204" pitchFamily="34" charset="0"/>
              <a:buChar char="•"/>
            </a:pPr>
            <a:r>
              <a:rPr lang="en-US" b="1" dirty="0">
                <a:solidFill>
                  <a:schemeClr val="accent2"/>
                </a:solidFill>
                <a:latin typeface="Arial" panose="020B0604020202020204" pitchFamily="34" charset="0"/>
                <a:cs typeface="Arial" panose="020B0604020202020204" pitchFamily="34" charset="0"/>
              </a:rPr>
              <a:t>Design &amp; build a shoreline restoration project</a:t>
            </a:r>
          </a:p>
        </p:txBody>
      </p:sp>
      <p:sp>
        <p:nvSpPr>
          <p:cNvPr id="26" name="TextBox 25">
            <a:extLst>
              <a:ext uri="{FF2B5EF4-FFF2-40B4-BE49-F238E27FC236}">
                <a16:creationId xmlns:a16="http://schemas.microsoft.com/office/drawing/2014/main" id="{48FF4BD0-2092-C741-6EF5-88EDA575F48E}"/>
              </a:ext>
            </a:extLst>
          </p:cNvPr>
          <p:cNvSpPr txBox="1">
            <a:spLocks/>
          </p:cNvSpPr>
          <p:nvPr/>
        </p:nvSpPr>
        <p:spPr>
          <a:xfrm>
            <a:off x="6096000" y="4791942"/>
            <a:ext cx="5869971" cy="461665"/>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Industry, Innovation, and Infrastructure</a:t>
            </a:r>
          </a:p>
        </p:txBody>
      </p:sp>
      <p:sp>
        <p:nvSpPr>
          <p:cNvPr id="27" name="TextBox 26">
            <a:extLst>
              <a:ext uri="{FF2B5EF4-FFF2-40B4-BE49-F238E27FC236}">
                <a16:creationId xmlns:a16="http://schemas.microsoft.com/office/drawing/2014/main" id="{6C1A134D-E09F-F1DA-CB46-D1E71C6D5A2F}"/>
              </a:ext>
            </a:extLst>
          </p:cNvPr>
          <p:cNvSpPr txBox="1">
            <a:spLocks/>
          </p:cNvSpPr>
          <p:nvPr/>
        </p:nvSpPr>
        <p:spPr>
          <a:xfrm>
            <a:off x="6096001" y="5224123"/>
            <a:ext cx="5737412" cy="1200329"/>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Create gate efficiencies</a:t>
            </a:r>
          </a:p>
          <a:p>
            <a:pPr marL="342900" indent="-34290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Expand use of alternative technology</a:t>
            </a:r>
          </a:p>
          <a:p>
            <a:pPr marL="342900" indent="-34290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Barge and rail service to inland ports</a:t>
            </a:r>
          </a:p>
          <a:p>
            <a:pPr marL="342900" indent="-342900">
              <a:buFont typeface="Arial" panose="020B0604020202020204" pitchFamily="34" charset="0"/>
              <a:buChar char="•"/>
            </a:pPr>
            <a:r>
              <a:rPr lang="en-US" b="1" dirty="0">
                <a:solidFill>
                  <a:schemeClr val="tx2"/>
                </a:solidFill>
                <a:latin typeface="Arial" panose="020B0604020202020204" pitchFamily="34" charset="0"/>
                <a:cs typeface="Arial" panose="020B0604020202020204" pitchFamily="34" charset="0"/>
              </a:rPr>
              <a:t>Beneficial reuse of dredged materials</a:t>
            </a:r>
          </a:p>
        </p:txBody>
      </p:sp>
      <p:pic>
        <p:nvPicPr>
          <p:cNvPr id="29" name="Picture 28" descr="Diagram, venn diagram&#10;&#10;Description automatically generated">
            <a:extLst>
              <a:ext uri="{FF2B5EF4-FFF2-40B4-BE49-F238E27FC236}">
                <a16:creationId xmlns:a16="http://schemas.microsoft.com/office/drawing/2014/main" id="{DAA484FB-423E-5531-B552-F7DEF00A97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6029" y="974322"/>
            <a:ext cx="5403585" cy="5852920"/>
          </a:xfrm>
          <a:prstGeom prst="rect">
            <a:avLst/>
          </a:prstGeom>
        </p:spPr>
      </p:pic>
    </p:spTree>
    <p:custDataLst>
      <p:tags r:id="rId1"/>
    </p:custDataLst>
    <p:extLst>
      <p:ext uri="{BB962C8B-B14F-4D97-AF65-F5344CB8AC3E}">
        <p14:creationId xmlns:p14="http://schemas.microsoft.com/office/powerpoint/2010/main" val="13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5E7BCAF-CA23-D84E-B872-CECCACA82AD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3000"/>
                    </a14:imgEffect>
                    <a14:imgEffect>
                      <a14:saturation sat="0"/>
                    </a14:imgEffect>
                    <a14:imgEffect>
                      <a14:brightnessContrast bright="22000" contrast="1000"/>
                    </a14:imgEffect>
                  </a14:imgLayer>
                </a14:imgProps>
              </a:ext>
              <a:ext uri="{28A0092B-C50C-407E-A947-70E740481C1C}">
                <a14:useLocalDpi xmlns:a14="http://schemas.microsoft.com/office/drawing/2010/main"/>
              </a:ext>
            </a:extLst>
          </a:blip>
          <a:srcRect t="31269" b="31269"/>
          <a:stretch/>
        </p:blipFill>
        <p:spPr>
          <a:xfrm>
            <a:off x="0" y="-15809"/>
            <a:ext cx="12192000" cy="6858001"/>
          </a:xfrm>
          <a:prstGeom prst="rect">
            <a:avLst/>
          </a:prstGeom>
        </p:spPr>
      </p:pic>
      <p:sp>
        <p:nvSpPr>
          <p:cNvPr id="13" name="Rectangle 12">
            <a:extLst>
              <a:ext uri="{FF2B5EF4-FFF2-40B4-BE49-F238E27FC236}">
                <a16:creationId xmlns:a16="http://schemas.microsoft.com/office/drawing/2014/main" id="{E6AF8804-6C65-5443-BD6A-110CACE4422B}"/>
              </a:ext>
            </a:extLst>
          </p:cNvPr>
          <p:cNvSpPr>
            <a:spLocks/>
          </p:cNvSpPr>
          <p:nvPr/>
        </p:nvSpPr>
        <p:spPr>
          <a:xfrm>
            <a:off x="0" y="-15808"/>
            <a:ext cx="12192000" cy="6858000"/>
          </a:xfrm>
          <a:prstGeom prst="rect">
            <a:avLst/>
          </a:prstGeom>
          <a:gradFill>
            <a:gsLst>
              <a:gs pos="0">
                <a:srgbClr val="00958E">
                  <a:alpha val="57326"/>
                </a:srgbClr>
              </a:gs>
              <a:gs pos="100000">
                <a:srgbClr val="146AA4"/>
              </a:gs>
            </a:gsLst>
            <a:lin ang="5400000" scaled="1"/>
          </a:gradFill>
          <a:ln w="12700" cap="flat" cmpd="sng" algn="ctr">
            <a:solidFill>
              <a:srgbClr val="00958E">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41" name="Picture 40">
            <a:extLst>
              <a:ext uri="{FF2B5EF4-FFF2-40B4-BE49-F238E27FC236}">
                <a16:creationId xmlns:a16="http://schemas.microsoft.com/office/drawing/2014/main" id="{85639CF0-A47A-434C-9F01-F1859C5811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40" y="1044202"/>
            <a:ext cx="12251009" cy="5558210"/>
          </a:xfrm>
          <a:prstGeom prst="rect">
            <a:avLst/>
          </a:prstGeom>
        </p:spPr>
      </p:pic>
      <p:cxnSp>
        <p:nvCxnSpPr>
          <p:cNvPr id="25" name="Straight Connector 24">
            <a:extLst>
              <a:ext uri="{FF2B5EF4-FFF2-40B4-BE49-F238E27FC236}">
                <a16:creationId xmlns:a16="http://schemas.microsoft.com/office/drawing/2014/main" id="{D0C57174-965A-DC44-B2E8-923C1B792045}"/>
              </a:ext>
            </a:extLst>
          </p:cNvPr>
          <p:cNvCxnSpPr>
            <a:cxnSpLocks/>
          </p:cNvCxnSpPr>
          <p:nvPr/>
        </p:nvCxnSpPr>
        <p:spPr>
          <a:xfrm>
            <a:off x="734786" y="1308330"/>
            <a:ext cx="0" cy="226591"/>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1541688-42A3-AD44-AEB7-6574DDE1C016}"/>
              </a:ext>
            </a:extLst>
          </p:cNvPr>
          <p:cNvCxnSpPr>
            <a:cxnSpLocks/>
          </p:cNvCxnSpPr>
          <p:nvPr/>
        </p:nvCxnSpPr>
        <p:spPr>
          <a:xfrm>
            <a:off x="2370546" y="1136336"/>
            <a:ext cx="0" cy="398585"/>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CED641-2162-A144-9BB7-CD23355D451E}"/>
              </a:ext>
            </a:extLst>
          </p:cNvPr>
          <p:cNvCxnSpPr>
            <a:cxnSpLocks/>
          </p:cNvCxnSpPr>
          <p:nvPr/>
        </p:nvCxnSpPr>
        <p:spPr>
          <a:xfrm>
            <a:off x="3985986" y="1502263"/>
            <a:ext cx="0" cy="337625"/>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914DD15-41FB-4249-B697-EB023A359E3B}"/>
              </a:ext>
            </a:extLst>
          </p:cNvPr>
          <p:cNvCxnSpPr>
            <a:cxnSpLocks/>
          </p:cNvCxnSpPr>
          <p:nvPr/>
        </p:nvCxnSpPr>
        <p:spPr>
          <a:xfrm>
            <a:off x="5479506" y="1855211"/>
            <a:ext cx="0" cy="337625"/>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9EE395-39D1-3E48-81D2-CEB203C2722F}"/>
              </a:ext>
            </a:extLst>
          </p:cNvPr>
          <p:cNvCxnSpPr>
            <a:cxnSpLocks/>
          </p:cNvCxnSpPr>
          <p:nvPr/>
        </p:nvCxnSpPr>
        <p:spPr>
          <a:xfrm>
            <a:off x="6962866" y="2247902"/>
            <a:ext cx="0" cy="48768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DA85E1F-315F-E84F-8F45-24E75C7557A5}"/>
              </a:ext>
            </a:extLst>
          </p:cNvPr>
          <p:cNvCxnSpPr>
            <a:cxnSpLocks/>
          </p:cNvCxnSpPr>
          <p:nvPr/>
        </p:nvCxnSpPr>
        <p:spPr>
          <a:xfrm>
            <a:off x="8588466" y="2797106"/>
            <a:ext cx="0" cy="487680"/>
          </a:xfrm>
          <a:prstGeom prst="line">
            <a:avLst/>
          </a:prstGeom>
          <a:ln w="381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D7269D-2FD3-8A48-997C-29A70F3AD86E}"/>
              </a:ext>
            </a:extLst>
          </p:cNvPr>
          <p:cNvCxnSpPr>
            <a:cxnSpLocks/>
          </p:cNvCxnSpPr>
          <p:nvPr/>
        </p:nvCxnSpPr>
        <p:spPr>
          <a:xfrm flipH="1">
            <a:off x="11181806" y="6557855"/>
            <a:ext cx="1069204" cy="0"/>
          </a:xfrm>
          <a:prstGeom prst="line">
            <a:avLst/>
          </a:prstGeom>
          <a:ln w="6032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F7D4994-BE39-CE44-9B09-B11C45813A5A}"/>
              </a:ext>
            </a:extLst>
          </p:cNvPr>
          <p:cNvSpPr txBox="1">
            <a:spLocks/>
          </p:cNvSpPr>
          <p:nvPr/>
        </p:nvSpPr>
        <p:spPr>
          <a:xfrm>
            <a:off x="7839945" y="3259253"/>
            <a:ext cx="2794618" cy="2554545"/>
          </a:xfrm>
          <a:prstGeom prst="rect">
            <a:avLst/>
          </a:prstGeom>
          <a:noFill/>
        </p:spPr>
        <p:txBody>
          <a:bodyPr wrap="square" rtlCol="0">
            <a:spAutoFit/>
          </a:bodyPr>
          <a:lstStyle/>
          <a:p>
            <a:r>
              <a:rPr lang="en-US" sz="4000" b="1" dirty="0">
                <a:solidFill>
                  <a:schemeClr val="bg1"/>
                </a:solidFill>
              </a:rPr>
              <a:t>2024</a:t>
            </a:r>
          </a:p>
          <a:p>
            <a:r>
              <a:rPr lang="en-US" sz="2400" dirty="0">
                <a:solidFill>
                  <a:schemeClr val="bg1"/>
                </a:solidFill>
              </a:rPr>
              <a:t>65% absolute emission reduction from 2017 and powered by 100% renewable energy </a:t>
            </a:r>
          </a:p>
        </p:txBody>
      </p:sp>
      <p:sp>
        <p:nvSpPr>
          <p:cNvPr id="33" name="TextBox 32">
            <a:extLst>
              <a:ext uri="{FF2B5EF4-FFF2-40B4-BE49-F238E27FC236}">
                <a16:creationId xmlns:a16="http://schemas.microsoft.com/office/drawing/2014/main" id="{9BB535DA-7EEE-DD4E-9785-B7998BEADAC2}"/>
              </a:ext>
            </a:extLst>
          </p:cNvPr>
          <p:cNvSpPr txBox="1">
            <a:spLocks/>
          </p:cNvSpPr>
          <p:nvPr/>
        </p:nvSpPr>
        <p:spPr>
          <a:xfrm>
            <a:off x="52206" y="492273"/>
            <a:ext cx="1863667" cy="553998"/>
          </a:xfrm>
          <a:prstGeom prst="rect">
            <a:avLst/>
          </a:prstGeom>
          <a:noFill/>
        </p:spPr>
        <p:txBody>
          <a:bodyPr wrap="square" rtlCol="0">
            <a:spAutoFit/>
          </a:bodyPr>
          <a:lstStyle/>
          <a:p>
            <a:r>
              <a:rPr lang="en-US" sz="1500" dirty="0">
                <a:solidFill>
                  <a:schemeClr val="bg1"/>
                </a:solidFill>
              </a:rPr>
              <a:t>• NIT North Gate complete</a:t>
            </a:r>
          </a:p>
        </p:txBody>
      </p:sp>
      <p:sp>
        <p:nvSpPr>
          <p:cNvPr id="40" name="TextBox 39">
            <a:extLst>
              <a:ext uri="{FF2B5EF4-FFF2-40B4-BE49-F238E27FC236}">
                <a16:creationId xmlns:a16="http://schemas.microsoft.com/office/drawing/2014/main" id="{94E3E06A-9758-094A-A895-4329A4900C6C}"/>
              </a:ext>
            </a:extLst>
          </p:cNvPr>
          <p:cNvSpPr txBox="1">
            <a:spLocks/>
          </p:cNvSpPr>
          <p:nvPr/>
        </p:nvSpPr>
        <p:spPr>
          <a:xfrm>
            <a:off x="1708411" y="34608"/>
            <a:ext cx="2277576" cy="1015663"/>
          </a:xfrm>
          <a:prstGeom prst="rect">
            <a:avLst/>
          </a:prstGeom>
          <a:noFill/>
        </p:spPr>
        <p:txBody>
          <a:bodyPr wrap="square" rtlCol="0">
            <a:spAutoFit/>
          </a:bodyPr>
          <a:lstStyle/>
          <a:p>
            <a:r>
              <a:rPr lang="en-US" sz="1500" dirty="0">
                <a:solidFill>
                  <a:schemeClr val="bg1"/>
                </a:solidFill>
              </a:rPr>
              <a:t>• Truck Reservation System implementation </a:t>
            </a:r>
          </a:p>
          <a:p>
            <a:r>
              <a:rPr lang="en-US" sz="1500" dirty="0">
                <a:solidFill>
                  <a:schemeClr val="bg1"/>
                </a:solidFill>
              </a:rPr>
              <a:t>• Hybrid shuttle truck commitment </a:t>
            </a:r>
          </a:p>
        </p:txBody>
      </p:sp>
      <p:sp>
        <p:nvSpPr>
          <p:cNvPr id="54" name="TextBox 53">
            <a:extLst>
              <a:ext uri="{FF2B5EF4-FFF2-40B4-BE49-F238E27FC236}">
                <a16:creationId xmlns:a16="http://schemas.microsoft.com/office/drawing/2014/main" id="{B4230B61-4D78-0349-A182-02844F73885C}"/>
              </a:ext>
            </a:extLst>
          </p:cNvPr>
          <p:cNvSpPr txBox="1">
            <a:spLocks/>
          </p:cNvSpPr>
          <p:nvPr/>
        </p:nvSpPr>
        <p:spPr>
          <a:xfrm>
            <a:off x="3827774" y="465324"/>
            <a:ext cx="2369523" cy="784830"/>
          </a:xfrm>
          <a:prstGeom prst="rect">
            <a:avLst/>
          </a:prstGeom>
          <a:noFill/>
        </p:spPr>
        <p:txBody>
          <a:bodyPr wrap="square" rtlCol="0">
            <a:spAutoFit/>
          </a:bodyPr>
          <a:lstStyle/>
          <a:p>
            <a:r>
              <a:rPr lang="en-US" sz="1500" dirty="0">
                <a:solidFill>
                  <a:schemeClr val="bg1"/>
                </a:solidFill>
              </a:rPr>
              <a:t>• Mandatory Truck         Reservations expands</a:t>
            </a:r>
          </a:p>
          <a:p>
            <a:r>
              <a:rPr lang="en-US" sz="1500" dirty="0">
                <a:solidFill>
                  <a:schemeClr val="bg1"/>
                </a:solidFill>
              </a:rPr>
              <a:t>• PMT volume migration</a:t>
            </a:r>
          </a:p>
        </p:txBody>
      </p:sp>
      <p:sp>
        <p:nvSpPr>
          <p:cNvPr id="55" name="TextBox 54">
            <a:extLst>
              <a:ext uri="{FF2B5EF4-FFF2-40B4-BE49-F238E27FC236}">
                <a16:creationId xmlns:a16="http://schemas.microsoft.com/office/drawing/2014/main" id="{78FDAF9D-590E-E34A-B4D5-D002C5888B8F}"/>
              </a:ext>
            </a:extLst>
          </p:cNvPr>
          <p:cNvSpPr txBox="1">
            <a:spLocks/>
          </p:cNvSpPr>
          <p:nvPr/>
        </p:nvSpPr>
        <p:spPr>
          <a:xfrm>
            <a:off x="5418311" y="1195121"/>
            <a:ext cx="2611588" cy="553998"/>
          </a:xfrm>
          <a:prstGeom prst="rect">
            <a:avLst/>
          </a:prstGeom>
          <a:noFill/>
        </p:spPr>
        <p:txBody>
          <a:bodyPr wrap="square" rtlCol="0">
            <a:spAutoFit/>
          </a:bodyPr>
          <a:lstStyle/>
          <a:p>
            <a:r>
              <a:rPr lang="en-US" sz="1500" dirty="0">
                <a:solidFill>
                  <a:schemeClr val="bg1"/>
                </a:solidFill>
              </a:rPr>
              <a:t>• VIG Expansion complete</a:t>
            </a:r>
          </a:p>
          <a:p>
            <a:r>
              <a:rPr lang="en-US" sz="1500" dirty="0">
                <a:solidFill>
                  <a:schemeClr val="bg1"/>
                </a:solidFill>
              </a:rPr>
              <a:t>• PMT closes</a:t>
            </a:r>
          </a:p>
        </p:txBody>
      </p:sp>
      <p:sp>
        <p:nvSpPr>
          <p:cNvPr id="56" name="TextBox 55">
            <a:extLst>
              <a:ext uri="{FF2B5EF4-FFF2-40B4-BE49-F238E27FC236}">
                <a16:creationId xmlns:a16="http://schemas.microsoft.com/office/drawing/2014/main" id="{664B41D0-F3C6-4943-B3F1-1A6010B685F6}"/>
              </a:ext>
            </a:extLst>
          </p:cNvPr>
          <p:cNvSpPr txBox="1">
            <a:spLocks/>
          </p:cNvSpPr>
          <p:nvPr/>
        </p:nvSpPr>
        <p:spPr>
          <a:xfrm>
            <a:off x="6866112" y="1565571"/>
            <a:ext cx="3872501" cy="553998"/>
          </a:xfrm>
          <a:prstGeom prst="rect">
            <a:avLst/>
          </a:prstGeom>
          <a:noFill/>
        </p:spPr>
        <p:txBody>
          <a:bodyPr wrap="square" rtlCol="0">
            <a:spAutoFit/>
          </a:bodyPr>
          <a:lstStyle/>
          <a:p>
            <a:r>
              <a:rPr lang="en-US" sz="1500" dirty="0">
                <a:solidFill>
                  <a:schemeClr val="bg1"/>
                </a:solidFill>
              </a:rPr>
              <a:t>• NIT Optimization complete</a:t>
            </a:r>
          </a:p>
          <a:p>
            <a:r>
              <a:rPr lang="en-US" sz="1500" dirty="0">
                <a:solidFill>
                  <a:schemeClr val="bg1"/>
                </a:solidFill>
              </a:rPr>
              <a:t>• Port commits to decarbonization goals</a:t>
            </a:r>
          </a:p>
        </p:txBody>
      </p:sp>
      <p:sp>
        <p:nvSpPr>
          <p:cNvPr id="57" name="TextBox 56">
            <a:extLst>
              <a:ext uri="{FF2B5EF4-FFF2-40B4-BE49-F238E27FC236}">
                <a16:creationId xmlns:a16="http://schemas.microsoft.com/office/drawing/2014/main" id="{36A59FFE-ED68-2546-AA09-13EBEB48CA10}"/>
              </a:ext>
            </a:extLst>
          </p:cNvPr>
          <p:cNvSpPr txBox="1">
            <a:spLocks/>
          </p:cNvSpPr>
          <p:nvPr/>
        </p:nvSpPr>
        <p:spPr>
          <a:xfrm>
            <a:off x="113999" y="1534921"/>
            <a:ext cx="1235859" cy="1354217"/>
          </a:xfrm>
          <a:prstGeom prst="rect">
            <a:avLst/>
          </a:prstGeom>
          <a:noFill/>
        </p:spPr>
        <p:txBody>
          <a:bodyPr wrap="square" rtlCol="0">
            <a:spAutoFit/>
          </a:bodyPr>
          <a:lstStyle/>
          <a:p>
            <a:pPr algn="ctr"/>
            <a:r>
              <a:rPr lang="en-US" sz="2800" b="1" dirty="0"/>
              <a:t>2017</a:t>
            </a:r>
          </a:p>
          <a:p>
            <a:pPr algn="ctr"/>
            <a:r>
              <a:rPr lang="en-US" dirty="0"/>
              <a:t>70,247</a:t>
            </a:r>
          </a:p>
          <a:p>
            <a:pPr algn="ctr"/>
            <a:r>
              <a:rPr lang="en-US" i="1" dirty="0"/>
              <a:t>MTCO2e</a:t>
            </a:r>
          </a:p>
          <a:p>
            <a:pPr algn="ctr"/>
            <a:r>
              <a:rPr lang="en-US" i="1" dirty="0"/>
              <a:t>Emissions</a:t>
            </a:r>
          </a:p>
        </p:txBody>
      </p:sp>
      <p:sp>
        <p:nvSpPr>
          <p:cNvPr id="58" name="TextBox 57">
            <a:extLst>
              <a:ext uri="{FF2B5EF4-FFF2-40B4-BE49-F238E27FC236}">
                <a16:creationId xmlns:a16="http://schemas.microsoft.com/office/drawing/2014/main" id="{1263D5F1-1971-6848-AD38-70E3170C80E1}"/>
              </a:ext>
            </a:extLst>
          </p:cNvPr>
          <p:cNvSpPr txBox="1">
            <a:spLocks/>
          </p:cNvSpPr>
          <p:nvPr/>
        </p:nvSpPr>
        <p:spPr>
          <a:xfrm>
            <a:off x="1806667" y="1534921"/>
            <a:ext cx="1342773" cy="800219"/>
          </a:xfrm>
          <a:prstGeom prst="rect">
            <a:avLst/>
          </a:prstGeom>
          <a:noFill/>
        </p:spPr>
        <p:txBody>
          <a:bodyPr wrap="square" rtlCol="0">
            <a:spAutoFit/>
          </a:bodyPr>
          <a:lstStyle/>
          <a:p>
            <a:pPr algn="ctr"/>
            <a:r>
              <a:rPr lang="en-US" sz="2800" b="1" dirty="0"/>
              <a:t>2018</a:t>
            </a:r>
          </a:p>
          <a:p>
            <a:pPr algn="ctr"/>
            <a:r>
              <a:rPr lang="en-US" dirty="0"/>
              <a:t>73,613</a:t>
            </a:r>
          </a:p>
        </p:txBody>
      </p:sp>
      <p:sp>
        <p:nvSpPr>
          <p:cNvPr id="59" name="TextBox 58">
            <a:extLst>
              <a:ext uri="{FF2B5EF4-FFF2-40B4-BE49-F238E27FC236}">
                <a16:creationId xmlns:a16="http://schemas.microsoft.com/office/drawing/2014/main" id="{ED0A64E2-E5E7-CB49-A186-5193B24DE948}"/>
              </a:ext>
            </a:extLst>
          </p:cNvPr>
          <p:cNvSpPr txBox="1">
            <a:spLocks/>
          </p:cNvSpPr>
          <p:nvPr/>
        </p:nvSpPr>
        <p:spPr>
          <a:xfrm>
            <a:off x="3369397" y="1872546"/>
            <a:ext cx="1235856" cy="800219"/>
          </a:xfrm>
          <a:prstGeom prst="rect">
            <a:avLst/>
          </a:prstGeom>
          <a:noFill/>
        </p:spPr>
        <p:txBody>
          <a:bodyPr wrap="square" rtlCol="0">
            <a:spAutoFit/>
          </a:bodyPr>
          <a:lstStyle/>
          <a:p>
            <a:pPr algn="ctr"/>
            <a:r>
              <a:rPr lang="en-US" sz="2800" b="1" dirty="0"/>
              <a:t>2019</a:t>
            </a:r>
          </a:p>
          <a:p>
            <a:pPr algn="ctr"/>
            <a:r>
              <a:rPr lang="en-US" dirty="0"/>
              <a:t>68,590</a:t>
            </a:r>
          </a:p>
        </p:txBody>
      </p:sp>
      <p:sp>
        <p:nvSpPr>
          <p:cNvPr id="60" name="TextBox 59">
            <a:extLst>
              <a:ext uri="{FF2B5EF4-FFF2-40B4-BE49-F238E27FC236}">
                <a16:creationId xmlns:a16="http://schemas.microsoft.com/office/drawing/2014/main" id="{2E33B5E2-881E-5A46-86E9-CC9ECB59EE22}"/>
              </a:ext>
            </a:extLst>
          </p:cNvPr>
          <p:cNvSpPr txBox="1">
            <a:spLocks/>
          </p:cNvSpPr>
          <p:nvPr/>
        </p:nvSpPr>
        <p:spPr>
          <a:xfrm>
            <a:off x="4891314" y="2182035"/>
            <a:ext cx="1184759" cy="800219"/>
          </a:xfrm>
          <a:prstGeom prst="rect">
            <a:avLst/>
          </a:prstGeom>
          <a:noFill/>
        </p:spPr>
        <p:txBody>
          <a:bodyPr wrap="square" rtlCol="0">
            <a:spAutoFit/>
          </a:bodyPr>
          <a:lstStyle/>
          <a:p>
            <a:pPr algn="ctr"/>
            <a:r>
              <a:rPr lang="en-US" sz="2800" b="1" dirty="0"/>
              <a:t>2020</a:t>
            </a:r>
          </a:p>
          <a:p>
            <a:pPr algn="ctr"/>
            <a:r>
              <a:rPr lang="en-US" dirty="0"/>
              <a:t>59,531</a:t>
            </a:r>
          </a:p>
        </p:txBody>
      </p:sp>
      <p:sp>
        <p:nvSpPr>
          <p:cNvPr id="62" name="TextBox 61">
            <a:extLst>
              <a:ext uri="{FF2B5EF4-FFF2-40B4-BE49-F238E27FC236}">
                <a16:creationId xmlns:a16="http://schemas.microsoft.com/office/drawing/2014/main" id="{0A6CEC64-B105-FD4D-B311-62E4CAF0140E}"/>
              </a:ext>
            </a:extLst>
          </p:cNvPr>
          <p:cNvSpPr txBox="1">
            <a:spLocks/>
          </p:cNvSpPr>
          <p:nvPr/>
        </p:nvSpPr>
        <p:spPr>
          <a:xfrm>
            <a:off x="9859006" y="5713655"/>
            <a:ext cx="1551115" cy="1077218"/>
          </a:xfrm>
          <a:prstGeom prst="rect">
            <a:avLst/>
          </a:prstGeom>
          <a:noFill/>
        </p:spPr>
        <p:txBody>
          <a:bodyPr wrap="square" rtlCol="0">
            <a:spAutoFit/>
          </a:bodyPr>
          <a:lstStyle/>
          <a:p>
            <a:r>
              <a:rPr lang="en-US" sz="4000" b="1" dirty="0">
                <a:solidFill>
                  <a:schemeClr val="bg1"/>
                </a:solidFill>
              </a:rPr>
              <a:t>2040</a:t>
            </a:r>
          </a:p>
          <a:p>
            <a:r>
              <a:rPr lang="en-US" sz="2400" dirty="0">
                <a:solidFill>
                  <a:schemeClr val="bg1"/>
                </a:solidFill>
              </a:rPr>
              <a:t>Net-zero</a:t>
            </a:r>
          </a:p>
        </p:txBody>
      </p:sp>
      <p:sp>
        <p:nvSpPr>
          <p:cNvPr id="39" name="TextBox 38">
            <a:extLst>
              <a:ext uri="{FF2B5EF4-FFF2-40B4-BE49-F238E27FC236}">
                <a16:creationId xmlns:a16="http://schemas.microsoft.com/office/drawing/2014/main" id="{FC6AD80C-2693-D84E-BB89-D890252C96A5}"/>
              </a:ext>
            </a:extLst>
          </p:cNvPr>
          <p:cNvSpPr txBox="1">
            <a:spLocks/>
          </p:cNvSpPr>
          <p:nvPr/>
        </p:nvSpPr>
        <p:spPr>
          <a:xfrm>
            <a:off x="6475576" y="2688472"/>
            <a:ext cx="1041009" cy="800219"/>
          </a:xfrm>
          <a:prstGeom prst="rect">
            <a:avLst/>
          </a:prstGeom>
          <a:noFill/>
        </p:spPr>
        <p:txBody>
          <a:bodyPr wrap="square" rtlCol="0">
            <a:spAutoFit/>
          </a:bodyPr>
          <a:lstStyle/>
          <a:p>
            <a:pPr algn="ctr"/>
            <a:r>
              <a:rPr lang="en-US" sz="2800" b="1" dirty="0"/>
              <a:t>2021</a:t>
            </a:r>
          </a:p>
          <a:p>
            <a:pPr algn="ctr"/>
            <a:r>
              <a:rPr lang="en-US" dirty="0"/>
              <a:t>58,478</a:t>
            </a:r>
          </a:p>
        </p:txBody>
      </p:sp>
      <p:sp>
        <p:nvSpPr>
          <p:cNvPr id="42" name="Title 2">
            <a:extLst>
              <a:ext uri="{FF2B5EF4-FFF2-40B4-BE49-F238E27FC236}">
                <a16:creationId xmlns:a16="http://schemas.microsoft.com/office/drawing/2014/main" id="{BEE98162-8CB2-7D4E-A674-6F6256A81E56}"/>
              </a:ext>
            </a:extLst>
          </p:cNvPr>
          <p:cNvSpPr txBox="1">
            <a:spLocks/>
          </p:cNvSpPr>
          <p:nvPr/>
        </p:nvSpPr>
        <p:spPr>
          <a:xfrm>
            <a:off x="398232" y="4057594"/>
            <a:ext cx="7527739" cy="178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003C5B"/>
                </a:solidFill>
                <a:latin typeface="Arial" panose="020B0604020202020204" pitchFamily="34" charset="0"/>
                <a:ea typeface="+mj-ea"/>
                <a:cs typeface="Arial" panose="020B0604020202020204" pitchFamily="34" charset="0"/>
              </a:defRPr>
            </a:lvl1pPr>
          </a:lstStyle>
          <a:p>
            <a:r>
              <a:rPr lang="en-US" sz="4200" dirty="0">
                <a:solidFill>
                  <a:schemeClr val="bg1"/>
                </a:solidFill>
              </a:rPr>
              <a:t>The Port of Virginia will operate with net-zero carbon emissions by 2040</a:t>
            </a:r>
          </a:p>
        </p:txBody>
      </p:sp>
      <p:sp>
        <p:nvSpPr>
          <p:cNvPr id="34" name="Rectangle 33">
            <a:extLst>
              <a:ext uri="{FF2B5EF4-FFF2-40B4-BE49-F238E27FC236}">
                <a16:creationId xmlns:a16="http://schemas.microsoft.com/office/drawing/2014/main" id="{F9CFA990-7176-744F-A5EC-678DB24E3C83}"/>
              </a:ext>
            </a:extLst>
          </p:cNvPr>
          <p:cNvSpPr>
            <a:spLocks/>
          </p:cNvSpPr>
          <p:nvPr/>
        </p:nvSpPr>
        <p:spPr>
          <a:xfrm>
            <a:off x="483464" y="6401619"/>
            <a:ext cx="10858228" cy="215444"/>
          </a:xfrm>
          <a:prstGeom prst="rect">
            <a:avLst/>
          </a:prstGeom>
        </p:spPr>
        <p:txBody>
          <a:bodyPr wrap="square" lIns="0" tIns="0" rIns="0" bIns="0">
            <a:spAutoFit/>
          </a:bodyPr>
          <a:lstStyle/>
          <a:p>
            <a:r>
              <a:rPr lang="en-US" sz="1400" i="1" dirty="0">
                <a:solidFill>
                  <a:schemeClr val="bg1"/>
                </a:solidFill>
              </a:rPr>
              <a:t>*Net-zero for scope 1 and 2 emissions</a:t>
            </a:r>
          </a:p>
        </p:txBody>
      </p:sp>
    </p:spTree>
    <p:custDataLst>
      <p:tags r:id="rId1"/>
    </p:custDataLst>
    <p:extLst>
      <p:ext uri="{BB962C8B-B14F-4D97-AF65-F5344CB8AC3E}">
        <p14:creationId xmlns:p14="http://schemas.microsoft.com/office/powerpoint/2010/main" val="3358747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a14="http://schemas.microsoft.com/office/drawing/2010/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459"/>
            <a:ext cx="12179300" cy="6858000"/>
          </a:xfrm>
          <a:prstGeom prst="rect">
            <a:avLst/>
          </a:prstGeom>
        </p:spPr>
      </p:pic>
      <p:sp>
        <p:nvSpPr>
          <p:cNvPr id="4" name="TextBox 3">
            <a:extLst>
              <a:ext uri="{FF2B5EF4-FFF2-40B4-BE49-F238E27FC236}">
                <a16:creationId xmlns:a16="http://schemas.microsoft.com/office/drawing/2014/main" id="{1A795549-F5FA-C03F-9728-B44A504918F1}"/>
              </a:ext>
            </a:extLst>
          </p:cNvPr>
          <p:cNvSpPr txBox="1">
            <a:spLocks/>
          </p:cNvSpPr>
          <p:nvPr/>
        </p:nvSpPr>
        <p:spPr>
          <a:xfrm>
            <a:off x="12700"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Decarbonization Commitments</a:t>
            </a:r>
          </a:p>
        </p:txBody>
      </p:sp>
      <p:sp>
        <p:nvSpPr>
          <p:cNvPr id="13" name="Rectangle 12">
            <a:extLst>
              <a:ext uri="{FF2B5EF4-FFF2-40B4-BE49-F238E27FC236}">
                <a16:creationId xmlns:a16="http://schemas.microsoft.com/office/drawing/2014/main" id="{5093938A-3B17-8312-2BD3-B20F1EF17E82}"/>
              </a:ext>
            </a:extLst>
          </p:cNvPr>
          <p:cNvSpPr>
            <a:spLocks/>
          </p:cNvSpPr>
          <p:nvPr/>
        </p:nvSpPr>
        <p:spPr>
          <a:xfrm>
            <a:off x="1329538" y="1923223"/>
            <a:ext cx="9532925" cy="119494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191D4A0-2555-B183-2450-9ABFFE3AC7CB}"/>
              </a:ext>
            </a:extLst>
          </p:cNvPr>
          <p:cNvGrpSpPr>
            <a:grpSpLocks/>
          </p:cNvGrpSpPr>
          <p:nvPr/>
        </p:nvGrpSpPr>
        <p:grpSpPr>
          <a:xfrm>
            <a:off x="4994544" y="1663892"/>
            <a:ext cx="2202913" cy="627163"/>
            <a:chOff x="5782419" y="1567973"/>
            <a:chExt cx="2202913" cy="627163"/>
          </a:xfrm>
        </p:grpSpPr>
        <p:sp>
          <p:nvSpPr>
            <p:cNvPr id="8" name="Rounded Rectangle 7">
              <a:extLst>
                <a:ext uri="{FF2B5EF4-FFF2-40B4-BE49-F238E27FC236}">
                  <a16:creationId xmlns:a16="http://schemas.microsoft.com/office/drawing/2014/main" id="{306E6CBC-F077-4042-44C1-08633813042D}"/>
                </a:ext>
              </a:extLst>
            </p:cNvPr>
            <p:cNvSpPr/>
            <p:nvPr/>
          </p:nvSpPr>
          <p:spPr>
            <a:xfrm>
              <a:off x="6096000" y="1597001"/>
              <a:ext cx="1889332" cy="584775"/>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rPr>
                <a:t>2024</a:t>
              </a:r>
            </a:p>
          </p:txBody>
        </p:sp>
        <p:grpSp>
          <p:nvGrpSpPr>
            <p:cNvPr id="2" name="Group 1">
              <a:extLst>
                <a:ext uri="{FF2B5EF4-FFF2-40B4-BE49-F238E27FC236}">
                  <a16:creationId xmlns:a16="http://schemas.microsoft.com/office/drawing/2014/main" id="{8062023D-580F-7DE1-8D6A-35044856479E}"/>
                </a:ext>
              </a:extLst>
            </p:cNvPr>
            <p:cNvGrpSpPr/>
            <p:nvPr/>
          </p:nvGrpSpPr>
          <p:grpSpPr>
            <a:xfrm>
              <a:off x="5782419" y="1567973"/>
              <a:ext cx="627163" cy="627163"/>
              <a:chOff x="5468837" y="1567973"/>
              <a:chExt cx="627163" cy="627163"/>
            </a:xfrm>
          </p:grpSpPr>
          <p:sp>
            <p:nvSpPr>
              <p:cNvPr id="17" name="Oval 16">
                <a:extLst>
                  <a:ext uri="{FF2B5EF4-FFF2-40B4-BE49-F238E27FC236}">
                    <a16:creationId xmlns:a16="http://schemas.microsoft.com/office/drawing/2014/main" id="{82B7043D-8A01-7EDF-1F2C-6FCF2A96DD95}"/>
                  </a:ext>
                </a:extLst>
              </p:cNvPr>
              <p:cNvSpPr/>
              <p:nvPr/>
            </p:nvSpPr>
            <p:spPr>
              <a:xfrm>
                <a:off x="5468837" y="1567973"/>
                <a:ext cx="627163" cy="627163"/>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CB6871E-7DE7-5B4C-4F20-BB1E7B7E18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96498" y="1742260"/>
                <a:ext cx="371839" cy="326493"/>
              </a:xfrm>
              <a:prstGeom prst="rect">
                <a:avLst/>
              </a:prstGeom>
            </p:spPr>
          </p:pic>
        </p:grpSp>
      </p:grpSp>
      <p:sp>
        <p:nvSpPr>
          <p:cNvPr id="5" name="TextBox 4">
            <a:extLst>
              <a:ext uri="{FF2B5EF4-FFF2-40B4-BE49-F238E27FC236}">
                <a16:creationId xmlns:a16="http://schemas.microsoft.com/office/drawing/2014/main" id="{3C5C2809-946C-8451-4BA0-0F593D3A8E85}"/>
              </a:ext>
            </a:extLst>
          </p:cNvPr>
          <p:cNvSpPr txBox="1">
            <a:spLocks/>
          </p:cNvSpPr>
          <p:nvPr/>
        </p:nvSpPr>
        <p:spPr>
          <a:xfrm>
            <a:off x="1062686" y="2424480"/>
            <a:ext cx="10066629" cy="461665"/>
          </a:xfrm>
          <a:prstGeom prst="rect">
            <a:avLst/>
          </a:prstGeom>
          <a:noFill/>
        </p:spPr>
        <p:txBody>
          <a:bodyPr wrap="square" rtlCol="0">
            <a:spAutoFit/>
          </a:bodyPr>
          <a:lstStyle/>
          <a:p>
            <a:pPr lvl="0" algn="ctr"/>
            <a:r>
              <a:rPr lang="en-US" sz="2400" dirty="0">
                <a:solidFill>
                  <a:schemeClr val="bg1"/>
                </a:solidFill>
              </a:rPr>
              <a:t>65% absolute reduction in green house gas emissions from 2017</a:t>
            </a:r>
          </a:p>
        </p:txBody>
      </p:sp>
      <p:sp>
        <p:nvSpPr>
          <p:cNvPr id="41" name="Rectangle 40">
            <a:extLst>
              <a:ext uri="{FF2B5EF4-FFF2-40B4-BE49-F238E27FC236}">
                <a16:creationId xmlns:a16="http://schemas.microsoft.com/office/drawing/2014/main" id="{861A8558-8CDA-048A-49F8-C3F894E1FDAF}"/>
              </a:ext>
            </a:extLst>
          </p:cNvPr>
          <p:cNvSpPr>
            <a:spLocks/>
          </p:cNvSpPr>
          <p:nvPr/>
        </p:nvSpPr>
        <p:spPr>
          <a:xfrm>
            <a:off x="1329537" y="3580573"/>
            <a:ext cx="9532925" cy="119494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FAA032EE-7642-6486-1EDD-9CA9255B2E8E}"/>
              </a:ext>
            </a:extLst>
          </p:cNvPr>
          <p:cNvSpPr>
            <a:spLocks/>
          </p:cNvSpPr>
          <p:nvPr/>
        </p:nvSpPr>
        <p:spPr>
          <a:xfrm>
            <a:off x="5308125" y="3341205"/>
            <a:ext cx="1889332" cy="584775"/>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2"/>
                </a:solidFill>
              </a:rPr>
              <a:t>2024</a:t>
            </a:r>
          </a:p>
        </p:txBody>
      </p:sp>
      <p:sp>
        <p:nvSpPr>
          <p:cNvPr id="47" name="Oval 46">
            <a:extLst>
              <a:ext uri="{FF2B5EF4-FFF2-40B4-BE49-F238E27FC236}">
                <a16:creationId xmlns:a16="http://schemas.microsoft.com/office/drawing/2014/main" id="{B4122C95-084F-48A5-88EC-9F879754A504}"/>
              </a:ext>
            </a:extLst>
          </p:cNvPr>
          <p:cNvSpPr>
            <a:spLocks/>
          </p:cNvSpPr>
          <p:nvPr/>
        </p:nvSpPr>
        <p:spPr>
          <a:xfrm>
            <a:off x="4994544" y="3312177"/>
            <a:ext cx="627163" cy="62716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DEABB55-7263-FDA2-2C5B-3E3E49134D66}"/>
              </a:ext>
            </a:extLst>
          </p:cNvPr>
          <p:cNvSpPr txBox="1">
            <a:spLocks/>
          </p:cNvSpPr>
          <p:nvPr/>
        </p:nvSpPr>
        <p:spPr>
          <a:xfrm>
            <a:off x="1062686" y="4081830"/>
            <a:ext cx="10066629" cy="461665"/>
          </a:xfrm>
          <a:prstGeom prst="rect">
            <a:avLst/>
          </a:prstGeom>
          <a:noFill/>
        </p:spPr>
        <p:txBody>
          <a:bodyPr wrap="square" rtlCol="0">
            <a:spAutoFit/>
          </a:bodyPr>
          <a:lstStyle/>
          <a:p>
            <a:pPr lvl="0" algn="ctr"/>
            <a:r>
              <a:rPr lang="en-US" sz="2400" dirty="0">
                <a:solidFill>
                  <a:schemeClr val="bg1"/>
                </a:solidFill>
              </a:rPr>
              <a:t>Power port operations with 100% clean energy</a:t>
            </a:r>
          </a:p>
        </p:txBody>
      </p:sp>
      <p:sp>
        <p:nvSpPr>
          <p:cNvPr id="50" name="Rectangle 49">
            <a:extLst>
              <a:ext uri="{FF2B5EF4-FFF2-40B4-BE49-F238E27FC236}">
                <a16:creationId xmlns:a16="http://schemas.microsoft.com/office/drawing/2014/main" id="{B1E953C7-47D4-74A2-153C-185452D460D9}"/>
              </a:ext>
            </a:extLst>
          </p:cNvPr>
          <p:cNvSpPr>
            <a:spLocks/>
          </p:cNvSpPr>
          <p:nvPr/>
        </p:nvSpPr>
        <p:spPr>
          <a:xfrm>
            <a:off x="1329537" y="5237923"/>
            <a:ext cx="9532925" cy="119494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D5F10ED3-4293-AB88-AC40-E614142C705B}"/>
              </a:ext>
            </a:extLst>
          </p:cNvPr>
          <p:cNvSpPr>
            <a:spLocks/>
          </p:cNvSpPr>
          <p:nvPr/>
        </p:nvSpPr>
        <p:spPr>
          <a:xfrm>
            <a:off x="5308125" y="4997639"/>
            <a:ext cx="1889332" cy="58477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2040</a:t>
            </a:r>
          </a:p>
        </p:txBody>
      </p:sp>
      <p:sp>
        <p:nvSpPr>
          <p:cNvPr id="54" name="Oval 53">
            <a:extLst>
              <a:ext uri="{FF2B5EF4-FFF2-40B4-BE49-F238E27FC236}">
                <a16:creationId xmlns:a16="http://schemas.microsoft.com/office/drawing/2014/main" id="{7B3FE71A-C18C-0D49-C57A-6C21B95D547B}"/>
              </a:ext>
            </a:extLst>
          </p:cNvPr>
          <p:cNvSpPr>
            <a:spLocks/>
          </p:cNvSpPr>
          <p:nvPr/>
        </p:nvSpPr>
        <p:spPr>
          <a:xfrm>
            <a:off x="4994544" y="4968611"/>
            <a:ext cx="627163" cy="627163"/>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6C278429-CB85-AFB8-E631-74493E6733C6}"/>
              </a:ext>
            </a:extLst>
          </p:cNvPr>
          <p:cNvSpPr txBox="1">
            <a:spLocks/>
          </p:cNvSpPr>
          <p:nvPr/>
        </p:nvSpPr>
        <p:spPr>
          <a:xfrm>
            <a:off x="1062686" y="5739180"/>
            <a:ext cx="10066629" cy="461665"/>
          </a:xfrm>
          <a:prstGeom prst="rect">
            <a:avLst/>
          </a:prstGeom>
          <a:noFill/>
        </p:spPr>
        <p:txBody>
          <a:bodyPr wrap="square" rtlCol="0">
            <a:spAutoFit/>
          </a:bodyPr>
          <a:lstStyle/>
          <a:p>
            <a:pPr lvl="0" algn="ctr"/>
            <a:r>
              <a:rPr lang="en-US" sz="2400" dirty="0">
                <a:solidFill>
                  <a:schemeClr val="bg1"/>
                </a:solidFill>
              </a:rPr>
              <a:t>Net-zero carbon emissions</a:t>
            </a:r>
          </a:p>
        </p:txBody>
      </p:sp>
      <p:pic>
        <p:nvPicPr>
          <p:cNvPr id="22" name="Picture 21">
            <a:extLst>
              <a:ext uri="{FF2B5EF4-FFF2-40B4-BE49-F238E27FC236}">
                <a16:creationId xmlns:a16="http://schemas.microsoft.com/office/drawing/2014/main" id="{740246F7-D02D-9692-F33A-6379FA06664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22205" y="5090803"/>
            <a:ext cx="384470" cy="384470"/>
          </a:xfrm>
          <a:prstGeom prst="rect">
            <a:avLst/>
          </a:prstGeom>
        </p:spPr>
      </p:pic>
      <p:pic>
        <p:nvPicPr>
          <p:cNvPr id="21" name="Picture 20">
            <a:extLst>
              <a:ext uri="{FF2B5EF4-FFF2-40B4-BE49-F238E27FC236}">
                <a16:creationId xmlns:a16="http://schemas.microsoft.com/office/drawing/2014/main" id="{E340B009-320A-5960-DEC9-0594835CBB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58177" y="3428840"/>
            <a:ext cx="281398" cy="374476"/>
          </a:xfrm>
          <a:prstGeom prst="rect">
            <a:avLst/>
          </a:prstGeom>
        </p:spPr>
      </p:pic>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1881" y="1428689"/>
            <a:ext cx="11321819" cy="5306282"/>
          </a:xfrm>
          <a:prstGeom prst="rect">
            <a:avLst/>
          </a:prstGeom>
        </p:spPr>
      </p:pic>
    </p:spTree>
    <p:custDataLst>
      <p:tags r:id="rId1"/>
    </p:custDataLst>
    <p:extLst>
      <p:ext uri="{BB962C8B-B14F-4D97-AF65-F5344CB8AC3E}">
        <p14:creationId xmlns:p14="http://schemas.microsoft.com/office/powerpoint/2010/main" val="254830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with medium confidence">
            <a:extLst>
              <a:ext uri="{FF2B5EF4-FFF2-40B4-BE49-F238E27FC236}">
                <a16:creationId xmlns:a16="http://schemas.microsoft.com/office/drawing/2014/main" id="{BD15F0EC-1803-4641-174D-8C5572E2BA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700" y="-7407"/>
            <a:ext cx="12179300" cy="6858000"/>
          </a:xfrm>
          <a:prstGeom prst="rect">
            <a:avLst/>
          </a:prstGeom>
        </p:spPr>
      </p:pic>
      <p:sp>
        <p:nvSpPr>
          <p:cNvPr id="22" name="Rectangle 21">
            <a:extLst>
              <a:ext uri="{FF2B5EF4-FFF2-40B4-BE49-F238E27FC236}">
                <a16:creationId xmlns:a16="http://schemas.microsoft.com/office/drawing/2014/main" id="{8FA2A370-5DDF-1ECE-94EC-97095AAFA761}"/>
              </a:ext>
            </a:extLst>
          </p:cNvPr>
          <p:cNvSpPr>
            <a:spLocks/>
          </p:cNvSpPr>
          <p:nvPr/>
        </p:nvSpPr>
        <p:spPr>
          <a:xfrm>
            <a:off x="796113" y="3255772"/>
            <a:ext cx="3591438" cy="3294418"/>
          </a:xfrm>
          <a:prstGeom prst="rect">
            <a:avLst/>
          </a:prstGeom>
          <a:solidFill>
            <a:schemeClr val="bg1"/>
          </a:solidFill>
          <a:ln w="38100">
            <a:solidFill>
              <a:srgbClr val="05A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Direct emissions from port owned or operated assets (tailpipe emissions</a:t>
            </a:r>
            <a:endParaRPr lang="en-US"/>
          </a:p>
        </p:txBody>
      </p:sp>
      <p:sp>
        <p:nvSpPr>
          <p:cNvPr id="3" name="TextBox 2">
            <a:extLst>
              <a:ext uri="{FF2B5EF4-FFF2-40B4-BE49-F238E27FC236}">
                <a16:creationId xmlns:a16="http://schemas.microsoft.com/office/drawing/2014/main" id="{B597E3C3-2382-F0C5-8412-588A5B84CA22}"/>
              </a:ext>
            </a:extLst>
          </p:cNvPr>
          <p:cNvSpPr txBox="1">
            <a:spLocks/>
          </p:cNvSpPr>
          <p:nvPr/>
        </p:nvSpPr>
        <p:spPr>
          <a:xfrm>
            <a:off x="136603"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For The Port of Virginia</a:t>
            </a:r>
            <a:endParaRPr lang="en-US" sz="4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D03A222-A7A2-A359-9175-E8E4D78F052E}"/>
              </a:ext>
            </a:extLst>
          </p:cNvPr>
          <p:cNvSpPr txBox="1">
            <a:spLocks/>
          </p:cNvSpPr>
          <p:nvPr/>
        </p:nvSpPr>
        <p:spPr>
          <a:xfrm>
            <a:off x="923539" y="4443702"/>
            <a:ext cx="3300426" cy="1815882"/>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solidFill>
                  <a:schemeClr val="accent3">
                    <a:lumMod val="75000"/>
                  </a:schemeClr>
                </a:solidFill>
                <a:latin typeface="Arial" panose="020B0604020202020204" pitchFamily="34" charset="0"/>
                <a:cs typeface="Arial" panose="020B0604020202020204" pitchFamily="34" charset="0"/>
              </a:rPr>
              <a:t>Buildings</a:t>
            </a:r>
          </a:p>
          <a:p>
            <a:pPr marL="742950" lvl="1" indent="-285750">
              <a:buFont typeface="Arial" panose="020B0604020202020204" pitchFamily="34" charset="0"/>
              <a:buChar char="•"/>
            </a:pPr>
            <a:r>
              <a:rPr lang="en-US" sz="1600" dirty="0">
                <a:solidFill>
                  <a:schemeClr val="accent3">
                    <a:lumMod val="75000"/>
                  </a:schemeClr>
                </a:solidFill>
                <a:latin typeface="Arial" panose="020B0604020202020204" pitchFamily="34" charset="0"/>
                <a:cs typeface="Arial" panose="020B0604020202020204" pitchFamily="34" charset="0"/>
              </a:rPr>
              <a:t>Shuttle and straddle carriers</a:t>
            </a:r>
          </a:p>
          <a:p>
            <a:pPr marL="742950" lvl="1" indent="-285750">
              <a:buFont typeface="Arial" panose="020B0604020202020204" pitchFamily="34" charset="0"/>
              <a:buChar char="•"/>
            </a:pPr>
            <a:r>
              <a:rPr lang="en-US" sz="1600" dirty="0">
                <a:solidFill>
                  <a:schemeClr val="accent3">
                    <a:lumMod val="75000"/>
                  </a:schemeClr>
                </a:solidFill>
                <a:latin typeface="Arial" panose="020B0604020202020204" pitchFamily="34" charset="0"/>
                <a:cs typeface="Arial" panose="020B0604020202020204" pitchFamily="34" charset="0"/>
              </a:rPr>
              <a:t>Yard tractors</a:t>
            </a:r>
          </a:p>
          <a:p>
            <a:pPr marL="742950" lvl="1" indent="-285750">
              <a:buFont typeface="Arial" panose="020B0604020202020204" pitchFamily="34" charset="0"/>
              <a:buChar char="•"/>
            </a:pPr>
            <a:r>
              <a:rPr lang="en-US" sz="1600" dirty="0">
                <a:solidFill>
                  <a:schemeClr val="accent3">
                    <a:lumMod val="75000"/>
                  </a:schemeClr>
                </a:solidFill>
                <a:latin typeface="Arial" panose="020B0604020202020204" pitchFamily="34" charset="0"/>
                <a:cs typeface="Arial" panose="020B0604020202020204" pitchFamily="34" charset="0"/>
              </a:rPr>
              <a:t>Forklifts</a:t>
            </a:r>
          </a:p>
          <a:p>
            <a:pPr marL="742950" lvl="1" indent="-285750">
              <a:buFont typeface="Arial" panose="020B0604020202020204" pitchFamily="34" charset="0"/>
              <a:buChar char="•"/>
            </a:pPr>
            <a:r>
              <a:rPr lang="en-US" sz="1600" dirty="0">
                <a:solidFill>
                  <a:schemeClr val="accent3">
                    <a:lumMod val="75000"/>
                  </a:schemeClr>
                </a:solidFill>
                <a:latin typeface="Arial" panose="020B0604020202020204" pitchFamily="34" charset="0"/>
                <a:cs typeface="Arial" panose="020B0604020202020204" pitchFamily="34" charset="0"/>
              </a:rPr>
              <a:t>Fleet vehicles</a:t>
            </a:r>
          </a:p>
          <a:p>
            <a:pPr marL="742950" lvl="1" indent="-285750">
              <a:buFont typeface="Arial" panose="020B0604020202020204" pitchFamily="34" charset="0"/>
              <a:buChar char="•"/>
            </a:pPr>
            <a:r>
              <a:rPr lang="en-US" sz="1600" dirty="0">
                <a:solidFill>
                  <a:schemeClr val="accent3">
                    <a:lumMod val="75000"/>
                  </a:schemeClr>
                </a:solidFill>
                <a:latin typeface="Arial" panose="020B0604020202020204" pitchFamily="34" charset="0"/>
                <a:cs typeface="Arial" panose="020B0604020202020204" pitchFamily="34" charset="0"/>
              </a:rPr>
              <a:t>Sequestration Projects</a:t>
            </a:r>
          </a:p>
        </p:txBody>
      </p:sp>
      <p:sp>
        <p:nvSpPr>
          <p:cNvPr id="12" name="Rectangle 11">
            <a:extLst>
              <a:ext uri="{FF2B5EF4-FFF2-40B4-BE49-F238E27FC236}">
                <a16:creationId xmlns:a16="http://schemas.microsoft.com/office/drawing/2014/main" id="{738666FC-3B5A-DE95-2033-AFCA6C89F67E}"/>
              </a:ext>
            </a:extLst>
          </p:cNvPr>
          <p:cNvSpPr>
            <a:spLocks/>
          </p:cNvSpPr>
          <p:nvPr/>
        </p:nvSpPr>
        <p:spPr>
          <a:xfrm>
            <a:off x="778034" y="1873711"/>
            <a:ext cx="3591438" cy="1390597"/>
          </a:xfrm>
          <a:prstGeom prst="rect">
            <a:avLst/>
          </a:prstGeom>
          <a:solidFill>
            <a:schemeClr val="bg1"/>
          </a:solidFill>
          <a:ln w="38100">
            <a:solidFill>
              <a:srgbClr val="05A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CE2B620-B1E3-1DAE-BA2D-62E410C14B04}"/>
              </a:ext>
            </a:extLst>
          </p:cNvPr>
          <p:cNvSpPr txBox="1">
            <a:spLocks/>
          </p:cNvSpPr>
          <p:nvPr/>
        </p:nvSpPr>
        <p:spPr>
          <a:xfrm>
            <a:off x="1078543" y="2153585"/>
            <a:ext cx="2990420" cy="461665"/>
          </a:xfrm>
          <a:prstGeom prst="rect">
            <a:avLst/>
          </a:prstGeom>
          <a:noFill/>
        </p:spPr>
        <p:txBody>
          <a:bodyPr wrap="square" rtlCol="0">
            <a:spAutoFit/>
          </a:bodyPr>
          <a:lstStyle/>
          <a:p>
            <a:pPr algn="ctr"/>
            <a:r>
              <a:rPr lang="en-US" sz="2400" b="1" dirty="0">
                <a:solidFill>
                  <a:srgbClr val="05ADBC"/>
                </a:solidFill>
                <a:latin typeface="Arial" panose="020B0604020202020204" pitchFamily="34" charset="0"/>
                <a:cs typeface="Arial" panose="020B0604020202020204" pitchFamily="34" charset="0"/>
              </a:rPr>
              <a:t>Scope 1</a:t>
            </a:r>
            <a:endParaRPr lang="en-US" sz="3200" b="1" dirty="0">
              <a:solidFill>
                <a:srgbClr val="05ADBC"/>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66C693D6-9B91-C580-E3FB-D1A576FB572F}"/>
              </a:ext>
            </a:extLst>
          </p:cNvPr>
          <p:cNvSpPr>
            <a:spLocks/>
          </p:cNvSpPr>
          <p:nvPr/>
        </p:nvSpPr>
        <p:spPr>
          <a:xfrm>
            <a:off x="2218242" y="2873875"/>
            <a:ext cx="763797" cy="763797"/>
          </a:xfrm>
          <a:prstGeom prst="ellipse">
            <a:avLst/>
          </a:prstGeom>
          <a:solidFill>
            <a:srgbClr val="05ADB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3186C71-1B67-02D5-4701-EC8EAEC140E4}"/>
              </a:ext>
            </a:extLst>
          </p:cNvPr>
          <p:cNvSpPr>
            <a:spLocks/>
          </p:cNvSpPr>
          <p:nvPr/>
        </p:nvSpPr>
        <p:spPr>
          <a:xfrm>
            <a:off x="4560805" y="3255772"/>
            <a:ext cx="3591438" cy="3294418"/>
          </a:xfrm>
          <a:prstGeom prst="rect">
            <a:avLst/>
          </a:prstGeom>
          <a:solidFill>
            <a:schemeClr val="bg1"/>
          </a:solidFill>
          <a:ln w="38100">
            <a:solidFill>
              <a:srgbClr val="00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1FFE15-1DE2-6256-B103-964896A7E8FB}"/>
              </a:ext>
            </a:extLst>
          </p:cNvPr>
          <p:cNvSpPr txBox="1">
            <a:spLocks/>
          </p:cNvSpPr>
          <p:nvPr/>
        </p:nvSpPr>
        <p:spPr>
          <a:xfrm>
            <a:off x="4717419" y="3688860"/>
            <a:ext cx="3300426"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Indirect emissions from the generation of purchased energy from a utility provider (emissions from electricity purchased from power grid)</a:t>
            </a:r>
          </a:p>
        </p:txBody>
      </p:sp>
      <p:sp>
        <p:nvSpPr>
          <p:cNvPr id="8" name="Rectangle 7">
            <a:extLst>
              <a:ext uri="{FF2B5EF4-FFF2-40B4-BE49-F238E27FC236}">
                <a16:creationId xmlns:a16="http://schemas.microsoft.com/office/drawing/2014/main" id="{F4987AF4-02DA-4E29-7281-E820CCD43DC4}"/>
              </a:ext>
            </a:extLst>
          </p:cNvPr>
          <p:cNvSpPr>
            <a:spLocks/>
          </p:cNvSpPr>
          <p:nvPr/>
        </p:nvSpPr>
        <p:spPr>
          <a:xfrm>
            <a:off x="4551137" y="1873711"/>
            <a:ext cx="3591438" cy="1390597"/>
          </a:xfrm>
          <a:prstGeom prst="rect">
            <a:avLst/>
          </a:prstGeom>
          <a:solidFill>
            <a:schemeClr val="bg1"/>
          </a:solidFill>
          <a:ln w="38100">
            <a:solidFill>
              <a:srgbClr val="003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A3E441-F3FE-7999-751E-C54608D4865C}"/>
              </a:ext>
            </a:extLst>
          </p:cNvPr>
          <p:cNvSpPr txBox="1">
            <a:spLocks/>
          </p:cNvSpPr>
          <p:nvPr/>
        </p:nvSpPr>
        <p:spPr>
          <a:xfrm>
            <a:off x="4851646" y="2153585"/>
            <a:ext cx="2990420" cy="461665"/>
          </a:xfrm>
          <a:prstGeom prst="rect">
            <a:avLst/>
          </a:prstGeom>
          <a:noFill/>
        </p:spPr>
        <p:txBody>
          <a:bodyPr wrap="square" rtlCol="0">
            <a:spAutoFit/>
          </a:bodyPr>
          <a:lstStyle/>
          <a:p>
            <a:pPr algn="ctr"/>
            <a:r>
              <a:rPr lang="en-US" sz="2400" b="1" dirty="0">
                <a:solidFill>
                  <a:srgbClr val="003C5B"/>
                </a:solidFill>
                <a:latin typeface="Arial" panose="020B0604020202020204" pitchFamily="34" charset="0"/>
                <a:cs typeface="Arial" panose="020B0604020202020204" pitchFamily="34" charset="0"/>
              </a:rPr>
              <a:t>Scope 2</a:t>
            </a:r>
            <a:endParaRPr lang="en-US" sz="3200" b="1" dirty="0">
              <a:solidFill>
                <a:srgbClr val="003C5B"/>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AB33226E-E4A1-1B5C-AC4E-4E7D3F91F02E}"/>
              </a:ext>
            </a:extLst>
          </p:cNvPr>
          <p:cNvSpPr>
            <a:spLocks/>
          </p:cNvSpPr>
          <p:nvPr/>
        </p:nvSpPr>
        <p:spPr>
          <a:xfrm>
            <a:off x="5991345" y="2873875"/>
            <a:ext cx="763797" cy="763797"/>
          </a:xfrm>
          <a:prstGeom prst="ellipse">
            <a:avLst/>
          </a:prstGeom>
          <a:solidFill>
            <a:srgbClr val="003C5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A2DD83-9F6B-6EBA-F7CE-9ED6728959DE}"/>
              </a:ext>
            </a:extLst>
          </p:cNvPr>
          <p:cNvSpPr>
            <a:spLocks/>
          </p:cNvSpPr>
          <p:nvPr/>
        </p:nvSpPr>
        <p:spPr>
          <a:xfrm>
            <a:off x="8347713" y="3288790"/>
            <a:ext cx="3591438" cy="3294418"/>
          </a:xfrm>
          <a:prstGeom prst="rect">
            <a:avLst/>
          </a:prstGeom>
          <a:solidFill>
            <a:schemeClr val="bg1"/>
          </a:solidFill>
          <a:ln w="38100">
            <a:solidFill>
              <a:srgbClr val="039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Indirect emissions that occur in the value chain of the company, both upstream &amp; downstream</a:t>
            </a:r>
            <a:endParaRPr lang="en-US" dirty="0"/>
          </a:p>
        </p:txBody>
      </p:sp>
      <p:sp>
        <p:nvSpPr>
          <p:cNvPr id="14" name="TextBox 13">
            <a:extLst>
              <a:ext uri="{FF2B5EF4-FFF2-40B4-BE49-F238E27FC236}">
                <a16:creationId xmlns:a16="http://schemas.microsoft.com/office/drawing/2014/main" id="{2574C092-443C-704A-A2D5-62F310CF5D36}"/>
              </a:ext>
            </a:extLst>
          </p:cNvPr>
          <p:cNvSpPr txBox="1">
            <a:spLocks/>
          </p:cNvSpPr>
          <p:nvPr/>
        </p:nvSpPr>
        <p:spPr>
          <a:xfrm>
            <a:off x="8490521" y="4274884"/>
            <a:ext cx="3300426" cy="2308324"/>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Trucks</a:t>
            </a:r>
          </a:p>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Rail</a:t>
            </a:r>
          </a:p>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Marine vessels</a:t>
            </a:r>
          </a:p>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Tenant and stevedore equipment</a:t>
            </a:r>
          </a:p>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Water/Sewage treatment</a:t>
            </a:r>
          </a:p>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Employee commuting</a:t>
            </a:r>
          </a:p>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Business Travel</a:t>
            </a:r>
          </a:p>
          <a:p>
            <a:pPr marL="742950" lvl="1" indent="-285750">
              <a:buFont typeface="Arial" panose="020B0604020202020204" pitchFamily="34" charset="0"/>
              <a:buChar char="•"/>
            </a:pPr>
            <a:r>
              <a:rPr lang="en-US" sz="1600" dirty="0">
                <a:solidFill>
                  <a:srgbClr val="03958E"/>
                </a:solidFill>
                <a:latin typeface="Arial" panose="020B0604020202020204" pitchFamily="34" charset="0"/>
                <a:cs typeface="Arial" panose="020B0604020202020204" pitchFamily="34" charset="0"/>
              </a:rPr>
              <a:t>Purchased goods</a:t>
            </a:r>
          </a:p>
        </p:txBody>
      </p:sp>
      <p:sp>
        <p:nvSpPr>
          <p:cNvPr id="15" name="Rectangle 14">
            <a:extLst>
              <a:ext uri="{FF2B5EF4-FFF2-40B4-BE49-F238E27FC236}">
                <a16:creationId xmlns:a16="http://schemas.microsoft.com/office/drawing/2014/main" id="{3957D77C-2D43-F7C7-11FA-2C69FD984824}"/>
              </a:ext>
            </a:extLst>
          </p:cNvPr>
          <p:cNvSpPr>
            <a:spLocks/>
          </p:cNvSpPr>
          <p:nvPr/>
        </p:nvSpPr>
        <p:spPr>
          <a:xfrm>
            <a:off x="8324240" y="1873711"/>
            <a:ext cx="3591438" cy="1390597"/>
          </a:xfrm>
          <a:prstGeom prst="rect">
            <a:avLst/>
          </a:prstGeom>
          <a:solidFill>
            <a:schemeClr val="bg1"/>
          </a:solidFill>
          <a:ln w="38100">
            <a:solidFill>
              <a:srgbClr val="0395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6C566EA-1FE0-B00F-3DBA-B659A4D0C4BB}"/>
              </a:ext>
            </a:extLst>
          </p:cNvPr>
          <p:cNvSpPr txBox="1">
            <a:spLocks/>
          </p:cNvSpPr>
          <p:nvPr/>
        </p:nvSpPr>
        <p:spPr>
          <a:xfrm>
            <a:off x="8624749" y="2153585"/>
            <a:ext cx="2990420" cy="461665"/>
          </a:xfrm>
          <a:prstGeom prst="rect">
            <a:avLst/>
          </a:prstGeom>
          <a:noFill/>
        </p:spPr>
        <p:txBody>
          <a:bodyPr wrap="square" rtlCol="0">
            <a:spAutoFit/>
          </a:bodyPr>
          <a:lstStyle/>
          <a:p>
            <a:pPr algn="ctr"/>
            <a:r>
              <a:rPr lang="en-US" sz="2400" b="1" dirty="0">
                <a:solidFill>
                  <a:srgbClr val="03958E"/>
                </a:solidFill>
                <a:latin typeface="Arial" panose="020B0604020202020204" pitchFamily="34" charset="0"/>
                <a:cs typeface="Arial" panose="020B0604020202020204" pitchFamily="34" charset="0"/>
              </a:rPr>
              <a:t>Scope 3</a:t>
            </a:r>
            <a:endParaRPr lang="en-US" sz="3200" b="1" dirty="0">
              <a:solidFill>
                <a:srgbClr val="03958E"/>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22731205-F588-6BAA-5B15-14A7C03857BC}"/>
              </a:ext>
            </a:extLst>
          </p:cNvPr>
          <p:cNvSpPr>
            <a:spLocks/>
          </p:cNvSpPr>
          <p:nvPr/>
        </p:nvSpPr>
        <p:spPr>
          <a:xfrm>
            <a:off x="9764448" y="2873875"/>
            <a:ext cx="763797" cy="763797"/>
          </a:xfrm>
          <a:prstGeom prst="ellipse">
            <a:avLst/>
          </a:prstGeom>
          <a:solidFill>
            <a:srgbClr val="03958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CB6871E-7DE7-5B4C-4F20-BB1E7B7E18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87833" y="3102507"/>
            <a:ext cx="371839" cy="326493"/>
          </a:xfrm>
          <a:prstGeom prst="rect">
            <a:avLst/>
          </a:prstGeom>
        </p:spPr>
      </p:pic>
      <p:pic>
        <p:nvPicPr>
          <p:cNvPr id="24" name="Picture 23">
            <a:extLst>
              <a:ext uri="{FF2B5EF4-FFF2-40B4-BE49-F238E27FC236}">
                <a16:creationId xmlns:a16="http://schemas.microsoft.com/office/drawing/2014/main" id="{E340B009-320A-5960-DEC9-0594835CBBD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26933" y="3101552"/>
            <a:ext cx="281398" cy="374476"/>
          </a:xfrm>
          <a:prstGeom prst="rect">
            <a:avLst/>
          </a:prstGeom>
        </p:spPr>
      </p:pic>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48694" y="3063732"/>
            <a:ext cx="384081" cy="384081"/>
          </a:xfrm>
          <a:prstGeom prst="rect">
            <a:avLst/>
          </a:prstGeom>
        </p:spPr>
      </p:pic>
      <p:sp>
        <p:nvSpPr>
          <p:cNvPr id="11" name="TextBox 10"/>
          <p:cNvSpPr txBox="1"/>
          <p:nvPr/>
        </p:nvSpPr>
        <p:spPr>
          <a:xfrm>
            <a:off x="1194909" y="3610732"/>
            <a:ext cx="3079906" cy="830997"/>
          </a:xfrm>
          <a:prstGeom prst="rect">
            <a:avLst/>
          </a:prstGeom>
          <a:noFill/>
        </p:spPr>
        <p:txBody>
          <a:bodyPr wrap="square" rtlCol="0">
            <a:spAutoFit/>
          </a:bodyPr>
          <a:lstStyle/>
          <a:p>
            <a:pPr lvl="0"/>
            <a:r>
              <a:rPr lang="en-US" sz="1600" dirty="0">
                <a:solidFill>
                  <a:schemeClr val="accent3">
                    <a:lumMod val="75000"/>
                  </a:schemeClr>
                </a:solidFill>
                <a:latin typeface="Arial" panose="020B0604020202020204" pitchFamily="34" charset="0"/>
                <a:cs typeface="Arial" panose="020B0604020202020204" pitchFamily="34" charset="0"/>
              </a:rPr>
              <a:t>Direct emissions from port owned or operated assets (tailpipe emissions)</a:t>
            </a:r>
          </a:p>
        </p:txBody>
      </p:sp>
      <p:sp>
        <p:nvSpPr>
          <p:cNvPr id="21" name="TextBox 20"/>
          <p:cNvSpPr txBox="1"/>
          <p:nvPr/>
        </p:nvSpPr>
        <p:spPr>
          <a:xfrm>
            <a:off x="8490521" y="3515065"/>
            <a:ext cx="3300425" cy="830997"/>
          </a:xfrm>
          <a:prstGeom prst="rect">
            <a:avLst/>
          </a:prstGeom>
          <a:noFill/>
        </p:spPr>
        <p:txBody>
          <a:bodyPr wrap="square" rtlCol="0">
            <a:spAutoFit/>
          </a:bodyPr>
          <a:lstStyle/>
          <a:p>
            <a:r>
              <a:rPr lang="en-US" sz="1600" dirty="0">
                <a:solidFill>
                  <a:schemeClr val="accent3">
                    <a:lumMod val="75000"/>
                  </a:schemeClr>
                </a:solidFill>
                <a:latin typeface="Arial" panose="020B0604020202020204" pitchFamily="34" charset="0"/>
                <a:cs typeface="Arial" panose="020B0604020202020204" pitchFamily="34" charset="0"/>
              </a:rPr>
              <a:t>Indirect emissions that occur in the value chain of the company, both upstream &amp; downstream</a:t>
            </a:r>
            <a:endParaRPr lang="en-US"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5934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752698" y="1786337"/>
            <a:ext cx="3065324" cy="4401205"/>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The port started replacing diesel straddle carriers with hybrid shuttle carriers in 2015</a:t>
            </a:r>
          </a:p>
          <a:p>
            <a:pPr marL="171450" indent="-171450">
              <a:buFont typeface="Arial" panose="020B0604020202020204" pitchFamily="34" charset="0"/>
              <a:buChar char="•"/>
            </a:pPr>
            <a:endParaRPr lang="en-US" sz="2000" dirty="0">
              <a:solidFill>
                <a:srgbClr val="003C5B"/>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We currently have 100 hybrid shuttle carriers in operation</a:t>
            </a:r>
          </a:p>
          <a:p>
            <a:pPr marL="171450" indent="-171450">
              <a:buFont typeface="Arial" panose="020B0604020202020204" pitchFamily="34" charset="0"/>
              <a:buChar char="•"/>
            </a:pPr>
            <a:endParaRPr lang="en-US" sz="2000" dirty="0">
              <a:solidFill>
                <a:srgbClr val="003C5B"/>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Hybrid shuttle carriers provide a 90% reduction in NOX and a 50% reduction in diesel</a:t>
            </a: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261178"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Electrification of Container Yard</a:t>
            </a: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3137" y="1897957"/>
            <a:ext cx="7427496" cy="417796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02F96A2-882C-0756-AFC6-C84D00ABEF6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7999" y="1422400"/>
            <a:ext cx="11671301" cy="5435600"/>
          </a:xfrm>
          <a:prstGeom prst="rect">
            <a:avLst/>
          </a:prstGeom>
        </p:spPr>
      </p:pic>
    </p:spTree>
    <p:custDataLst>
      <p:tags r:id="rId1"/>
    </p:custDataLst>
    <p:extLst>
      <p:ext uri="{BB962C8B-B14F-4D97-AF65-F5344CB8AC3E}">
        <p14:creationId xmlns:p14="http://schemas.microsoft.com/office/powerpoint/2010/main" val="3745736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752698" y="1786337"/>
            <a:ext cx="3065324" cy="4401205"/>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The port started replacing diesel straddle carriers with hybrid shuttle carriers in 2015</a:t>
            </a:r>
          </a:p>
          <a:p>
            <a:pPr marL="171450" indent="-171450">
              <a:buFont typeface="Arial" panose="020B0604020202020204" pitchFamily="34" charset="0"/>
              <a:buChar char="•"/>
            </a:pPr>
            <a:endParaRPr lang="en-US" sz="2000" dirty="0">
              <a:solidFill>
                <a:srgbClr val="003C5B"/>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We currently have 100 hybrid shuttle carriers in operation</a:t>
            </a:r>
          </a:p>
          <a:p>
            <a:pPr marL="171450" indent="-171450">
              <a:buFont typeface="Arial" panose="020B0604020202020204" pitchFamily="34" charset="0"/>
              <a:buChar char="•"/>
            </a:pPr>
            <a:endParaRPr lang="en-US" sz="2000" dirty="0">
              <a:solidFill>
                <a:srgbClr val="003C5B"/>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Hybrid shuttle carriers provide a 90% reduction in NOX and a 50% reduction in diesel</a:t>
            </a: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261178"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Hybrid Shuttle Carriers</a:t>
            </a:r>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84913" y="1897956"/>
            <a:ext cx="7427496" cy="4177966"/>
          </a:xfrm>
          <a:prstGeom prst="rect">
            <a:avLst/>
          </a:prstGeom>
        </p:spPr>
      </p:pic>
    </p:spTree>
    <p:custDataLst>
      <p:tags r:id="rId1"/>
    </p:custDataLst>
    <p:extLst>
      <p:ext uri="{BB962C8B-B14F-4D97-AF65-F5344CB8AC3E}">
        <p14:creationId xmlns:p14="http://schemas.microsoft.com/office/powerpoint/2010/main" val="1082812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808845" y="2268055"/>
            <a:ext cx="3065324" cy="3477875"/>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The port received four new </a:t>
            </a:r>
            <a:r>
              <a:rPr lang="en-US" sz="2000" dirty="0" err="1">
                <a:solidFill>
                  <a:srgbClr val="003C5B"/>
                </a:solidFill>
                <a:latin typeface="Arial" panose="020B0604020202020204" pitchFamily="34" charset="0"/>
                <a:cs typeface="Arial" panose="020B0604020202020204" pitchFamily="34" charset="0"/>
              </a:rPr>
              <a:t>Mafi</a:t>
            </a:r>
            <a:r>
              <a:rPr lang="en-US" sz="2000" dirty="0">
                <a:solidFill>
                  <a:srgbClr val="003C5B"/>
                </a:solidFill>
                <a:latin typeface="Arial" panose="020B0604020202020204" pitchFamily="34" charset="0"/>
                <a:cs typeface="Arial" panose="020B0604020202020204" pitchFamily="34" charset="0"/>
              </a:rPr>
              <a:t> T30e electric yard hustlers in December 2022 which are currently in operation at NIT</a:t>
            </a:r>
          </a:p>
          <a:p>
            <a:pPr marL="171450" indent="-171450">
              <a:buFont typeface="Arial" panose="020B0604020202020204" pitchFamily="34" charset="0"/>
              <a:buChar char="•"/>
            </a:pPr>
            <a:endParaRPr lang="en-US" sz="2000" dirty="0">
              <a:solidFill>
                <a:srgbClr val="003C5B"/>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000" dirty="0">
                <a:solidFill>
                  <a:srgbClr val="003C5B"/>
                </a:solidFill>
                <a:latin typeface="Arial" panose="020B0604020202020204" pitchFamily="34" charset="0"/>
                <a:cs typeface="Arial" panose="020B0604020202020204" pitchFamily="34" charset="0"/>
              </a:rPr>
              <a:t>Each unit is currently in operation for 12 hours/day</a:t>
            </a:r>
          </a:p>
          <a:p>
            <a:pPr marL="171450" indent="-171450">
              <a:buFont typeface="Arial" panose="020B0604020202020204" pitchFamily="34" charset="0"/>
              <a:buChar char="•"/>
            </a:pPr>
            <a:endParaRPr lang="en-US" sz="2000" dirty="0">
              <a:solidFill>
                <a:srgbClr val="003C5B"/>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261178"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Electric Yard Hustlers</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3137" y="1918010"/>
            <a:ext cx="7427494" cy="4177966"/>
          </a:xfrm>
          <a:prstGeom prst="rect">
            <a:avLst/>
          </a:prstGeom>
        </p:spPr>
      </p:pic>
    </p:spTree>
    <p:custDataLst>
      <p:tags r:id="rId1"/>
    </p:custDataLst>
    <p:extLst>
      <p:ext uri="{BB962C8B-B14F-4D97-AF65-F5344CB8AC3E}">
        <p14:creationId xmlns:p14="http://schemas.microsoft.com/office/powerpoint/2010/main" val="4248005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744855" y="1580054"/>
            <a:ext cx="4824248"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Currently operating on 69% clean power </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Power Purchase Agreement with Dominion Energy</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to supplement their renewable portfolio standard projects with 5 dedicated solar projects across the Commonwealth</a:t>
            </a:r>
            <a:endParaRPr lang="en-US" sz="2000"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100% Renewable Energy Rider for the Virginia Inland Port (VIP) through Rappahannock Electric Cooperative powered by Virginia based solar facilities owned by Old Dominion Electric Cooperative</a:t>
            </a:r>
            <a:r>
              <a:rPr lang="en-US" sz="2000" i="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261178"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Power Purchase Agreements</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16831" y="2087831"/>
            <a:ext cx="5666171" cy="3474720"/>
          </a:xfrm>
          <a:prstGeom prst="rect">
            <a:avLst/>
          </a:prstGeom>
        </p:spPr>
      </p:pic>
    </p:spTree>
    <p:custDataLst>
      <p:tags r:id="rId1"/>
    </p:custDataLst>
    <p:extLst>
      <p:ext uri="{BB962C8B-B14F-4D97-AF65-F5344CB8AC3E}">
        <p14:creationId xmlns:p14="http://schemas.microsoft.com/office/powerpoint/2010/main" val="1112887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BE9E7B-599C-3A3F-7C1F-C99CA8DEF9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79300" cy="6858000"/>
          </a:xfrm>
          <a:prstGeom prst="rect">
            <a:avLst/>
          </a:prstGeom>
        </p:spPr>
      </p:pic>
      <p:sp>
        <p:nvSpPr>
          <p:cNvPr id="5" name="TextBox 4">
            <a:extLst>
              <a:ext uri="{FF2B5EF4-FFF2-40B4-BE49-F238E27FC236}">
                <a16:creationId xmlns:a16="http://schemas.microsoft.com/office/drawing/2014/main" id="{3C5C2809-946C-8451-4BA0-0F593D3A8E85}"/>
              </a:ext>
            </a:extLst>
          </p:cNvPr>
          <p:cNvSpPr txBox="1">
            <a:spLocks/>
          </p:cNvSpPr>
          <p:nvPr/>
        </p:nvSpPr>
        <p:spPr>
          <a:xfrm>
            <a:off x="1025412" y="1311031"/>
            <a:ext cx="9514390" cy="716350"/>
          </a:xfrm>
          <a:prstGeom prst="rect">
            <a:avLst/>
          </a:prstGeom>
          <a:noFill/>
        </p:spPr>
        <p:txBody>
          <a:bodyPr wrap="square" rtlCol="0">
            <a:spAutoFit/>
          </a:bodyPr>
          <a:lstStyle/>
          <a:p>
            <a:pPr>
              <a:lnSpc>
                <a:spcPct val="200000"/>
              </a:lnSpc>
            </a:pPr>
            <a:r>
              <a:rPr lang="en-US" sz="2400" dirty="0">
                <a:solidFill>
                  <a:srgbClr val="003C5B"/>
                </a:solidFill>
                <a:latin typeface="Arial" panose="020B0604020202020204" pitchFamily="34" charset="0"/>
                <a:cs typeface="Arial" panose="020B0604020202020204" pitchFamily="34" charset="0"/>
              </a:rPr>
              <a:t>58% reduction of scope 1 &amp; 2 emissions since 2017</a:t>
            </a:r>
          </a:p>
        </p:txBody>
      </p:sp>
      <p:sp>
        <p:nvSpPr>
          <p:cNvPr id="3" name="TextBox 2">
            <a:extLst>
              <a:ext uri="{FF2B5EF4-FFF2-40B4-BE49-F238E27FC236}">
                <a16:creationId xmlns:a16="http://schemas.microsoft.com/office/drawing/2014/main" id="{E9812ED4-E64E-7144-2AC6-8890C6D2D1FA}"/>
              </a:ext>
            </a:extLst>
          </p:cNvPr>
          <p:cNvSpPr txBox="1">
            <a:spLocks/>
          </p:cNvSpPr>
          <p:nvPr/>
        </p:nvSpPr>
        <p:spPr>
          <a:xfrm>
            <a:off x="261178" y="571212"/>
            <a:ext cx="9938730" cy="584775"/>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POV Total CO2e Emissions</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3347" y="2815301"/>
            <a:ext cx="11534274" cy="2383385"/>
          </a:xfrm>
          <a:prstGeom prst="rect">
            <a:avLst/>
          </a:prstGeom>
        </p:spPr>
      </p:pic>
    </p:spTree>
    <p:custDataLst>
      <p:tags r:id="rId1"/>
    </p:custDataLst>
    <p:extLst>
      <p:ext uri="{BB962C8B-B14F-4D97-AF65-F5344CB8AC3E}">
        <p14:creationId xmlns:p14="http://schemas.microsoft.com/office/powerpoint/2010/main" val="7630215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949732947844484"/>
</p:tagLst>
</file>

<file path=ppt/tags/tag10.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ags/tag11.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ags/tag12.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ags/tag13.xml><?xml version="1.0" encoding="utf-8"?>
<p:tagLst xmlns:a="http://schemas.openxmlformats.org/drawingml/2006/main" xmlns:r="http://schemas.openxmlformats.org/officeDocument/2006/relationships" xmlns:p="http://schemas.openxmlformats.org/presentationml/2006/main">
  <p:tag name="TEMPLAFYSLIDEID" val="637947128554984375"/>
</p:tagLst>
</file>

<file path=ppt/tags/tag14.xml><?xml version="1.0" encoding="utf-8"?>
<p:tagLst xmlns:a="http://schemas.openxmlformats.org/drawingml/2006/main" xmlns:r="http://schemas.openxmlformats.org/officeDocument/2006/relationships" xmlns:p="http://schemas.openxmlformats.org/presentationml/2006/main">
  <p:tag name="TEMPLAFYSLIDEID" val="638011133486062501"/>
</p:tagLst>
</file>

<file path=ppt/tags/tag2.xml><?xml version="1.0" encoding="utf-8"?>
<p:tagLst xmlns:a="http://schemas.openxmlformats.org/drawingml/2006/main" xmlns:r="http://schemas.openxmlformats.org/officeDocument/2006/relationships" xmlns:p="http://schemas.openxmlformats.org/presentationml/2006/main">
  <p:tag name="TEMPLAFYSLIDEID" val="637949692603560465"/>
</p:tagLst>
</file>

<file path=ppt/tags/tag3.xml><?xml version="1.0" encoding="utf-8"?>
<p:tagLst xmlns:a="http://schemas.openxmlformats.org/drawingml/2006/main" xmlns:r="http://schemas.openxmlformats.org/officeDocument/2006/relationships" xmlns:p="http://schemas.openxmlformats.org/presentationml/2006/main">
  <p:tag name="TEMPLAFYSLIDEID" val="637949692603560466"/>
</p:tagLst>
</file>

<file path=ppt/tags/tag4.xml><?xml version="1.0" encoding="utf-8"?>
<p:tagLst xmlns:a="http://schemas.openxmlformats.org/drawingml/2006/main" xmlns:r="http://schemas.openxmlformats.org/officeDocument/2006/relationships" xmlns:p="http://schemas.openxmlformats.org/presentationml/2006/main">
  <p:tag name="TEMPLAFYSLIDEID" val="637968848613593341"/>
</p:tagLst>
</file>

<file path=ppt/tags/tag5.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ags/tag6.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ags/tag7.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ags/tag8.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ags/tag9.xml><?xml version="1.0" encoding="utf-8"?>
<p:tagLst xmlns:a="http://schemas.openxmlformats.org/drawingml/2006/main" xmlns:r="http://schemas.openxmlformats.org/officeDocument/2006/relationships" xmlns:p="http://schemas.openxmlformats.org/presentationml/2006/main">
  <p:tag name="TEMPLAFYSLIDEID" val="6379688486110934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rgbClr val="124163"/>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7441</TotalTime>
  <Words>1760</Words>
  <Application>Microsoft Office PowerPoint</Application>
  <PresentationFormat>Widescreen</PresentationFormat>
  <Paragraphs>320</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Burroughs</dc:creator>
  <cp:lastModifiedBy>Boisvert, Keith (DEQ)</cp:lastModifiedBy>
  <cp:revision>41</cp:revision>
  <cp:lastPrinted>2023-04-10T20:24:45Z</cp:lastPrinted>
  <dcterms:created xsi:type="dcterms:W3CDTF">2023-01-24T14:41:12Z</dcterms:created>
  <dcterms:modified xsi:type="dcterms:W3CDTF">2023-10-04T17:17:16Z</dcterms:modified>
</cp:coreProperties>
</file>