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764" r:id="rId6"/>
    <p:sldId id="4667" r:id="rId7"/>
    <p:sldId id="4666" r:id="rId8"/>
    <p:sldId id="317" r:id="rId9"/>
    <p:sldId id="3631" r:id="rId10"/>
    <p:sldId id="4672" r:id="rId11"/>
    <p:sldId id="4671" r:id="rId12"/>
    <p:sldId id="4673" r:id="rId13"/>
    <p:sldId id="4674" r:id="rId14"/>
    <p:sldId id="4679" r:id="rId15"/>
    <p:sldId id="4680" r:id="rId16"/>
    <p:sldId id="4676" r:id="rId17"/>
    <p:sldId id="4678" r:id="rId18"/>
    <p:sldId id="4677" r:id="rId19"/>
    <p:sldId id="4675" r:id="rId20"/>
    <p:sldId id="752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8"/>
    <a:srgbClr val="7BA2EC"/>
    <a:srgbClr val="D7DEDE"/>
    <a:srgbClr val="FC0100"/>
    <a:srgbClr val="5BBC54"/>
    <a:srgbClr val="E45057"/>
    <a:srgbClr val="E0C54F"/>
    <a:srgbClr val="2323DC"/>
    <a:srgbClr val="459ABF"/>
    <a:srgbClr val="C6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8" autoAdjust="0"/>
    <p:restoredTop sz="94859" autoAdjust="0"/>
  </p:normalViewPr>
  <p:slideViewPr>
    <p:cSldViewPr snapToGrid="0" snapToObjects="1">
      <p:cViewPr varScale="1">
        <p:scale>
          <a:sx n="109" d="100"/>
          <a:sy n="109" d="100"/>
        </p:scale>
        <p:origin x="114" y="216"/>
      </p:cViewPr>
      <p:guideLst>
        <p:guide pos="3840"/>
        <p:guide orient="horz"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notesViewPr>
    <p:cSldViewPr snapToGrid="0" snapToObjects="1">
      <p:cViewPr varScale="1">
        <p:scale>
          <a:sx n="61" d="100"/>
          <a:sy n="61" d="100"/>
        </p:scale>
        <p:origin x="2964" y="90"/>
      </p:cViewPr>
      <p:guideLst/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0103A4-702A-EB6C-1C05-D74637D7C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5E929-7A9F-C571-2692-02A5CD7261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2292D-D389-430C-8A5D-A4382835731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4A306-5102-CB14-1FA7-A8B5D51F99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31F63-BF14-134E-2DD8-2F4E40409B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96915-5A07-467F-BF4A-1D9324955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5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F4181-F66B-1F4B-9B1D-B5473503675E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35959-BD84-3840-8CA5-5DB2BDDF67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29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Toray locations across the US of all business segments represents $1.88B in revenue, 7 companies with over 15 locations and 2,835 employees</a:t>
            </a:r>
          </a:p>
          <a:p>
            <a:pPr marL="176679" indent="-176679">
              <a:buFontTx/>
              <a:buChar char="-"/>
            </a:pPr>
            <a:r>
              <a:rPr lang="en-US" dirty="0"/>
              <a:t>TAM = Toray US HQ</a:t>
            </a:r>
          </a:p>
          <a:p>
            <a:pPr marL="176679" indent="-176679">
              <a:buFontTx/>
              <a:buChar char="-"/>
            </a:pPr>
            <a:r>
              <a:rPr lang="en-US" dirty="0"/>
              <a:t>TIAM = Toray International America – trading companies (Ultrasuede office – CA, Resins – MI, Carbon Fiber – TX, All – NY)</a:t>
            </a:r>
          </a:p>
          <a:p>
            <a:pPr marL="176679" indent="-176679">
              <a:buFontTx/>
              <a:buChar char="-"/>
            </a:pPr>
            <a:r>
              <a:rPr lang="en-US" dirty="0"/>
              <a:t>CMA = Toray Composite Materials America – high end carbon fiber manufacturer for aerospace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TAC = Formerly </a:t>
            </a:r>
            <a:r>
              <a:rPr lang="en-US" dirty="0" err="1"/>
              <a:t>Tencate</a:t>
            </a:r>
            <a:r>
              <a:rPr lang="en-US" dirty="0"/>
              <a:t>, high end carbon fiber for aerospace, automotive, space and consumer products</a:t>
            </a:r>
          </a:p>
          <a:p>
            <a:pPr marL="176679" indent="-176679">
              <a:buFontTx/>
              <a:buChar char="-"/>
            </a:pPr>
            <a:r>
              <a:rPr lang="en-US" dirty="0"/>
              <a:t>TMUS = Toray Membrane – water filtration, desalination, etc.</a:t>
            </a:r>
          </a:p>
          <a:p>
            <a:pPr marL="176679" indent="-176679">
              <a:buFontTx/>
              <a:buChar char="-"/>
            </a:pPr>
            <a:r>
              <a:rPr lang="en-US" dirty="0" err="1"/>
              <a:t>Zoltek</a:t>
            </a:r>
            <a:r>
              <a:rPr lang="en-US" dirty="0"/>
              <a:t> = Carbon Fiber; all other markets other than aerospace – most of a affordable CF option</a:t>
            </a:r>
          </a:p>
          <a:p>
            <a:pPr marL="176679" indent="-176679">
              <a:buFontTx/>
              <a:buChar char="-"/>
            </a:pPr>
            <a:r>
              <a:rPr lang="en-US" dirty="0"/>
              <a:t>TFA = Toray </a:t>
            </a:r>
            <a:r>
              <a:rPr lang="en-US" dirty="0" err="1"/>
              <a:t>Fluorofibers</a:t>
            </a:r>
            <a:r>
              <a:rPr lang="en-US" dirty="0"/>
              <a:t> – knit, woven felts, fibers and fabrics; highly chemical resistant</a:t>
            </a:r>
          </a:p>
          <a:p>
            <a:pPr marL="176679" indent="-176679">
              <a:buFontTx/>
              <a:buChar char="-"/>
            </a:pPr>
            <a:r>
              <a:rPr lang="en-US" dirty="0"/>
              <a:t>TPA = Toray Plastics America (Films/Foams)</a:t>
            </a:r>
          </a:p>
          <a:p>
            <a:pPr marL="176679" indent="-176679">
              <a:buFontTx/>
              <a:buChar char="-"/>
            </a:pPr>
            <a:r>
              <a:rPr lang="en-US" dirty="0"/>
              <a:t>TREC = Toray Resin Company</a:t>
            </a:r>
          </a:p>
          <a:p>
            <a:pPr marL="176679" indent="-176679">
              <a:buFontTx/>
              <a:buChar char="-"/>
            </a:pPr>
            <a:r>
              <a:rPr lang="en-US" dirty="0"/>
              <a:t>ENTEC = Engineering Technology Corporation to support fiber manufacture (machinery manufacturer)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96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3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Foams facility in VA</a:t>
            </a:r>
          </a:p>
          <a:p>
            <a:pPr marL="176679" indent="-176679">
              <a:buFontTx/>
              <a:buChar char="-"/>
            </a:pPr>
            <a:r>
              <a:rPr lang="en-US" dirty="0"/>
              <a:t>Recent expansion in 2017</a:t>
            </a:r>
          </a:p>
          <a:p>
            <a:pPr marL="176679" indent="-17667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5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7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4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Diverse applications </a:t>
            </a:r>
          </a:p>
          <a:p>
            <a:pPr marL="176679" indent="-176679">
              <a:buFontTx/>
              <a:buChar char="-"/>
            </a:pPr>
            <a:r>
              <a:rPr lang="en-US" dirty="0"/>
              <a:t>Both industrial and food grade type applications</a:t>
            </a:r>
          </a:p>
          <a:p>
            <a:pPr marL="176679" indent="-176679">
              <a:buFontTx/>
              <a:buChar char="-"/>
            </a:pPr>
            <a:r>
              <a:rPr lang="en-US" dirty="0"/>
              <a:t>Thickness range of BOPP 45G – 300G</a:t>
            </a:r>
          </a:p>
          <a:p>
            <a:pPr marL="176679" indent="-176679">
              <a:buFontTx/>
              <a:buChar char="-"/>
            </a:pPr>
            <a:r>
              <a:rPr lang="en-US" dirty="0"/>
              <a:t>Capabilities of </a:t>
            </a:r>
            <a:r>
              <a:rPr lang="en-US"/>
              <a:t>white and metallized </a:t>
            </a:r>
            <a:endParaRPr lang="en-US" dirty="0"/>
          </a:p>
          <a:p>
            <a:pPr marL="176679" indent="-176679">
              <a:buFontTx/>
              <a:buChar char="-"/>
            </a:pPr>
            <a:r>
              <a:rPr lang="en-US" dirty="0"/>
              <a:t>Food packaging is form fill seal or pre-made</a:t>
            </a:r>
          </a:p>
          <a:p>
            <a:pPr marL="176679" indent="-176679">
              <a:buFontTx/>
              <a:buChar char="-"/>
            </a:pPr>
            <a:r>
              <a:rPr lang="en-US" dirty="0"/>
              <a:t>Labels are decorative for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A37A6-BC1B-4040-BD6D-D3DD29A743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E1B686A3-F834-41DD-FD4A-F6DBB7D72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2FA76F59-BCDE-8B5A-D91D-ABADD92247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415" y="5516440"/>
            <a:ext cx="4204652" cy="24179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Tx/>
              <a:buNone/>
              <a:defRPr sz="1400" b="0" i="0" kern="1000" spc="0" baseline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Team / Division</a:t>
            </a:r>
          </a:p>
        </p:txBody>
      </p: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95F88DEE-ECEE-40E5-8599-39CA2FF34C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415" y="5844221"/>
            <a:ext cx="4204652" cy="36512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Tx/>
              <a:buNone/>
              <a:defRPr sz="1400" b="0" i="0" kern="1000" spc="0" baseline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Name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4AF0BA2-0BDA-F253-ED71-8A5C43BC2F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919" y="296397"/>
            <a:ext cx="1608083" cy="538668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5B503E-4E30-2AE0-BE11-E78673D8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415" y="5125748"/>
            <a:ext cx="2743200" cy="365125"/>
          </a:xfrm>
        </p:spPr>
        <p:txBody>
          <a:bodyPr lIns="0"/>
          <a:lstStyle>
            <a:lvl1pPr>
              <a:defRPr sz="1400"/>
            </a:lvl1pPr>
          </a:lstStyle>
          <a:p>
            <a:fld id="{DDB94866-69AD-6B4C-B333-06293CC187A2}" type="datetime5">
              <a:rPr lang="ja-JP" altLang="en-US" smtClean="0">
                <a:solidFill>
                  <a:schemeClr val="tx1"/>
                </a:solidFill>
              </a:rPr>
              <a:pPr/>
              <a:t>2023/10/20</a:t>
            </a:fld>
            <a:endParaRPr lang="ja-JP" altLang="en-US">
              <a:solidFill>
                <a:schemeClr val="tx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568170C-0231-65E3-F35F-6B0437919804}"/>
              </a:ext>
            </a:extLst>
          </p:cNvPr>
          <p:cNvCxnSpPr>
            <a:cxnSpLocks/>
          </p:cNvCxnSpPr>
          <p:nvPr userDrawn="1"/>
        </p:nvCxnSpPr>
        <p:spPr>
          <a:xfrm>
            <a:off x="611415" y="4960994"/>
            <a:ext cx="5274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15">
            <a:extLst>
              <a:ext uri="{FF2B5EF4-FFF2-40B4-BE49-F238E27FC236}">
                <a16:creationId xmlns:a16="http://schemas.microsoft.com/office/drawing/2014/main" id="{48065A5D-F38D-5CB0-AF4E-171351F83F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415" y="3022529"/>
            <a:ext cx="9628503" cy="70430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spc="0" baseline="0"/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lvl="0"/>
            <a:r>
              <a:rPr kumimoji="1" lang="en-US" altLang="ja-JP" dirty="0"/>
              <a:t>Insert your subtitle here</a:t>
            </a:r>
          </a:p>
          <a:p>
            <a:pPr lvl="0"/>
            <a:r>
              <a:rPr kumimoji="1" lang="en-US" altLang="ja-JP" dirty="0"/>
              <a:t>Insert your subtitle here</a:t>
            </a:r>
            <a:endParaRPr kumimoji="1" lang="ja-JP" altLang="en-US"/>
          </a:p>
        </p:txBody>
      </p:sp>
      <p:sp>
        <p:nvSpPr>
          <p:cNvPr id="6" name="テキスト プレースホルダー 15">
            <a:extLst>
              <a:ext uri="{FF2B5EF4-FFF2-40B4-BE49-F238E27FC236}">
                <a16:creationId xmlns:a16="http://schemas.microsoft.com/office/drawing/2014/main" id="{4420C171-0509-40E8-B68C-69C8DE9EF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415" y="1847531"/>
            <a:ext cx="9628503" cy="93589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800"/>
              </a:lnSpc>
              <a:spcBef>
                <a:spcPts val="0"/>
              </a:spcBef>
              <a:buFontTx/>
              <a:buNone/>
              <a:defRPr sz="2800" b="1" i="0" kern="1000" spc="0" baseline="0">
                <a:latin typeface="Arial" panose="020B0604020202020204" pitchFamily="34" charset="0"/>
                <a:ea typeface="Yu Gothic Medium" panose="020B0400000000000000" pitchFamily="34" charset="-128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lvl="0"/>
            <a:r>
              <a:rPr kumimoji="1" lang="en-US" altLang="ja-JP" dirty="0"/>
              <a:t>Insert your text here</a:t>
            </a:r>
          </a:p>
          <a:p>
            <a:pPr lvl="0"/>
            <a:r>
              <a:rPr kumimoji="1" lang="en-US" altLang="ja-JP" dirty="0"/>
              <a:t>Insert your 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1708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5">
            <a:extLst>
              <a:ext uri="{FF2B5EF4-FFF2-40B4-BE49-F238E27FC236}">
                <a16:creationId xmlns:a16="http://schemas.microsoft.com/office/drawing/2014/main" id="{638A1DAA-3EBF-EEE3-4DA9-59DD0F79E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381" y="359645"/>
            <a:ext cx="9666779" cy="3176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spc="0" baseline="0"/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lvl="0"/>
            <a:r>
              <a:rPr kumimoji="1" lang="en-US" altLang="ja-JP" dirty="0"/>
              <a:t>Insert your page title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CB88E-46A2-E825-01A9-BE6FFA139AF5}"/>
              </a:ext>
            </a:extLst>
          </p:cNvPr>
          <p:cNvSpPr txBox="1"/>
          <p:nvPr userDrawn="1"/>
        </p:nvSpPr>
        <p:spPr>
          <a:xfrm>
            <a:off x="9227033" y="6514723"/>
            <a:ext cx="2308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750" spc="0" baseline="0" dirty="0">
                <a:latin typeface="Arial" charset="0"/>
                <a:ea typeface="HGP創英角ｺﾞｼｯｸUB" charset="0"/>
                <a:cs typeface="HGP創英角ｺﾞｼｯｸUB" charset="0"/>
              </a:rPr>
              <a:t>Copyright © 2023 Toray Industries, Inc.</a:t>
            </a:r>
          </a:p>
        </p:txBody>
      </p:sp>
      <p:sp>
        <p:nvSpPr>
          <p:cNvPr id="6" name="平行四辺形 5">
            <a:extLst>
              <a:ext uri="{FF2B5EF4-FFF2-40B4-BE49-F238E27FC236}">
                <a16:creationId xmlns:a16="http://schemas.microsoft.com/office/drawing/2014/main" id="{22D87CF7-0BCC-6993-83BB-8F7F0B965652}"/>
              </a:ext>
            </a:extLst>
          </p:cNvPr>
          <p:cNvSpPr/>
          <p:nvPr userDrawn="1"/>
        </p:nvSpPr>
        <p:spPr>
          <a:xfrm>
            <a:off x="180975" y="193675"/>
            <a:ext cx="727075" cy="581639"/>
          </a:xfrm>
          <a:prstGeom prst="parallelogram">
            <a:avLst>
              <a:gd name="adj" fmla="val 6883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5166521-5169-961B-F887-B14757809BC7}"/>
              </a:ext>
            </a:extLst>
          </p:cNvPr>
          <p:cNvCxnSpPr>
            <a:cxnSpLocks/>
          </p:cNvCxnSpPr>
          <p:nvPr userDrawn="1"/>
        </p:nvCxnSpPr>
        <p:spPr>
          <a:xfrm>
            <a:off x="196850" y="768964"/>
            <a:ext cx="115697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9C75888B-AD6A-FE43-531D-5F93BB317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825" y="408920"/>
            <a:ext cx="977900" cy="266700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9C21F45-62AF-3BD8-0A0C-83399D99E9C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8959" y="6426200"/>
            <a:ext cx="0" cy="4318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0B40A-7132-8720-EFDC-9BEBF6CB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628" y="6508373"/>
            <a:ext cx="545326" cy="215444"/>
          </a:xfr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defRPr>
            </a:lvl1pPr>
          </a:lstStyle>
          <a:p>
            <a:fld id="{4317EDE9-6213-8F42-9B4F-76F731EF5E0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453694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CB88E-46A2-E825-01A9-BE6FFA139AF5}"/>
              </a:ext>
            </a:extLst>
          </p:cNvPr>
          <p:cNvSpPr txBox="1"/>
          <p:nvPr userDrawn="1"/>
        </p:nvSpPr>
        <p:spPr>
          <a:xfrm>
            <a:off x="9691858" y="6514723"/>
            <a:ext cx="2308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750" spc="0" baseline="0" dirty="0">
                <a:latin typeface="Arial" charset="0"/>
                <a:ea typeface="HGP創英角ｺﾞｼｯｸUB" charset="0"/>
                <a:cs typeface="HGP創英角ｺﾞｼｯｸUB" charset="0"/>
              </a:rPr>
              <a:t>Copyright © 2023 Toray Industries, Inc.</a:t>
            </a:r>
          </a:p>
        </p:txBody>
      </p:sp>
      <p:sp>
        <p:nvSpPr>
          <p:cNvPr id="6" name="平行四辺形 5">
            <a:extLst>
              <a:ext uri="{FF2B5EF4-FFF2-40B4-BE49-F238E27FC236}">
                <a16:creationId xmlns:a16="http://schemas.microsoft.com/office/drawing/2014/main" id="{22D87CF7-0BCC-6993-83BB-8F7F0B965652}"/>
              </a:ext>
            </a:extLst>
          </p:cNvPr>
          <p:cNvSpPr/>
          <p:nvPr userDrawn="1"/>
        </p:nvSpPr>
        <p:spPr>
          <a:xfrm>
            <a:off x="180975" y="193675"/>
            <a:ext cx="727075" cy="581639"/>
          </a:xfrm>
          <a:prstGeom prst="parallelogram">
            <a:avLst>
              <a:gd name="adj" fmla="val 6883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5166521-5169-961B-F887-B14757809BC7}"/>
              </a:ext>
            </a:extLst>
          </p:cNvPr>
          <p:cNvCxnSpPr>
            <a:cxnSpLocks/>
          </p:cNvCxnSpPr>
          <p:nvPr userDrawn="1"/>
        </p:nvCxnSpPr>
        <p:spPr>
          <a:xfrm>
            <a:off x="196850" y="768964"/>
            <a:ext cx="115697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9C75888B-AD6A-FE43-531D-5F93BB317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825" y="408920"/>
            <a:ext cx="977900" cy="266700"/>
          </a:xfrm>
          <a:prstGeom prst="rect">
            <a:avLst/>
          </a:prstGeom>
        </p:spPr>
      </p:pic>
      <p:sp>
        <p:nvSpPr>
          <p:cNvPr id="2" name="テキスト プレースホルダー 15">
            <a:extLst>
              <a:ext uri="{FF2B5EF4-FFF2-40B4-BE49-F238E27FC236}">
                <a16:creationId xmlns:a16="http://schemas.microsoft.com/office/drawing/2014/main" id="{36CF2FB1-B88E-D877-AA12-47137A3C2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381" y="359645"/>
            <a:ext cx="9666779" cy="3176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spc="0" baseline="0"/>
            </a:lvl1pPr>
            <a:lvl2pPr marL="457200" indent="0">
              <a:lnSpc>
                <a:spcPct val="130000"/>
              </a:lnSpc>
              <a:buFontTx/>
              <a:buNone/>
              <a:defRPr sz="1200"/>
            </a:lvl2pPr>
            <a:lvl3pPr marL="914400" indent="0">
              <a:lnSpc>
                <a:spcPct val="130000"/>
              </a:lnSpc>
              <a:buFontTx/>
              <a:buNone/>
              <a:defRPr sz="1200"/>
            </a:lvl3pPr>
            <a:lvl4pPr marL="1371600" indent="0">
              <a:lnSpc>
                <a:spcPct val="130000"/>
              </a:lnSpc>
              <a:buFontTx/>
              <a:buNone/>
              <a:defRPr sz="1200"/>
            </a:lvl4pPr>
            <a:lvl5pPr marL="1828800" indent="0">
              <a:lnSpc>
                <a:spcPct val="130000"/>
              </a:lnSpc>
              <a:buFontTx/>
              <a:buNone/>
              <a:defRPr sz="1200"/>
            </a:lvl5pPr>
          </a:lstStyle>
          <a:p>
            <a:pPr lvl="0"/>
            <a:r>
              <a:rPr kumimoji="1" lang="en-US" altLang="ja-JP" dirty="0"/>
              <a:t>Insert your page title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4210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CB88E-46A2-E825-01A9-BE6FFA139AF5}"/>
              </a:ext>
            </a:extLst>
          </p:cNvPr>
          <p:cNvSpPr txBox="1"/>
          <p:nvPr userDrawn="1"/>
        </p:nvSpPr>
        <p:spPr>
          <a:xfrm>
            <a:off x="8411729" y="6514723"/>
            <a:ext cx="2308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750" spc="0" baseline="0" dirty="0">
                <a:latin typeface="Arial" charset="0"/>
                <a:ea typeface="HGP創英角ｺﾞｼｯｸUB" charset="0"/>
                <a:cs typeface="HGP創英角ｺﾞｼｯｸUB" charset="0"/>
              </a:rPr>
              <a:t>Copyright © 2023 Toray Industries, Inc.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C75888B-AD6A-FE43-531D-5F93BB317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102" y="6476395"/>
            <a:ext cx="977900" cy="266700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9C21F45-62AF-3BD8-0A0C-83399D99E9C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8959" y="6426200"/>
            <a:ext cx="0" cy="4318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0B40A-7132-8720-EFDC-9BEBF6CB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628" y="6508373"/>
            <a:ext cx="545326" cy="215444"/>
          </a:xfr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defRPr>
            </a:lvl1pPr>
          </a:lstStyle>
          <a:p>
            <a:fld id="{4317EDE9-6213-8F42-9B4F-76F731EF5E0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83468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CB88E-46A2-E825-01A9-BE6FFA139AF5}"/>
              </a:ext>
            </a:extLst>
          </p:cNvPr>
          <p:cNvSpPr txBox="1"/>
          <p:nvPr userDrawn="1"/>
        </p:nvSpPr>
        <p:spPr>
          <a:xfrm>
            <a:off x="8764154" y="6514723"/>
            <a:ext cx="2308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750" spc="0" baseline="0" dirty="0">
                <a:latin typeface="Arial" charset="0"/>
                <a:ea typeface="HGP創英角ｺﾞｼｯｸUB" charset="0"/>
                <a:cs typeface="HGP創英角ｺﾞｼｯｸUB" charset="0"/>
              </a:rPr>
              <a:t>Copyright © 2023 Toray Industries, Inc.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C75888B-AD6A-FE43-531D-5F93BB317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527" y="6476395"/>
            <a:ext cx="977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3014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F1F1A5-4455-2292-427B-8980A75D2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3370" y="2420392"/>
            <a:ext cx="5125261" cy="17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4488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DB5E-5565-234D-9A28-004335AC074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72A8-199C-7541-BBD6-7F98BB14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0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CC2D5A-7761-AD41-8070-FEF7756B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559AD52-77B0-5F46-B7C2-B0FBE72EC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2AF7C5-2CC8-8D4C-967F-E417E947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4FF1-92AC-AE40-A5AE-34F169726C4B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A69718-2179-2E4C-ADAC-6275157E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03F173-8A46-D947-81EF-CB349778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1A99-F9C1-5444-8611-CDAA7D90C1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19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7E81B08-76AE-0549-BEF5-AA9264E5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F8D867-51D0-DC48-964C-5A97DC3ED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5F0B64-3556-3F49-BD90-9ED472618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09BEFC-CB07-6949-A42B-EFC9C6AC6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368389-88CB-F949-B7BA-2E6693FD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1A99-F9C1-5444-8611-CDAA7D90C1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32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5" r:id="rId2"/>
    <p:sldLayoutId id="2147483666" r:id="rId3"/>
    <p:sldLayoutId id="2147483667" r:id="rId4"/>
    <p:sldLayoutId id="2147483668" r:id="rId5"/>
    <p:sldLayoutId id="2147483672" r:id="rId6"/>
    <p:sldLayoutId id="2147483675" r:id="rId7"/>
    <p:sldLayoutId id="214748368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F41CF7C-F80A-2CA1-CA16-5352BBD518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ja-JP" dirty="0"/>
              <a:t>TPA-VA</a:t>
            </a:r>
          </a:p>
          <a:p>
            <a:r>
              <a:rPr lang="en-US" altLang="ja-JP" dirty="0"/>
              <a:t>PEF Division</a:t>
            </a:r>
          </a:p>
          <a:p>
            <a:endParaRPr lang="en-US" altLang="ja-JP" dirty="0"/>
          </a:p>
          <a:p>
            <a:r>
              <a:rPr lang="en-US" altLang="ja-JP" dirty="0"/>
              <a:t>Chris Thomlison</a:t>
            </a:r>
          </a:p>
          <a:p>
            <a:r>
              <a:rPr lang="en-US" altLang="ja-JP" dirty="0"/>
              <a:t>Safety and Environmental Manager</a:t>
            </a:r>
          </a:p>
        </p:txBody>
      </p:sp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32C45ED3-98F0-BDD0-CEAE-4C30B9863A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altLang="ja-JP" dirty="0"/>
          </a:p>
          <a:p>
            <a:r>
              <a:rPr lang="en-US" altLang="ja-JP" dirty="0"/>
              <a:t>Toray Plastics (America), Inc.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1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79EE-7878-5A5E-C5EC-2D5241B29168}"/>
              </a:ext>
            </a:extLst>
          </p:cNvPr>
          <p:cNvSpPr txBox="1"/>
          <p:nvPr/>
        </p:nvSpPr>
        <p:spPr>
          <a:xfrm>
            <a:off x="1019927" y="912947"/>
            <a:ext cx="1043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 total Greenhouse Gas Emissions and Water Consumption by 50% by 2030 Toray Worldwide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A259A-6287-7C51-5BDD-8FFAEC14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" y="1378517"/>
            <a:ext cx="12192000" cy="50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79EE-7878-5A5E-C5EC-2D5241B29168}"/>
              </a:ext>
            </a:extLst>
          </p:cNvPr>
          <p:cNvSpPr txBox="1"/>
          <p:nvPr/>
        </p:nvSpPr>
        <p:spPr>
          <a:xfrm>
            <a:off x="1019927" y="912947"/>
            <a:ext cx="1043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 total Greenhouse Gas Emissions and Water Consumption by 50% by 2030 Toray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2C726-739B-173A-2C22-EACE1299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291"/>
            <a:ext cx="12192000" cy="49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79EE-7878-5A5E-C5EC-2D5241B29168}"/>
              </a:ext>
            </a:extLst>
          </p:cNvPr>
          <p:cNvSpPr txBox="1"/>
          <p:nvPr/>
        </p:nvSpPr>
        <p:spPr>
          <a:xfrm>
            <a:off x="304040" y="1156852"/>
            <a:ext cx="30402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 30 and 50:</a:t>
            </a:r>
          </a:p>
          <a:p>
            <a:r>
              <a:rPr lang="en-US" dirty="0"/>
              <a:t>Electricity reduction</a:t>
            </a:r>
          </a:p>
          <a:p>
            <a:r>
              <a:rPr lang="en-US" dirty="0"/>
              <a:t>Water usage reduction</a:t>
            </a:r>
          </a:p>
          <a:p>
            <a:endParaRPr lang="en-US" dirty="0"/>
          </a:p>
          <a:p>
            <a:r>
              <a:rPr lang="en-US" dirty="0"/>
              <a:t>Other environmental efforts:</a:t>
            </a:r>
          </a:p>
          <a:p>
            <a:r>
              <a:rPr lang="en-US" dirty="0"/>
              <a:t>Gas usage reduction</a:t>
            </a:r>
          </a:p>
          <a:p>
            <a:r>
              <a:rPr lang="en-US" dirty="0"/>
              <a:t>Hazardous waste reduction</a:t>
            </a:r>
          </a:p>
        </p:txBody>
      </p:sp>
      <p:pic>
        <p:nvPicPr>
          <p:cNvPr id="4" name="Picture 3" descr="A light pole with a square object on it&#10;&#10;Description automatically generated">
            <a:extLst>
              <a:ext uri="{FF2B5EF4-FFF2-40B4-BE49-F238E27FC236}">
                <a16:creationId xmlns:a16="http://schemas.microsoft.com/office/drawing/2014/main" id="{87F4328A-60EA-3DB4-B6E8-14EE6C6030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2920" y="4087223"/>
            <a:ext cx="2562291" cy="2191449"/>
          </a:xfrm>
          <a:prstGeom prst="rect">
            <a:avLst/>
          </a:prstGeom>
        </p:spPr>
      </p:pic>
      <p:pic>
        <p:nvPicPr>
          <p:cNvPr id="6" name="Picture 5" descr="A street light on a pole&#10;&#10;Description automatically generated">
            <a:extLst>
              <a:ext uri="{FF2B5EF4-FFF2-40B4-BE49-F238E27FC236}">
                <a16:creationId xmlns:a16="http://schemas.microsoft.com/office/drawing/2014/main" id="{D4B94239-E354-0EB5-8302-942AEBE416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20344" y="4048752"/>
            <a:ext cx="2562289" cy="2268394"/>
          </a:xfrm>
          <a:prstGeom prst="rect">
            <a:avLst/>
          </a:prstGeom>
        </p:spPr>
      </p:pic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2DC095B6-AF26-9FD5-F898-08845E9034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483" y="905345"/>
            <a:ext cx="3861732" cy="2896299"/>
          </a:xfrm>
          <a:prstGeom prst="rect">
            <a:avLst/>
          </a:prstGeom>
        </p:spPr>
      </p:pic>
      <p:pic>
        <p:nvPicPr>
          <p:cNvPr id="10" name="Picture 9" descr="A machine in a factory&#10;&#10;Description automatically generated">
            <a:extLst>
              <a:ext uri="{FF2B5EF4-FFF2-40B4-BE49-F238E27FC236}">
                <a16:creationId xmlns:a16="http://schemas.microsoft.com/office/drawing/2014/main" id="{5E501335-81CF-2AC7-BE58-776AFF45EA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992" y="905345"/>
            <a:ext cx="3861732" cy="2896299"/>
          </a:xfrm>
          <a:prstGeom prst="rect">
            <a:avLst/>
          </a:prstGeom>
        </p:spPr>
      </p:pic>
      <p:pic>
        <p:nvPicPr>
          <p:cNvPr id="12" name="Picture 11" descr="A room with a tv and a sign on the ceiling&#10;&#10;Description automatically generated">
            <a:extLst>
              <a:ext uri="{FF2B5EF4-FFF2-40B4-BE49-F238E27FC236}">
                <a16:creationId xmlns:a16="http://schemas.microsoft.com/office/drawing/2014/main" id="{973471F1-1A46-BBCF-285C-835621D9BF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494" y="3901802"/>
            <a:ext cx="3010141" cy="2552351"/>
          </a:xfrm>
          <a:prstGeom prst="rect">
            <a:avLst/>
          </a:prstGeom>
        </p:spPr>
      </p:pic>
      <p:pic>
        <p:nvPicPr>
          <p:cNvPr id="16" name="Picture 15" descr="A ceiling with lights and a few cubicles&#10;&#10;Description automatically generated with medium confidence">
            <a:extLst>
              <a:ext uri="{FF2B5EF4-FFF2-40B4-BE49-F238E27FC236}">
                <a16:creationId xmlns:a16="http://schemas.microsoft.com/office/drawing/2014/main" id="{448EC857-CB1D-9553-A2E9-F3C2B3CDB8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848" y="3901802"/>
            <a:ext cx="2848990" cy="2552351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AE29A324-4A41-B8E6-3360-FE95F94EA55C}"/>
              </a:ext>
            </a:extLst>
          </p:cNvPr>
          <p:cNvSpPr/>
          <p:nvPr/>
        </p:nvSpPr>
        <p:spPr>
          <a:xfrm>
            <a:off x="7220279" y="2861611"/>
            <a:ext cx="97840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66AFB75-A942-DBF1-B969-FBB41914DF1C}"/>
              </a:ext>
            </a:extLst>
          </p:cNvPr>
          <p:cNvSpPr/>
          <p:nvPr/>
        </p:nvSpPr>
        <p:spPr>
          <a:xfrm>
            <a:off x="3623962" y="5177977"/>
            <a:ext cx="97840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7207EAB-A358-A01C-D394-EFE57C73997A}"/>
              </a:ext>
            </a:extLst>
          </p:cNvPr>
          <p:cNvSpPr/>
          <p:nvPr/>
        </p:nvSpPr>
        <p:spPr>
          <a:xfrm>
            <a:off x="9309137" y="5245483"/>
            <a:ext cx="97840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F5B807-C7B7-396B-6982-4A7D910D3351}"/>
              </a:ext>
            </a:extLst>
          </p:cNvPr>
          <p:cNvSpPr/>
          <p:nvPr/>
        </p:nvSpPr>
        <p:spPr>
          <a:xfrm>
            <a:off x="304040" y="1451295"/>
            <a:ext cx="2237824" cy="3355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E17EA3-7D0B-1BF3-2642-43FB90FEBCED}"/>
              </a:ext>
            </a:extLst>
          </p:cNvPr>
          <p:cNvSpPr txBox="1"/>
          <p:nvPr/>
        </p:nvSpPr>
        <p:spPr>
          <a:xfrm>
            <a:off x="5530998" y="3524645"/>
            <a:ext cx="4186211" cy="276999"/>
          </a:xfrm>
          <a:prstGeom prst="rect">
            <a:avLst/>
          </a:prstGeom>
          <a:solidFill>
            <a:srgbClr val="004098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Hitachi Extruder to Leistritz Extruder- High Efficiency Motor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F11176-5024-A848-ABC5-DAB507BB7F15}"/>
              </a:ext>
            </a:extLst>
          </p:cNvPr>
          <p:cNvSpPr txBox="1"/>
          <p:nvPr/>
        </p:nvSpPr>
        <p:spPr>
          <a:xfrm>
            <a:off x="2366921" y="6177154"/>
            <a:ext cx="3492490" cy="276999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Lighting replacement- T8 to LED and T5 to LED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EFC9EA-2431-9B1D-FD81-C5BCD3F478FA}"/>
              </a:ext>
            </a:extLst>
          </p:cNvPr>
          <p:cNvSpPr txBox="1"/>
          <p:nvPr/>
        </p:nvSpPr>
        <p:spPr>
          <a:xfrm>
            <a:off x="8458171" y="6187415"/>
            <a:ext cx="2954655" cy="276999"/>
          </a:xfrm>
          <a:prstGeom prst="rect">
            <a:avLst/>
          </a:prstGeom>
          <a:solidFill>
            <a:srgbClr val="004098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Lighting replacement- HPS to LED	</a:t>
            </a:r>
          </a:p>
        </p:txBody>
      </p:sp>
    </p:spTree>
    <p:extLst>
      <p:ext uri="{BB962C8B-B14F-4D97-AF65-F5344CB8AC3E}">
        <p14:creationId xmlns:p14="http://schemas.microsoft.com/office/powerpoint/2010/main" val="5802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C1A39-D376-BE0C-7D50-6F34EF187E38}"/>
              </a:ext>
            </a:extLst>
          </p:cNvPr>
          <p:cNvSpPr txBox="1"/>
          <p:nvPr/>
        </p:nvSpPr>
        <p:spPr>
          <a:xfrm>
            <a:off x="304040" y="1156852"/>
            <a:ext cx="2497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 30 and 50:</a:t>
            </a:r>
          </a:p>
          <a:p>
            <a:r>
              <a:rPr lang="en-US" dirty="0"/>
              <a:t>Electricity reduction</a:t>
            </a:r>
          </a:p>
          <a:p>
            <a:r>
              <a:rPr lang="en-US" dirty="0"/>
              <a:t>Water usage reduction</a:t>
            </a:r>
          </a:p>
          <a:p>
            <a:r>
              <a:rPr lang="en-US" dirty="0"/>
              <a:t>Gas usage reduction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48586-0765-9D95-4F58-74277C4A504A}"/>
              </a:ext>
            </a:extLst>
          </p:cNvPr>
          <p:cNvSpPr/>
          <p:nvPr/>
        </p:nvSpPr>
        <p:spPr>
          <a:xfrm>
            <a:off x="314465" y="1719743"/>
            <a:ext cx="2453902" cy="3355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pic>
        <p:nvPicPr>
          <p:cNvPr id="7" name="Picture 6" descr="A large factory with pip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9B364788-CBDD-C19B-BB05-E2F5AF891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96985" y="927791"/>
            <a:ext cx="4060506" cy="3941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49DDB-92DD-14D5-2923-50E9664D2F3D}"/>
              </a:ext>
            </a:extLst>
          </p:cNvPr>
          <p:cNvSpPr txBox="1"/>
          <p:nvPr/>
        </p:nvSpPr>
        <p:spPr>
          <a:xfrm>
            <a:off x="3156439" y="4682977"/>
            <a:ext cx="3941598" cy="276999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RO system installation to reuse process water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45727-5E33-5F32-2D6E-C9325C74C880}"/>
              </a:ext>
            </a:extLst>
          </p:cNvPr>
          <p:cNvSpPr txBox="1"/>
          <p:nvPr/>
        </p:nvSpPr>
        <p:spPr>
          <a:xfrm>
            <a:off x="7280781" y="899774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24% reduction in wastewater</a:t>
            </a:r>
          </a:p>
          <a:p>
            <a:r>
              <a:rPr lang="en-US" dirty="0"/>
              <a:t>discharge </a:t>
            </a:r>
          </a:p>
        </p:txBody>
      </p:sp>
      <p:pic>
        <p:nvPicPr>
          <p:cNvPr id="15" name="Picture 14" descr="A machine in a factory&#10;&#10;Description automatically generated">
            <a:extLst>
              <a:ext uri="{FF2B5EF4-FFF2-40B4-BE49-F238E27FC236}">
                <a16:creationId xmlns:a16="http://schemas.microsoft.com/office/drawing/2014/main" id="{C78D553A-416A-E38C-26CD-0A08F99D8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85" y="2690446"/>
            <a:ext cx="4549019" cy="38738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BE89D7-1739-8CFE-4FCD-95EB99BD238B}"/>
              </a:ext>
            </a:extLst>
          </p:cNvPr>
          <p:cNvSpPr txBox="1"/>
          <p:nvPr/>
        </p:nvSpPr>
        <p:spPr>
          <a:xfrm>
            <a:off x="7218485" y="6287252"/>
            <a:ext cx="4549019" cy="276999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Specific gravity control of recovery water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53053-F37D-235A-529C-390DCBC1EDBE}"/>
              </a:ext>
            </a:extLst>
          </p:cNvPr>
          <p:cNvSpPr txBox="1"/>
          <p:nvPr/>
        </p:nvSpPr>
        <p:spPr>
          <a:xfrm>
            <a:off x="2857084" y="6090099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18% reduction in water use in the facility</a:t>
            </a:r>
          </a:p>
        </p:txBody>
      </p:sp>
    </p:spTree>
    <p:extLst>
      <p:ext uri="{BB962C8B-B14F-4D97-AF65-F5344CB8AC3E}">
        <p14:creationId xmlns:p14="http://schemas.microsoft.com/office/powerpoint/2010/main" val="7656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26AC8DCC-67E4-EF18-328B-2B991F668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90" y="985705"/>
            <a:ext cx="6111559" cy="4583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1B18E-0A1B-C3C9-13EE-E9272B5A3818}"/>
              </a:ext>
            </a:extLst>
          </p:cNvPr>
          <p:cNvSpPr txBox="1"/>
          <p:nvPr/>
        </p:nvSpPr>
        <p:spPr>
          <a:xfrm>
            <a:off x="304040" y="1156852"/>
            <a:ext cx="2497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 30 and 50:</a:t>
            </a:r>
          </a:p>
          <a:p>
            <a:r>
              <a:rPr lang="en-US" dirty="0"/>
              <a:t>Electricity reduction</a:t>
            </a:r>
          </a:p>
          <a:p>
            <a:r>
              <a:rPr lang="en-US" dirty="0"/>
              <a:t>Water usage reduction</a:t>
            </a:r>
          </a:p>
          <a:p>
            <a:r>
              <a:rPr lang="en-US" dirty="0"/>
              <a:t>Gas usage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F6C61-E163-494D-8420-35AEB8A47ED8}"/>
              </a:ext>
            </a:extLst>
          </p:cNvPr>
          <p:cNvSpPr txBox="1"/>
          <p:nvPr/>
        </p:nvSpPr>
        <p:spPr>
          <a:xfrm>
            <a:off x="4731390" y="5570644"/>
            <a:ext cx="6111559" cy="276999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Optimization of boilers and steam system to reduce demand and control wasted energy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0D825-BA63-4B9E-D31F-29913DC2F8A6}"/>
              </a:ext>
            </a:extLst>
          </p:cNvPr>
          <p:cNvSpPr/>
          <p:nvPr/>
        </p:nvSpPr>
        <p:spPr>
          <a:xfrm>
            <a:off x="379541" y="2021621"/>
            <a:ext cx="2237824" cy="3355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12968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Management buy in and difficulties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79EE-7878-5A5E-C5EC-2D5241B29168}"/>
              </a:ext>
            </a:extLst>
          </p:cNvPr>
          <p:cNvSpPr txBox="1"/>
          <p:nvPr/>
        </p:nvSpPr>
        <p:spPr>
          <a:xfrm>
            <a:off x="120962" y="1897686"/>
            <a:ext cx="5479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Influenced management with 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 always pressure to produce and expand while reducing GHG is not easy.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outside the box.  Look for small reductions that can accumulate into large impactful reductions</a:t>
            </a:r>
          </a:p>
        </p:txBody>
      </p:sp>
      <p:pic>
        <p:nvPicPr>
          <p:cNvPr id="6" name="Picture 5" descr="A warehouse with many packages&#10;&#10;Description automatically generated with medium confidence">
            <a:extLst>
              <a:ext uri="{FF2B5EF4-FFF2-40B4-BE49-F238E27FC236}">
                <a16:creationId xmlns:a16="http://schemas.microsoft.com/office/drawing/2014/main" id="{C32AAFD0-6C70-AD2C-2880-A634CFC8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0786" y="1788503"/>
            <a:ext cx="5442439" cy="37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57CA2F-1DF8-3120-E190-03447E60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21" y="2919476"/>
            <a:ext cx="3042158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8555-DC82-0BF0-21FC-28959EEC48B8}"/>
              </a:ext>
            </a:extLst>
          </p:cNvPr>
          <p:cNvSpPr txBox="1">
            <a:spLocks/>
          </p:cNvSpPr>
          <p:nvPr/>
        </p:nvSpPr>
        <p:spPr>
          <a:xfrm>
            <a:off x="0" y="256791"/>
            <a:ext cx="12192000" cy="643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Corporate Data</a:t>
            </a:r>
          </a:p>
        </p:txBody>
      </p:sp>
      <p:sp>
        <p:nvSpPr>
          <p:cNvPr id="3" name="テキスト ボックス 28">
            <a:extLst>
              <a:ext uri="{FF2B5EF4-FFF2-40B4-BE49-F238E27FC236}">
                <a16:creationId xmlns:a16="http://schemas.microsoft.com/office/drawing/2014/main" id="{CB7E5BE4-3130-DC6D-B22B-87DE79A2773B}"/>
              </a:ext>
            </a:extLst>
          </p:cNvPr>
          <p:cNvSpPr txBox="1"/>
          <p:nvPr/>
        </p:nvSpPr>
        <p:spPr>
          <a:xfrm>
            <a:off x="204589" y="6355358"/>
            <a:ext cx="1281120" cy="274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ja-JP" sz="900" dirty="0">
                <a:latin typeface="Arial" panose="020B0604020202020204" pitchFamily="34" charset="0"/>
                <a:ea typeface="Yu Gothic Medium" panose="020B0400000000000000" pitchFamily="34" charset="-128"/>
                <a:cs typeface="Arial" panose="020B0604020202020204" pitchFamily="34" charset="0"/>
              </a:rPr>
              <a:t>As of March 31, 2023</a:t>
            </a:r>
            <a:endParaRPr lang="en-US" altLang="ja-JP" sz="900" b="1" spc="300" dirty="0">
              <a:latin typeface="Arial" panose="020B0604020202020204" pitchFamily="34" charset="0"/>
              <a:ea typeface="Yu Gothic Medium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4">
            <a:extLst>
              <a:ext uri="{FF2B5EF4-FFF2-40B4-BE49-F238E27FC236}">
                <a16:creationId xmlns:a16="http://schemas.microsoft.com/office/drawing/2014/main" id="{FA6D5BF2-7F8B-D6CE-DCF2-0E1E6674F6C0}"/>
              </a:ext>
            </a:extLst>
          </p:cNvPr>
          <p:cNvSpPr/>
          <p:nvPr/>
        </p:nvSpPr>
        <p:spPr>
          <a:xfrm>
            <a:off x="5283844" y="6564404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C8A627-DFD4-B792-A7C5-97AE48E6F120}"/>
              </a:ext>
            </a:extLst>
          </p:cNvPr>
          <p:cNvSpPr txBox="1">
            <a:spLocks/>
          </p:cNvSpPr>
          <p:nvPr/>
        </p:nvSpPr>
        <p:spPr>
          <a:xfrm>
            <a:off x="883900" y="1346287"/>
            <a:ext cx="3515396" cy="412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400" dirty="0">
                <a:solidFill>
                  <a:schemeClr val="accent1"/>
                </a:solidFill>
              </a:rPr>
              <a:t>Toray Corporation</a:t>
            </a:r>
          </a:p>
        </p:txBody>
      </p:sp>
      <p:grpSp>
        <p:nvGrpSpPr>
          <p:cNvPr id="13" name="グループ化 38">
            <a:extLst>
              <a:ext uri="{FF2B5EF4-FFF2-40B4-BE49-F238E27FC236}">
                <a16:creationId xmlns:a16="http://schemas.microsoft.com/office/drawing/2014/main" id="{33B3BAFA-8BBE-DEE3-986B-AB96BE5813AD}"/>
              </a:ext>
            </a:extLst>
          </p:cNvPr>
          <p:cNvGrpSpPr/>
          <p:nvPr/>
        </p:nvGrpSpPr>
        <p:grpSpPr>
          <a:xfrm>
            <a:off x="1165434" y="4094376"/>
            <a:ext cx="2952329" cy="1452277"/>
            <a:chOff x="1165434" y="3663558"/>
            <a:chExt cx="2952329" cy="1452277"/>
          </a:xfrm>
        </p:grpSpPr>
        <p:sp>
          <p:nvSpPr>
            <p:cNvPr id="14" name="テキスト ボックス 20">
              <a:extLst>
                <a:ext uri="{FF2B5EF4-FFF2-40B4-BE49-F238E27FC236}">
                  <a16:creationId xmlns:a16="http://schemas.microsoft.com/office/drawing/2014/main" id="{E9EEDBF2-4686-7694-DB52-9BF2BA632DC4}"/>
                </a:ext>
              </a:extLst>
            </p:cNvPr>
            <p:cNvSpPr txBox="1"/>
            <p:nvPr/>
          </p:nvSpPr>
          <p:spPr>
            <a:xfrm>
              <a:off x="1767802" y="3912044"/>
              <a:ext cx="1747593" cy="120379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Number of Employees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48,682</a:t>
              </a:r>
              <a:endParaRPr lang="en-US" altLang="ja-JP" sz="2400" dirty="0">
                <a:latin typeface="Arial" panose="020B0604020202020204" pitchFamily="34" charset="0"/>
                <a:ea typeface="Yu Gothic Medium" panose="020B0400000000000000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5" name="直線コネクタ 33">
              <a:extLst>
                <a:ext uri="{FF2B5EF4-FFF2-40B4-BE49-F238E27FC236}">
                  <a16:creationId xmlns:a16="http://schemas.microsoft.com/office/drawing/2014/main" id="{A51EE18E-89FE-2831-9E6A-6359BBCBD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65434" y="3663558"/>
              <a:ext cx="29523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35">
            <a:extLst>
              <a:ext uri="{FF2B5EF4-FFF2-40B4-BE49-F238E27FC236}">
                <a16:creationId xmlns:a16="http://schemas.microsoft.com/office/drawing/2014/main" id="{06D6A5FF-FB66-FC40-F88E-F061801D33FB}"/>
              </a:ext>
            </a:extLst>
          </p:cNvPr>
          <p:cNvGrpSpPr/>
          <p:nvPr/>
        </p:nvGrpSpPr>
        <p:grpSpPr>
          <a:xfrm>
            <a:off x="1165434" y="1699395"/>
            <a:ext cx="2952329" cy="1427078"/>
            <a:chOff x="1165434" y="1573501"/>
            <a:chExt cx="2952329" cy="1427078"/>
          </a:xfrm>
        </p:grpSpPr>
        <p:sp>
          <p:nvSpPr>
            <p:cNvPr id="17" name="テキスト ボックス 7">
              <a:extLst>
                <a:ext uri="{FF2B5EF4-FFF2-40B4-BE49-F238E27FC236}">
                  <a16:creationId xmlns:a16="http://schemas.microsoft.com/office/drawing/2014/main" id="{757EEA20-10A7-9089-CAAB-AA8DE9F1F20F}"/>
                </a:ext>
              </a:extLst>
            </p:cNvPr>
            <p:cNvSpPr txBox="1"/>
            <p:nvPr/>
          </p:nvSpPr>
          <p:spPr>
            <a:xfrm>
              <a:off x="1879595" y="1821987"/>
              <a:ext cx="1524007" cy="11785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Head Office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Tokyo</a:t>
              </a:r>
            </a:p>
          </p:txBody>
        </p:sp>
        <p:cxnSp>
          <p:nvCxnSpPr>
            <p:cNvPr id="18" name="直線コネクタ 32">
              <a:extLst>
                <a:ext uri="{FF2B5EF4-FFF2-40B4-BE49-F238E27FC236}">
                  <a16:creationId xmlns:a16="http://schemas.microsoft.com/office/drawing/2014/main" id="{1EE06885-097A-E529-A4D5-EB241255C317}"/>
                </a:ext>
              </a:extLst>
            </p:cNvPr>
            <p:cNvCxnSpPr>
              <a:cxnSpLocks/>
            </p:cNvCxnSpPr>
            <p:nvPr/>
          </p:nvCxnSpPr>
          <p:spPr>
            <a:xfrm>
              <a:off x="1165434" y="1573501"/>
              <a:ext cx="29523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36">
            <a:extLst>
              <a:ext uri="{FF2B5EF4-FFF2-40B4-BE49-F238E27FC236}">
                <a16:creationId xmlns:a16="http://schemas.microsoft.com/office/drawing/2014/main" id="{FCB7F54F-A44B-5E8A-C6E4-D0C76F60F56D}"/>
              </a:ext>
            </a:extLst>
          </p:cNvPr>
          <p:cNvGrpSpPr/>
          <p:nvPr/>
        </p:nvGrpSpPr>
        <p:grpSpPr>
          <a:xfrm>
            <a:off x="4619836" y="1699395"/>
            <a:ext cx="2952329" cy="1452277"/>
            <a:chOff x="4619836" y="1573501"/>
            <a:chExt cx="2952329" cy="1452277"/>
          </a:xfrm>
        </p:grpSpPr>
        <p:sp>
          <p:nvSpPr>
            <p:cNvPr id="20" name="テキスト ボックス 14">
              <a:extLst>
                <a:ext uri="{FF2B5EF4-FFF2-40B4-BE49-F238E27FC236}">
                  <a16:creationId xmlns:a16="http://schemas.microsoft.com/office/drawing/2014/main" id="{2F44ABF6-6D60-05AA-53A9-DAFC72200CA4}"/>
                </a:ext>
              </a:extLst>
            </p:cNvPr>
            <p:cNvSpPr txBox="1"/>
            <p:nvPr/>
          </p:nvSpPr>
          <p:spPr>
            <a:xfrm>
              <a:off x="5432997" y="1821987"/>
              <a:ext cx="1326004" cy="120379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Established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1926</a:t>
              </a:r>
              <a:endParaRPr lang="en-US" altLang="ja-JP" sz="2400" dirty="0">
                <a:latin typeface="Arial" panose="020B0604020202020204" pitchFamily="34" charset="0"/>
                <a:ea typeface="Yu Gothic Medium" panose="020B0400000000000000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1" name="直線コネクタ 31">
              <a:extLst>
                <a:ext uri="{FF2B5EF4-FFF2-40B4-BE49-F238E27FC236}">
                  <a16:creationId xmlns:a16="http://schemas.microsoft.com/office/drawing/2014/main" id="{334CB06F-9081-57DD-D022-1682FB8528D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836" y="1573501"/>
              <a:ext cx="29523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11">
            <a:extLst>
              <a:ext uri="{FF2B5EF4-FFF2-40B4-BE49-F238E27FC236}">
                <a16:creationId xmlns:a16="http://schemas.microsoft.com/office/drawing/2014/main" id="{59BAFF9D-9EFE-ED1A-29C4-196A7630CCB2}"/>
              </a:ext>
            </a:extLst>
          </p:cNvPr>
          <p:cNvGrpSpPr/>
          <p:nvPr/>
        </p:nvGrpSpPr>
        <p:grpSpPr>
          <a:xfrm>
            <a:off x="4619836" y="4094376"/>
            <a:ext cx="2952329" cy="1422684"/>
            <a:chOff x="4619836" y="4094376"/>
            <a:chExt cx="2952329" cy="1422684"/>
          </a:xfrm>
        </p:grpSpPr>
        <p:sp>
          <p:nvSpPr>
            <p:cNvPr id="23" name="テキスト ボックス 26">
              <a:extLst>
                <a:ext uri="{FF2B5EF4-FFF2-40B4-BE49-F238E27FC236}">
                  <a16:creationId xmlns:a16="http://schemas.microsoft.com/office/drawing/2014/main" id="{5FE57F64-1039-058D-CB44-FA5436156B36}"/>
                </a:ext>
              </a:extLst>
            </p:cNvPr>
            <p:cNvSpPr txBox="1"/>
            <p:nvPr/>
          </p:nvSpPr>
          <p:spPr>
            <a:xfrm>
              <a:off x="5075816" y="4342862"/>
              <a:ext cx="2040367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Number of Countries/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Regions Toray Operation in</a:t>
              </a:r>
            </a:p>
          </p:txBody>
        </p:sp>
        <p:cxnSp>
          <p:nvCxnSpPr>
            <p:cNvPr id="24" name="直線コネクタ 34">
              <a:extLst>
                <a:ext uri="{FF2B5EF4-FFF2-40B4-BE49-F238E27FC236}">
                  <a16:creationId xmlns:a16="http://schemas.microsoft.com/office/drawing/2014/main" id="{DFDFBFFC-0307-FCC9-65AF-A982EA8C3236}"/>
                </a:ext>
              </a:extLst>
            </p:cNvPr>
            <p:cNvCxnSpPr>
              <a:cxnSpLocks/>
            </p:cNvCxnSpPr>
            <p:nvPr/>
          </p:nvCxnSpPr>
          <p:spPr>
            <a:xfrm>
              <a:off x="4619836" y="4094376"/>
              <a:ext cx="29523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6">
              <a:extLst>
                <a:ext uri="{FF2B5EF4-FFF2-40B4-BE49-F238E27FC236}">
                  <a16:creationId xmlns:a16="http://schemas.microsoft.com/office/drawing/2014/main" id="{11FE0C6C-47D5-80AB-E8FA-3116D16AE2ED}"/>
                </a:ext>
              </a:extLst>
            </p:cNvPr>
            <p:cNvSpPr txBox="1"/>
            <p:nvPr/>
          </p:nvSpPr>
          <p:spPr>
            <a:xfrm>
              <a:off x="5718332" y="4615467"/>
              <a:ext cx="755335" cy="9015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26" name="グループ化 37">
            <a:extLst>
              <a:ext uri="{FF2B5EF4-FFF2-40B4-BE49-F238E27FC236}">
                <a16:creationId xmlns:a16="http://schemas.microsoft.com/office/drawing/2014/main" id="{104CC137-2474-7AC3-2089-84EF224DBF39}"/>
              </a:ext>
            </a:extLst>
          </p:cNvPr>
          <p:cNvGrpSpPr/>
          <p:nvPr/>
        </p:nvGrpSpPr>
        <p:grpSpPr>
          <a:xfrm>
            <a:off x="8074238" y="4089982"/>
            <a:ext cx="2952329" cy="1427078"/>
            <a:chOff x="8074238" y="1573501"/>
            <a:chExt cx="2952329" cy="1427078"/>
          </a:xfrm>
        </p:grpSpPr>
        <p:sp>
          <p:nvSpPr>
            <p:cNvPr id="27" name="テキスト ボックス 17">
              <a:extLst>
                <a:ext uri="{FF2B5EF4-FFF2-40B4-BE49-F238E27FC236}">
                  <a16:creationId xmlns:a16="http://schemas.microsoft.com/office/drawing/2014/main" id="{ACA1ACE6-177B-5447-11FD-C2130DE10CFA}"/>
                </a:ext>
              </a:extLst>
            </p:cNvPr>
            <p:cNvSpPr txBox="1"/>
            <p:nvPr/>
          </p:nvSpPr>
          <p:spPr>
            <a:xfrm>
              <a:off x="8570005" y="1821987"/>
              <a:ext cx="1960794" cy="11785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Revenue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18</a:t>
              </a:r>
              <a:r>
                <a:rPr lang="en-US" altLang="ja-JP" dirty="0"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 billion USD</a:t>
              </a:r>
            </a:p>
          </p:txBody>
        </p:sp>
        <p:cxnSp>
          <p:nvCxnSpPr>
            <p:cNvPr id="28" name="直線コネクタ 25">
              <a:extLst>
                <a:ext uri="{FF2B5EF4-FFF2-40B4-BE49-F238E27FC236}">
                  <a16:creationId xmlns:a16="http://schemas.microsoft.com/office/drawing/2014/main" id="{6AF56868-A58A-4BD6-26FC-0D953FD37FC4}"/>
                </a:ext>
              </a:extLst>
            </p:cNvPr>
            <p:cNvCxnSpPr>
              <a:cxnSpLocks/>
            </p:cNvCxnSpPr>
            <p:nvPr/>
          </p:nvCxnSpPr>
          <p:spPr>
            <a:xfrm>
              <a:off x="8074238" y="1573501"/>
              <a:ext cx="29523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39DAC07F-8D7A-8431-DE3C-89DDBC7798B9}"/>
              </a:ext>
            </a:extLst>
          </p:cNvPr>
          <p:cNvSpPr txBox="1">
            <a:spLocks/>
          </p:cNvSpPr>
          <p:nvPr/>
        </p:nvSpPr>
        <p:spPr>
          <a:xfrm>
            <a:off x="883900" y="3746276"/>
            <a:ext cx="3515396" cy="412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400" dirty="0">
                <a:solidFill>
                  <a:schemeClr val="accent1"/>
                </a:solidFill>
              </a:rPr>
              <a:t>Toray Group</a:t>
            </a:r>
          </a:p>
        </p:txBody>
      </p:sp>
    </p:spTree>
    <p:extLst>
      <p:ext uri="{BB962C8B-B14F-4D97-AF65-F5344CB8AC3E}">
        <p14:creationId xmlns:p14="http://schemas.microsoft.com/office/powerpoint/2010/main" val="35429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D269-30CC-E16A-214A-42B247B75D87}"/>
              </a:ext>
            </a:extLst>
          </p:cNvPr>
          <p:cNvSpPr txBox="1">
            <a:spLocks/>
          </p:cNvSpPr>
          <p:nvPr/>
        </p:nvSpPr>
        <p:spPr>
          <a:xfrm>
            <a:off x="0" y="256791"/>
            <a:ext cx="12192000" cy="643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Business Segments</a:t>
            </a:r>
          </a:p>
        </p:txBody>
      </p:sp>
      <p:grpSp>
        <p:nvGrpSpPr>
          <p:cNvPr id="3" name="グループ化 50">
            <a:extLst>
              <a:ext uri="{FF2B5EF4-FFF2-40B4-BE49-F238E27FC236}">
                <a16:creationId xmlns:a16="http://schemas.microsoft.com/office/drawing/2014/main" id="{2E03AA6B-54E4-7025-71F7-2073055B5E34}"/>
              </a:ext>
            </a:extLst>
          </p:cNvPr>
          <p:cNvGrpSpPr/>
          <p:nvPr/>
        </p:nvGrpSpPr>
        <p:grpSpPr>
          <a:xfrm>
            <a:off x="562155" y="4032317"/>
            <a:ext cx="11006777" cy="954107"/>
            <a:chOff x="562155" y="4621402"/>
            <a:chExt cx="11006777" cy="954107"/>
          </a:xfrm>
        </p:grpSpPr>
        <p:sp>
          <p:nvSpPr>
            <p:cNvPr id="4" name="テキスト ボックス 18">
              <a:extLst>
                <a:ext uri="{FF2B5EF4-FFF2-40B4-BE49-F238E27FC236}">
                  <a16:creationId xmlns:a16="http://schemas.microsoft.com/office/drawing/2014/main" id="{8A0D80C8-93A3-5BE1-8112-EDEDC06EB678}"/>
                </a:ext>
              </a:extLst>
            </p:cNvPr>
            <p:cNvSpPr txBox="1"/>
            <p:nvPr/>
          </p:nvSpPr>
          <p:spPr>
            <a:xfrm>
              <a:off x="562155" y="4621402"/>
              <a:ext cx="1491114" cy="7716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Fibers 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Textiles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Fibers/Textiles/Apparel</a:t>
              </a:r>
            </a:p>
          </p:txBody>
        </p:sp>
        <p:sp>
          <p:nvSpPr>
            <p:cNvPr id="5" name="テキスト ボックス 21">
              <a:extLst>
                <a:ext uri="{FF2B5EF4-FFF2-40B4-BE49-F238E27FC236}">
                  <a16:creationId xmlns:a16="http://schemas.microsoft.com/office/drawing/2014/main" id="{76B9D118-41B1-A699-8A53-F94D83BF89CC}"/>
                </a:ext>
              </a:extLst>
            </p:cNvPr>
            <p:cNvSpPr txBox="1"/>
            <p:nvPr/>
          </p:nvSpPr>
          <p:spPr>
            <a:xfrm>
              <a:off x="2560043" y="4621402"/>
              <a:ext cx="2284600" cy="9541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Performance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Chemicals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Resins/Chemicals/Films/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Electronics and Information Materials</a:t>
              </a:r>
            </a:p>
          </p:txBody>
        </p:sp>
        <p:sp>
          <p:nvSpPr>
            <p:cNvPr id="6" name="テキスト ボックス 30">
              <a:extLst>
                <a:ext uri="{FF2B5EF4-FFF2-40B4-BE49-F238E27FC236}">
                  <a16:creationId xmlns:a16="http://schemas.microsoft.com/office/drawing/2014/main" id="{55F75B3B-9625-1A40-E7F5-DB383EB2B38B}"/>
                </a:ext>
              </a:extLst>
            </p:cNvPr>
            <p:cNvSpPr txBox="1"/>
            <p:nvPr/>
          </p:nvSpPr>
          <p:spPr>
            <a:xfrm>
              <a:off x="5030645" y="4621402"/>
              <a:ext cx="2130711" cy="7716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Carbon Fiber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Composite Materials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Carbon Fiber Composite Materials</a:t>
              </a:r>
            </a:p>
          </p:txBody>
        </p:sp>
        <p:sp>
          <p:nvSpPr>
            <p:cNvPr id="7" name="テキスト ボックス 32">
              <a:extLst>
                <a:ext uri="{FF2B5EF4-FFF2-40B4-BE49-F238E27FC236}">
                  <a16:creationId xmlns:a16="http://schemas.microsoft.com/office/drawing/2014/main" id="{FE21FC3E-33FE-9620-7121-A913700703F2}"/>
                </a:ext>
              </a:extLst>
            </p:cNvPr>
            <p:cNvSpPr txBox="1"/>
            <p:nvPr/>
          </p:nvSpPr>
          <p:spPr>
            <a:xfrm>
              <a:off x="7401790" y="4621402"/>
              <a:ext cx="2177199" cy="9541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Environment 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Engineering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Water Treatment and Environment/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Housing and Engineering</a:t>
              </a:r>
            </a:p>
          </p:txBody>
        </p:sp>
        <p:sp>
          <p:nvSpPr>
            <p:cNvPr id="8" name="テキスト ボックス 34">
              <a:extLst>
                <a:ext uri="{FF2B5EF4-FFF2-40B4-BE49-F238E27FC236}">
                  <a16:creationId xmlns:a16="http://schemas.microsoft.com/office/drawing/2014/main" id="{56475CB0-A1DD-6CF8-16EC-169238FD0ECB}"/>
                </a:ext>
              </a:extLst>
            </p:cNvPr>
            <p:cNvSpPr txBox="1"/>
            <p:nvPr/>
          </p:nvSpPr>
          <p:spPr>
            <a:xfrm>
              <a:off x="10199646" y="4621402"/>
              <a:ext cx="1369286" cy="71558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50" b="1" i="0" u="none" strike="noStrike" kern="1200" cap="none" spc="0" normalizeH="0" baseline="0" noProof="0" dirty="0">
                  <a:ln>
                    <a:noFill/>
                  </a:ln>
                  <a:solidFill>
                    <a:srgbClr val="004098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Life Science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Pharmaceuticals,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Yu Gothic Medium" panose="020B0400000000000000" pitchFamily="34" charset="-128"/>
                  <a:cs typeface="Arial" panose="020B0604020202020204" pitchFamily="34" charset="0"/>
                </a:rPr>
                <a:t>medical devices, etc.</a:t>
              </a:r>
            </a:p>
          </p:txBody>
        </p:sp>
      </p:grpSp>
      <p:grpSp>
        <p:nvGrpSpPr>
          <p:cNvPr id="9" name="グループ化 44">
            <a:extLst>
              <a:ext uri="{FF2B5EF4-FFF2-40B4-BE49-F238E27FC236}">
                <a16:creationId xmlns:a16="http://schemas.microsoft.com/office/drawing/2014/main" id="{A0E7229D-6EAE-4750-2854-84999A4AD4DB}"/>
              </a:ext>
            </a:extLst>
          </p:cNvPr>
          <p:cNvGrpSpPr/>
          <p:nvPr/>
        </p:nvGrpSpPr>
        <p:grpSpPr>
          <a:xfrm>
            <a:off x="134113" y="1865041"/>
            <a:ext cx="2347200" cy="1951200"/>
            <a:chOff x="134113" y="2800890"/>
            <a:chExt cx="2347200" cy="1951200"/>
          </a:xfrm>
        </p:grpSpPr>
        <p:pic>
          <p:nvPicPr>
            <p:cNvPr id="10" name="図 41">
              <a:extLst>
                <a:ext uri="{FF2B5EF4-FFF2-40B4-BE49-F238E27FC236}">
                  <a16:creationId xmlns:a16="http://schemas.microsoft.com/office/drawing/2014/main" id="{242DEEBC-A282-7266-5CEA-1A737C7FE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13" y="2800890"/>
              <a:ext cx="2347200" cy="1951200"/>
            </a:xfrm>
            <a:prstGeom prst="rect">
              <a:avLst/>
            </a:prstGeom>
          </p:spPr>
        </p:pic>
        <p:sp>
          <p:nvSpPr>
            <p:cNvPr id="11" name="正方形/長方形 43">
              <a:extLst>
                <a:ext uri="{FF2B5EF4-FFF2-40B4-BE49-F238E27FC236}">
                  <a16:creationId xmlns:a16="http://schemas.microsoft.com/office/drawing/2014/main" id="{B4941891-52A7-29A0-1D6F-D5A003065235}"/>
                </a:ext>
              </a:extLst>
            </p:cNvPr>
            <p:cNvSpPr/>
            <p:nvPr/>
          </p:nvSpPr>
          <p:spPr>
            <a:xfrm>
              <a:off x="134113" y="2800890"/>
              <a:ext cx="2347200" cy="8831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50023"/>
                  </a:schemeClr>
                </a:gs>
                <a:gs pos="53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/>
                <a:cs typeface="+mn-cs"/>
              </a:endParaRPr>
            </a:p>
          </p:txBody>
        </p:sp>
      </p:grpSp>
      <p:pic>
        <p:nvPicPr>
          <p:cNvPr id="12" name="図 22">
            <a:extLst>
              <a:ext uri="{FF2B5EF4-FFF2-40B4-BE49-F238E27FC236}">
                <a16:creationId xmlns:a16="http://schemas.microsoft.com/office/drawing/2014/main" id="{8895D56C-88ED-4FD1-F875-DCD0B092C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500" y="1865041"/>
            <a:ext cx="2346712" cy="1949748"/>
          </a:xfrm>
          <a:prstGeom prst="rect">
            <a:avLst/>
          </a:prstGeom>
        </p:spPr>
      </p:pic>
      <p:pic>
        <p:nvPicPr>
          <p:cNvPr id="13" name="図 20">
            <a:extLst>
              <a:ext uri="{FF2B5EF4-FFF2-40B4-BE49-F238E27FC236}">
                <a16:creationId xmlns:a16="http://schemas.microsoft.com/office/drawing/2014/main" id="{808F4CC5-40BA-D343-0357-0C05C2D70B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400" y="1865041"/>
            <a:ext cx="2345860" cy="1949747"/>
          </a:xfrm>
          <a:prstGeom prst="rect">
            <a:avLst/>
          </a:prstGeom>
        </p:spPr>
      </p:pic>
      <p:pic>
        <p:nvPicPr>
          <p:cNvPr id="14" name="図 3">
            <a:extLst>
              <a:ext uri="{FF2B5EF4-FFF2-40B4-BE49-F238E27FC236}">
                <a16:creationId xmlns:a16="http://schemas.microsoft.com/office/drawing/2014/main" id="{568DE152-02C2-AC1B-AC0C-58DD2A05D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788" y="1865041"/>
            <a:ext cx="2347200" cy="1949749"/>
          </a:xfrm>
          <a:prstGeom prst="rect">
            <a:avLst/>
          </a:prstGeom>
        </p:spPr>
      </p:pic>
      <p:pic>
        <p:nvPicPr>
          <p:cNvPr id="16" name="図 5">
            <a:extLst>
              <a:ext uri="{FF2B5EF4-FFF2-40B4-BE49-F238E27FC236}">
                <a16:creationId xmlns:a16="http://schemas.microsoft.com/office/drawing/2014/main" id="{4615F94D-C427-F509-4ACD-42DFDD90C4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8860" y="1865041"/>
            <a:ext cx="2349027" cy="1949746"/>
          </a:xfrm>
          <a:prstGeom prst="rect">
            <a:avLst/>
          </a:prstGeom>
        </p:spPr>
      </p:pic>
      <p:sp>
        <p:nvSpPr>
          <p:cNvPr id="17" name="正方形/長方形 3">
            <a:extLst>
              <a:ext uri="{FF2B5EF4-FFF2-40B4-BE49-F238E27FC236}">
                <a16:creationId xmlns:a16="http://schemas.microsoft.com/office/drawing/2014/main" id="{9CBE4541-6959-3CAF-93A0-2D33301D85A1}"/>
              </a:ext>
            </a:extLst>
          </p:cNvPr>
          <p:cNvSpPr/>
          <p:nvPr/>
        </p:nvSpPr>
        <p:spPr>
          <a:xfrm>
            <a:off x="5283844" y="6564248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3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0F70C695-327B-634F-A6F8-871D026CB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540" y="713350"/>
            <a:ext cx="8036353" cy="54733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26164" y="4611396"/>
            <a:ext cx="2842511" cy="1168522"/>
            <a:chOff x="685798" y="4969200"/>
            <a:chExt cx="2842511" cy="1168522"/>
          </a:xfrm>
        </p:grpSpPr>
        <p:sp>
          <p:nvSpPr>
            <p:cNvPr id="5" name="TextBox 4"/>
            <p:cNvSpPr txBox="1"/>
            <p:nvPr/>
          </p:nvSpPr>
          <p:spPr>
            <a:xfrm>
              <a:off x="919314" y="5876112"/>
              <a:ext cx="26089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Environment &amp; Engineering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9314" y="4969200"/>
              <a:ext cx="2248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Performance Chemicals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9314" y="5589319"/>
              <a:ext cx="26089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Carbon Fiber &amp; Composites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9314" y="5278891"/>
              <a:ext cx="26089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Fiber &amp; Textiles (Toray Trading)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85798" y="4975546"/>
              <a:ext cx="233516" cy="233516"/>
            </a:xfrm>
            <a:prstGeom prst="ellipse">
              <a:avLst/>
            </a:prstGeom>
            <a:solidFill>
              <a:srgbClr val="5CA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85798" y="5280417"/>
              <a:ext cx="233516" cy="233516"/>
            </a:xfrm>
            <a:prstGeom prst="ellipse">
              <a:avLst/>
            </a:prstGeom>
            <a:solidFill>
              <a:srgbClr val="3967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798" y="5585288"/>
              <a:ext cx="233516" cy="233516"/>
            </a:xfrm>
            <a:prstGeom prst="ellipse">
              <a:avLst/>
            </a:prstGeom>
            <a:solidFill>
              <a:srgbClr val="5AA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798" y="5890159"/>
              <a:ext cx="233516" cy="233516"/>
            </a:xfrm>
            <a:prstGeom prst="ellipse">
              <a:avLst/>
            </a:prstGeom>
            <a:solidFill>
              <a:srgbClr val="A5C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49327" y="2602194"/>
            <a:ext cx="1430133" cy="1515714"/>
            <a:chOff x="8608961" y="2959998"/>
            <a:chExt cx="1430133" cy="1515714"/>
          </a:xfrm>
        </p:grpSpPr>
        <p:grpSp>
          <p:nvGrpSpPr>
            <p:cNvPr id="4" name="Group 3"/>
            <p:cNvGrpSpPr/>
            <p:nvPr/>
          </p:nvGrpSpPr>
          <p:grpSpPr>
            <a:xfrm>
              <a:off x="9233009" y="2959998"/>
              <a:ext cx="806085" cy="1515714"/>
              <a:chOff x="9233009" y="2959998"/>
              <a:chExt cx="806085" cy="151571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9521072" y="2959998"/>
                <a:ext cx="213618" cy="213618"/>
              </a:xfrm>
              <a:prstGeom prst="ellipse">
                <a:avLst/>
              </a:prstGeom>
              <a:solidFill>
                <a:srgbClr val="5CA79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>
                <a:cxnSpLocks/>
              </p:cNvCxnSpPr>
              <p:nvPr/>
            </p:nvCxnSpPr>
            <p:spPr>
              <a:xfrm>
                <a:off x="9635902" y="3069343"/>
                <a:ext cx="0" cy="975451"/>
              </a:xfrm>
              <a:prstGeom prst="line">
                <a:avLst/>
              </a:prstGeom>
              <a:ln w="28575">
                <a:solidFill>
                  <a:srgbClr val="5CA79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9233009" y="4044825"/>
                <a:ext cx="80608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TPA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(VA &amp; RI)</a:t>
                </a:r>
              </a:p>
            </p:txBody>
          </p:sp>
        </p:grpSp>
        <p:cxnSp>
          <p:nvCxnSpPr>
            <p:cNvPr id="71" name="Straight Connector 70"/>
            <p:cNvCxnSpPr>
              <a:cxnSpLocks/>
            </p:cNvCxnSpPr>
            <p:nvPr/>
          </p:nvCxnSpPr>
          <p:spPr>
            <a:xfrm>
              <a:off x="8727381" y="3865465"/>
              <a:ext cx="697564" cy="286169"/>
            </a:xfrm>
            <a:prstGeom prst="line">
              <a:avLst/>
            </a:prstGeom>
            <a:ln w="28575">
              <a:solidFill>
                <a:srgbClr val="5CA79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8608961" y="3757460"/>
              <a:ext cx="213618" cy="213618"/>
            </a:xfrm>
            <a:prstGeom prst="ellipse">
              <a:avLst/>
            </a:prstGeom>
            <a:solidFill>
              <a:srgbClr val="5CA79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A89331-F7B6-6B48-A223-8762433F0A70}"/>
              </a:ext>
            </a:extLst>
          </p:cNvPr>
          <p:cNvGrpSpPr/>
          <p:nvPr/>
        </p:nvGrpSpPr>
        <p:grpSpPr>
          <a:xfrm>
            <a:off x="1140523" y="1037826"/>
            <a:ext cx="8366333" cy="4991557"/>
            <a:chOff x="1200157" y="1395630"/>
            <a:chExt cx="8366333" cy="4991557"/>
          </a:xfrm>
        </p:grpSpPr>
        <p:grpSp>
          <p:nvGrpSpPr>
            <p:cNvPr id="11" name="Group 10"/>
            <p:cNvGrpSpPr/>
            <p:nvPr/>
          </p:nvGrpSpPr>
          <p:grpSpPr>
            <a:xfrm>
              <a:off x="1349600" y="1395630"/>
              <a:ext cx="8216890" cy="4991557"/>
              <a:chOff x="1349600" y="1395630"/>
              <a:chExt cx="8216890" cy="499155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568394" y="1827279"/>
                <a:ext cx="61092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CMA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(WA)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2185416" y="2036439"/>
                <a:ext cx="857336" cy="15096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2932388" y="1944722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349600" y="3448942"/>
                <a:ext cx="61092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CMA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(CA)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955781" y="3668842"/>
                <a:ext cx="606676" cy="4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2452093" y="3562033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96966" y="4392606"/>
                <a:ext cx="71763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TMUS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(CA)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2325714" y="4597167"/>
                <a:ext cx="606675" cy="2425"/>
              </a:xfrm>
              <a:prstGeom prst="line">
                <a:avLst/>
              </a:prstGeom>
              <a:ln w="28575">
                <a:solidFill>
                  <a:srgbClr val="A5C94A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2822025" y="4492779"/>
                <a:ext cx="213618" cy="213618"/>
              </a:xfrm>
              <a:prstGeom prst="ellipse">
                <a:avLst/>
              </a:prstGeom>
              <a:solidFill>
                <a:srgbClr val="A5C94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 flipH="1">
                <a:off x="4486965" y="5105943"/>
                <a:ext cx="1121916" cy="416500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767192" y="5280556"/>
                <a:ext cx="767974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CMA</a:t>
                </a:r>
              </a:p>
              <a:p>
                <a:pPr algn="ctr"/>
                <a:r>
                  <a:rPr lang="en-US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Zoltek</a:t>
                </a:r>
                <a:endPara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(TX)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07557" y="4991113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H="1">
                <a:off x="7591659" y="4829553"/>
                <a:ext cx="7040" cy="894406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7484850" y="4706397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292526" y="5755592"/>
                <a:ext cx="610923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CMA</a:t>
                </a:r>
              </a:p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TFA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(AL)</a:t>
                </a: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8545593" y="4643469"/>
                <a:ext cx="439472" cy="414348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8798516" y="5037249"/>
                <a:ext cx="76797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CMA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(SC)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8395343" y="4501240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5989191" y="5820819"/>
                <a:ext cx="331702" cy="304871"/>
              </a:xfrm>
              <a:prstGeom prst="line">
                <a:avLst/>
              </a:prstGeom>
              <a:ln w="28575">
                <a:solidFill>
                  <a:srgbClr val="39673A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882382" y="5723959"/>
                <a:ext cx="213618" cy="213618"/>
              </a:xfrm>
              <a:prstGeom prst="ellipse">
                <a:avLst/>
              </a:prstGeom>
              <a:solidFill>
                <a:srgbClr val="39673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226527" y="5956300"/>
                <a:ext cx="76797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TIAM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(TX)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516243" y="1746903"/>
                <a:ext cx="76797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TIAM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(MI)</a:t>
                </a: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8575515" y="2394093"/>
                <a:ext cx="697564" cy="839316"/>
              </a:xfrm>
              <a:prstGeom prst="line">
                <a:avLst/>
              </a:prstGeom>
              <a:ln w="28575">
                <a:solidFill>
                  <a:srgbClr val="39673A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9164175" y="3127282"/>
                <a:ext cx="213618" cy="213618"/>
              </a:xfrm>
              <a:prstGeom prst="ellipse">
                <a:avLst/>
              </a:prstGeom>
              <a:solidFill>
                <a:srgbClr val="39673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177648" y="1735956"/>
                <a:ext cx="767974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TAM</a:t>
                </a:r>
              </a:p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TIAM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(NY)</a:t>
                </a: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03449" y="2282302"/>
                <a:ext cx="48094" cy="840691"/>
              </a:xfrm>
              <a:prstGeom prst="line">
                <a:avLst/>
              </a:prstGeom>
              <a:ln w="28575">
                <a:solidFill>
                  <a:srgbClr val="5CA79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139202" y="2036439"/>
                <a:ext cx="483655" cy="1525478"/>
              </a:xfrm>
              <a:prstGeom prst="line">
                <a:avLst/>
              </a:prstGeom>
              <a:ln w="28575">
                <a:solidFill>
                  <a:srgbClr val="5CA79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6746296" y="1531459"/>
                <a:ext cx="76797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TREC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(IN)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6173117" y="1878140"/>
                <a:ext cx="679988" cy="2049753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5785040" y="1395630"/>
                <a:ext cx="76797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Zoltek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(MO)</a:t>
                </a: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520333" y="3453183"/>
                <a:ext cx="213618" cy="213618"/>
              </a:xfrm>
              <a:prstGeom prst="ellipse">
                <a:avLst/>
              </a:prstGeom>
              <a:solidFill>
                <a:srgbClr val="5CA79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836857" y="3016184"/>
                <a:ext cx="213618" cy="213618"/>
              </a:xfrm>
              <a:prstGeom prst="ellipse">
                <a:avLst/>
              </a:prstGeom>
              <a:solidFill>
                <a:srgbClr val="5CA79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6833987" y="3924235"/>
                <a:ext cx="215847" cy="294254"/>
              </a:xfrm>
              <a:prstGeom prst="line">
                <a:avLst/>
              </a:prstGeom>
              <a:ln w="28575">
                <a:solidFill>
                  <a:srgbClr val="5AA0D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6746296" y="3831176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915626" y="4068239"/>
                <a:ext cx="213618" cy="213618"/>
              </a:xfrm>
              <a:prstGeom prst="ellipse">
                <a:avLst/>
              </a:prstGeom>
              <a:solidFill>
                <a:srgbClr val="5AA0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0442D1B-809F-3849-A5EB-0A9DAB90B54C}"/>
                </a:ext>
              </a:extLst>
            </p:cNvPr>
            <p:cNvCxnSpPr>
              <a:cxnSpLocks/>
            </p:cNvCxnSpPr>
            <p:nvPr/>
          </p:nvCxnSpPr>
          <p:spPr>
            <a:xfrm>
              <a:off x="1861744" y="2959510"/>
              <a:ext cx="604230" cy="624132"/>
            </a:xfrm>
            <a:prstGeom prst="line">
              <a:avLst/>
            </a:prstGeom>
            <a:ln w="28575">
              <a:solidFill>
                <a:srgbClr val="5CA79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0C02050-EBB3-854D-A30D-79FF22F5CF65}"/>
                </a:ext>
              </a:extLst>
            </p:cNvPr>
            <p:cNvSpPr/>
            <p:nvPr/>
          </p:nvSpPr>
          <p:spPr>
            <a:xfrm>
              <a:off x="2363450" y="3474908"/>
              <a:ext cx="213618" cy="213618"/>
            </a:xfrm>
            <a:prstGeom prst="ellipse">
              <a:avLst/>
            </a:prstGeom>
            <a:solidFill>
              <a:srgbClr val="5CA79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593AD7-B2E9-8B4A-9BCB-EA68BF8337C6}"/>
                </a:ext>
              </a:extLst>
            </p:cNvPr>
            <p:cNvSpPr txBox="1"/>
            <p:nvPr/>
          </p:nvSpPr>
          <p:spPr>
            <a:xfrm>
              <a:off x="1303373" y="2728117"/>
              <a:ext cx="61092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TIAM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(CA)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66370AC-D40A-364A-846E-976BB952D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661" y="3828658"/>
              <a:ext cx="601689" cy="267761"/>
            </a:xfrm>
            <a:prstGeom prst="line">
              <a:avLst/>
            </a:prstGeom>
            <a:ln w="28575">
              <a:solidFill>
                <a:srgbClr val="7BA2E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B5EAAEC-4161-1B41-8C6E-7828AC738189}"/>
                </a:ext>
              </a:extLst>
            </p:cNvPr>
            <p:cNvSpPr/>
            <p:nvPr/>
          </p:nvSpPr>
          <p:spPr>
            <a:xfrm>
              <a:off x="2365264" y="3729349"/>
              <a:ext cx="213618" cy="213618"/>
            </a:xfrm>
            <a:prstGeom prst="ellipse">
              <a:avLst/>
            </a:prstGeom>
            <a:solidFill>
              <a:srgbClr val="7BA2E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BA2EC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85E42D3-92AF-3048-B4B7-6F5132190E24}"/>
                </a:ext>
              </a:extLst>
            </p:cNvPr>
            <p:cNvSpPr txBox="1"/>
            <p:nvPr/>
          </p:nvSpPr>
          <p:spPr>
            <a:xfrm>
              <a:off x="1200157" y="3937985"/>
              <a:ext cx="9952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TAC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(CA)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49FCA6-6108-6542-86E1-909D1DDB1C4E}"/>
                </a:ext>
              </a:extLst>
            </p:cNvPr>
            <p:cNvCxnSpPr>
              <a:cxnSpLocks/>
              <a:endCxn id="75" idx="7"/>
            </p:cNvCxnSpPr>
            <p:nvPr/>
          </p:nvCxnSpPr>
          <p:spPr>
            <a:xfrm flipH="1">
              <a:off x="4128788" y="1878140"/>
              <a:ext cx="1096928" cy="1508196"/>
            </a:xfrm>
            <a:prstGeom prst="line">
              <a:avLst/>
            </a:prstGeom>
            <a:ln w="28575">
              <a:solidFill>
                <a:srgbClr val="5CA79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E48F83-2DA1-3045-AEA9-30A449F174E2}"/>
                </a:ext>
              </a:extLst>
            </p:cNvPr>
            <p:cNvSpPr/>
            <p:nvPr/>
          </p:nvSpPr>
          <p:spPr>
            <a:xfrm>
              <a:off x="3946454" y="3355052"/>
              <a:ext cx="213618" cy="213618"/>
            </a:xfrm>
            <a:prstGeom prst="ellipse">
              <a:avLst/>
            </a:prstGeom>
            <a:solidFill>
              <a:srgbClr val="5CA79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CE9E5CC-2EC3-E44B-8EFC-BB2F71F93606}"/>
                </a:ext>
              </a:extLst>
            </p:cNvPr>
            <p:cNvSpPr txBox="1"/>
            <p:nvPr/>
          </p:nvSpPr>
          <p:spPr>
            <a:xfrm>
              <a:off x="4877348" y="1418657"/>
              <a:ext cx="7679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ENTEC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(UT)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79E08BA-D281-6F4D-A9B0-86D1C9D24DB9}"/>
              </a:ext>
            </a:extLst>
          </p:cNvPr>
          <p:cNvSpPr txBox="1"/>
          <p:nvPr/>
        </p:nvSpPr>
        <p:spPr>
          <a:xfrm>
            <a:off x="9842500" y="4499958"/>
            <a:ext cx="1707912" cy="400110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in Excess of $2B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3k Employees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BBE4A-AB89-F81A-2ECE-2CF0C6C24FC0}"/>
              </a:ext>
            </a:extLst>
          </p:cNvPr>
          <p:cNvSpPr txBox="1">
            <a:spLocks/>
          </p:cNvSpPr>
          <p:nvPr/>
        </p:nvSpPr>
        <p:spPr>
          <a:xfrm>
            <a:off x="0" y="256791"/>
            <a:ext cx="12192000" cy="643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Toray US Locations</a:t>
            </a:r>
          </a:p>
        </p:txBody>
      </p:sp>
      <p:sp>
        <p:nvSpPr>
          <p:cNvPr id="2" name="正方形/長方形 3">
            <a:extLst>
              <a:ext uri="{FF2B5EF4-FFF2-40B4-BE49-F238E27FC236}">
                <a16:creationId xmlns:a16="http://schemas.microsoft.com/office/drawing/2014/main" id="{0591578E-E6B2-4BAA-A081-B656458993C9}"/>
              </a:ext>
            </a:extLst>
          </p:cNvPr>
          <p:cNvSpPr/>
          <p:nvPr/>
        </p:nvSpPr>
        <p:spPr>
          <a:xfrm>
            <a:off x="5283844" y="6564248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B0C26D-77DD-89CF-C182-E42F0C9C6EBB}"/>
              </a:ext>
            </a:extLst>
          </p:cNvPr>
          <p:cNvSpPr txBox="1"/>
          <p:nvPr/>
        </p:nvSpPr>
        <p:spPr>
          <a:xfrm>
            <a:off x="10006316" y="500367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facilities</a:t>
            </a:r>
          </a:p>
        </p:txBody>
      </p:sp>
    </p:spTree>
    <p:extLst>
      <p:ext uri="{BB962C8B-B14F-4D97-AF65-F5344CB8AC3E}">
        <p14:creationId xmlns:p14="http://schemas.microsoft.com/office/powerpoint/2010/main" val="482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035" y="1009665"/>
            <a:ext cx="8621930" cy="4838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B12BF-3907-4937-C049-63D930ED833C}"/>
              </a:ext>
            </a:extLst>
          </p:cNvPr>
          <p:cNvSpPr txBox="1"/>
          <p:nvPr/>
        </p:nvSpPr>
        <p:spPr>
          <a:xfrm>
            <a:off x="4505283" y="5307415"/>
            <a:ext cx="3181433" cy="523220"/>
          </a:xfrm>
          <a:prstGeom prst="rect">
            <a:avLst/>
          </a:prstGeom>
          <a:solidFill>
            <a:srgbClr val="004098"/>
          </a:solidFill>
          <a:ln>
            <a:solidFill>
              <a:srgbClr val="0040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Front Royal, Virginia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Established in 1996</a:t>
            </a:r>
          </a:p>
        </p:txBody>
      </p:sp>
      <p:sp>
        <p:nvSpPr>
          <p:cNvPr id="5" name="正方形/長方形 39">
            <a:extLst>
              <a:ext uri="{FF2B5EF4-FFF2-40B4-BE49-F238E27FC236}">
                <a16:creationId xmlns:a16="http://schemas.microsoft.com/office/drawing/2014/main" id="{D86A97CB-9566-E3F4-7A33-B725C993228C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4DC415-210E-88C5-DCFD-F384D053F35E}"/>
              </a:ext>
            </a:extLst>
          </p:cNvPr>
          <p:cNvSpPr/>
          <p:nvPr/>
        </p:nvSpPr>
        <p:spPr>
          <a:xfrm>
            <a:off x="1190240" y="4794406"/>
            <a:ext cx="2451088" cy="1464930"/>
          </a:xfrm>
          <a:prstGeom prst="rect">
            <a:avLst/>
          </a:prstGeom>
          <a:solidFill>
            <a:srgbClr val="004098"/>
          </a:solidFill>
          <a:ln w="3175">
            <a:solidFill>
              <a:srgbClr val="00409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135 Employees</a:t>
            </a:r>
          </a:p>
          <a:p>
            <a:pPr marL="182880"/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82880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PP &amp; PE Foams</a:t>
            </a:r>
          </a:p>
          <a:p>
            <a:pPr marL="182880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60% US market share</a:t>
            </a:r>
          </a:p>
          <a:p>
            <a:pPr marL="182880"/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82880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$100M Capital Invested</a:t>
            </a:r>
          </a:p>
          <a:p>
            <a:pPr marL="182880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$75 M Sales</a:t>
            </a:r>
          </a:p>
          <a:p>
            <a:pPr marL="182880"/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A5A9AC-EC7B-CEA7-FE34-1288D35D71FB}"/>
              </a:ext>
            </a:extLst>
          </p:cNvPr>
          <p:cNvSpPr txBox="1">
            <a:spLocks/>
          </p:cNvSpPr>
          <p:nvPr/>
        </p:nvSpPr>
        <p:spPr>
          <a:xfrm>
            <a:off x="0" y="294502"/>
            <a:ext cx="12192000" cy="643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Toray Plastics (America), Inc.</a:t>
            </a:r>
          </a:p>
        </p:txBody>
      </p:sp>
    </p:spTree>
    <p:extLst>
      <p:ext uri="{BB962C8B-B14F-4D97-AF65-F5344CB8AC3E}">
        <p14:creationId xmlns:p14="http://schemas.microsoft.com/office/powerpoint/2010/main" val="24126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662907D-5BBD-2AFF-96BA-909D4222C71D}"/>
              </a:ext>
            </a:extLst>
          </p:cNvPr>
          <p:cNvSpPr txBox="1">
            <a:spLocks/>
          </p:cNvSpPr>
          <p:nvPr/>
        </p:nvSpPr>
        <p:spPr>
          <a:xfrm>
            <a:off x="0" y="256792"/>
            <a:ext cx="12192000" cy="57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Common Applications</a:t>
            </a:r>
          </a:p>
        </p:txBody>
      </p:sp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8274" y="3263275"/>
            <a:ext cx="3485570" cy="400110"/>
          </a:xfrm>
          <a:prstGeom prst="rect">
            <a:avLst/>
          </a:prstGeom>
          <a:solidFill>
            <a:srgbClr val="004098"/>
          </a:solidFill>
          <a:ln>
            <a:solidFill>
              <a:srgbClr val="00409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Interior Trim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940" y="3284965"/>
            <a:ext cx="3485570" cy="400110"/>
          </a:xfrm>
          <a:prstGeom prst="rect">
            <a:avLst/>
          </a:prstGeom>
          <a:solidFill>
            <a:srgbClr val="004098"/>
          </a:solidFill>
          <a:ln>
            <a:solidFill>
              <a:srgbClr val="0040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Molded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62E41-2EC0-1389-72F1-9BA5ACB1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539" y="905833"/>
            <a:ext cx="3984597" cy="228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771926-7B7E-8100-6BDA-0712925D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361" y="905833"/>
            <a:ext cx="3475021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173DA-F3FF-93FE-8A43-828D6E62C8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539" y="3871842"/>
            <a:ext cx="3984597" cy="2177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3C7F6-28A9-F57F-A1ED-C8343A12A929}"/>
              </a:ext>
            </a:extLst>
          </p:cNvPr>
          <p:cNvSpPr txBox="1"/>
          <p:nvPr/>
        </p:nvSpPr>
        <p:spPr>
          <a:xfrm>
            <a:off x="1798274" y="6106869"/>
            <a:ext cx="3485570" cy="400110"/>
          </a:xfrm>
          <a:prstGeom prst="rect">
            <a:avLst/>
          </a:prstGeom>
          <a:solidFill>
            <a:srgbClr val="004098"/>
          </a:solidFill>
          <a:ln>
            <a:solidFill>
              <a:srgbClr val="0040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Rollout Underlayment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6204C4-BA5C-1633-BE8A-5EB34AEEE8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941" y="3871842"/>
            <a:ext cx="3485570" cy="2344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AC0C30-776F-5272-C621-1F2DB204664A}"/>
              </a:ext>
            </a:extLst>
          </p:cNvPr>
          <p:cNvSpPr txBox="1"/>
          <p:nvPr/>
        </p:nvSpPr>
        <p:spPr>
          <a:xfrm>
            <a:off x="6835941" y="6100805"/>
            <a:ext cx="3485570" cy="400110"/>
          </a:xfrm>
          <a:prstGeom prst="rect">
            <a:avLst/>
          </a:prstGeom>
          <a:solidFill>
            <a:srgbClr val="004098"/>
          </a:solidFill>
          <a:ln>
            <a:solidFill>
              <a:srgbClr val="0040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Pre-attached Pad</a:t>
            </a:r>
          </a:p>
        </p:txBody>
      </p:sp>
    </p:spTree>
    <p:extLst>
      <p:ext uri="{BB962C8B-B14F-4D97-AF65-F5344CB8AC3E}">
        <p14:creationId xmlns:p14="http://schemas.microsoft.com/office/powerpoint/2010/main" val="3446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roll of paper in a factory&#10;&#10;Description automatically generated">
            <a:extLst>
              <a:ext uri="{FF2B5EF4-FFF2-40B4-BE49-F238E27FC236}">
                <a16:creationId xmlns:a16="http://schemas.microsoft.com/office/drawing/2014/main" id="{AE9920D6-B093-15CF-DC62-D120822C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30" y="4452243"/>
            <a:ext cx="2716823" cy="1944211"/>
          </a:xfrm>
          <a:prstGeom prst="rect">
            <a:avLst/>
          </a:prstGeom>
        </p:spPr>
      </p:pic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AD9B5-2A84-393C-9410-45939F3C5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5" y="134421"/>
            <a:ext cx="8018259" cy="6017847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B4D70E5-EB96-4961-BCDA-998E81A99822}"/>
              </a:ext>
            </a:extLst>
          </p:cNvPr>
          <p:cNvGrpSpPr/>
          <p:nvPr/>
        </p:nvGrpSpPr>
        <p:grpSpPr>
          <a:xfrm>
            <a:off x="8398824" y="1289401"/>
            <a:ext cx="3519152" cy="3075546"/>
            <a:chOff x="8079687" y="1278992"/>
            <a:chExt cx="3785997" cy="38221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96F30D-9BB7-8D89-AECD-13FF4E4C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687" y="1756813"/>
              <a:ext cx="3785997" cy="33443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A6FB5B-8224-61B6-350B-A9694BC2B92A}"/>
                </a:ext>
              </a:extLst>
            </p:cNvPr>
            <p:cNvSpPr txBox="1"/>
            <p:nvPr/>
          </p:nvSpPr>
          <p:spPr>
            <a:xfrm>
              <a:off x="8079687" y="1278992"/>
              <a:ext cx="378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Foam Expansion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A8BB63-0876-A1E0-B314-5A7058A66737}"/>
              </a:ext>
            </a:extLst>
          </p:cNvPr>
          <p:cNvSpPr txBox="1"/>
          <p:nvPr/>
        </p:nvSpPr>
        <p:spPr>
          <a:xfrm>
            <a:off x="8191355" y="119850"/>
            <a:ext cx="39340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Proprietary salt-bath foaming process delivers: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Wide-web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dimensional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Tight tolerance performance across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Salt-side of foam has higher surface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F41C3-33A1-0FDD-3535-15C89D7D4477}"/>
              </a:ext>
            </a:extLst>
          </p:cNvPr>
          <p:cNvSpPr txBox="1"/>
          <p:nvPr/>
        </p:nvSpPr>
        <p:spPr>
          <a:xfrm>
            <a:off x="8765930" y="6290768"/>
            <a:ext cx="2716823" cy="276999"/>
          </a:xfrm>
          <a:prstGeom prst="rect">
            <a:avLst/>
          </a:prstGeom>
          <a:solidFill>
            <a:srgbClr val="0040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Finished Product</a:t>
            </a:r>
          </a:p>
        </p:txBody>
      </p:sp>
    </p:spTree>
    <p:extLst>
      <p:ext uri="{BB962C8B-B14F-4D97-AF65-F5344CB8AC3E}">
        <p14:creationId xmlns:p14="http://schemas.microsoft.com/office/powerpoint/2010/main" val="21110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arge metal structure with pipes&#10;&#10;Description automatically generated with medium confidence">
            <a:extLst>
              <a:ext uri="{FF2B5EF4-FFF2-40B4-BE49-F238E27FC236}">
                <a16:creationId xmlns:a16="http://schemas.microsoft.com/office/drawing/2014/main" id="{DD788F47-634B-F56E-1DFC-A59F21EB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7196" y="853855"/>
            <a:ext cx="1643989" cy="1507130"/>
          </a:xfrm>
          <a:prstGeom prst="rect">
            <a:avLst/>
          </a:prstGeom>
        </p:spPr>
      </p:pic>
      <p:pic>
        <p:nvPicPr>
          <p:cNvPr id="19" name="Picture 18" descr="A concrete area with a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4EFE51C1-E5BC-75FE-2BAD-15F9D2ABD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202" y="785426"/>
            <a:ext cx="2479431" cy="1753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A7926-0FBB-36DC-B9AD-CA94E799C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06650"/>
            <a:ext cx="12192000" cy="3583988"/>
          </a:xfrm>
          <a:prstGeom prst="rect">
            <a:avLst/>
          </a:prstGeom>
        </p:spPr>
      </p:pic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Environmental Aspects and Reduction Points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E3B870-6252-8547-3103-274896ED66F6}"/>
              </a:ext>
            </a:extLst>
          </p:cNvPr>
          <p:cNvSpPr/>
          <p:nvPr/>
        </p:nvSpPr>
        <p:spPr>
          <a:xfrm>
            <a:off x="8495043" y="4202723"/>
            <a:ext cx="552995" cy="4942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59E339-998B-9900-066E-608B27563601}"/>
              </a:ext>
            </a:extLst>
          </p:cNvPr>
          <p:cNvSpPr/>
          <p:nvPr/>
        </p:nvSpPr>
        <p:spPr>
          <a:xfrm>
            <a:off x="4160318" y="3708511"/>
            <a:ext cx="552995" cy="4942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0469AC-CFF9-D9A8-FBA0-23CAF4D83079}"/>
              </a:ext>
            </a:extLst>
          </p:cNvPr>
          <p:cNvSpPr/>
          <p:nvPr/>
        </p:nvSpPr>
        <p:spPr>
          <a:xfrm>
            <a:off x="2771334" y="3369101"/>
            <a:ext cx="910047" cy="4942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65FF6-423A-6DD4-67F7-F128EDEEBC14}"/>
              </a:ext>
            </a:extLst>
          </p:cNvPr>
          <p:cNvSpPr txBox="1"/>
          <p:nvPr/>
        </p:nvSpPr>
        <p:spPr>
          <a:xfrm>
            <a:off x="4554552" y="5852024"/>
            <a:ext cx="3082895" cy="646331"/>
          </a:xfrm>
          <a:prstGeom prst="rect">
            <a:avLst/>
          </a:prstGeom>
          <a:solidFill>
            <a:srgbClr val="004098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89 acres total</a:t>
            </a:r>
          </a:p>
          <a:p>
            <a:r>
              <a:rPr lang="en-US" dirty="0">
                <a:solidFill>
                  <a:schemeClr val="bg1"/>
                </a:solidFill>
              </a:rPr>
              <a:t>27 acres of industrial activity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37F3C1-91EC-E2D7-E9A3-2621460E3BF5}"/>
              </a:ext>
            </a:extLst>
          </p:cNvPr>
          <p:cNvSpPr/>
          <p:nvPr/>
        </p:nvSpPr>
        <p:spPr>
          <a:xfrm>
            <a:off x="1065625" y="2406855"/>
            <a:ext cx="1507131" cy="317608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Foaming emissions</a:t>
            </a:r>
            <a:endParaRPr kumimoji="1"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E84060-3D85-3491-8040-A2B566A48A9C}"/>
              </a:ext>
            </a:extLst>
          </p:cNvPr>
          <p:cNvSpPr/>
          <p:nvPr/>
        </p:nvSpPr>
        <p:spPr>
          <a:xfrm>
            <a:off x="4005624" y="2389042"/>
            <a:ext cx="1705708" cy="317608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Sheeting emissions</a:t>
            </a:r>
            <a:endParaRPr kumimoji="1" lang="en-US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83373-5C88-3653-27F7-41A1E21BF778}"/>
              </a:ext>
            </a:extLst>
          </p:cNvPr>
          <p:cNvSpPr/>
          <p:nvPr/>
        </p:nvSpPr>
        <p:spPr>
          <a:xfrm>
            <a:off x="7144202" y="2424647"/>
            <a:ext cx="2479431" cy="295993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200" dirty="0"/>
              <a:t>Water discharge</a:t>
            </a:r>
          </a:p>
        </p:txBody>
      </p:sp>
    </p:spTree>
    <p:extLst>
      <p:ext uri="{BB962C8B-B14F-4D97-AF65-F5344CB8AC3E}">
        <p14:creationId xmlns:p14="http://schemas.microsoft.com/office/powerpoint/2010/main" val="11208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9">
            <a:extLst>
              <a:ext uri="{FF2B5EF4-FFF2-40B4-BE49-F238E27FC236}">
                <a16:creationId xmlns:a16="http://schemas.microsoft.com/office/drawing/2014/main" id="{EDE4EFAA-10B5-A9D5-9696-4475196F457F}"/>
              </a:ext>
            </a:extLst>
          </p:cNvPr>
          <p:cNvSpPr/>
          <p:nvPr/>
        </p:nvSpPr>
        <p:spPr>
          <a:xfrm>
            <a:off x="5283844" y="6564251"/>
            <a:ext cx="1624312" cy="15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6A6FE-1E75-9A30-368D-F1A8DBF36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 30 and 50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79EE-7878-5A5E-C5EC-2D5241B29168}"/>
              </a:ext>
            </a:extLst>
          </p:cNvPr>
          <p:cNvSpPr txBox="1"/>
          <p:nvPr/>
        </p:nvSpPr>
        <p:spPr>
          <a:xfrm>
            <a:off x="1019927" y="912947"/>
            <a:ext cx="1043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 total Greenhouse Gas Emissions and Water Consumption by 50% by 2030 Toray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5ECC2-56F9-2335-BC91-7AC9D31D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8" y="1363975"/>
            <a:ext cx="7372390" cy="4718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7A6A0-21A6-BBD9-AEF1-3D602650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009" y="1407991"/>
            <a:ext cx="4656992" cy="2264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3DFE5-EF53-4592-5832-C30CD0C42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896" y="5086885"/>
            <a:ext cx="3219899" cy="13241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BFDC8D-263E-844E-7F03-39CDB3F86062}"/>
              </a:ext>
            </a:extLst>
          </p:cNvPr>
          <p:cNvSpPr/>
          <p:nvPr/>
        </p:nvSpPr>
        <p:spPr>
          <a:xfrm>
            <a:off x="9421664" y="3398830"/>
            <a:ext cx="1137898" cy="1532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82002-A2B6-3214-5A61-948303B19542}"/>
              </a:ext>
            </a:extLst>
          </p:cNvPr>
          <p:cNvSpPr/>
          <p:nvPr/>
        </p:nvSpPr>
        <p:spPr>
          <a:xfrm>
            <a:off x="7757745" y="3922355"/>
            <a:ext cx="1943100" cy="914400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dirty="0"/>
              <a:t>3.54 million tons of CO2 by 2025 worldwide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7EB5C-6C20-8286-6160-02A7F7CCB019}"/>
              </a:ext>
            </a:extLst>
          </p:cNvPr>
          <p:cNvSpPr/>
          <p:nvPr/>
        </p:nvSpPr>
        <p:spPr>
          <a:xfrm>
            <a:off x="10073054" y="3917479"/>
            <a:ext cx="1943100" cy="914400"/>
          </a:xfrm>
          <a:prstGeom prst="rect">
            <a:avLst/>
          </a:prstGeom>
          <a:solidFill>
            <a:srgbClr val="00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dirty="0"/>
              <a:t>3.1 million gallons of water worldwide</a:t>
            </a:r>
          </a:p>
        </p:txBody>
      </p:sp>
    </p:spTree>
    <p:extLst>
      <p:ext uri="{BB962C8B-B14F-4D97-AF65-F5344CB8AC3E}">
        <p14:creationId xmlns:p14="http://schemas.microsoft.com/office/powerpoint/2010/main" val="3942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テーマ">
  <a:themeElements>
    <a:clrScheme name="Toray_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09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yugo">
      <a:majorFont>
        <a:latin typeface="Arial"/>
        <a:ea typeface="游ゴシック"/>
        <a:cs typeface=""/>
      </a:majorFont>
      <a:minorFont>
        <a:latin typeface="Arial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4098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8CD161750754C9B2E5BDE990458B7" ma:contentTypeVersion="10" ma:contentTypeDescription="Create a new document." ma:contentTypeScope="" ma:versionID="ef9d2ad52e46332e8f52af801d87dd5a">
  <xsd:schema xmlns:xsd="http://www.w3.org/2001/XMLSchema" xmlns:xs="http://www.w3.org/2001/XMLSchema" xmlns:p="http://schemas.microsoft.com/office/2006/metadata/properties" xmlns:ns2="f2ae2c12-0665-4879-842b-5629de220c62" xmlns:ns3="0038f8de-4e47-46bc-a50c-905439d5e412" targetNamespace="http://schemas.microsoft.com/office/2006/metadata/properties" ma:root="true" ma:fieldsID="81756476bee209ff7619987081f891e4" ns2:_="" ns3:_="">
    <xsd:import namespace="f2ae2c12-0665-4879-842b-5629de220c62"/>
    <xsd:import namespace="0038f8de-4e47-46bc-a50c-905439d5e41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e2c12-0665-4879-842b-5629de220c6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6" nillable="true" ma:displayName="Taxonomy Catch All Column" ma:hidden="true" ma:list="{731e41e0-025d-4950-9f73-6074d268d89f}" ma:internalName="TaxCatchAll" ma:showField="CatchAllData" ma:web="f2ae2c12-0665-4879-842b-5629de220c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8f8de-4e47-46bc-a50c-905439d5e412" elementFormDefault="qualified">
    <xsd:import namespace="http://schemas.microsoft.com/office/2006/documentManagement/types"/>
    <xsd:import namespace="http://schemas.microsoft.com/office/infopath/2007/PartnerControls"/>
    <xsd:element name="categorys" ma:index="11" nillable="true" ma:displayName=" categorys" ma:format="Dropdown" ma:internalName="categorys">
      <xsd:simpleType>
        <xsd:restriction base="dms:Choice">
          <xsd:enumeration value="corporate symbol"/>
          <xsd:enumeration value="background"/>
          <xsd:enumeration value="template"/>
          <xsd:enumeration value="Company introduction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fd5ddeb-6a09-454e-8303-770f669cf2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s xmlns="0038f8de-4e47-46bc-a50c-905439d5e412" xsi:nil="true"/>
    <TaxCatchAll xmlns="f2ae2c12-0665-4879-842b-5629de220c62" xsi:nil="true"/>
    <lcf76f155ced4ddcb4097134ff3c332f xmlns="0038f8de-4e47-46bc-a50c-905439d5e412">
      <Terms xmlns="http://schemas.microsoft.com/office/infopath/2007/PartnerControls"/>
    </lcf76f155ced4ddcb4097134ff3c332f>
    <_dlc_DocId xmlns="f2ae2c12-0665-4879-842b-5629de220c62">F6H4DM35Y5WR-2020492160-174</_dlc_DocId>
    <_dlc_DocIdUrl xmlns="f2ae2c12-0665-4879-842b-5629de220c62">
      <Url>https://toraygroup01.sharepoint.com/sites/JP-TORAY-00568/_layouts/15/DocIdRedir.aspx?ID=F6H4DM35Y5WR-2020492160-174</Url>
      <Description>F6H4DM35Y5WR-2020492160-174</Description>
    </_dlc_DocIdUrl>
  </documentManagement>
</p:properties>
</file>

<file path=customXml/itemProps1.xml><?xml version="1.0" encoding="utf-8"?>
<ds:datastoreItem xmlns:ds="http://schemas.openxmlformats.org/officeDocument/2006/customXml" ds:itemID="{0C730ECD-1038-4766-B5BE-AA4D66A718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61791C-79CA-4643-B5B7-E9929B356CE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941264B-9A47-4E82-BF20-B0FD5C8B87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e2c12-0665-4879-842b-5629de220c62"/>
    <ds:schemaRef ds:uri="0038f8de-4e47-46bc-a50c-905439d5e4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C773EBE-B8D1-474D-BAF7-F754113F7BBF}">
  <ds:schemaRefs>
    <ds:schemaRef ds:uri="http://schemas.microsoft.com/office/2006/metadata/properties"/>
    <ds:schemaRef ds:uri="http://schemas.microsoft.com/office/infopath/2007/PartnerControls"/>
    <ds:schemaRef ds:uri="0038f8de-4e47-46bc-a50c-905439d5e412"/>
    <ds:schemaRef ds:uri="f2ae2c12-0665-4879-842b-5629de220c6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16673</TotalTime>
  <Words>1049</Words>
  <Application>Microsoft Office PowerPoint</Application>
  <PresentationFormat>Widescreen</PresentationFormat>
  <Paragraphs>235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游ゴシック</vt:lpstr>
      <vt:lpstr>Arial</vt:lpstr>
      <vt:lpstr>Calibri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Christopher Nothnagle</dc:creator>
  <cp:keywords/>
  <dc:description/>
  <cp:lastModifiedBy>Thomlison, Chris/TPA(US)/PEF Safety Environmental/Safety Mgr</cp:lastModifiedBy>
  <cp:revision>1737</cp:revision>
  <dcterms:created xsi:type="dcterms:W3CDTF">2022-11-10T14:35:45Z</dcterms:created>
  <dcterms:modified xsi:type="dcterms:W3CDTF">2023-10-20T19:19:09Z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0x0101004508CD161750754C9B2E5BDE990458B7</vt:lpwstr>
  </property>
  <property fmtid="{D5CDD505-2E9C-101B-9397-08002B2CF9AE}" pid="3" name="_dlc_DocIdItemGuid">
    <vt:lpwstr>bf28b666-0207-4fe5-aaa9-736153275e72</vt:lpwstr>
  </property>
</Properties>
</file>