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62" r:id="rId3"/>
    <p:sldId id="271" r:id="rId4"/>
    <p:sldId id="2134804446" r:id="rId5"/>
    <p:sldId id="2134804455" r:id="rId6"/>
    <p:sldId id="2134804468" r:id="rId7"/>
    <p:sldId id="2134804467" r:id="rId8"/>
    <p:sldId id="275" r:id="rId9"/>
    <p:sldId id="2134804451" r:id="rId10"/>
    <p:sldId id="2134804471" r:id="rId11"/>
    <p:sldId id="2134804472" r:id="rId12"/>
    <p:sldId id="2134804456" r:id="rId13"/>
    <p:sldId id="2336" r:id="rId14"/>
    <p:sldId id="2338" r:id="rId15"/>
    <p:sldId id="2337" r:id="rId16"/>
    <p:sldId id="264" r:id="rId1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33" autoAdjust="0"/>
    <p:restoredTop sz="93712"/>
  </p:normalViewPr>
  <p:slideViewPr>
    <p:cSldViewPr snapToGrid="0">
      <p:cViewPr varScale="1">
        <p:scale>
          <a:sx n="105" d="100"/>
          <a:sy n="105" d="100"/>
        </p:scale>
        <p:origin x="7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BE1CBB3-1E36-467C-9A08-F7CD80B4D71A}" type="datetimeFigureOut">
              <a:rPr lang="en-US" smtClean="0"/>
              <a:t>10/18/23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F312385-BEDB-42D8-822A-22D5C1B6704D}" type="slidenum">
              <a:rPr lang="en-US" smtClean="0"/>
              <a:t>‹#›</a:t>
            </a:fld>
            <a:endParaRPr lang="en-US"/>
          </a:p>
        </p:txBody>
      </p:sp>
    </p:spTree>
    <p:extLst>
      <p:ext uri="{BB962C8B-B14F-4D97-AF65-F5344CB8AC3E}">
        <p14:creationId xmlns:p14="http://schemas.microsoft.com/office/powerpoint/2010/main" val="165452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Tx/>
              <a:buChar char="•"/>
            </a:pPr>
            <a:r>
              <a:rPr lang="en-US" dirty="0">
                <a:ea typeface="ＭＳ Ｐゴシック" charset="-128"/>
              </a:rPr>
              <a:t>Clean Cities is a program within the U.S. Department of Energy’s (or DOE)</a:t>
            </a:r>
            <a:r>
              <a:rPr lang="en-US" baseline="0" dirty="0">
                <a:ea typeface="ＭＳ Ｐゴシック" charset="-128"/>
              </a:rPr>
              <a:t> Vehicle Technologies Office. </a:t>
            </a:r>
          </a:p>
          <a:p>
            <a:pPr marL="0" indent="0">
              <a:buFontTx/>
              <a:buNone/>
            </a:pPr>
            <a:endParaRPr lang="en-US" dirty="0">
              <a:ea typeface="ＭＳ Ｐゴシック" charset="-128"/>
            </a:endParaRPr>
          </a:p>
          <a:p>
            <a:pPr marL="232943" indent="-232943">
              <a:buFontTx/>
              <a:buChar char="•"/>
            </a:pPr>
            <a:r>
              <a:rPr lang="en-US" dirty="0">
                <a:ea typeface="ＭＳ Ｐゴシック" charset="-128"/>
              </a:rPr>
              <a:t>DOE’s mission is to ensure the</a:t>
            </a:r>
            <a:r>
              <a:rPr lang="en-US" baseline="0" dirty="0">
                <a:ea typeface="ＭＳ Ｐゴシック" charset="-128"/>
              </a:rPr>
              <a:t> United States’</a:t>
            </a:r>
            <a:r>
              <a:rPr lang="en-US" dirty="0">
                <a:ea typeface="ＭＳ Ｐゴシック" charset="-128"/>
              </a:rPr>
              <a:t> security and prosperity by addressing its energy, environmental, and nuclear challenges through transformative science and technology solutions. </a:t>
            </a:r>
          </a:p>
          <a:p>
            <a:pPr marL="232943" marR="0" lvl="0" indent="-232943" algn="l" defTabSz="457200" rtl="0" eaLnBrk="1" fontAlgn="auto" latinLnBrk="0" hangingPunct="1">
              <a:lnSpc>
                <a:spcPct val="100000"/>
              </a:lnSpc>
              <a:spcBef>
                <a:spcPts val="0"/>
              </a:spcBef>
              <a:spcAft>
                <a:spcPts val="0"/>
              </a:spcAft>
              <a:buClrTx/>
              <a:buSzTx/>
              <a:buFontTx/>
              <a:buChar char="•"/>
              <a:tabLst/>
              <a:defRPr/>
            </a:pPr>
            <a:endParaRPr lang="en-US" dirty="0">
              <a:ea typeface="ＭＳ Ｐゴシック" charset="-128"/>
              <a:cs typeface="Arial" charset="0"/>
            </a:endParaRPr>
          </a:p>
          <a:p>
            <a:pPr marL="232943" marR="0" lvl="0" indent="-232943" algn="l" defTabSz="457200" rtl="0" eaLnBrk="1" fontAlgn="auto" latinLnBrk="0" hangingPunct="1">
              <a:lnSpc>
                <a:spcPct val="100000"/>
              </a:lnSpc>
              <a:spcBef>
                <a:spcPts val="0"/>
              </a:spcBef>
              <a:spcAft>
                <a:spcPts val="0"/>
              </a:spcAft>
              <a:buClrTx/>
              <a:buSzTx/>
              <a:buFontTx/>
              <a:buChar char="•"/>
              <a:tabLst/>
              <a:defRPr/>
            </a:pPr>
            <a:r>
              <a:rPr lang="en-US" dirty="0">
                <a:ea typeface="ＭＳ Ｐゴシック" charset="-128"/>
                <a:cs typeface="Arial" charset="0"/>
              </a:rPr>
              <a:t>Clean Cities is a community-based program that creates partnerships in the public and private sectors. Its mission is </a:t>
            </a:r>
            <a:r>
              <a:rPr lang="en-US" baseline="0" dirty="0">
                <a:ea typeface="ＭＳ Ｐゴシック" charset="-128"/>
                <a:cs typeface="Arial" charset="0"/>
              </a:rPr>
              <a:t>to </a:t>
            </a:r>
            <a:r>
              <a:rPr lang="en-US" sz="1200" b="0" dirty="0"/>
              <a:t>advance the energy, economic, and environmental security of the United States by supporting local actions to cut petroleum use in transportation.</a:t>
            </a:r>
          </a:p>
          <a:p>
            <a:pPr marL="232943" marR="0" lvl="0" indent="-232943" algn="l" defTabSz="457200" rtl="0" eaLnBrk="1" fontAlgn="auto" latinLnBrk="0" hangingPunct="1">
              <a:lnSpc>
                <a:spcPct val="100000"/>
              </a:lnSpc>
              <a:spcBef>
                <a:spcPts val="0"/>
              </a:spcBef>
              <a:spcAft>
                <a:spcPts val="0"/>
              </a:spcAft>
              <a:buClrTx/>
              <a:buSzTx/>
              <a:buFontTx/>
              <a:buChar char="•"/>
              <a:tabLst/>
              <a:defRPr/>
            </a:pPr>
            <a:endParaRPr lang="en-US" sz="1200" b="0" dirty="0"/>
          </a:p>
          <a:p>
            <a:pPr marL="232943" marR="0" lvl="0" indent="-232943" algn="l" defTabSz="457200" rtl="0" eaLnBrk="1" fontAlgn="auto" latinLnBrk="0" hangingPunct="1">
              <a:lnSpc>
                <a:spcPct val="100000"/>
              </a:lnSpc>
              <a:spcBef>
                <a:spcPts val="0"/>
              </a:spcBef>
              <a:spcAft>
                <a:spcPts val="0"/>
              </a:spcAft>
              <a:buClrTx/>
              <a:buSzTx/>
              <a:buFontTx/>
              <a:buChar char="•"/>
              <a:tabLst/>
              <a:defRPr/>
            </a:pPr>
            <a:r>
              <a:rPr lang="en-US" sz="1200" b="0" dirty="0"/>
              <a:t>The</a:t>
            </a:r>
            <a:r>
              <a:rPr lang="en-US" sz="1200" b="0" baseline="0" dirty="0"/>
              <a:t> benefits of the program include reduced petroleum consumption, reduced greenhouse gas, or GHG, emissions, and reduced dependence on imported petroleum. I will delve into these in more detail on the following slides.</a:t>
            </a:r>
            <a:endParaRPr lang="en-US" sz="1200" b="0" dirty="0"/>
          </a:p>
          <a:p>
            <a:pPr marL="232943" marR="0" indent="-232943" algn="l" defTabSz="457200" rtl="0" eaLnBrk="1" fontAlgn="auto" latinLnBrk="0" hangingPunct="1">
              <a:lnSpc>
                <a:spcPct val="100000"/>
              </a:lnSpc>
              <a:spcBef>
                <a:spcPts val="0"/>
              </a:spcBef>
              <a:spcAft>
                <a:spcPts val="0"/>
              </a:spcAft>
              <a:buClrTx/>
              <a:buSzTx/>
              <a:buFontTx/>
              <a:buChar char="•"/>
              <a:tabLst/>
              <a:defRPr/>
            </a:pPr>
            <a:endParaRPr lang="en-US" dirty="0">
              <a:ea typeface="ＭＳ Ｐゴシック" charset="-128"/>
              <a:cs typeface="Arial" charset="0"/>
            </a:endParaRPr>
          </a:p>
          <a:p>
            <a:pPr marL="232943" indent="-232943">
              <a:buFontTx/>
              <a:buChar char="•"/>
            </a:pPr>
            <a:endParaRPr lang="en-US" dirty="0">
              <a:ea typeface="ＭＳ Ｐゴシック" charset="-128"/>
            </a:endParaRPr>
          </a:p>
        </p:txBody>
      </p:sp>
      <p:sp>
        <p:nvSpPr>
          <p:cNvPr id="4" name="Slide Number Placeholder 3"/>
          <p:cNvSpPr>
            <a:spLocks noGrp="1"/>
          </p:cNvSpPr>
          <p:nvPr>
            <p:ph type="sldNum" sz="quarter" idx="10"/>
          </p:nvPr>
        </p:nvSpPr>
        <p:spPr/>
        <p:txBody>
          <a:bodyPr/>
          <a:lstStyle/>
          <a:p>
            <a:fld id="{AB90DE4B-A05B-FD44-A7F1-2D6F133DD6DB}" type="slidenum">
              <a:rPr lang="en-US" smtClean="0"/>
              <a:pPr/>
              <a:t>2</a:t>
            </a:fld>
            <a:endParaRPr lang="en-US"/>
          </a:p>
        </p:txBody>
      </p:sp>
    </p:spTree>
    <p:extLst>
      <p:ext uri="{BB962C8B-B14F-4D97-AF65-F5344CB8AC3E}">
        <p14:creationId xmlns:p14="http://schemas.microsoft.com/office/powerpoint/2010/main" val="156318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Coordinator may choose to add a slide after this one to  outline their own coalition. </a:t>
            </a:r>
          </a:p>
          <a:p>
            <a:r>
              <a:rPr lang="en-US" b="1" i="1" dirty="0"/>
              <a:t>Coordinator</a:t>
            </a:r>
            <a:r>
              <a:rPr lang="en-US" b="1" i="1" baseline="0" dirty="0"/>
              <a:t> should be sure to include the most recent map, available at: https://cleancities.energy.gov/toolbox/logos-graphics-photographs/</a:t>
            </a:r>
          </a:p>
          <a:p>
            <a:endParaRPr lang="en-US" baseline="0" dirty="0"/>
          </a:p>
          <a:p>
            <a:pPr marL="171450" indent="-171450">
              <a:buFont typeface="Arial" pitchFamily="34" charset="0"/>
              <a:buChar char="•"/>
            </a:pPr>
            <a:r>
              <a:rPr lang="en-US" dirty="0"/>
              <a:t>So, let’s talk more</a:t>
            </a:r>
            <a:r>
              <a:rPr lang="en-US" baseline="0" dirty="0"/>
              <a:t> about the first node in the web that I showed you earlier in the presentation</a:t>
            </a:r>
            <a:r>
              <a:rPr lang="en-US" baseline="0" dirty="0">
                <a:solidFill>
                  <a:schemeClr val="tx1"/>
                </a:solidFill>
                <a:ea typeface="ＭＳ Ｐゴシック" charset="-128"/>
              </a:rPr>
              <a:t>—</a:t>
            </a:r>
            <a:r>
              <a:rPr lang="en-US" baseline="0" dirty="0"/>
              <a:t>about partnerships</a:t>
            </a:r>
            <a:r>
              <a:rPr lang="en-US" baseline="0" dirty="0">
                <a:solidFill>
                  <a:schemeClr val="tx1"/>
                </a:solidFill>
                <a:ea typeface="ＭＳ Ｐゴシック" charset="-128"/>
              </a:rPr>
              <a:t>—</a:t>
            </a:r>
            <a:r>
              <a:rPr lang="en-US" baseline="0" dirty="0"/>
              <a:t>but specifically local partnerships. </a:t>
            </a:r>
            <a:r>
              <a:rPr lang="en-US" dirty="0"/>
              <a:t>Nearly 100 local coalitions serve as the foundation of the Clean Cities program by working to cut petroleum use in communities across the country. About 82% of</a:t>
            </a:r>
            <a:r>
              <a:rPr lang="en-US" baseline="0" dirty="0"/>
              <a:t> the total U.S. population lives inside Clean Cities coalition boundaries. Additionally, Clean Cities is responsible for helping to place nearly 500,000 alternative fuel vehicles (also known as AFVs) on the road as of 2014.</a:t>
            </a:r>
            <a:endParaRPr lang="en-US" dirty="0"/>
          </a:p>
          <a:p>
            <a:pPr marL="171450" indent="-171450">
              <a:buFont typeface="Arial" pitchFamily="34" charset="0"/>
              <a:buChar char="•"/>
            </a:pPr>
            <a:endParaRPr lang="en-US" dirty="0">
              <a:solidFill>
                <a:schemeClr val="tx1"/>
              </a:solidFill>
            </a:endParaRPr>
          </a:p>
          <a:p>
            <a:pPr marL="171450" indent="-171450">
              <a:buFont typeface="Arial" pitchFamily="34" charset="0"/>
              <a:buChar char="•"/>
            </a:pPr>
            <a:r>
              <a:rPr lang="en-US" dirty="0">
                <a:solidFill>
                  <a:schemeClr val="tx1"/>
                </a:solidFill>
              </a:rPr>
              <a:t>Each coalition is led by an on-the-ground Clean Cities coordinator</a:t>
            </a:r>
            <a:r>
              <a:rPr lang="en-US" baseline="0" dirty="0">
                <a:solidFill>
                  <a:schemeClr val="tx1"/>
                </a:solidFill>
              </a:rPr>
              <a:t> [like me] </a:t>
            </a:r>
            <a:r>
              <a:rPr lang="en-US" dirty="0">
                <a:solidFill>
                  <a:schemeClr val="tx1"/>
                </a:solidFill>
              </a:rPr>
              <a:t>who tailors projects and activities to capitalize on the unique opportunities in their region.</a:t>
            </a:r>
          </a:p>
          <a:p>
            <a:pPr marL="171450" indent="-171450">
              <a:buFont typeface="Arial" pitchFamily="34" charset="0"/>
              <a:buChar char="•"/>
            </a:pPr>
            <a:endParaRPr lang="en-US" dirty="0">
              <a:solidFill>
                <a:schemeClr val="tx1"/>
              </a:solidFill>
            </a:endParaRPr>
          </a:p>
          <a:p>
            <a:pPr marL="174708" indent="-174708">
              <a:lnSpc>
                <a:spcPct val="115000"/>
              </a:lnSpc>
              <a:spcBef>
                <a:spcPct val="0"/>
              </a:spcBef>
              <a:buFont typeface="Arial" panose="020B0604020202020204" pitchFamily="34" charset="0"/>
              <a:buChar char="•"/>
            </a:pPr>
            <a:r>
              <a:rPr lang="en-US" dirty="0">
                <a:solidFill>
                  <a:schemeClr val="tx1"/>
                </a:solidFill>
                <a:ea typeface="ＭＳ Ｐゴシック" charset="-128"/>
              </a:rPr>
              <a:t>Coordinators serve</a:t>
            </a:r>
            <a:r>
              <a:rPr lang="en-US" baseline="0" dirty="0">
                <a:solidFill>
                  <a:schemeClr val="tx1"/>
                </a:solidFill>
                <a:ea typeface="ＭＳ Ｐゴシック" charset="-128"/>
              </a:rPr>
              <a:t> as</a:t>
            </a:r>
            <a:r>
              <a:rPr lang="en-US" dirty="0">
                <a:solidFill>
                  <a:schemeClr val="tx1"/>
                </a:solidFill>
                <a:ea typeface="ＭＳ Ｐゴシック" charset="-128"/>
              </a:rPr>
              <a:t> both educators and </a:t>
            </a:r>
            <a:r>
              <a:rPr lang="en-US" baseline="0" dirty="0">
                <a:solidFill>
                  <a:schemeClr val="tx1"/>
                </a:solidFill>
                <a:ea typeface="ＭＳ Ｐゴシック" charset="-128"/>
              </a:rPr>
              <a:t>problem solvers for their stakeholders. </a:t>
            </a:r>
            <a:endParaRPr lang="en-US" baseline="0" dirty="0">
              <a:solidFill>
                <a:srgbClr val="FF0000"/>
              </a:solidFill>
              <a:ea typeface="ＭＳ Ｐゴシック" charset="-128"/>
            </a:endParaRPr>
          </a:p>
        </p:txBody>
      </p:sp>
    </p:spTree>
    <p:extLst>
      <p:ext uri="{BB962C8B-B14F-4D97-AF65-F5344CB8AC3E}">
        <p14:creationId xmlns:p14="http://schemas.microsoft.com/office/powerpoint/2010/main" val="93325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Tx/>
              <a:buChar char="•"/>
            </a:pPr>
            <a:r>
              <a:rPr lang="en-US" dirty="0">
                <a:ea typeface="ＭＳ Ｐゴシック" charset="-128"/>
              </a:rPr>
              <a:t>Clean Cities is a program within the U.S. Department of Energy’s (or DOE)</a:t>
            </a:r>
            <a:r>
              <a:rPr lang="en-US" baseline="0" dirty="0">
                <a:ea typeface="ＭＳ Ｐゴシック" charset="-128"/>
              </a:rPr>
              <a:t> Vehicle Technologies Office. </a:t>
            </a:r>
          </a:p>
          <a:p>
            <a:pPr marL="0" indent="0">
              <a:buFontTx/>
              <a:buNone/>
            </a:pPr>
            <a:endParaRPr lang="en-US" dirty="0">
              <a:ea typeface="ＭＳ Ｐゴシック" charset="-128"/>
            </a:endParaRPr>
          </a:p>
          <a:p>
            <a:pPr marL="232943" indent="-232943">
              <a:buFontTx/>
              <a:buChar char="•"/>
            </a:pPr>
            <a:r>
              <a:rPr lang="en-US" dirty="0">
                <a:ea typeface="ＭＳ Ｐゴシック" charset="-128"/>
              </a:rPr>
              <a:t>DOE’s mission is to ensure the</a:t>
            </a:r>
            <a:r>
              <a:rPr lang="en-US" baseline="0" dirty="0">
                <a:ea typeface="ＭＳ Ｐゴシック" charset="-128"/>
              </a:rPr>
              <a:t> United States’</a:t>
            </a:r>
            <a:r>
              <a:rPr lang="en-US" dirty="0">
                <a:ea typeface="ＭＳ Ｐゴシック" charset="-128"/>
              </a:rPr>
              <a:t> security and prosperity by addressing its energy, environmental, and nuclear challenges through transformative science and technology solutions. </a:t>
            </a:r>
          </a:p>
          <a:p>
            <a:pPr marL="232943" marR="0" lvl="0" indent="-232943" algn="l" defTabSz="457200" rtl="0" eaLnBrk="1" fontAlgn="auto" latinLnBrk="0" hangingPunct="1">
              <a:lnSpc>
                <a:spcPct val="100000"/>
              </a:lnSpc>
              <a:spcBef>
                <a:spcPts val="0"/>
              </a:spcBef>
              <a:spcAft>
                <a:spcPts val="0"/>
              </a:spcAft>
              <a:buClrTx/>
              <a:buSzTx/>
              <a:buFontTx/>
              <a:buChar char="•"/>
              <a:tabLst/>
              <a:defRPr/>
            </a:pPr>
            <a:endParaRPr lang="en-US" dirty="0">
              <a:ea typeface="ＭＳ Ｐゴシック" charset="-128"/>
              <a:cs typeface="Arial" charset="0"/>
            </a:endParaRPr>
          </a:p>
          <a:p>
            <a:pPr marL="232943" marR="0" lvl="0" indent="-232943" algn="l" defTabSz="457200" rtl="0" eaLnBrk="1" fontAlgn="auto" latinLnBrk="0" hangingPunct="1">
              <a:lnSpc>
                <a:spcPct val="100000"/>
              </a:lnSpc>
              <a:spcBef>
                <a:spcPts val="0"/>
              </a:spcBef>
              <a:spcAft>
                <a:spcPts val="0"/>
              </a:spcAft>
              <a:buClrTx/>
              <a:buSzTx/>
              <a:buFontTx/>
              <a:buChar char="•"/>
              <a:tabLst/>
              <a:defRPr/>
            </a:pPr>
            <a:r>
              <a:rPr lang="en-US" dirty="0">
                <a:ea typeface="ＭＳ Ｐゴシック" charset="-128"/>
                <a:cs typeface="Arial" charset="0"/>
              </a:rPr>
              <a:t>Clean Cities is a community-based program that creates partnerships in the public and private sectors. Its mission is </a:t>
            </a:r>
            <a:r>
              <a:rPr lang="en-US" baseline="0" dirty="0">
                <a:ea typeface="ＭＳ Ｐゴシック" charset="-128"/>
                <a:cs typeface="Arial" charset="0"/>
              </a:rPr>
              <a:t>to </a:t>
            </a:r>
            <a:r>
              <a:rPr lang="en-US" sz="1200" b="0" dirty="0"/>
              <a:t>advance the energy, economic, and environmental security of the United States by supporting local actions to cut petroleum use in transportation.</a:t>
            </a:r>
          </a:p>
          <a:p>
            <a:pPr marL="232943" marR="0" lvl="0" indent="-232943" algn="l" defTabSz="457200" rtl="0" eaLnBrk="1" fontAlgn="auto" latinLnBrk="0" hangingPunct="1">
              <a:lnSpc>
                <a:spcPct val="100000"/>
              </a:lnSpc>
              <a:spcBef>
                <a:spcPts val="0"/>
              </a:spcBef>
              <a:spcAft>
                <a:spcPts val="0"/>
              </a:spcAft>
              <a:buClrTx/>
              <a:buSzTx/>
              <a:buFontTx/>
              <a:buChar char="•"/>
              <a:tabLst/>
              <a:defRPr/>
            </a:pPr>
            <a:endParaRPr lang="en-US" sz="1200" b="0" dirty="0"/>
          </a:p>
          <a:p>
            <a:pPr marL="232943" marR="0" lvl="0" indent="-232943" algn="l" defTabSz="457200" rtl="0" eaLnBrk="1" fontAlgn="auto" latinLnBrk="0" hangingPunct="1">
              <a:lnSpc>
                <a:spcPct val="100000"/>
              </a:lnSpc>
              <a:spcBef>
                <a:spcPts val="0"/>
              </a:spcBef>
              <a:spcAft>
                <a:spcPts val="0"/>
              </a:spcAft>
              <a:buClrTx/>
              <a:buSzTx/>
              <a:buFontTx/>
              <a:buChar char="•"/>
              <a:tabLst/>
              <a:defRPr/>
            </a:pPr>
            <a:r>
              <a:rPr lang="en-US" sz="1200" b="0" dirty="0"/>
              <a:t>The</a:t>
            </a:r>
            <a:r>
              <a:rPr lang="en-US" sz="1200" b="0" baseline="0" dirty="0"/>
              <a:t> benefits of the program include reduced petroleum consumption, reduced greenhouse gas, or GHG, emissions, and reduced dependence on imported petroleum. I will delve into these in more detail on the following slides.</a:t>
            </a:r>
            <a:endParaRPr lang="en-US" sz="1200" b="0" dirty="0"/>
          </a:p>
          <a:p>
            <a:pPr marL="232943" marR="0" indent="-232943" algn="l" defTabSz="457200" rtl="0" eaLnBrk="1" fontAlgn="auto" latinLnBrk="0" hangingPunct="1">
              <a:lnSpc>
                <a:spcPct val="100000"/>
              </a:lnSpc>
              <a:spcBef>
                <a:spcPts val="0"/>
              </a:spcBef>
              <a:spcAft>
                <a:spcPts val="0"/>
              </a:spcAft>
              <a:buClrTx/>
              <a:buSzTx/>
              <a:buFontTx/>
              <a:buChar char="•"/>
              <a:tabLst/>
              <a:defRPr/>
            </a:pPr>
            <a:endParaRPr lang="en-US" dirty="0">
              <a:ea typeface="ＭＳ Ｐゴシック" charset="-128"/>
              <a:cs typeface="Arial" charset="0"/>
            </a:endParaRPr>
          </a:p>
          <a:p>
            <a:pPr marL="232943" indent="-232943">
              <a:buFontTx/>
              <a:buChar char="•"/>
            </a:pPr>
            <a:endParaRPr lang="en-US" dirty="0">
              <a:ea typeface="ＭＳ Ｐゴシック" charset="-128"/>
            </a:endParaRPr>
          </a:p>
        </p:txBody>
      </p:sp>
      <p:sp>
        <p:nvSpPr>
          <p:cNvPr id="4" name="Slide Number Placeholder 3"/>
          <p:cNvSpPr>
            <a:spLocks noGrp="1"/>
          </p:cNvSpPr>
          <p:nvPr>
            <p:ph type="sldNum" sz="quarter" idx="10"/>
          </p:nvPr>
        </p:nvSpPr>
        <p:spPr/>
        <p:txBody>
          <a:bodyPr/>
          <a:lstStyle/>
          <a:p>
            <a:fld id="{AB90DE4B-A05B-FD44-A7F1-2D6F133DD6DB}" type="slidenum">
              <a:rPr lang="en-US" smtClean="0"/>
              <a:pPr/>
              <a:t>4</a:t>
            </a:fld>
            <a:endParaRPr lang="en-US"/>
          </a:p>
        </p:txBody>
      </p:sp>
    </p:spTree>
    <p:extLst>
      <p:ext uri="{BB962C8B-B14F-4D97-AF65-F5344CB8AC3E}">
        <p14:creationId xmlns:p14="http://schemas.microsoft.com/office/powerpoint/2010/main" val="156318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2859088" y="514350"/>
            <a:ext cx="3429000" cy="2571750"/>
          </a:xfrm>
          <a:noFill/>
          <a:ln>
            <a:solidFill>
              <a:srgbClr val="000000"/>
            </a:solidFill>
            <a:miter lim="800000"/>
            <a:headEnd/>
            <a:tailEnd/>
          </a:ln>
        </p:spPr>
      </p:sp>
      <p:sp>
        <p:nvSpPr>
          <p:cNvPr id="34819" name="Notes Placeholder 2"/>
          <p:cNvSpPr>
            <a:spLocks noGrp="1"/>
          </p:cNvSpPr>
          <p:nvPr>
            <p:ph type="body" idx="1"/>
          </p:nvPr>
        </p:nvSpPr>
        <p:spPr bwMode="auto">
          <a:xfrm>
            <a:off x="914400" y="3258741"/>
            <a:ext cx="7315200" cy="3084909"/>
          </a:xfrm>
          <a:noFill/>
        </p:spPr>
        <p:txBody>
          <a:bodyPr wrap="square" lIns="88388" tIns="44194" rIns="88388" bIns="44194" numCol="1" anchor="t" anchorCtr="0" compatLnSpc="1">
            <a:prstTxWarp prst="textNoShape">
              <a:avLst/>
            </a:prstTxWarp>
          </a:bodyPr>
          <a:lstStyle/>
          <a:p>
            <a:pPr defTabSz="914400"/>
            <a:endParaRPr lang="en-US"/>
          </a:p>
        </p:txBody>
      </p:sp>
      <p:sp>
        <p:nvSpPr>
          <p:cNvPr id="34820" name="Slide Number Placeholder 3"/>
          <p:cNvSpPr txBox="1">
            <a:spLocks noGrp="1"/>
          </p:cNvSpPr>
          <p:nvPr/>
        </p:nvSpPr>
        <p:spPr bwMode="auto">
          <a:xfrm>
            <a:off x="5179484" y="6512719"/>
            <a:ext cx="3962400" cy="344091"/>
          </a:xfrm>
          <a:prstGeom prst="rect">
            <a:avLst/>
          </a:prstGeom>
          <a:noFill/>
          <a:ln w="9525">
            <a:noFill/>
            <a:miter lim="800000"/>
            <a:headEnd/>
            <a:tailEnd/>
          </a:ln>
        </p:spPr>
        <p:txBody>
          <a:bodyPr lIns="88388" tIns="44194" rIns="88388" bIns="44194" anchor="b"/>
          <a:lstStyle/>
          <a:p>
            <a:pPr algn="r" defTabSz="885825"/>
            <a:fld id="{5D027449-3A75-44AB-B792-7DF31D674C06}" type="slidenum">
              <a:rPr lang="en-US" sz="1200">
                <a:latin typeface="Times New Roman" charset="0"/>
              </a:rPr>
              <a:pPr algn="r" defTabSz="885825"/>
              <a:t>8</a:t>
            </a:fld>
            <a:endParaRPr lang="en-US" sz="120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12385-BEDB-42D8-822A-22D5C1B6704D}" type="slidenum">
              <a:rPr lang="en-US" smtClean="0"/>
              <a:t>10</a:t>
            </a:fld>
            <a:endParaRPr lang="en-US"/>
          </a:p>
        </p:txBody>
      </p:sp>
    </p:spTree>
    <p:extLst>
      <p:ext uri="{BB962C8B-B14F-4D97-AF65-F5344CB8AC3E}">
        <p14:creationId xmlns:p14="http://schemas.microsoft.com/office/powerpoint/2010/main" val="8418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12385-BEDB-42D8-822A-22D5C1B6704D}" type="slidenum">
              <a:rPr lang="en-US" smtClean="0"/>
              <a:t>11</a:t>
            </a:fld>
            <a:endParaRPr lang="en-US"/>
          </a:p>
        </p:txBody>
      </p:sp>
    </p:spTree>
    <p:extLst>
      <p:ext uri="{BB962C8B-B14F-4D97-AF65-F5344CB8AC3E}">
        <p14:creationId xmlns:p14="http://schemas.microsoft.com/office/powerpoint/2010/main" val="283800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40C1A0E2-A9C1-8233-1E4C-09CB1151A07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65B50-790B-4073-A2AA-3E844C377EE0}" type="datetime1">
              <a:rPr lang="en-US" smtClean="0"/>
              <a:t>10/18/23</a:t>
            </a:fld>
            <a:endParaRPr lang="en-US" dirty="0"/>
          </a:p>
        </p:txBody>
      </p:sp>
      <p:sp>
        <p:nvSpPr>
          <p:cNvPr id="16" name="Footer Placeholder 4">
            <a:extLst>
              <a:ext uri="{FF2B5EF4-FFF2-40B4-BE49-F238E27FC236}">
                <a16:creationId xmlns:a16="http://schemas.microsoft.com/office/drawing/2014/main" id="{3AF070BF-8893-F54B-BCA1-0851927AD14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7" name="Slide Number Placeholder 5">
            <a:extLst>
              <a:ext uri="{FF2B5EF4-FFF2-40B4-BE49-F238E27FC236}">
                <a16:creationId xmlns:a16="http://schemas.microsoft.com/office/drawing/2014/main" id="{B8306FDB-DB93-F2DB-A6F9-6EB9FEBBA25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1867F-9266-43F6-A6A5-A355A65A60A0}" type="slidenum">
              <a:rPr lang="en-US" smtClean="0"/>
              <a:pPr/>
              <a:t>‹#›</a:t>
            </a:fld>
            <a:endParaRPr lang="en-US" dirty="0"/>
          </a:p>
        </p:txBody>
      </p:sp>
    </p:spTree>
    <p:extLst>
      <p:ext uri="{BB962C8B-B14F-4D97-AF65-F5344CB8AC3E}">
        <p14:creationId xmlns:p14="http://schemas.microsoft.com/office/powerpoint/2010/main" val="42777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350CB-C415-4387-AE06-B2293CB04303}" type="datetime1">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1867F-9266-43F6-A6A5-A355A65A60A0}" type="slidenum">
              <a:rPr lang="en-US" smtClean="0"/>
              <a:t>‹#›</a:t>
            </a:fld>
            <a:endParaRPr lang="en-US"/>
          </a:p>
        </p:txBody>
      </p:sp>
    </p:spTree>
    <p:extLst>
      <p:ext uri="{BB962C8B-B14F-4D97-AF65-F5344CB8AC3E}">
        <p14:creationId xmlns:p14="http://schemas.microsoft.com/office/powerpoint/2010/main" val="156846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11220-419C-47BE-8049-A4E1132BD58C}" type="datetime1">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1867F-9266-43F6-A6A5-A355A65A60A0}" type="slidenum">
              <a:rPr lang="en-US" smtClean="0"/>
              <a:t>‹#›</a:t>
            </a:fld>
            <a:endParaRPr lang="en-US"/>
          </a:p>
        </p:txBody>
      </p:sp>
    </p:spTree>
    <p:extLst>
      <p:ext uri="{BB962C8B-B14F-4D97-AF65-F5344CB8AC3E}">
        <p14:creationId xmlns:p14="http://schemas.microsoft.com/office/powerpoint/2010/main" val="92625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Interior">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457200" y="1066800"/>
            <a:ext cx="8229600" cy="502920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198438" y="1"/>
            <a:ext cx="8724900" cy="71440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0125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a:extLst>
              <a:ext uri="{FF2B5EF4-FFF2-40B4-BE49-F238E27FC236}">
                <a16:creationId xmlns:a16="http://schemas.microsoft.com/office/drawing/2014/main" id="{5BD75781-9034-B7F5-0A6B-7E2FF2832FD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65B50-790B-4073-A2AA-3E844C377EE0}" type="datetime1">
              <a:rPr lang="en-US" smtClean="0"/>
              <a:t>10/18/23</a:t>
            </a:fld>
            <a:endParaRPr lang="en-US" dirty="0"/>
          </a:p>
        </p:txBody>
      </p:sp>
      <p:sp>
        <p:nvSpPr>
          <p:cNvPr id="15" name="Footer Placeholder 4">
            <a:extLst>
              <a:ext uri="{FF2B5EF4-FFF2-40B4-BE49-F238E27FC236}">
                <a16:creationId xmlns:a16="http://schemas.microsoft.com/office/drawing/2014/main" id="{3C70CEE4-3ED0-3B4B-8300-5DBE9DBC4A3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6" name="Slide Number Placeholder 5">
            <a:extLst>
              <a:ext uri="{FF2B5EF4-FFF2-40B4-BE49-F238E27FC236}">
                <a16:creationId xmlns:a16="http://schemas.microsoft.com/office/drawing/2014/main" id="{1BE86484-626C-74BB-B3F1-2F74760D69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1867F-9266-43F6-A6A5-A355A65A60A0}" type="slidenum">
              <a:rPr lang="en-US" smtClean="0"/>
              <a:pPr/>
              <a:t>‹#›</a:t>
            </a:fld>
            <a:endParaRPr lang="en-US" dirty="0"/>
          </a:p>
        </p:txBody>
      </p:sp>
    </p:spTree>
    <p:extLst>
      <p:ext uri="{BB962C8B-B14F-4D97-AF65-F5344CB8AC3E}">
        <p14:creationId xmlns:p14="http://schemas.microsoft.com/office/powerpoint/2010/main" val="7380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DC1E47E0-A6B4-791F-438B-E925CD4F43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65B50-790B-4073-A2AA-3E844C377EE0}" type="datetime1">
              <a:rPr lang="en-US" smtClean="0"/>
              <a:t>10/18/23</a:t>
            </a:fld>
            <a:endParaRPr lang="en-US" dirty="0"/>
          </a:p>
        </p:txBody>
      </p:sp>
      <p:sp>
        <p:nvSpPr>
          <p:cNvPr id="10" name="Footer Placeholder 4">
            <a:extLst>
              <a:ext uri="{FF2B5EF4-FFF2-40B4-BE49-F238E27FC236}">
                <a16:creationId xmlns:a16="http://schemas.microsoft.com/office/drawing/2014/main" id="{F03D5660-76AD-877D-210D-233FC75A441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7508EE7A-184A-4B18-82AF-3601C7B356C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1867F-9266-43F6-A6A5-A355A65A60A0}" type="slidenum">
              <a:rPr lang="en-US" smtClean="0"/>
              <a:pPr/>
              <a:t>‹#›</a:t>
            </a:fld>
            <a:endParaRPr lang="en-US" dirty="0"/>
          </a:p>
        </p:txBody>
      </p:sp>
    </p:spTree>
    <p:extLst>
      <p:ext uri="{BB962C8B-B14F-4D97-AF65-F5344CB8AC3E}">
        <p14:creationId xmlns:p14="http://schemas.microsoft.com/office/powerpoint/2010/main" val="137886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105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2147E01D-601A-430C-BF13-5B0E59E88DB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155797" y="136525"/>
            <a:ext cx="891692" cy="1188922"/>
          </a:xfrm>
          <a:prstGeom prst="rect">
            <a:avLst/>
          </a:prstGeom>
        </p:spPr>
      </p:pic>
    </p:spTree>
    <p:extLst>
      <p:ext uri="{BB962C8B-B14F-4D97-AF65-F5344CB8AC3E}">
        <p14:creationId xmlns:p14="http://schemas.microsoft.com/office/powerpoint/2010/main" val="36524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BF2D7EE4-12E7-F538-D790-1DB555E526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65B50-790B-4073-A2AA-3E844C377EE0}" type="datetime1">
              <a:rPr lang="en-US" smtClean="0"/>
              <a:t>10/18/23</a:t>
            </a:fld>
            <a:endParaRPr lang="en-US" dirty="0"/>
          </a:p>
        </p:txBody>
      </p:sp>
      <p:sp>
        <p:nvSpPr>
          <p:cNvPr id="9" name="Footer Placeholder 4">
            <a:extLst>
              <a:ext uri="{FF2B5EF4-FFF2-40B4-BE49-F238E27FC236}">
                <a16:creationId xmlns:a16="http://schemas.microsoft.com/office/drawing/2014/main" id="{B398BAC1-2CC7-8615-271E-D15FE42FD4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Slide Number Placeholder 5">
            <a:extLst>
              <a:ext uri="{FF2B5EF4-FFF2-40B4-BE49-F238E27FC236}">
                <a16:creationId xmlns:a16="http://schemas.microsoft.com/office/drawing/2014/main" id="{5F1130F9-9806-F770-8EC9-359B324F0E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1867F-9266-43F6-A6A5-A355A65A60A0}" type="slidenum">
              <a:rPr lang="en-US" smtClean="0"/>
              <a:pPr/>
              <a:t>‹#›</a:t>
            </a:fld>
            <a:endParaRPr lang="en-US" dirty="0"/>
          </a:p>
        </p:txBody>
      </p:sp>
    </p:spTree>
    <p:extLst>
      <p:ext uri="{BB962C8B-B14F-4D97-AF65-F5344CB8AC3E}">
        <p14:creationId xmlns:p14="http://schemas.microsoft.com/office/powerpoint/2010/main" val="41064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C056CA6C-F2E3-D699-2B9A-AC9A882DFE3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65B50-790B-4073-A2AA-3E844C377EE0}" type="datetime1">
              <a:rPr lang="en-US" smtClean="0"/>
              <a:t>10/18/23</a:t>
            </a:fld>
            <a:endParaRPr lang="en-US" dirty="0"/>
          </a:p>
        </p:txBody>
      </p:sp>
      <p:sp>
        <p:nvSpPr>
          <p:cNvPr id="8" name="Footer Placeholder 4">
            <a:extLst>
              <a:ext uri="{FF2B5EF4-FFF2-40B4-BE49-F238E27FC236}">
                <a16:creationId xmlns:a16="http://schemas.microsoft.com/office/drawing/2014/main" id="{5C88B47D-522D-1A1B-05A2-9F73EC03EA4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a:extLst>
              <a:ext uri="{FF2B5EF4-FFF2-40B4-BE49-F238E27FC236}">
                <a16:creationId xmlns:a16="http://schemas.microsoft.com/office/drawing/2014/main" id="{BC2FC10D-1D4F-6524-287A-F6827F999B6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1867F-9266-43F6-A6A5-A355A65A60A0}" type="slidenum">
              <a:rPr lang="en-US" smtClean="0"/>
              <a:pPr/>
              <a:t>‹#›</a:t>
            </a:fld>
            <a:endParaRPr lang="en-US" dirty="0"/>
          </a:p>
        </p:txBody>
      </p:sp>
    </p:spTree>
    <p:extLst>
      <p:ext uri="{BB962C8B-B14F-4D97-AF65-F5344CB8AC3E}">
        <p14:creationId xmlns:p14="http://schemas.microsoft.com/office/powerpoint/2010/main" val="92805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3">
            <a:extLst>
              <a:ext uri="{FF2B5EF4-FFF2-40B4-BE49-F238E27FC236}">
                <a16:creationId xmlns:a16="http://schemas.microsoft.com/office/drawing/2014/main" id="{501103E5-8D08-ABAC-8ACE-119F8015E75B}"/>
              </a:ext>
            </a:extLst>
          </p:cNvPr>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65B50-790B-4073-A2AA-3E844C377EE0}" type="datetime1">
              <a:rPr lang="en-US" smtClean="0"/>
              <a:t>10/18/23</a:t>
            </a:fld>
            <a:endParaRPr lang="en-US" dirty="0"/>
          </a:p>
        </p:txBody>
      </p:sp>
      <p:sp>
        <p:nvSpPr>
          <p:cNvPr id="11" name="Footer Placeholder 4">
            <a:extLst>
              <a:ext uri="{FF2B5EF4-FFF2-40B4-BE49-F238E27FC236}">
                <a16:creationId xmlns:a16="http://schemas.microsoft.com/office/drawing/2014/main" id="{D9CAD848-D56C-EB40-7DF8-15955FD25A5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5">
            <a:extLst>
              <a:ext uri="{FF2B5EF4-FFF2-40B4-BE49-F238E27FC236}">
                <a16:creationId xmlns:a16="http://schemas.microsoft.com/office/drawing/2014/main" id="{CBA85ECE-A5ED-97A8-3DDF-299CA83E38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1867F-9266-43F6-A6A5-A355A65A60A0}" type="slidenum">
              <a:rPr lang="en-US" smtClean="0"/>
              <a:pPr/>
              <a:t>‹#›</a:t>
            </a:fld>
            <a:endParaRPr lang="en-US" dirty="0"/>
          </a:p>
        </p:txBody>
      </p:sp>
    </p:spTree>
    <p:extLst>
      <p:ext uri="{BB962C8B-B14F-4D97-AF65-F5344CB8AC3E}">
        <p14:creationId xmlns:p14="http://schemas.microsoft.com/office/powerpoint/2010/main" val="287642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8520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D0E2A0-71FC-4B61-AD78-ECD4C0830504}"/>
              </a:ext>
            </a:extLst>
          </p:cNvPr>
          <p:cNvSpPr/>
          <p:nvPr userDrawn="1"/>
        </p:nvSpPr>
        <p:spPr>
          <a:xfrm>
            <a:off x="0" y="6629399"/>
            <a:ext cx="9144000" cy="22860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65B50-790B-4073-A2AA-3E844C377EE0}" type="datetime1">
              <a:rPr lang="en-US" smtClean="0"/>
              <a:t>10/18/23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1867F-9266-43F6-A6A5-A355A65A60A0}" type="slidenum">
              <a:rPr lang="en-US" smtClean="0"/>
              <a:pPr/>
              <a:t>‹#›</a:t>
            </a:fld>
            <a:endParaRPr lang="en-US" dirty="0"/>
          </a:p>
        </p:txBody>
      </p:sp>
      <p:sp>
        <p:nvSpPr>
          <p:cNvPr id="8" name="Rectangle 7">
            <a:extLst>
              <a:ext uri="{FF2B5EF4-FFF2-40B4-BE49-F238E27FC236}">
                <a16:creationId xmlns:a16="http://schemas.microsoft.com/office/drawing/2014/main" id="{AA11F7FB-6C70-4741-9897-E2394E801AB5}"/>
              </a:ext>
            </a:extLst>
          </p:cNvPr>
          <p:cNvSpPr/>
          <p:nvPr userDrawn="1"/>
        </p:nvSpPr>
        <p:spPr>
          <a:xfrm>
            <a:off x="0" y="6631675"/>
            <a:ext cx="9144000" cy="60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A50BA6BF-2E93-456D-9582-1E3E9F17C7CF}"/>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8348869" y="178906"/>
            <a:ext cx="643701" cy="643701"/>
          </a:xfrm>
          <a:prstGeom prst="rect">
            <a:avLst/>
          </a:prstGeom>
        </p:spPr>
      </p:pic>
    </p:spTree>
    <p:extLst>
      <p:ext uri="{BB962C8B-B14F-4D97-AF65-F5344CB8AC3E}">
        <p14:creationId xmlns:p14="http://schemas.microsoft.com/office/powerpoint/2010/main" val="198731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tiff"/><Relationship Id="rId4" Type="http://schemas.openxmlformats.org/officeDocument/2006/relationships/image" Target="../media/image23.tiff"/></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19EE92-6D0F-43F3-9FDD-C915C81CBBA3}"/>
              </a:ext>
            </a:extLst>
          </p:cNvPr>
          <p:cNvSpPr/>
          <p:nvPr/>
        </p:nvSpPr>
        <p:spPr>
          <a:xfrm>
            <a:off x="6336800" y="4765613"/>
            <a:ext cx="2807200" cy="17526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8E46D7D-9B1F-4F58-9E33-68AD37C5737F}"/>
              </a:ext>
            </a:extLst>
          </p:cNvPr>
          <p:cNvSpPr>
            <a:spLocks noGrp="1"/>
          </p:cNvSpPr>
          <p:nvPr>
            <p:ph type="subTitle" idx="1"/>
          </p:nvPr>
        </p:nvSpPr>
        <p:spPr>
          <a:xfrm>
            <a:off x="6616262" y="5031106"/>
            <a:ext cx="2250525" cy="1217295"/>
          </a:xfrm>
        </p:spPr>
        <p:txBody>
          <a:bodyPr>
            <a:normAutofit/>
          </a:bodyPr>
          <a:lstStyle/>
          <a:p>
            <a:pPr algn="l">
              <a:spcBef>
                <a:spcPts val="500"/>
              </a:spcBef>
            </a:pPr>
            <a:r>
              <a:rPr lang="en-US" sz="1600" dirty="0"/>
              <a:t>Alleyn Harned</a:t>
            </a:r>
          </a:p>
          <a:p>
            <a:pPr algn="l">
              <a:spcBef>
                <a:spcPts val="500"/>
              </a:spcBef>
            </a:pPr>
            <a:r>
              <a:rPr lang="en-US" sz="1600" dirty="0"/>
              <a:t>Virginia Clean Cities</a:t>
            </a:r>
          </a:p>
          <a:p>
            <a:pPr algn="l">
              <a:spcBef>
                <a:spcPts val="500"/>
              </a:spcBef>
            </a:pPr>
            <a:r>
              <a:rPr lang="en-US" sz="1600" dirty="0" err="1"/>
              <a:t>Calendly.com</a:t>
            </a:r>
            <a:r>
              <a:rPr lang="en-US" sz="1600" dirty="0"/>
              <a:t>/</a:t>
            </a:r>
            <a:r>
              <a:rPr lang="en-US" sz="1600" dirty="0" err="1"/>
              <a:t>alleyn</a:t>
            </a:r>
            <a:endParaRPr lang="en-US" sz="1600" dirty="0"/>
          </a:p>
          <a:p>
            <a:pPr algn="l">
              <a:spcBef>
                <a:spcPts val="500"/>
              </a:spcBef>
            </a:pPr>
            <a:r>
              <a:rPr lang="en-US" sz="1600" dirty="0"/>
              <a:t>804 539 9425</a:t>
            </a:r>
          </a:p>
        </p:txBody>
      </p:sp>
      <p:pic>
        <p:nvPicPr>
          <p:cNvPr id="5" name="Picture 4">
            <a:extLst>
              <a:ext uri="{FF2B5EF4-FFF2-40B4-BE49-F238E27FC236}">
                <a16:creationId xmlns:a16="http://schemas.microsoft.com/office/drawing/2014/main" id="{3F86D414-9915-4BA1-B95F-1C5EEDDDA5F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4759395"/>
            <a:ext cx="3688702" cy="1758917"/>
          </a:xfrm>
          <a:prstGeom prst="rect">
            <a:avLst/>
          </a:prstGeom>
        </p:spPr>
      </p:pic>
      <p:pic>
        <p:nvPicPr>
          <p:cNvPr id="11" name="Picture 10">
            <a:extLst>
              <a:ext uri="{FF2B5EF4-FFF2-40B4-BE49-F238E27FC236}">
                <a16:creationId xmlns:a16="http://schemas.microsoft.com/office/drawing/2014/main" id="{22857A2E-E5C4-4000-B203-FE38D7474BA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686454" y="4759395"/>
            <a:ext cx="2652595" cy="1758920"/>
          </a:xfrm>
          <a:prstGeom prst="rect">
            <a:avLst/>
          </a:prstGeom>
        </p:spPr>
      </p:pic>
      <p:sp>
        <p:nvSpPr>
          <p:cNvPr id="6" name="Title 5">
            <a:extLst>
              <a:ext uri="{FF2B5EF4-FFF2-40B4-BE49-F238E27FC236}">
                <a16:creationId xmlns:a16="http://schemas.microsoft.com/office/drawing/2014/main" id="{B0ABF66E-3984-5EE4-FDCE-547CC1CF3CCB}"/>
              </a:ext>
            </a:extLst>
          </p:cNvPr>
          <p:cNvSpPr>
            <a:spLocks noGrp="1"/>
          </p:cNvSpPr>
          <p:nvPr>
            <p:ph type="ctrTitle"/>
          </p:nvPr>
        </p:nvSpPr>
        <p:spPr/>
        <p:txBody>
          <a:bodyPr/>
          <a:lstStyle/>
          <a:p>
            <a:endParaRPr lang="en-US"/>
          </a:p>
        </p:txBody>
      </p:sp>
      <p:pic>
        <p:nvPicPr>
          <p:cNvPr id="10" name="Picture 9">
            <a:extLst>
              <a:ext uri="{FF2B5EF4-FFF2-40B4-BE49-F238E27FC236}">
                <a16:creationId xmlns:a16="http://schemas.microsoft.com/office/drawing/2014/main" id="{61DE20E4-0623-6145-31EC-6B0EC1FF5F8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0" y="108347"/>
            <a:ext cx="9144000" cy="4518301"/>
          </a:xfrm>
          <a:prstGeom prst="rect">
            <a:avLst/>
          </a:prstGeom>
        </p:spPr>
      </p:pic>
      <p:sp>
        <p:nvSpPr>
          <p:cNvPr id="12" name="Subtitle 11">
            <a:extLst>
              <a:ext uri="{FF2B5EF4-FFF2-40B4-BE49-F238E27FC236}">
                <a16:creationId xmlns:a16="http://schemas.microsoft.com/office/drawing/2014/main" id="{99EE12AB-20AB-B77A-B024-F0A4B810AF26}"/>
              </a:ext>
            </a:extLst>
          </p:cNvPr>
          <p:cNvSpPr txBox="1">
            <a:spLocks/>
          </p:cNvSpPr>
          <p:nvPr/>
        </p:nvSpPr>
        <p:spPr>
          <a:xfrm>
            <a:off x="-365234" y="3829321"/>
            <a:ext cx="9603828" cy="12018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4000" dirty="0">
                <a:solidFill>
                  <a:schemeClr val="bg2"/>
                </a:solidFill>
                <a:latin typeface="Calibri" panose="020F0502020204030204" pitchFamily="34" charset="0"/>
                <a:cs typeface="Calibri" panose="020F0502020204030204" pitchFamily="34" charset="0"/>
              </a:rPr>
              <a:t>Climate Case Studies</a:t>
            </a:r>
          </a:p>
        </p:txBody>
      </p:sp>
      <p:pic>
        <p:nvPicPr>
          <p:cNvPr id="14" name="Picture 13">
            <a:extLst>
              <a:ext uri="{FF2B5EF4-FFF2-40B4-BE49-F238E27FC236}">
                <a16:creationId xmlns:a16="http://schemas.microsoft.com/office/drawing/2014/main" id="{82D6C572-7AE6-CCA6-641D-CADDC294464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5784" y="1966289"/>
            <a:ext cx="1832714" cy="1832714"/>
          </a:xfrm>
          <a:prstGeom prst="rect">
            <a:avLst/>
          </a:prstGeom>
        </p:spPr>
      </p:pic>
    </p:spTree>
    <p:extLst>
      <p:ext uri="{BB962C8B-B14F-4D97-AF65-F5344CB8AC3E}">
        <p14:creationId xmlns:p14="http://schemas.microsoft.com/office/powerpoint/2010/main" val="1035812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447AE4-9144-EE69-C333-93954150566C}"/>
              </a:ext>
            </a:extLst>
          </p:cNvPr>
          <p:cNvSpPr>
            <a:spLocks noGrp="1"/>
          </p:cNvSpPr>
          <p:nvPr>
            <p:ph type="sldNum" sz="quarter" idx="4"/>
          </p:nvPr>
        </p:nvSpPr>
        <p:spPr/>
        <p:txBody>
          <a:bodyPr/>
          <a:lstStyle/>
          <a:p>
            <a:fld id="{AFC1867F-9266-43F6-A6A5-A355A65A60A0}" type="slidenum">
              <a:rPr lang="en-US" smtClean="0"/>
              <a:pPr/>
              <a:t>10</a:t>
            </a:fld>
            <a:endParaRPr lang="en-US" dirty="0"/>
          </a:p>
        </p:txBody>
      </p:sp>
      <p:pic>
        <p:nvPicPr>
          <p:cNvPr id="5" name="Content Placeholder 5" descr="A person walking on a sidewalk with a bicycle&#10;&#10;Description automatically generated">
            <a:extLst>
              <a:ext uri="{FF2B5EF4-FFF2-40B4-BE49-F238E27FC236}">
                <a16:creationId xmlns:a16="http://schemas.microsoft.com/office/drawing/2014/main" id="{DA5F820A-DFFE-371E-BA89-88849C5B4094}"/>
              </a:ext>
            </a:extLst>
          </p:cNvPr>
          <p:cNvPicPr>
            <a:picLocks noChangeAspect="1"/>
          </p:cNvPicPr>
          <p:nvPr/>
        </p:nvPicPr>
        <p:blipFill rotWithShape="1">
          <a:blip r:embed="rId3">
            <a:extLst>
              <a:ext uri="{28A0092B-C50C-407E-A947-70E740481C1C}">
                <a14:useLocalDpi xmlns:a14="http://schemas.microsoft.com/office/drawing/2010/main" val="0"/>
              </a:ext>
            </a:extLst>
          </a:blip>
          <a:srcRect b="16074"/>
          <a:stretch/>
        </p:blipFill>
        <p:spPr>
          <a:xfrm>
            <a:off x="5589983" y="3541986"/>
            <a:ext cx="2607267" cy="2814365"/>
          </a:xfrm>
          <a:prstGeom prst="rect">
            <a:avLst/>
          </a:prstGeom>
        </p:spPr>
      </p:pic>
      <p:pic>
        <p:nvPicPr>
          <p:cNvPr id="7" name="Content Placeholder 5" descr="A blue and white sign with white text&#10;&#10;Description automatically generated">
            <a:extLst>
              <a:ext uri="{FF2B5EF4-FFF2-40B4-BE49-F238E27FC236}">
                <a16:creationId xmlns:a16="http://schemas.microsoft.com/office/drawing/2014/main" id="{8B703B6F-6F50-FCDF-C29C-90CB99576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7662"/>
            <a:ext cx="9185928" cy="2365375"/>
          </a:xfrm>
          <a:prstGeom prst="rect">
            <a:avLst/>
          </a:prstGeom>
        </p:spPr>
      </p:pic>
      <p:pic>
        <p:nvPicPr>
          <p:cNvPr id="8" name="Picture 7" descr="A diagram of energy sources&#10;&#10;Description automatically generated">
            <a:extLst>
              <a:ext uri="{FF2B5EF4-FFF2-40B4-BE49-F238E27FC236}">
                <a16:creationId xmlns:a16="http://schemas.microsoft.com/office/drawing/2014/main" id="{B4903A8D-5F81-E0F7-F5EC-509C0BBBEF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676" y="4398655"/>
            <a:ext cx="4070073" cy="1431683"/>
          </a:xfrm>
          <a:prstGeom prst="rect">
            <a:avLst/>
          </a:prstGeom>
        </p:spPr>
      </p:pic>
    </p:spTree>
    <p:extLst>
      <p:ext uri="{BB962C8B-B14F-4D97-AF65-F5344CB8AC3E}">
        <p14:creationId xmlns:p14="http://schemas.microsoft.com/office/powerpoint/2010/main" val="1519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B8F94F-1D7B-24BF-DF48-48787A9ABC6B}"/>
              </a:ext>
            </a:extLst>
          </p:cNvPr>
          <p:cNvSpPr>
            <a:spLocks noGrp="1"/>
          </p:cNvSpPr>
          <p:nvPr>
            <p:ph type="sldNum" sz="quarter" idx="4"/>
          </p:nvPr>
        </p:nvSpPr>
        <p:spPr/>
        <p:txBody>
          <a:bodyPr/>
          <a:lstStyle/>
          <a:p>
            <a:fld id="{AFC1867F-9266-43F6-A6A5-A355A65A60A0}" type="slidenum">
              <a:rPr lang="en-US" smtClean="0"/>
              <a:pPr/>
              <a:t>11</a:t>
            </a:fld>
            <a:endParaRPr lang="en-US" dirty="0"/>
          </a:p>
        </p:txBody>
      </p:sp>
      <p:pic>
        <p:nvPicPr>
          <p:cNvPr id="7" name="Content Placeholder 9" descr="A screenshot of a graph of cars&#10;&#10;Description automatically generated">
            <a:extLst>
              <a:ext uri="{FF2B5EF4-FFF2-40B4-BE49-F238E27FC236}">
                <a16:creationId xmlns:a16="http://schemas.microsoft.com/office/drawing/2014/main" id="{0B570F58-6052-3DF4-BFEE-D6F92E2A2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13" y="2366682"/>
            <a:ext cx="9156168" cy="4240981"/>
          </a:xfrm>
          <a:prstGeom prst="rect">
            <a:avLst/>
          </a:prstGeom>
        </p:spPr>
      </p:pic>
      <p:pic>
        <p:nvPicPr>
          <p:cNvPr id="8" name="Content Placeholder 5" descr="A blue and white sign with white text&#10;&#10;Description automatically generated">
            <a:extLst>
              <a:ext uri="{FF2B5EF4-FFF2-40B4-BE49-F238E27FC236}">
                <a16:creationId xmlns:a16="http://schemas.microsoft.com/office/drawing/2014/main" id="{6DAB309F-588A-8059-37EF-51CC38A67CD6}"/>
              </a:ext>
            </a:extLst>
          </p:cNvPr>
          <p:cNvPicPr>
            <a:picLocks noChangeAspect="1"/>
          </p:cNvPicPr>
          <p:nvPr/>
        </p:nvPicPr>
        <p:blipFill rotWithShape="1">
          <a:blip r:embed="rId4">
            <a:extLst>
              <a:ext uri="{28A0092B-C50C-407E-A947-70E740481C1C}">
                <a14:useLocalDpi xmlns:a14="http://schemas.microsoft.com/office/drawing/2010/main" val="0"/>
              </a:ext>
            </a:extLst>
          </a:blip>
          <a:srcRect l="66263"/>
          <a:stretch/>
        </p:blipFill>
        <p:spPr>
          <a:xfrm>
            <a:off x="2685089" y="108998"/>
            <a:ext cx="3099024" cy="2365375"/>
          </a:xfrm>
          <a:prstGeom prst="rect">
            <a:avLst/>
          </a:prstGeom>
        </p:spPr>
      </p:pic>
      <p:pic>
        <p:nvPicPr>
          <p:cNvPr id="9" name="Picture 2" descr="Clean Cities Coalition Network: Building Partnerships to Advance  Affordable, Efficient, and Clean Transportation Fuels and Technologies">
            <a:extLst>
              <a:ext uri="{FF2B5EF4-FFF2-40B4-BE49-F238E27FC236}">
                <a16:creationId xmlns:a16="http://schemas.microsoft.com/office/drawing/2014/main" id="{88CA5DC5-9F68-F4DE-BE40-E3EE937813C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21293" y="594705"/>
            <a:ext cx="1786222" cy="99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21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F367AA79-EE99-BCE1-01C6-4D7B48858C5E}"/>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357591" y="1168400"/>
            <a:ext cx="8286044" cy="530013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494F5C33-6115-68B1-46C5-1E1082186C7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434" y="389468"/>
            <a:ext cx="5461000" cy="6477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B2AC551C-66B8-7EEA-F07E-CD29A5B13570}"/>
              </a:ext>
            </a:extLst>
          </p:cNvPr>
          <p:cNvCxnSpPr>
            <a:cxnSpLocks/>
          </p:cNvCxnSpPr>
          <p:nvPr/>
        </p:nvCxnSpPr>
        <p:spPr>
          <a:xfrm flipV="1">
            <a:off x="2630145" y="5177118"/>
            <a:ext cx="0" cy="56118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5F0D5B1-4C31-3D63-4E69-4F498D517113}"/>
              </a:ext>
            </a:extLst>
          </p:cNvPr>
          <p:cNvCxnSpPr>
            <a:cxnSpLocks/>
          </p:cNvCxnSpPr>
          <p:nvPr/>
        </p:nvCxnSpPr>
        <p:spPr>
          <a:xfrm flipH="1">
            <a:off x="8311279" y="4895616"/>
            <a:ext cx="832721"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51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81B25-44FF-49EA-AC9C-47172152D407}"/>
              </a:ext>
            </a:extLst>
          </p:cNvPr>
          <p:cNvSpPr>
            <a:spLocks noGrp="1"/>
          </p:cNvSpPr>
          <p:nvPr>
            <p:ph type="title"/>
          </p:nvPr>
        </p:nvSpPr>
        <p:spPr>
          <a:xfrm>
            <a:off x="317773" y="0"/>
            <a:ext cx="4540758" cy="1049593"/>
          </a:xfrm>
        </p:spPr>
        <p:txBody>
          <a:bodyPr/>
          <a:lstStyle/>
          <a:p>
            <a:r>
              <a:rPr lang="en-US" dirty="0"/>
              <a:t>Progress in Virginia</a:t>
            </a:r>
          </a:p>
        </p:txBody>
      </p:sp>
      <p:pic>
        <p:nvPicPr>
          <p:cNvPr id="7" name="Google Shape;125;p26">
            <a:extLst>
              <a:ext uri="{FF2B5EF4-FFF2-40B4-BE49-F238E27FC236}">
                <a16:creationId xmlns:a16="http://schemas.microsoft.com/office/drawing/2014/main" id="{73B25FDB-5CAD-4807-BE3C-0E6180501ECC}"/>
              </a:ext>
            </a:extLst>
          </p:cNvPr>
          <p:cNvPicPr preferRelativeResize="0"/>
          <p:nvPr/>
        </p:nvPicPr>
        <p:blipFill>
          <a:blip r:embed="rId2">
            <a:alphaModFix/>
          </a:blip>
          <a:stretch>
            <a:fillRect/>
          </a:stretch>
        </p:blipFill>
        <p:spPr>
          <a:xfrm>
            <a:off x="6092977" y="4664952"/>
            <a:ext cx="2894275" cy="1929049"/>
          </a:xfrm>
          <a:prstGeom prst="rect">
            <a:avLst/>
          </a:prstGeom>
          <a:noFill/>
          <a:ln>
            <a:noFill/>
          </a:ln>
        </p:spPr>
      </p:pic>
      <p:sp>
        <p:nvSpPr>
          <p:cNvPr id="9" name="Slide Number Placeholder 8">
            <a:extLst>
              <a:ext uri="{FF2B5EF4-FFF2-40B4-BE49-F238E27FC236}">
                <a16:creationId xmlns:a16="http://schemas.microsoft.com/office/drawing/2014/main" id="{C7DB2A62-E587-4C8D-8225-3C7BA6D23EE5}"/>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C1867F-9266-43F6-A6A5-A355A65A60A0}" type="slidenum">
              <a:rPr lang="en-US" smtClean="0"/>
              <a:pPr/>
              <a:t>13</a:t>
            </a:fld>
            <a:endParaRPr lang="en-US" dirty="0"/>
          </a:p>
        </p:txBody>
      </p:sp>
      <p:sp>
        <p:nvSpPr>
          <p:cNvPr id="4" name="Title 1">
            <a:extLst>
              <a:ext uri="{FF2B5EF4-FFF2-40B4-BE49-F238E27FC236}">
                <a16:creationId xmlns:a16="http://schemas.microsoft.com/office/drawing/2014/main" id="{004BF72C-9745-30C3-5BD0-BBC8E56F8E49}"/>
              </a:ext>
            </a:extLst>
          </p:cNvPr>
          <p:cNvSpPr txBox="1">
            <a:spLocks/>
          </p:cNvSpPr>
          <p:nvPr/>
        </p:nvSpPr>
        <p:spPr>
          <a:xfrm>
            <a:off x="317773" y="2835188"/>
            <a:ext cx="8595546" cy="43753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pic>
        <p:nvPicPr>
          <p:cNvPr id="3" name="Picture 2">
            <a:extLst>
              <a:ext uri="{FF2B5EF4-FFF2-40B4-BE49-F238E27FC236}">
                <a16:creationId xmlns:a16="http://schemas.microsoft.com/office/drawing/2014/main" id="{99C631FA-04D4-5D84-005A-3434975C528F}"/>
              </a:ext>
            </a:extLst>
          </p:cNvPr>
          <p:cNvPicPr>
            <a:picLocks noChangeAspect="1"/>
          </p:cNvPicPr>
          <p:nvPr/>
        </p:nvPicPr>
        <p:blipFill>
          <a:blip r:embed="rId3"/>
          <a:stretch>
            <a:fillRect/>
          </a:stretch>
        </p:blipFill>
        <p:spPr>
          <a:xfrm>
            <a:off x="685800" y="2795628"/>
            <a:ext cx="7772400" cy="1780130"/>
          </a:xfrm>
          <a:prstGeom prst="rect">
            <a:avLst/>
          </a:prstGeom>
        </p:spPr>
      </p:pic>
      <p:pic>
        <p:nvPicPr>
          <p:cNvPr id="5" name="Google Shape;122;p26">
            <a:extLst>
              <a:ext uri="{FF2B5EF4-FFF2-40B4-BE49-F238E27FC236}">
                <a16:creationId xmlns:a16="http://schemas.microsoft.com/office/drawing/2014/main" id="{0B62F991-CE33-47C8-B693-FEFBBD176855}"/>
              </a:ext>
            </a:extLst>
          </p:cNvPr>
          <p:cNvPicPr preferRelativeResize="0"/>
          <p:nvPr/>
        </p:nvPicPr>
        <p:blipFill rotWithShape="1">
          <a:blip r:embed="rId4">
            <a:alphaModFix/>
          </a:blip>
          <a:srcRect r="13951"/>
          <a:stretch/>
        </p:blipFill>
        <p:spPr>
          <a:xfrm>
            <a:off x="243840" y="4656798"/>
            <a:ext cx="2450493" cy="1898051"/>
          </a:xfrm>
          <a:prstGeom prst="rect">
            <a:avLst/>
          </a:prstGeom>
          <a:noFill/>
          <a:ln>
            <a:noFill/>
          </a:ln>
        </p:spPr>
      </p:pic>
      <p:pic>
        <p:nvPicPr>
          <p:cNvPr id="8" name="Google Shape;126;p26">
            <a:extLst>
              <a:ext uri="{FF2B5EF4-FFF2-40B4-BE49-F238E27FC236}">
                <a16:creationId xmlns:a16="http://schemas.microsoft.com/office/drawing/2014/main" id="{144680D2-BAF5-41B9-8021-691C95257BD9}"/>
              </a:ext>
            </a:extLst>
          </p:cNvPr>
          <p:cNvPicPr preferRelativeResize="0"/>
          <p:nvPr/>
        </p:nvPicPr>
        <p:blipFill rotWithShape="1">
          <a:blip r:embed="rId5">
            <a:alphaModFix/>
          </a:blip>
          <a:srcRect t="12988"/>
          <a:stretch/>
        </p:blipFill>
        <p:spPr>
          <a:xfrm>
            <a:off x="5115471" y="923556"/>
            <a:ext cx="2684958" cy="1752877"/>
          </a:xfrm>
          <a:prstGeom prst="rect">
            <a:avLst/>
          </a:prstGeom>
          <a:noFill/>
          <a:ln>
            <a:noFill/>
          </a:ln>
        </p:spPr>
      </p:pic>
      <p:pic>
        <p:nvPicPr>
          <p:cNvPr id="1026" name="Picture 2">
            <a:extLst>
              <a:ext uri="{FF2B5EF4-FFF2-40B4-BE49-F238E27FC236}">
                <a16:creationId xmlns:a16="http://schemas.microsoft.com/office/drawing/2014/main" id="{18FA6290-4975-36D2-AF2F-3BB0DB62D6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255" y="4772083"/>
            <a:ext cx="28448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124;p26">
            <a:extLst>
              <a:ext uri="{FF2B5EF4-FFF2-40B4-BE49-F238E27FC236}">
                <a16:creationId xmlns:a16="http://schemas.microsoft.com/office/drawing/2014/main" id="{05BAF64C-973E-4D9D-B062-C514698F4EBA}"/>
              </a:ext>
            </a:extLst>
          </p:cNvPr>
          <p:cNvPicPr preferRelativeResize="0"/>
          <p:nvPr/>
        </p:nvPicPr>
        <p:blipFill>
          <a:blip r:embed="rId7">
            <a:alphaModFix/>
          </a:blip>
          <a:stretch>
            <a:fillRect/>
          </a:stretch>
        </p:blipFill>
        <p:spPr>
          <a:xfrm>
            <a:off x="1550596" y="885458"/>
            <a:ext cx="3064950" cy="1790975"/>
          </a:xfrm>
          <a:prstGeom prst="rect">
            <a:avLst/>
          </a:prstGeom>
          <a:noFill/>
          <a:ln>
            <a:noFill/>
          </a:ln>
        </p:spPr>
      </p:pic>
    </p:spTree>
    <p:extLst>
      <p:ext uri="{BB962C8B-B14F-4D97-AF65-F5344CB8AC3E}">
        <p14:creationId xmlns:p14="http://schemas.microsoft.com/office/powerpoint/2010/main" val="124261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B3D7-5ABC-6720-F300-B3D0A46D5161}"/>
              </a:ext>
            </a:extLst>
          </p:cNvPr>
          <p:cNvSpPr>
            <a:spLocks noGrp="1"/>
          </p:cNvSpPr>
          <p:nvPr>
            <p:ph type="title"/>
          </p:nvPr>
        </p:nvSpPr>
        <p:spPr>
          <a:xfrm>
            <a:off x="226314" y="49399"/>
            <a:ext cx="7886700" cy="1325563"/>
          </a:xfrm>
        </p:spPr>
        <p:txBody>
          <a:bodyPr/>
          <a:lstStyle/>
          <a:p>
            <a:r>
              <a:rPr lang="en-US" dirty="0"/>
              <a:t>262 EV School Buses, 45 Districts</a:t>
            </a:r>
          </a:p>
        </p:txBody>
      </p:sp>
      <p:pic>
        <p:nvPicPr>
          <p:cNvPr id="5" name="Content Placeholder 4" descr="A yellow school bus parked in a parking lot&#10;&#10;Description automatically generated with medium confidence">
            <a:extLst>
              <a:ext uri="{FF2B5EF4-FFF2-40B4-BE49-F238E27FC236}">
                <a16:creationId xmlns:a16="http://schemas.microsoft.com/office/drawing/2014/main" id="{A2B45491-998C-DBFC-51F3-D392A7097C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4954" y="1277426"/>
            <a:ext cx="7210043" cy="4802001"/>
          </a:xfrm>
        </p:spPr>
      </p:pic>
    </p:spTree>
    <p:extLst>
      <p:ext uri="{BB962C8B-B14F-4D97-AF65-F5344CB8AC3E}">
        <p14:creationId xmlns:p14="http://schemas.microsoft.com/office/powerpoint/2010/main" val="88512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851CDD-2740-72BC-7A21-A7F22243F513}"/>
              </a:ext>
            </a:extLst>
          </p:cNvPr>
          <p:cNvPicPr>
            <a:picLocks noChangeAspect="1"/>
          </p:cNvPicPr>
          <p:nvPr/>
        </p:nvPicPr>
        <p:blipFill rotWithShape="1">
          <a:blip r:embed="rId2">
            <a:clrChange>
              <a:clrFrom>
                <a:srgbClr val="FFFFFF"/>
              </a:clrFrom>
              <a:clrTo>
                <a:srgbClr val="FFFFFF">
                  <a:alpha val="0"/>
                </a:srgbClr>
              </a:clrTo>
            </a:clrChange>
          </a:blip>
          <a:srcRect l="11500" t="7226" r="12666" b="6565"/>
          <a:stretch/>
        </p:blipFill>
        <p:spPr>
          <a:xfrm>
            <a:off x="-195071" y="209895"/>
            <a:ext cx="9303262" cy="5949097"/>
          </a:xfrm>
          <a:prstGeom prst="rect">
            <a:avLst/>
          </a:prstGeom>
        </p:spPr>
      </p:pic>
    </p:spTree>
    <p:extLst>
      <p:ext uri="{BB962C8B-B14F-4D97-AF65-F5344CB8AC3E}">
        <p14:creationId xmlns:p14="http://schemas.microsoft.com/office/powerpoint/2010/main" val="1814716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79C65DA-2D6B-4157-BC41-1C3AF5659C06}"/>
              </a:ext>
            </a:extLst>
          </p:cNvPr>
          <p:cNvSpPr txBox="1">
            <a:spLocks/>
          </p:cNvSpPr>
          <p:nvPr/>
        </p:nvSpPr>
        <p:spPr>
          <a:xfrm>
            <a:off x="526438" y="1586046"/>
            <a:ext cx="8091123" cy="3507161"/>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br>
              <a:rPr kumimoji="0" lang="en-US" sz="3200" b="1" i="0" u="none" strike="noStrike" kern="1200" cap="none" spc="0" normalizeH="0" baseline="0" noProof="0" dirty="0">
                <a:ln>
                  <a:noFill/>
                </a:ln>
                <a:solidFill>
                  <a:srgbClr val="0F75BC"/>
                </a:solidFill>
                <a:effectLst/>
                <a:uLnTx/>
                <a:uFillTx/>
                <a:latin typeface="Calibri" panose="020F0502020204030204"/>
                <a:ea typeface="+mn-ea"/>
                <a:cs typeface="+mn-cs"/>
              </a:rPr>
            </a:br>
            <a:r>
              <a:rPr kumimoji="0" lang="en-US" sz="11200" b="1" i="0" u="none" strike="noStrike" kern="1200" cap="none" spc="0" normalizeH="0" baseline="0" noProof="0" dirty="0">
                <a:ln>
                  <a:noFill/>
                </a:ln>
                <a:solidFill>
                  <a:srgbClr val="0F75BC"/>
                </a:solidFill>
                <a:effectLst/>
                <a:uLnTx/>
                <a:uFillTx/>
                <a:latin typeface="Calibri" panose="020F0502020204030204"/>
                <a:ea typeface="+mn-ea"/>
                <a:cs typeface="+mn-cs"/>
              </a:rPr>
              <a:t>Alleyn Harned</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1200" b="1" dirty="0">
                <a:solidFill>
                  <a:srgbClr val="0F75BC"/>
                </a:solidFill>
              </a:rPr>
              <a:t>Virginia Clean Cities</a:t>
            </a:r>
          </a:p>
          <a:p>
            <a:pPr lvl="0">
              <a:lnSpc>
                <a:spcPct val="120000"/>
              </a:lnSpc>
              <a:spcBef>
                <a:spcPts val="0"/>
              </a:spcBef>
            </a:pPr>
            <a:r>
              <a:rPr lang="en-US" sz="11200" b="1" dirty="0">
                <a:solidFill>
                  <a:srgbClr val="0F75BC"/>
                </a:solidFill>
              </a:rPr>
              <a:t>Executive Director</a:t>
            </a:r>
          </a:p>
          <a:p>
            <a:pPr lvl="0">
              <a:lnSpc>
                <a:spcPct val="120000"/>
              </a:lnSpc>
              <a:spcBef>
                <a:spcPts val="0"/>
              </a:spcBef>
            </a:pPr>
            <a:r>
              <a:rPr lang="en-US" sz="11200" b="1" dirty="0" err="1">
                <a:solidFill>
                  <a:srgbClr val="0F75BC"/>
                </a:solidFill>
              </a:rPr>
              <a:t>www.calendly.com</a:t>
            </a:r>
            <a:r>
              <a:rPr lang="en-US" sz="11200" b="1" dirty="0">
                <a:solidFill>
                  <a:srgbClr val="0F75BC"/>
                </a:solidFill>
              </a:rPr>
              <a:t>/</a:t>
            </a:r>
            <a:r>
              <a:rPr lang="en-US" sz="11200" b="1" dirty="0" err="1">
                <a:solidFill>
                  <a:srgbClr val="0F75BC"/>
                </a:solidFill>
              </a:rPr>
              <a:t>alleyn</a:t>
            </a:r>
            <a:endParaRPr lang="en-US" sz="11200" b="1" dirty="0">
              <a:solidFill>
                <a:srgbClr val="0F75BC"/>
              </a:solidFill>
            </a:endParaRPr>
          </a:p>
          <a:p>
            <a:pPr lvl="0">
              <a:lnSpc>
                <a:spcPct val="120000"/>
              </a:lnSpc>
              <a:spcBef>
                <a:spcPts val="0"/>
              </a:spcBef>
            </a:pPr>
            <a:r>
              <a:rPr lang="en-US" sz="11200" b="1" dirty="0">
                <a:solidFill>
                  <a:srgbClr val="92D050"/>
                </a:solidFill>
              </a:rPr>
              <a:t>aharned@vacleancities.org</a:t>
            </a:r>
          </a:p>
          <a:p>
            <a:pPr lvl="0">
              <a:lnSpc>
                <a:spcPct val="120000"/>
              </a:lnSpc>
              <a:spcBef>
                <a:spcPts val="0"/>
              </a:spcBef>
            </a:pPr>
            <a:r>
              <a:rPr lang="en-US" sz="11200" b="1" dirty="0">
                <a:solidFill>
                  <a:srgbClr val="0F75BC"/>
                </a:solidFill>
              </a:rPr>
              <a:t>(540) 568-8896 Desk</a:t>
            </a:r>
          </a:p>
          <a:p>
            <a:pPr lvl="0">
              <a:lnSpc>
                <a:spcPct val="120000"/>
              </a:lnSpc>
              <a:spcBef>
                <a:spcPts val="0"/>
              </a:spcBef>
            </a:pPr>
            <a:r>
              <a:rPr lang="en-US" sz="11200" b="1" dirty="0">
                <a:solidFill>
                  <a:srgbClr val="0F75BC"/>
                </a:solidFill>
              </a:rPr>
              <a:t>(804) 539 9425 Cell</a:t>
            </a:r>
          </a:p>
          <a:p>
            <a:pPr lvl="0"/>
            <a:endParaRPr lang="en-US" sz="3200" b="1" dirty="0">
              <a:solidFill>
                <a:srgbClr val="0F75BC"/>
              </a:solidFil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400" b="1" i="0" u="none" strike="noStrike" kern="1200" cap="none" spc="0" normalizeH="0" baseline="0" noProof="0" dirty="0">
                <a:ln>
                  <a:noFill/>
                </a:ln>
                <a:solidFill>
                  <a:srgbClr val="0F75BC"/>
                </a:solidFill>
                <a:effectLst/>
                <a:uLnTx/>
                <a:uFillTx/>
                <a:latin typeface="Calibri" panose="020F0502020204030204"/>
                <a:ea typeface="+mn-ea"/>
                <a:cs typeface="+mn-cs"/>
              </a:rPr>
            </a:b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E16AFBE-8D03-4D55-A441-C55CE28B828A}"/>
              </a:ext>
            </a:extLst>
          </p:cNvPr>
          <p:cNvSpPr>
            <a:spLocks noGrp="1"/>
          </p:cNvSpPr>
          <p:nvPr>
            <p:ph type="sldNum" sz="quarter" idx="4"/>
          </p:nvPr>
        </p:nvSpPr>
        <p:spPr>
          <a:xfrm>
            <a:off x="6457950" y="6356351"/>
            <a:ext cx="2057400" cy="365125"/>
          </a:xfrm>
        </p:spPr>
        <p:txBody>
          <a:bodyPr/>
          <a:lstStyle/>
          <a:p>
            <a:fld id="{AFC1867F-9266-43F6-A6A5-A355A65A60A0}" type="slidenum">
              <a:rPr lang="en-US" smtClean="0"/>
              <a:pPr/>
              <a:t>16</a:t>
            </a:fld>
            <a:endParaRPr lang="en-US" dirty="0"/>
          </a:p>
        </p:txBody>
      </p:sp>
      <p:pic>
        <p:nvPicPr>
          <p:cNvPr id="3074" name="Picture 2" descr="Camera Icon Flat Style Vector Camera Icon Svg Camera Icon - Etsy">
            <a:extLst>
              <a:ext uri="{FF2B5EF4-FFF2-40B4-BE49-F238E27FC236}">
                <a16:creationId xmlns:a16="http://schemas.microsoft.com/office/drawing/2014/main" id="{C8D7CFA9-817C-CB88-E731-C34AF25027D3}"/>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8292607" y="6105740"/>
            <a:ext cx="628651" cy="50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50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1872" y="83266"/>
            <a:ext cx="7886700" cy="1325563"/>
          </a:xfrm>
        </p:spPr>
        <p:txBody>
          <a:bodyPr/>
          <a:lstStyle/>
          <a:p>
            <a:r>
              <a:rPr lang="en-US" dirty="0"/>
              <a:t>Why/What Clean Cities?</a:t>
            </a:r>
          </a:p>
        </p:txBody>
      </p:sp>
      <p:sp>
        <p:nvSpPr>
          <p:cNvPr id="4" name="Rounded Rectangle 3"/>
          <p:cNvSpPr/>
          <p:nvPr/>
        </p:nvSpPr>
        <p:spPr>
          <a:xfrm>
            <a:off x="471564" y="1466311"/>
            <a:ext cx="4407502" cy="2507245"/>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lvl="0" algn="ctr"/>
            <a:r>
              <a:rPr lang="en-US" sz="3600" b="1" dirty="0">
                <a:solidFill>
                  <a:schemeClr val="bg2"/>
                </a:solidFill>
              </a:rPr>
              <a:t>Clean Cities </a:t>
            </a:r>
            <a:r>
              <a:rPr lang="en-US" sz="2000" b="1" dirty="0"/>
              <a:t>advances the energy, economic, and environmental security of the United States by supporting local actions to  cut petroleum use in transportation.</a:t>
            </a:r>
          </a:p>
          <a:p>
            <a:pPr lvl="0" algn="ctr"/>
            <a:endParaRPr lang="en-US" sz="2000" b="1" dirty="0"/>
          </a:p>
        </p:txBody>
      </p:sp>
      <p:sp>
        <p:nvSpPr>
          <p:cNvPr id="8" name="Right Arrow 7"/>
          <p:cNvSpPr/>
          <p:nvPr/>
        </p:nvSpPr>
        <p:spPr>
          <a:xfrm>
            <a:off x="5139022" y="1037162"/>
            <a:ext cx="3840480" cy="1828800"/>
          </a:xfrm>
          <a:prstGeom prst="rightArrow">
            <a:avLst>
              <a:gd name="adj1" fmla="val 50000"/>
              <a:gd name="adj2" fmla="val 50000"/>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solidFill>
                  <a:schemeClr val="bg1"/>
                </a:solidFill>
              </a:rPr>
              <a:t>Reduced petroleum consumption</a:t>
            </a:r>
          </a:p>
        </p:txBody>
      </p:sp>
      <p:sp>
        <p:nvSpPr>
          <p:cNvPr id="9" name="Right Arrow 8"/>
          <p:cNvSpPr/>
          <p:nvPr/>
        </p:nvSpPr>
        <p:spPr>
          <a:xfrm>
            <a:off x="5139023" y="2693666"/>
            <a:ext cx="3383280" cy="1828800"/>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solidFill>
                  <a:schemeClr val="bg1"/>
                </a:solidFill>
              </a:rPr>
              <a:t>Reduced greenhouse gas (GHG) emissions</a:t>
            </a:r>
          </a:p>
        </p:txBody>
      </p:sp>
      <p:sp>
        <p:nvSpPr>
          <p:cNvPr id="10" name="Right Arrow 9"/>
          <p:cNvSpPr/>
          <p:nvPr/>
        </p:nvSpPr>
        <p:spPr>
          <a:xfrm>
            <a:off x="5139022" y="4306490"/>
            <a:ext cx="3840479" cy="1828800"/>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solidFill>
                  <a:schemeClr val="bg1"/>
                </a:solidFill>
              </a:rPr>
              <a:t>Reduced dependence on imported petroleum</a:t>
            </a:r>
          </a:p>
        </p:txBody>
      </p:sp>
      <p:pic>
        <p:nvPicPr>
          <p:cNvPr id="7170" name="Picture 2" descr="Finding Jobs in the Government - On the Job - AGU Blogosphere">
            <a:extLst>
              <a:ext uri="{FF2B5EF4-FFF2-40B4-BE49-F238E27FC236}">
                <a16:creationId xmlns:a16="http://schemas.microsoft.com/office/drawing/2014/main" id="{E60586DD-4BF8-1846-814A-E8C5D8EE68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610" y="4404245"/>
            <a:ext cx="1786222" cy="17862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lean Cities Coalition Network: Building Partnerships to Advance  Affordable, Efficient, and Clean Transportation Fuels and Technologies">
            <a:extLst>
              <a:ext uri="{FF2B5EF4-FFF2-40B4-BE49-F238E27FC236}">
                <a16:creationId xmlns:a16="http://schemas.microsoft.com/office/drawing/2014/main" id="{1BD0977E-AC9E-A9AE-A35A-640464267C3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7294" y="5078526"/>
            <a:ext cx="1786222" cy="9943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ted States Department of Energy - Wikipedia">
            <a:extLst>
              <a:ext uri="{FF2B5EF4-FFF2-40B4-BE49-F238E27FC236}">
                <a16:creationId xmlns:a16="http://schemas.microsoft.com/office/drawing/2014/main" id="{9AC270B6-BCA7-B8B6-5E33-5CAB96314967}"/>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765215" y="3520817"/>
            <a:ext cx="1648745" cy="164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50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CEDA4A-E564-BFE9-7D15-C1F51E62748C}"/>
              </a:ext>
            </a:extLst>
          </p:cNvPr>
          <p:cNvPicPr>
            <a:picLocks noChangeAspect="1"/>
          </p:cNvPicPr>
          <p:nvPr/>
        </p:nvPicPr>
        <p:blipFill>
          <a:blip r:embed="rId3"/>
          <a:stretch>
            <a:fillRect/>
          </a:stretch>
        </p:blipFill>
        <p:spPr>
          <a:xfrm>
            <a:off x="2221167" y="1951665"/>
            <a:ext cx="6984921" cy="4075887"/>
          </a:xfrm>
          <a:prstGeom prst="rect">
            <a:avLst/>
          </a:prstGeom>
        </p:spPr>
      </p:pic>
      <p:sp>
        <p:nvSpPr>
          <p:cNvPr id="5" name="Title 4"/>
          <p:cNvSpPr>
            <a:spLocks noGrp="1"/>
          </p:cNvSpPr>
          <p:nvPr>
            <p:ph type="title"/>
          </p:nvPr>
        </p:nvSpPr>
        <p:spPr>
          <a:xfrm>
            <a:off x="2178303" y="448351"/>
            <a:ext cx="8850028" cy="942705"/>
          </a:xfrm>
        </p:spPr>
        <p:txBody>
          <a:bodyPr>
            <a:noAutofit/>
          </a:bodyPr>
          <a:lstStyle/>
          <a:p>
            <a:r>
              <a:rPr lang="en-US" dirty="0"/>
              <a:t>Local Partnerships: </a:t>
            </a:r>
            <a:br>
              <a:rPr lang="en-US" dirty="0"/>
            </a:br>
            <a:r>
              <a:rPr lang="en-US" dirty="0"/>
              <a:t>       Clean Cities Coalitions</a:t>
            </a:r>
          </a:p>
        </p:txBody>
      </p:sp>
      <p:sp>
        <p:nvSpPr>
          <p:cNvPr id="3" name="Rectangle 2"/>
          <p:cNvSpPr/>
          <p:nvPr/>
        </p:nvSpPr>
        <p:spPr>
          <a:xfrm>
            <a:off x="0" y="1085114"/>
            <a:ext cx="2871788" cy="5016758"/>
          </a:xfrm>
          <a:prstGeom prst="rect">
            <a:avLst/>
          </a:prstGeom>
        </p:spPr>
        <p:txBody>
          <a:bodyPr wrap="square">
            <a:spAutoFit/>
          </a:bodyPr>
          <a:lstStyle/>
          <a:p>
            <a:pPr marL="285750" indent="-285750">
              <a:buFont typeface="Arial" pitchFamily="34" charset="0"/>
              <a:buChar char="•"/>
            </a:pPr>
            <a:r>
              <a:rPr lang="en-US" sz="2000" dirty="0">
                <a:latin typeface="+mj-lt"/>
              </a:rPr>
              <a:t>National network of nearly </a:t>
            </a:r>
            <a:r>
              <a:rPr lang="en-US" sz="2000" b="1" dirty="0">
                <a:latin typeface="+mj-lt"/>
              </a:rPr>
              <a:t>75 local coalitions </a:t>
            </a:r>
          </a:p>
          <a:p>
            <a:endParaRPr lang="en-US" sz="2000" b="1" dirty="0">
              <a:latin typeface="+mj-lt"/>
            </a:endParaRPr>
          </a:p>
          <a:p>
            <a:pPr marL="285750" indent="-285750">
              <a:buFont typeface="Arial" pitchFamily="34" charset="0"/>
              <a:buChar char="•"/>
            </a:pPr>
            <a:r>
              <a:rPr lang="en-US" sz="2000" b="1" dirty="0">
                <a:latin typeface="+mj-lt"/>
              </a:rPr>
              <a:t>82% of the total U.S. population </a:t>
            </a:r>
            <a:r>
              <a:rPr lang="en-US" sz="2000" dirty="0">
                <a:latin typeface="+mj-lt"/>
              </a:rPr>
              <a:t>lives inside coalition boundaries </a:t>
            </a:r>
          </a:p>
          <a:p>
            <a:pPr marL="285750" indent="-285750">
              <a:buFont typeface="Arial" pitchFamily="34" charset="0"/>
              <a:buChar char="•"/>
            </a:pPr>
            <a:endParaRPr lang="en-US" sz="2000" dirty="0">
              <a:latin typeface="+mj-lt"/>
            </a:endParaRPr>
          </a:p>
          <a:p>
            <a:pPr marL="285750" indent="-285750">
              <a:buFont typeface="Arial" pitchFamily="34" charset="0"/>
              <a:buChar char="•"/>
            </a:pPr>
            <a:r>
              <a:rPr lang="en-US" sz="2000" b="1" dirty="0">
                <a:latin typeface="+mj-lt"/>
              </a:rPr>
              <a:t>500,000 alternative fuel vehicles (AFVs)</a:t>
            </a:r>
          </a:p>
          <a:p>
            <a:pPr marL="285750" indent="-285750">
              <a:buFont typeface="Arial" pitchFamily="34" charset="0"/>
              <a:buChar char="•"/>
            </a:pPr>
            <a:endParaRPr lang="en-US" sz="2000" b="1" dirty="0">
              <a:latin typeface="+mj-lt"/>
            </a:endParaRPr>
          </a:p>
          <a:p>
            <a:pPr marL="285750" indent="-285750">
              <a:buFont typeface="Arial" pitchFamily="34" charset="0"/>
              <a:buChar char="•"/>
            </a:pPr>
            <a:r>
              <a:rPr lang="en-US" sz="2000" b="1" dirty="0">
                <a:latin typeface="+mj-lt"/>
              </a:rPr>
              <a:t>VA Coalition large team additional federal support and </a:t>
            </a:r>
            <a:r>
              <a:rPr lang="en-US" sz="2000" b="1" i="1" dirty="0">
                <a:latin typeface="+mj-lt"/>
              </a:rPr>
              <a:t>also</a:t>
            </a:r>
            <a:r>
              <a:rPr lang="en-US" sz="2000" b="1" dirty="0">
                <a:latin typeface="+mj-lt"/>
              </a:rPr>
              <a:t> </a:t>
            </a:r>
            <a:r>
              <a:rPr lang="en-US" sz="2000" b="1" i="1" dirty="0">
                <a:latin typeface="+mj-lt"/>
              </a:rPr>
              <a:t>available for contracting / members</a:t>
            </a:r>
            <a:endParaRPr lang="en-US" sz="2000" i="1" dirty="0">
              <a:latin typeface="+mj-lt"/>
            </a:endParaRPr>
          </a:p>
        </p:txBody>
      </p:sp>
    </p:spTree>
    <p:extLst>
      <p:ext uri="{BB962C8B-B14F-4D97-AF65-F5344CB8AC3E}">
        <p14:creationId xmlns:p14="http://schemas.microsoft.com/office/powerpoint/2010/main" val="3766946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9464" y="81347"/>
            <a:ext cx="7886700" cy="1325563"/>
          </a:xfrm>
        </p:spPr>
        <p:txBody>
          <a:bodyPr/>
          <a:lstStyle/>
          <a:p>
            <a:r>
              <a:rPr lang="en-US" dirty="0"/>
              <a:t>Transportation Emissions</a:t>
            </a:r>
          </a:p>
        </p:txBody>
      </p:sp>
      <p:pic>
        <p:nvPicPr>
          <p:cNvPr id="2" name="Picture 1">
            <a:extLst>
              <a:ext uri="{FF2B5EF4-FFF2-40B4-BE49-F238E27FC236}">
                <a16:creationId xmlns:a16="http://schemas.microsoft.com/office/drawing/2014/main" id="{EE8ADA90-6E0F-185F-F076-DA1B67EBE072}"/>
              </a:ext>
            </a:extLst>
          </p:cNvPr>
          <p:cNvPicPr>
            <a:picLocks noChangeAspect="1"/>
          </p:cNvPicPr>
          <p:nvPr/>
        </p:nvPicPr>
        <p:blipFill>
          <a:blip r:embed="rId3"/>
          <a:stretch>
            <a:fillRect/>
          </a:stretch>
        </p:blipFill>
        <p:spPr>
          <a:xfrm>
            <a:off x="0" y="1211318"/>
            <a:ext cx="8791023" cy="2761593"/>
          </a:xfrm>
          <a:prstGeom prst="rect">
            <a:avLst/>
          </a:prstGeom>
        </p:spPr>
      </p:pic>
      <p:pic>
        <p:nvPicPr>
          <p:cNvPr id="5" name="Picture 4">
            <a:extLst>
              <a:ext uri="{FF2B5EF4-FFF2-40B4-BE49-F238E27FC236}">
                <a16:creationId xmlns:a16="http://schemas.microsoft.com/office/drawing/2014/main" id="{BFB6EB24-2809-E2D1-5162-4DDDFEADD566}"/>
              </a:ext>
            </a:extLst>
          </p:cNvPr>
          <p:cNvPicPr>
            <a:picLocks noChangeAspect="1"/>
          </p:cNvPicPr>
          <p:nvPr/>
        </p:nvPicPr>
        <p:blipFill>
          <a:blip r:embed="rId4"/>
          <a:stretch>
            <a:fillRect/>
          </a:stretch>
        </p:blipFill>
        <p:spPr>
          <a:xfrm>
            <a:off x="783677" y="4105206"/>
            <a:ext cx="7576645" cy="2319213"/>
          </a:xfrm>
          <a:prstGeom prst="rect">
            <a:avLst/>
          </a:prstGeom>
        </p:spPr>
      </p:pic>
      <p:sp>
        <p:nvSpPr>
          <p:cNvPr id="7" name="TextBox 6">
            <a:extLst>
              <a:ext uri="{FF2B5EF4-FFF2-40B4-BE49-F238E27FC236}">
                <a16:creationId xmlns:a16="http://schemas.microsoft.com/office/drawing/2014/main" id="{BEB3A4DB-EA75-C857-4715-1483F94B8843}"/>
              </a:ext>
            </a:extLst>
          </p:cNvPr>
          <p:cNvSpPr txBox="1"/>
          <p:nvPr/>
        </p:nvSpPr>
        <p:spPr>
          <a:xfrm>
            <a:off x="898635" y="2654064"/>
            <a:ext cx="4572000" cy="923330"/>
          </a:xfrm>
          <a:prstGeom prst="rect">
            <a:avLst/>
          </a:prstGeom>
          <a:noFill/>
        </p:spPr>
        <p:txBody>
          <a:bodyPr wrap="square">
            <a:spAutoFit/>
          </a:bodyPr>
          <a:lstStyle/>
          <a:p>
            <a:r>
              <a:rPr lang="en-US" sz="5400" b="0" i="0" dirty="0">
                <a:solidFill>
                  <a:srgbClr val="1A0DAB"/>
                </a:solidFill>
                <a:effectLst/>
                <a:latin typeface="Roboto" panose="020F0502020204030204" pitchFamily="34" charset="0"/>
              </a:rPr>
              <a:t>👎</a:t>
            </a:r>
            <a:r>
              <a:rPr lang="en-US" b="0" i="0" dirty="0">
                <a:solidFill>
                  <a:srgbClr val="1A0DAB"/>
                </a:solidFill>
                <a:effectLst/>
                <a:latin typeface="Roboto" panose="020F0502020204030204" pitchFamily="34" charset="0"/>
              </a:rPr>
              <a:t> </a:t>
            </a:r>
            <a:endParaRPr lang="en-US" dirty="0"/>
          </a:p>
        </p:txBody>
      </p:sp>
      <p:sp>
        <p:nvSpPr>
          <p:cNvPr id="8" name="TextBox 7">
            <a:extLst>
              <a:ext uri="{FF2B5EF4-FFF2-40B4-BE49-F238E27FC236}">
                <a16:creationId xmlns:a16="http://schemas.microsoft.com/office/drawing/2014/main" id="{76BD64D8-D9B6-D41B-4295-F48CA87C8E0E}"/>
              </a:ext>
            </a:extLst>
          </p:cNvPr>
          <p:cNvSpPr txBox="1"/>
          <p:nvPr/>
        </p:nvSpPr>
        <p:spPr>
          <a:xfrm>
            <a:off x="1198180" y="4723352"/>
            <a:ext cx="4572000" cy="923330"/>
          </a:xfrm>
          <a:prstGeom prst="rect">
            <a:avLst/>
          </a:prstGeom>
          <a:noFill/>
        </p:spPr>
        <p:txBody>
          <a:bodyPr wrap="square">
            <a:spAutoFit/>
          </a:bodyPr>
          <a:lstStyle/>
          <a:p>
            <a:r>
              <a:rPr lang="en-US" sz="5400" b="0" i="0" dirty="0">
                <a:solidFill>
                  <a:srgbClr val="1A0DAB"/>
                </a:solidFill>
                <a:effectLst/>
                <a:latin typeface="Roboto" panose="020F0502020204030204" pitchFamily="34" charset="0"/>
              </a:rPr>
              <a:t>👎</a:t>
            </a:r>
            <a:r>
              <a:rPr lang="en-US" b="0" i="0" dirty="0">
                <a:solidFill>
                  <a:srgbClr val="1A0DAB"/>
                </a:solidFill>
                <a:effectLst/>
                <a:latin typeface="Roboto" panose="020F0502020204030204" pitchFamily="34" charset="0"/>
              </a:rPr>
              <a:t> </a:t>
            </a:r>
            <a:endParaRPr lang="en-US" dirty="0"/>
          </a:p>
        </p:txBody>
      </p:sp>
      <p:sp>
        <p:nvSpPr>
          <p:cNvPr id="9" name="TextBox 8">
            <a:extLst>
              <a:ext uri="{FF2B5EF4-FFF2-40B4-BE49-F238E27FC236}">
                <a16:creationId xmlns:a16="http://schemas.microsoft.com/office/drawing/2014/main" id="{ECA922F7-236F-FAFE-77FF-D16D40C34552}"/>
              </a:ext>
            </a:extLst>
          </p:cNvPr>
          <p:cNvSpPr txBox="1"/>
          <p:nvPr/>
        </p:nvSpPr>
        <p:spPr>
          <a:xfrm>
            <a:off x="5249918" y="4465848"/>
            <a:ext cx="4572000" cy="923330"/>
          </a:xfrm>
          <a:prstGeom prst="rect">
            <a:avLst/>
          </a:prstGeom>
          <a:noFill/>
        </p:spPr>
        <p:txBody>
          <a:bodyPr wrap="square">
            <a:spAutoFit/>
          </a:bodyPr>
          <a:lstStyle/>
          <a:p>
            <a:r>
              <a:rPr lang="en-US" sz="5400" b="0" i="0" dirty="0">
                <a:solidFill>
                  <a:srgbClr val="1A0DAB"/>
                </a:solidFill>
                <a:effectLst/>
                <a:latin typeface="Roboto" panose="020F0502020204030204" pitchFamily="34" charset="0"/>
              </a:rPr>
              <a:t>👎</a:t>
            </a:r>
            <a:r>
              <a:rPr lang="en-US" b="0" i="0" dirty="0">
                <a:solidFill>
                  <a:srgbClr val="1A0DAB"/>
                </a:solidFill>
                <a:effectLst/>
                <a:latin typeface="Roboto" panose="020F0502020204030204" pitchFamily="34" charset="0"/>
              </a:rPr>
              <a:t> </a:t>
            </a:r>
            <a:endParaRPr lang="en-US" dirty="0"/>
          </a:p>
        </p:txBody>
      </p:sp>
    </p:spTree>
    <p:extLst>
      <p:ext uri="{BB962C8B-B14F-4D97-AF65-F5344CB8AC3E}">
        <p14:creationId xmlns:p14="http://schemas.microsoft.com/office/powerpoint/2010/main" val="340928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4532 -0.00856 L -0.58403 -0.00856 " pathEditMode="relative" rAng="0" ptsTypes="AA">
                                      <p:cBhvr>
                                        <p:cTn id="6" dur="2000" fill="hold"/>
                                        <p:tgtEl>
                                          <p:spTgt spid="5"/>
                                        </p:tgtEl>
                                        <p:attrNameLst>
                                          <p:attrName>ppt_x</p:attrName>
                                          <p:attrName>ppt_y</p:attrName>
                                        </p:attrNameLst>
                                      </p:cBhvr>
                                      <p:rCtr x="-364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picture containing text, clipart&#10;&#10;Description automatically generated">
            <a:extLst>
              <a:ext uri="{FF2B5EF4-FFF2-40B4-BE49-F238E27FC236}">
                <a16:creationId xmlns:a16="http://schemas.microsoft.com/office/drawing/2014/main" id="{F4148332-B49D-EE0F-1212-4FF92E04FC91}"/>
              </a:ext>
            </a:extLst>
          </p:cNvPr>
          <p:cNvPicPr>
            <a:picLocks noGrp="1" noChangeAspect="1"/>
          </p:cNvPicPr>
          <p:nvPr>
            <p:ph idx="1"/>
          </p:nvPr>
        </p:nvPicPr>
        <p:blipFill>
          <a:blip r:embed="rId2"/>
          <a:stretch>
            <a:fillRect/>
          </a:stretch>
        </p:blipFill>
        <p:spPr>
          <a:xfrm>
            <a:off x="3803650" y="3756025"/>
            <a:ext cx="1536700" cy="546100"/>
          </a:xfrm>
        </p:spPr>
      </p:pic>
      <p:sp>
        <p:nvSpPr>
          <p:cNvPr id="3" name="Title 2">
            <a:extLst>
              <a:ext uri="{FF2B5EF4-FFF2-40B4-BE49-F238E27FC236}">
                <a16:creationId xmlns:a16="http://schemas.microsoft.com/office/drawing/2014/main" id="{52299974-CB7B-70CA-08A2-D65E93D254CA}"/>
              </a:ext>
            </a:extLst>
          </p:cNvPr>
          <p:cNvSpPr>
            <a:spLocks noGrp="1"/>
          </p:cNvSpPr>
          <p:nvPr>
            <p:ph type="title"/>
          </p:nvPr>
        </p:nvSpPr>
        <p:spPr>
          <a:xfrm>
            <a:off x="504674" y="-166419"/>
            <a:ext cx="7886700" cy="1325563"/>
          </a:xfrm>
        </p:spPr>
        <p:txBody>
          <a:bodyPr/>
          <a:lstStyle/>
          <a:p>
            <a:r>
              <a:rPr lang="en-US" dirty="0"/>
              <a:t>Supply Chain Issues</a:t>
            </a:r>
          </a:p>
        </p:txBody>
      </p:sp>
      <p:pic>
        <p:nvPicPr>
          <p:cNvPr id="1026" name="Picture 2" descr="Hummer fire 01">
            <a:extLst>
              <a:ext uri="{FF2B5EF4-FFF2-40B4-BE49-F238E27FC236}">
                <a16:creationId xmlns:a16="http://schemas.microsoft.com/office/drawing/2014/main" id="{8AC0BF3C-AEDA-07C7-9BCE-FEC3C6335CE6}"/>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0" y="863679"/>
            <a:ext cx="9144000" cy="5784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4827C6C-2D74-7882-E68F-2A67683FF2CC}"/>
              </a:ext>
            </a:extLst>
          </p:cNvPr>
          <p:cNvPicPr>
            <a:picLocks noChangeAspect="1"/>
          </p:cNvPicPr>
          <p:nvPr/>
        </p:nvPicPr>
        <p:blipFill>
          <a:blip r:embed="rId4"/>
          <a:stretch>
            <a:fillRect/>
          </a:stretch>
        </p:blipFill>
        <p:spPr>
          <a:xfrm>
            <a:off x="117884" y="4656983"/>
            <a:ext cx="3685766" cy="1662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7286569A-1E02-39ED-FF3D-588C9A782FA3}"/>
              </a:ext>
            </a:extLst>
          </p:cNvPr>
          <p:cNvPicPr>
            <a:picLocks noChangeAspect="1"/>
          </p:cNvPicPr>
          <p:nvPr/>
        </p:nvPicPr>
        <p:blipFill>
          <a:blip r:embed="rId5"/>
          <a:stretch>
            <a:fillRect/>
          </a:stretch>
        </p:blipFill>
        <p:spPr>
          <a:xfrm>
            <a:off x="5949950" y="5354106"/>
            <a:ext cx="3092450" cy="1181100"/>
          </a:xfrm>
          <a:prstGeom prst="rect">
            <a:avLst/>
          </a:prstGeom>
        </p:spPr>
      </p:pic>
      <p:pic>
        <p:nvPicPr>
          <p:cNvPr id="7" name="Picture 6">
            <a:extLst>
              <a:ext uri="{FF2B5EF4-FFF2-40B4-BE49-F238E27FC236}">
                <a16:creationId xmlns:a16="http://schemas.microsoft.com/office/drawing/2014/main" id="{5BF29535-8D2A-5463-8976-C911F519B255}"/>
              </a:ext>
            </a:extLst>
          </p:cNvPr>
          <p:cNvPicPr>
            <a:picLocks noChangeAspect="1"/>
          </p:cNvPicPr>
          <p:nvPr/>
        </p:nvPicPr>
        <p:blipFill>
          <a:blip r:embed="rId6"/>
          <a:stretch>
            <a:fillRect/>
          </a:stretch>
        </p:blipFill>
        <p:spPr>
          <a:xfrm>
            <a:off x="7196990" y="4780141"/>
            <a:ext cx="1709942" cy="634507"/>
          </a:xfrm>
          <a:prstGeom prst="rect">
            <a:avLst/>
          </a:prstGeom>
        </p:spPr>
      </p:pic>
      <p:pic>
        <p:nvPicPr>
          <p:cNvPr id="9" name="Picture 8">
            <a:extLst>
              <a:ext uri="{FF2B5EF4-FFF2-40B4-BE49-F238E27FC236}">
                <a16:creationId xmlns:a16="http://schemas.microsoft.com/office/drawing/2014/main" id="{834DB117-57EB-FD77-A042-E2E4BA4E93C8}"/>
              </a:ext>
            </a:extLst>
          </p:cNvPr>
          <p:cNvPicPr>
            <a:picLocks noChangeAspect="1"/>
          </p:cNvPicPr>
          <p:nvPr/>
        </p:nvPicPr>
        <p:blipFill>
          <a:blip r:embed="rId7"/>
          <a:stretch>
            <a:fillRect/>
          </a:stretch>
        </p:blipFill>
        <p:spPr>
          <a:xfrm>
            <a:off x="3888144" y="917473"/>
            <a:ext cx="5225342" cy="1160386"/>
          </a:xfrm>
          <a:prstGeom prst="rect">
            <a:avLst/>
          </a:prstGeom>
        </p:spPr>
      </p:pic>
      <p:pic>
        <p:nvPicPr>
          <p:cNvPr id="1028" name="Picture 4" descr="WUSA9 Home">
            <a:extLst>
              <a:ext uri="{FF2B5EF4-FFF2-40B4-BE49-F238E27FC236}">
                <a16:creationId xmlns:a16="http://schemas.microsoft.com/office/drawing/2014/main" id="{EF847026-2E2E-2BDB-CF7C-423330453D7C}"/>
              </a:ext>
            </a:extLst>
          </p:cNvPr>
          <p:cNvPicPr>
            <a:picLocks noChangeAspect="1" noChangeArrowheads="1"/>
          </p:cNvPicPr>
          <p:nvPr/>
        </p:nvPicPr>
        <p:blipFill>
          <a:blip r:embed="rId8">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7669263" y="1629617"/>
            <a:ext cx="1444222" cy="37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30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5D83-0B1D-5DEE-2E83-56E80E14CB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F785E3-F520-035E-5049-19F2AF14E6F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A44B23B-CB6D-C0D6-AEE6-D1992D0ADBA7}"/>
              </a:ext>
            </a:extLst>
          </p:cNvPr>
          <p:cNvSpPr>
            <a:spLocks noGrp="1"/>
          </p:cNvSpPr>
          <p:nvPr>
            <p:ph type="sldNum" sz="quarter" idx="4"/>
          </p:nvPr>
        </p:nvSpPr>
        <p:spPr/>
        <p:txBody>
          <a:bodyPr/>
          <a:lstStyle/>
          <a:p>
            <a:fld id="{AFC1867F-9266-43F6-A6A5-A355A65A60A0}" type="slidenum">
              <a:rPr lang="en-US" smtClean="0"/>
              <a:pPr/>
              <a:t>6</a:t>
            </a:fld>
            <a:endParaRPr lang="en-US" dirty="0"/>
          </a:p>
        </p:txBody>
      </p:sp>
      <p:pic>
        <p:nvPicPr>
          <p:cNvPr id="5" name="Content Placeholder 5" descr="A pie chart with text and numbers&#10;&#10;Description automatically generated">
            <a:extLst>
              <a:ext uri="{FF2B5EF4-FFF2-40B4-BE49-F238E27FC236}">
                <a16:creationId xmlns:a16="http://schemas.microsoft.com/office/drawing/2014/main" id="{1F0251C5-CBAF-A090-BC51-48932ABAF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34" y="147982"/>
            <a:ext cx="7301824" cy="6316077"/>
          </a:xfrm>
          <a:prstGeom prst="rect">
            <a:avLst/>
          </a:prstGeom>
          <a:ln>
            <a:noFill/>
          </a:ln>
        </p:spPr>
      </p:pic>
    </p:spTree>
    <p:extLst>
      <p:ext uri="{BB962C8B-B14F-4D97-AF65-F5344CB8AC3E}">
        <p14:creationId xmlns:p14="http://schemas.microsoft.com/office/powerpoint/2010/main" val="256789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9954-6C00-857D-2873-F09E6D5B93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E5CD2E-6813-5B06-58CD-6985FF374CEF}"/>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FD4A6DF-3BD8-C250-4887-DB1D97EEC871}"/>
              </a:ext>
            </a:extLst>
          </p:cNvPr>
          <p:cNvSpPr>
            <a:spLocks noGrp="1"/>
          </p:cNvSpPr>
          <p:nvPr>
            <p:ph type="sldNum" sz="quarter" idx="4"/>
          </p:nvPr>
        </p:nvSpPr>
        <p:spPr/>
        <p:txBody>
          <a:bodyPr/>
          <a:lstStyle/>
          <a:p>
            <a:fld id="{AFC1867F-9266-43F6-A6A5-A355A65A60A0}" type="slidenum">
              <a:rPr lang="en-US" smtClean="0"/>
              <a:pPr/>
              <a:t>7</a:t>
            </a:fld>
            <a:endParaRPr lang="en-US" dirty="0"/>
          </a:p>
        </p:txBody>
      </p:sp>
      <p:pic>
        <p:nvPicPr>
          <p:cNvPr id="5" name="Content Placeholder 5" descr="A pie chart with text and numbers&#10;&#10;Description automatically generated">
            <a:extLst>
              <a:ext uri="{FF2B5EF4-FFF2-40B4-BE49-F238E27FC236}">
                <a16:creationId xmlns:a16="http://schemas.microsoft.com/office/drawing/2014/main" id="{24A48300-5E1F-28C9-CB3C-8A8B18C25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986" y="197996"/>
            <a:ext cx="6495902" cy="6219827"/>
          </a:xfrm>
          <a:prstGeom prst="rect">
            <a:avLst/>
          </a:prstGeom>
          <a:ln>
            <a:noFill/>
          </a:ln>
        </p:spPr>
      </p:pic>
    </p:spTree>
    <p:extLst>
      <p:ext uri="{BB962C8B-B14F-4D97-AF65-F5344CB8AC3E}">
        <p14:creationId xmlns:p14="http://schemas.microsoft.com/office/powerpoint/2010/main" val="386811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223346" y="1249594"/>
            <a:ext cx="8920654" cy="5847755"/>
          </a:xfrm>
          <a:prstGeom prst="rect">
            <a:avLst/>
          </a:prstGeom>
          <a:noFill/>
          <a:ln w="9525">
            <a:noFill/>
            <a:miter lim="800000"/>
            <a:headEnd/>
            <a:tailEnd/>
          </a:ln>
        </p:spPr>
        <p:txBody>
          <a:bodyPr wrap="square">
            <a:spAutoFit/>
          </a:bodyPr>
          <a:lstStyle/>
          <a:p>
            <a:pPr marL="342900" indent="-342900" defTabSz="914400">
              <a:buFontTx/>
              <a:buChar char="•"/>
            </a:pPr>
            <a:r>
              <a:rPr lang="en-US" sz="2400" dirty="0">
                <a:latin typeface="Cambria" charset="0"/>
              </a:rPr>
              <a:t>Vehicles and Driver Choices that Increase Fuel Economy</a:t>
            </a:r>
          </a:p>
          <a:p>
            <a:pPr marL="800100" lvl="1" indent="-342900" defTabSz="914400">
              <a:buFontTx/>
              <a:buChar char="•"/>
            </a:pPr>
            <a:r>
              <a:rPr lang="en-US" sz="2400" dirty="0">
                <a:latin typeface="Cambria" charset="0"/>
              </a:rPr>
              <a:t>Right-size, Idle Reduction – Bikes, Land Use, Transit</a:t>
            </a:r>
          </a:p>
          <a:p>
            <a:pPr marL="342900" indent="-342900" defTabSz="914400">
              <a:buFontTx/>
              <a:buChar char="•"/>
            </a:pPr>
            <a:r>
              <a:rPr lang="en-US" sz="2400" dirty="0">
                <a:latin typeface="Cambria" charset="0"/>
              </a:rPr>
              <a:t>Advanced (e.g., HEVs, PHEVs) Alternative Fuels &amp; Vehicles</a:t>
            </a:r>
          </a:p>
          <a:p>
            <a:pPr defTabSz="914400"/>
            <a:endParaRPr lang="en-US" sz="2400" dirty="0">
              <a:latin typeface="Cambria" charset="0"/>
            </a:endParaRPr>
          </a:p>
          <a:p>
            <a:pPr marL="342900" indent="-342900" defTabSz="914400">
              <a:buFontTx/>
              <a:buChar char="•"/>
            </a:pPr>
            <a:endParaRPr lang="en-US" sz="2400" dirty="0">
              <a:latin typeface="Cambria" charset="0"/>
            </a:endParaRPr>
          </a:p>
          <a:p>
            <a:pPr marL="342900" indent="-342900" defTabSz="914400">
              <a:buFontTx/>
              <a:buChar char="•"/>
            </a:pPr>
            <a:endParaRPr lang="en-US" sz="2400" dirty="0">
              <a:latin typeface="Cambria" charset="0"/>
            </a:endParaRPr>
          </a:p>
          <a:p>
            <a:pPr marL="342900" indent="-342900" defTabSz="914400">
              <a:buFontTx/>
              <a:buChar char="•"/>
            </a:pPr>
            <a:endParaRPr lang="en-US" sz="2400" dirty="0">
              <a:latin typeface="Cambria" charset="0"/>
            </a:endParaRPr>
          </a:p>
          <a:p>
            <a:pPr defTabSz="914400"/>
            <a:endParaRPr lang="en-US" dirty="0">
              <a:latin typeface="Cambria" charset="0"/>
            </a:endParaRPr>
          </a:p>
          <a:p>
            <a:pPr defTabSz="914400"/>
            <a:endParaRPr lang="en-US" sz="2400" dirty="0">
              <a:latin typeface="Cambria" charset="0"/>
            </a:endParaRPr>
          </a:p>
          <a:p>
            <a:pPr defTabSz="914400"/>
            <a:endParaRPr lang="en-US" sz="2400" dirty="0">
              <a:latin typeface="Cambria" charset="0"/>
            </a:endParaRPr>
          </a:p>
          <a:p>
            <a:pPr marL="342900" indent="-342900" defTabSz="914400">
              <a:buFontTx/>
              <a:buChar char="•"/>
            </a:pPr>
            <a:r>
              <a:rPr lang="en-US" sz="2400" dirty="0">
                <a:latin typeface="Cambria" charset="0"/>
              </a:rPr>
              <a:t>Lower fuel use		  Incentives for Change</a:t>
            </a:r>
          </a:p>
          <a:p>
            <a:pPr marL="342900" indent="-342900" defTabSz="914400">
              <a:buFontTx/>
              <a:buChar char="•"/>
            </a:pPr>
            <a:r>
              <a:rPr lang="en-US" sz="2400" dirty="0">
                <a:latin typeface="Cambria" charset="0"/>
              </a:rPr>
              <a:t>Lower cost fuels at scale	  $3.50 Gasoline to $1 NetZero Fuel</a:t>
            </a:r>
          </a:p>
          <a:p>
            <a:pPr marL="342900" indent="-342900" defTabSz="914400">
              <a:buFontTx/>
              <a:buChar char="•"/>
            </a:pPr>
            <a:r>
              <a:rPr lang="en-US" sz="2400" dirty="0">
                <a:latin typeface="Cambria" charset="0"/>
              </a:rPr>
              <a:t>Fuel our economy		  Alternative Fuel Data Center </a:t>
            </a:r>
          </a:p>
          <a:p>
            <a:pPr marL="342900" indent="-342900" defTabSz="914400">
              <a:buFontTx/>
              <a:buChar char="•"/>
            </a:pPr>
            <a:endParaRPr lang="en-US" sz="2400" dirty="0">
              <a:latin typeface="Cambria" charset="0"/>
            </a:endParaRPr>
          </a:p>
          <a:p>
            <a:pPr defTabSz="914400"/>
            <a:endParaRPr lang="en-US" sz="2400" dirty="0">
              <a:latin typeface="Cambria" charset="0"/>
            </a:endParaRPr>
          </a:p>
          <a:p>
            <a:pPr defTabSz="914400"/>
            <a:endParaRPr lang="en-US" sz="2000" b="1" dirty="0">
              <a:latin typeface="Cambria" charset="0"/>
            </a:endParaRPr>
          </a:p>
        </p:txBody>
      </p:sp>
      <p:sp>
        <p:nvSpPr>
          <p:cNvPr id="13314" name="Rectangle 2"/>
          <p:cNvSpPr>
            <a:spLocks noGrp="1" noChangeArrowheads="1"/>
          </p:cNvSpPr>
          <p:nvPr>
            <p:ph type="title" idx="4294967295"/>
          </p:nvPr>
        </p:nvSpPr>
        <p:spPr>
          <a:xfrm>
            <a:off x="1074681" y="363747"/>
            <a:ext cx="8763000" cy="763588"/>
          </a:xfrm>
        </p:spPr>
        <p:txBody>
          <a:bodyPr lIns="91344" tIns="45672" rIns="91344" bIns="45672"/>
          <a:lstStyle/>
          <a:p>
            <a:pPr defTabSz="914400"/>
            <a:r>
              <a:rPr lang="en-US" dirty="0"/>
              <a:t>Virginia Clean Cities at JMU</a:t>
            </a:r>
          </a:p>
        </p:txBody>
      </p:sp>
      <p:pic>
        <p:nvPicPr>
          <p:cNvPr id="5" name="Picture 4" descr="Nozzle Illustration_all holstered.png">
            <a:extLst>
              <a:ext uri="{FF2B5EF4-FFF2-40B4-BE49-F238E27FC236}">
                <a16:creationId xmlns:a16="http://schemas.microsoft.com/office/drawing/2014/main" id="{A6CC58C5-A120-CC48-9CC2-1F8EBD5CBDFB}"/>
              </a:ext>
            </a:extLst>
          </p:cNvPr>
          <p:cNvPicPr>
            <a:picLocks/>
          </p:cNvPicPr>
          <p:nvPr/>
        </p:nvPicPr>
        <p:blipFill rotWithShape="1">
          <a:blip r:embed="rId3" cstate="hqprint">
            <a:extLst>
              <a:ext uri="{28A0092B-C50C-407E-A947-70E740481C1C}">
                <a14:useLocalDpi xmlns:a14="http://schemas.microsoft.com/office/drawing/2010/main"/>
              </a:ext>
            </a:extLst>
          </a:blip>
          <a:srcRect/>
          <a:stretch/>
        </p:blipFill>
        <p:spPr>
          <a:xfrm>
            <a:off x="222390" y="2509970"/>
            <a:ext cx="7499792" cy="2384207"/>
          </a:xfrm>
          <a:prstGeom prst="rect">
            <a:avLst/>
          </a:prstGeom>
        </p:spPr>
      </p:pic>
      <p:pic>
        <p:nvPicPr>
          <p:cNvPr id="4" name="Picture 3">
            <a:extLst>
              <a:ext uri="{FF2B5EF4-FFF2-40B4-BE49-F238E27FC236}">
                <a16:creationId xmlns:a16="http://schemas.microsoft.com/office/drawing/2014/main" id="{BED86F41-3B58-024F-A04D-69D3ABEF1B04}"/>
              </a:ext>
            </a:extLst>
          </p:cNvPr>
          <p:cNvPicPr>
            <a:picLocks noChangeAspect="1"/>
          </p:cNvPicPr>
          <p:nvPr/>
        </p:nvPicPr>
        <p:blipFill>
          <a:blip r:embed="rId4"/>
          <a:stretch>
            <a:fillRect/>
          </a:stretch>
        </p:blipFill>
        <p:spPr>
          <a:xfrm>
            <a:off x="7608120" y="2553556"/>
            <a:ext cx="1282700" cy="914400"/>
          </a:xfrm>
          <a:prstGeom prst="rect">
            <a:avLst/>
          </a:prstGeom>
        </p:spPr>
      </p:pic>
      <p:pic>
        <p:nvPicPr>
          <p:cNvPr id="6" name="Picture 5">
            <a:extLst>
              <a:ext uri="{FF2B5EF4-FFF2-40B4-BE49-F238E27FC236}">
                <a16:creationId xmlns:a16="http://schemas.microsoft.com/office/drawing/2014/main" id="{6E371E3A-2787-1D4D-BA7D-3BF14A5FC0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4624" y="3610092"/>
            <a:ext cx="1234163" cy="1026510"/>
          </a:xfrm>
          <a:prstGeom prst="rect">
            <a:avLst/>
          </a:prstGeom>
        </p:spPr>
      </p:pic>
    </p:spTree>
  </p:cSld>
  <p:clrMapOvr>
    <a:masterClrMapping/>
  </p:clrMapOvr>
  <p:transition advTm="15803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nia Clean Cities logo">
            <a:extLst>
              <a:ext uri="{FF2B5EF4-FFF2-40B4-BE49-F238E27FC236}">
                <a16:creationId xmlns:a16="http://schemas.microsoft.com/office/drawing/2014/main" id="{31CAD217-3706-9603-BAE8-A0746F0DB55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39238" y="1108103"/>
            <a:ext cx="1402180" cy="1405694"/>
          </a:xfrm>
          <a:prstGeom prst="rect">
            <a:avLst/>
          </a:prstGeom>
          <a:solidFill>
            <a:srgbClr val="FFFFFF"/>
          </a:solidFill>
        </p:spPr>
      </p:pic>
      <p:sp>
        <p:nvSpPr>
          <p:cNvPr id="4" name="Content Placeholder 1">
            <a:extLst>
              <a:ext uri="{FF2B5EF4-FFF2-40B4-BE49-F238E27FC236}">
                <a16:creationId xmlns:a16="http://schemas.microsoft.com/office/drawing/2014/main" id="{6C2471E5-C36B-279D-A07C-70D1E421B9B3}"/>
              </a:ext>
            </a:extLst>
          </p:cNvPr>
          <p:cNvSpPr txBox="1">
            <a:spLocks/>
          </p:cNvSpPr>
          <p:nvPr/>
        </p:nvSpPr>
        <p:spPr>
          <a:xfrm>
            <a:off x="1517354" y="1114356"/>
            <a:ext cx="8014706" cy="1496841"/>
          </a:xfrm>
          <a:prstGeom prst="rect">
            <a:avLst/>
          </a:prstGeom>
        </p:spPr>
        <p:txBody>
          <a:bodyPr/>
          <a:lstStyle>
            <a:lvl1pPr marL="342900" indent="-342900" algn="l" defTabSz="457200" rtl="0" eaLnBrk="0" fontAlgn="base" hangingPunct="0">
              <a:spcBef>
                <a:spcPct val="20000"/>
              </a:spcBef>
              <a:spcAft>
                <a:spcPct val="0"/>
              </a:spcAft>
              <a:buFont typeface="Cambria" charset="0"/>
              <a:buChar char="•"/>
              <a:defRPr sz="2400" kern="1200">
                <a:solidFill>
                  <a:schemeClr val="tx1"/>
                </a:solidFill>
                <a:latin typeface="Cambria" charset="0"/>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Cambria" charset="0"/>
              <a:buChar char="–"/>
              <a:defRPr sz="2000" kern="1200">
                <a:solidFill>
                  <a:schemeClr val="tx1"/>
                </a:solidFill>
                <a:latin typeface="Cambria" charset="0"/>
                <a:ea typeface="ＭＳ Ｐゴシック" charset="-128"/>
                <a:cs typeface="+mn-cs"/>
              </a:defRPr>
            </a:lvl2pPr>
            <a:lvl3pPr marL="1143000" indent="-228600" algn="l" defTabSz="457200" rtl="0" eaLnBrk="0" fontAlgn="base" hangingPunct="0">
              <a:spcBef>
                <a:spcPct val="20000"/>
              </a:spcBef>
              <a:spcAft>
                <a:spcPct val="0"/>
              </a:spcAft>
              <a:buFont typeface="Cambria" charset="0"/>
              <a:buChar char="•"/>
              <a:defRPr kern="1200">
                <a:solidFill>
                  <a:schemeClr val="tx1"/>
                </a:solidFill>
                <a:latin typeface="Cambria" charset="0"/>
                <a:ea typeface="ＭＳ Ｐゴシック" charset="-128"/>
                <a:cs typeface="+mn-cs"/>
              </a:defRPr>
            </a:lvl3pPr>
            <a:lvl4pPr marL="1600200" indent="-228600" algn="l" defTabSz="457200" rtl="0" eaLnBrk="0" fontAlgn="base" hangingPunct="0">
              <a:spcBef>
                <a:spcPct val="20000"/>
              </a:spcBef>
              <a:spcAft>
                <a:spcPct val="0"/>
              </a:spcAft>
              <a:buFont typeface="Cambria" charset="0"/>
              <a:buChar char="–"/>
              <a:defRPr kern="1200">
                <a:solidFill>
                  <a:schemeClr val="tx1"/>
                </a:solidFill>
                <a:latin typeface="Cambria" charset="0"/>
                <a:ea typeface="ＭＳ Ｐゴシック" charset="-128"/>
                <a:cs typeface="+mn-cs"/>
              </a:defRPr>
            </a:lvl4pPr>
            <a:lvl5pPr marL="2057400" indent="-228600" algn="l" defTabSz="457200" rtl="0" eaLnBrk="0" fontAlgn="base" hangingPunct="0">
              <a:spcBef>
                <a:spcPct val="20000"/>
              </a:spcBef>
              <a:spcAft>
                <a:spcPct val="0"/>
              </a:spcAft>
              <a:buFont typeface="Cambria" charset="0"/>
              <a:buChar char="»"/>
              <a:defRPr kern="1200">
                <a:solidFill>
                  <a:schemeClr val="tx1"/>
                </a:solidFill>
                <a:latin typeface="Cambria"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Events, Information, Dept Energy Designated 1996</a:t>
            </a:r>
          </a:p>
          <a:p>
            <a:r>
              <a:rPr lang="en-US" dirty="0"/>
              <a:t>24-7 Clean Transportation Transition Animals (@JMU)</a:t>
            </a:r>
          </a:p>
          <a:p>
            <a:r>
              <a:rPr lang="en-US" dirty="0"/>
              <a:t>Technical Support Free to VA – Technology Neutral</a:t>
            </a:r>
          </a:p>
          <a:p>
            <a:endParaRPr lang="en-US" dirty="0"/>
          </a:p>
        </p:txBody>
      </p:sp>
      <p:pic>
        <p:nvPicPr>
          <p:cNvPr id="1028" name="Picture 4">
            <a:extLst>
              <a:ext uri="{FF2B5EF4-FFF2-40B4-BE49-F238E27FC236}">
                <a16:creationId xmlns:a16="http://schemas.microsoft.com/office/drawing/2014/main" id="{BFC8EC8A-20F7-C03A-60F7-2EF81B9D924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71539" y="2646034"/>
            <a:ext cx="1692895" cy="90111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15C610A0-2848-BAC0-7C07-88C65A2B3DD8}"/>
              </a:ext>
            </a:extLst>
          </p:cNvPr>
          <p:cNvSpPr txBox="1">
            <a:spLocks/>
          </p:cNvSpPr>
          <p:nvPr/>
        </p:nvSpPr>
        <p:spPr>
          <a:xfrm>
            <a:off x="2831971" y="2611197"/>
            <a:ext cx="7132320" cy="1165588"/>
          </a:xfrm>
          <a:prstGeom prst="rect">
            <a:avLst/>
          </a:prstGeom>
        </p:spPr>
        <p:txBody>
          <a:bodyPr/>
          <a:lstStyle>
            <a:lvl1pPr marL="342900" indent="-342900" algn="l" defTabSz="457200" rtl="0" eaLnBrk="0" fontAlgn="base" hangingPunct="0">
              <a:spcBef>
                <a:spcPct val="20000"/>
              </a:spcBef>
              <a:spcAft>
                <a:spcPct val="0"/>
              </a:spcAft>
              <a:buFont typeface="Cambria" charset="0"/>
              <a:buChar char="•"/>
              <a:defRPr sz="2400" kern="1200">
                <a:solidFill>
                  <a:schemeClr val="tx1"/>
                </a:solidFill>
                <a:latin typeface="Cambria" charset="0"/>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Cambria" charset="0"/>
              <a:buChar char="–"/>
              <a:defRPr sz="2000" kern="1200">
                <a:solidFill>
                  <a:schemeClr val="tx1"/>
                </a:solidFill>
                <a:latin typeface="Cambria" charset="0"/>
                <a:ea typeface="ＭＳ Ｐゴシック" charset="-128"/>
                <a:cs typeface="+mn-cs"/>
              </a:defRPr>
            </a:lvl2pPr>
            <a:lvl3pPr marL="1143000" indent="-228600" algn="l" defTabSz="457200" rtl="0" eaLnBrk="0" fontAlgn="base" hangingPunct="0">
              <a:spcBef>
                <a:spcPct val="20000"/>
              </a:spcBef>
              <a:spcAft>
                <a:spcPct val="0"/>
              </a:spcAft>
              <a:buFont typeface="Cambria" charset="0"/>
              <a:buChar char="•"/>
              <a:defRPr kern="1200">
                <a:solidFill>
                  <a:schemeClr val="tx1"/>
                </a:solidFill>
                <a:latin typeface="Cambria" charset="0"/>
                <a:ea typeface="ＭＳ Ｐゴシック" charset="-128"/>
                <a:cs typeface="+mn-cs"/>
              </a:defRPr>
            </a:lvl3pPr>
            <a:lvl4pPr marL="1600200" indent="-228600" algn="l" defTabSz="457200" rtl="0" eaLnBrk="0" fontAlgn="base" hangingPunct="0">
              <a:spcBef>
                <a:spcPct val="20000"/>
              </a:spcBef>
              <a:spcAft>
                <a:spcPct val="0"/>
              </a:spcAft>
              <a:buFont typeface="Cambria" charset="0"/>
              <a:buChar char="–"/>
              <a:defRPr kern="1200">
                <a:solidFill>
                  <a:schemeClr val="tx1"/>
                </a:solidFill>
                <a:latin typeface="Cambria" charset="0"/>
                <a:ea typeface="ＭＳ Ｐゴシック" charset="-128"/>
                <a:cs typeface="+mn-cs"/>
              </a:defRPr>
            </a:lvl4pPr>
            <a:lvl5pPr marL="2057400" indent="-228600" algn="l" defTabSz="457200" rtl="0" eaLnBrk="0" fontAlgn="base" hangingPunct="0">
              <a:spcBef>
                <a:spcPct val="20000"/>
              </a:spcBef>
              <a:spcAft>
                <a:spcPct val="0"/>
              </a:spcAft>
              <a:buFont typeface="Cambria" charset="0"/>
              <a:buChar char="»"/>
              <a:defRPr kern="1200">
                <a:solidFill>
                  <a:schemeClr val="tx1"/>
                </a:solidFill>
                <a:latin typeface="Cambria"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Rural AFV Transition, Demonstrations</a:t>
            </a:r>
          </a:p>
          <a:p>
            <a:r>
              <a:rPr lang="en-US" dirty="0"/>
              <a:t>Planning assistance to rural clusters</a:t>
            </a:r>
          </a:p>
        </p:txBody>
      </p:sp>
      <p:pic>
        <p:nvPicPr>
          <p:cNvPr id="1030" name="Picture 6">
            <a:extLst>
              <a:ext uri="{FF2B5EF4-FFF2-40B4-BE49-F238E27FC236}">
                <a16:creationId xmlns:a16="http://schemas.microsoft.com/office/drawing/2014/main" id="{5E2065CE-9CB4-68C8-675D-545296FD54B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5770" y="3938242"/>
            <a:ext cx="2016857" cy="6754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A7C0467F-A506-C912-6EE6-5A06B77C0E5D}"/>
              </a:ext>
            </a:extLst>
          </p:cNvPr>
          <p:cNvSpPr txBox="1">
            <a:spLocks/>
          </p:cNvSpPr>
          <p:nvPr/>
        </p:nvSpPr>
        <p:spPr>
          <a:xfrm>
            <a:off x="2011680" y="3806441"/>
            <a:ext cx="7132320" cy="1165588"/>
          </a:xfrm>
          <a:prstGeom prst="rect">
            <a:avLst/>
          </a:prstGeom>
        </p:spPr>
        <p:txBody>
          <a:bodyPr/>
          <a:lstStyle>
            <a:lvl1pPr marL="342900" indent="-342900" algn="l" defTabSz="457200" rtl="0" eaLnBrk="0" fontAlgn="base" hangingPunct="0">
              <a:spcBef>
                <a:spcPct val="20000"/>
              </a:spcBef>
              <a:spcAft>
                <a:spcPct val="0"/>
              </a:spcAft>
              <a:buFont typeface="Cambria" charset="0"/>
              <a:buChar char="•"/>
              <a:defRPr sz="2400" kern="1200">
                <a:solidFill>
                  <a:schemeClr val="tx1"/>
                </a:solidFill>
                <a:latin typeface="Cambria" charset="0"/>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Cambria" charset="0"/>
              <a:buChar char="–"/>
              <a:defRPr sz="2000" kern="1200">
                <a:solidFill>
                  <a:schemeClr val="tx1"/>
                </a:solidFill>
                <a:latin typeface="Cambria" charset="0"/>
                <a:ea typeface="ＭＳ Ｐゴシック" charset="-128"/>
                <a:cs typeface="+mn-cs"/>
              </a:defRPr>
            </a:lvl2pPr>
            <a:lvl3pPr marL="1143000" indent="-228600" algn="l" defTabSz="457200" rtl="0" eaLnBrk="0" fontAlgn="base" hangingPunct="0">
              <a:spcBef>
                <a:spcPct val="20000"/>
              </a:spcBef>
              <a:spcAft>
                <a:spcPct val="0"/>
              </a:spcAft>
              <a:buFont typeface="Cambria" charset="0"/>
              <a:buChar char="•"/>
              <a:defRPr kern="1200">
                <a:solidFill>
                  <a:schemeClr val="tx1"/>
                </a:solidFill>
                <a:latin typeface="Cambria" charset="0"/>
                <a:ea typeface="ＭＳ Ｐゴシック" charset="-128"/>
                <a:cs typeface="+mn-cs"/>
              </a:defRPr>
            </a:lvl3pPr>
            <a:lvl4pPr marL="1600200" indent="-228600" algn="l" defTabSz="457200" rtl="0" eaLnBrk="0" fontAlgn="base" hangingPunct="0">
              <a:spcBef>
                <a:spcPct val="20000"/>
              </a:spcBef>
              <a:spcAft>
                <a:spcPct val="0"/>
              </a:spcAft>
              <a:buFont typeface="Cambria" charset="0"/>
              <a:buChar char="–"/>
              <a:defRPr kern="1200">
                <a:solidFill>
                  <a:schemeClr val="tx1"/>
                </a:solidFill>
                <a:latin typeface="Cambria" charset="0"/>
                <a:ea typeface="ＭＳ Ｐゴシック" charset="-128"/>
                <a:cs typeface="+mn-cs"/>
              </a:defRPr>
            </a:lvl4pPr>
            <a:lvl5pPr marL="2057400" indent="-228600" algn="l" defTabSz="457200" rtl="0" eaLnBrk="0" fontAlgn="base" hangingPunct="0">
              <a:spcBef>
                <a:spcPct val="20000"/>
              </a:spcBef>
              <a:spcAft>
                <a:spcPct val="0"/>
              </a:spcAft>
              <a:buFont typeface="Cambria" charset="0"/>
              <a:buChar char="»"/>
              <a:defRPr kern="1200">
                <a:solidFill>
                  <a:schemeClr val="tx1"/>
                </a:solidFill>
                <a:latin typeface="Cambria"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Statewide EV Education Initiative</a:t>
            </a:r>
          </a:p>
          <a:p>
            <a:r>
              <a:rPr lang="en-US" dirty="0"/>
              <a:t>Working groups, Data Dashboard</a:t>
            </a:r>
          </a:p>
          <a:p>
            <a:r>
              <a:rPr lang="en-US" dirty="0"/>
              <a:t>More free planning technical assistance</a:t>
            </a:r>
          </a:p>
        </p:txBody>
      </p:sp>
      <p:pic>
        <p:nvPicPr>
          <p:cNvPr id="1032" name="Picture 8">
            <a:extLst>
              <a:ext uri="{FF2B5EF4-FFF2-40B4-BE49-F238E27FC236}">
                <a16:creationId xmlns:a16="http://schemas.microsoft.com/office/drawing/2014/main" id="{CD908619-5E65-7047-1BCF-635ACD1A279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5770" y="5345408"/>
            <a:ext cx="2033288" cy="90086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MANOR logo">
            <a:extLst>
              <a:ext uri="{FF2B5EF4-FFF2-40B4-BE49-F238E27FC236}">
                <a16:creationId xmlns:a16="http://schemas.microsoft.com/office/drawing/2014/main" id="{AD54BD7B-A02B-40B5-5D04-D1540F7289C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E57D469B-557A-854D-5835-8930B9911EF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48110" y="5201666"/>
            <a:ext cx="1324437" cy="1242700"/>
          </a:xfrm>
          <a:prstGeom prst="rect">
            <a:avLst/>
          </a:prstGeom>
        </p:spPr>
      </p:pic>
      <p:pic>
        <p:nvPicPr>
          <p:cNvPr id="13" name="Picture 2">
            <a:extLst>
              <a:ext uri="{FF2B5EF4-FFF2-40B4-BE49-F238E27FC236}">
                <a16:creationId xmlns:a16="http://schemas.microsoft.com/office/drawing/2014/main" id="{8BFC4626-3824-18CE-A00D-D63D448A2A6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97449" y="5513685"/>
            <a:ext cx="3139641" cy="7325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ydrogen Fuel Cell Supply Chain Expansion through the Hydrogen Fuel Cell  Nexus Directory">
            <a:extLst>
              <a:ext uri="{FF2B5EF4-FFF2-40B4-BE49-F238E27FC236}">
                <a16:creationId xmlns:a16="http://schemas.microsoft.com/office/drawing/2014/main" id="{5212A4CC-905B-ECC9-241C-CEF7E325E8B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021802" y="5384608"/>
            <a:ext cx="1962072" cy="9010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EAC26A89-01B3-69D6-DE34-13DA3C1EF832}"/>
              </a:ext>
            </a:extLst>
          </p:cNvPr>
          <p:cNvSpPr txBox="1">
            <a:spLocks noChangeArrowheads="1"/>
          </p:cNvSpPr>
          <p:nvPr/>
        </p:nvSpPr>
        <p:spPr>
          <a:xfrm>
            <a:off x="1074681" y="363747"/>
            <a:ext cx="8763000" cy="763588"/>
          </a:xfrm>
          <a:prstGeom prst="rect">
            <a:avLst/>
          </a:prstGeom>
        </p:spPr>
        <p:txBody>
          <a:bodyPr vert="horz" lIns="91344" tIns="45672" rIns="91344" bIns="4567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Active Projects</a:t>
            </a:r>
          </a:p>
        </p:txBody>
      </p:sp>
    </p:spTree>
    <p:extLst>
      <p:ext uri="{BB962C8B-B14F-4D97-AF65-F5344CB8AC3E}">
        <p14:creationId xmlns:p14="http://schemas.microsoft.com/office/powerpoint/2010/main" val="266971549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rgbClr val="FFFFFF"/>
      </a:lt1>
      <a:dk2>
        <a:srgbClr val="455F51"/>
      </a:dk2>
      <a:lt2>
        <a:srgbClr val="FFFFFF"/>
      </a:lt2>
      <a:accent1>
        <a:srgbClr val="51C3F9"/>
      </a:accent1>
      <a:accent2>
        <a:srgbClr val="056E9F"/>
      </a:accent2>
      <a:accent3>
        <a:srgbClr val="63A537"/>
      </a:accent3>
      <a:accent4>
        <a:srgbClr val="44C1A3"/>
      </a:accent4>
      <a:accent5>
        <a:srgbClr val="63A537"/>
      </a:accent5>
      <a:accent6>
        <a:srgbClr val="99CB38"/>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1335</TotalTime>
  <Words>747</Words>
  <Application>Microsoft Macintosh PowerPoint</Application>
  <PresentationFormat>On-screen Show (4:3)</PresentationFormat>
  <Paragraphs>91</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Cambria</vt:lpstr>
      <vt:lpstr>Roboto</vt:lpstr>
      <vt:lpstr>Times New Roman</vt:lpstr>
      <vt:lpstr>Office Theme</vt:lpstr>
      <vt:lpstr>PowerPoint Presentation</vt:lpstr>
      <vt:lpstr>Why/What Clean Cities?</vt:lpstr>
      <vt:lpstr>Local Partnerships:         Clean Cities Coalitions</vt:lpstr>
      <vt:lpstr>Transportation Emissions</vt:lpstr>
      <vt:lpstr>Supply Chain Issues</vt:lpstr>
      <vt:lpstr>PowerPoint Presentation</vt:lpstr>
      <vt:lpstr>PowerPoint Presentation</vt:lpstr>
      <vt:lpstr>Virginia Clean Cities at JMU</vt:lpstr>
      <vt:lpstr>PowerPoint Presentation</vt:lpstr>
      <vt:lpstr>PowerPoint Presentation</vt:lpstr>
      <vt:lpstr>PowerPoint Presentation</vt:lpstr>
      <vt:lpstr>PowerPoint Presentation</vt:lpstr>
      <vt:lpstr>Progress in Virginia</vt:lpstr>
      <vt:lpstr>262 EV School Buses, 45 Districts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Stalcup-Jones, Sarah - stalcuse</dc:creator>
  <cp:lastModifiedBy>Harned, Alleyn - harnedas</cp:lastModifiedBy>
  <cp:revision>50</cp:revision>
  <cp:lastPrinted>2023-07-31T16:59:30Z</cp:lastPrinted>
  <dcterms:created xsi:type="dcterms:W3CDTF">2022-11-09T21:42:34Z</dcterms:created>
  <dcterms:modified xsi:type="dcterms:W3CDTF">2023-10-18T20:46:51Z</dcterms:modified>
</cp:coreProperties>
</file>