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</p:sldMasterIdLst>
  <p:notesMasterIdLst>
    <p:notesMasterId r:id="rId27"/>
  </p:notesMasterIdLst>
  <p:sldIdLst>
    <p:sldId id="259" r:id="rId5"/>
    <p:sldId id="295" r:id="rId6"/>
    <p:sldId id="298" r:id="rId7"/>
    <p:sldId id="300" r:id="rId8"/>
    <p:sldId id="297" r:id="rId9"/>
    <p:sldId id="328" r:id="rId10"/>
    <p:sldId id="304" r:id="rId11"/>
    <p:sldId id="256" r:id="rId12"/>
    <p:sldId id="308" r:id="rId13"/>
    <p:sldId id="310" r:id="rId14"/>
    <p:sldId id="306" r:id="rId15"/>
    <p:sldId id="326" r:id="rId16"/>
    <p:sldId id="323" r:id="rId17"/>
    <p:sldId id="311" r:id="rId18"/>
    <p:sldId id="312" r:id="rId19"/>
    <p:sldId id="313" r:id="rId20"/>
    <p:sldId id="330" r:id="rId21"/>
    <p:sldId id="329" r:id="rId22"/>
    <p:sldId id="315" r:id="rId23"/>
    <p:sldId id="327" r:id="rId24"/>
    <p:sldId id="318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072D47-CE0C-4506-880C-DAF5692056E0}">
          <p14:sldIdLst>
            <p14:sldId id="259"/>
            <p14:sldId id="295"/>
            <p14:sldId id="298"/>
            <p14:sldId id="300"/>
            <p14:sldId id="297"/>
            <p14:sldId id="328"/>
            <p14:sldId id="304"/>
            <p14:sldId id="256"/>
            <p14:sldId id="308"/>
            <p14:sldId id="310"/>
            <p14:sldId id="306"/>
            <p14:sldId id="326"/>
            <p14:sldId id="323"/>
            <p14:sldId id="311"/>
            <p14:sldId id="312"/>
            <p14:sldId id="313"/>
            <p14:sldId id="330"/>
            <p14:sldId id="329"/>
            <p14:sldId id="315"/>
            <p14:sldId id="327"/>
            <p14:sldId id="318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lbemarleCo_Resilience\Drought\Probabilities_2-8-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49674768914755"/>
          <c:y val="3.121726980714893E-2"/>
          <c:w val="0.87221822815626304"/>
          <c:h val="0.76908236770156091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  <a:ln w="19050">
              <a:noFill/>
            </a:ln>
            <a:effectLst/>
          </c:spPr>
          <c:invertIfNegative val="0"/>
          <c:cat>
            <c:strRef>
              <c:f>'Dry Days'!$N$2:$N$5</c:f>
              <c:strCache>
                <c:ptCount val="4"/>
                <c:pt idx="0">
                  <c:v>2050 (Low Emissions)</c:v>
                </c:pt>
                <c:pt idx="1">
                  <c:v>2050 (High Emissions)</c:v>
                </c:pt>
                <c:pt idx="2">
                  <c:v>2075 (Low Emissions)</c:v>
                </c:pt>
                <c:pt idx="3">
                  <c:v>2075 (High Emissions)</c:v>
                </c:pt>
              </c:strCache>
            </c:strRef>
          </c:cat>
          <c:val>
            <c:numRef>
              <c:f>'Cons Dry Days'!$P$2:$P$5</c:f>
              <c:numCache>
                <c:formatCode>General</c:formatCode>
                <c:ptCount val="4"/>
                <c:pt idx="0">
                  <c:v>113</c:v>
                </c:pt>
                <c:pt idx="1">
                  <c:v>115</c:v>
                </c:pt>
                <c:pt idx="2">
                  <c:v>112</c:v>
                </c:pt>
                <c:pt idx="3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BB-437C-B16C-7AC135CAC4EC}"/>
            </c:ext>
          </c:extLst>
        </c:ser>
        <c:ser>
          <c:idx val="2"/>
          <c:order val="1"/>
          <c:tx>
            <c:v>Future Range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EBB-437C-B16C-7AC135CAC4E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BB-437C-B16C-7AC135CAC4EC}"/>
              </c:ext>
            </c:extLst>
          </c:dPt>
          <c:cat>
            <c:strRef>
              <c:f>'Dry Days'!$N$2:$N$5</c:f>
              <c:strCache>
                <c:ptCount val="4"/>
                <c:pt idx="0">
                  <c:v>2050 (Low Emissions)</c:v>
                </c:pt>
                <c:pt idx="1">
                  <c:v>2050 (High Emissions)</c:v>
                </c:pt>
                <c:pt idx="2">
                  <c:v>2075 (Low Emissions)</c:v>
                </c:pt>
                <c:pt idx="3">
                  <c:v>2075 (High Emissions)</c:v>
                </c:pt>
              </c:strCache>
            </c:strRef>
          </c:cat>
          <c:val>
            <c:numRef>
              <c:f>'Cons Dry Days'!$R$2:$R$5</c:f>
              <c:numCache>
                <c:formatCode>General</c:formatCode>
                <c:ptCount val="4"/>
                <c:pt idx="0">
                  <c:v>32</c:v>
                </c:pt>
                <c:pt idx="1">
                  <c:v>34</c:v>
                </c:pt>
                <c:pt idx="2">
                  <c:v>37</c:v>
                </c:pt>
                <c:pt idx="3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BB-437C-B16C-7AC135CAC4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5697680"/>
        <c:axId val="2015691120"/>
      </c:barChart>
      <c:lineChart>
        <c:grouping val="standard"/>
        <c:varyColors val="0"/>
        <c:ser>
          <c:idx val="3"/>
          <c:order val="2"/>
          <c:tx>
            <c:strRef>
              <c:f>'Cons Dry Days'!$S$1</c:f>
              <c:strCache>
                <c:ptCount val="1"/>
                <c:pt idx="0">
                  <c:v>Current Average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'Dry Days'!$N$2:$N$5</c:f>
              <c:strCache>
                <c:ptCount val="4"/>
                <c:pt idx="0">
                  <c:v>2050 (Low Emissions)</c:v>
                </c:pt>
                <c:pt idx="1">
                  <c:v>2050 (High Emissions)</c:v>
                </c:pt>
                <c:pt idx="2">
                  <c:v>2075 (Low Emissions)</c:v>
                </c:pt>
                <c:pt idx="3">
                  <c:v>2075 (High Emissions)</c:v>
                </c:pt>
              </c:strCache>
            </c:strRef>
          </c:cat>
          <c:val>
            <c:numRef>
              <c:f>'Cons Dry Days'!$S$2:$S$5</c:f>
              <c:numCache>
                <c:formatCode>General</c:formatCode>
                <c:ptCount val="4"/>
                <c:pt idx="0">
                  <c:v>119</c:v>
                </c:pt>
                <c:pt idx="1">
                  <c:v>119</c:v>
                </c:pt>
                <c:pt idx="2">
                  <c:v>119</c:v>
                </c:pt>
                <c:pt idx="3">
                  <c:v>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EBB-437C-B16C-7AC135CAC4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5697680"/>
        <c:axId val="2015691120"/>
      </c:lineChart>
      <c:catAx>
        <c:axId val="2015697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5691120"/>
        <c:crosses val="autoZero"/>
        <c:auto val="1"/>
        <c:lblAlgn val="ctr"/>
        <c:lblOffset val="100"/>
        <c:noMultiLvlLbl val="0"/>
      </c:catAx>
      <c:valAx>
        <c:axId val="2015691120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Number of Consecutive Dry Days</a:t>
                </a:r>
              </a:p>
            </c:rich>
          </c:tx>
          <c:layout>
            <c:manualLayout>
              <c:xMode val="edge"/>
              <c:yMode val="edge"/>
              <c:x val="1.8115993040409412E-2"/>
              <c:y val="2.284291949680081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569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3324004336414469"/>
          <c:y val="8.5769959722025987E-2"/>
          <c:w val="0.19245711133934348"/>
          <c:h val="0.12750323629580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51016E-295F-48C0-9AED-B7E9A3CC252D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7C1A5E5-AC98-4A0F-B959-4AFDEF646915}">
      <dgm:prSet phldrT="[Text]" custT="1"/>
      <dgm:spPr>
        <a:solidFill>
          <a:schemeClr val="accent1">
            <a:hueOff val="0"/>
            <a:satOff val="0"/>
            <a:lumOff val="0"/>
            <a:alpha val="38000"/>
          </a:schemeClr>
        </a:solidFill>
      </dgm:spPr>
      <dgm:t>
        <a:bodyPr/>
        <a:lstStyle/>
        <a:p>
          <a:r>
            <a:rPr lang="en-US" sz="2400">
              <a:solidFill>
                <a:schemeClr val="tx1"/>
              </a:solidFill>
            </a:rPr>
            <a:t>Our</a:t>
          </a:r>
        </a:p>
        <a:p>
          <a:r>
            <a:rPr lang="en-US" sz="2400">
              <a:solidFill>
                <a:schemeClr val="tx1"/>
              </a:solidFill>
            </a:rPr>
            <a:t>Community</a:t>
          </a:r>
        </a:p>
      </dgm:t>
    </dgm:pt>
    <dgm:pt modelId="{DD05DD34-6A59-4365-93B0-1F28F4A19E46}" type="parTrans" cxnId="{A5DEB8DA-B3F4-4D72-A59F-9AF001E85C1D}">
      <dgm:prSet/>
      <dgm:spPr/>
      <dgm:t>
        <a:bodyPr/>
        <a:lstStyle/>
        <a:p>
          <a:endParaRPr lang="en-US"/>
        </a:p>
      </dgm:t>
    </dgm:pt>
    <dgm:pt modelId="{6E1488C7-E258-49AE-8C34-8DAF5128AE14}" type="sibTrans" cxnId="{A5DEB8DA-B3F4-4D72-A59F-9AF001E85C1D}">
      <dgm:prSet/>
      <dgm:spPr/>
      <dgm:t>
        <a:bodyPr/>
        <a:lstStyle/>
        <a:p>
          <a:endParaRPr lang="en-US"/>
        </a:p>
      </dgm:t>
    </dgm:pt>
    <dgm:pt modelId="{3F9F5EA1-E6D5-4BE5-B4DE-3D4EB5477931}">
      <dgm:prSet phldrT="[Text]"/>
      <dgm:spPr/>
      <dgm:t>
        <a:bodyPr/>
        <a:lstStyle/>
        <a:p>
          <a:r>
            <a:rPr lang="en-US"/>
            <a:t>Public Health &amp; Wellness</a:t>
          </a:r>
        </a:p>
      </dgm:t>
    </dgm:pt>
    <dgm:pt modelId="{0FE6AC9C-8953-42D1-BE9C-B89929BE6AA5}" type="parTrans" cxnId="{1A12E8A4-8E76-4008-9D88-FBCB5A3DD1F2}">
      <dgm:prSet/>
      <dgm:spPr/>
      <dgm:t>
        <a:bodyPr/>
        <a:lstStyle/>
        <a:p>
          <a:endParaRPr lang="en-US"/>
        </a:p>
      </dgm:t>
    </dgm:pt>
    <dgm:pt modelId="{D2A98CBA-D1FA-4A75-9CE7-39BB7724BBE7}" type="sibTrans" cxnId="{1A12E8A4-8E76-4008-9D88-FBCB5A3DD1F2}">
      <dgm:prSet/>
      <dgm:spPr/>
      <dgm:t>
        <a:bodyPr/>
        <a:lstStyle/>
        <a:p>
          <a:endParaRPr lang="en-US"/>
        </a:p>
      </dgm:t>
    </dgm:pt>
    <dgm:pt modelId="{27EF6849-66B7-4280-92CF-A9B41AE12A22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Natural Environment</a:t>
          </a:r>
        </a:p>
      </dgm:t>
    </dgm:pt>
    <dgm:pt modelId="{4FA23C19-EB11-462F-8D1A-DF1E6007CB9B}" type="parTrans" cxnId="{87D92FA0-CB86-4B2C-A528-CD093CC65DF3}">
      <dgm:prSet/>
      <dgm:spPr/>
      <dgm:t>
        <a:bodyPr/>
        <a:lstStyle/>
        <a:p>
          <a:endParaRPr lang="en-US"/>
        </a:p>
      </dgm:t>
    </dgm:pt>
    <dgm:pt modelId="{5710C20E-1B31-4FB8-9EC5-6F09E1EAF335}" type="sibTrans" cxnId="{87D92FA0-CB86-4B2C-A528-CD093CC65DF3}">
      <dgm:prSet/>
      <dgm:spPr/>
      <dgm:t>
        <a:bodyPr/>
        <a:lstStyle/>
        <a:p>
          <a:endParaRPr lang="en-US"/>
        </a:p>
      </dgm:t>
    </dgm:pt>
    <dgm:pt modelId="{1B937CC1-29D9-4DA9-9F2D-B5FBCC567CFC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Built Environment </a:t>
          </a:r>
        </a:p>
      </dgm:t>
    </dgm:pt>
    <dgm:pt modelId="{DF79647D-C74B-463D-B6B3-083074214CE6}" type="parTrans" cxnId="{E529507A-F3C5-468F-95C2-2DA20D9CC1E5}">
      <dgm:prSet/>
      <dgm:spPr/>
      <dgm:t>
        <a:bodyPr/>
        <a:lstStyle/>
        <a:p>
          <a:endParaRPr lang="en-US"/>
        </a:p>
      </dgm:t>
    </dgm:pt>
    <dgm:pt modelId="{45225745-BC71-4B29-AFB0-22F982101B6E}" type="sibTrans" cxnId="{E529507A-F3C5-468F-95C2-2DA20D9CC1E5}">
      <dgm:prSet/>
      <dgm:spPr/>
      <dgm:t>
        <a:bodyPr/>
        <a:lstStyle/>
        <a:p>
          <a:endParaRPr lang="en-US"/>
        </a:p>
      </dgm:t>
    </dgm:pt>
    <dgm:pt modelId="{F26FBE97-6853-4B15-AD0F-42D528D1A41A}">
      <dgm:prSet phldrT="[Text]"/>
      <dgm:spPr/>
      <dgm:t>
        <a:bodyPr/>
        <a:lstStyle/>
        <a:p>
          <a:r>
            <a:rPr lang="en-US"/>
            <a:t>Infrastructure</a:t>
          </a:r>
        </a:p>
      </dgm:t>
    </dgm:pt>
    <dgm:pt modelId="{FDE27558-E86D-4B8B-9C25-FAEEFC303C63}" type="parTrans" cxnId="{78EA49FB-3803-45DD-B0CC-C3BD095D4C0F}">
      <dgm:prSet/>
      <dgm:spPr/>
      <dgm:t>
        <a:bodyPr/>
        <a:lstStyle/>
        <a:p>
          <a:endParaRPr lang="en-US"/>
        </a:p>
      </dgm:t>
    </dgm:pt>
    <dgm:pt modelId="{083132AF-A0C5-4B7E-8CF2-FAA70FA64A55}" type="sibTrans" cxnId="{78EA49FB-3803-45DD-B0CC-C3BD095D4C0F}">
      <dgm:prSet/>
      <dgm:spPr/>
      <dgm:t>
        <a:bodyPr/>
        <a:lstStyle/>
        <a:p>
          <a:endParaRPr lang="en-US"/>
        </a:p>
      </dgm:t>
    </dgm:pt>
    <dgm:pt modelId="{0FBFB01E-95C1-487F-870B-C71160869EE3}">
      <dgm:prSet phldrT="[Text]"/>
      <dgm:spPr/>
      <dgm:t>
        <a:bodyPr/>
        <a:lstStyle/>
        <a:p>
          <a:r>
            <a:rPr lang="en-US"/>
            <a:t>Economy &amp; Livelihoods </a:t>
          </a:r>
        </a:p>
      </dgm:t>
    </dgm:pt>
    <dgm:pt modelId="{2228F37D-8B7E-4C11-968B-7723886857A5}" type="parTrans" cxnId="{9AF3ABC9-D3AB-45AF-AF7B-47E08D18E30F}">
      <dgm:prSet/>
      <dgm:spPr/>
      <dgm:t>
        <a:bodyPr/>
        <a:lstStyle/>
        <a:p>
          <a:endParaRPr lang="en-US"/>
        </a:p>
      </dgm:t>
    </dgm:pt>
    <dgm:pt modelId="{F2E3A360-DA7E-4418-9C4B-12A663108ADE}" type="sibTrans" cxnId="{9AF3ABC9-D3AB-45AF-AF7B-47E08D18E30F}">
      <dgm:prSet/>
      <dgm:spPr/>
      <dgm:t>
        <a:bodyPr/>
        <a:lstStyle/>
        <a:p>
          <a:endParaRPr lang="en-US"/>
        </a:p>
      </dgm:t>
    </dgm:pt>
    <dgm:pt modelId="{E5385E9D-BB6A-4FBF-A02D-7C7A49595E6E}">
      <dgm:prSet phldrT="[Text]"/>
      <dgm:spPr/>
      <dgm:t>
        <a:bodyPr/>
        <a:lstStyle/>
        <a:p>
          <a:r>
            <a:rPr lang="en-US"/>
            <a:t>Transportation</a:t>
          </a:r>
        </a:p>
      </dgm:t>
    </dgm:pt>
    <dgm:pt modelId="{6A19F401-B070-4146-B5E0-94BE710E58B4}" type="parTrans" cxnId="{2D7C8A54-827A-4ACA-95B9-8A3686BBB8E4}">
      <dgm:prSet/>
      <dgm:spPr/>
      <dgm:t>
        <a:bodyPr/>
        <a:lstStyle/>
        <a:p>
          <a:endParaRPr lang="en-US"/>
        </a:p>
      </dgm:t>
    </dgm:pt>
    <dgm:pt modelId="{8C73575F-E37C-4334-B5E6-E6AF8AAB1DEE}" type="sibTrans" cxnId="{2D7C8A54-827A-4ACA-95B9-8A3686BBB8E4}">
      <dgm:prSet/>
      <dgm:spPr/>
      <dgm:t>
        <a:bodyPr/>
        <a:lstStyle/>
        <a:p>
          <a:endParaRPr lang="en-US"/>
        </a:p>
      </dgm:t>
    </dgm:pt>
    <dgm:pt modelId="{CE6B763E-6116-41A7-9FBF-707F7E04C641}">
      <dgm:prSet phldrT="[Text]"/>
      <dgm:spPr/>
      <dgm:t>
        <a:bodyPr/>
        <a:lstStyle/>
        <a:p>
          <a:r>
            <a:rPr lang="en-US"/>
            <a:t>Energy</a:t>
          </a:r>
        </a:p>
      </dgm:t>
    </dgm:pt>
    <dgm:pt modelId="{5FE53436-5C44-41FE-9CEA-3A23722FF141}" type="parTrans" cxnId="{E1A74ED2-1E53-4D3A-8895-40212B9EA43A}">
      <dgm:prSet/>
      <dgm:spPr/>
      <dgm:t>
        <a:bodyPr/>
        <a:lstStyle/>
        <a:p>
          <a:endParaRPr lang="en-US"/>
        </a:p>
      </dgm:t>
    </dgm:pt>
    <dgm:pt modelId="{566C255C-9E01-4BC6-A30A-807298616E8D}" type="sibTrans" cxnId="{E1A74ED2-1E53-4D3A-8895-40212B9EA43A}">
      <dgm:prSet/>
      <dgm:spPr/>
      <dgm:t>
        <a:bodyPr/>
        <a:lstStyle/>
        <a:p>
          <a:endParaRPr lang="en-US"/>
        </a:p>
      </dgm:t>
    </dgm:pt>
    <dgm:pt modelId="{6D846F17-93E8-49AB-B42E-27BFEA10FC3C}" type="pres">
      <dgm:prSet presAssocID="{9D51016E-295F-48C0-9AED-B7E9A3CC252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A034D43-E099-4F76-9204-6DB070289495}" type="pres">
      <dgm:prSet presAssocID="{B7C1A5E5-AC98-4A0F-B959-4AFDEF646915}" presName="centerShape" presStyleLbl="node0" presStyleIdx="0" presStyleCnt="1" custScaleX="341820" custScaleY="264238"/>
      <dgm:spPr/>
    </dgm:pt>
    <dgm:pt modelId="{08D45B4F-5104-4446-9B11-E5A8A4145CBA}" type="pres">
      <dgm:prSet presAssocID="{3F9F5EA1-E6D5-4BE5-B4DE-3D4EB5477931}" presName="node" presStyleLbl="node1" presStyleIdx="0" presStyleCnt="5" custScaleX="125673" custScaleY="125673">
        <dgm:presLayoutVars>
          <dgm:bulletEnabled val="1"/>
        </dgm:presLayoutVars>
      </dgm:prSet>
      <dgm:spPr/>
    </dgm:pt>
    <dgm:pt modelId="{B44B6559-6949-4535-9F34-EFA2E0704121}" type="pres">
      <dgm:prSet presAssocID="{3F9F5EA1-E6D5-4BE5-B4DE-3D4EB5477931}" presName="dummy" presStyleCnt="0"/>
      <dgm:spPr/>
    </dgm:pt>
    <dgm:pt modelId="{A6DA4C5F-8776-408F-857E-74C54F9C06FE}" type="pres">
      <dgm:prSet presAssocID="{D2A98CBA-D1FA-4A75-9CE7-39BB7724BBE7}" presName="sibTrans" presStyleLbl="sibTrans2D1" presStyleIdx="0" presStyleCnt="5"/>
      <dgm:spPr/>
    </dgm:pt>
    <dgm:pt modelId="{47ED2E4C-CBA1-4E65-BA7B-E2B7ADE2535B}" type="pres">
      <dgm:prSet presAssocID="{27EF6849-66B7-4280-92CF-A9B41AE12A22}" presName="node" presStyleLbl="node1" presStyleIdx="1" presStyleCnt="5" custScaleX="125779" custScaleY="125779">
        <dgm:presLayoutVars>
          <dgm:bulletEnabled val="1"/>
        </dgm:presLayoutVars>
      </dgm:prSet>
      <dgm:spPr/>
    </dgm:pt>
    <dgm:pt modelId="{F4FDB391-F8BB-4E9E-A78A-E9F9CD2C241B}" type="pres">
      <dgm:prSet presAssocID="{27EF6849-66B7-4280-92CF-A9B41AE12A22}" presName="dummy" presStyleCnt="0"/>
      <dgm:spPr/>
    </dgm:pt>
    <dgm:pt modelId="{556B4998-9975-4B6F-AA9F-93A36E9E9D57}" type="pres">
      <dgm:prSet presAssocID="{5710C20E-1B31-4FB8-9EC5-6F09E1EAF335}" presName="sibTrans" presStyleLbl="sibTrans2D1" presStyleIdx="1" presStyleCnt="5"/>
      <dgm:spPr/>
    </dgm:pt>
    <dgm:pt modelId="{C52493B8-49A7-43A6-88FE-DED554F902B8}" type="pres">
      <dgm:prSet presAssocID="{1B937CC1-29D9-4DA9-9F2D-B5FBCC567CFC}" presName="node" presStyleLbl="node1" presStyleIdx="2" presStyleCnt="5" custScaleX="129589" custScaleY="129589">
        <dgm:presLayoutVars>
          <dgm:bulletEnabled val="1"/>
        </dgm:presLayoutVars>
      </dgm:prSet>
      <dgm:spPr/>
    </dgm:pt>
    <dgm:pt modelId="{DEAD7B43-E753-44F3-AEEA-815C6E45CAF4}" type="pres">
      <dgm:prSet presAssocID="{1B937CC1-29D9-4DA9-9F2D-B5FBCC567CFC}" presName="dummy" presStyleCnt="0"/>
      <dgm:spPr/>
    </dgm:pt>
    <dgm:pt modelId="{AFBC67CA-EE27-4D88-9D8C-507E0F490255}" type="pres">
      <dgm:prSet presAssocID="{45225745-BC71-4B29-AFB0-22F982101B6E}" presName="sibTrans" presStyleLbl="sibTrans2D1" presStyleIdx="2" presStyleCnt="5"/>
      <dgm:spPr/>
    </dgm:pt>
    <dgm:pt modelId="{0FC4C038-2461-46C4-9EC2-F080AC33CF3F}" type="pres">
      <dgm:prSet presAssocID="{F26FBE97-6853-4B15-AD0F-42D528D1A41A}" presName="node" presStyleLbl="node1" presStyleIdx="3" presStyleCnt="5" custScaleX="131602" custScaleY="131602">
        <dgm:presLayoutVars>
          <dgm:bulletEnabled val="1"/>
        </dgm:presLayoutVars>
      </dgm:prSet>
      <dgm:spPr/>
    </dgm:pt>
    <dgm:pt modelId="{BE279674-3DE4-43FE-98D3-84A9672C4197}" type="pres">
      <dgm:prSet presAssocID="{F26FBE97-6853-4B15-AD0F-42D528D1A41A}" presName="dummy" presStyleCnt="0"/>
      <dgm:spPr/>
    </dgm:pt>
    <dgm:pt modelId="{03F1015F-667D-48C5-8E7A-7302F355DB8A}" type="pres">
      <dgm:prSet presAssocID="{083132AF-A0C5-4B7E-8CF2-FAA70FA64A55}" presName="sibTrans" presStyleLbl="sibTrans2D1" presStyleIdx="3" presStyleCnt="5"/>
      <dgm:spPr/>
    </dgm:pt>
    <dgm:pt modelId="{A857C510-B484-40F1-BCA8-A7B7194A9077}" type="pres">
      <dgm:prSet presAssocID="{0FBFB01E-95C1-487F-870B-C71160869EE3}" presName="node" presStyleLbl="node1" presStyleIdx="4" presStyleCnt="5" custScaleX="138409" custScaleY="138409">
        <dgm:presLayoutVars>
          <dgm:bulletEnabled val="1"/>
        </dgm:presLayoutVars>
      </dgm:prSet>
      <dgm:spPr/>
    </dgm:pt>
    <dgm:pt modelId="{09BF5138-4C35-4E77-961B-ABE65CE5C94F}" type="pres">
      <dgm:prSet presAssocID="{0FBFB01E-95C1-487F-870B-C71160869EE3}" presName="dummy" presStyleCnt="0"/>
      <dgm:spPr/>
    </dgm:pt>
    <dgm:pt modelId="{FDDB50A5-E7F3-4550-9777-A4FA53BE1592}" type="pres">
      <dgm:prSet presAssocID="{F2E3A360-DA7E-4418-9C4B-12A663108ADE}" presName="sibTrans" presStyleLbl="sibTrans2D1" presStyleIdx="4" presStyleCnt="5"/>
      <dgm:spPr/>
    </dgm:pt>
  </dgm:ptLst>
  <dgm:cxnLst>
    <dgm:cxn modelId="{17370605-A8D6-4308-B4D6-F4552F74FFC1}" type="presOf" srcId="{3F9F5EA1-E6D5-4BE5-B4DE-3D4EB5477931}" destId="{08D45B4F-5104-4446-9B11-E5A8A4145CBA}" srcOrd="0" destOrd="0" presId="urn:microsoft.com/office/officeart/2005/8/layout/radial6"/>
    <dgm:cxn modelId="{C314FC25-A7CB-43CC-B711-74D021318A7F}" type="presOf" srcId="{5710C20E-1B31-4FB8-9EC5-6F09E1EAF335}" destId="{556B4998-9975-4B6F-AA9F-93A36E9E9D57}" srcOrd="0" destOrd="0" presId="urn:microsoft.com/office/officeart/2005/8/layout/radial6"/>
    <dgm:cxn modelId="{5EFB9426-EC1B-42BA-812D-0746BE3D1812}" type="presOf" srcId="{0FBFB01E-95C1-487F-870B-C71160869EE3}" destId="{A857C510-B484-40F1-BCA8-A7B7194A9077}" srcOrd="0" destOrd="0" presId="urn:microsoft.com/office/officeart/2005/8/layout/radial6"/>
    <dgm:cxn modelId="{DBD78D2C-EBE5-4B6E-92CA-A2B7BE1A6674}" type="presOf" srcId="{9D51016E-295F-48C0-9AED-B7E9A3CC252D}" destId="{6D846F17-93E8-49AB-B42E-27BFEA10FC3C}" srcOrd="0" destOrd="0" presId="urn:microsoft.com/office/officeart/2005/8/layout/radial6"/>
    <dgm:cxn modelId="{71898C2E-D092-43FA-8159-371F3630C154}" type="presOf" srcId="{45225745-BC71-4B29-AFB0-22F982101B6E}" destId="{AFBC67CA-EE27-4D88-9D8C-507E0F490255}" srcOrd="0" destOrd="0" presId="urn:microsoft.com/office/officeart/2005/8/layout/radial6"/>
    <dgm:cxn modelId="{C3D5EA30-8352-4FE2-9541-C9F737262DEC}" type="presOf" srcId="{1B937CC1-29D9-4DA9-9F2D-B5FBCC567CFC}" destId="{C52493B8-49A7-43A6-88FE-DED554F902B8}" srcOrd="0" destOrd="0" presId="urn:microsoft.com/office/officeart/2005/8/layout/radial6"/>
    <dgm:cxn modelId="{8AEAC138-9345-422A-9316-70D3CBCF6F31}" type="presOf" srcId="{CE6B763E-6116-41A7-9FBF-707F7E04C641}" destId="{0FC4C038-2461-46C4-9EC2-F080AC33CF3F}" srcOrd="0" destOrd="2" presId="urn:microsoft.com/office/officeart/2005/8/layout/radial6"/>
    <dgm:cxn modelId="{5859A848-3FB1-4CC7-B95B-F55AC1FB5101}" type="presOf" srcId="{F26FBE97-6853-4B15-AD0F-42D528D1A41A}" destId="{0FC4C038-2461-46C4-9EC2-F080AC33CF3F}" srcOrd="0" destOrd="0" presId="urn:microsoft.com/office/officeart/2005/8/layout/radial6"/>
    <dgm:cxn modelId="{AEB9E673-B224-481B-A460-875F1B240BB8}" type="presOf" srcId="{27EF6849-66B7-4280-92CF-A9B41AE12A22}" destId="{47ED2E4C-CBA1-4E65-BA7B-E2B7ADE2535B}" srcOrd="0" destOrd="0" presId="urn:microsoft.com/office/officeart/2005/8/layout/radial6"/>
    <dgm:cxn modelId="{2D7C8A54-827A-4ACA-95B9-8A3686BBB8E4}" srcId="{F26FBE97-6853-4B15-AD0F-42D528D1A41A}" destId="{E5385E9D-BB6A-4FBF-A02D-7C7A49595E6E}" srcOrd="0" destOrd="0" parTransId="{6A19F401-B070-4146-B5E0-94BE710E58B4}" sibTransId="{8C73575F-E37C-4334-B5E6-E6AF8AAB1DEE}"/>
    <dgm:cxn modelId="{E529507A-F3C5-468F-95C2-2DA20D9CC1E5}" srcId="{B7C1A5E5-AC98-4A0F-B959-4AFDEF646915}" destId="{1B937CC1-29D9-4DA9-9F2D-B5FBCC567CFC}" srcOrd="2" destOrd="0" parTransId="{DF79647D-C74B-463D-B6B3-083074214CE6}" sibTransId="{45225745-BC71-4B29-AFB0-22F982101B6E}"/>
    <dgm:cxn modelId="{6357138F-91EB-4128-A9BC-D6B7C08E12C0}" type="presOf" srcId="{083132AF-A0C5-4B7E-8CF2-FAA70FA64A55}" destId="{03F1015F-667D-48C5-8E7A-7302F355DB8A}" srcOrd="0" destOrd="0" presId="urn:microsoft.com/office/officeart/2005/8/layout/radial6"/>
    <dgm:cxn modelId="{75260A9D-C809-4DA6-938E-8AEB76324534}" type="presOf" srcId="{B7C1A5E5-AC98-4A0F-B959-4AFDEF646915}" destId="{3A034D43-E099-4F76-9204-6DB070289495}" srcOrd="0" destOrd="0" presId="urn:microsoft.com/office/officeart/2005/8/layout/radial6"/>
    <dgm:cxn modelId="{87D92FA0-CB86-4B2C-A528-CD093CC65DF3}" srcId="{B7C1A5E5-AC98-4A0F-B959-4AFDEF646915}" destId="{27EF6849-66B7-4280-92CF-A9B41AE12A22}" srcOrd="1" destOrd="0" parTransId="{4FA23C19-EB11-462F-8D1A-DF1E6007CB9B}" sibTransId="{5710C20E-1B31-4FB8-9EC5-6F09E1EAF335}"/>
    <dgm:cxn modelId="{1A12E8A4-8E76-4008-9D88-FBCB5A3DD1F2}" srcId="{B7C1A5E5-AC98-4A0F-B959-4AFDEF646915}" destId="{3F9F5EA1-E6D5-4BE5-B4DE-3D4EB5477931}" srcOrd="0" destOrd="0" parTransId="{0FE6AC9C-8953-42D1-BE9C-B89929BE6AA5}" sibTransId="{D2A98CBA-D1FA-4A75-9CE7-39BB7724BBE7}"/>
    <dgm:cxn modelId="{81F2C4C2-623F-473F-BB35-7D0664C0745D}" type="presOf" srcId="{D2A98CBA-D1FA-4A75-9CE7-39BB7724BBE7}" destId="{A6DA4C5F-8776-408F-857E-74C54F9C06FE}" srcOrd="0" destOrd="0" presId="urn:microsoft.com/office/officeart/2005/8/layout/radial6"/>
    <dgm:cxn modelId="{9AF3ABC9-D3AB-45AF-AF7B-47E08D18E30F}" srcId="{B7C1A5E5-AC98-4A0F-B959-4AFDEF646915}" destId="{0FBFB01E-95C1-487F-870B-C71160869EE3}" srcOrd="4" destOrd="0" parTransId="{2228F37D-8B7E-4C11-968B-7723886857A5}" sibTransId="{F2E3A360-DA7E-4418-9C4B-12A663108ADE}"/>
    <dgm:cxn modelId="{987544D1-D5C9-413C-9156-4ADBDCCBEAFE}" type="presOf" srcId="{F2E3A360-DA7E-4418-9C4B-12A663108ADE}" destId="{FDDB50A5-E7F3-4550-9777-A4FA53BE1592}" srcOrd="0" destOrd="0" presId="urn:microsoft.com/office/officeart/2005/8/layout/radial6"/>
    <dgm:cxn modelId="{E1A74ED2-1E53-4D3A-8895-40212B9EA43A}" srcId="{F26FBE97-6853-4B15-AD0F-42D528D1A41A}" destId="{CE6B763E-6116-41A7-9FBF-707F7E04C641}" srcOrd="1" destOrd="0" parTransId="{5FE53436-5C44-41FE-9CEA-3A23722FF141}" sibTransId="{566C255C-9E01-4BC6-A30A-807298616E8D}"/>
    <dgm:cxn modelId="{A5DEB8DA-B3F4-4D72-A59F-9AF001E85C1D}" srcId="{9D51016E-295F-48C0-9AED-B7E9A3CC252D}" destId="{B7C1A5E5-AC98-4A0F-B959-4AFDEF646915}" srcOrd="0" destOrd="0" parTransId="{DD05DD34-6A59-4365-93B0-1F28F4A19E46}" sibTransId="{6E1488C7-E258-49AE-8C34-8DAF5128AE14}"/>
    <dgm:cxn modelId="{DE2CC1DA-671D-466E-8C2C-4A048D78ED89}" type="presOf" srcId="{E5385E9D-BB6A-4FBF-A02D-7C7A49595E6E}" destId="{0FC4C038-2461-46C4-9EC2-F080AC33CF3F}" srcOrd="0" destOrd="1" presId="urn:microsoft.com/office/officeart/2005/8/layout/radial6"/>
    <dgm:cxn modelId="{78EA49FB-3803-45DD-B0CC-C3BD095D4C0F}" srcId="{B7C1A5E5-AC98-4A0F-B959-4AFDEF646915}" destId="{F26FBE97-6853-4B15-AD0F-42D528D1A41A}" srcOrd="3" destOrd="0" parTransId="{FDE27558-E86D-4B8B-9C25-FAEEFC303C63}" sibTransId="{083132AF-A0C5-4B7E-8CF2-FAA70FA64A55}"/>
    <dgm:cxn modelId="{EAAD790D-D8AF-43EF-AE8A-9A32648E1CA0}" type="presParOf" srcId="{6D846F17-93E8-49AB-B42E-27BFEA10FC3C}" destId="{3A034D43-E099-4F76-9204-6DB070289495}" srcOrd="0" destOrd="0" presId="urn:microsoft.com/office/officeart/2005/8/layout/radial6"/>
    <dgm:cxn modelId="{22503CBC-14D3-43FC-84E0-5D9E227399FA}" type="presParOf" srcId="{6D846F17-93E8-49AB-B42E-27BFEA10FC3C}" destId="{08D45B4F-5104-4446-9B11-E5A8A4145CBA}" srcOrd="1" destOrd="0" presId="urn:microsoft.com/office/officeart/2005/8/layout/radial6"/>
    <dgm:cxn modelId="{CDEDF5F4-3260-48CE-8516-BBDE1DD72F1F}" type="presParOf" srcId="{6D846F17-93E8-49AB-B42E-27BFEA10FC3C}" destId="{B44B6559-6949-4535-9F34-EFA2E0704121}" srcOrd="2" destOrd="0" presId="urn:microsoft.com/office/officeart/2005/8/layout/radial6"/>
    <dgm:cxn modelId="{6C54CD8C-01CC-485C-AD0A-EC2EC305ADA3}" type="presParOf" srcId="{6D846F17-93E8-49AB-B42E-27BFEA10FC3C}" destId="{A6DA4C5F-8776-408F-857E-74C54F9C06FE}" srcOrd="3" destOrd="0" presId="urn:microsoft.com/office/officeart/2005/8/layout/radial6"/>
    <dgm:cxn modelId="{0D4C30A8-8BCD-4D59-B1F0-5576EBDDB017}" type="presParOf" srcId="{6D846F17-93E8-49AB-B42E-27BFEA10FC3C}" destId="{47ED2E4C-CBA1-4E65-BA7B-E2B7ADE2535B}" srcOrd="4" destOrd="0" presId="urn:microsoft.com/office/officeart/2005/8/layout/radial6"/>
    <dgm:cxn modelId="{6BE24195-8CD1-4EF1-9E9D-D2AB274A0852}" type="presParOf" srcId="{6D846F17-93E8-49AB-B42E-27BFEA10FC3C}" destId="{F4FDB391-F8BB-4E9E-A78A-E9F9CD2C241B}" srcOrd="5" destOrd="0" presId="urn:microsoft.com/office/officeart/2005/8/layout/radial6"/>
    <dgm:cxn modelId="{E1118A89-605F-4D06-B8F6-9E40D12FCD9B}" type="presParOf" srcId="{6D846F17-93E8-49AB-B42E-27BFEA10FC3C}" destId="{556B4998-9975-4B6F-AA9F-93A36E9E9D57}" srcOrd="6" destOrd="0" presId="urn:microsoft.com/office/officeart/2005/8/layout/radial6"/>
    <dgm:cxn modelId="{F7456F09-817C-4EC1-8F5E-BD9551A2BDD7}" type="presParOf" srcId="{6D846F17-93E8-49AB-B42E-27BFEA10FC3C}" destId="{C52493B8-49A7-43A6-88FE-DED554F902B8}" srcOrd="7" destOrd="0" presId="urn:microsoft.com/office/officeart/2005/8/layout/radial6"/>
    <dgm:cxn modelId="{4172E10A-B37B-442E-BE6F-2DF1EDE1C6A6}" type="presParOf" srcId="{6D846F17-93E8-49AB-B42E-27BFEA10FC3C}" destId="{DEAD7B43-E753-44F3-AEEA-815C6E45CAF4}" srcOrd="8" destOrd="0" presId="urn:microsoft.com/office/officeart/2005/8/layout/radial6"/>
    <dgm:cxn modelId="{9436C85F-C264-4BAF-A506-4EB693CFF2AF}" type="presParOf" srcId="{6D846F17-93E8-49AB-B42E-27BFEA10FC3C}" destId="{AFBC67CA-EE27-4D88-9D8C-507E0F490255}" srcOrd="9" destOrd="0" presId="urn:microsoft.com/office/officeart/2005/8/layout/radial6"/>
    <dgm:cxn modelId="{170DF005-0EE0-4950-97DE-8B069B5EA8FE}" type="presParOf" srcId="{6D846F17-93E8-49AB-B42E-27BFEA10FC3C}" destId="{0FC4C038-2461-46C4-9EC2-F080AC33CF3F}" srcOrd="10" destOrd="0" presId="urn:microsoft.com/office/officeart/2005/8/layout/radial6"/>
    <dgm:cxn modelId="{05DDD32D-E831-4363-A699-50987CD15479}" type="presParOf" srcId="{6D846F17-93E8-49AB-B42E-27BFEA10FC3C}" destId="{BE279674-3DE4-43FE-98D3-84A9672C4197}" srcOrd="11" destOrd="0" presId="urn:microsoft.com/office/officeart/2005/8/layout/radial6"/>
    <dgm:cxn modelId="{C6C13CDE-3440-4512-A5AB-25129DAF4C60}" type="presParOf" srcId="{6D846F17-93E8-49AB-B42E-27BFEA10FC3C}" destId="{03F1015F-667D-48C5-8E7A-7302F355DB8A}" srcOrd="12" destOrd="0" presId="urn:microsoft.com/office/officeart/2005/8/layout/radial6"/>
    <dgm:cxn modelId="{A77CDE02-02DB-4F45-806F-0DB8174A7C9F}" type="presParOf" srcId="{6D846F17-93E8-49AB-B42E-27BFEA10FC3C}" destId="{A857C510-B484-40F1-BCA8-A7B7194A9077}" srcOrd="13" destOrd="0" presId="urn:microsoft.com/office/officeart/2005/8/layout/radial6"/>
    <dgm:cxn modelId="{B76E5ACD-E1D4-470F-93AD-13D6D8A6BE7A}" type="presParOf" srcId="{6D846F17-93E8-49AB-B42E-27BFEA10FC3C}" destId="{09BF5138-4C35-4E77-961B-ABE65CE5C94F}" srcOrd="14" destOrd="0" presId="urn:microsoft.com/office/officeart/2005/8/layout/radial6"/>
    <dgm:cxn modelId="{C61D7DB9-60B8-4055-B4F3-1492877F2783}" type="presParOf" srcId="{6D846F17-93E8-49AB-B42E-27BFEA10FC3C}" destId="{FDDB50A5-E7F3-4550-9777-A4FA53BE159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B50A5-E7F3-4550-9777-A4FA53BE1592}">
      <dsp:nvSpPr>
        <dsp:cNvPr id="0" name=""/>
        <dsp:cNvSpPr/>
      </dsp:nvSpPr>
      <dsp:spPr>
        <a:xfrm>
          <a:off x="1928459" y="651833"/>
          <a:ext cx="4362133" cy="4362133"/>
        </a:xfrm>
        <a:prstGeom prst="blockArc">
          <a:avLst>
            <a:gd name="adj1" fmla="val 11880000"/>
            <a:gd name="adj2" fmla="val 16200000"/>
            <a:gd name="adj3" fmla="val 46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1015F-667D-48C5-8E7A-7302F355DB8A}">
      <dsp:nvSpPr>
        <dsp:cNvPr id="0" name=""/>
        <dsp:cNvSpPr/>
      </dsp:nvSpPr>
      <dsp:spPr>
        <a:xfrm>
          <a:off x="1928459" y="651833"/>
          <a:ext cx="4362133" cy="4362133"/>
        </a:xfrm>
        <a:prstGeom prst="blockArc">
          <a:avLst>
            <a:gd name="adj1" fmla="val 7560000"/>
            <a:gd name="adj2" fmla="val 11880000"/>
            <a:gd name="adj3" fmla="val 46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C67CA-EE27-4D88-9D8C-507E0F490255}">
      <dsp:nvSpPr>
        <dsp:cNvPr id="0" name=""/>
        <dsp:cNvSpPr/>
      </dsp:nvSpPr>
      <dsp:spPr>
        <a:xfrm>
          <a:off x="1928459" y="651833"/>
          <a:ext cx="4362133" cy="4362133"/>
        </a:xfrm>
        <a:prstGeom prst="blockArc">
          <a:avLst>
            <a:gd name="adj1" fmla="val 3240000"/>
            <a:gd name="adj2" fmla="val 7560000"/>
            <a:gd name="adj3" fmla="val 46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B4998-9975-4B6F-AA9F-93A36E9E9D57}">
      <dsp:nvSpPr>
        <dsp:cNvPr id="0" name=""/>
        <dsp:cNvSpPr/>
      </dsp:nvSpPr>
      <dsp:spPr>
        <a:xfrm>
          <a:off x="1928459" y="651833"/>
          <a:ext cx="4362133" cy="4362133"/>
        </a:xfrm>
        <a:prstGeom prst="blockArc">
          <a:avLst>
            <a:gd name="adj1" fmla="val 20520000"/>
            <a:gd name="adj2" fmla="val 3240000"/>
            <a:gd name="adj3" fmla="val 46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A4C5F-8776-408F-857E-74C54F9C06FE}">
      <dsp:nvSpPr>
        <dsp:cNvPr id="0" name=""/>
        <dsp:cNvSpPr/>
      </dsp:nvSpPr>
      <dsp:spPr>
        <a:xfrm>
          <a:off x="1928459" y="651833"/>
          <a:ext cx="4362133" cy="4362133"/>
        </a:xfrm>
        <a:prstGeom prst="blockArc">
          <a:avLst>
            <a:gd name="adj1" fmla="val 16200000"/>
            <a:gd name="adj2" fmla="val 20520000"/>
            <a:gd name="adj3" fmla="val 46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34D43-E099-4F76-9204-6DB070289495}">
      <dsp:nvSpPr>
        <dsp:cNvPr id="0" name=""/>
        <dsp:cNvSpPr/>
      </dsp:nvSpPr>
      <dsp:spPr>
        <a:xfrm>
          <a:off x="683467" y="184445"/>
          <a:ext cx="6852116" cy="529690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3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</a:rPr>
            <a:t>Our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</a:rPr>
            <a:t>Community</a:t>
          </a:r>
        </a:p>
      </dsp:txBody>
      <dsp:txXfrm>
        <a:off x="1686936" y="960159"/>
        <a:ext cx="4845178" cy="3745481"/>
      </dsp:txXfrm>
    </dsp:sp>
    <dsp:sp modelId="{08D45B4F-5104-4446-9B11-E5A8A4145CBA}">
      <dsp:nvSpPr>
        <dsp:cNvPr id="0" name=""/>
        <dsp:cNvSpPr/>
      </dsp:nvSpPr>
      <dsp:spPr>
        <a:xfrm>
          <a:off x="3227792" y="-179384"/>
          <a:ext cx="1763466" cy="17634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Public Health &amp; Wellness</a:t>
          </a:r>
        </a:p>
      </dsp:txBody>
      <dsp:txXfrm>
        <a:off x="3486046" y="78870"/>
        <a:ext cx="1246958" cy="1246958"/>
      </dsp:txXfrm>
    </dsp:sp>
    <dsp:sp modelId="{47ED2E4C-CBA1-4E65-BA7B-E2B7ADE2535B}">
      <dsp:nvSpPr>
        <dsp:cNvPr id="0" name=""/>
        <dsp:cNvSpPr/>
      </dsp:nvSpPr>
      <dsp:spPr>
        <a:xfrm>
          <a:off x="5253323" y="1292046"/>
          <a:ext cx="1764954" cy="176495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Natural Environment</a:t>
          </a:r>
        </a:p>
      </dsp:txBody>
      <dsp:txXfrm>
        <a:off x="5511795" y="1550518"/>
        <a:ext cx="1248010" cy="1248010"/>
      </dsp:txXfrm>
    </dsp:sp>
    <dsp:sp modelId="{C52493B8-49A7-43A6-88FE-DED554F902B8}">
      <dsp:nvSpPr>
        <dsp:cNvPr id="0" name=""/>
        <dsp:cNvSpPr/>
      </dsp:nvSpPr>
      <dsp:spPr>
        <a:xfrm>
          <a:off x="4452623" y="3647343"/>
          <a:ext cx="1818416" cy="18184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Built Environment </a:t>
          </a:r>
        </a:p>
      </dsp:txBody>
      <dsp:txXfrm>
        <a:off x="4718924" y="3913644"/>
        <a:ext cx="1285814" cy="1285814"/>
      </dsp:txXfrm>
    </dsp:sp>
    <dsp:sp modelId="{0FC4C038-2461-46C4-9EC2-F080AC33CF3F}">
      <dsp:nvSpPr>
        <dsp:cNvPr id="0" name=""/>
        <dsp:cNvSpPr/>
      </dsp:nvSpPr>
      <dsp:spPr>
        <a:xfrm>
          <a:off x="1933887" y="3633219"/>
          <a:ext cx="1846663" cy="18466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Infrastructure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Transportation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Energy</a:t>
          </a:r>
        </a:p>
      </dsp:txBody>
      <dsp:txXfrm>
        <a:off x="2204325" y="3903657"/>
        <a:ext cx="1305787" cy="1305787"/>
      </dsp:txXfrm>
    </dsp:sp>
    <dsp:sp modelId="{A857C510-B484-40F1-BCA8-A7B7194A9077}">
      <dsp:nvSpPr>
        <dsp:cNvPr id="0" name=""/>
        <dsp:cNvSpPr/>
      </dsp:nvSpPr>
      <dsp:spPr>
        <a:xfrm>
          <a:off x="1112161" y="1203432"/>
          <a:ext cx="1942180" cy="19421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Economy &amp; Livelihoods </a:t>
          </a:r>
        </a:p>
      </dsp:txBody>
      <dsp:txXfrm>
        <a:off x="1396587" y="1487858"/>
        <a:ext cx="1373328" cy="1373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C8BE3-AA29-4F60-A532-DEE95DCC23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74FEE-E93E-4B58-8814-0C8B3BBD6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2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92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42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  <a:p>
            <a:endParaRPr lang="en-US"/>
          </a:p>
          <a:p>
            <a:r>
              <a:rPr lang="en-US"/>
              <a:t>Gabe: reduce prediction section; add line about how other hazards compound these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63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2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45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43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03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62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02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6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1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0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41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22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18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74FEE-E93E-4B58-8814-0C8B3BBD64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1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160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0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8BAA6-1B4E-AB9D-67B3-93F2F7718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52DA6-BD2F-49EE-72C7-9E862EAC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C651A-7E4D-FC8D-CD7B-B32C6A87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69D62-69C9-9884-0E93-F90A07064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BB81F-F532-8F31-B777-CE4EFD41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8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7FB1B-A72D-EEC5-61B1-AD0370667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91D573-DEEF-FCA4-E400-AD7A8DD2C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3A2C1-AF40-2E41-99FE-E3A5D1B1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08A3E-2695-817D-6A0D-EF4DFAEF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35E3D-C9B9-206A-FA16-8946C435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1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2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1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9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3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9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6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6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6F520C06-9EC1-4635-8B28-F92C682EB7D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64D150C0-4821-4397-B196-2E5387B1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6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1" r:id="rId12"/>
    <p:sldLayoutId id="21474837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rvinees@charlottesville.g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gdayley2@albemarle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tiff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388323-64B5-3F71-D87D-47EB4E358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95295"/>
            <a:ext cx="10905066" cy="3762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DDE016-3858-A613-C615-D643A96568CB}"/>
              </a:ext>
            </a:extLst>
          </p:cNvPr>
          <p:cNvSpPr txBox="1"/>
          <p:nvPr/>
        </p:nvSpPr>
        <p:spPr>
          <a:xfrm>
            <a:off x="602166" y="5272861"/>
            <a:ext cx="3679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Emily Irvine</a:t>
            </a:r>
          </a:p>
          <a:p>
            <a:r>
              <a:rPr lang="en-US">
                <a:solidFill>
                  <a:schemeClr val="accent1"/>
                </a:solidFill>
              </a:rPr>
              <a:t>Climate Program Manager</a:t>
            </a:r>
          </a:p>
          <a:p>
            <a:r>
              <a:rPr lang="en-US">
                <a:solidFill>
                  <a:schemeClr val="accent1"/>
                </a:solidFill>
              </a:rPr>
              <a:t>City of Charlottesville</a:t>
            </a:r>
          </a:p>
          <a:p>
            <a:r>
              <a:rPr lang="en-US">
                <a:hlinkClick r:id="rId3"/>
              </a:rPr>
              <a:t>irvinees@charlottesville.gov</a:t>
            </a:r>
            <a:r>
              <a:rPr lang="en-US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927A8-9008-A536-22D1-B94FDDE2534F}"/>
              </a:ext>
            </a:extLst>
          </p:cNvPr>
          <p:cNvSpPr txBox="1"/>
          <p:nvPr/>
        </p:nvSpPr>
        <p:spPr>
          <a:xfrm>
            <a:off x="7440154" y="5281153"/>
            <a:ext cx="4108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</a:rPr>
              <a:t>Gabe Dayley</a:t>
            </a:r>
          </a:p>
          <a:p>
            <a:pPr algn="r"/>
            <a:r>
              <a:rPr lang="en-US">
                <a:solidFill>
                  <a:schemeClr val="accent1"/>
                </a:solidFill>
              </a:rPr>
              <a:t>Climate Protection Program Manager</a:t>
            </a:r>
          </a:p>
          <a:p>
            <a:pPr algn="r"/>
            <a:r>
              <a:rPr lang="en-US">
                <a:solidFill>
                  <a:schemeClr val="accent1"/>
                </a:solidFill>
              </a:rPr>
              <a:t>Albemarle County</a:t>
            </a:r>
          </a:p>
          <a:p>
            <a:pPr algn="r"/>
            <a:r>
              <a:rPr lang="en-US">
                <a:hlinkClick r:id="rId4"/>
              </a:rPr>
              <a:t>gdayley2@albemarle.org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224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Hazards &amp; Risks: Drought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8D41C-29CB-24A9-D6E6-853FA7DFEF22}"/>
              </a:ext>
            </a:extLst>
          </p:cNvPr>
          <p:cNvSpPr txBox="1"/>
          <p:nvPr/>
        </p:nvSpPr>
        <p:spPr>
          <a:xfrm>
            <a:off x="6561464" y="6513793"/>
            <a:ext cx="5630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Data from Albemarle County Climate Vulnerability and Risk Assessment (2022)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DEBEF77-63B6-4AF5-8A2E-EA9C497F49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2955451"/>
              </p:ext>
            </p:extLst>
          </p:nvPr>
        </p:nvGraphicFramePr>
        <p:xfrm>
          <a:off x="1195137" y="1714088"/>
          <a:ext cx="9801726" cy="4452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6E8F84-F500-AA55-C71A-FC42D72FA000}"/>
              </a:ext>
            </a:extLst>
          </p:cNvPr>
          <p:cNvSpPr txBox="1"/>
          <p:nvPr/>
        </p:nvSpPr>
        <p:spPr>
          <a:xfrm>
            <a:off x="803263" y="1132668"/>
            <a:ext cx="598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Dry periods are predicted to increase</a:t>
            </a:r>
          </a:p>
        </p:txBody>
      </p:sp>
    </p:spTree>
    <p:extLst>
      <p:ext uri="{BB962C8B-B14F-4D97-AF65-F5344CB8AC3E}">
        <p14:creationId xmlns:p14="http://schemas.microsoft.com/office/powerpoint/2010/main" val="421281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Hazards &amp; Risks: Increased Flooding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DD1B5C-3B51-06D3-C7FE-2CA2A79153F6}"/>
              </a:ext>
            </a:extLst>
          </p:cNvPr>
          <p:cNvSpPr txBox="1"/>
          <p:nvPr/>
        </p:nvSpPr>
        <p:spPr>
          <a:xfrm>
            <a:off x="9447562" y="5915104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C’ville Weekly 06/05/2018</a:t>
            </a:r>
          </a:p>
        </p:txBody>
      </p:sp>
      <p:pic>
        <p:nvPicPr>
          <p:cNvPr id="5" name="Picture 4" descr="A picture containing tree, outdoor, mountain, nature&#10;&#10;Description automatically generated">
            <a:extLst>
              <a:ext uri="{FF2B5EF4-FFF2-40B4-BE49-F238E27FC236}">
                <a16:creationId xmlns:a16="http://schemas.microsoft.com/office/drawing/2014/main" id="{AB4E5960-8236-3007-5957-0B6A65DA3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98" y="1403262"/>
            <a:ext cx="6018464" cy="4511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7E7A6-55F6-B3C8-7A26-B28E0D14A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38" y="1644183"/>
            <a:ext cx="6459026" cy="113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E34066-3FE9-E313-7EBC-380151956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0" y="3022477"/>
            <a:ext cx="5482462" cy="3447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E79ACB-8E51-246E-3147-C95C4F1DF86F}"/>
              </a:ext>
            </a:extLst>
          </p:cNvPr>
          <p:cNvSpPr txBox="1"/>
          <p:nvPr/>
        </p:nvSpPr>
        <p:spPr>
          <a:xfrm>
            <a:off x="794320" y="6434193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ABC13 News 05/31/18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7981D-42FA-FF50-9BAC-325E891E18B7}"/>
              </a:ext>
            </a:extLst>
          </p:cNvPr>
          <p:cNvSpPr txBox="1"/>
          <p:nvPr/>
        </p:nvSpPr>
        <p:spPr>
          <a:xfrm>
            <a:off x="306038" y="1403262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CBS19 News 10/29/21</a:t>
            </a:r>
          </a:p>
        </p:txBody>
      </p:sp>
    </p:spTree>
    <p:extLst>
      <p:ext uri="{BB962C8B-B14F-4D97-AF65-F5344CB8AC3E}">
        <p14:creationId xmlns:p14="http://schemas.microsoft.com/office/powerpoint/2010/main" val="354934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Hazards &amp; Risks: Increased Flooding</a:t>
            </a:r>
          </a:p>
        </p:txBody>
      </p:sp>
      <p:pic>
        <p:nvPicPr>
          <p:cNvPr id="2" name="Google Shape;199;p26">
            <a:extLst>
              <a:ext uri="{FF2B5EF4-FFF2-40B4-BE49-F238E27FC236}">
                <a16:creationId xmlns:a16="http://schemas.microsoft.com/office/drawing/2014/main" id="{6B7A773C-5157-DAD6-7015-52C619E175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4022" y="2154573"/>
            <a:ext cx="5980041" cy="36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91898A-EEFA-4B42-BAC8-CA6EE1C4E37B}"/>
              </a:ext>
            </a:extLst>
          </p:cNvPr>
          <p:cNvSpPr txBox="1"/>
          <p:nvPr/>
        </p:nvSpPr>
        <p:spPr>
          <a:xfrm>
            <a:off x="7570565" y="5828423"/>
            <a:ext cx="4323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Note: Illustrative graphic; not an actual local stream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6A724-BC6F-9291-160E-D9274846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89" y="1874861"/>
            <a:ext cx="5423580" cy="4033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A8D41C-29CB-24A9-D6E6-853FA7DFEF22}"/>
              </a:ext>
            </a:extLst>
          </p:cNvPr>
          <p:cNvSpPr txBox="1"/>
          <p:nvPr/>
        </p:nvSpPr>
        <p:spPr>
          <a:xfrm>
            <a:off x="347489" y="5947562"/>
            <a:ext cx="432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for Albemarle County, Climate Mapping for Resilience and Adaptation Tool (CMRA)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0B590-0955-8F95-438C-8209813EA148}"/>
              </a:ext>
            </a:extLst>
          </p:cNvPr>
          <p:cNvSpPr txBox="1"/>
          <p:nvPr/>
        </p:nvSpPr>
        <p:spPr>
          <a:xfrm>
            <a:off x="5998346" y="1222132"/>
            <a:ext cx="5895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…and our floodplains are growing.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9EBD4F-5584-5A3E-4F04-9A54ECB32BA5}"/>
              </a:ext>
            </a:extLst>
          </p:cNvPr>
          <p:cNvSpPr txBox="1"/>
          <p:nvPr/>
        </p:nvSpPr>
        <p:spPr>
          <a:xfrm>
            <a:off x="347489" y="1222132"/>
            <a:ext cx="4856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Precipitation is increasing…</a:t>
            </a:r>
          </a:p>
        </p:txBody>
      </p:sp>
    </p:spTree>
    <p:extLst>
      <p:ext uri="{BB962C8B-B14F-4D97-AF65-F5344CB8AC3E}">
        <p14:creationId xmlns:p14="http://schemas.microsoft.com/office/powerpoint/2010/main" val="3544016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14E141-7B33-446C-2334-E6E126F5B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309677"/>
              </p:ext>
            </p:extLst>
          </p:nvPr>
        </p:nvGraphicFramePr>
        <p:xfrm>
          <a:off x="1266253" y="2192991"/>
          <a:ext cx="2857498" cy="3086100"/>
        </p:xfrm>
        <a:graphic>
          <a:graphicData uri="http://schemas.openxmlformats.org/drawingml/2006/table">
            <a:tbl>
              <a:tblPr/>
              <a:tblGrid>
                <a:gridCol w="408214">
                  <a:extLst>
                    <a:ext uri="{9D8B030D-6E8A-4147-A177-3AD203B41FA5}">
                      <a16:colId xmlns:a16="http://schemas.microsoft.com/office/drawing/2014/main" val="2812030256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251431469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757416864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388587875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64884838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074838311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330466537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24757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7958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2914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213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3544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89248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117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1863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​27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7661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B36D1A4E-FF64-6452-8E90-C072662FD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3125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KH" altLang="en-KH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KH" altLang="en-K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KH" altLang="en-K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92D3C75-0A22-019C-71F1-70CF4B35B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853443"/>
              </p:ext>
            </p:extLst>
          </p:nvPr>
        </p:nvGraphicFramePr>
        <p:xfrm>
          <a:off x="4876228" y="2192991"/>
          <a:ext cx="2857498" cy="3086100"/>
        </p:xfrm>
        <a:graphic>
          <a:graphicData uri="http://schemas.openxmlformats.org/drawingml/2006/table">
            <a:tbl>
              <a:tblPr/>
              <a:tblGrid>
                <a:gridCol w="408214">
                  <a:extLst>
                    <a:ext uri="{9D8B030D-6E8A-4147-A177-3AD203B41FA5}">
                      <a16:colId xmlns:a16="http://schemas.microsoft.com/office/drawing/2014/main" val="2812030256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251431469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757416864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388587875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64884838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074838311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330466537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24757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7958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2914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213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3544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89248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117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1863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​27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766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EF861B-FF70-A310-B8DE-8BDCDB021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774664"/>
              </p:ext>
            </p:extLst>
          </p:nvPr>
        </p:nvGraphicFramePr>
        <p:xfrm>
          <a:off x="8486203" y="2192991"/>
          <a:ext cx="2857498" cy="3086100"/>
        </p:xfrm>
        <a:graphic>
          <a:graphicData uri="http://schemas.openxmlformats.org/drawingml/2006/table">
            <a:tbl>
              <a:tblPr/>
              <a:tblGrid>
                <a:gridCol w="408214">
                  <a:extLst>
                    <a:ext uri="{9D8B030D-6E8A-4147-A177-3AD203B41FA5}">
                      <a16:colId xmlns:a16="http://schemas.microsoft.com/office/drawing/2014/main" val="2812030256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251431469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757416864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388587875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64884838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074838311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330466537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24757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7958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2914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213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3544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89248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117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1863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​27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766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E62943D-BEFF-5F40-E007-AEB3F8605F42}"/>
              </a:ext>
            </a:extLst>
          </p:cNvPr>
          <p:cNvGrpSpPr/>
          <p:nvPr/>
        </p:nvGrpSpPr>
        <p:grpSpPr>
          <a:xfrm>
            <a:off x="2485075" y="5874775"/>
            <a:ext cx="3287102" cy="584775"/>
            <a:chOff x="3289750" y="5821366"/>
            <a:chExt cx="3183396" cy="584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01C313-D12B-203A-54DC-46330CBC5A48}"/>
                </a:ext>
              </a:extLst>
            </p:cNvPr>
            <p:cNvSpPr/>
            <p:nvPr/>
          </p:nvSpPr>
          <p:spPr>
            <a:xfrm>
              <a:off x="3289750" y="5947599"/>
              <a:ext cx="397955" cy="33231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0E40B4-96DF-835D-ADAE-A4B6A6118CE9}"/>
                </a:ext>
              </a:extLst>
            </p:cNvPr>
            <p:cNvSpPr txBox="1"/>
            <p:nvPr/>
          </p:nvSpPr>
          <p:spPr>
            <a:xfrm>
              <a:off x="3705800" y="5821366"/>
              <a:ext cx="2767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Observed 30 Year Average (1990-2020), Charlottesville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9AFCB80-2857-E2EE-B882-DAD5DFFF6A05}"/>
              </a:ext>
            </a:extLst>
          </p:cNvPr>
          <p:cNvGrpSpPr/>
          <p:nvPr/>
        </p:nvGrpSpPr>
        <p:grpSpPr>
          <a:xfrm>
            <a:off x="6844474" y="5874774"/>
            <a:ext cx="3283454" cy="584775"/>
            <a:chOff x="6839519" y="5819382"/>
            <a:chExt cx="3283454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4B8BB0-7EBB-6843-07A5-8F484FB820EC}"/>
                </a:ext>
              </a:extLst>
            </p:cNvPr>
            <p:cNvSpPr/>
            <p:nvPr/>
          </p:nvSpPr>
          <p:spPr>
            <a:xfrm>
              <a:off x="6839519" y="5921740"/>
              <a:ext cx="397955" cy="3323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1624D6-7412-D728-5481-EB2871A19477}"/>
                </a:ext>
              </a:extLst>
            </p:cNvPr>
            <p:cNvSpPr txBox="1"/>
            <p:nvPr/>
          </p:nvSpPr>
          <p:spPr>
            <a:xfrm>
              <a:off x="7265476" y="5819382"/>
              <a:ext cx="2857497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dirty="0"/>
                <a:t>Higher Emission Scenario</a:t>
              </a:r>
            </a:p>
            <a:p>
              <a:r>
                <a:rPr lang="en-US" sz="1600" dirty="0">
                  <a:cs typeface="Calibri"/>
                </a:rPr>
                <a:t>(business as usual)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2A4988F-7937-B6D6-8A0D-E3942742D9A8}"/>
              </a:ext>
            </a:extLst>
          </p:cNvPr>
          <p:cNvSpPr txBox="1"/>
          <p:nvPr/>
        </p:nvSpPr>
        <p:spPr>
          <a:xfrm>
            <a:off x="0" y="103407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baseline="0" dirty="0">
                <a:effectLst/>
              </a:rPr>
              <a:t>Frost Days: Number of Days per Year with </a:t>
            </a:r>
            <a:r>
              <a:rPr lang="en-US" b="1" dirty="0"/>
              <a:t>Minimum Temperature</a:t>
            </a:r>
            <a:r>
              <a:rPr lang="en-US" sz="1800" b="1" i="0" baseline="0" dirty="0">
                <a:effectLst/>
              </a:rPr>
              <a:t> below 32°F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4082B4-2A20-A564-2767-6943E155DDD7}"/>
              </a:ext>
            </a:extLst>
          </p:cNvPr>
          <p:cNvSpPr txBox="1"/>
          <p:nvPr/>
        </p:nvSpPr>
        <p:spPr>
          <a:xfrm>
            <a:off x="1266253" y="5353021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63 Days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79BB3-BF2B-5FFA-329B-EB7D0DDD4D73}"/>
              </a:ext>
            </a:extLst>
          </p:cNvPr>
          <p:cNvSpPr txBox="1"/>
          <p:nvPr/>
        </p:nvSpPr>
        <p:spPr>
          <a:xfrm>
            <a:off x="4876227" y="5348223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49 Days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732FBD-8090-241D-2E28-251762E0FBB3}"/>
              </a:ext>
            </a:extLst>
          </p:cNvPr>
          <p:cNvSpPr txBox="1"/>
          <p:nvPr/>
        </p:nvSpPr>
        <p:spPr>
          <a:xfrm>
            <a:off x="8486201" y="5334511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29 Days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5325D1-0BA4-7263-AFC4-16A8B8E53ACE}"/>
              </a:ext>
            </a:extLst>
          </p:cNvPr>
          <p:cNvSpPr txBox="1"/>
          <p:nvPr/>
        </p:nvSpPr>
        <p:spPr>
          <a:xfrm>
            <a:off x="1266253" y="1768549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Current Climate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DD950-C5B7-97E7-12DE-9D7242255183}"/>
              </a:ext>
            </a:extLst>
          </p:cNvPr>
          <p:cNvSpPr txBox="1"/>
          <p:nvPr/>
        </p:nvSpPr>
        <p:spPr>
          <a:xfrm>
            <a:off x="4886136" y="1767904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AA91-8552-7357-F03A-0A1F2BABC159}"/>
              </a:ext>
            </a:extLst>
          </p:cNvPr>
          <p:cNvSpPr txBox="1"/>
          <p:nvPr/>
        </p:nvSpPr>
        <p:spPr>
          <a:xfrm>
            <a:off x="8486201" y="1767904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2100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D42FD1-9CB8-ECB0-57CB-96D574D73E75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Hazards &amp; Risks: Changing Seasons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48D6D-F0AC-5939-B949-4971E37985D4}"/>
              </a:ext>
            </a:extLst>
          </p:cNvPr>
          <p:cNvSpPr txBox="1"/>
          <p:nvPr/>
        </p:nvSpPr>
        <p:spPr>
          <a:xfrm>
            <a:off x="6758895" y="6549848"/>
            <a:ext cx="5433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Data from Charlottesville’s Climate Risk and Vulnerability Assessment 2022</a:t>
            </a:r>
          </a:p>
        </p:txBody>
      </p:sp>
    </p:spTree>
    <p:extLst>
      <p:ext uri="{BB962C8B-B14F-4D97-AF65-F5344CB8AC3E}">
        <p14:creationId xmlns:p14="http://schemas.microsoft.com/office/powerpoint/2010/main" val="98232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 dirty="0">
                <a:solidFill>
                  <a:schemeClr val="bg1"/>
                </a:solidFill>
              </a:rPr>
              <a:t>Hazards &amp; Risks: Changing Seasons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8D41C-29CB-24A9-D6E6-853FA7DFEF22}"/>
              </a:ext>
            </a:extLst>
          </p:cNvPr>
          <p:cNvSpPr txBox="1"/>
          <p:nvPr/>
        </p:nvSpPr>
        <p:spPr>
          <a:xfrm>
            <a:off x="206376" y="5870658"/>
            <a:ext cx="567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Data from Albemarle County Climate Vulnerability and Risk Assessment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0B590-0955-8F95-438C-8209813EA148}"/>
              </a:ext>
            </a:extLst>
          </p:cNvPr>
          <p:cNvSpPr txBox="1"/>
          <p:nvPr/>
        </p:nvSpPr>
        <p:spPr>
          <a:xfrm>
            <a:off x="437601" y="1470810"/>
            <a:ext cx="338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By 2050, we expect: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33D98-964F-353A-A33D-F82B9D95AE08}"/>
              </a:ext>
            </a:extLst>
          </p:cNvPr>
          <p:cNvSpPr txBox="1"/>
          <p:nvPr/>
        </p:nvSpPr>
        <p:spPr>
          <a:xfrm>
            <a:off x="594012" y="2129589"/>
            <a:ext cx="490442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1 additional month of mosquito activity each year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3 additional weeks of tick activity each year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More cases of tick-borne illness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Increased risk of pests and disease affecting trees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Increased risk of agricultural loss due to pests</a:t>
            </a:r>
          </a:p>
        </p:txBody>
      </p:sp>
      <p:pic>
        <p:nvPicPr>
          <p:cNvPr id="4" name="Picture 3" descr="A close up of a spider&#10;&#10;Description automatically generated with low confidence">
            <a:extLst>
              <a:ext uri="{FF2B5EF4-FFF2-40B4-BE49-F238E27FC236}">
                <a16:creationId xmlns:a16="http://schemas.microsoft.com/office/drawing/2014/main" id="{AF61C052-B4CE-AA33-62B7-DBBEF08FF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57" y="3781963"/>
            <a:ext cx="2866643" cy="1911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8F97B2-5B01-11DF-94E8-CB1B9C76B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16" y="1475167"/>
            <a:ext cx="3226983" cy="2151322"/>
          </a:xfrm>
          <a:prstGeom prst="rect">
            <a:avLst/>
          </a:prstGeom>
        </p:spPr>
      </p:pic>
      <p:pic>
        <p:nvPicPr>
          <p:cNvPr id="16" name="Picture 15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BEBEC374-D1A6-828C-168F-EF19684B1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57" y="3781962"/>
            <a:ext cx="3657600" cy="1911096"/>
          </a:xfrm>
          <a:prstGeom prst="rect">
            <a:avLst/>
          </a:prstGeom>
        </p:spPr>
      </p:pic>
      <p:pic>
        <p:nvPicPr>
          <p:cNvPr id="18" name="Picture 17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19497E4D-0775-BA1C-4CF4-77CF85B3D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40" y="1470810"/>
            <a:ext cx="2151320" cy="21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Hazards &amp; Risks: Wildfire Smoke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8D41C-29CB-24A9-D6E6-853FA7DFEF22}"/>
              </a:ext>
            </a:extLst>
          </p:cNvPr>
          <p:cNvSpPr txBox="1"/>
          <p:nvPr/>
        </p:nvSpPr>
        <p:spPr>
          <a:xfrm>
            <a:off x="5902899" y="6369314"/>
            <a:ext cx="5433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ABC13 News 06/29/23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BAC1D-DE05-C672-66E0-8058A6F0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7" y="1207517"/>
            <a:ext cx="7110662" cy="3645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C46FA-CA6F-6E08-E00F-54C55B70C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432" y="2999670"/>
            <a:ext cx="5933825" cy="3369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626395-EBBF-4EDF-F942-F29EE6867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3008" y="1707979"/>
            <a:ext cx="8102265" cy="13225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30970C-4B4A-BB56-A7B0-29B8CC417343}"/>
              </a:ext>
            </a:extLst>
          </p:cNvPr>
          <p:cNvSpPr txBox="1"/>
          <p:nvPr/>
        </p:nvSpPr>
        <p:spPr>
          <a:xfrm>
            <a:off x="6482168" y="1427505"/>
            <a:ext cx="5433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CBS19 News 07/17/23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757B09-10A5-C761-82D0-4EC620182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81" y="5126273"/>
            <a:ext cx="7747370" cy="10018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A4B995-773E-6F5C-9E60-BF64C59E1183}"/>
              </a:ext>
            </a:extLst>
          </p:cNvPr>
          <p:cNvSpPr txBox="1"/>
          <p:nvPr/>
        </p:nvSpPr>
        <p:spPr>
          <a:xfrm>
            <a:off x="360948" y="4771116"/>
            <a:ext cx="5433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NBC29 News 06/05/23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B7CA78-0762-472A-5079-00D0A0F55F92}"/>
              </a:ext>
            </a:extLst>
          </p:cNvPr>
          <p:cNvSpPr txBox="1"/>
          <p:nvPr/>
        </p:nvSpPr>
        <p:spPr>
          <a:xfrm>
            <a:off x="872081" y="6048450"/>
            <a:ext cx="5433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UVA Today 06/09/23</a:t>
            </a:r>
          </a:p>
        </p:txBody>
      </p:sp>
    </p:spTree>
    <p:extLst>
      <p:ext uri="{BB962C8B-B14F-4D97-AF65-F5344CB8AC3E}">
        <p14:creationId xmlns:p14="http://schemas.microsoft.com/office/powerpoint/2010/main" val="3698074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Resilient Together: The Goal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A83BDF1-4DC4-9A3C-C489-6F635F38B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2" y="1740347"/>
            <a:ext cx="11041016" cy="5020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FBC314-0CBE-3595-ACB4-E418CF11B2CC}"/>
              </a:ext>
            </a:extLst>
          </p:cNvPr>
          <p:cNvSpPr txBox="1"/>
          <p:nvPr/>
        </p:nvSpPr>
        <p:spPr>
          <a:xfrm>
            <a:off x="575492" y="1278682"/>
            <a:ext cx="1002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How is building resilience different from emergency response?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3B10CE-726B-575B-027A-2B1E8A6CA1B2}"/>
              </a:ext>
            </a:extLst>
          </p:cNvPr>
          <p:cNvSpPr/>
          <p:nvPr/>
        </p:nvSpPr>
        <p:spPr>
          <a:xfrm>
            <a:off x="6687128" y="2467780"/>
            <a:ext cx="1708727" cy="1697182"/>
          </a:xfrm>
          <a:prstGeom prst="ellipse">
            <a:avLst/>
          </a:prstGeom>
          <a:noFill/>
          <a:ln w="539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B6C684E-F86A-EFA8-FA34-3E76D94EC898}"/>
              </a:ext>
            </a:extLst>
          </p:cNvPr>
          <p:cNvCxnSpPr/>
          <p:nvPr/>
        </p:nvCxnSpPr>
        <p:spPr>
          <a:xfrm flipV="1">
            <a:off x="8395855" y="2262909"/>
            <a:ext cx="1625600" cy="637309"/>
          </a:xfrm>
          <a:prstGeom prst="straightConnector1">
            <a:avLst/>
          </a:prstGeom>
          <a:ln w="44450">
            <a:solidFill>
              <a:schemeClr val="tx2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2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4800" b="1" dirty="0">
                <a:solidFill>
                  <a:schemeClr val="bg1"/>
                </a:solidFill>
              </a:rPr>
              <a:t>Community Systems 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EE977A69-7C1D-1D54-3408-A9CA4CB243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218052" y="1250672"/>
          <a:ext cx="8219052" cy="5301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62648F4-75CE-E6D8-08E0-7E62EC2BE3F2}"/>
              </a:ext>
            </a:extLst>
          </p:cNvPr>
          <p:cNvSpPr txBox="1"/>
          <p:nvPr/>
        </p:nvSpPr>
        <p:spPr>
          <a:xfrm>
            <a:off x="7840755" y="2860414"/>
            <a:ext cx="4018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Resilient Together aims to strengthen existing community systems.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02374-D0C0-0C20-612F-0A6F34FFE6DB}"/>
              </a:ext>
            </a:extLst>
          </p:cNvPr>
          <p:cNvSpPr txBox="1"/>
          <p:nvPr/>
        </p:nvSpPr>
        <p:spPr>
          <a:xfrm>
            <a:off x="7840755" y="4654828"/>
            <a:ext cx="3717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How does your work fit in? 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A5392C40-1477-006E-16A4-2463C45F6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05" y="1012914"/>
            <a:ext cx="954108" cy="954108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82E10E37-A03B-B755-5AE6-4489BC334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05" y="2180561"/>
            <a:ext cx="954109" cy="95410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FA67E1A-0544-1B8E-7BE2-4D1CA6B0A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159" y="4654828"/>
            <a:ext cx="952500" cy="9525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1FDF04F-9B12-8454-33C6-222EEF90D9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4" y="2069641"/>
            <a:ext cx="1175948" cy="117594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D174446-54C9-B110-9545-861EB31986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83" y="4654828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Resilient Together: Why You’re Here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D3A8E01-138B-0208-EBDD-7BEB6EB390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3137" y="1202321"/>
          <a:ext cx="11335960" cy="550779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41031">
                  <a:extLst>
                    <a:ext uri="{9D8B030D-6E8A-4147-A177-3AD203B41FA5}">
                      <a16:colId xmlns:a16="http://schemas.microsoft.com/office/drawing/2014/main" val="2791219279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922392568"/>
                    </a:ext>
                  </a:extLst>
                </a:gridCol>
                <a:gridCol w="4237329">
                  <a:extLst>
                    <a:ext uri="{9D8B030D-6E8A-4147-A177-3AD203B41FA5}">
                      <a16:colId xmlns:a16="http://schemas.microsoft.com/office/drawing/2014/main" val="2345515722"/>
                    </a:ext>
                  </a:extLst>
                </a:gridCol>
              </a:tblGrid>
              <a:tr h="405136">
                <a:tc>
                  <a:txBody>
                    <a:bodyPr/>
                    <a:lstStyle/>
                    <a:p>
                      <a:r>
                        <a:rPr lang="en-US"/>
                        <a:t>Department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Potential Issue of Concern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Example prediction</a:t>
                      </a:r>
                    </a:p>
                  </a:txBody>
                  <a:tcPr marL="91758" marR="91758"/>
                </a:tc>
                <a:extLst>
                  <a:ext uri="{0D108BD9-81ED-4DB2-BD59-A6C34878D82A}">
                    <a16:rowId xmlns:a16="http://schemas.microsoft.com/office/drawing/2014/main" val="3447284492"/>
                  </a:ext>
                </a:extLst>
              </a:tr>
              <a:tr h="405136">
                <a:tc>
                  <a:txBody>
                    <a:bodyPr/>
                    <a:lstStyle/>
                    <a:p>
                      <a:r>
                        <a:rPr lang="en-US"/>
                        <a:t>Fire/Rescue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Extreme Heat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Ambulance calls – 2x today in 2050</a:t>
                      </a:r>
                    </a:p>
                  </a:txBody>
                  <a:tcPr marL="91758" marR="91758"/>
                </a:tc>
                <a:extLst>
                  <a:ext uri="{0D108BD9-81ED-4DB2-BD59-A6C34878D82A}">
                    <a16:rowId xmlns:a16="http://schemas.microsoft.com/office/drawing/2014/main" val="3401740170"/>
                  </a:ext>
                </a:extLst>
              </a:tr>
              <a:tr h="699276">
                <a:tc>
                  <a:txBody>
                    <a:bodyPr/>
                    <a:lstStyle/>
                    <a:p>
                      <a:r>
                        <a:rPr lang="en-US"/>
                        <a:t>Social Services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Extreme Heat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Increased need to provide cooling for unhoused or those without A/C</a:t>
                      </a:r>
                    </a:p>
                  </a:txBody>
                  <a:tcPr marL="91758" marR="91758"/>
                </a:tc>
                <a:extLst>
                  <a:ext uri="{0D108BD9-81ED-4DB2-BD59-A6C34878D82A}">
                    <a16:rowId xmlns:a16="http://schemas.microsoft.com/office/drawing/2014/main" val="1044340776"/>
                  </a:ext>
                </a:extLst>
              </a:tr>
              <a:tr h="699276">
                <a:tc>
                  <a:txBody>
                    <a:bodyPr/>
                    <a:lstStyle/>
                    <a:p>
                      <a:r>
                        <a:rPr lang="en-US"/>
                        <a:t>Emergency Management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Flooding/Increased Storm Intensity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Extended loss of power/service, Inaccessible locations</a:t>
                      </a:r>
                    </a:p>
                  </a:txBody>
                  <a:tcPr marL="91758" marR="91758"/>
                </a:tc>
                <a:extLst>
                  <a:ext uri="{0D108BD9-81ED-4DB2-BD59-A6C34878D82A}">
                    <a16:rowId xmlns:a16="http://schemas.microsoft.com/office/drawing/2014/main" val="3323272087"/>
                  </a:ext>
                </a:extLst>
              </a:tr>
              <a:tr h="699276">
                <a:tc>
                  <a:txBody>
                    <a:bodyPr/>
                    <a:lstStyle/>
                    <a:p>
                      <a:r>
                        <a:rPr lang="en-US"/>
                        <a:t>Utilities/Regional Services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Drought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Extended dry periods necessitate water conservation measures</a:t>
                      </a:r>
                    </a:p>
                  </a:txBody>
                  <a:tcPr marL="91758" marR="91758"/>
                </a:tc>
                <a:extLst>
                  <a:ext uri="{0D108BD9-81ED-4DB2-BD59-A6C34878D82A}">
                    <a16:rowId xmlns:a16="http://schemas.microsoft.com/office/drawing/2014/main" val="2768548989"/>
                  </a:ext>
                </a:extLst>
              </a:tr>
              <a:tr h="405136">
                <a:tc>
                  <a:txBody>
                    <a:bodyPr/>
                    <a:lstStyle/>
                    <a:p>
                      <a:r>
                        <a:rPr lang="en-US"/>
                        <a:t>Facilities/Public Works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Flooding/Increased Storm Intensity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Infrastructure damage </a:t>
                      </a:r>
                    </a:p>
                  </a:txBody>
                  <a:tcPr marL="91758" marR="91758"/>
                </a:tc>
                <a:extLst>
                  <a:ext uri="{0D108BD9-81ED-4DB2-BD59-A6C34878D82A}">
                    <a16:rowId xmlns:a16="http://schemas.microsoft.com/office/drawing/2014/main" val="1302698448"/>
                  </a:ext>
                </a:extLst>
              </a:tr>
              <a:tr h="405136">
                <a:tc>
                  <a:txBody>
                    <a:bodyPr/>
                    <a:lstStyle/>
                    <a:p>
                      <a:r>
                        <a:rPr lang="en-US"/>
                        <a:t>Parks &amp; Rec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Poor Air Quality | Pests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Not safe for children/elderly/other vulnerable groups to be outside</a:t>
                      </a:r>
                    </a:p>
                    <a:p>
                      <a:r>
                        <a:rPr lang="en-US"/>
                        <a:t>Tree stress and die-off</a:t>
                      </a:r>
                    </a:p>
                  </a:txBody>
                  <a:tcPr marL="91758" marR="91758"/>
                </a:tc>
                <a:extLst>
                  <a:ext uri="{0D108BD9-81ED-4DB2-BD59-A6C34878D82A}">
                    <a16:rowId xmlns:a16="http://schemas.microsoft.com/office/drawing/2014/main" val="55286617"/>
                  </a:ext>
                </a:extLst>
              </a:tr>
              <a:tr h="405136">
                <a:tc>
                  <a:txBody>
                    <a:bodyPr/>
                    <a:lstStyle/>
                    <a:p>
                      <a:r>
                        <a:rPr lang="en-US"/>
                        <a:t>Economic Development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Ag. Pests | Extreme Heat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Loss of productivity, worker safety</a:t>
                      </a:r>
                    </a:p>
                  </a:txBody>
                  <a:tcPr marL="91758" marR="91758"/>
                </a:tc>
                <a:extLst>
                  <a:ext uri="{0D108BD9-81ED-4DB2-BD59-A6C34878D82A}">
                    <a16:rowId xmlns:a16="http://schemas.microsoft.com/office/drawing/2014/main" val="234976825"/>
                  </a:ext>
                </a:extLst>
              </a:tr>
              <a:tr h="405136">
                <a:tc>
                  <a:txBody>
                    <a:bodyPr/>
                    <a:lstStyle/>
                    <a:p>
                      <a:r>
                        <a:rPr lang="en-US"/>
                        <a:t>Police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Extreme Heat</a:t>
                      </a:r>
                    </a:p>
                  </a:txBody>
                  <a:tcPr marL="91758" marR="91758"/>
                </a:tc>
                <a:tc>
                  <a:txBody>
                    <a:bodyPr/>
                    <a:lstStyle/>
                    <a:p>
                      <a:r>
                        <a:rPr lang="en-US"/>
                        <a:t>Violence goes up in extremely hot weather</a:t>
                      </a:r>
                    </a:p>
                  </a:txBody>
                  <a:tcPr marL="91758" marR="91758"/>
                </a:tc>
                <a:extLst>
                  <a:ext uri="{0D108BD9-81ED-4DB2-BD59-A6C34878D82A}">
                    <a16:rowId xmlns:a16="http://schemas.microsoft.com/office/drawing/2014/main" val="3230019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783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Resilient Together: Project Timeline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A0A67FE-B9A9-110D-E0BE-C2BD363A0FC9}"/>
              </a:ext>
            </a:extLst>
          </p:cNvPr>
          <p:cNvSpPr/>
          <p:nvPr/>
        </p:nvSpPr>
        <p:spPr>
          <a:xfrm>
            <a:off x="2229663" y="1307145"/>
            <a:ext cx="1798580" cy="1071120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/>
              <a:t>Discover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D160D54-20F4-D095-7150-9409A6E26F42}"/>
              </a:ext>
            </a:extLst>
          </p:cNvPr>
          <p:cNvSpPr/>
          <p:nvPr/>
        </p:nvSpPr>
        <p:spPr>
          <a:xfrm>
            <a:off x="4208978" y="1310906"/>
            <a:ext cx="1798580" cy="1071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/>
              <a:t>Define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D2C6B8B-6AC2-125C-6BAC-11D7053C030D}"/>
              </a:ext>
            </a:extLst>
          </p:cNvPr>
          <p:cNvSpPr/>
          <p:nvPr/>
        </p:nvSpPr>
        <p:spPr>
          <a:xfrm>
            <a:off x="6184463" y="1310906"/>
            <a:ext cx="1798580" cy="1071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/>
              <a:t>Design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6B3C9CF-248F-D8ED-412B-E307FBA4C8DE}"/>
              </a:ext>
            </a:extLst>
          </p:cNvPr>
          <p:cNvSpPr/>
          <p:nvPr/>
        </p:nvSpPr>
        <p:spPr>
          <a:xfrm>
            <a:off x="8163758" y="1310906"/>
            <a:ext cx="1798580" cy="1071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/>
              <a:t>Decide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0FEABED-1CFD-D090-FB08-6A0D8052C7E8}"/>
              </a:ext>
            </a:extLst>
          </p:cNvPr>
          <p:cNvSpPr/>
          <p:nvPr/>
        </p:nvSpPr>
        <p:spPr>
          <a:xfrm>
            <a:off x="10143053" y="1307145"/>
            <a:ext cx="1798580" cy="114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/>
              <a:t>Do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275C11F-AC56-8EF7-9E43-0D06F94C1A01}"/>
              </a:ext>
            </a:extLst>
          </p:cNvPr>
          <p:cNvSpPr/>
          <p:nvPr/>
        </p:nvSpPr>
        <p:spPr>
          <a:xfrm>
            <a:off x="250368" y="1307145"/>
            <a:ext cx="1798580" cy="107112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/>
              <a:t>Prep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FAE451-4D13-F4B3-CE8E-0E50C3E1A46C}"/>
              </a:ext>
            </a:extLst>
          </p:cNvPr>
          <p:cNvSpPr/>
          <p:nvPr/>
        </p:nvSpPr>
        <p:spPr>
          <a:xfrm>
            <a:off x="2229663" y="2672496"/>
            <a:ext cx="1498817" cy="22744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Foster shared knowledge of the challenge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602682-B2A2-F43B-F92E-DBB970804EC5}"/>
              </a:ext>
            </a:extLst>
          </p:cNvPr>
          <p:cNvSpPr/>
          <p:nvPr/>
        </p:nvSpPr>
        <p:spPr>
          <a:xfrm>
            <a:off x="4208978" y="2672497"/>
            <a:ext cx="1498817" cy="219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Define goals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60BDE4-9EB7-44E7-3063-CDEDB3EEA559}"/>
              </a:ext>
            </a:extLst>
          </p:cNvPr>
          <p:cNvSpPr/>
          <p:nvPr/>
        </p:nvSpPr>
        <p:spPr>
          <a:xfrm>
            <a:off x="6184463" y="2672495"/>
            <a:ext cx="1498817" cy="219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tx1"/>
                </a:solidFill>
              </a:rPr>
              <a:t>Design strategies for adaptation and resilience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FA72AD2-611E-1EEF-54B7-4DCD9C9E9F88}"/>
              </a:ext>
            </a:extLst>
          </p:cNvPr>
          <p:cNvSpPr/>
          <p:nvPr/>
        </p:nvSpPr>
        <p:spPr>
          <a:xfrm>
            <a:off x="8159948" y="2672495"/>
            <a:ext cx="1498817" cy="219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Draft plan, adopt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E65CD45-E3F4-6DBB-2728-2AD468BE3631}"/>
              </a:ext>
            </a:extLst>
          </p:cNvPr>
          <p:cNvSpPr/>
          <p:nvPr/>
        </p:nvSpPr>
        <p:spPr>
          <a:xfrm>
            <a:off x="10143053" y="2672495"/>
            <a:ext cx="1498817" cy="219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Implement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59F5B7F-E9BA-6C82-8EB0-F865FBF7438D}"/>
              </a:ext>
            </a:extLst>
          </p:cNvPr>
          <p:cNvSpPr/>
          <p:nvPr/>
        </p:nvSpPr>
        <p:spPr>
          <a:xfrm>
            <a:off x="250368" y="2668735"/>
            <a:ext cx="1498817" cy="2278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Prepare for successful process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AEB7FBB-673D-5A7D-18D0-8BE0B0F667FD}"/>
              </a:ext>
            </a:extLst>
          </p:cNvPr>
          <p:cNvSpPr/>
          <p:nvPr/>
        </p:nvSpPr>
        <p:spPr>
          <a:xfrm>
            <a:off x="240303" y="5235500"/>
            <a:ext cx="1498817" cy="7405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January – August 2023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F99A1B2-3E56-D595-B25C-C241B33C3D20}"/>
              </a:ext>
            </a:extLst>
          </p:cNvPr>
          <p:cNvSpPr/>
          <p:nvPr/>
        </p:nvSpPr>
        <p:spPr>
          <a:xfrm>
            <a:off x="2219598" y="5235499"/>
            <a:ext cx="1498817" cy="7405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Sept 2023 – Feb 2024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2E45092-76C8-3CF0-CE93-90987593FB4D}"/>
              </a:ext>
            </a:extLst>
          </p:cNvPr>
          <p:cNvSpPr/>
          <p:nvPr/>
        </p:nvSpPr>
        <p:spPr>
          <a:xfrm>
            <a:off x="4198913" y="5235498"/>
            <a:ext cx="1498817" cy="7405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March – May 2024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8C78697-90BC-86A8-222B-DB60CF57C19A}"/>
              </a:ext>
            </a:extLst>
          </p:cNvPr>
          <p:cNvSpPr/>
          <p:nvPr/>
        </p:nvSpPr>
        <p:spPr>
          <a:xfrm>
            <a:off x="6174397" y="5235497"/>
            <a:ext cx="1498817" cy="7405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June – Nov 2024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4E1A7B9-7FED-273F-1683-56F3D25E7B7D}"/>
              </a:ext>
            </a:extLst>
          </p:cNvPr>
          <p:cNvSpPr/>
          <p:nvPr/>
        </p:nvSpPr>
        <p:spPr>
          <a:xfrm>
            <a:off x="8149881" y="5235496"/>
            <a:ext cx="1498817" cy="7405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Dec 2024 – March 2025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4DD68A8-B74C-2DB9-7DE8-C360D62F5338}"/>
              </a:ext>
            </a:extLst>
          </p:cNvPr>
          <p:cNvSpPr/>
          <p:nvPr/>
        </p:nvSpPr>
        <p:spPr>
          <a:xfrm>
            <a:off x="10132988" y="5235495"/>
            <a:ext cx="1498817" cy="7405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March 2025 onward!</a:t>
            </a:r>
          </a:p>
        </p:txBody>
      </p:sp>
    </p:spTree>
    <p:extLst>
      <p:ext uri="{BB962C8B-B14F-4D97-AF65-F5344CB8AC3E}">
        <p14:creationId xmlns:p14="http://schemas.microsoft.com/office/powerpoint/2010/main" val="13492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95F2-9D7E-BDA4-1FAA-E98B5DA96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34A5A-3C5C-0F8F-5FB9-9D71D45014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01065" y="1742763"/>
            <a:ext cx="6599238" cy="3372474"/>
          </a:xfrm>
        </p:spPr>
        <p:txBody>
          <a:bodyPr>
            <a:normAutofit/>
          </a:bodyPr>
          <a:lstStyle/>
          <a:p>
            <a:r>
              <a:rPr lang="en-US" sz="3200" dirty="0"/>
              <a:t>Welcome</a:t>
            </a:r>
          </a:p>
          <a:p>
            <a:r>
              <a:rPr lang="en-US" sz="3200" dirty="0"/>
              <a:t>Project Introduction</a:t>
            </a:r>
          </a:p>
          <a:p>
            <a:r>
              <a:rPr lang="en-US" sz="3200" dirty="0"/>
              <a:t>Hazards and Risks</a:t>
            </a:r>
          </a:p>
          <a:p>
            <a:r>
              <a:rPr lang="en-US" sz="3200" dirty="0"/>
              <a:t>Resilient Together</a:t>
            </a:r>
          </a:p>
          <a:p>
            <a:r>
              <a:rPr lang="en-US" sz="3200" dirty="0"/>
              <a:t>Q &amp; 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F9C0CB-86B7-496E-EA6A-1F67B4758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897" y="350904"/>
            <a:ext cx="1020240" cy="10202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4544AB3-35EE-11B9-A4CA-419190426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33" y="1656726"/>
            <a:ext cx="1020240" cy="1020240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3EEEE888-404C-041D-E0A2-B7B3A222D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33" y="2948277"/>
            <a:ext cx="1020240" cy="102024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73291A0-6154-02D9-66FF-23AEF4DE8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33" y="4181035"/>
            <a:ext cx="1020239" cy="10202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23DBD9-0D33-B58E-B862-8805920CB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5634" y="5486856"/>
            <a:ext cx="1020238" cy="10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17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B54FF2-7DFF-9EE0-F33B-8E6B98E9E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3850" y="1200150"/>
            <a:ext cx="4457700" cy="4457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A487A-40EC-A001-77A3-F697D0B253EB}"/>
              </a:ext>
            </a:extLst>
          </p:cNvPr>
          <p:cNvSpPr txBox="1"/>
          <p:nvPr/>
        </p:nvSpPr>
        <p:spPr>
          <a:xfrm>
            <a:off x="546408" y="320457"/>
            <a:ext cx="6947212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1. January 2022 Winter Storm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Preceded by 70°F weather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Heavy, wet snow downed trees and power 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Extended power outages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chemeClr val="bg1"/>
                </a:solidFill>
              </a:rPr>
              <a:t>How was your work impacted?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What would you do differently?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F233E-2298-6B81-F232-5B38C6926102}"/>
              </a:ext>
            </a:extLst>
          </p:cNvPr>
          <p:cNvSpPr txBox="1"/>
          <p:nvPr/>
        </p:nvSpPr>
        <p:spPr>
          <a:xfrm>
            <a:off x="546407" y="3936831"/>
            <a:ext cx="694721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2. June 2023 Wildfire Smoke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Wildfires in Canada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Smoke across much of eastern 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Poor air quality for days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chemeClr val="bg1"/>
                </a:solidFill>
              </a:rPr>
              <a:t>How was your work impacted?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What would you do differently?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78D734-ED0A-B76A-79E5-C26B07ECE395}"/>
              </a:ext>
            </a:extLst>
          </p:cNvPr>
          <p:cNvCxnSpPr>
            <a:cxnSpLocks/>
          </p:cNvCxnSpPr>
          <p:nvPr/>
        </p:nvCxnSpPr>
        <p:spPr>
          <a:xfrm>
            <a:off x="546407" y="3429000"/>
            <a:ext cx="69472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330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CD2B1-7216-1EA3-1993-8252ADE2A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294" y="2534209"/>
            <a:ext cx="6815446" cy="3887390"/>
          </a:xfrm>
        </p:spPr>
        <p:txBody>
          <a:bodyPr anchor="b" anchorCtr="0">
            <a:normAutofit/>
          </a:bodyPr>
          <a:lstStyle/>
          <a:p>
            <a:r>
              <a:rPr lang="en-US" sz="7200" dirty="0"/>
              <a:t>Comments or Questions?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3C8F23-2A0E-ADB1-C42E-1C4DBBB09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3850" y="1200150"/>
            <a:ext cx="445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AD0F1B-ABE7-859E-98B0-87BD7ACBE1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-2131927" y="-1763713"/>
            <a:ext cx="4486275" cy="425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D5ECD-37E8-9752-9F5B-4D27D0DF6A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9695137" y="4512318"/>
            <a:ext cx="4486275" cy="4257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3F6810-D8B1-84D5-0DB7-A2C06462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43" y="0"/>
            <a:ext cx="9045913" cy="172912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4"/>
                </a:solidFill>
              </a:rPr>
              <a:t>RESILIENT TOGETHER WEBSITE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22182B-92DB-A11F-A191-6F9A10F7B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2552" y="1672437"/>
            <a:ext cx="4646896" cy="46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8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Project Summary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C5FBE-ED3F-7999-E1E3-83D2FE0DC6A4}"/>
              </a:ext>
            </a:extLst>
          </p:cNvPr>
          <p:cNvSpPr txBox="1"/>
          <p:nvPr/>
        </p:nvSpPr>
        <p:spPr>
          <a:xfrm>
            <a:off x="674255" y="1366877"/>
            <a:ext cx="10843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Resilient Together </a:t>
            </a:r>
            <a:r>
              <a:rPr lang="en-US" sz="2000" dirty="0"/>
              <a:t>is a joint planning and community engagement process to help our community prepare for the more intense and frequent severe weather events that we face.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b="1" dirty="0"/>
              <a:t>Albemarle County</a:t>
            </a:r>
            <a:r>
              <a:rPr lang="en-US" sz="2000" dirty="0"/>
              <a:t> the </a:t>
            </a:r>
            <a:r>
              <a:rPr lang="en-US" sz="2000" b="1" dirty="0"/>
              <a:t>City of Charlottesville</a:t>
            </a:r>
            <a:r>
              <a:rPr lang="en-US" sz="2000" dirty="0"/>
              <a:t>, and the </a:t>
            </a:r>
            <a:r>
              <a:rPr lang="en-US" sz="2000" b="1" dirty="0"/>
              <a:t>University of Virginia </a:t>
            </a:r>
            <a:r>
              <a:rPr lang="en-US" sz="2000" dirty="0"/>
              <a:t>have partnered in this work. The project will engage staff, partner institutions, community-based organizations, and the public.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99FCEB-5882-2878-2550-B70B81FA6DB7}"/>
              </a:ext>
            </a:extLst>
          </p:cNvPr>
          <p:cNvSpPr txBox="1"/>
          <p:nvPr/>
        </p:nvSpPr>
        <p:spPr>
          <a:xfrm>
            <a:off x="4524866" y="3999185"/>
            <a:ext cx="67684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Outcomes: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Climate adaptation and resilience plans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Framework for community investments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Increased resilience through community engagement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6DC555-CCC0-53C9-ABEE-1C8D8DB9A219}"/>
              </a:ext>
            </a:extLst>
          </p:cNvPr>
          <p:cNvSpPr txBox="1"/>
          <p:nvPr/>
        </p:nvSpPr>
        <p:spPr>
          <a:xfrm>
            <a:off x="501667" y="3999185"/>
            <a:ext cx="402319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Goals: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Enhanced quality of life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Reliable systems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Economic vitality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Healthy ecosystem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ABF659-0155-C97F-2C57-9255C3C0B63B}"/>
              </a:ext>
            </a:extLst>
          </p:cNvPr>
          <p:cNvSpPr txBox="1"/>
          <p:nvPr/>
        </p:nvSpPr>
        <p:spPr>
          <a:xfrm>
            <a:off x="0" y="607589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a strong, safe, and healthy future for all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FD3C5-5DBB-2E21-2CD3-7C3B25ECD2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462667" y="1734993"/>
            <a:ext cx="448627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1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5696D3-AE05-704B-C24E-D1586AE541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0462667" y="1734993"/>
            <a:ext cx="4486275" cy="425767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Why Work Together?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5733D-8058-79C2-81A8-0683C9482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45" y="1308389"/>
            <a:ext cx="11178309" cy="5365788"/>
          </a:xfrm>
        </p:spPr>
        <p:txBody>
          <a:bodyPr>
            <a:normAutofit/>
          </a:bodyPr>
          <a:lstStyle/>
          <a:p>
            <a:r>
              <a:rPr lang="en-US" b="1" dirty="0"/>
              <a:t>Shared Context:</a:t>
            </a:r>
          </a:p>
          <a:p>
            <a:pPr lvl="1"/>
            <a:r>
              <a:rPr lang="en-US" dirty="0"/>
              <a:t>Same region, climate, weather patterns</a:t>
            </a:r>
          </a:p>
          <a:p>
            <a:pPr lvl="1"/>
            <a:r>
              <a:rPr lang="en-US" dirty="0"/>
              <a:t>Jurisdictional boundaries don’t matter to the weather</a:t>
            </a:r>
          </a:p>
          <a:p>
            <a:pPr lvl="1"/>
            <a:r>
              <a:rPr lang="en-US" dirty="0"/>
              <a:t>Knowing your neighbors is good emergency preparedness</a:t>
            </a:r>
          </a:p>
          <a:p>
            <a:r>
              <a:rPr lang="en-US" b="1" dirty="0"/>
              <a:t>Partnership between City and County: </a:t>
            </a:r>
          </a:p>
          <a:p>
            <a:pPr lvl="1"/>
            <a:r>
              <a:rPr lang="en-US" dirty="0"/>
              <a:t>Stronger plans; better outcomes</a:t>
            </a:r>
          </a:p>
          <a:p>
            <a:pPr lvl="1"/>
            <a:r>
              <a:rPr lang="en-US" dirty="0"/>
              <a:t>More efficient use of human and financial resources</a:t>
            </a:r>
          </a:p>
          <a:p>
            <a:pPr lvl="1"/>
            <a:r>
              <a:rPr lang="en-US" dirty="0"/>
              <a:t>For many residents, it’s all one community</a:t>
            </a:r>
          </a:p>
          <a:p>
            <a:r>
              <a:rPr lang="en-US" b="1" dirty="0"/>
              <a:t>UVA: </a:t>
            </a:r>
          </a:p>
          <a:p>
            <a:pPr lvl="1"/>
            <a:r>
              <a:rPr lang="en-US" dirty="0"/>
              <a:t>Major influence on local economy, infrastructure, etc.</a:t>
            </a:r>
          </a:p>
          <a:p>
            <a:pPr lvl="1"/>
            <a:r>
              <a:rPr lang="en-US" dirty="0"/>
              <a:t>Subject matter experts</a:t>
            </a:r>
          </a:p>
          <a:p>
            <a:pPr lvl="1"/>
            <a:r>
              <a:rPr lang="en-US" dirty="0"/>
              <a:t>Research and funding support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7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DADCF75-FBDB-F577-74A4-978E90DBD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282" y="1225641"/>
            <a:ext cx="1503784" cy="15037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981960-1BEC-AA41-78DF-4974746D3BA6}"/>
              </a:ext>
            </a:extLst>
          </p:cNvPr>
          <p:cNvGrpSpPr/>
          <p:nvPr/>
        </p:nvGrpSpPr>
        <p:grpSpPr>
          <a:xfrm>
            <a:off x="362322" y="2680461"/>
            <a:ext cx="11594056" cy="3750451"/>
            <a:chOff x="362322" y="2643885"/>
            <a:chExt cx="11594056" cy="375045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EAAE6DE-2BB1-2D6D-2359-FB6013D5750A}"/>
                </a:ext>
              </a:extLst>
            </p:cNvPr>
            <p:cNvSpPr/>
            <p:nvPr/>
          </p:nvSpPr>
          <p:spPr>
            <a:xfrm>
              <a:off x="461292" y="2643885"/>
              <a:ext cx="3437478" cy="404449"/>
            </a:xfrm>
            <a:custGeom>
              <a:avLst/>
              <a:gdLst>
                <a:gd name="connsiteX0" fmla="*/ 0 w 3437478"/>
                <a:gd name="connsiteY0" fmla="*/ 40445 h 404449"/>
                <a:gd name="connsiteX1" fmla="*/ 40445 w 3437478"/>
                <a:gd name="connsiteY1" fmla="*/ 0 h 404449"/>
                <a:gd name="connsiteX2" fmla="*/ 3397033 w 3437478"/>
                <a:gd name="connsiteY2" fmla="*/ 0 h 404449"/>
                <a:gd name="connsiteX3" fmla="*/ 3437478 w 3437478"/>
                <a:gd name="connsiteY3" fmla="*/ 40445 h 404449"/>
                <a:gd name="connsiteX4" fmla="*/ 3437478 w 3437478"/>
                <a:gd name="connsiteY4" fmla="*/ 364004 h 404449"/>
                <a:gd name="connsiteX5" fmla="*/ 3397033 w 3437478"/>
                <a:gd name="connsiteY5" fmla="*/ 404449 h 404449"/>
                <a:gd name="connsiteX6" fmla="*/ 40445 w 3437478"/>
                <a:gd name="connsiteY6" fmla="*/ 404449 h 404449"/>
                <a:gd name="connsiteX7" fmla="*/ 0 w 3437478"/>
                <a:gd name="connsiteY7" fmla="*/ 364004 h 404449"/>
                <a:gd name="connsiteX8" fmla="*/ 0 w 3437478"/>
                <a:gd name="connsiteY8" fmla="*/ 40445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7478" h="404449">
                  <a:moveTo>
                    <a:pt x="0" y="40445"/>
                  </a:moveTo>
                  <a:cubicBezTo>
                    <a:pt x="0" y="18108"/>
                    <a:pt x="18108" y="0"/>
                    <a:pt x="40445" y="0"/>
                  </a:cubicBezTo>
                  <a:lnTo>
                    <a:pt x="3397033" y="0"/>
                  </a:lnTo>
                  <a:cubicBezTo>
                    <a:pt x="3419370" y="0"/>
                    <a:pt x="3437478" y="18108"/>
                    <a:pt x="3437478" y="40445"/>
                  </a:cubicBezTo>
                  <a:lnTo>
                    <a:pt x="3437478" y="364004"/>
                  </a:lnTo>
                  <a:cubicBezTo>
                    <a:pt x="3437478" y="386341"/>
                    <a:pt x="3419370" y="404449"/>
                    <a:pt x="3397033" y="404449"/>
                  </a:cubicBezTo>
                  <a:lnTo>
                    <a:pt x="40445" y="404449"/>
                  </a:lnTo>
                  <a:cubicBezTo>
                    <a:pt x="18108" y="404449"/>
                    <a:pt x="0" y="386341"/>
                    <a:pt x="0" y="364004"/>
                  </a:cubicBezTo>
                  <a:lnTo>
                    <a:pt x="0" y="40445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566" tIns="42326" rIns="57566" bIns="4232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+mn-lt"/>
                  <a:cs typeface="Helvetica" panose="020B0604020202020204" pitchFamily="34" charset="0"/>
                </a:rPr>
                <a:t>County</a:t>
              </a:r>
              <a:endParaRPr lang="en-US" b="1" kern="1200">
                <a:latin typeface="+mn-lt"/>
                <a:cs typeface="Helvetica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947F238-7739-CCB6-BB06-553E41C8371A}"/>
                </a:ext>
              </a:extLst>
            </p:cNvPr>
            <p:cNvSpPr/>
            <p:nvPr/>
          </p:nvSpPr>
          <p:spPr>
            <a:xfrm>
              <a:off x="985821" y="3304321"/>
              <a:ext cx="3008761" cy="404449"/>
            </a:xfrm>
            <a:custGeom>
              <a:avLst/>
              <a:gdLst>
                <a:gd name="connsiteX0" fmla="*/ 0 w 3008761"/>
                <a:gd name="connsiteY0" fmla="*/ 67422 h 404449"/>
                <a:gd name="connsiteX1" fmla="*/ 67422 w 3008761"/>
                <a:gd name="connsiteY1" fmla="*/ 0 h 404449"/>
                <a:gd name="connsiteX2" fmla="*/ 2941339 w 3008761"/>
                <a:gd name="connsiteY2" fmla="*/ 0 h 404449"/>
                <a:gd name="connsiteX3" fmla="*/ 3008761 w 3008761"/>
                <a:gd name="connsiteY3" fmla="*/ 67422 h 404449"/>
                <a:gd name="connsiteX4" fmla="*/ 3008761 w 3008761"/>
                <a:gd name="connsiteY4" fmla="*/ 337027 h 404449"/>
                <a:gd name="connsiteX5" fmla="*/ 2941339 w 3008761"/>
                <a:gd name="connsiteY5" fmla="*/ 404449 h 404449"/>
                <a:gd name="connsiteX6" fmla="*/ 67422 w 3008761"/>
                <a:gd name="connsiteY6" fmla="*/ 404449 h 404449"/>
                <a:gd name="connsiteX7" fmla="*/ 0 w 3008761"/>
                <a:gd name="connsiteY7" fmla="*/ 337027 h 404449"/>
                <a:gd name="connsiteX8" fmla="*/ 0 w 3008761"/>
                <a:gd name="connsiteY8" fmla="*/ 67422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761" h="404449">
                  <a:moveTo>
                    <a:pt x="0" y="67422"/>
                  </a:moveTo>
                  <a:cubicBezTo>
                    <a:pt x="0" y="30186"/>
                    <a:pt x="30186" y="0"/>
                    <a:pt x="67422" y="0"/>
                  </a:cubicBezTo>
                  <a:lnTo>
                    <a:pt x="2941339" y="0"/>
                  </a:lnTo>
                  <a:cubicBezTo>
                    <a:pt x="2978575" y="0"/>
                    <a:pt x="3008761" y="30186"/>
                    <a:pt x="3008761" y="67422"/>
                  </a:cubicBezTo>
                  <a:lnTo>
                    <a:pt x="3008761" y="337027"/>
                  </a:lnTo>
                  <a:cubicBezTo>
                    <a:pt x="3008761" y="374263"/>
                    <a:pt x="2978575" y="404449"/>
                    <a:pt x="2941339" y="404449"/>
                  </a:cubicBezTo>
                  <a:lnTo>
                    <a:pt x="67422" y="404449"/>
                  </a:lnTo>
                  <a:cubicBezTo>
                    <a:pt x="30186" y="404449"/>
                    <a:pt x="0" y="374263"/>
                    <a:pt x="0" y="337027"/>
                  </a:cubicBezTo>
                  <a:lnTo>
                    <a:pt x="0" y="67422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35" tIns="190435" rIns="190435" bIns="1904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+mn-lt"/>
                  <a:cs typeface="Helvetica" panose="020B0604020202020204" pitchFamily="34" charset="0"/>
                </a:rPr>
                <a:t>Greg Harper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396846-D98D-C676-FF9B-7F3593ADF04D}"/>
                </a:ext>
              </a:extLst>
            </p:cNvPr>
            <p:cNvSpPr/>
            <p:nvPr/>
          </p:nvSpPr>
          <p:spPr>
            <a:xfrm>
              <a:off x="985821" y="4132115"/>
              <a:ext cx="3008761" cy="404449"/>
            </a:xfrm>
            <a:custGeom>
              <a:avLst/>
              <a:gdLst>
                <a:gd name="connsiteX0" fmla="*/ 0 w 3008761"/>
                <a:gd name="connsiteY0" fmla="*/ 67422 h 404449"/>
                <a:gd name="connsiteX1" fmla="*/ 67422 w 3008761"/>
                <a:gd name="connsiteY1" fmla="*/ 0 h 404449"/>
                <a:gd name="connsiteX2" fmla="*/ 2941339 w 3008761"/>
                <a:gd name="connsiteY2" fmla="*/ 0 h 404449"/>
                <a:gd name="connsiteX3" fmla="*/ 3008761 w 3008761"/>
                <a:gd name="connsiteY3" fmla="*/ 67422 h 404449"/>
                <a:gd name="connsiteX4" fmla="*/ 3008761 w 3008761"/>
                <a:gd name="connsiteY4" fmla="*/ 337027 h 404449"/>
                <a:gd name="connsiteX5" fmla="*/ 2941339 w 3008761"/>
                <a:gd name="connsiteY5" fmla="*/ 404449 h 404449"/>
                <a:gd name="connsiteX6" fmla="*/ 67422 w 3008761"/>
                <a:gd name="connsiteY6" fmla="*/ 404449 h 404449"/>
                <a:gd name="connsiteX7" fmla="*/ 0 w 3008761"/>
                <a:gd name="connsiteY7" fmla="*/ 337027 h 404449"/>
                <a:gd name="connsiteX8" fmla="*/ 0 w 3008761"/>
                <a:gd name="connsiteY8" fmla="*/ 67422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761" h="404449">
                  <a:moveTo>
                    <a:pt x="0" y="67422"/>
                  </a:moveTo>
                  <a:cubicBezTo>
                    <a:pt x="0" y="30186"/>
                    <a:pt x="30186" y="0"/>
                    <a:pt x="67422" y="0"/>
                  </a:cubicBezTo>
                  <a:lnTo>
                    <a:pt x="2941339" y="0"/>
                  </a:lnTo>
                  <a:cubicBezTo>
                    <a:pt x="2978575" y="0"/>
                    <a:pt x="3008761" y="30186"/>
                    <a:pt x="3008761" y="67422"/>
                  </a:cubicBezTo>
                  <a:lnTo>
                    <a:pt x="3008761" y="337027"/>
                  </a:lnTo>
                  <a:cubicBezTo>
                    <a:pt x="3008761" y="374263"/>
                    <a:pt x="2978575" y="404449"/>
                    <a:pt x="2941339" y="404449"/>
                  </a:cubicBezTo>
                  <a:lnTo>
                    <a:pt x="67422" y="404449"/>
                  </a:lnTo>
                  <a:cubicBezTo>
                    <a:pt x="30186" y="404449"/>
                    <a:pt x="0" y="374263"/>
                    <a:pt x="0" y="337027"/>
                  </a:cubicBezTo>
                  <a:lnTo>
                    <a:pt x="0" y="67422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35" tIns="190435" rIns="190435" bIns="1904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Gabe Dayley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175A033-FDC1-A949-26CD-6011658AC95A}"/>
                </a:ext>
              </a:extLst>
            </p:cNvPr>
            <p:cNvSpPr/>
            <p:nvPr/>
          </p:nvSpPr>
          <p:spPr>
            <a:xfrm>
              <a:off x="985821" y="4966768"/>
              <a:ext cx="3008761" cy="404449"/>
            </a:xfrm>
            <a:custGeom>
              <a:avLst/>
              <a:gdLst>
                <a:gd name="connsiteX0" fmla="*/ 0 w 3008761"/>
                <a:gd name="connsiteY0" fmla="*/ 67422 h 404449"/>
                <a:gd name="connsiteX1" fmla="*/ 67422 w 3008761"/>
                <a:gd name="connsiteY1" fmla="*/ 0 h 404449"/>
                <a:gd name="connsiteX2" fmla="*/ 2941339 w 3008761"/>
                <a:gd name="connsiteY2" fmla="*/ 0 h 404449"/>
                <a:gd name="connsiteX3" fmla="*/ 3008761 w 3008761"/>
                <a:gd name="connsiteY3" fmla="*/ 67422 h 404449"/>
                <a:gd name="connsiteX4" fmla="*/ 3008761 w 3008761"/>
                <a:gd name="connsiteY4" fmla="*/ 337027 h 404449"/>
                <a:gd name="connsiteX5" fmla="*/ 2941339 w 3008761"/>
                <a:gd name="connsiteY5" fmla="*/ 404449 h 404449"/>
                <a:gd name="connsiteX6" fmla="*/ 67422 w 3008761"/>
                <a:gd name="connsiteY6" fmla="*/ 404449 h 404449"/>
                <a:gd name="connsiteX7" fmla="*/ 0 w 3008761"/>
                <a:gd name="connsiteY7" fmla="*/ 337027 h 404449"/>
                <a:gd name="connsiteX8" fmla="*/ 0 w 3008761"/>
                <a:gd name="connsiteY8" fmla="*/ 67422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761" h="404449">
                  <a:moveTo>
                    <a:pt x="0" y="67422"/>
                  </a:moveTo>
                  <a:cubicBezTo>
                    <a:pt x="0" y="30186"/>
                    <a:pt x="30186" y="0"/>
                    <a:pt x="67422" y="0"/>
                  </a:cubicBezTo>
                  <a:lnTo>
                    <a:pt x="2941339" y="0"/>
                  </a:lnTo>
                  <a:cubicBezTo>
                    <a:pt x="2978575" y="0"/>
                    <a:pt x="3008761" y="30186"/>
                    <a:pt x="3008761" y="67422"/>
                  </a:cubicBezTo>
                  <a:lnTo>
                    <a:pt x="3008761" y="337027"/>
                  </a:lnTo>
                  <a:cubicBezTo>
                    <a:pt x="3008761" y="374263"/>
                    <a:pt x="2978575" y="404449"/>
                    <a:pt x="2941339" y="404449"/>
                  </a:cubicBezTo>
                  <a:lnTo>
                    <a:pt x="67422" y="404449"/>
                  </a:lnTo>
                  <a:cubicBezTo>
                    <a:pt x="30186" y="404449"/>
                    <a:pt x="0" y="374263"/>
                    <a:pt x="0" y="337027"/>
                  </a:cubicBezTo>
                  <a:lnTo>
                    <a:pt x="0" y="67422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35" tIns="190435" rIns="190435" bIns="1904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Jamie Powers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F7A120-70C7-2D61-ECC0-B298B3319487}"/>
                </a:ext>
              </a:extLst>
            </p:cNvPr>
            <p:cNvSpPr/>
            <p:nvPr/>
          </p:nvSpPr>
          <p:spPr>
            <a:xfrm>
              <a:off x="985821" y="5799842"/>
              <a:ext cx="3008761" cy="404449"/>
            </a:xfrm>
            <a:custGeom>
              <a:avLst/>
              <a:gdLst>
                <a:gd name="connsiteX0" fmla="*/ 0 w 3008761"/>
                <a:gd name="connsiteY0" fmla="*/ 67422 h 404449"/>
                <a:gd name="connsiteX1" fmla="*/ 67422 w 3008761"/>
                <a:gd name="connsiteY1" fmla="*/ 0 h 404449"/>
                <a:gd name="connsiteX2" fmla="*/ 2941339 w 3008761"/>
                <a:gd name="connsiteY2" fmla="*/ 0 h 404449"/>
                <a:gd name="connsiteX3" fmla="*/ 3008761 w 3008761"/>
                <a:gd name="connsiteY3" fmla="*/ 67422 h 404449"/>
                <a:gd name="connsiteX4" fmla="*/ 3008761 w 3008761"/>
                <a:gd name="connsiteY4" fmla="*/ 337027 h 404449"/>
                <a:gd name="connsiteX5" fmla="*/ 2941339 w 3008761"/>
                <a:gd name="connsiteY5" fmla="*/ 404449 h 404449"/>
                <a:gd name="connsiteX6" fmla="*/ 67422 w 3008761"/>
                <a:gd name="connsiteY6" fmla="*/ 404449 h 404449"/>
                <a:gd name="connsiteX7" fmla="*/ 0 w 3008761"/>
                <a:gd name="connsiteY7" fmla="*/ 337027 h 404449"/>
                <a:gd name="connsiteX8" fmla="*/ 0 w 3008761"/>
                <a:gd name="connsiteY8" fmla="*/ 67422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761" h="404449">
                  <a:moveTo>
                    <a:pt x="0" y="67422"/>
                  </a:moveTo>
                  <a:cubicBezTo>
                    <a:pt x="0" y="30186"/>
                    <a:pt x="30186" y="0"/>
                    <a:pt x="67422" y="0"/>
                  </a:cubicBezTo>
                  <a:lnTo>
                    <a:pt x="2941339" y="0"/>
                  </a:lnTo>
                  <a:cubicBezTo>
                    <a:pt x="2978575" y="0"/>
                    <a:pt x="3008761" y="30186"/>
                    <a:pt x="3008761" y="67422"/>
                  </a:cubicBezTo>
                  <a:lnTo>
                    <a:pt x="3008761" y="337027"/>
                  </a:lnTo>
                  <a:cubicBezTo>
                    <a:pt x="3008761" y="374263"/>
                    <a:pt x="2978575" y="404449"/>
                    <a:pt x="2941339" y="404449"/>
                  </a:cubicBezTo>
                  <a:lnTo>
                    <a:pt x="67422" y="404449"/>
                  </a:lnTo>
                  <a:cubicBezTo>
                    <a:pt x="30186" y="404449"/>
                    <a:pt x="0" y="374263"/>
                    <a:pt x="0" y="337027"/>
                  </a:cubicBezTo>
                  <a:lnTo>
                    <a:pt x="0" y="67422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35" tIns="190435" rIns="190435" bIns="1904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Serena Gruia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145E75-992A-740A-3565-FB0ADEDC5FDE}"/>
                </a:ext>
              </a:extLst>
            </p:cNvPr>
            <p:cNvSpPr/>
            <p:nvPr/>
          </p:nvSpPr>
          <p:spPr>
            <a:xfrm>
              <a:off x="4432696" y="2643885"/>
              <a:ext cx="3437478" cy="404449"/>
            </a:xfrm>
            <a:custGeom>
              <a:avLst/>
              <a:gdLst>
                <a:gd name="connsiteX0" fmla="*/ 0 w 3437478"/>
                <a:gd name="connsiteY0" fmla="*/ 40445 h 404449"/>
                <a:gd name="connsiteX1" fmla="*/ 40445 w 3437478"/>
                <a:gd name="connsiteY1" fmla="*/ 0 h 404449"/>
                <a:gd name="connsiteX2" fmla="*/ 3397033 w 3437478"/>
                <a:gd name="connsiteY2" fmla="*/ 0 h 404449"/>
                <a:gd name="connsiteX3" fmla="*/ 3437478 w 3437478"/>
                <a:gd name="connsiteY3" fmla="*/ 40445 h 404449"/>
                <a:gd name="connsiteX4" fmla="*/ 3437478 w 3437478"/>
                <a:gd name="connsiteY4" fmla="*/ 364004 h 404449"/>
                <a:gd name="connsiteX5" fmla="*/ 3397033 w 3437478"/>
                <a:gd name="connsiteY5" fmla="*/ 404449 h 404449"/>
                <a:gd name="connsiteX6" fmla="*/ 40445 w 3437478"/>
                <a:gd name="connsiteY6" fmla="*/ 404449 h 404449"/>
                <a:gd name="connsiteX7" fmla="*/ 0 w 3437478"/>
                <a:gd name="connsiteY7" fmla="*/ 364004 h 404449"/>
                <a:gd name="connsiteX8" fmla="*/ 0 w 3437478"/>
                <a:gd name="connsiteY8" fmla="*/ 40445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7478" h="404449">
                  <a:moveTo>
                    <a:pt x="0" y="40445"/>
                  </a:moveTo>
                  <a:cubicBezTo>
                    <a:pt x="0" y="18108"/>
                    <a:pt x="18108" y="0"/>
                    <a:pt x="40445" y="0"/>
                  </a:cubicBezTo>
                  <a:lnTo>
                    <a:pt x="3397033" y="0"/>
                  </a:lnTo>
                  <a:cubicBezTo>
                    <a:pt x="3419370" y="0"/>
                    <a:pt x="3437478" y="18108"/>
                    <a:pt x="3437478" y="40445"/>
                  </a:cubicBezTo>
                  <a:lnTo>
                    <a:pt x="3437478" y="364004"/>
                  </a:lnTo>
                  <a:cubicBezTo>
                    <a:pt x="3437478" y="386341"/>
                    <a:pt x="3419370" y="404449"/>
                    <a:pt x="3397033" y="404449"/>
                  </a:cubicBezTo>
                  <a:lnTo>
                    <a:pt x="40445" y="404449"/>
                  </a:lnTo>
                  <a:cubicBezTo>
                    <a:pt x="18108" y="404449"/>
                    <a:pt x="0" y="386341"/>
                    <a:pt x="0" y="364004"/>
                  </a:cubicBezTo>
                  <a:lnTo>
                    <a:pt x="0" y="40445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661" tIns="41056" rIns="55661" bIns="4105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b="1" kern="1200">
                  <a:latin typeface="+mn-lt"/>
                  <a:cs typeface="Helvetica" panose="020B0604020202020204" pitchFamily="34" charset="0"/>
                </a:rPr>
                <a:t>City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225891B-BAB1-FC30-7090-888160429F5C}"/>
                </a:ext>
              </a:extLst>
            </p:cNvPr>
            <p:cNvSpPr/>
            <p:nvPr/>
          </p:nvSpPr>
          <p:spPr>
            <a:xfrm>
              <a:off x="4955778" y="3304256"/>
              <a:ext cx="3008761" cy="404449"/>
            </a:xfrm>
            <a:custGeom>
              <a:avLst/>
              <a:gdLst>
                <a:gd name="connsiteX0" fmla="*/ 0 w 3008761"/>
                <a:gd name="connsiteY0" fmla="*/ 67422 h 404449"/>
                <a:gd name="connsiteX1" fmla="*/ 67422 w 3008761"/>
                <a:gd name="connsiteY1" fmla="*/ 0 h 404449"/>
                <a:gd name="connsiteX2" fmla="*/ 2941339 w 3008761"/>
                <a:gd name="connsiteY2" fmla="*/ 0 h 404449"/>
                <a:gd name="connsiteX3" fmla="*/ 3008761 w 3008761"/>
                <a:gd name="connsiteY3" fmla="*/ 67422 h 404449"/>
                <a:gd name="connsiteX4" fmla="*/ 3008761 w 3008761"/>
                <a:gd name="connsiteY4" fmla="*/ 337027 h 404449"/>
                <a:gd name="connsiteX5" fmla="*/ 2941339 w 3008761"/>
                <a:gd name="connsiteY5" fmla="*/ 404449 h 404449"/>
                <a:gd name="connsiteX6" fmla="*/ 67422 w 3008761"/>
                <a:gd name="connsiteY6" fmla="*/ 404449 h 404449"/>
                <a:gd name="connsiteX7" fmla="*/ 0 w 3008761"/>
                <a:gd name="connsiteY7" fmla="*/ 337027 h 404449"/>
                <a:gd name="connsiteX8" fmla="*/ 0 w 3008761"/>
                <a:gd name="connsiteY8" fmla="*/ 67422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761" h="404449">
                  <a:moveTo>
                    <a:pt x="0" y="67422"/>
                  </a:moveTo>
                  <a:cubicBezTo>
                    <a:pt x="0" y="30186"/>
                    <a:pt x="30186" y="0"/>
                    <a:pt x="67422" y="0"/>
                  </a:cubicBezTo>
                  <a:lnTo>
                    <a:pt x="2941339" y="0"/>
                  </a:lnTo>
                  <a:cubicBezTo>
                    <a:pt x="2978575" y="0"/>
                    <a:pt x="3008761" y="30186"/>
                    <a:pt x="3008761" y="67422"/>
                  </a:cubicBezTo>
                  <a:lnTo>
                    <a:pt x="3008761" y="337027"/>
                  </a:lnTo>
                  <a:cubicBezTo>
                    <a:pt x="3008761" y="374263"/>
                    <a:pt x="2978575" y="404449"/>
                    <a:pt x="2941339" y="404449"/>
                  </a:cubicBezTo>
                  <a:lnTo>
                    <a:pt x="67422" y="404449"/>
                  </a:lnTo>
                  <a:cubicBezTo>
                    <a:pt x="30186" y="404449"/>
                    <a:pt x="0" y="374263"/>
                    <a:pt x="0" y="337027"/>
                  </a:cubicBezTo>
                  <a:lnTo>
                    <a:pt x="0" y="67422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35" tIns="190435" rIns="190435" bIns="1904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Kristel Riddervold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E41CF8B-82A5-EC51-6AD7-25463CBBFE43}"/>
                </a:ext>
              </a:extLst>
            </p:cNvPr>
            <p:cNvSpPr/>
            <p:nvPr/>
          </p:nvSpPr>
          <p:spPr>
            <a:xfrm>
              <a:off x="4955778" y="4120200"/>
              <a:ext cx="3008761" cy="404449"/>
            </a:xfrm>
            <a:custGeom>
              <a:avLst/>
              <a:gdLst>
                <a:gd name="connsiteX0" fmla="*/ 0 w 3008761"/>
                <a:gd name="connsiteY0" fmla="*/ 67422 h 404449"/>
                <a:gd name="connsiteX1" fmla="*/ 67422 w 3008761"/>
                <a:gd name="connsiteY1" fmla="*/ 0 h 404449"/>
                <a:gd name="connsiteX2" fmla="*/ 2941339 w 3008761"/>
                <a:gd name="connsiteY2" fmla="*/ 0 h 404449"/>
                <a:gd name="connsiteX3" fmla="*/ 3008761 w 3008761"/>
                <a:gd name="connsiteY3" fmla="*/ 67422 h 404449"/>
                <a:gd name="connsiteX4" fmla="*/ 3008761 w 3008761"/>
                <a:gd name="connsiteY4" fmla="*/ 337027 h 404449"/>
                <a:gd name="connsiteX5" fmla="*/ 2941339 w 3008761"/>
                <a:gd name="connsiteY5" fmla="*/ 404449 h 404449"/>
                <a:gd name="connsiteX6" fmla="*/ 67422 w 3008761"/>
                <a:gd name="connsiteY6" fmla="*/ 404449 h 404449"/>
                <a:gd name="connsiteX7" fmla="*/ 0 w 3008761"/>
                <a:gd name="connsiteY7" fmla="*/ 337027 h 404449"/>
                <a:gd name="connsiteX8" fmla="*/ 0 w 3008761"/>
                <a:gd name="connsiteY8" fmla="*/ 67422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761" h="404449">
                  <a:moveTo>
                    <a:pt x="0" y="67422"/>
                  </a:moveTo>
                  <a:cubicBezTo>
                    <a:pt x="0" y="30186"/>
                    <a:pt x="30186" y="0"/>
                    <a:pt x="67422" y="0"/>
                  </a:cubicBezTo>
                  <a:lnTo>
                    <a:pt x="2941339" y="0"/>
                  </a:lnTo>
                  <a:cubicBezTo>
                    <a:pt x="2978575" y="0"/>
                    <a:pt x="3008761" y="30186"/>
                    <a:pt x="3008761" y="67422"/>
                  </a:cubicBezTo>
                  <a:lnTo>
                    <a:pt x="3008761" y="337027"/>
                  </a:lnTo>
                  <a:cubicBezTo>
                    <a:pt x="3008761" y="374263"/>
                    <a:pt x="2978575" y="404449"/>
                    <a:pt x="2941339" y="404449"/>
                  </a:cubicBezTo>
                  <a:lnTo>
                    <a:pt x="67422" y="404449"/>
                  </a:lnTo>
                  <a:cubicBezTo>
                    <a:pt x="30186" y="404449"/>
                    <a:pt x="0" y="374263"/>
                    <a:pt x="0" y="337027"/>
                  </a:cubicBezTo>
                  <a:lnTo>
                    <a:pt x="0" y="67422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35" tIns="190435" rIns="190435" bIns="1904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Emily Irvine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D042729-C564-B76E-763E-651405B524DF}"/>
                </a:ext>
              </a:extLst>
            </p:cNvPr>
            <p:cNvSpPr/>
            <p:nvPr/>
          </p:nvSpPr>
          <p:spPr>
            <a:xfrm>
              <a:off x="4955778" y="4941753"/>
              <a:ext cx="3008761" cy="404449"/>
            </a:xfrm>
            <a:custGeom>
              <a:avLst/>
              <a:gdLst>
                <a:gd name="connsiteX0" fmla="*/ 0 w 3008761"/>
                <a:gd name="connsiteY0" fmla="*/ 67422 h 404449"/>
                <a:gd name="connsiteX1" fmla="*/ 67422 w 3008761"/>
                <a:gd name="connsiteY1" fmla="*/ 0 h 404449"/>
                <a:gd name="connsiteX2" fmla="*/ 2941339 w 3008761"/>
                <a:gd name="connsiteY2" fmla="*/ 0 h 404449"/>
                <a:gd name="connsiteX3" fmla="*/ 3008761 w 3008761"/>
                <a:gd name="connsiteY3" fmla="*/ 67422 h 404449"/>
                <a:gd name="connsiteX4" fmla="*/ 3008761 w 3008761"/>
                <a:gd name="connsiteY4" fmla="*/ 337027 h 404449"/>
                <a:gd name="connsiteX5" fmla="*/ 2941339 w 3008761"/>
                <a:gd name="connsiteY5" fmla="*/ 404449 h 404449"/>
                <a:gd name="connsiteX6" fmla="*/ 67422 w 3008761"/>
                <a:gd name="connsiteY6" fmla="*/ 404449 h 404449"/>
                <a:gd name="connsiteX7" fmla="*/ 0 w 3008761"/>
                <a:gd name="connsiteY7" fmla="*/ 337027 h 404449"/>
                <a:gd name="connsiteX8" fmla="*/ 0 w 3008761"/>
                <a:gd name="connsiteY8" fmla="*/ 67422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761" h="404449">
                  <a:moveTo>
                    <a:pt x="0" y="67422"/>
                  </a:moveTo>
                  <a:cubicBezTo>
                    <a:pt x="0" y="30186"/>
                    <a:pt x="30186" y="0"/>
                    <a:pt x="67422" y="0"/>
                  </a:cubicBezTo>
                  <a:lnTo>
                    <a:pt x="2941339" y="0"/>
                  </a:lnTo>
                  <a:cubicBezTo>
                    <a:pt x="2978575" y="0"/>
                    <a:pt x="3008761" y="30186"/>
                    <a:pt x="3008761" y="67422"/>
                  </a:cubicBezTo>
                  <a:lnTo>
                    <a:pt x="3008761" y="337027"/>
                  </a:lnTo>
                  <a:cubicBezTo>
                    <a:pt x="3008761" y="374263"/>
                    <a:pt x="2978575" y="404449"/>
                    <a:pt x="2941339" y="404449"/>
                  </a:cubicBezTo>
                  <a:lnTo>
                    <a:pt x="67422" y="404449"/>
                  </a:lnTo>
                  <a:cubicBezTo>
                    <a:pt x="30186" y="404449"/>
                    <a:pt x="0" y="374263"/>
                    <a:pt x="0" y="337027"/>
                  </a:cubicBezTo>
                  <a:lnTo>
                    <a:pt x="0" y="67422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35" tIns="190435" rIns="190435" bIns="1904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Tray Biasiolli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C1C78F-0295-C239-26A1-4AD09D93B644}"/>
                </a:ext>
              </a:extLst>
            </p:cNvPr>
            <p:cNvSpPr/>
            <p:nvPr/>
          </p:nvSpPr>
          <p:spPr>
            <a:xfrm>
              <a:off x="8413594" y="2643885"/>
              <a:ext cx="3437478" cy="404449"/>
            </a:xfrm>
            <a:custGeom>
              <a:avLst/>
              <a:gdLst>
                <a:gd name="connsiteX0" fmla="*/ 0 w 3437478"/>
                <a:gd name="connsiteY0" fmla="*/ 40445 h 404449"/>
                <a:gd name="connsiteX1" fmla="*/ 40445 w 3437478"/>
                <a:gd name="connsiteY1" fmla="*/ 0 h 404449"/>
                <a:gd name="connsiteX2" fmla="*/ 3397033 w 3437478"/>
                <a:gd name="connsiteY2" fmla="*/ 0 h 404449"/>
                <a:gd name="connsiteX3" fmla="*/ 3437478 w 3437478"/>
                <a:gd name="connsiteY3" fmla="*/ 40445 h 404449"/>
                <a:gd name="connsiteX4" fmla="*/ 3437478 w 3437478"/>
                <a:gd name="connsiteY4" fmla="*/ 364004 h 404449"/>
                <a:gd name="connsiteX5" fmla="*/ 3397033 w 3437478"/>
                <a:gd name="connsiteY5" fmla="*/ 404449 h 404449"/>
                <a:gd name="connsiteX6" fmla="*/ 40445 w 3437478"/>
                <a:gd name="connsiteY6" fmla="*/ 404449 h 404449"/>
                <a:gd name="connsiteX7" fmla="*/ 0 w 3437478"/>
                <a:gd name="connsiteY7" fmla="*/ 364004 h 404449"/>
                <a:gd name="connsiteX8" fmla="*/ 0 w 3437478"/>
                <a:gd name="connsiteY8" fmla="*/ 40445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7478" h="404449">
                  <a:moveTo>
                    <a:pt x="0" y="40445"/>
                  </a:moveTo>
                  <a:cubicBezTo>
                    <a:pt x="0" y="18108"/>
                    <a:pt x="18108" y="0"/>
                    <a:pt x="40445" y="0"/>
                  </a:cubicBezTo>
                  <a:lnTo>
                    <a:pt x="3397033" y="0"/>
                  </a:lnTo>
                  <a:cubicBezTo>
                    <a:pt x="3419370" y="0"/>
                    <a:pt x="3437478" y="18108"/>
                    <a:pt x="3437478" y="40445"/>
                  </a:cubicBezTo>
                  <a:lnTo>
                    <a:pt x="3437478" y="364004"/>
                  </a:lnTo>
                  <a:cubicBezTo>
                    <a:pt x="3437478" y="386341"/>
                    <a:pt x="3419370" y="404449"/>
                    <a:pt x="3397033" y="404449"/>
                  </a:cubicBezTo>
                  <a:lnTo>
                    <a:pt x="40445" y="404449"/>
                  </a:lnTo>
                  <a:cubicBezTo>
                    <a:pt x="18108" y="404449"/>
                    <a:pt x="0" y="386341"/>
                    <a:pt x="0" y="364004"/>
                  </a:cubicBezTo>
                  <a:lnTo>
                    <a:pt x="0" y="40445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661" tIns="41056" rIns="55661" bIns="4105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b="1" kern="1200">
                  <a:latin typeface="+mn-lt"/>
                  <a:cs typeface="Helvetica" panose="020B0604020202020204" pitchFamily="34" charset="0"/>
                </a:rPr>
                <a:t>UVA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9046A25-E659-55C1-43E1-9DC6D897AE02}"/>
                </a:ext>
              </a:extLst>
            </p:cNvPr>
            <p:cNvSpPr/>
            <p:nvPr/>
          </p:nvSpPr>
          <p:spPr>
            <a:xfrm>
              <a:off x="8947617" y="3331749"/>
              <a:ext cx="3008761" cy="404449"/>
            </a:xfrm>
            <a:custGeom>
              <a:avLst/>
              <a:gdLst>
                <a:gd name="connsiteX0" fmla="*/ 0 w 3008761"/>
                <a:gd name="connsiteY0" fmla="*/ 67422 h 404449"/>
                <a:gd name="connsiteX1" fmla="*/ 67422 w 3008761"/>
                <a:gd name="connsiteY1" fmla="*/ 0 h 404449"/>
                <a:gd name="connsiteX2" fmla="*/ 2941339 w 3008761"/>
                <a:gd name="connsiteY2" fmla="*/ 0 h 404449"/>
                <a:gd name="connsiteX3" fmla="*/ 3008761 w 3008761"/>
                <a:gd name="connsiteY3" fmla="*/ 67422 h 404449"/>
                <a:gd name="connsiteX4" fmla="*/ 3008761 w 3008761"/>
                <a:gd name="connsiteY4" fmla="*/ 337027 h 404449"/>
                <a:gd name="connsiteX5" fmla="*/ 2941339 w 3008761"/>
                <a:gd name="connsiteY5" fmla="*/ 404449 h 404449"/>
                <a:gd name="connsiteX6" fmla="*/ 67422 w 3008761"/>
                <a:gd name="connsiteY6" fmla="*/ 404449 h 404449"/>
                <a:gd name="connsiteX7" fmla="*/ 0 w 3008761"/>
                <a:gd name="connsiteY7" fmla="*/ 337027 h 404449"/>
                <a:gd name="connsiteX8" fmla="*/ 0 w 3008761"/>
                <a:gd name="connsiteY8" fmla="*/ 67422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761" h="404449">
                  <a:moveTo>
                    <a:pt x="0" y="67422"/>
                  </a:moveTo>
                  <a:cubicBezTo>
                    <a:pt x="0" y="30186"/>
                    <a:pt x="30186" y="0"/>
                    <a:pt x="67422" y="0"/>
                  </a:cubicBezTo>
                  <a:lnTo>
                    <a:pt x="2941339" y="0"/>
                  </a:lnTo>
                  <a:cubicBezTo>
                    <a:pt x="2978575" y="0"/>
                    <a:pt x="3008761" y="30186"/>
                    <a:pt x="3008761" y="67422"/>
                  </a:cubicBezTo>
                  <a:lnTo>
                    <a:pt x="3008761" y="337027"/>
                  </a:lnTo>
                  <a:cubicBezTo>
                    <a:pt x="3008761" y="374263"/>
                    <a:pt x="2978575" y="404449"/>
                    <a:pt x="2941339" y="404449"/>
                  </a:cubicBezTo>
                  <a:lnTo>
                    <a:pt x="67422" y="404449"/>
                  </a:lnTo>
                  <a:cubicBezTo>
                    <a:pt x="30186" y="404449"/>
                    <a:pt x="0" y="374263"/>
                    <a:pt x="0" y="337027"/>
                  </a:cubicBezTo>
                  <a:lnTo>
                    <a:pt x="0" y="67422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35" tIns="190435" rIns="190435" bIns="1904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Andrea Trimble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C535857-2963-1212-F10E-0A32F7C3ACB7}"/>
                </a:ext>
              </a:extLst>
            </p:cNvPr>
            <p:cNvSpPr/>
            <p:nvPr/>
          </p:nvSpPr>
          <p:spPr>
            <a:xfrm>
              <a:off x="8947617" y="4197888"/>
              <a:ext cx="3008761" cy="404449"/>
            </a:xfrm>
            <a:custGeom>
              <a:avLst/>
              <a:gdLst>
                <a:gd name="connsiteX0" fmla="*/ 0 w 3008761"/>
                <a:gd name="connsiteY0" fmla="*/ 67422 h 404449"/>
                <a:gd name="connsiteX1" fmla="*/ 67422 w 3008761"/>
                <a:gd name="connsiteY1" fmla="*/ 0 h 404449"/>
                <a:gd name="connsiteX2" fmla="*/ 2941339 w 3008761"/>
                <a:gd name="connsiteY2" fmla="*/ 0 h 404449"/>
                <a:gd name="connsiteX3" fmla="*/ 3008761 w 3008761"/>
                <a:gd name="connsiteY3" fmla="*/ 67422 h 404449"/>
                <a:gd name="connsiteX4" fmla="*/ 3008761 w 3008761"/>
                <a:gd name="connsiteY4" fmla="*/ 337027 h 404449"/>
                <a:gd name="connsiteX5" fmla="*/ 2941339 w 3008761"/>
                <a:gd name="connsiteY5" fmla="*/ 404449 h 404449"/>
                <a:gd name="connsiteX6" fmla="*/ 67422 w 3008761"/>
                <a:gd name="connsiteY6" fmla="*/ 404449 h 404449"/>
                <a:gd name="connsiteX7" fmla="*/ 0 w 3008761"/>
                <a:gd name="connsiteY7" fmla="*/ 337027 h 404449"/>
                <a:gd name="connsiteX8" fmla="*/ 0 w 3008761"/>
                <a:gd name="connsiteY8" fmla="*/ 67422 h 4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761" h="404449">
                  <a:moveTo>
                    <a:pt x="0" y="67422"/>
                  </a:moveTo>
                  <a:cubicBezTo>
                    <a:pt x="0" y="30186"/>
                    <a:pt x="30186" y="0"/>
                    <a:pt x="67422" y="0"/>
                  </a:cubicBezTo>
                  <a:lnTo>
                    <a:pt x="2941339" y="0"/>
                  </a:lnTo>
                  <a:cubicBezTo>
                    <a:pt x="2978575" y="0"/>
                    <a:pt x="3008761" y="30186"/>
                    <a:pt x="3008761" y="67422"/>
                  </a:cubicBezTo>
                  <a:lnTo>
                    <a:pt x="3008761" y="337027"/>
                  </a:lnTo>
                  <a:cubicBezTo>
                    <a:pt x="3008761" y="374263"/>
                    <a:pt x="2978575" y="404449"/>
                    <a:pt x="2941339" y="404449"/>
                  </a:cubicBezTo>
                  <a:lnTo>
                    <a:pt x="67422" y="404449"/>
                  </a:lnTo>
                  <a:cubicBezTo>
                    <a:pt x="30186" y="404449"/>
                    <a:pt x="0" y="374263"/>
                    <a:pt x="0" y="337027"/>
                  </a:cubicBezTo>
                  <a:lnTo>
                    <a:pt x="0" y="67422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435" tIns="190435" rIns="190435" bIns="1904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Julia Monteith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56FEB77-634C-7049-14E7-D3BF87E99EE8}"/>
                </a:ext>
              </a:extLst>
            </p:cNvPr>
            <p:cNvSpPr/>
            <p:nvPr/>
          </p:nvSpPr>
          <p:spPr>
            <a:xfrm>
              <a:off x="368639" y="3121135"/>
              <a:ext cx="781381" cy="770820"/>
            </a:xfrm>
            <a:prstGeom prst="roundRect">
              <a:avLst>
                <a:gd name="adj" fmla="val 16670"/>
              </a:avLst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4A4A6A-F51E-035B-3177-A6E79EEFF387}"/>
                </a:ext>
              </a:extLst>
            </p:cNvPr>
            <p:cNvSpPr/>
            <p:nvPr/>
          </p:nvSpPr>
          <p:spPr>
            <a:xfrm>
              <a:off x="362322" y="3940490"/>
              <a:ext cx="787698" cy="787698"/>
            </a:xfrm>
            <a:prstGeom prst="roundRect">
              <a:avLst>
                <a:gd name="adj" fmla="val 16670"/>
              </a:avLst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8916894-B62B-9D2B-EF14-BE8F3099EA8A}"/>
                </a:ext>
              </a:extLst>
            </p:cNvPr>
            <p:cNvSpPr/>
            <p:nvPr/>
          </p:nvSpPr>
          <p:spPr>
            <a:xfrm>
              <a:off x="367059" y="5609797"/>
              <a:ext cx="784539" cy="784539"/>
            </a:xfrm>
            <a:prstGeom prst="roundRect">
              <a:avLst>
                <a:gd name="adj" fmla="val 16670"/>
              </a:avLst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A6353C4-5C07-FC51-07AB-768955CC0AE2}"/>
                </a:ext>
              </a:extLst>
            </p:cNvPr>
            <p:cNvSpPr/>
            <p:nvPr/>
          </p:nvSpPr>
          <p:spPr>
            <a:xfrm>
              <a:off x="4347222" y="3940361"/>
              <a:ext cx="764127" cy="764127"/>
            </a:xfrm>
            <a:prstGeom prst="roundRect">
              <a:avLst>
                <a:gd name="adj" fmla="val 16670"/>
              </a:avLst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1000" r="-21000"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A05ED6-614D-E32B-A901-E69B1482671E}"/>
                </a:ext>
              </a:extLst>
            </p:cNvPr>
            <p:cNvSpPr/>
            <p:nvPr/>
          </p:nvSpPr>
          <p:spPr>
            <a:xfrm>
              <a:off x="4338331" y="4753022"/>
              <a:ext cx="781910" cy="781910"/>
            </a:xfrm>
            <a:prstGeom prst="roundRect">
              <a:avLst>
                <a:gd name="adj" fmla="val 16670"/>
              </a:avLst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739870B-038F-325D-9DAD-3A94CBFFA289}"/>
                </a:ext>
              </a:extLst>
            </p:cNvPr>
            <p:cNvSpPr/>
            <p:nvPr/>
          </p:nvSpPr>
          <p:spPr>
            <a:xfrm>
              <a:off x="8316358" y="3125769"/>
              <a:ext cx="811671" cy="811671"/>
            </a:xfrm>
            <a:prstGeom prst="roundRect">
              <a:avLst>
                <a:gd name="adj" fmla="val 16670"/>
              </a:avLst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5BA4045-4B53-C08E-4359-A4D6EE2D27D8}"/>
                </a:ext>
              </a:extLst>
            </p:cNvPr>
            <p:cNvSpPr/>
            <p:nvPr/>
          </p:nvSpPr>
          <p:spPr>
            <a:xfrm>
              <a:off x="8316358" y="3995346"/>
              <a:ext cx="809534" cy="809534"/>
            </a:xfrm>
            <a:prstGeom prst="roundRect">
              <a:avLst>
                <a:gd name="adj" fmla="val 16670"/>
              </a:avLst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0A58A57-7BB3-5718-B79E-8221E898DC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427" y="1263022"/>
            <a:ext cx="1191208" cy="119120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AFD8749-0AF4-9BE7-5421-1D8E9EB06A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37" y="1225641"/>
            <a:ext cx="1283596" cy="128205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Project Team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09DFF83-0B73-3E47-8293-7012451E84EC}"/>
              </a:ext>
            </a:extLst>
          </p:cNvPr>
          <p:cNvSpPr/>
          <p:nvPr/>
        </p:nvSpPr>
        <p:spPr>
          <a:xfrm>
            <a:off x="352498" y="4814613"/>
            <a:ext cx="789716" cy="781910"/>
          </a:xfrm>
          <a:prstGeom prst="roundRect">
            <a:avLst>
              <a:gd name="adj" fmla="val 16670"/>
            </a:avLst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D809CE-0385-5E26-4101-44C9CF52DEF2}"/>
              </a:ext>
            </a:extLst>
          </p:cNvPr>
          <p:cNvSpPr/>
          <p:nvPr/>
        </p:nvSpPr>
        <p:spPr>
          <a:xfrm>
            <a:off x="4356114" y="3164276"/>
            <a:ext cx="764127" cy="764127"/>
          </a:xfrm>
          <a:prstGeom prst="roundRect">
            <a:avLst>
              <a:gd name="adj" fmla="val 16670"/>
            </a:avLst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A6356E-76F5-2BFC-5880-EBF6EBBA4C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43" y="5452789"/>
            <a:ext cx="2985180" cy="9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94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 dirty="0">
                <a:solidFill>
                  <a:schemeClr val="bg1"/>
                </a:solidFill>
              </a:rPr>
              <a:t>Hazards &amp; Risks: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F888A5-E1B4-ED08-D55C-34BE0778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149" y="3707784"/>
            <a:ext cx="2079702" cy="869796"/>
          </a:xfrm>
          <a:solidFill>
            <a:schemeClr val="tx2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Local Hazards &amp; Risks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F088E-6BE7-9A26-4BD4-00440D6E7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80" y="1769430"/>
            <a:ext cx="1020240" cy="102024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1E01253-3859-E259-1815-F25B648B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51" y="4848120"/>
            <a:ext cx="1020240" cy="1020240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A8720F07-A704-31FF-DAF4-DD3C33EE5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99" y="2832506"/>
            <a:ext cx="1020240" cy="10202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7B171A0-44FA-BF9E-5137-C904AF2F2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62" y="2832506"/>
            <a:ext cx="1020239" cy="1020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52E14-8738-5DA0-B835-274D82C6D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911" y="4862391"/>
            <a:ext cx="1020238" cy="100596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88C100-6315-F067-988B-A9D08A8728D2}"/>
              </a:ext>
            </a:extLst>
          </p:cNvPr>
          <p:cNvSpPr/>
          <p:nvPr/>
        </p:nvSpPr>
        <p:spPr>
          <a:xfrm>
            <a:off x="5259658" y="1181258"/>
            <a:ext cx="1672683" cy="50180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Extreme Heat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6211CA-1E03-C088-5BB4-259666E07251}"/>
              </a:ext>
            </a:extLst>
          </p:cNvPr>
          <p:cNvSpPr/>
          <p:nvPr/>
        </p:nvSpPr>
        <p:spPr>
          <a:xfrm>
            <a:off x="8985362" y="3178097"/>
            <a:ext cx="1672683" cy="50180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Drought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F61B3E-F762-0ECC-A920-9033D7A7141F}"/>
              </a:ext>
            </a:extLst>
          </p:cNvPr>
          <p:cNvSpPr/>
          <p:nvPr/>
        </p:nvSpPr>
        <p:spPr>
          <a:xfrm>
            <a:off x="7135851" y="6048652"/>
            <a:ext cx="2918947" cy="5018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Rainfall &amp; Flooding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0B96A2-4EF8-0CE7-ABB0-C3D3EDCFD4C3}"/>
              </a:ext>
            </a:extLst>
          </p:cNvPr>
          <p:cNvSpPr/>
          <p:nvPr/>
        </p:nvSpPr>
        <p:spPr>
          <a:xfrm>
            <a:off x="1338147" y="3178097"/>
            <a:ext cx="1868492" cy="50180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Wildfire Smoke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6F8C37-4490-BF01-3455-CD44B8A6D688}"/>
              </a:ext>
            </a:extLst>
          </p:cNvPr>
          <p:cNvSpPr/>
          <p:nvPr/>
        </p:nvSpPr>
        <p:spPr>
          <a:xfrm>
            <a:off x="2286000" y="6048652"/>
            <a:ext cx="2770149" cy="50180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Shifting Seasons &amp; Pests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4DD504-1B71-5CCE-A6E7-482006955944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6096000" y="2789670"/>
            <a:ext cx="0" cy="91811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247E93-6842-7C05-6FC7-BFE8826BF6EF}"/>
              </a:ext>
            </a:extLst>
          </p:cNvPr>
          <p:cNvCxnSpPr>
            <a:cxnSpLocks/>
            <a:stCxn id="5" idx="2"/>
            <a:endCxn id="7" idx="1"/>
          </p:cNvCxnSpPr>
          <p:nvPr/>
        </p:nvCxnSpPr>
        <p:spPr>
          <a:xfrm>
            <a:off x="6096000" y="4577580"/>
            <a:ext cx="1039851" cy="78066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17B13B-C347-377B-8BAB-694D084A844C}"/>
              </a:ext>
            </a:extLst>
          </p:cNvPr>
          <p:cNvCxnSpPr>
            <a:cxnSpLocks/>
            <a:stCxn id="5" idx="2"/>
            <a:endCxn id="10" idx="3"/>
          </p:cNvCxnSpPr>
          <p:nvPr/>
        </p:nvCxnSpPr>
        <p:spPr>
          <a:xfrm flipH="1">
            <a:off x="5056149" y="4577580"/>
            <a:ext cx="1039851" cy="78779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1184A3-2A1A-DE22-4BE5-81349907AE1F}"/>
              </a:ext>
            </a:extLst>
          </p:cNvPr>
          <p:cNvCxnSpPr>
            <a:cxnSpLocks/>
            <a:stCxn id="5" idx="1"/>
            <a:endCxn id="9" idx="2"/>
          </p:cNvCxnSpPr>
          <p:nvPr/>
        </p:nvCxnSpPr>
        <p:spPr>
          <a:xfrm flipH="1" flipV="1">
            <a:off x="3993182" y="3852745"/>
            <a:ext cx="1062967" cy="2899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E9D1CE-0E3C-C5D8-EDFB-1D238533E333}"/>
              </a:ext>
            </a:extLst>
          </p:cNvPr>
          <p:cNvCxnSpPr>
            <a:cxnSpLocks/>
            <a:stCxn id="5" idx="3"/>
            <a:endCxn id="8" idx="2"/>
          </p:cNvCxnSpPr>
          <p:nvPr/>
        </p:nvCxnSpPr>
        <p:spPr>
          <a:xfrm flipV="1">
            <a:off x="7135851" y="3852746"/>
            <a:ext cx="1062968" cy="28993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37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Hazards &amp; Risks: Extreme Heat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C5D127-19DD-B020-28EB-A725047A9533}"/>
              </a:ext>
            </a:extLst>
          </p:cNvPr>
          <p:cNvSpPr txBox="1"/>
          <p:nvPr/>
        </p:nvSpPr>
        <p:spPr>
          <a:xfrm>
            <a:off x="236621" y="5052991"/>
            <a:ext cx="2965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ABC13 News, Lynchburg, VA 08/21/23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FA20AE9-B00C-677F-9938-F26D6DD1D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621" y="1353540"/>
            <a:ext cx="5979496" cy="3699451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C94158-8F32-51C5-35CF-7BCDF8F16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506" y="4354528"/>
            <a:ext cx="7653624" cy="1950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DD1B5C-3B51-06D3-C7FE-2CA2A79153F6}"/>
              </a:ext>
            </a:extLst>
          </p:cNvPr>
          <p:cNvSpPr txBox="1"/>
          <p:nvPr/>
        </p:nvSpPr>
        <p:spPr>
          <a:xfrm>
            <a:off x="8876730" y="6305452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NOAA News 08/14/23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72530DC-790E-EDE4-18A8-BE81204CF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665" y="1294406"/>
            <a:ext cx="5491266" cy="36994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CB7E361-720C-A0DE-A195-86537F52383D}"/>
              </a:ext>
            </a:extLst>
          </p:cNvPr>
          <p:cNvSpPr txBox="1"/>
          <p:nvPr/>
        </p:nvSpPr>
        <p:spPr>
          <a:xfrm>
            <a:off x="8990210" y="1076541"/>
            <a:ext cx="2965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NBC29 News, Charlottesville 09/02/23</a:t>
            </a:r>
          </a:p>
        </p:txBody>
      </p:sp>
    </p:spTree>
    <p:extLst>
      <p:ext uri="{BB962C8B-B14F-4D97-AF65-F5344CB8AC3E}">
        <p14:creationId xmlns:p14="http://schemas.microsoft.com/office/powerpoint/2010/main" val="74364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14E141-7B33-446C-2334-E6E126F5B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72688"/>
              </p:ext>
            </p:extLst>
          </p:nvPr>
        </p:nvGraphicFramePr>
        <p:xfrm>
          <a:off x="1057276" y="2119413"/>
          <a:ext cx="2857498" cy="3086100"/>
        </p:xfrm>
        <a:graphic>
          <a:graphicData uri="http://schemas.openxmlformats.org/drawingml/2006/table">
            <a:tbl>
              <a:tblPr/>
              <a:tblGrid>
                <a:gridCol w="408214">
                  <a:extLst>
                    <a:ext uri="{9D8B030D-6E8A-4147-A177-3AD203B41FA5}">
                      <a16:colId xmlns:a16="http://schemas.microsoft.com/office/drawing/2014/main" val="2812030256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251431469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757416864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388587875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64884838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074838311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330466537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24757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7958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2914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213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3544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89248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117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1863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​27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7661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B36D1A4E-FF64-6452-8E90-C072662FD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3125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KH" altLang="en-KH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KH" altLang="en-K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KH" altLang="en-K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92D3C75-0A22-019C-71F1-70CF4B35B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833535"/>
              </p:ext>
            </p:extLst>
          </p:nvPr>
        </p:nvGraphicFramePr>
        <p:xfrm>
          <a:off x="4667251" y="2119413"/>
          <a:ext cx="2857498" cy="3086100"/>
        </p:xfrm>
        <a:graphic>
          <a:graphicData uri="http://schemas.openxmlformats.org/drawingml/2006/table">
            <a:tbl>
              <a:tblPr/>
              <a:tblGrid>
                <a:gridCol w="408214">
                  <a:extLst>
                    <a:ext uri="{9D8B030D-6E8A-4147-A177-3AD203B41FA5}">
                      <a16:colId xmlns:a16="http://schemas.microsoft.com/office/drawing/2014/main" val="2812030256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251431469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757416864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388587875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64884838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074838311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330466537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24757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7958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2914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kern="1200" dirty="0">
                          <a:solidFill>
                            <a:srgbClr val="000000"/>
                          </a:solidFill>
                          <a:effectLst/>
                          <a:latin typeface="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213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3544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89248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117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1863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​27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766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EF861B-FF70-A310-B8DE-8BDCDB021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923919"/>
              </p:ext>
            </p:extLst>
          </p:nvPr>
        </p:nvGraphicFramePr>
        <p:xfrm>
          <a:off x="8277226" y="2119413"/>
          <a:ext cx="2857498" cy="3086100"/>
        </p:xfrm>
        <a:graphic>
          <a:graphicData uri="http://schemas.openxmlformats.org/drawingml/2006/table">
            <a:tbl>
              <a:tblPr/>
              <a:tblGrid>
                <a:gridCol w="408214">
                  <a:extLst>
                    <a:ext uri="{9D8B030D-6E8A-4147-A177-3AD203B41FA5}">
                      <a16:colId xmlns:a16="http://schemas.microsoft.com/office/drawing/2014/main" val="2812030256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251431469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757416864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388587875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648848385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4074838311"/>
                    </a:ext>
                  </a:extLst>
                </a:gridCol>
                <a:gridCol w="408214">
                  <a:extLst>
                    <a:ext uri="{9D8B030D-6E8A-4147-A177-3AD203B41FA5}">
                      <a16:colId xmlns:a16="http://schemas.microsoft.com/office/drawing/2014/main" val="1330466537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24757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7958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2914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213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3544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6​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89248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15​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17​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117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22​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23​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24​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25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1863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​27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28​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29​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30​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31​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400" b="0" i="0" dirty="0">
                        <a:solidFill>
                          <a:srgbClr val="000000"/>
                        </a:solidFill>
                        <a:effectLst/>
                        <a:latin typeface="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0766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5E9567A-0CDF-8885-9C30-473A150AF272}"/>
              </a:ext>
            </a:extLst>
          </p:cNvPr>
          <p:cNvGrpSpPr/>
          <p:nvPr/>
        </p:nvGrpSpPr>
        <p:grpSpPr>
          <a:xfrm>
            <a:off x="1057276" y="5729299"/>
            <a:ext cx="2857498" cy="830997"/>
            <a:chOff x="1266253" y="5766301"/>
            <a:chExt cx="2857498" cy="8309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01C313-D12B-203A-54DC-46330CBC5A48}"/>
                </a:ext>
              </a:extLst>
            </p:cNvPr>
            <p:cNvSpPr/>
            <p:nvPr/>
          </p:nvSpPr>
          <p:spPr>
            <a:xfrm>
              <a:off x="1266253" y="5892534"/>
              <a:ext cx="397955" cy="332311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0E40B4-96DF-835D-ADAE-A4B6A6118CE9}"/>
                </a:ext>
              </a:extLst>
            </p:cNvPr>
            <p:cNvSpPr txBox="1"/>
            <p:nvPr/>
          </p:nvSpPr>
          <p:spPr>
            <a:xfrm>
              <a:off x="1682303" y="5766301"/>
              <a:ext cx="2441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Observed 30 Year Average (1990-2020), Monticello Station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121CB7-A63D-DEDD-7450-3455FF41A6F4}"/>
              </a:ext>
            </a:extLst>
          </p:cNvPr>
          <p:cNvGrpSpPr/>
          <p:nvPr/>
        </p:nvGrpSpPr>
        <p:grpSpPr>
          <a:xfrm>
            <a:off x="4667251" y="5753174"/>
            <a:ext cx="3192023" cy="584775"/>
            <a:chOff x="4876228" y="5790176"/>
            <a:chExt cx="3192023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96FB89-CD75-A833-6630-CC81F4C64FD4}"/>
                </a:ext>
              </a:extLst>
            </p:cNvPr>
            <p:cNvSpPr/>
            <p:nvPr/>
          </p:nvSpPr>
          <p:spPr>
            <a:xfrm>
              <a:off x="4876228" y="5892534"/>
              <a:ext cx="397955" cy="332311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233C50-6978-C08D-5B77-79137F71D416}"/>
                </a:ext>
              </a:extLst>
            </p:cNvPr>
            <p:cNvSpPr txBox="1"/>
            <p:nvPr/>
          </p:nvSpPr>
          <p:spPr>
            <a:xfrm>
              <a:off x="5279440" y="5790176"/>
              <a:ext cx="2788811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dirty="0"/>
                <a:t>Lower Emission Scenario</a:t>
              </a:r>
            </a:p>
            <a:p>
              <a:r>
                <a:rPr lang="en-US" sz="1600" dirty="0">
                  <a:cs typeface="Calibri"/>
                </a:rPr>
                <a:t>(steep emission reductions)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8D62E2-A1B4-5ED3-4663-B4671E603782}"/>
              </a:ext>
            </a:extLst>
          </p:cNvPr>
          <p:cNvGrpSpPr/>
          <p:nvPr/>
        </p:nvGrpSpPr>
        <p:grpSpPr>
          <a:xfrm>
            <a:off x="8287134" y="5753174"/>
            <a:ext cx="3034472" cy="584775"/>
            <a:chOff x="8496111" y="5790176"/>
            <a:chExt cx="3034472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4B8BB0-7EBB-6843-07A5-8F484FB820EC}"/>
                </a:ext>
              </a:extLst>
            </p:cNvPr>
            <p:cNvSpPr/>
            <p:nvPr/>
          </p:nvSpPr>
          <p:spPr>
            <a:xfrm>
              <a:off x="8496111" y="5892534"/>
              <a:ext cx="397955" cy="33231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1624D6-7412-D728-5481-EB2871A19477}"/>
                </a:ext>
              </a:extLst>
            </p:cNvPr>
            <p:cNvSpPr txBox="1"/>
            <p:nvPr/>
          </p:nvSpPr>
          <p:spPr>
            <a:xfrm>
              <a:off x="8922068" y="5790176"/>
              <a:ext cx="2608515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dirty="0"/>
                <a:t>Higher Emission Scenario</a:t>
              </a:r>
            </a:p>
            <a:p>
              <a:r>
                <a:rPr lang="en-US" sz="1600" dirty="0">
                  <a:cs typeface="Calibri"/>
                </a:rPr>
                <a:t>(business as usual)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2A4988F-7937-B6D6-8A0D-E3942742D9A8}"/>
              </a:ext>
            </a:extLst>
          </p:cNvPr>
          <p:cNvSpPr txBox="1"/>
          <p:nvPr/>
        </p:nvSpPr>
        <p:spPr>
          <a:xfrm>
            <a:off x="0" y="1037246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baseline="0" dirty="0">
                <a:effectLst/>
              </a:rPr>
              <a:t>Number of Days per Year above 95°F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4082B4-2A20-A564-2767-6943E155DDD7}"/>
              </a:ext>
            </a:extLst>
          </p:cNvPr>
          <p:cNvSpPr txBox="1"/>
          <p:nvPr/>
        </p:nvSpPr>
        <p:spPr>
          <a:xfrm>
            <a:off x="1057276" y="5288587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 Days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79BB3-BF2B-5FFA-329B-EB7D0DDD4D73}"/>
              </a:ext>
            </a:extLst>
          </p:cNvPr>
          <p:cNvSpPr txBox="1"/>
          <p:nvPr/>
        </p:nvSpPr>
        <p:spPr>
          <a:xfrm>
            <a:off x="4667250" y="5283789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25-35 Days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732FBD-8090-241D-2E28-251762E0FBB3}"/>
              </a:ext>
            </a:extLst>
          </p:cNvPr>
          <p:cNvSpPr txBox="1"/>
          <p:nvPr/>
        </p:nvSpPr>
        <p:spPr>
          <a:xfrm>
            <a:off x="8277224" y="5270077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32-56 Days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5325D1-0BA4-7263-AFC4-16A8B8E53ACE}"/>
              </a:ext>
            </a:extLst>
          </p:cNvPr>
          <p:cNvSpPr txBox="1"/>
          <p:nvPr/>
        </p:nvSpPr>
        <p:spPr>
          <a:xfrm>
            <a:off x="1057276" y="1694971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Current Climate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DD950-C5B7-97E7-12DE-9D7242255183}"/>
              </a:ext>
            </a:extLst>
          </p:cNvPr>
          <p:cNvSpPr txBox="1"/>
          <p:nvPr/>
        </p:nvSpPr>
        <p:spPr>
          <a:xfrm>
            <a:off x="4677159" y="1694326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AA91-8552-7357-F03A-0A1F2BABC159}"/>
              </a:ext>
            </a:extLst>
          </p:cNvPr>
          <p:cNvSpPr txBox="1"/>
          <p:nvPr/>
        </p:nvSpPr>
        <p:spPr>
          <a:xfrm>
            <a:off x="8277224" y="1694326"/>
            <a:ext cx="285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2075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A236CE-394D-5482-5EF1-6F00E377D0FC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Hazards &amp; Risks: Extreme Heat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342408-7988-D392-C931-45934B25D0E2}"/>
              </a:ext>
            </a:extLst>
          </p:cNvPr>
          <p:cNvSpPr txBox="1"/>
          <p:nvPr/>
        </p:nvSpPr>
        <p:spPr>
          <a:xfrm>
            <a:off x="5941441" y="6560296"/>
            <a:ext cx="6250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Data from Albemarle’s Climate Vulnerability &amp; Risk Assessment (2022)</a:t>
            </a:r>
          </a:p>
        </p:txBody>
      </p:sp>
    </p:spTree>
    <p:extLst>
      <p:ext uri="{BB962C8B-B14F-4D97-AF65-F5344CB8AC3E}">
        <p14:creationId xmlns:p14="http://schemas.microsoft.com/office/powerpoint/2010/main" val="1599539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A7F727-15FE-1A80-1D19-609BFCE41951}"/>
              </a:ext>
            </a:extLst>
          </p:cNvPr>
          <p:cNvSpPr/>
          <p:nvPr/>
        </p:nvSpPr>
        <p:spPr>
          <a:xfrm>
            <a:off x="0" y="0"/>
            <a:ext cx="12192000" cy="10129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>
                <a:solidFill>
                  <a:schemeClr val="bg1"/>
                </a:solidFill>
              </a:rPr>
              <a:t>Hazards &amp; Risks: Extreme Heat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8ED9D-BF2D-1AC1-ADD3-728F83256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842" y="1118855"/>
            <a:ext cx="6774316" cy="5646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1F32F9-5F77-2A7D-0429-891BE6EFEB06}"/>
              </a:ext>
            </a:extLst>
          </p:cNvPr>
          <p:cNvSpPr txBox="1"/>
          <p:nvPr/>
        </p:nvSpPr>
        <p:spPr>
          <a:xfrm>
            <a:off x="6705600" y="6299153"/>
            <a:ext cx="532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“Virginia Climate Fever”, </a:t>
            </a:r>
            <a:r>
              <a:rPr lang="en-US" sz="1200" i="1"/>
              <a:t>The Roanoke Times </a:t>
            </a:r>
            <a:r>
              <a:rPr lang="en-US" sz="120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514246330"/>
      </p:ext>
    </p:extLst>
  </p:cSld>
  <p:clrMapOvr>
    <a:masterClrMapping/>
  </p:clrMapOvr>
</p:sld>
</file>

<file path=ppt/theme/theme1.xml><?xml version="1.0" encoding="utf-8"?>
<a:theme xmlns:a="http://schemas.openxmlformats.org/drawingml/2006/main" name="RT Theme">
  <a:themeElements>
    <a:clrScheme name="Resilient Together">
      <a:dk1>
        <a:sysClr val="windowText" lastClr="000000"/>
      </a:dk1>
      <a:lt1>
        <a:sysClr val="window" lastClr="FFFFFF"/>
      </a:lt1>
      <a:dk2>
        <a:srgbClr val="144069"/>
      </a:dk2>
      <a:lt2>
        <a:srgbClr val="F5F0F3"/>
      </a:lt2>
      <a:accent1>
        <a:srgbClr val="1F97D2"/>
      </a:accent1>
      <a:accent2>
        <a:srgbClr val="61BA48"/>
      </a:accent2>
      <a:accent3>
        <a:srgbClr val="F7941D"/>
      </a:accent3>
      <a:accent4>
        <a:srgbClr val="FAC41A"/>
      </a:accent4>
      <a:accent5>
        <a:srgbClr val="236432"/>
      </a:accent5>
      <a:accent6>
        <a:srgbClr val="E45B41"/>
      </a:accent6>
      <a:hlink>
        <a:srgbClr val="002060"/>
      </a:hlink>
      <a:folHlink>
        <a:srgbClr val="7030A0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T Theme" id="{3CE78E7D-B266-487B-ADCC-6FB67A783771}" vid="{DB0C5361-E49F-42F0-84C5-B08F8BD6A2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c120ce-e11d-47bb-91a6-8fa6983e967b">
      <Terms xmlns="http://schemas.microsoft.com/office/infopath/2007/PartnerControls"/>
    </lcf76f155ced4ddcb4097134ff3c332f>
    <TaxCatchAll xmlns="5fb9b118-3a5d-42fa-b305-23fae4db973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15F3419F63CF4883F4BDCA6CD94844" ma:contentTypeVersion="13" ma:contentTypeDescription="Create a new document." ma:contentTypeScope="" ma:versionID="eeea7e52286c9d0c9addd2c4b1221d6a">
  <xsd:schema xmlns:xsd="http://www.w3.org/2001/XMLSchema" xmlns:xs="http://www.w3.org/2001/XMLSchema" xmlns:p="http://schemas.microsoft.com/office/2006/metadata/properties" xmlns:ns2="b5c120ce-e11d-47bb-91a6-8fa6983e967b" xmlns:ns3="5fb9b118-3a5d-42fa-b305-23fae4db9733" targetNamespace="http://schemas.microsoft.com/office/2006/metadata/properties" ma:root="true" ma:fieldsID="f76caff542758ddfa8129a5a8f459eab" ns2:_="" ns3:_="">
    <xsd:import namespace="b5c120ce-e11d-47bb-91a6-8fa6983e967b"/>
    <xsd:import namespace="5fb9b118-3a5d-42fa-b305-23fae4db97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c120ce-e11d-47bb-91a6-8fa6983e9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24e26d1-dad4-4ac5-8266-47af6b1647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b9b118-3a5d-42fa-b305-23fae4db973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6aaaccf-450b-4d42-b0d8-ad58eec1d879}" ma:internalName="TaxCatchAll" ma:showField="CatchAllData" ma:web="5fb9b118-3a5d-42fa-b305-23fae4db97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C5ADEA-5429-4A89-A41E-F0FBEE1B02D7}">
  <ds:schemaRefs>
    <ds:schemaRef ds:uri="http://schemas.microsoft.com/office/2006/documentManagement/types"/>
    <ds:schemaRef ds:uri="5fb9b118-3a5d-42fa-b305-23fae4db9733"/>
    <ds:schemaRef ds:uri="http://www.w3.org/XML/1998/namespace"/>
    <ds:schemaRef ds:uri="http://purl.org/dc/elements/1.1/"/>
    <ds:schemaRef ds:uri="b5c120ce-e11d-47bb-91a6-8fa6983e967b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12220D0-4547-4681-80DD-1CF2C24231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38D881-9C1D-4475-93C0-B8E5AA67F2C6}">
  <ds:schemaRefs>
    <ds:schemaRef ds:uri="5fb9b118-3a5d-42fa-b305-23fae4db9733"/>
    <ds:schemaRef ds:uri="b5c120ce-e11d-47bb-91a6-8fa6983e96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RT Theme</Template>
  <TotalTime>24</TotalTime>
  <Words>1407</Words>
  <Application>Microsoft Office PowerPoint</Application>
  <PresentationFormat>Widescreen</PresentationFormat>
  <Paragraphs>600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Next LT Pro</vt:lpstr>
      <vt:lpstr>Calibri</vt:lpstr>
      <vt:lpstr>Times</vt:lpstr>
      <vt:lpstr>Wingdings</vt:lpstr>
      <vt:lpstr>RT Theme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Comments or Questions?</vt:lpstr>
      <vt:lpstr>RESILIENT TOGETHER WEBSITE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Gabe Dayley</dc:creator>
  <cp:lastModifiedBy>Boisvert, Keith (DEQ)</cp:lastModifiedBy>
  <cp:revision>5</cp:revision>
  <dcterms:created xsi:type="dcterms:W3CDTF">2023-07-28T14:23:30Z</dcterms:created>
  <dcterms:modified xsi:type="dcterms:W3CDTF">2023-10-23T18:32:27Z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0x0101007215F3419F63CF4883F4BDCA6CD94844</vt:lpwstr>
  </property>
  <property fmtid="{D5CDD505-2E9C-101B-9397-08002B2CF9AE}" pid="3" name="MediaServiceImageTags">
    <vt:lpwstr/>
  </property>
</Properties>
</file>