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262" r:id="rId2"/>
    <p:sldId id="280" r:id="rId3"/>
    <p:sldId id="261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88" r:id="rId12"/>
    <p:sldId id="281" r:id="rId13"/>
    <p:sldId id="285" r:id="rId14"/>
    <p:sldId id="298" r:id="rId15"/>
    <p:sldId id="282" r:id="rId16"/>
    <p:sldId id="283" r:id="rId17"/>
    <p:sldId id="275" r:id="rId18"/>
    <p:sldId id="287" r:id="rId19"/>
    <p:sldId id="296" r:id="rId20"/>
    <p:sldId id="294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6EAB"/>
    <a:srgbClr val="198569"/>
    <a:srgbClr val="CCFF33"/>
    <a:srgbClr val="FF0000"/>
    <a:srgbClr val="FFFF66"/>
    <a:srgbClr val="66FF66"/>
    <a:srgbClr val="277E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84" autoAdjust="0"/>
    <p:restoredTop sz="94343" autoAdjust="0"/>
  </p:normalViewPr>
  <p:slideViewPr>
    <p:cSldViewPr snapToGrid="0">
      <p:cViewPr varScale="1">
        <p:scale>
          <a:sx n="50" d="100"/>
          <a:sy n="50" d="100"/>
        </p:scale>
        <p:origin x="42" y="3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2844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9307BE-3DE0-4D5D-B071-E18072BDBCD1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7EB6C3-5ECD-4C33-8186-F52195931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0860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27AE0D-E4E7-41F3-8FEB-69AA94FE00AD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9C4A1B-E3F4-440A-A1E4-007EA359E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009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title="DEQ logo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95738" y="1494206"/>
            <a:ext cx="7484681" cy="354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078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145458"/>
            <a:ext cx="9144000" cy="964883"/>
          </a:xfrm>
        </p:spPr>
        <p:txBody>
          <a:bodyPr lIns="0" anchor="b">
            <a:normAutofit/>
          </a:bodyPr>
          <a:lstStyle>
            <a:lvl1pPr algn="l">
              <a:defRPr sz="4000" b="1" i="0" baseline="0">
                <a:ln>
                  <a:noFill/>
                </a:ln>
                <a:solidFill>
                  <a:srgbClr val="198569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Title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153681"/>
            <a:ext cx="9144000" cy="451802"/>
          </a:xfrm>
        </p:spPr>
        <p:txBody>
          <a:bodyPr>
            <a:normAutofit/>
          </a:bodyPr>
          <a:lstStyle>
            <a:lvl1pPr marL="0" indent="0" algn="l">
              <a:buNone/>
              <a:defRPr sz="2800" b="1" i="0" baseline="0">
                <a:ln>
                  <a:noFill/>
                </a:ln>
                <a:solidFill>
                  <a:srgbClr val="277EA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</a:t>
            </a:r>
            <a:endParaRPr lang="en-US" dirty="0"/>
          </a:p>
        </p:txBody>
      </p:sp>
      <p:pic>
        <p:nvPicPr>
          <p:cNvPr id="7" name="Picture 6" title="DEQ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01" y="399732"/>
            <a:ext cx="1818499" cy="861291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523999" y="5033296"/>
            <a:ext cx="4271494" cy="310243"/>
          </a:xfrm>
        </p:spPr>
        <p:txBody>
          <a:bodyPr>
            <a:noAutofit/>
          </a:bodyPr>
          <a:lstStyle>
            <a:lvl1pPr marL="0" indent="0">
              <a:buNone/>
              <a:defRPr sz="1800" b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Name of Presenter</a:t>
            </a:r>
          </a:p>
          <a:p>
            <a:pPr lvl="0"/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524000" y="4396950"/>
            <a:ext cx="9144000" cy="0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1523999" y="5373316"/>
            <a:ext cx="4271494" cy="310243"/>
          </a:xfrm>
        </p:spPr>
        <p:txBody>
          <a:bodyPr>
            <a:noAutofit/>
          </a:bodyPr>
          <a:lstStyle>
            <a:lvl1pPr marL="0" indent="0">
              <a:buNone/>
              <a:defRPr sz="1800" b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Title</a:t>
            </a:r>
          </a:p>
          <a:p>
            <a:pPr lvl="0"/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1523999" y="6009663"/>
            <a:ext cx="4271494" cy="310243"/>
          </a:xfrm>
        </p:spPr>
        <p:txBody>
          <a:bodyPr>
            <a:noAutofit/>
          </a:bodyPr>
          <a:lstStyle>
            <a:lvl1pPr marL="0" indent="0">
              <a:buNone/>
              <a:defRPr sz="1800" b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Date</a:t>
            </a:r>
          </a:p>
          <a:p>
            <a:pPr lvl="0"/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1523998" y="5713336"/>
            <a:ext cx="4992711" cy="266548"/>
          </a:xfrm>
        </p:spPr>
        <p:txBody>
          <a:bodyPr/>
          <a:lstStyle>
            <a:lvl1pPr>
              <a:defRPr sz="1800"/>
            </a:lvl1pPr>
          </a:lstStyle>
          <a:p>
            <a:pPr algn="l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Virginia Department of Environmental Quality</a:t>
            </a:r>
            <a:endParaRPr lang="en-US" dirty="0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243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 b="1">
                <a:ln>
                  <a:noFill/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60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6311900"/>
            <a:ext cx="10515600" cy="409575"/>
          </a:xfrm>
        </p:spPr>
        <p:txBody>
          <a:bodyPr/>
          <a:lstStyle/>
          <a:p>
            <a:pPr algn="l"/>
            <a:fld id="{61C9B584-852F-4056-BF30-ABA66A23FD41}" type="slidenum">
              <a:rPr lang="en-US" smtClean="0"/>
              <a:t>‹#›</a:t>
            </a:fld>
            <a:r>
              <a:rPr lang="en-US" dirty="0" smtClean="0"/>
              <a:t>					</a:t>
            </a:r>
            <a:endParaRPr lang="en-US" dirty="0">
              <a:solidFill>
                <a:srgbClr val="256EAB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28423" y="6387922"/>
            <a:ext cx="568392" cy="30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92803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 b="1">
                <a:ln>
                  <a:noFill/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0515600" cy="365125"/>
          </a:xfrm>
        </p:spPr>
        <p:txBody>
          <a:bodyPr/>
          <a:lstStyle/>
          <a:p>
            <a:fld id="{F28DF1F0-458F-421F-8C1E-7C825BFF0FB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55569" y="6404180"/>
            <a:ext cx="490801" cy="26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909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703D6-DA4D-4660-AAE0-EB23950B7902}" type="datetime1">
              <a:rPr lang="en-US" smtClean="0"/>
              <a:t>9/27/2021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F13A4-4E19-41E2-A7F9-9D53F8795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621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1" r:id="rId2"/>
    <p:sldLayoutId id="2147483662" r:id="rId3"/>
    <p:sldLayoutId id="2147483664" r:id="rId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ln>
            <a:solidFill>
              <a:srgbClr val="198569"/>
            </a:solidFill>
          </a:ln>
          <a:solidFill>
            <a:srgbClr val="198569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ln>
            <a:solidFill>
              <a:srgbClr val="256EAB"/>
            </a:solidFill>
          </a:ln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ln w="0">
            <a:noFill/>
          </a:ln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ln>
            <a:solidFill>
              <a:schemeClr val="tx2">
                <a:lumMod val="40000"/>
                <a:lumOff val="60000"/>
              </a:schemeClr>
            </a:solidFill>
          </a:ln>
          <a:solidFill>
            <a:schemeClr val="tx2">
              <a:lumMod val="40000"/>
              <a:lumOff val="6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ln>
            <a:solidFill>
              <a:schemeClr val="tx2">
                <a:lumMod val="20000"/>
                <a:lumOff val="80000"/>
              </a:schemeClr>
            </a:solidFill>
          </a:ln>
          <a:solidFill>
            <a:schemeClr val="bg2">
              <a:lumMod val="9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g"/><Relationship Id="rId9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15.jpg"/><Relationship Id="rId7" Type="http://schemas.openxmlformats.org/officeDocument/2006/relationships/image" Target="../media/image31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Relationship Id="rId9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6250" y="2247420"/>
            <a:ext cx="6572250" cy="1427813"/>
          </a:xfrm>
        </p:spPr>
        <p:txBody>
          <a:bodyPr>
            <a:noAutofit/>
          </a:bodyPr>
          <a:lstStyle/>
          <a:p>
            <a:pPr>
              <a:lnSpc>
                <a:spcPct val="125000"/>
              </a:lnSpc>
            </a:pPr>
            <a:r>
              <a:rPr lang="en-US" dirty="0" err="1" smtClean="0"/>
              <a:t>Moores</a:t>
            </a:r>
            <a:r>
              <a:rPr lang="en-US" dirty="0" smtClean="0"/>
              <a:t> and Mill Creek Clean Up Study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76251" y="5070170"/>
            <a:ext cx="4271494" cy="310243"/>
          </a:xfrm>
        </p:spPr>
        <p:txBody>
          <a:bodyPr/>
          <a:lstStyle/>
          <a:p>
            <a:r>
              <a:rPr lang="en-US" dirty="0" smtClean="0"/>
              <a:t>Nesha McRae	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76250" y="5410190"/>
            <a:ext cx="4672085" cy="340020"/>
          </a:xfrm>
        </p:spPr>
        <p:txBody>
          <a:bodyPr/>
          <a:lstStyle/>
          <a:p>
            <a:r>
              <a:rPr lang="en-US" dirty="0" smtClean="0"/>
              <a:t>TMDL Coordinator, Valley Regional Office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76251" y="6046537"/>
            <a:ext cx="4271494" cy="310243"/>
          </a:xfrm>
        </p:spPr>
        <p:txBody>
          <a:bodyPr/>
          <a:lstStyle/>
          <a:p>
            <a:r>
              <a:rPr lang="en-US" dirty="0" smtClean="0"/>
              <a:t>October 19, 2021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>
          <a:xfrm>
            <a:off x="476250" y="5750210"/>
            <a:ext cx="4992711" cy="266548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Virginia Department of Environmental Quality</a:t>
            </a:r>
            <a:endParaRPr lang="en-US" dirty="0">
              <a:solidFill>
                <a:srgbClr val="256EAB"/>
              </a:solidFill>
            </a:endParaRPr>
          </a:p>
        </p:txBody>
      </p:sp>
      <p:sp>
        <p:nvSpPr>
          <p:cNvPr id="9" name="Rectangle 8" descr="box"/>
          <p:cNvSpPr/>
          <p:nvPr/>
        </p:nvSpPr>
        <p:spPr>
          <a:xfrm>
            <a:off x="1241946" y="4039737"/>
            <a:ext cx="5806554" cy="641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0715" y="3738356"/>
            <a:ext cx="9144000" cy="451802"/>
          </a:xfrm>
        </p:spPr>
        <p:txBody>
          <a:bodyPr>
            <a:noAutofit/>
          </a:bodyPr>
          <a:lstStyle/>
          <a:p>
            <a:r>
              <a:rPr lang="en-US" sz="3200" i="1" dirty="0" smtClean="0"/>
              <a:t>Community Kick Off Meeting</a:t>
            </a:r>
            <a:endParaRPr lang="en-US" sz="3200" i="1" dirty="0"/>
          </a:p>
        </p:txBody>
      </p:sp>
      <p:pic>
        <p:nvPicPr>
          <p:cNvPr id="10" name="Picture 9" descr="Mill Creek phot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41181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89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acroinvertbrate phot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76" y="-46908"/>
            <a:ext cx="10409738" cy="689356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52285" y="268514"/>
            <a:ext cx="8229600" cy="914400"/>
          </a:xfrm>
        </p:spPr>
        <p:txBody>
          <a:bodyPr>
            <a:normAutofit/>
          </a:bodyPr>
          <a:lstStyle/>
          <a:p>
            <a:pPr algn="l"/>
            <a:r>
              <a:rPr lang="en-US" sz="4000" b="0" dirty="0" smtClean="0">
                <a:solidFill>
                  <a:schemeClr val="bg1"/>
                </a:solidFill>
              </a:rPr>
              <a:t>Insensitive to Pollution: </a:t>
            </a:r>
            <a:r>
              <a:rPr lang="en-US" sz="4000" b="0" dirty="0" smtClean="0">
                <a:solidFill>
                  <a:srgbClr val="FFC000"/>
                </a:solidFill>
              </a:rPr>
              <a:t>Blackflies</a:t>
            </a:r>
            <a:endParaRPr lang="en-US" sz="4000" b="0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2376" y="6482567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+mj-lt"/>
              </a:rPr>
              <a:t>Photo: Jan </a:t>
            </a:r>
            <a:r>
              <a:rPr lang="en-US" sz="1200" dirty="0" err="1">
                <a:solidFill>
                  <a:schemeClr val="bg1"/>
                </a:solidFill>
                <a:latin typeface="+mj-lt"/>
              </a:rPr>
              <a:t>Hamrsky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: lifeinfreshwater.net</a:t>
            </a:r>
          </a:p>
        </p:txBody>
      </p:sp>
    </p:spTree>
    <p:extLst>
      <p:ext uri="{BB962C8B-B14F-4D97-AF65-F5344CB8AC3E}">
        <p14:creationId xmlns:p14="http://schemas.microsoft.com/office/powerpoint/2010/main" val="263730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ream graphi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" b="11045"/>
          <a:stretch/>
        </p:blipFill>
        <p:spPr>
          <a:xfrm>
            <a:off x="9070" y="-210625"/>
            <a:ext cx="10614980" cy="706862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56313" y="6245170"/>
            <a:ext cx="10515600" cy="409575"/>
          </a:xfrm>
        </p:spPr>
        <p:txBody>
          <a:bodyPr/>
          <a:lstStyle/>
          <a:p>
            <a:pPr algn="l"/>
            <a:fld id="{61C9B584-852F-4056-BF30-ABA66A23FD41}" type="slidenum">
              <a:rPr lang="en-US" smtClean="0"/>
              <a:t>11</a:t>
            </a:fld>
            <a:r>
              <a:rPr lang="en-US" smtClean="0"/>
              <a:t>					</a:t>
            </a:r>
            <a:endParaRPr lang="en-US" dirty="0">
              <a:solidFill>
                <a:srgbClr val="256EAB"/>
              </a:solidFill>
            </a:endParaRPr>
          </a:p>
        </p:txBody>
      </p:sp>
      <p:sp>
        <p:nvSpPr>
          <p:cNvPr id="30" name="Freeform 29" descr="Barometer graphic"/>
          <p:cNvSpPr/>
          <p:nvPr/>
        </p:nvSpPr>
        <p:spPr>
          <a:xfrm>
            <a:off x="9297216" y="164711"/>
            <a:ext cx="2320120" cy="6356810"/>
          </a:xfrm>
          <a:custGeom>
            <a:avLst/>
            <a:gdLst>
              <a:gd name="connsiteX0" fmla="*/ 1160060 w 2320120"/>
              <a:gd name="connsiteY0" fmla="*/ 0 h 6356810"/>
              <a:gd name="connsiteX1" fmla="*/ 2320120 w 2320120"/>
              <a:gd name="connsiteY1" fmla="*/ 1061808 h 6356810"/>
              <a:gd name="connsiteX2" fmla="*/ 2122000 w 2320120"/>
              <a:gd name="connsiteY2" fmla="*/ 1655475 h 6356810"/>
              <a:gd name="connsiteX3" fmla="*/ 2058698 w 2320120"/>
              <a:gd name="connsiteY3" fmla="*/ 1732958 h 6356810"/>
              <a:gd name="connsiteX4" fmla="*/ 2058698 w 2320120"/>
              <a:gd name="connsiteY4" fmla="*/ 2775637 h 6356810"/>
              <a:gd name="connsiteX5" fmla="*/ 2058698 w 2320120"/>
              <a:gd name="connsiteY5" fmla="*/ 2871707 h 6356810"/>
              <a:gd name="connsiteX6" fmla="*/ 2058698 w 2320120"/>
              <a:gd name="connsiteY6" fmla="*/ 4490934 h 6356810"/>
              <a:gd name="connsiteX7" fmla="*/ 2058698 w 2320120"/>
              <a:gd name="connsiteY7" fmla="*/ 4508323 h 6356810"/>
              <a:gd name="connsiteX8" fmla="*/ 2058698 w 2320120"/>
              <a:gd name="connsiteY8" fmla="*/ 6057258 h 6356810"/>
              <a:gd name="connsiteX9" fmla="*/ 1759146 w 2320120"/>
              <a:gd name="connsiteY9" fmla="*/ 6356810 h 6356810"/>
              <a:gd name="connsiteX10" fmla="*/ 560974 w 2320120"/>
              <a:gd name="connsiteY10" fmla="*/ 6356810 h 6356810"/>
              <a:gd name="connsiteX11" fmla="*/ 261422 w 2320120"/>
              <a:gd name="connsiteY11" fmla="*/ 6057258 h 6356810"/>
              <a:gd name="connsiteX12" fmla="*/ 261422 w 2320120"/>
              <a:gd name="connsiteY12" fmla="*/ 4508323 h 6356810"/>
              <a:gd name="connsiteX13" fmla="*/ 261422 w 2320120"/>
              <a:gd name="connsiteY13" fmla="*/ 4490934 h 6356810"/>
              <a:gd name="connsiteX14" fmla="*/ 261422 w 2320120"/>
              <a:gd name="connsiteY14" fmla="*/ 2871707 h 6356810"/>
              <a:gd name="connsiteX15" fmla="*/ 261422 w 2320120"/>
              <a:gd name="connsiteY15" fmla="*/ 2775637 h 6356810"/>
              <a:gd name="connsiteX16" fmla="*/ 261422 w 2320120"/>
              <a:gd name="connsiteY16" fmla="*/ 1732958 h 6356810"/>
              <a:gd name="connsiteX17" fmla="*/ 198120 w 2320120"/>
              <a:gd name="connsiteY17" fmla="*/ 1655475 h 6356810"/>
              <a:gd name="connsiteX18" fmla="*/ 0 w 2320120"/>
              <a:gd name="connsiteY18" fmla="*/ 1061808 h 6356810"/>
              <a:gd name="connsiteX19" fmla="*/ 1160060 w 2320120"/>
              <a:gd name="connsiteY19" fmla="*/ 0 h 635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320120" h="6356810">
                <a:moveTo>
                  <a:pt x="1160060" y="0"/>
                </a:moveTo>
                <a:cubicBezTo>
                  <a:pt x="1800743" y="0"/>
                  <a:pt x="2320120" y="475388"/>
                  <a:pt x="2320120" y="1061808"/>
                </a:cubicBezTo>
                <a:cubicBezTo>
                  <a:pt x="2320120" y="1281716"/>
                  <a:pt x="2247083" y="1486009"/>
                  <a:pt x="2122000" y="1655475"/>
                </a:cubicBezTo>
                <a:lnTo>
                  <a:pt x="2058698" y="1732958"/>
                </a:lnTo>
                <a:lnTo>
                  <a:pt x="2058698" y="2775637"/>
                </a:lnTo>
                <a:lnTo>
                  <a:pt x="2058698" y="2871707"/>
                </a:lnTo>
                <a:lnTo>
                  <a:pt x="2058698" y="4490934"/>
                </a:lnTo>
                <a:lnTo>
                  <a:pt x="2058698" y="4508323"/>
                </a:lnTo>
                <a:lnTo>
                  <a:pt x="2058698" y="6057258"/>
                </a:lnTo>
                <a:cubicBezTo>
                  <a:pt x="2058698" y="6222696"/>
                  <a:pt x="1924584" y="6356810"/>
                  <a:pt x="1759146" y="6356810"/>
                </a:cubicBezTo>
                <a:lnTo>
                  <a:pt x="560974" y="6356810"/>
                </a:lnTo>
                <a:cubicBezTo>
                  <a:pt x="395536" y="6356810"/>
                  <a:pt x="261422" y="6222696"/>
                  <a:pt x="261422" y="6057258"/>
                </a:cubicBezTo>
                <a:lnTo>
                  <a:pt x="261422" y="4508323"/>
                </a:lnTo>
                <a:lnTo>
                  <a:pt x="261422" y="4490934"/>
                </a:lnTo>
                <a:lnTo>
                  <a:pt x="261422" y="2871707"/>
                </a:lnTo>
                <a:lnTo>
                  <a:pt x="261422" y="2775637"/>
                </a:lnTo>
                <a:lnTo>
                  <a:pt x="261422" y="1732958"/>
                </a:lnTo>
                <a:lnTo>
                  <a:pt x="198120" y="1655475"/>
                </a:lnTo>
                <a:cubicBezTo>
                  <a:pt x="73037" y="1486009"/>
                  <a:pt x="0" y="1281716"/>
                  <a:pt x="0" y="1061808"/>
                </a:cubicBezTo>
                <a:cubicBezTo>
                  <a:pt x="0" y="475388"/>
                  <a:pt x="519377" y="0"/>
                  <a:pt x="1160060" y="0"/>
                </a:cubicBezTo>
                <a:close/>
              </a:path>
            </a:pathLst>
          </a:custGeom>
          <a:gradFill>
            <a:gsLst>
              <a:gs pos="0">
                <a:srgbClr val="66FF66"/>
              </a:gs>
              <a:gs pos="65000">
                <a:srgbClr val="FFFF66"/>
              </a:gs>
              <a:gs pos="46000">
                <a:srgbClr val="CCFF33"/>
              </a:gs>
              <a:gs pos="83000">
                <a:srgbClr val="FFC000"/>
              </a:gs>
              <a:gs pos="100000">
                <a:srgbClr val="FF0000"/>
              </a:gs>
            </a:gsLst>
            <a:lin ang="5400000" scaled="1"/>
          </a:gradFill>
          <a:ln w="2222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042211" y="1974063"/>
            <a:ext cx="9355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n w="1016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endParaRPr lang="en-US" sz="4400" dirty="0">
              <a:ln w="10160">
                <a:solidFill>
                  <a:schemeClr val="bg2">
                    <a:lumMod val="25000"/>
                  </a:schemeClr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042211" y="3554960"/>
            <a:ext cx="9139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n w="1016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en-US" sz="4800" dirty="0">
              <a:ln w="10160">
                <a:solidFill>
                  <a:schemeClr val="bg2">
                    <a:lumMod val="25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39576" y="5195121"/>
            <a:ext cx="9381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n w="1016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sz="4800" b="1" dirty="0">
              <a:ln w="10160">
                <a:solidFill>
                  <a:schemeClr val="bg2">
                    <a:lumMod val="2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070" y="-252482"/>
            <a:ext cx="5947626" cy="2656114"/>
          </a:xfrm>
        </p:spPr>
        <p:txBody>
          <a:bodyPr>
            <a:noAutofit/>
          </a:bodyPr>
          <a:lstStyle/>
          <a:p>
            <a:pPr algn="ctr">
              <a:lnSpc>
                <a:spcPct val="114000"/>
              </a:lnSpc>
            </a:pPr>
            <a:r>
              <a:rPr lang="en-US" sz="6000" b="0" dirty="0" smtClean="0">
                <a:solidFill>
                  <a:srgbClr val="256EAB"/>
                </a:solidFill>
              </a:rPr>
              <a:t>Virginia </a:t>
            </a:r>
            <a:r>
              <a:rPr lang="en-US" sz="6000" b="0" dirty="0" smtClean="0"/>
              <a:t>Stream Condition Index</a:t>
            </a:r>
            <a:endParaRPr lang="en-US" sz="6000" b="0" dirty="0"/>
          </a:p>
        </p:txBody>
      </p:sp>
      <p:pic>
        <p:nvPicPr>
          <p:cNvPr id="16" name="Picture 15" descr="Macroinvertbrate phot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151" y="5737377"/>
            <a:ext cx="1528550" cy="101430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Picture 16" descr="Macroinvertbrate photo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938" y="4069872"/>
            <a:ext cx="1405287" cy="95063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8" name="Picture 17" descr="Macroinvertbrate phot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379" y="2739060"/>
            <a:ext cx="1527973" cy="10152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9" name="Picture 18" descr="Macroinvertbrate photo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971" y="5820780"/>
            <a:ext cx="1405785" cy="93094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0" name="Picture 19" descr="Macroinvertbrate phot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766" y="3086082"/>
            <a:ext cx="1612955" cy="107171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1" name="Picture 20" descr="Macroinvertbrate photo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862" y="3807580"/>
            <a:ext cx="1052957" cy="157943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2" name="Picture 21" descr="Macroinvertbrate photo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094" y="1665533"/>
            <a:ext cx="1575190" cy="104662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6" name="Picture 25" descr="Macroinvertbrate photo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14" y="4638340"/>
            <a:ext cx="1405784" cy="93094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7" name="Picture 26" descr="Macroinvertbrate photo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482" y="4889838"/>
            <a:ext cx="1405784" cy="93094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8" name="Picture 27" descr="Macroinvertbrate photo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628" y="1470174"/>
            <a:ext cx="1405784" cy="93094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9" name="TextBox 28"/>
          <p:cNvSpPr txBox="1"/>
          <p:nvPr/>
        </p:nvSpPr>
        <p:spPr>
          <a:xfrm>
            <a:off x="6128557" y="6474684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+mj-lt"/>
              </a:rPr>
              <a:t>Photos: Jan </a:t>
            </a:r>
            <a:r>
              <a:rPr lang="en-US" sz="1200" dirty="0" err="1" smtClean="0">
                <a:latin typeface="+mj-lt"/>
              </a:rPr>
              <a:t>Hamrsky</a:t>
            </a:r>
            <a:r>
              <a:rPr lang="en-US" sz="1200" dirty="0" smtClean="0">
                <a:latin typeface="+mj-lt"/>
              </a:rPr>
              <a:t>: lifeinfreshwater.net</a:t>
            </a:r>
            <a:endParaRPr lang="en-U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49536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07975"/>
            <a:ext cx="10515600" cy="1325563"/>
          </a:xfrm>
        </p:spPr>
        <p:txBody>
          <a:bodyPr/>
          <a:lstStyle/>
          <a:p>
            <a:r>
              <a:rPr lang="en-US" dirty="0" smtClean="0"/>
              <a:t>DEQ Biological Monitoring Stations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fld id="{61C9B584-852F-4056-BF30-ABA66A23FD41}" type="slidenum">
              <a:rPr lang="en-US" smtClean="0"/>
              <a:t>12</a:t>
            </a:fld>
            <a:r>
              <a:rPr lang="en-US" smtClean="0"/>
              <a:t>					</a:t>
            </a:r>
            <a:endParaRPr lang="en-US" dirty="0">
              <a:solidFill>
                <a:srgbClr val="256EAB"/>
              </a:solidFill>
            </a:endParaRPr>
          </a:p>
        </p:txBody>
      </p:sp>
      <p:pic>
        <p:nvPicPr>
          <p:cNvPr id="7" name="Content Placeholder 6" descr="Mill and Moores Creek Biological Monitoring Stations Map (DEQ)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" t="861" r="686"/>
          <a:stretch/>
        </p:blipFill>
        <p:spPr>
          <a:xfrm>
            <a:off x="1" y="-41660"/>
            <a:ext cx="12212848" cy="6899660"/>
          </a:xfrm>
        </p:spPr>
      </p:pic>
    </p:spTree>
    <p:extLst>
      <p:ext uri="{BB962C8B-B14F-4D97-AF65-F5344CB8AC3E}">
        <p14:creationId xmlns:p14="http://schemas.microsoft.com/office/powerpoint/2010/main" val="124784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253" y="478118"/>
            <a:ext cx="2140974" cy="462482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000" b="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Moores</a:t>
            </a:r>
            <a:r>
              <a:rPr lang="en-US" sz="4000" b="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Creek VSCI Scores</a:t>
            </a:r>
            <a:endParaRPr lang="en-US" sz="4000" b="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8200" y="6370894"/>
            <a:ext cx="10515600" cy="409575"/>
          </a:xfrm>
        </p:spPr>
        <p:txBody>
          <a:bodyPr/>
          <a:lstStyle/>
          <a:p>
            <a:pPr algn="l"/>
            <a:r>
              <a:rPr lang="en-US" dirty="0" smtClean="0"/>
              <a:t>					</a:t>
            </a:r>
            <a:endParaRPr lang="en-US" dirty="0">
              <a:solidFill>
                <a:srgbClr val="256EAB"/>
              </a:solidFill>
            </a:endParaRPr>
          </a:p>
        </p:txBody>
      </p:sp>
      <p:pic>
        <p:nvPicPr>
          <p:cNvPr id="3" name="Picture 2" descr="Figure of VA Stream Condition Index scores for Moores Cre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1641"/>
            <a:ext cx="12181306" cy="670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20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253" y="478118"/>
            <a:ext cx="2140974" cy="462482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000" b="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Mill Creek VSCI Scores</a:t>
            </a:r>
            <a:endParaRPr lang="en-US" sz="4000" b="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					</a:t>
            </a:r>
            <a:endParaRPr lang="en-US" dirty="0">
              <a:solidFill>
                <a:srgbClr val="256EAB"/>
              </a:solidFill>
            </a:endParaRPr>
          </a:p>
        </p:txBody>
      </p:sp>
      <p:pic>
        <p:nvPicPr>
          <p:cNvPr id="7" name="Picture 6" descr="Figure of VA Stream Condition Index Scores for Mill Cre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09" y="55875"/>
            <a:ext cx="12136891" cy="669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81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tream graphic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8" y="-503853"/>
            <a:ext cx="10577375" cy="7361853"/>
          </a:xfrm>
          <a:prstGeom prst="rect">
            <a:avLst/>
          </a:prstGeom>
        </p:spPr>
      </p:pic>
      <p:pic>
        <p:nvPicPr>
          <p:cNvPr id="7" name="Picture 6" descr="Stream graphic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5" b="11534"/>
          <a:stretch/>
        </p:blipFill>
        <p:spPr>
          <a:xfrm>
            <a:off x="3698" y="43543"/>
            <a:ext cx="10678816" cy="68144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951" y="8042"/>
            <a:ext cx="5122183" cy="1325563"/>
          </a:xfrm>
        </p:spPr>
        <p:txBody>
          <a:bodyPr>
            <a:normAutofit/>
          </a:bodyPr>
          <a:lstStyle/>
          <a:p>
            <a:r>
              <a:rPr lang="en-US" sz="4800" dirty="0" smtClean="0"/>
              <a:t>What is a </a:t>
            </a:r>
            <a:r>
              <a:rPr lang="en-US" sz="4800" dirty="0" smtClean="0">
                <a:solidFill>
                  <a:srgbClr val="256EAB"/>
                </a:solidFill>
              </a:rPr>
              <a:t>TMDL</a:t>
            </a:r>
            <a:r>
              <a:rPr lang="en-US" sz="4800" dirty="0" smtClean="0"/>
              <a:t>?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16800" y="3728751"/>
            <a:ext cx="4697850" cy="259947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000" dirty="0" smtClean="0"/>
              <a:t>A </a:t>
            </a:r>
            <a:r>
              <a:rPr lang="en-US" sz="3000" dirty="0" smtClean="0">
                <a:solidFill>
                  <a:srgbClr val="198569"/>
                </a:solidFill>
              </a:rPr>
              <a:t>T</a:t>
            </a:r>
            <a:r>
              <a:rPr lang="en-US" sz="3000" dirty="0" smtClean="0"/>
              <a:t>otal </a:t>
            </a:r>
            <a:r>
              <a:rPr lang="en-US" sz="3000" dirty="0">
                <a:solidFill>
                  <a:srgbClr val="198569"/>
                </a:solidFill>
              </a:rPr>
              <a:t>M</a:t>
            </a:r>
            <a:r>
              <a:rPr lang="en-US" sz="3000" dirty="0"/>
              <a:t>aximum </a:t>
            </a:r>
            <a:r>
              <a:rPr lang="en-US" sz="3000" dirty="0">
                <a:solidFill>
                  <a:srgbClr val="198569"/>
                </a:solidFill>
              </a:rPr>
              <a:t>D</a:t>
            </a:r>
            <a:r>
              <a:rPr lang="en-US" sz="3000" dirty="0"/>
              <a:t>aily </a:t>
            </a:r>
            <a:r>
              <a:rPr lang="en-US" sz="3000" dirty="0">
                <a:solidFill>
                  <a:srgbClr val="198569"/>
                </a:solidFill>
              </a:rPr>
              <a:t>L</a:t>
            </a:r>
            <a:r>
              <a:rPr lang="en-US" sz="3000" dirty="0"/>
              <a:t>oad is the maximum amount of a pollutant that a waterbody can receive and still meet water quality standards</a:t>
            </a:r>
            <a:r>
              <a:rPr lang="en-US" sz="3000" dirty="0" smtClean="0"/>
              <a:t>.</a:t>
            </a:r>
            <a:endParaRPr lang="en-US" sz="3000" dirty="0"/>
          </a:p>
        </p:txBody>
      </p:sp>
      <p:pic>
        <p:nvPicPr>
          <p:cNvPr id="8" name="Picture 7" descr="Dump truck graphic"/>
          <p:cNvPicPr>
            <a:picLocks noChangeAspect="1"/>
          </p:cNvPicPr>
          <p:nvPr/>
        </p:nvPicPr>
        <p:blipFill rotWithShape="1">
          <a:blip r:embed="rId4"/>
          <a:srcRect l="5072" t="3118" r="5822" b="8204"/>
          <a:stretch/>
        </p:blipFill>
        <p:spPr>
          <a:xfrm>
            <a:off x="1854274" y="1208668"/>
            <a:ext cx="4001887" cy="239843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softEdge rad="63500"/>
          </a:effectLst>
        </p:spPr>
      </p:pic>
      <p:pic>
        <p:nvPicPr>
          <p:cNvPr id="13" name="Content Placeholder 3" descr="Macroinvertbrate photo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43" y="5028490"/>
            <a:ext cx="2464950" cy="1632344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63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4" name="Content Placeholder 3" descr="Macroinvertbrate photo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792" y="3882649"/>
            <a:ext cx="2545563" cy="1685729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63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5" name="Content Placeholder 3" descr="Macroinvertbrate photo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856" y="1990777"/>
            <a:ext cx="2452908" cy="1624372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63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" name="Content Placeholder 3" descr="Macroinvertbrate photo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0" t="21975" r="7834" b="12749"/>
          <a:stretch/>
        </p:blipFill>
        <p:spPr>
          <a:xfrm>
            <a:off x="734835" y="4971267"/>
            <a:ext cx="2599766" cy="171531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63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" name="Content Placeholder 3" descr="Macroinvertbrate photo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585" y="3798026"/>
            <a:ext cx="2717770" cy="1805807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63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2" name="Content Placeholder 3" descr="Macroinvertbrate photo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056" y="1807337"/>
            <a:ext cx="2717770" cy="1799768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63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6" name="Picture 15" descr="Macroinvertbrate photo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156" y="78581"/>
            <a:ext cx="2426844" cy="160711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63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25182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089" y="257742"/>
            <a:ext cx="10515600" cy="1325563"/>
          </a:xfrm>
        </p:spPr>
        <p:txBody>
          <a:bodyPr/>
          <a:lstStyle/>
          <a:p>
            <a:pPr>
              <a:lnSpc>
                <a:spcPct val="114000"/>
              </a:lnSpc>
            </a:pPr>
            <a:r>
              <a:rPr lang="en-US" sz="4000" dirty="0" smtClean="0"/>
              <a:t>How do we develop a TMDL?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i="1" dirty="0" smtClean="0">
                <a:solidFill>
                  <a:srgbClr val="256EAB"/>
                </a:solidFill>
              </a:rPr>
              <a:t>What’s the magic number…</a:t>
            </a:r>
            <a:endParaRPr lang="en-US" i="1" dirty="0">
              <a:solidFill>
                <a:srgbClr val="256EAB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6089" y="2030899"/>
            <a:ext cx="4092324" cy="526564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Identify sources of the pollutant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Model their path to the stream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Determine reductions needed from each source to meet standard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2" descr="Watershed graphic"/>
          <p:cNvGrpSpPr>
            <a:grpSpLocks/>
          </p:cNvGrpSpPr>
          <p:nvPr/>
        </p:nvGrpSpPr>
        <p:grpSpPr bwMode="auto">
          <a:xfrm>
            <a:off x="5411755" y="1690688"/>
            <a:ext cx="6780245" cy="5167312"/>
            <a:chOff x="23" y="-18"/>
            <a:chExt cx="5760" cy="4322"/>
          </a:xfrm>
        </p:grpSpPr>
        <p:pic>
          <p:nvPicPr>
            <p:cNvPr id="6" name="Picture 3" descr="DANRIVER"/>
            <p:cNvPicPr>
              <a:picLocks noChangeAspect="1" noChangeArrowheads="1"/>
            </p:cNvPicPr>
            <p:nvPr/>
          </p:nvPicPr>
          <p:blipFill>
            <a:blip r:embed="rId2" cstate="print"/>
            <a:srcRect l="27916" b="62500"/>
            <a:stretch>
              <a:fillRect/>
            </a:stretch>
          </p:blipFill>
          <p:spPr bwMode="auto">
            <a:xfrm>
              <a:off x="23" y="-18"/>
              <a:ext cx="5760" cy="4320"/>
            </a:xfrm>
            <a:prstGeom prst="rect">
              <a:avLst/>
            </a:prstGeom>
            <a:noFill/>
          </p:spPr>
        </p:pic>
        <p:sp>
          <p:nvSpPr>
            <p:cNvPr id="7" name="Freeform 4"/>
            <p:cNvSpPr>
              <a:spLocks/>
            </p:cNvSpPr>
            <p:nvPr/>
          </p:nvSpPr>
          <p:spPr bwMode="auto">
            <a:xfrm>
              <a:off x="1696" y="3278"/>
              <a:ext cx="2346" cy="1026"/>
            </a:xfrm>
            <a:custGeom>
              <a:avLst/>
              <a:gdLst/>
              <a:ahLst/>
              <a:cxnLst>
                <a:cxn ang="0">
                  <a:pos x="16" y="982"/>
                </a:cxn>
                <a:cxn ang="0">
                  <a:pos x="132" y="970"/>
                </a:cxn>
                <a:cxn ang="0">
                  <a:pos x="200" y="859"/>
                </a:cxn>
                <a:cxn ang="0">
                  <a:pos x="284" y="886"/>
                </a:cxn>
                <a:cxn ang="0">
                  <a:pos x="360" y="790"/>
                </a:cxn>
                <a:cxn ang="0">
                  <a:pos x="430" y="744"/>
                </a:cxn>
                <a:cxn ang="0">
                  <a:pos x="493" y="681"/>
                </a:cxn>
                <a:cxn ang="0">
                  <a:pos x="514" y="607"/>
                </a:cxn>
                <a:cxn ang="0">
                  <a:pos x="640" y="530"/>
                </a:cxn>
                <a:cxn ang="0">
                  <a:pos x="624" y="382"/>
                </a:cxn>
                <a:cxn ang="0">
                  <a:pos x="600" y="366"/>
                </a:cxn>
                <a:cxn ang="0">
                  <a:pos x="540" y="270"/>
                </a:cxn>
                <a:cxn ang="0">
                  <a:pos x="472" y="246"/>
                </a:cxn>
                <a:cxn ang="0">
                  <a:pos x="452" y="94"/>
                </a:cxn>
                <a:cxn ang="0">
                  <a:pos x="713" y="63"/>
                </a:cxn>
                <a:cxn ang="0">
                  <a:pos x="972" y="38"/>
                </a:cxn>
                <a:cxn ang="0">
                  <a:pos x="1519" y="10"/>
                </a:cxn>
                <a:cxn ang="0">
                  <a:pos x="2022" y="0"/>
                </a:cxn>
                <a:cxn ang="0">
                  <a:pos x="1948" y="90"/>
                </a:cxn>
                <a:cxn ang="0">
                  <a:pos x="1816" y="230"/>
                </a:cxn>
                <a:cxn ang="0">
                  <a:pos x="1812" y="310"/>
                </a:cxn>
                <a:cxn ang="0">
                  <a:pos x="1940" y="410"/>
                </a:cxn>
                <a:cxn ang="0">
                  <a:pos x="2072" y="486"/>
                </a:cxn>
                <a:cxn ang="0">
                  <a:pos x="2252" y="576"/>
                </a:cxn>
                <a:cxn ang="0">
                  <a:pos x="2346" y="628"/>
                </a:cxn>
                <a:cxn ang="0">
                  <a:pos x="2212" y="1018"/>
                </a:cxn>
                <a:cxn ang="0">
                  <a:pos x="0" y="1026"/>
                </a:cxn>
              </a:cxnLst>
              <a:rect l="0" t="0" r="r" b="b"/>
              <a:pathLst>
                <a:path w="2346" h="1026">
                  <a:moveTo>
                    <a:pt x="16" y="982"/>
                  </a:moveTo>
                  <a:lnTo>
                    <a:pt x="132" y="970"/>
                  </a:lnTo>
                  <a:lnTo>
                    <a:pt x="200" y="859"/>
                  </a:lnTo>
                  <a:lnTo>
                    <a:pt x="284" y="886"/>
                  </a:lnTo>
                  <a:lnTo>
                    <a:pt x="360" y="790"/>
                  </a:lnTo>
                  <a:lnTo>
                    <a:pt x="430" y="744"/>
                  </a:lnTo>
                  <a:lnTo>
                    <a:pt x="493" y="681"/>
                  </a:lnTo>
                  <a:lnTo>
                    <a:pt x="514" y="607"/>
                  </a:lnTo>
                  <a:lnTo>
                    <a:pt x="640" y="530"/>
                  </a:lnTo>
                  <a:lnTo>
                    <a:pt x="624" y="382"/>
                  </a:lnTo>
                  <a:lnTo>
                    <a:pt x="600" y="366"/>
                  </a:lnTo>
                  <a:lnTo>
                    <a:pt x="540" y="270"/>
                  </a:lnTo>
                  <a:lnTo>
                    <a:pt x="472" y="246"/>
                  </a:lnTo>
                  <a:lnTo>
                    <a:pt x="452" y="94"/>
                  </a:lnTo>
                  <a:lnTo>
                    <a:pt x="713" y="63"/>
                  </a:lnTo>
                  <a:lnTo>
                    <a:pt x="972" y="38"/>
                  </a:lnTo>
                  <a:lnTo>
                    <a:pt x="1519" y="10"/>
                  </a:lnTo>
                  <a:lnTo>
                    <a:pt x="2022" y="0"/>
                  </a:lnTo>
                  <a:lnTo>
                    <a:pt x="1948" y="90"/>
                  </a:lnTo>
                  <a:lnTo>
                    <a:pt x="1816" y="230"/>
                  </a:lnTo>
                  <a:lnTo>
                    <a:pt x="1812" y="310"/>
                  </a:lnTo>
                  <a:lnTo>
                    <a:pt x="1940" y="410"/>
                  </a:lnTo>
                  <a:lnTo>
                    <a:pt x="2072" y="486"/>
                  </a:lnTo>
                  <a:lnTo>
                    <a:pt x="2252" y="576"/>
                  </a:lnTo>
                  <a:lnTo>
                    <a:pt x="2346" y="628"/>
                  </a:lnTo>
                  <a:lnTo>
                    <a:pt x="2212" y="1018"/>
                  </a:lnTo>
                  <a:lnTo>
                    <a:pt x="0" y="1026"/>
                  </a:lnTo>
                </a:path>
              </a:pathLst>
            </a:custGeom>
            <a:solidFill>
              <a:srgbClr val="00A572"/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20" y="2273"/>
              <a:ext cx="1312" cy="1087"/>
            </a:xfrm>
            <a:custGeom>
              <a:avLst/>
              <a:gdLst/>
              <a:ahLst/>
              <a:cxnLst>
                <a:cxn ang="0">
                  <a:pos x="12" y="811"/>
                </a:cxn>
                <a:cxn ang="0">
                  <a:pos x="55" y="859"/>
                </a:cxn>
                <a:cxn ang="0">
                  <a:pos x="88" y="815"/>
                </a:cxn>
                <a:cxn ang="0">
                  <a:pos x="115" y="817"/>
                </a:cxn>
                <a:cxn ang="0">
                  <a:pos x="163" y="808"/>
                </a:cxn>
                <a:cxn ang="0">
                  <a:pos x="151" y="838"/>
                </a:cxn>
                <a:cxn ang="0">
                  <a:pos x="157" y="982"/>
                </a:cxn>
                <a:cxn ang="0">
                  <a:pos x="252" y="891"/>
                </a:cxn>
                <a:cxn ang="0">
                  <a:pos x="284" y="987"/>
                </a:cxn>
                <a:cxn ang="0">
                  <a:pos x="304" y="1027"/>
                </a:cxn>
                <a:cxn ang="0">
                  <a:pos x="356" y="1059"/>
                </a:cxn>
                <a:cxn ang="0">
                  <a:pos x="420" y="1067"/>
                </a:cxn>
                <a:cxn ang="0">
                  <a:pos x="468" y="1087"/>
                </a:cxn>
                <a:cxn ang="0">
                  <a:pos x="667" y="1073"/>
                </a:cxn>
                <a:cxn ang="0">
                  <a:pos x="728" y="1059"/>
                </a:cxn>
                <a:cxn ang="0">
                  <a:pos x="852" y="1051"/>
                </a:cxn>
                <a:cxn ang="0">
                  <a:pos x="932" y="1035"/>
                </a:cxn>
                <a:cxn ang="0">
                  <a:pos x="1024" y="1011"/>
                </a:cxn>
                <a:cxn ang="0">
                  <a:pos x="1108" y="975"/>
                </a:cxn>
                <a:cxn ang="0">
                  <a:pos x="1180" y="915"/>
                </a:cxn>
                <a:cxn ang="0">
                  <a:pos x="1280" y="799"/>
                </a:cxn>
                <a:cxn ang="0">
                  <a:pos x="1312" y="715"/>
                </a:cxn>
                <a:cxn ang="0">
                  <a:pos x="1300" y="639"/>
                </a:cxn>
                <a:cxn ang="0">
                  <a:pos x="1288" y="551"/>
                </a:cxn>
                <a:cxn ang="0">
                  <a:pos x="1300" y="403"/>
                </a:cxn>
                <a:cxn ang="0">
                  <a:pos x="1300" y="259"/>
                </a:cxn>
                <a:cxn ang="0">
                  <a:pos x="1304" y="99"/>
                </a:cxn>
                <a:cxn ang="0">
                  <a:pos x="1206" y="0"/>
                </a:cxn>
                <a:cxn ang="0">
                  <a:pos x="1184" y="55"/>
                </a:cxn>
                <a:cxn ang="0">
                  <a:pos x="1072" y="107"/>
                </a:cxn>
                <a:cxn ang="0">
                  <a:pos x="868" y="147"/>
                </a:cxn>
                <a:cxn ang="0">
                  <a:pos x="640" y="331"/>
                </a:cxn>
                <a:cxn ang="0">
                  <a:pos x="304" y="483"/>
                </a:cxn>
                <a:cxn ang="0">
                  <a:pos x="80" y="635"/>
                </a:cxn>
                <a:cxn ang="0">
                  <a:pos x="8" y="763"/>
                </a:cxn>
              </a:cxnLst>
              <a:rect l="0" t="0" r="r" b="b"/>
              <a:pathLst>
                <a:path w="1312" h="1087">
                  <a:moveTo>
                    <a:pt x="0" y="787"/>
                  </a:moveTo>
                  <a:lnTo>
                    <a:pt x="12" y="811"/>
                  </a:lnTo>
                  <a:lnTo>
                    <a:pt x="32" y="831"/>
                  </a:lnTo>
                  <a:lnTo>
                    <a:pt x="55" y="859"/>
                  </a:lnTo>
                  <a:lnTo>
                    <a:pt x="64" y="847"/>
                  </a:lnTo>
                  <a:lnTo>
                    <a:pt x="88" y="815"/>
                  </a:lnTo>
                  <a:lnTo>
                    <a:pt x="106" y="793"/>
                  </a:lnTo>
                  <a:lnTo>
                    <a:pt x="115" y="817"/>
                  </a:lnTo>
                  <a:lnTo>
                    <a:pt x="168" y="807"/>
                  </a:lnTo>
                  <a:lnTo>
                    <a:pt x="163" y="808"/>
                  </a:lnTo>
                  <a:lnTo>
                    <a:pt x="124" y="922"/>
                  </a:lnTo>
                  <a:lnTo>
                    <a:pt x="151" y="838"/>
                  </a:lnTo>
                  <a:lnTo>
                    <a:pt x="118" y="934"/>
                  </a:lnTo>
                  <a:lnTo>
                    <a:pt x="157" y="982"/>
                  </a:lnTo>
                  <a:lnTo>
                    <a:pt x="224" y="887"/>
                  </a:lnTo>
                  <a:lnTo>
                    <a:pt x="252" y="891"/>
                  </a:lnTo>
                  <a:lnTo>
                    <a:pt x="252" y="967"/>
                  </a:lnTo>
                  <a:lnTo>
                    <a:pt x="284" y="987"/>
                  </a:lnTo>
                  <a:lnTo>
                    <a:pt x="312" y="987"/>
                  </a:lnTo>
                  <a:lnTo>
                    <a:pt x="304" y="1027"/>
                  </a:lnTo>
                  <a:lnTo>
                    <a:pt x="312" y="1067"/>
                  </a:lnTo>
                  <a:lnTo>
                    <a:pt x="356" y="1059"/>
                  </a:lnTo>
                  <a:lnTo>
                    <a:pt x="392" y="1047"/>
                  </a:lnTo>
                  <a:lnTo>
                    <a:pt x="420" y="1067"/>
                  </a:lnTo>
                  <a:lnTo>
                    <a:pt x="444" y="1075"/>
                  </a:lnTo>
                  <a:lnTo>
                    <a:pt x="468" y="1087"/>
                  </a:lnTo>
                  <a:lnTo>
                    <a:pt x="512" y="1087"/>
                  </a:lnTo>
                  <a:lnTo>
                    <a:pt x="667" y="1073"/>
                  </a:lnTo>
                  <a:lnTo>
                    <a:pt x="620" y="1067"/>
                  </a:lnTo>
                  <a:lnTo>
                    <a:pt x="728" y="1059"/>
                  </a:lnTo>
                  <a:lnTo>
                    <a:pt x="804" y="1051"/>
                  </a:lnTo>
                  <a:lnTo>
                    <a:pt x="852" y="1051"/>
                  </a:lnTo>
                  <a:lnTo>
                    <a:pt x="888" y="1043"/>
                  </a:lnTo>
                  <a:lnTo>
                    <a:pt x="932" y="1035"/>
                  </a:lnTo>
                  <a:lnTo>
                    <a:pt x="972" y="1031"/>
                  </a:lnTo>
                  <a:lnTo>
                    <a:pt x="1024" y="1011"/>
                  </a:lnTo>
                  <a:lnTo>
                    <a:pt x="1068" y="987"/>
                  </a:lnTo>
                  <a:lnTo>
                    <a:pt x="1108" y="975"/>
                  </a:lnTo>
                  <a:lnTo>
                    <a:pt x="1164" y="935"/>
                  </a:lnTo>
                  <a:lnTo>
                    <a:pt x="1180" y="915"/>
                  </a:lnTo>
                  <a:lnTo>
                    <a:pt x="1196" y="895"/>
                  </a:lnTo>
                  <a:lnTo>
                    <a:pt x="1280" y="799"/>
                  </a:lnTo>
                  <a:lnTo>
                    <a:pt x="1300" y="763"/>
                  </a:lnTo>
                  <a:lnTo>
                    <a:pt x="1312" y="715"/>
                  </a:lnTo>
                  <a:lnTo>
                    <a:pt x="1308" y="675"/>
                  </a:lnTo>
                  <a:lnTo>
                    <a:pt x="1300" y="639"/>
                  </a:lnTo>
                  <a:lnTo>
                    <a:pt x="1288" y="607"/>
                  </a:lnTo>
                  <a:lnTo>
                    <a:pt x="1288" y="551"/>
                  </a:lnTo>
                  <a:lnTo>
                    <a:pt x="1296" y="507"/>
                  </a:lnTo>
                  <a:lnTo>
                    <a:pt x="1300" y="403"/>
                  </a:lnTo>
                  <a:lnTo>
                    <a:pt x="1300" y="355"/>
                  </a:lnTo>
                  <a:lnTo>
                    <a:pt x="1300" y="259"/>
                  </a:lnTo>
                  <a:lnTo>
                    <a:pt x="1304" y="143"/>
                  </a:lnTo>
                  <a:lnTo>
                    <a:pt x="1304" y="99"/>
                  </a:lnTo>
                  <a:lnTo>
                    <a:pt x="1233" y="7"/>
                  </a:lnTo>
                  <a:lnTo>
                    <a:pt x="1206" y="0"/>
                  </a:lnTo>
                  <a:lnTo>
                    <a:pt x="1188" y="3"/>
                  </a:lnTo>
                  <a:lnTo>
                    <a:pt x="1184" y="55"/>
                  </a:lnTo>
                  <a:lnTo>
                    <a:pt x="1152" y="67"/>
                  </a:lnTo>
                  <a:lnTo>
                    <a:pt x="1072" y="107"/>
                  </a:lnTo>
                  <a:lnTo>
                    <a:pt x="1040" y="107"/>
                  </a:lnTo>
                  <a:lnTo>
                    <a:pt x="868" y="147"/>
                  </a:lnTo>
                  <a:lnTo>
                    <a:pt x="650" y="154"/>
                  </a:lnTo>
                  <a:lnTo>
                    <a:pt x="640" y="331"/>
                  </a:lnTo>
                  <a:lnTo>
                    <a:pt x="524" y="383"/>
                  </a:lnTo>
                  <a:lnTo>
                    <a:pt x="304" y="483"/>
                  </a:lnTo>
                  <a:lnTo>
                    <a:pt x="204" y="563"/>
                  </a:lnTo>
                  <a:lnTo>
                    <a:pt x="80" y="635"/>
                  </a:lnTo>
                  <a:lnTo>
                    <a:pt x="44" y="687"/>
                  </a:lnTo>
                  <a:lnTo>
                    <a:pt x="8" y="763"/>
                  </a:lnTo>
                  <a:lnTo>
                    <a:pt x="0" y="787"/>
                  </a:lnTo>
                  <a:close/>
                </a:path>
              </a:pathLst>
            </a:custGeom>
            <a:solidFill>
              <a:srgbClr val="00CC99"/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5686589" y="3699769"/>
            <a:ext cx="1931455" cy="732508"/>
          </a:xfrm>
          <a:prstGeom prst="rect">
            <a:avLst/>
          </a:prstGeom>
          <a:solidFill>
            <a:srgbClr val="CC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Cropland:</a:t>
            </a:r>
          </a:p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tons/</a:t>
            </a:r>
            <a:r>
              <a:rPr lang="en-US" b="1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7038299" y="4703042"/>
            <a:ext cx="1676114" cy="707886"/>
          </a:xfrm>
          <a:prstGeom prst="rect">
            <a:avLst/>
          </a:prstGeom>
          <a:solidFill>
            <a:srgbClr val="CC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Pasture: </a:t>
            </a:r>
            <a:b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tons/</a:t>
            </a:r>
            <a:r>
              <a:rPr lang="en-US" b="1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9253182" y="4307978"/>
            <a:ext cx="1856308" cy="732508"/>
          </a:xfrm>
          <a:prstGeom prst="rect">
            <a:avLst/>
          </a:prstGeom>
          <a:solidFill>
            <a:srgbClr val="CC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Residential:</a:t>
            </a:r>
          </a:p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tons/</a:t>
            </a:r>
            <a:r>
              <a:rPr lang="en-US" b="1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7788892" y="2493139"/>
            <a:ext cx="1655359" cy="732508"/>
          </a:xfrm>
          <a:prstGeom prst="rect">
            <a:avLst/>
          </a:prstGeom>
          <a:solidFill>
            <a:srgbClr val="CC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Forest:</a:t>
            </a:r>
          </a:p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ton/</a:t>
            </a:r>
            <a:r>
              <a:rPr lang="en-US" b="1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82830" y="6337987"/>
            <a:ext cx="4725337" cy="46166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Diagram: Adapted from the Center for TMDL and Watershed Studies at Virginia Tech</a:t>
            </a: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10220368" y="5181838"/>
            <a:ext cx="1371705" cy="732508"/>
          </a:xfrm>
          <a:prstGeom prst="rect">
            <a:avLst/>
          </a:prstGeom>
          <a:solidFill>
            <a:srgbClr val="CC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Urban:</a:t>
            </a:r>
          </a:p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tons/</a:t>
            </a:r>
            <a:r>
              <a:rPr lang="en-US" b="1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5677054" y="3697378"/>
            <a:ext cx="1931455" cy="732508"/>
          </a:xfrm>
          <a:prstGeom prst="rect">
            <a:avLst/>
          </a:prstGeom>
          <a:solidFill>
            <a:srgbClr val="CC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Cropland:</a:t>
            </a:r>
          </a:p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30% reduction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6962099" y="4718917"/>
            <a:ext cx="1828514" cy="707886"/>
          </a:xfrm>
          <a:prstGeom prst="rect">
            <a:avLst/>
          </a:prstGeom>
          <a:solidFill>
            <a:srgbClr val="CC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Pasture: </a:t>
            </a:r>
            <a:b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40% reduction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9253182" y="4291285"/>
            <a:ext cx="1856308" cy="732508"/>
          </a:xfrm>
          <a:prstGeom prst="rect">
            <a:avLst/>
          </a:prstGeom>
          <a:solidFill>
            <a:srgbClr val="CC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Residential:</a:t>
            </a:r>
          </a:p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50% reduction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7788892" y="2455795"/>
            <a:ext cx="1655359" cy="732508"/>
          </a:xfrm>
          <a:prstGeom prst="rect">
            <a:avLst/>
          </a:prstGeom>
          <a:solidFill>
            <a:srgbClr val="CC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Forest:</a:t>
            </a:r>
          </a:p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0% reduction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6440440" y="5741884"/>
            <a:ext cx="2891731" cy="695575"/>
          </a:xfrm>
          <a:prstGeom prst="rect">
            <a:avLst/>
          </a:prstGeom>
          <a:solidFill>
            <a:srgbClr val="CC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0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TMDL</a:t>
            </a:r>
            <a:endParaRPr lang="en-US" sz="2000" b="1" dirty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16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Sediment load = 19 tons/</a:t>
            </a:r>
            <a:r>
              <a:rPr lang="en-US" sz="1600" b="1" dirty="0" err="1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endParaRPr lang="en-US" sz="1600" b="1" dirty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10148056" y="5181838"/>
            <a:ext cx="1810343" cy="732508"/>
          </a:xfrm>
          <a:prstGeom prst="rect">
            <a:avLst/>
          </a:prstGeom>
          <a:solidFill>
            <a:srgbClr val="CC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Urban:</a:t>
            </a:r>
          </a:p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75% reduction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6430033" y="5739133"/>
            <a:ext cx="2891731" cy="695575"/>
          </a:xfrm>
          <a:prstGeom prst="rect">
            <a:avLst/>
          </a:prstGeom>
          <a:solidFill>
            <a:srgbClr val="CC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0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Impaired stream</a:t>
            </a:r>
          </a:p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16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Sediment load = 37 tons/</a:t>
            </a:r>
            <a:r>
              <a:rPr lang="en-US" sz="1600" b="1" dirty="0" err="1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endParaRPr lang="en-US" sz="1600" b="1" dirty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10020225" y="5945646"/>
            <a:ext cx="1991482" cy="732508"/>
          </a:xfrm>
          <a:prstGeom prst="rect">
            <a:avLst/>
          </a:prstGeom>
          <a:solidFill>
            <a:srgbClr val="CC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0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 sources:</a:t>
            </a:r>
            <a:endParaRPr lang="en-US" sz="2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tons/</a:t>
            </a:r>
            <a:r>
              <a:rPr lang="en-US" b="1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Box 13"/>
          <p:cNvSpPr txBox="1">
            <a:spLocks noChangeArrowheads="1"/>
          </p:cNvSpPr>
          <p:nvPr/>
        </p:nvSpPr>
        <p:spPr bwMode="auto">
          <a:xfrm>
            <a:off x="10014926" y="5968754"/>
            <a:ext cx="2026928" cy="732508"/>
          </a:xfrm>
          <a:prstGeom prst="rect">
            <a:avLst/>
          </a:prstGeom>
          <a:solidFill>
            <a:srgbClr val="CC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0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 sources:</a:t>
            </a:r>
            <a:endParaRPr lang="en-US" sz="2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0% reduction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13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1" grpId="0" animBg="1"/>
      <p:bldP spid="14" grpId="0" animBg="1"/>
      <p:bldP spid="23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7352" y="1767114"/>
            <a:ext cx="5033783" cy="4953000"/>
          </a:xfrm>
        </p:spPr>
        <p:txBody>
          <a:bodyPr>
            <a:normAutofit/>
          </a:bodyPr>
          <a:lstStyle/>
          <a:p>
            <a:r>
              <a:rPr lang="en-US" dirty="0" smtClean="0"/>
              <a:t>Benthic stressor analysis</a:t>
            </a:r>
          </a:p>
          <a:p>
            <a:pPr lvl="1"/>
            <a:r>
              <a:rPr lang="en-US" dirty="0" smtClean="0"/>
              <a:t>Evaluation of monitoring data</a:t>
            </a:r>
          </a:p>
          <a:p>
            <a:pPr lvl="1"/>
            <a:r>
              <a:rPr lang="en-US" dirty="0" smtClean="0"/>
              <a:t>Comparison with reference watershed data</a:t>
            </a:r>
          </a:p>
          <a:p>
            <a:pPr lvl="1"/>
            <a:r>
              <a:rPr lang="en-US" dirty="0" smtClean="0"/>
              <a:t>Weight of evidence approach</a:t>
            </a:r>
          </a:p>
          <a:p>
            <a:pPr lvl="1"/>
            <a:r>
              <a:rPr lang="en-US" dirty="0" smtClean="0"/>
              <a:t>Identification of most likely stressor(s)</a:t>
            </a:r>
          </a:p>
          <a:p>
            <a:r>
              <a:rPr lang="en-US" dirty="0" smtClean="0"/>
              <a:t>TMDL development for most likely stressor(s)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7352" y="415404"/>
            <a:ext cx="8229600" cy="914400"/>
          </a:xfrm>
        </p:spPr>
        <p:txBody>
          <a:bodyPr>
            <a:normAutofit fontScale="90000"/>
          </a:bodyPr>
          <a:lstStyle/>
          <a:p>
            <a:pPr>
              <a:lnSpc>
                <a:spcPct val="114000"/>
              </a:lnSpc>
            </a:pPr>
            <a:r>
              <a:rPr lang="en-US" sz="4900" b="1" dirty="0" smtClean="0"/>
              <a:t>Biological Impairments:</a:t>
            </a:r>
            <a:r>
              <a:rPr lang="en-US" sz="4400" b="1" dirty="0" smtClean="0"/>
              <a:t/>
            </a:r>
            <a:br>
              <a:rPr lang="en-US" sz="4400" b="1" dirty="0" smtClean="0"/>
            </a:br>
            <a:r>
              <a:rPr lang="en-US" sz="4000" i="1" dirty="0" smtClean="0">
                <a:solidFill>
                  <a:srgbClr val="256EAB"/>
                </a:solidFill>
              </a:rPr>
              <a:t>Determining the cause…</a:t>
            </a:r>
            <a:endParaRPr lang="en-US" sz="4000" b="1" i="1" dirty="0">
              <a:solidFill>
                <a:srgbClr val="256EAB"/>
              </a:solidFill>
            </a:endParaRPr>
          </a:p>
        </p:txBody>
      </p:sp>
      <p:pic>
        <p:nvPicPr>
          <p:cNvPr id="4" name="Picture 3" descr="Macroinvertbrate phot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643" y="1897741"/>
            <a:ext cx="6471357" cy="4299857"/>
          </a:xfrm>
          <a:prstGeom prst="rect">
            <a:avLst/>
          </a:prstGeom>
        </p:spPr>
      </p:pic>
      <p:sp>
        <p:nvSpPr>
          <p:cNvPr id="5" name="TextBox 4" descr="Photo credit, Jan Hamsky, www.lifeinfreshwater.net"/>
          <p:cNvSpPr txBox="1"/>
          <p:nvPr/>
        </p:nvSpPr>
        <p:spPr>
          <a:xfrm>
            <a:off x="5692522" y="5901419"/>
            <a:ext cx="42914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Photo: Jan </a:t>
            </a:r>
            <a:r>
              <a:rPr lang="en-US" sz="1200" dirty="0" err="1">
                <a:latin typeface="+mj-lt"/>
              </a:rPr>
              <a:t>Hamsky</a:t>
            </a:r>
            <a:r>
              <a:rPr lang="en-US" sz="1200" dirty="0">
                <a:latin typeface="+mj-lt"/>
              </a:rPr>
              <a:t>; www.lifeinfreshwater.net</a:t>
            </a:r>
          </a:p>
        </p:txBody>
      </p:sp>
    </p:spTree>
    <p:extLst>
      <p:ext uri="{BB962C8B-B14F-4D97-AF65-F5344CB8AC3E}">
        <p14:creationId xmlns:p14="http://schemas.microsoft.com/office/powerpoint/2010/main" val="293647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227" y="309902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How can you get </a:t>
            </a:r>
            <a:r>
              <a:rPr lang="en-US" sz="3600" dirty="0" smtClean="0">
                <a:solidFill>
                  <a:srgbClr val="256EAB"/>
                </a:solidFill>
              </a:rPr>
              <a:t>involved</a:t>
            </a:r>
            <a:r>
              <a:rPr lang="en-US" sz="3600" dirty="0" smtClean="0"/>
              <a:t>?</a:t>
            </a:r>
            <a:br>
              <a:rPr lang="en-US" sz="3600" dirty="0" smtClean="0"/>
            </a:br>
            <a:r>
              <a:rPr lang="en-US" sz="3200" b="0" i="1" dirty="0" smtClean="0">
                <a:solidFill>
                  <a:srgbClr val="256EAB"/>
                </a:solidFill>
              </a:rPr>
              <a:t>We need to hear from you!!!</a:t>
            </a:r>
            <a:endParaRPr lang="en-US" sz="3200" b="0" i="1" dirty="0">
              <a:solidFill>
                <a:srgbClr val="256EAB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24599" y="1165124"/>
            <a:ext cx="5461000" cy="541265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Join the Technical Advisory Committee </a:t>
            </a:r>
            <a:endParaRPr lang="en-US" dirty="0" smtClean="0"/>
          </a:p>
          <a:p>
            <a:pPr lvl="1"/>
            <a:r>
              <a:rPr lang="en-US" dirty="0" smtClean="0"/>
              <a:t>Represents </a:t>
            </a:r>
            <a:r>
              <a:rPr lang="en-US" dirty="0"/>
              <a:t>the local community</a:t>
            </a:r>
          </a:p>
          <a:p>
            <a:pPr lvl="1"/>
            <a:r>
              <a:rPr lang="en-US" dirty="0"/>
              <a:t>Provides feedback </a:t>
            </a:r>
            <a:r>
              <a:rPr lang="en-US" dirty="0" smtClean="0"/>
              <a:t>on</a:t>
            </a:r>
            <a:endParaRPr lang="en-US" dirty="0"/>
          </a:p>
          <a:p>
            <a:pPr lvl="2"/>
            <a:r>
              <a:rPr lang="en-US" dirty="0" smtClean="0"/>
              <a:t>Stressors to </a:t>
            </a:r>
            <a:r>
              <a:rPr lang="en-US" dirty="0"/>
              <a:t>the benthic community</a:t>
            </a:r>
          </a:p>
          <a:p>
            <a:pPr lvl="2"/>
            <a:r>
              <a:rPr lang="en-US" dirty="0"/>
              <a:t>Land use </a:t>
            </a:r>
          </a:p>
          <a:p>
            <a:pPr lvl="2"/>
            <a:r>
              <a:rPr lang="en-US" dirty="0"/>
              <a:t>Pollutant </a:t>
            </a:r>
            <a:r>
              <a:rPr lang="en-US" dirty="0" smtClean="0"/>
              <a:t>sources</a:t>
            </a:r>
          </a:p>
          <a:p>
            <a:pPr lvl="2"/>
            <a:r>
              <a:rPr lang="en-US" dirty="0" smtClean="0"/>
              <a:t>Key </a:t>
            </a:r>
            <a:r>
              <a:rPr lang="en-US" dirty="0"/>
              <a:t>stakeholders and community </a:t>
            </a:r>
            <a:r>
              <a:rPr lang="en-US" dirty="0" smtClean="0"/>
              <a:t>meetings</a:t>
            </a:r>
          </a:p>
          <a:p>
            <a:r>
              <a:rPr lang="en-US" dirty="0" smtClean="0"/>
              <a:t>Become a volunteer monitor</a:t>
            </a:r>
          </a:p>
          <a:p>
            <a:pPr lvl="1"/>
            <a:r>
              <a:rPr lang="en-US" dirty="0" smtClean="0"/>
              <a:t>Get trained by the </a:t>
            </a:r>
            <a:r>
              <a:rPr lang="en-US" dirty="0" smtClean="0">
                <a:solidFill>
                  <a:srgbClr val="198569"/>
                </a:solidFill>
              </a:rPr>
              <a:t>Rockbridge Water </a:t>
            </a:r>
            <a:r>
              <a:rPr lang="en-US" dirty="0" smtClean="0">
                <a:solidFill>
                  <a:srgbClr val="198569"/>
                </a:solidFill>
              </a:rPr>
              <a:t>Monitors</a:t>
            </a:r>
          </a:p>
          <a:p>
            <a:pPr lvl="1"/>
            <a:r>
              <a:rPr lang="en-US" dirty="0" smtClean="0"/>
              <a:t>Contact Sandra Stuart for more information (sws.watershed@gmail.com)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Stream photo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7" t="8791"/>
          <a:stretch/>
        </p:blipFill>
        <p:spPr>
          <a:xfrm>
            <a:off x="2374710" y="3819903"/>
            <a:ext cx="3890963" cy="3082342"/>
          </a:xfrm>
          <a:prstGeom prst="rect">
            <a:avLst/>
          </a:prstGeom>
        </p:spPr>
      </p:pic>
      <p:pic>
        <p:nvPicPr>
          <p:cNvPr id="6" name="Picture 5" descr="Volunteer monitoring phot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7" y="1635465"/>
            <a:ext cx="4006365" cy="300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44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263" y="1276956"/>
            <a:ext cx="6174658" cy="4121655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</a:pPr>
            <a:r>
              <a:rPr lang="en-US" sz="3600" b="0" dirty="0" smtClean="0"/>
              <a:t>Join us for the first Technical Advisory Committee Meeting!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b="0" i="1" dirty="0" err="1" smtClean="0">
                <a:solidFill>
                  <a:srgbClr val="256EAB"/>
                </a:solidFill>
              </a:rPr>
              <a:t>Jordans</a:t>
            </a:r>
            <a:r>
              <a:rPr lang="en-US" b="0" i="1" dirty="0" smtClean="0">
                <a:solidFill>
                  <a:srgbClr val="256EAB"/>
                </a:solidFill>
              </a:rPr>
              <a:t> Point Park Picnic Pavilion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0" i="1" dirty="0" smtClean="0">
                <a:solidFill>
                  <a:srgbClr val="256EAB"/>
                </a:solidFill>
              </a:rPr>
              <a:t>November 3, 2021</a:t>
            </a:r>
            <a:br>
              <a:rPr lang="en-US" b="0" i="1" dirty="0" smtClean="0">
                <a:solidFill>
                  <a:srgbClr val="256EAB"/>
                </a:solidFill>
              </a:rPr>
            </a:br>
            <a:r>
              <a:rPr lang="en-US" b="0" i="1" dirty="0" smtClean="0">
                <a:solidFill>
                  <a:srgbClr val="256EAB"/>
                </a:solidFill>
              </a:rPr>
              <a:t>2:00 p.m. – 4:00 p.m.</a:t>
            </a:r>
            <a:endParaRPr lang="en-US" b="0" i="1" dirty="0">
              <a:solidFill>
                <a:srgbClr val="256EAB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fld id="{61C9B584-852F-4056-BF30-ABA66A23FD41}" type="slidenum">
              <a:rPr lang="en-US" smtClean="0"/>
              <a:t>19</a:t>
            </a:fld>
            <a:r>
              <a:rPr lang="en-US" dirty="0" smtClean="0"/>
              <a:t>					</a:t>
            </a:r>
            <a:endParaRPr lang="en-US" dirty="0">
              <a:solidFill>
                <a:srgbClr val="256EAB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2263" y="2605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ln>
                  <a:noFill/>
                </a:ln>
                <a:solidFill>
                  <a:srgbClr val="19856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400" b="0" dirty="0" smtClean="0"/>
              <a:t>What’s Next?</a:t>
            </a:r>
            <a:endParaRPr lang="en-US" sz="4400" b="0" dirty="0"/>
          </a:p>
        </p:txBody>
      </p:sp>
      <p:pic>
        <p:nvPicPr>
          <p:cNvPr id="6" name="Picture 5" descr="Volunteer monitoring photo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43"/>
          <a:stretch/>
        </p:blipFill>
        <p:spPr>
          <a:xfrm>
            <a:off x="7601803" y="0"/>
            <a:ext cx="4590197" cy="508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67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Moores</a:t>
            </a:r>
            <a:r>
              <a:rPr lang="en-US" dirty="0" smtClean="0"/>
              <a:t> and Mill Creek Watersheds</a:t>
            </a:r>
            <a:endParaRPr lang="en-US" dirty="0"/>
          </a:p>
        </p:txBody>
      </p:sp>
      <p:pic>
        <p:nvPicPr>
          <p:cNvPr id="10" name="Content Placeholder 9" descr="Mill and Moores Creek watershed location map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"/>
          <a:stretch/>
        </p:blipFill>
        <p:spPr>
          <a:xfrm>
            <a:off x="-76200" y="-171767"/>
            <a:ext cx="12401550" cy="703070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fld id="{61C9B584-852F-4056-BF30-ABA66A23FD41}" type="slidenum">
              <a:rPr lang="en-US" smtClean="0"/>
              <a:t>2</a:t>
            </a:fld>
            <a:r>
              <a:rPr lang="en-US" dirty="0" smtClean="0"/>
              <a:t>					</a:t>
            </a:r>
            <a:endParaRPr lang="en-US" dirty="0">
              <a:solidFill>
                <a:srgbClr val="256EAB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9763257">
            <a:off x="3309784" y="3322075"/>
            <a:ext cx="16665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7,390 acres</a:t>
            </a:r>
            <a:endParaRPr lang="en-US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18596791">
            <a:off x="8192392" y="406475"/>
            <a:ext cx="16665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3,830 acres</a:t>
            </a:r>
            <a:endParaRPr lang="en-US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46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540" y="222844"/>
            <a:ext cx="5579660" cy="184348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4400" dirty="0" smtClean="0"/>
              <a:t>Questions &amp; Comments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2540" y="2170906"/>
            <a:ext cx="5985681" cy="3660775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 smtClean="0"/>
              <a:t>30-day public comment period (Oct. 20 – Nov. 18, 2021)</a:t>
            </a:r>
          </a:p>
          <a:p>
            <a:pPr marL="0" indent="0">
              <a:buNone/>
            </a:pPr>
            <a:r>
              <a:rPr lang="en-US" b="1" i="1" dirty="0" smtClean="0"/>
              <a:t>Send comments to:</a:t>
            </a:r>
          </a:p>
          <a:p>
            <a:pPr marL="0" indent="0">
              <a:buNone/>
            </a:pPr>
            <a:r>
              <a:rPr lang="en-US" dirty="0" smtClean="0"/>
              <a:t>Nesha McRae</a:t>
            </a:r>
          </a:p>
          <a:p>
            <a:pPr marL="0" indent="0">
              <a:buNone/>
            </a:pPr>
            <a:r>
              <a:rPr lang="en-US" dirty="0" smtClean="0"/>
              <a:t>PO Box 3000</a:t>
            </a:r>
          </a:p>
          <a:p>
            <a:pPr marL="0" indent="0">
              <a:buNone/>
            </a:pPr>
            <a:r>
              <a:rPr lang="en-US" dirty="0"/>
              <a:t>Harrisonburg, VA </a:t>
            </a:r>
            <a:r>
              <a:rPr lang="en-US" dirty="0" smtClean="0"/>
              <a:t>22801</a:t>
            </a:r>
          </a:p>
          <a:p>
            <a:pPr marL="0" indent="0">
              <a:buNone/>
            </a:pPr>
            <a:r>
              <a:rPr lang="en-US" dirty="0" smtClean="0"/>
              <a:t>Nesha.mcrae@deq.virginia.gov</a:t>
            </a:r>
            <a:endParaRPr lang="en-US" dirty="0"/>
          </a:p>
        </p:txBody>
      </p:sp>
      <p:pic>
        <p:nvPicPr>
          <p:cNvPr id="6" name="Content Placeholder 5" descr="Mill Creek photo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74881" y="873875"/>
            <a:ext cx="6990994" cy="5243244"/>
          </a:xfrm>
        </p:spPr>
      </p:pic>
    </p:spTree>
    <p:extLst>
      <p:ext uri="{BB962C8B-B14F-4D97-AF65-F5344CB8AC3E}">
        <p14:creationId xmlns:p14="http://schemas.microsoft.com/office/powerpoint/2010/main" val="415431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390" y="159157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3600" dirty="0" smtClean="0"/>
              <a:t>Why a study?</a:t>
            </a:r>
            <a:endParaRPr lang="en-US" sz="3200" b="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193" y="1402659"/>
            <a:ext cx="6036903" cy="47303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Aquatic life designated use</a:t>
            </a:r>
          </a:p>
          <a:p>
            <a:pPr lvl="1">
              <a:lnSpc>
                <a:spcPct val="114000"/>
              </a:lnSpc>
            </a:pPr>
            <a:r>
              <a:rPr lang="en-US" dirty="0"/>
              <a:t>All waters should support “</a:t>
            </a:r>
            <a:r>
              <a:rPr lang="en-US" i="1" dirty="0"/>
              <a:t>the propagation and growth of a balanced, indigenous population of aquatic life</a:t>
            </a:r>
            <a:r>
              <a:rPr lang="en-US" dirty="0" smtClean="0"/>
              <a:t>”</a:t>
            </a:r>
          </a:p>
          <a:p>
            <a:pPr>
              <a:lnSpc>
                <a:spcPct val="114000"/>
              </a:lnSpc>
            </a:pPr>
            <a:r>
              <a:rPr lang="en-US" dirty="0"/>
              <a:t>What does this </a:t>
            </a:r>
            <a:r>
              <a:rPr lang="en-US" b="1" dirty="0">
                <a:solidFill>
                  <a:srgbClr val="198569"/>
                </a:solidFill>
              </a:rPr>
              <a:t>mean</a:t>
            </a:r>
            <a:r>
              <a:rPr lang="en-US" dirty="0"/>
              <a:t>?</a:t>
            </a:r>
          </a:p>
          <a:p>
            <a:pPr lvl="1">
              <a:lnSpc>
                <a:spcPct val="114000"/>
              </a:lnSpc>
            </a:pPr>
            <a:r>
              <a:rPr lang="en-US" dirty="0"/>
              <a:t>Waters should be free of substances harmful to aquatic life</a:t>
            </a:r>
          </a:p>
          <a:p>
            <a:pPr>
              <a:lnSpc>
                <a:spcPct val="114000"/>
              </a:lnSpc>
            </a:pPr>
            <a:r>
              <a:rPr lang="en-US" dirty="0"/>
              <a:t>Monitor aquatic </a:t>
            </a:r>
            <a:r>
              <a:rPr lang="en-US" dirty="0" smtClean="0"/>
              <a:t>macroinvertebrates (the bugs) </a:t>
            </a:r>
            <a:r>
              <a:rPr lang="en-US" dirty="0"/>
              <a:t>to determine if the standard is met</a:t>
            </a:r>
          </a:p>
          <a:p>
            <a:pPr lvl="1">
              <a:lnSpc>
                <a:spcPct val="114000"/>
              </a:lnSpc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fld id="{61C9B584-852F-4056-BF30-ABA66A23FD41}" type="slidenum">
              <a:rPr lang="en-US" smtClean="0"/>
              <a:t>3</a:t>
            </a:fld>
            <a:r>
              <a:rPr lang="en-US" dirty="0" smtClean="0"/>
              <a:t>					</a:t>
            </a:r>
            <a:endParaRPr lang="en-US" dirty="0">
              <a:solidFill>
                <a:srgbClr val="256EAB"/>
              </a:solidFill>
            </a:endParaRPr>
          </a:p>
        </p:txBody>
      </p:sp>
      <p:pic>
        <p:nvPicPr>
          <p:cNvPr id="5" name="Picture 4" descr="Macroinvertbrate phot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043" y="0"/>
            <a:ext cx="4566957" cy="68504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70620" y="159157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+mj-lt"/>
              </a:rPr>
              <a:t>Photo: Jan </a:t>
            </a:r>
            <a:r>
              <a:rPr lang="en-US" sz="1200" dirty="0" err="1" smtClean="0">
                <a:solidFill>
                  <a:schemeClr val="bg1"/>
                </a:solidFill>
                <a:latin typeface="+mj-lt"/>
              </a:rPr>
              <a:t>Hamrsky</a:t>
            </a:r>
            <a:r>
              <a:rPr lang="en-US" sz="1200" dirty="0" smtClean="0">
                <a:solidFill>
                  <a:schemeClr val="bg1"/>
                </a:solidFill>
                <a:latin typeface="+mj-lt"/>
              </a:rPr>
              <a:t>: lifeinfreshwater.net</a:t>
            </a:r>
            <a:endParaRPr lang="en-US" sz="1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6837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07630" y="2200701"/>
            <a:ext cx="4624728" cy="4217158"/>
          </a:xfrm>
        </p:spPr>
        <p:txBody>
          <a:bodyPr>
            <a:normAutofit/>
          </a:bodyPr>
          <a:lstStyle/>
          <a:p>
            <a:r>
              <a:rPr lang="en-US" dirty="0" smtClean="0"/>
              <a:t>Consume algae and organic matter </a:t>
            </a:r>
            <a:r>
              <a:rPr lang="en-US" dirty="0" smtClean="0">
                <a:sym typeface="Wingdings" panose="05000000000000000000" pitchFamily="2" charset="2"/>
              </a:rPr>
              <a:t> nutrient cycling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Aquatic food chain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Our “canary in the coal mine”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Chemical monitoring = a snapshot in time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4051" y="214999"/>
            <a:ext cx="10515600" cy="1325563"/>
          </a:xfrm>
        </p:spPr>
        <p:txBody>
          <a:bodyPr>
            <a:normAutofit/>
          </a:bodyPr>
          <a:lstStyle/>
          <a:p>
            <a:r>
              <a:rPr lang="en-US" sz="4400" dirty="0" smtClean="0"/>
              <a:t>Why should we care about </a:t>
            </a:r>
            <a:r>
              <a:rPr lang="en-US" sz="4400" dirty="0" smtClean="0">
                <a:solidFill>
                  <a:srgbClr val="256EAB"/>
                </a:solidFill>
              </a:rPr>
              <a:t>bugs</a:t>
            </a:r>
            <a:r>
              <a:rPr lang="en-US" sz="4400" dirty="0" smtClean="0"/>
              <a:t>?</a:t>
            </a:r>
            <a:endParaRPr lang="en-US" sz="4400" dirty="0"/>
          </a:p>
        </p:txBody>
      </p:sp>
      <p:pic>
        <p:nvPicPr>
          <p:cNvPr id="4" name="Content Placeholder 4" descr="Stream photo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76"/>
          <a:stretch/>
        </p:blipFill>
        <p:spPr>
          <a:xfrm>
            <a:off x="-1" y="1760561"/>
            <a:ext cx="6281693" cy="5097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72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9045" y="1422485"/>
            <a:ext cx="4738048" cy="396760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4000"/>
              </a:lnSpc>
            </a:pPr>
            <a:r>
              <a:rPr lang="en-US" sz="3200" dirty="0" smtClean="0"/>
              <a:t>DEQ biological monitoring data (spring and fall)</a:t>
            </a:r>
          </a:p>
          <a:p>
            <a:pPr>
              <a:lnSpc>
                <a:spcPct val="114000"/>
              </a:lnSpc>
            </a:pPr>
            <a:r>
              <a:rPr lang="en-US" sz="3200" dirty="0" smtClean="0">
                <a:solidFill>
                  <a:srgbClr val="198569"/>
                </a:solidFill>
              </a:rPr>
              <a:t>V</a:t>
            </a:r>
            <a:r>
              <a:rPr lang="en-US" sz="3200" dirty="0" smtClean="0"/>
              <a:t>A </a:t>
            </a:r>
            <a:r>
              <a:rPr lang="en-US" sz="3200" dirty="0">
                <a:solidFill>
                  <a:srgbClr val="198569"/>
                </a:solidFill>
              </a:rPr>
              <a:t>S</a:t>
            </a:r>
            <a:r>
              <a:rPr lang="en-US" sz="3200" dirty="0"/>
              <a:t>tream </a:t>
            </a:r>
            <a:r>
              <a:rPr lang="en-US" sz="3200" dirty="0">
                <a:solidFill>
                  <a:srgbClr val="198569"/>
                </a:solidFill>
              </a:rPr>
              <a:t>C</a:t>
            </a:r>
            <a:r>
              <a:rPr lang="en-US" sz="3200" dirty="0"/>
              <a:t>ondition </a:t>
            </a:r>
            <a:r>
              <a:rPr lang="en-US" sz="3200" dirty="0">
                <a:solidFill>
                  <a:srgbClr val="198569"/>
                </a:solidFill>
              </a:rPr>
              <a:t>I</a:t>
            </a:r>
            <a:r>
              <a:rPr lang="en-US" sz="3200" dirty="0"/>
              <a:t>ndex </a:t>
            </a:r>
            <a:r>
              <a:rPr lang="en-US" sz="3200" dirty="0" smtClean="0"/>
              <a:t>is our </a:t>
            </a:r>
            <a:r>
              <a:rPr lang="en-US" sz="3200" dirty="0" smtClean="0">
                <a:solidFill>
                  <a:srgbClr val="198569"/>
                </a:solidFill>
              </a:rPr>
              <a:t>barometer</a:t>
            </a:r>
          </a:p>
          <a:p>
            <a:pPr lvl="1">
              <a:lnSpc>
                <a:spcPct val="114000"/>
              </a:lnSpc>
              <a:buFont typeface="Courier New" panose="02070309020205020404" pitchFamily="49" charset="0"/>
              <a:buChar char="o"/>
            </a:pPr>
            <a:r>
              <a:rPr lang="en-US" sz="2800" dirty="0" smtClean="0"/>
              <a:t>Diversity, pollution tolerance, feeding group</a:t>
            </a:r>
          </a:p>
          <a:p>
            <a:pPr lvl="1">
              <a:lnSpc>
                <a:spcPct val="114000"/>
              </a:lnSpc>
              <a:buFont typeface="Courier New" panose="02070309020205020404" pitchFamily="49" charset="0"/>
              <a:buChar char="o"/>
            </a:pPr>
            <a:r>
              <a:rPr lang="en-US" sz="2800" dirty="0" smtClean="0"/>
              <a:t>Target score of ≥60</a:t>
            </a: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4867" y="133582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0" dirty="0" smtClean="0"/>
              <a:t>Determining a “</a:t>
            </a:r>
            <a:r>
              <a:rPr lang="en-US" sz="4800" b="0" dirty="0" smtClean="0">
                <a:solidFill>
                  <a:srgbClr val="FF0000"/>
                </a:solidFill>
              </a:rPr>
              <a:t>biological</a:t>
            </a:r>
            <a:r>
              <a:rPr lang="en-US" sz="4800" b="0" dirty="0" smtClean="0"/>
              <a:t> </a:t>
            </a:r>
            <a:r>
              <a:rPr lang="en-US" sz="4800" b="0" dirty="0" smtClean="0">
                <a:solidFill>
                  <a:srgbClr val="FF0000"/>
                </a:solidFill>
              </a:rPr>
              <a:t>impairment</a:t>
            </a:r>
            <a:r>
              <a:rPr lang="en-US" sz="4800" b="0" dirty="0" smtClean="0"/>
              <a:t>”</a:t>
            </a:r>
            <a:endParaRPr lang="en-US" sz="4800" b="0" dirty="0"/>
          </a:p>
        </p:txBody>
      </p:sp>
      <p:pic>
        <p:nvPicPr>
          <p:cNvPr id="4" name="Picture 3" descr="Macroinvertbrate phot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90" y="1542800"/>
            <a:ext cx="6337110" cy="42458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54890" y="5788664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Photo: Jan </a:t>
            </a:r>
            <a:r>
              <a:rPr lang="en-US" sz="1200" dirty="0" err="1">
                <a:latin typeface="+mj-lt"/>
              </a:rPr>
              <a:t>Hamrsky</a:t>
            </a:r>
            <a:r>
              <a:rPr lang="en-US" sz="1200" dirty="0">
                <a:latin typeface="+mj-lt"/>
              </a:rPr>
              <a:t>: lifeinfreshwater.net</a:t>
            </a:r>
          </a:p>
        </p:txBody>
      </p:sp>
      <p:pic>
        <p:nvPicPr>
          <p:cNvPr id="7" name="Picture 6" descr="DEQ log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82" y="5510403"/>
            <a:ext cx="2298873" cy="100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97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acroinvertbrate phot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98" y="0"/>
            <a:ext cx="10321403" cy="6858000"/>
          </a:xfrm>
        </p:spPr>
      </p:pic>
      <p:sp>
        <p:nvSpPr>
          <p:cNvPr id="5" name="TextBox 4"/>
          <p:cNvSpPr txBox="1"/>
          <p:nvPr/>
        </p:nvSpPr>
        <p:spPr>
          <a:xfrm>
            <a:off x="1508710" y="6581001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Photo: Jan </a:t>
            </a:r>
            <a:r>
              <a:rPr lang="en-US" sz="1200" dirty="0" err="1">
                <a:latin typeface="+mj-lt"/>
              </a:rPr>
              <a:t>Hamrsky</a:t>
            </a:r>
            <a:r>
              <a:rPr lang="en-US" sz="1200" dirty="0">
                <a:latin typeface="+mj-lt"/>
              </a:rPr>
              <a:t>: lifeinfreshwater.net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19183" y="188686"/>
            <a:ext cx="10321403" cy="914400"/>
          </a:xfrm>
        </p:spPr>
        <p:txBody>
          <a:bodyPr>
            <a:normAutofit/>
          </a:bodyPr>
          <a:lstStyle/>
          <a:p>
            <a:pPr algn="ctr"/>
            <a:r>
              <a:rPr lang="en-US" sz="4000" b="0" dirty="0" smtClean="0">
                <a:solidFill>
                  <a:schemeClr val="bg1"/>
                </a:solidFill>
              </a:rPr>
              <a:t>Sensitive to pollution: </a:t>
            </a:r>
            <a:r>
              <a:rPr lang="en-US" sz="4000" b="0" dirty="0" smtClean="0">
                <a:solidFill>
                  <a:srgbClr val="FFC000"/>
                </a:solidFill>
              </a:rPr>
              <a:t>Stoneflies</a:t>
            </a:r>
            <a:endParaRPr lang="en-US" sz="4000" b="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87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0" dirty="0">
                <a:solidFill>
                  <a:schemeClr val="bg1"/>
                </a:solidFill>
              </a:rPr>
              <a:t>Sensitive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b="0" dirty="0">
                <a:solidFill>
                  <a:schemeClr val="bg1"/>
                </a:solidFill>
              </a:rPr>
              <a:t>to pollution: Mayflies</a:t>
            </a:r>
            <a:br>
              <a:rPr lang="en-US" sz="3200" b="0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 descr="Macroinvertbrate phot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09" y="0"/>
            <a:ext cx="10324545" cy="6858000"/>
          </a:xfrm>
        </p:spPr>
      </p:pic>
      <p:sp>
        <p:nvSpPr>
          <p:cNvPr id="5" name="TextBox 4"/>
          <p:cNvSpPr txBox="1"/>
          <p:nvPr/>
        </p:nvSpPr>
        <p:spPr>
          <a:xfrm>
            <a:off x="885371" y="6468517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Photo: Jan </a:t>
            </a:r>
            <a:r>
              <a:rPr lang="en-US" sz="1200" dirty="0" err="1">
                <a:latin typeface="+mj-lt"/>
              </a:rPr>
              <a:t>Hamrsky</a:t>
            </a:r>
            <a:r>
              <a:rPr lang="en-US" sz="1200" dirty="0">
                <a:latin typeface="+mj-lt"/>
              </a:rPr>
              <a:t>: lifeinfreshwater.net</a:t>
            </a:r>
          </a:p>
        </p:txBody>
      </p:sp>
      <p:sp>
        <p:nvSpPr>
          <p:cNvPr id="7" name="Title 2" title="Sensitive to pollution: Mayflies"/>
          <p:cNvSpPr txBox="1">
            <a:spLocks/>
          </p:cNvSpPr>
          <p:nvPr/>
        </p:nvSpPr>
        <p:spPr>
          <a:xfrm>
            <a:off x="872645" y="188686"/>
            <a:ext cx="10446709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ln>
                  <a:noFill/>
                </a:ln>
                <a:solidFill>
                  <a:srgbClr val="19856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000" b="0" dirty="0" smtClean="0">
                <a:solidFill>
                  <a:schemeClr val="bg1"/>
                </a:solidFill>
              </a:rPr>
              <a:t>Sensitive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b="0" dirty="0" smtClean="0">
                <a:solidFill>
                  <a:schemeClr val="bg1"/>
                </a:solidFill>
              </a:rPr>
              <a:t>to pollution: </a:t>
            </a:r>
            <a:r>
              <a:rPr lang="en-US" sz="4000" b="0" dirty="0" smtClean="0">
                <a:solidFill>
                  <a:srgbClr val="FFC000"/>
                </a:solidFill>
              </a:rPr>
              <a:t>Mayflies</a:t>
            </a:r>
            <a:endParaRPr lang="en-US" sz="4000" b="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8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Caddisflies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 descr="Macroinvertbrate phot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1" y="0"/>
            <a:ext cx="10357619" cy="6858000"/>
          </a:xfrm>
        </p:spPr>
      </p:pic>
      <p:sp>
        <p:nvSpPr>
          <p:cNvPr id="5" name="TextBox 4"/>
          <p:cNvSpPr txBox="1"/>
          <p:nvPr/>
        </p:nvSpPr>
        <p:spPr>
          <a:xfrm>
            <a:off x="824319" y="6581001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+mj-lt"/>
              </a:rPr>
              <a:t>Photo: Jan </a:t>
            </a:r>
            <a:r>
              <a:rPr lang="en-US" sz="1200" dirty="0" err="1">
                <a:solidFill>
                  <a:schemeClr val="bg1"/>
                </a:solidFill>
                <a:latin typeface="+mj-lt"/>
              </a:rPr>
              <a:t>Hamrsky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: lifeinfreshwater.net</a:t>
            </a:r>
          </a:p>
        </p:txBody>
      </p:sp>
      <p:sp>
        <p:nvSpPr>
          <p:cNvPr id="7" name="Title 2" title="Sensitive to pollution: Caddisflies"/>
          <p:cNvSpPr txBox="1">
            <a:spLocks/>
          </p:cNvSpPr>
          <p:nvPr/>
        </p:nvSpPr>
        <p:spPr>
          <a:xfrm>
            <a:off x="812801" y="101602"/>
            <a:ext cx="10421257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ln>
                  <a:noFill/>
                </a:ln>
                <a:solidFill>
                  <a:srgbClr val="19856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000" b="0" dirty="0" smtClean="0">
                <a:solidFill>
                  <a:schemeClr val="bg1"/>
                </a:solidFill>
              </a:rPr>
              <a:t>Sensitive to pollution: </a:t>
            </a:r>
            <a:r>
              <a:rPr lang="en-US" sz="4000" b="0" dirty="0" smtClean="0">
                <a:solidFill>
                  <a:srgbClr val="FFC000"/>
                </a:solidFill>
              </a:rPr>
              <a:t>Caddisflies</a:t>
            </a:r>
            <a:endParaRPr lang="en-US" sz="4000" b="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45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acroinvertbrate phot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47" y="-55880"/>
            <a:ext cx="10405505" cy="691388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199" y="166914"/>
            <a:ext cx="8229600" cy="914400"/>
          </a:xfrm>
        </p:spPr>
        <p:txBody>
          <a:bodyPr>
            <a:noAutofit/>
          </a:bodyPr>
          <a:lstStyle/>
          <a:p>
            <a:r>
              <a:rPr lang="en-US" sz="4000" b="0" dirty="0" smtClean="0">
                <a:solidFill>
                  <a:schemeClr val="bg1"/>
                </a:solidFill>
              </a:rPr>
              <a:t>Moderately Sensitive: </a:t>
            </a:r>
            <a:r>
              <a:rPr lang="en-US" sz="4000" b="0" dirty="0" smtClean="0">
                <a:solidFill>
                  <a:srgbClr val="FFC000"/>
                </a:solidFill>
              </a:rPr>
              <a:t>Dragonflies</a:t>
            </a:r>
            <a:endParaRPr lang="en-US" sz="4000" b="0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3247" y="6581001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+mj-lt"/>
              </a:rPr>
              <a:t>Photo: Jan </a:t>
            </a:r>
            <a:r>
              <a:rPr lang="en-US" sz="1200" dirty="0" err="1">
                <a:solidFill>
                  <a:schemeClr val="bg1"/>
                </a:solidFill>
                <a:latin typeface="+mj-lt"/>
              </a:rPr>
              <a:t>Hamrsky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: lifeinfreshwater.net</a:t>
            </a:r>
          </a:p>
        </p:txBody>
      </p:sp>
    </p:spTree>
    <p:extLst>
      <p:ext uri="{BB962C8B-B14F-4D97-AF65-F5344CB8AC3E}">
        <p14:creationId xmlns:p14="http://schemas.microsoft.com/office/powerpoint/2010/main" val="159231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Q PPT Template2019.potx" id="{A6C04ACF-9990-4E55-BF95-93242254EF5D}" vid="{A771141E-8139-42B4-B0F6-FA1069C4446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DEQ PPT Template2019</Template>
  <TotalTime>3521</TotalTime>
  <Words>616</Words>
  <Application>Microsoft Office PowerPoint</Application>
  <PresentationFormat>Widescreen</PresentationFormat>
  <Paragraphs>117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Courier New</vt:lpstr>
      <vt:lpstr>Wingdings</vt:lpstr>
      <vt:lpstr>Office Theme</vt:lpstr>
      <vt:lpstr>Moores and Mill Creek Clean Up Study</vt:lpstr>
      <vt:lpstr>Moores and Mill Creek Watersheds</vt:lpstr>
      <vt:lpstr>Why a study?</vt:lpstr>
      <vt:lpstr>Why should we care about bugs?</vt:lpstr>
      <vt:lpstr>Determining a “biological impairment”</vt:lpstr>
      <vt:lpstr>Sensitive to pollution: Stoneflies</vt:lpstr>
      <vt:lpstr>Sensitive to pollution: Mayflies </vt:lpstr>
      <vt:lpstr>Caddisflies</vt:lpstr>
      <vt:lpstr>Moderately Sensitive: Dragonflies</vt:lpstr>
      <vt:lpstr>Insensitive to Pollution: Blackflies</vt:lpstr>
      <vt:lpstr>Virginia Stream Condition Index</vt:lpstr>
      <vt:lpstr>DEQ Biological Monitoring Stations</vt:lpstr>
      <vt:lpstr>Moores Creek VSCI Scores</vt:lpstr>
      <vt:lpstr>Mill Creek VSCI Scores</vt:lpstr>
      <vt:lpstr>What is a TMDL?</vt:lpstr>
      <vt:lpstr>How do we develop a TMDL? What’s the magic number…</vt:lpstr>
      <vt:lpstr>Biological Impairments: Determining the cause…</vt:lpstr>
      <vt:lpstr>How can you get involved? We need to hear from you!!!</vt:lpstr>
      <vt:lpstr>Join us for the first Technical Advisory Committee Meeting!  Jordans Point Park Picnic Pavilion November 3, 2021 2:00 p.m. – 4:00 p.m.</vt:lpstr>
      <vt:lpstr>Questions &amp; Comments</vt:lpstr>
    </vt:vector>
  </TitlesOfParts>
  <Company>Virginia IT Infrastructure Partnership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McRae, Nesha (DEQ)</dc:creator>
  <cp:lastModifiedBy>McRae, Nesha (DEQ)</cp:lastModifiedBy>
  <cp:revision>113</cp:revision>
  <dcterms:created xsi:type="dcterms:W3CDTF">2020-10-29T12:42:25Z</dcterms:created>
  <dcterms:modified xsi:type="dcterms:W3CDTF">2021-09-27T12:28:11Z</dcterms:modified>
</cp:coreProperties>
</file>